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9" r:id="rId4"/>
    <p:sldId id="260" r:id="rId5"/>
    <p:sldId id="261" r:id="rId6"/>
    <p:sldId id="262" r:id="rId7"/>
    <p:sldId id="263" r:id="rId8"/>
    <p:sldId id="264" r:id="rId9"/>
    <p:sldId id="265" r:id="rId10"/>
    <p:sldId id="266" r:id="rId11"/>
    <p:sldId id="268" r:id="rId12"/>
    <p:sldId id="267" r:id="rId13"/>
    <p:sldId id="269" r:id="rId14"/>
    <p:sldId id="272" r:id="rId15"/>
    <p:sldId id="270"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7400"/>
    <a:srgbClr val="003399"/>
    <a:srgbClr val="2A52A2"/>
    <a:srgbClr val="889ABD"/>
    <a:srgbClr val="003561"/>
    <a:srgbClr val="2211FF"/>
    <a:srgbClr val="E5EAEC"/>
    <a:srgbClr val="CCCF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21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0400" y="-49800"/>
            <a:ext cx="12292800" cy="6957600"/>
            <a:chOff x="-37800" y="-37350"/>
            <a:chExt cx="9219600" cy="5218200"/>
          </a:xfrm>
        </p:grpSpPr>
        <p:pic>
          <p:nvPicPr>
            <p:cNvPr id="10" name="Google Shape;10;p2"/>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1" name="Google Shape;11;p2"/>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2" name="Google Shape;12;p2"/>
          <p:cNvSpPr txBox="1">
            <a:spLocks noGrp="1"/>
          </p:cNvSpPr>
          <p:nvPr>
            <p:ph type="ctrTitle"/>
          </p:nvPr>
        </p:nvSpPr>
        <p:spPr>
          <a:xfrm>
            <a:off x="952233" y="1292600"/>
            <a:ext cx="7134800" cy="3055600"/>
          </a:xfrm>
          <a:prstGeom prst="rect">
            <a:avLst/>
          </a:prstGeom>
        </p:spPr>
        <p:txBody>
          <a:bodyPr spcFirstLastPara="1" wrap="square" lIns="0" tIns="0" rIns="0" bIns="0" anchor="t"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3" name="Google Shape;13;p2"/>
          <p:cNvSpPr txBox="1">
            <a:spLocks noGrp="1"/>
          </p:cNvSpPr>
          <p:nvPr>
            <p:ph type="subTitle" idx="1"/>
          </p:nvPr>
        </p:nvSpPr>
        <p:spPr>
          <a:xfrm rot="-59659">
            <a:off x="951831" y="4863777"/>
            <a:ext cx="6984252" cy="702496"/>
          </a:xfrm>
          <a:prstGeom prst="rect">
            <a:avLst/>
          </a:prstGeom>
          <a:solidFill>
            <a:schemeClr val="accent1"/>
          </a:solidFill>
        </p:spPr>
        <p:txBody>
          <a:bodyPr spcFirstLastPara="1" wrap="square" lIns="0" tIns="0" rIns="0" bIns="0" anchor="ctr" anchorCtr="0">
            <a:noAutofit/>
          </a:bodyPr>
          <a:lstStyle>
            <a:lvl1pPr lvl="0" algn="ctr">
              <a:lnSpc>
                <a:spcPct val="100000"/>
              </a:lnSpc>
              <a:spcBef>
                <a:spcPts val="0"/>
              </a:spcBef>
              <a:spcAft>
                <a:spcPts val="0"/>
              </a:spcAft>
              <a:buSzPts val="2800"/>
              <a:buNone/>
              <a:defRPr sz="2533">
                <a:solidFill>
                  <a:schemeClr val="accent2"/>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4" name="Google Shape;14;p2"/>
          <p:cNvSpPr/>
          <p:nvPr/>
        </p:nvSpPr>
        <p:spPr>
          <a:xfrm>
            <a:off x="9073433" y="-2041900"/>
            <a:ext cx="4804800" cy="48048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 name="Google Shape;15;p2"/>
          <p:cNvSpPr/>
          <p:nvPr/>
        </p:nvSpPr>
        <p:spPr>
          <a:xfrm>
            <a:off x="-3227733" y="2142967"/>
            <a:ext cx="8490800" cy="84908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9129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6"/>
        <p:cNvGrpSpPr/>
        <p:nvPr/>
      </p:nvGrpSpPr>
      <p:grpSpPr>
        <a:xfrm>
          <a:off x="0" y="0"/>
          <a:ext cx="0" cy="0"/>
          <a:chOff x="0" y="0"/>
          <a:chExt cx="0" cy="0"/>
        </a:xfrm>
      </p:grpSpPr>
      <p:grpSp>
        <p:nvGrpSpPr>
          <p:cNvPr id="17" name="Google Shape;17;p3"/>
          <p:cNvGrpSpPr/>
          <p:nvPr/>
        </p:nvGrpSpPr>
        <p:grpSpPr>
          <a:xfrm>
            <a:off x="-50400" y="-49800"/>
            <a:ext cx="12292800" cy="6957600"/>
            <a:chOff x="-37800" y="-37350"/>
            <a:chExt cx="9219600" cy="5218200"/>
          </a:xfrm>
        </p:grpSpPr>
        <p:pic>
          <p:nvPicPr>
            <p:cNvPr id="18" name="Google Shape;18;p3"/>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9" name="Google Shape;19;p3"/>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0" name="Google Shape;20;p3"/>
          <p:cNvSpPr txBox="1">
            <a:spLocks noGrp="1"/>
          </p:cNvSpPr>
          <p:nvPr>
            <p:ph type="title" hasCustomPrompt="1"/>
          </p:nvPr>
        </p:nvSpPr>
        <p:spPr>
          <a:xfrm rot="-59787">
            <a:off x="4002885" y="1701436"/>
            <a:ext cx="4186233" cy="1461024"/>
          </a:xfrm>
          <a:prstGeom prst="rect">
            <a:avLst/>
          </a:prstGeom>
          <a:solidFill>
            <a:schemeClr val="dk1"/>
          </a:solidFill>
        </p:spPr>
        <p:txBody>
          <a:bodyPr spcFirstLastPara="1" wrap="square" lIns="0" tIns="0" rIns="0" bIns="0" anchor="ctr" anchorCtr="0">
            <a:noAutofit/>
          </a:bodyPr>
          <a:lstStyle>
            <a:lvl1pPr lvl="0" algn="ctr" rtl="0">
              <a:spcBef>
                <a:spcPts val="0"/>
              </a:spcBef>
              <a:spcAft>
                <a:spcPts val="0"/>
              </a:spcAft>
              <a:buSzPts val="2500"/>
              <a:buNone/>
              <a:defRPr sz="12000" b="1">
                <a:solidFill>
                  <a:schemeClr val="accent2"/>
                </a:solidFill>
                <a:latin typeface="Jost"/>
                <a:ea typeface="Jost"/>
                <a:cs typeface="Jost"/>
                <a:sym typeface="Jost"/>
              </a:defRPr>
            </a:lvl1pPr>
            <a:lvl2pPr lvl="1" algn="r" rtl="0">
              <a:spcBef>
                <a:spcPts val="0"/>
              </a:spcBef>
              <a:spcAft>
                <a:spcPts val="0"/>
              </a:spcAft>
              <a:buClr>
                <a:schemeClr val="dk1"/>
              </a:buClr>
              <a:buSzPts val="2500"/>
              <a:buNone/>
              <a:defRPr sz="3333">
                <a:solidFill>
                  <a:schemeClr val="dk1"/>
                </a:solidFill>
              </a:defRPr>
            </a:lvl2pPr>
            <a:lvl3pPr lvl="2" algn="r" rtl="0">
              <a:spcBef>
                <a:spcPts val="0"/>
              </a:spcBef>
              <a:spcAft>
                <a:spcPts val="0"/>
              </a:spcAft>
              <a:buClr>
                <a:schemeClr val="dk1"/>
              </a:buClr>
              <a:buSzPts val="2500"/>
              <a:buNone/>
              <a:defRPr sz="3333">
                <a:solidFill>
                  <a:schemeClr val="dk1"/>
                </a:solidFill>
              </a:defRPr>
            </a:lvl3pPr>
            <a:lvl4pPr lvl="3" algn="r" rtl="0">
              <a:spcBef>
                <a:spcPts val="0"/>
              </a:spcBef>
              <a:spcAft>
                <a:spcPts val="0"/>
              </a:spcAft>
              <a:buClr>
                <a:schemeClr val="dk1"/>
              </a:buClr>
              <a:buSzPts val="2500"/>
              <a:buNone/>
              <a:defRPr sz="3333">
                <a:solidFill>
                  <a:schemeClr val="dk1"/>
                </a:solidFill>
              </a:defRPr>
            </a:lvl4pPr>
            <a:lvl5pPr lvl="4" algn="r" rtl="0">
              <a:spcBef>
                <a:spcPts val="0"/>
              </a:spcBef>
              <a:spcAft>
                <a:spcPts val="0"/>
              </a:spcAft>
              <a:buClr>
                <a:schemeClr val="dk1"/>
              </a:buClr>
              <a:buSzPts val="2500"/>
              <a:buNone/>
              <a:defRPr sz="3333">
                <a:solidFill>
                  <a:schemeClr val="dk1"/>
                </a:solidFill>
              </a:defRPr>
            </a:lvl5pPr>
            <a:lvl6pPr lvl="5" algn="r" rtl="0">
              <a:spcBef>
                <a:spcPts val="0"/>
              </a:spcBef>
              <a:spcAft>
                <a:spcPts val="0"/>
              </a:spcAft>
              <a:buClr>
                <a:schemeClr val="dk1"/>
              </a:buClr>
              <a:buSzPts val="2500"/>
              <a:buNone/>
              <a:defRPr sz="3333">
                <a:solidFill>
                  <a:schemeClr val="dk1"/>
                </a:solidFill>
              </a:defRPr>
            </a:lvl6pPr>
            <a:lvl7pPr lvl="6" algn="r" rtl="0">
              <a:spcBef>
                <a:spcPts val="0"/>
              </a:spcBef>
              <a:spcAft>
                <a:spcPts val="0"/>
              </a:spcAft>
              <a:buClr>
                <a:schemeClr val="dk1"/>
              </a:buClr>
              <a:buSzPts val="2500"/>
              <a:buNone/>
              <a:defRPr sz="3333">
                <a:solidFill>
                  <a:schemeClr val="dk1"/>
                </a:solidFill>
              </a:defRPr>
            </a:lvl7pPr>
            <a:lvl8pPr lvl="7" algn="r" rtl="0">
              <a:spcBef>
                <a:spcPts val="0"/>
              </a:spcBef>
              <a:spcAft>
                <a:spcPts val="0"/>
              </a:spcAft>
              <a:buClr>
                <a:schemeClr val="dk1"/>
              </a:buClr>
              <a:buSzPts val="2500"/>
              <a:buNone/>
              <a:defRPr sz="3333">
                <a:solidFill>
                  <a:schemeClr val="dk1"/>
                </a:solidFill>
              </a:defRPr>
            </a:lvl8pPr>
            <a:lvl9pPr lvl="8" algn="r" rtl="0">
              <a:spcBef>
                <a:spcPts val="0"/>
              </a:spcBef>
              <a:spcAft>
                <a:spcPts val="0"/>
              </a:spcAft>
              <a:buClr>
                <a:schemeClr val="dk1"/>
              </a:buClr>
              <a:buSzPts val="2500"/>
              <a:buNone/>
              <a:defRPr sz="3333">
                <a:solidFill>
                  <a:schemeClr val="dk1"/>
                </a:solidFill>
              </a:defRPr>
            </a:lvl9pPr>
          </a:lstStyle>
          <a:p>
            <a:r>
              <a:t>xx%</a:t>
            </a:r>
          </a:p>
        </p:txBody>
      </p:sp>
      <p:sp>
        <p:nvSpPr>
          <p:cNvPr id="21" name="Google Shape;21;p3"/>
          <p:cNvSpPr txBox="1">
            <a:spLocks noGrp="1"/>
          </p:cNvSpPr>
          <p:nvPr>
            <p:ph type="title" idx="2"/>
          </p:nvPr>
        </p:nvSpPr>
        <p:spPr>
          <a:xfrm flipH="1">
            <a:off x="2972600" y="3587368"/>
            <a:ext cx="6246800" cy="7440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2" name="Google Shape;22;p3"/>
          <p:cNvSpPr txBox="1">
            <a:spLocks noGrp="1"/>
          </p:cNvSpPr>
          <p:nvPr>
            <p:ph type="subTitle" idx="1"/>
          </p:nvPr>
        </p:nvSpPr>
        <p:spPr>
          <a:xfrm flipH="1">
            <a:off x="2972600" y="4793667"/>
            <a:ext cx="6246800" cy="399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400"/>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r>
              <a:rPr lang="en-US"/>
              <a:t>Click to edit Master subtitle style</a:t>
            </a:r>
            <a:endParaRPr/>
          </a:p>
        </p:txBody>
      </p:sp>
      <p:sp>
        <p:nvSpPr>
          <p:cNvPr id="23" name="Google Shape;23;p3"/>
          <p:cNvSpPr/>
          <p:nvPr/>
        </p:nvSpPr>
        <p:spPr>
          <a:xfrm>
            <a:off x="-3293167" y="1984067"/>
            <a:ext cx="8490800" cy="84908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 name="Google Shape;24;p3"/>
          <p:cNvSpPr/>
          <p:nvPr/>
        </p:nvSpPr>
        <p:spPr>
          <a:xfrm>
            <a:off x="8964467" y="-1988933"/>
            <a:ext cx="4804800" cy="48048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12670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1"/>
        <p:cNvGrpSpPr/>
        <p:nvPr/>
      </p:nvGrpSpPr>
      <p:grpSpPr>
        <a:xfrm>
          <a:off x="0" y="0"/>
          <a:ext cx="0" cy="0"/>
          <a:chOff x="0" y="0"/>
          <a:chExt cx="0" cy="0"/>
        </a:xfrm>
      </p:grpSpPr>
      <p:grpSp>
        <p:nvGrpSpPr>
          <p:cNvPr id="52" name="Google Shape;52;p7"/>
          <p:cNvGrpSpPr/>
          <p:nvPr/>
        </p:nvGrpSpPr>
        <p:grpSpPr>
          <a:xfrm rot="10800000">
            <a:off x="-50400" y="-49800"/>
            <a:ext cx="12292800" cy="6957600"/>
            <a:chOff x="-37800" y="-37350"/>
            <a:chExt cx="9219600" cy="5218200"/>
          </a:xfrm>
        </p:grpSpPr>
        <p:pic>
          <p:nvPicPr>
            <p:cNvPr id="53" name="Google Shape;53;p7"/>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54" name="Google Shape;54;p7"/>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55" name="Google Shape;55;p7"/>
          <p:cNvSpPr txBox="1">
            <a:spLocks noGrp="1"/>
          </p:cNvSpPr>
          <p:nvPr>
            <p:ph type="subTitle" idx="1"/>
          </p:nvPr>
        </p:nvSpPr>
        <p:spPr>
          <a:xfrm>
            <a:off x="1646217" y="3104067"/>
            <a:ext cx="3468400" cy="13884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56" name="Google Shape;56;p7"/>
          <p:cNvSpPr txBox="1">
            <a:spLocks noGrp="1"/>
          </p:cNvSpPr>
          <p:nvPr>
            <p:ph type="title"/>
          </p:nvPr>
        </p:nvSpPr>
        <p:spPr>
          <a:xfrm>
            <a:off x="952200" y="714200"/>
            <a:ext cx="10287600" cy="6228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7" name="Google Shape;57;p7"/>
          <p:cNvSpPr/>
          <p:nvPr/>
        </p:nvSpPr>
        <p:spPr>
          <a:xfrm rot="10800000">
            <a:off x="6997800" y="-3763467"/>
            <a:ext cx="8490800" cy="84908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8" name="Google Shape;58;p7"/>
          <p:cNvSpPr/>
          <p:nvPr/>
        </p:nvSpPr>
        <p:spPr>
          <a:xfrm rot="10800000">
            <a:off x="-1688400" y="3857300"/>
            <a:ext cx="4804800" cy="4804800"/>
          </a:xfrm>
          <a:prstGeom prst="ellipse">
            <a:avLst/>
          </a:prstGeom>
          <a:gradFill>
            <a:gsLst>
              <a:gs pos="0">
                <a:srgbClr val="F9D923">
                  <a:alpha val="3137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79724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Tree>
    <p:extLst>
      <p:ext uri="{BB962C8B-B14F-4D97-AF65-F5344CB8AC3E}">
        <p14:creationId xmlns:p14="http://schemas.microsoft.com/office/powerpoint/2010/main" val="358476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7"/>
        <p:cNvGrpSpPr/>
        <p:nvPr/>
      </p:nvGrpSpPr>
      <p:grpSpPr>
        <a:xfrm>
          <a:off x="0" y="0"/>
          <a:ext cx="0" cy="0"/>
          <a:chOff x="0" y="0"/>
          <a:chExt cx="0" cy="0"/>
        </a:xfrm>
      </p:grpSpPr>
      <p:grpSp>
        <p:nvGrpSpPr>
          <p:cNvPr id="198" name="Google Shape;198;p23"/>
          <p:cNvGrpSpPr/>
          <p:nvPr/>
        </p:nvGrpSpPr>
        <p:grpSpPr>
          <a:xfrm>
            <a:off x="-50400" y="-49800"/>
            <a:ext cx="12292800" cy="6957600"/>
            <a:chOff x="-37800" y="-37350"/>
            <a:chExt cx="9219600" cy="5218200"/>
          </a:xfrm>
        </p:grpSpPr>
        <p:pic>
          <p:nvPicPr>
            <p:cNvPr id="199" name="Google Shape;199;p23"/>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200" name="Google Shape;200;p23"/>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01" name="Google Shape;201;p23"/>
          <p:cNvSpPr/>
          <p:nvPr/>
        </p:nvSpPr>
        <p:spPr>
          <a:xfrm rot="10800000" flipH="1">
            <a:off x="-3462633" y="1483200"/>
            <a:ext cx="8490800" cy="84908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2" name="Google Shape;202;p23"/>
          <p:cNvSpPr/>
          <p:nvPr/>
        </p:nvSpPr>
        <p:spPr>
          <a:xfrm rot="10800000" flipH="1">
            <a:off x="9547067" y="-2003800"/>
            <a:ext cx="4804800" cy="48048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50963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03"/>
        <p:cNvGrpSpPr/>
        <p:nvPr/>
      </p:nvGrpSpPr>
      <p:grpSpPr>
        <a:xfrm>
          <a:off x="0" y="0"/>
          <a:ext cx="0" cy="0"/>
          <a:chOff x="0" y="0"/>
          <a:chExt cx="0" cy="0"/>
        </a:xfrm>
      </p:grpSpPr>
      <p:grpSp>
        <p:nvGrpSpPr>
          <p:cNvPr id="204" name="Google Shape;204;p24"/>
          <p:cNvGrpSpPr/>
          <p:nvPr/>
        </p:nvGrpSpPr>
        <p:grpSpPr>
          <a:xfrm rot="10800000">
            <a:off x="-50400" y="-49800"/>
            <a:ext cx="12292800" cy="6957600"/>
            <a:chOff x="-37800" y="-37350"/>
            <a:chExt cx="9219600" cy="5218200"/>
          </a:xfrm>
        </p:grpSpPr>
        <p:pic>
          <p:nvPicPr>
            <p:cNvPr id="205" name="Google Shape;205;p24"/>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206" name="Google Shape;206;p24"/>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07" name="Google Shape;207;p24"/>
          <p:cNvSpPr/>
          <p:nvPr/>
        </p:nvSpPr>
        <p:spPr>
          <a:xfrm flipH="1">
            <a:off x="6297067" y="-3531200"/>
            <a:ext cx="8490800" cy="84908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8" name="Google Shape;208;p24"/>
          <p:cNvSpPr/>
          <p:nvPr/>
        </p:nvSpPr>
        <p:spPr>
          <a:xfrm flipH="1">
            <a:off x="-2736900" y="4257667"/>
            <a:ext cx="4804800" cy="48048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39533485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2233" y="714200"/>
            <a:ext cx="10287600" cy="763600"/>
          </a:xfrm>
          <a:prstGeom prst="rect">
            <a:avLst/>
          </a:prstGeom>
          <a:noFill/>
          <a:ln>
            <a:noFill/>
          </a:ln>
        </p:spPr>
        <p:txBody>
          <a:bodyPr spcFirstLastPara="1" wrap="square" lIns="0" tIns="0" rIns="0" bIns="0" anchor="t" anchorCtr="0">
            <a:noAutofit/>
          </a:bodyPr>
          <a:lstStyle>
            <a:lvl1pPr lvl="0">
              <a:lnSpc>
                <a:spcPct val="100000"/>
              </a:lnSpc>
              <a:spcBef>
                <a:spcPts val="0"/>
              </a:spcBef>
              <a:spcAft>
                <a:spcPts val="0"/>
              </a:spcAft>
              <a:buClr>
                <a:schemeClr val="accent1"/>
              </a:buClr>
              <a:buSzPts val="3000"/>
              <a:buFont typeface="Jost SemiBold"/>
              <a:buNone/>
              <a:defRPr sz="3000">
                <a:solidFill>
                  <a:schemeClr val="accent1"/>
                </a:solidFill>
                <a:latin typeface="Jost SemiBold"/>
                <a:ea typeface="Jost SemiBold"/>
                <a:cs typeface="Jost SemiBold"/>
                <a:sym typeface="Jost SemiBold"/>
              </a:defRPr>
            </a:lvl1pPr>
            <a:lvl2pPr lvl="1">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2pPr>
            <a:lvl3pPr lvl="2">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3pPr>
            <a:lvl4pPr lvl="3">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4pPr>
            <a:lvl5pPr lvl="4">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5pPr>
            <a:lvl6pPr lvl="5">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6pPr>
            <a:lvl7pPr lvl="6">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7pPr>
            <a:lvl8pPr lvl="7">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8pPr>
            <a:lvl9pPr lvl="8">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9pPr>
          </a:lstStyle>
          <a:p>
            <a:endParaRPr/>
          </a:p>
        </p:txBody>
      </p:sp>
      <p:sp>
        <p:nvSpPr>
          <p:cNvPr id="7" name="Google Shape;7;p1"/>
          <p:cNvSpPr txBox="1">
            <a:spLocks noGrp="1"/>
          </p:cNvSpPr>
          <p:nvPr>
            <p:ph type="body" idx="1"/>
          </p:nvPr>
        </p:nvSpPr>
        <p:spPr>
          <a:xfrm>
            <a:off x="952233" y="1536633"/>
            <a:ext cx="10287600" cy="45552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1pPr>
            <a:lvl2pPr marL="914400" lvl="1"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2pPr>
            <a:lvl3pPr marL="1371600" lvl="2"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3pPr>
            <a:lvl4pPr marL="1828800" lvl="3"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4pPr>
            <a:lvl5pPr marL="2286000" lvl="4"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5pPr>
            <a:lvl6pPr marL="2743200" lvl="5"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6pPr>
            <a:lvl7pPr marL="3200400" lvl="6"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7pPr>
            <a:lvl8pPr marL="3657600" lvl="7"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8pPr>
            <a:lvl9pPr marL="4114800" lvl="8"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9pPr>
          </a:lstStyle>
          <a:p>
            <a:endParaRPr/>
          </a:p>
        </p:txBody>
      </p:sp>
    </p:spTree>
    <p:extLst>
      <p:ext uri="{BB962C8B-B14F-4D97-AF65-F5344CB8AC3E}">
        <p14:creationId xmlns:p14="http://schemas.microsoft.com/office/powerpoint/2010/main" val="19460205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nwebsecurity.com/configuration/automatic-xml-validation-when-using-git.htm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ubt png images | PNGEgg">
            <a:extLst>
              <a:ext uri="{FF2B5EF4-FFF2-40B4-BE49-F238E27FC236}">
                <a16:creationId xmlns:a16="http://schemas.microsoft.com/office/drawing/2014/main" id="{232ED86A-1806-2FE2-0416-2548BBBD4C6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739" b="89988" l="10000" r="90000">
                        <a14:foregroundMark x1="34889" y1="10867" x2="45778" y2="6105"/>
                        <a14:foregroundMark x1="45778" y1="6105" x2="49889" y2="5739"/>
                        <a14:foregroundMark x1="55889" y1="77411" x2="55889" y2="77411"/>
                        <a14:foregroundMark x1="55889" y1="77411" x2="55889" y2="77411"/>
                        <a14:foregroundMark x1="47333" y1="77534" x2="47333" y2="77534"/>
                        <a14:foregroundMark x1="46333" y1="48230" x2="46333" y2="48230"/>
                        <a14:foregroundMark x1="53111" y1="49206" x2="53111" y2="49206"/>
                        <a14:foregroundMark x1="53111" y1="49206" x2="53111" y2="49206"/>
                        <a14:foregroundMark x1="53111" y1="49206" x2="53667" y2="50549"/>
                        <a14:foregroundMark x1="48444" y1="44322" x2="49333" y2="44444"/>
                      </a14:backgroundRemoval>
                    </a14:imgEffect>
                  </a14:imgLayer>
                </a14:imgProps>
              </a:ext>
              <a:ext uri="{28A0092B-C50C-407E-A947-70E740481C1C}">
                <a14:useLocalDpi xmlns:a14="http://schemas.microsoft.com/office/drawing/2010/main" val="0"/>
              </a:ext>
            </a:extLst>
          </a:blip>
          <a:srcRect/>
          <a:stretch>
            <a:fillRect/>
          </a:stretch>
        </p:blipFill>
        <p:spPr bwMode="auto">
          <a:xfrm>
            <a:off x="5989422" y="399495"/>
            <a:ext cx="4095659" cy="4327487"/>
          </a:xfrm>
          <a:prstGeom prst="rect">
            <a:avLst/>
          </a:prstGeom>
          <a:noFill/>
          <a:effectLst>
            <a:outerShdw blurRad="76200" dir="18900000" sy="23000" kx="-1200000" algn="bl"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7BEAF29-3720-4EB3-8713-7A5F00891168}"/>
              </a:ext>
            </a:extLst>
          </p:cNvPr>
          <p:cNvSpPr/>
          <p:nvPr/>
        </p:nvSpPr>
        <p:spPr>
          <a:xfrm>
            <a:off x="3828625" y="2241987"/>
            <a:ext cx="1107360" cy="2400657"/>
          </a:xfrm>
          <a:prstGeom prst="rect">
            <a:avLst/>
          </a:prstGeom>
          <a:noFill/>
        </p:spPr>
        <p:txBody>
          <a:bodyPr wrap="square" lIns="91440" tIns="45720" rIns="91440" bIns="45720">
            <a:spAutoFit/>
          </a:bodyPr>
          <a:lstStyle/>
          <a:p>
            <a:pPr algn="ctr"/>
            <a:r>
              <a:rPr lang="en-US" sz="15000" b="1" cap="none" spc="0" dirty="0">
                <a:ln w="12700">
                  <a:solidFill>
                    <a:schemeClr val="tx2">
                      <a:lumMod val="75000"/>
                    </a:schemeClr>
                  </a:solidFill>
                  <a:prstDash val="solid"/>
                </a:ln>
                <a:solidFill>
                  <a:srgbClr val="003561"/>
                </a:solidFill>
                <a:effectLst>
                  <a:outerShdw dist="38100" dir="2640000" algn="bl" rotWithShape="0">
                    <a:schemeClr val="tx2">
                      <a:lumMod val="75000"/>
                    </a:schemeClr>
                  </a:outerShdw>
                </a:effectLst>
              </a:rPr>
              <a:t>X</a:t>
            </a:r>
          </a:p>
        </p:txBody>
      </p:sp>
      <p:sp>
        <p:nvSpPr>
          <p:cNvPr id="6" name="Rectangle 5">
            <a:extLst>
              <a:ext uri="{FF2B5EF4-FFF2-40B4-BE49-F238E27FC236}">
                <a16:creationId xmlns:a16="http://schemas.microsoft.com/office/drawing/2014/main" id="{80B0D920-B557-3557-2703-1958F99B89A2}"/>
              </a:ext>
            </a:extLst>
          </p:cNvPr>
          <p:cNvSpPr/>
          <p:nvPr/>
        </p:nvSpPr>
        <p:spPr>
          <a:xfrm>
            <a:off x="5761607" y="2232733"/>
            <a:ext cx="1056654" cy="2409911"/>
          </a:xfrm>
          <a:prstGeom prst="rect">
            <a:avLst/>
          </a:prstGeom>
          <a:noFill/>
        </p:spPr>
        <p:txBody>
          <a:bodyPr wrap="square" lIns="91440" tIns="45720" rIns="91440" bIns="45720">
            <a:spAutoFit/>
            <a:scene3d>
              <a:camera prst="orthographicFront">
                <a:rot lat="0" lon="20399984" rev="0"/>
              </a:camera>
              <a:lightRig rig="threePt" dir="t"/>
            </a:scene3d>
          </a:bodyPr>
          <a:lstStyle/>
          <a:p>
            <a:pPr algn="ctr"/>
            <a:r>
              <a:rPr lang="en-US" sz="15000" b="1" cap="none" spc="0" dirty="0">
                <a:ln w="12700">
                  <a:solidFill>
                    <a:schemeClr val="tx2">
                      <a:lumMod val="75000"/>
                    </a:schemeClr>
                  </a:solidFill>
                  <a:prstDash val="solid"/>
                </a:ln>
                <a:solidFill>
                  <a:srgbClr val="003561"/>
                </a:solidFill>
                <a:effectLst>
                  <a:outerShdw dist="38100" dir="2640000" algn="bl" rotWithShape="0">
                    <a:schemeClr val="tx2">
                      <a:lumMod val="75000"/>
                    </a:schemeClr>
                  </a:outerShdw>
                </a:effectLst>
              </a:rPr>
              <a:t>M</a:t>
            </a:r>
          </a:p>
        </p:txBody>
      </p:sp>
      <p:sp>
        <p:nvSpPr>
          <p:cNvPr id="3" name="TextBox 2">
            <a:extLst>
              <a:ext uri="{FF2B5EF4-FFF2-40B4-BE49-F238E27FC236}">
                <a16:creationId xmlns:a16="http://schemas.microsoft.com/office/drawing/2014/main" id="{2A122D99-C4AA-FB60-C541-7B34414BCFDE}"/>
              </a:ext>
            </a:extLst>
          </p:cNvPr>
          <p:cNvSpPr txBox="1"/>
          <p:nvPr/>
        </p:nvSpPr>
        <p:spPr>
          <a:xfrm>
            <a:off x="6096000" y="6083166"/>
            <a:ext cx="6241721" cy="477054"/>
          </a:xfrm>
          <a:prstGeom prst="rect">
            <a:avLst/>
          </a:prstGeom>
          <a:noFill/>
        </p:spPr>
        <p:txBody>
          <a:bodyPr wrap="square" rtlCol="0">
            <a:spAutoFit/>
          </a:bodyPr>
          <a:lstStyle/>
          <a:p>
            <a:r>
              <a:rPr lang="en-US" sz="2500" i="1" dirty="0">
                <a:latin typeface="Arial Rounded MT Bold" panose="020F0704030504030204" pitchFamily="34" charset="0"/>
                <a:cs typeface="Times New Roman" panose="02020603050405020304" pitchFamily="18" charset="0"/>
              </a:rPr>
              <a:t>By, GOVARDAN - December 10 2023</a:t>
            </a:r>
            <a:endParaRPr lang="en-IN" sz="2500" i="1"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854722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DC92C3-AB74-AA81-5EA6-6DF0A3BAED71}"/>
              </a:ext>
            </a:extLst>
          </p:cNvPr>
          <p:cNvSpPr/>
          <p:nvPr/>
        </p:nvSpPr>
        <p:spPr>
          <a:xfrm>
            <a:off x="115271" y="1313895"/>
            <a:ext cx="11958221" cy="51135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CFAC0D20-CA2D-665B-BE2D-22FE71C1856B}"/>
              </a:ext>
            </a:extLst>
          </p:cNvPr>
          <p:cNvSpPr txBox="1"/>
          <p:nvPr/>
        </p:nvSpPr>
        <p:spPr>
          <a:xfrm>
            <a:off x="4270064" y="67568"/>
            <a:ext cx="3648636" cy="707886"/>
          </a:xfrm>
          <a:prstGeom prst="rect">
            <a:avLst/>
          </a:prstGeom>
          <a:noFill/>
        </p:spPr>
        <p:txBody>
          <a:bodyPr wrap="square" rtlCol="0">
            <a:spAutoFit/>
          </a:bodyPr>
          <a:lstStyle/>
          <a:p>
            <a:pPr algn="ctr"/>
            <a:r>
              <a:rPr lang="en-US" sz="4000" dirty="0">
                <a:latin typeface="Arial Rounded MT Bold" panose="020F0704030504030204" pitchFamily="34" charset="0"/>
              </a:rPr>
              <a:t>XML Parsers</a:t>
            </a:r>
            <a:endParaRPr lang="en-IN" sz="4000" dirty="0">
              <a:latin typeface="Arial Rounded MT Bold" panose="020F0704030504030204" pitchFamily="34" charset="0"/>
            </a:endParaRPr>
          </a:p>
        </p:txBody>
      </p:sp>
      <p:sp>
        <p:nvSpPr>
          <p:cNvPr id="11" name="TextBox 10">
            <a:extLst>
              <a:ext uri="{FF2B5EF4-FFF2-40B4-BE49-F238E27FC236}">
                <a16:creationId xmlns:a16="http://schemas.microsoft.com/office/drawing/2014/main" id="{DF060CF9-DC15-4DEC-071B-8F6E0BF3D5F1}"/>
              </a:ext>
            </a:extLst>
          </p:cNvPr>
          <p:cNvSpPr txBox="1"/>
          <p:nvPr/>
        </p:nvSpPr>
        <p:spPr>
          <a:xfrm>
            <a:off x="360307" y="1710075"/>
            <a:ext cx="6986682" cy="4303422"/>
          </a:xfrm>
          <a:prstGeom prst="rect">
            <a:avLst/>
          </a:prstGeom>
          <a:noFill/>
        </p:spPr>
        <p:txBody>
          <a:bodyPr wrap="square">
            <a:spAutoFit/>
          </a:bodyPr>
          <a:lstStyle/>
          <a:p>
            <a:pPr marL="342900" lvl="1" indent="-342900" algn="just">
              <a:lnSpc>
                <a:spcPct val="200000"/>
              </a:lnSpc>
              <a:buFont typeface="Wingdings" panose="05000000000000000000" pitchFamily="2" charset="2"/>
              <a:buChar char="Ø"/>
            </a:pPr>
            <a:r>
              <a:rPr lang="en-US" sz="2000" b="0" i="0" dirty="0">
                <a:solidFill>
                  <a:srgbClr val="333333"/>
                </a:solidFill>
                <a:effectLst/>
                <a:latin typeface="Arial Rounded MT Bold" panose="020F0704030504030204" pitchFamily="34" charset="0"/>
              </a:rPr>
              <a:t>An XML parser is a software library or package that provides interfaces for client applications to work with an XML document. </a:t>
            </a:r>
          </a:p>
          <a:p>
            <a:pPr marL="342900" indent="-342900" algn="just">
              <a:lnSpc>
                <a:spcPct val="200000"/>
              </a:lnSpc>
              <a:buFont typeface="Wingdings" panose="05000000000000000000" pitchFamily="2" charset="2"/>
              <a:buChar char="Ø"/>
            </a:pPr>
            <a:r>
              <a:rPr lang="en-US" sz="2000" b="0" i="0" dirty="0">
                <a:solidFill>
                  <a:srgbClr val="333333"/>
                </a:solidFill>
                <a:effectLst/>
                <a:latin typeface="Arial Rounded MT Bold" panose="020F0704030504030204" pitchFamily="34" charset="0"/>
              </a:rPr>
              <a:t>The XML Parser is designed to read the XML and create a way for programs to use XML.</a:t>
            </a:r>
          </a:p>
          <a:p>
            <a:pPr marL="342900" indent="-342900" algn="just">
              <a:lnSpc>
                <a:spcPct val="200000"/>
              </a:lnSpc>
              <a:buFont typeface="Wingdings" panose="05000000000000000000" pitchFamily="2" charset="2"/>
              <a:buChar char="Ø"/>
            </a:pPr>
            <a:r>
              <a:rPr lang="en-US" sz="2000" b="0" i="0" dirty="0">
                <a:solidFill>
                  <a:srgbClr val="333333"/>
                </a:solidFill>
                <a:effectLst/>
                <a:latin typeface="Arial Rounded MT Bold" panose="020F0704030504030204" pitchFamily="34" charset="0"/>
              </a:rPr>
              <a:t>XML parser validates the document and check that the document is well formatted.</a:t>
            </a:r>
          </a:p>
        </p:txBody>
      </p:sp>
      <p:pic>
        <p:nvPicPr>
          <p:cNvPr id="4100" name="Picture 4" descr="XML parsers">
            <a:extLst>
              <a:ext uri="{FF2B5EF4-FFF2-40B4-BE49-F238E27FC236}">
                <a16:creationId xmlns:a16="http://schemas.microsoft.com/office/drawing/2014/main" id="{EE1369B2-A59C-4469-B54E-68900074CA9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898" b="89420" l="3144" r="96252">
                        <a14:foregroundMark x1="7981" y1="41980" x2="7981" y2="41980"/>
                        <a14:foregroundMark x1="12455" y1="41980" x2="11729" y2="41297"/>
                        <a14:foregroundMark x1="19226" y1="48464" x2="11487" y2="37884"/>
                        <a14:foregroundMark x1="11487" y1="37884" x2="9794" y2="38567"/>
                        <a14:foregroundMark x1="23216" y1="48464" x2="19831" y2="33447"/>
                        <a14:foregroundMark x1="19831" y1="33447" x2="5562" y2="31741"/>
                        <a14:foregroundMark x1="5562" y1="31741" x2="6530" y2="52560"/>
                        <a14:foregroundMark x1="6530" y1="52560" x2="7981" y2="54949"/>
                        <a14:foregroundMark x1="3144" y1="46416" x2="3144" y2="46416"/>
                        <a14:foregroundMark x1="3144" y1="46416" x2="3144" y2="46416"/>
                        <a14:foregroundMark x1="10641" y1="51536" x2="10641" y2="51536"/>
                        <a14:foregroundMark x1="47763" y1="45051" x2="47763" y2="45051"/>
                        <a14:foregroundMark x1="55502" y1="45051" x2="55502" y2="45051"/>
                        <a14:foregroundMark x1="57195" y1="19113" x2="57195" y2="19113"/>
                        <a14:foregroundMark x1="84039" y1="47099" x2="84039" y2="47099"/>
                        <a14:foregroundMark x1="87062" y1="45051" x2="82346" y2="44027"/>
                        <a14:foregroundMark x1="90689" y1="53242" x2="96252" y2="39932"/>
                        <a14:foregroundMark x1="96252" y1="39932" x2="86699" y2="33788"/>
                        <a14:foregroundMark x1="86699" y1="33788" x2="81378" y2="38225"/>
                        <a14:foregroundMark x1="48489" y1="34471" x2="48489" y2="34471"/>
                        <a14:foregroundMark x1="48489" y1="34471" x2="47884" y2="64164"/>
                        <a14:foregroundMark x1="47884" y1="64164" x2="43289" y2="41980"/>
                        <a14:foregroundMark x1="43289" y1="41980" x2="43289" y2="39590"/>
                        <a14:foregroundMark x1="53083" y1="27304" x2="52721" y2="44027"/>
                        <a14:foregroundMark x1="52721" y1="44369" x2="53325" y2="84642"/>
                      </a14:backgroundRemoval>
                    </a14:imgEffect>
                  </a14:imgLayer>
                </a14:imgProps>
              </a:ext>
              <a:ext uri="{28A0092B-C50C-407E-A947-70E740481C1C}">
                <a14:useLocalDpi xmlns:a14="http://schemas.microsoft.com/office/drawing/2010/main" val="0"/>
              </a:ext>
            </a:extLst>
          </a:blip>
          <a:srcRect/>
          <a:stretch>
            <a:fillRect/>
          </a:stretch>
        </p:blipFill>
        <p:spPr bwMode="auto">
          <a:xfrm>
            <a:off x="7533663" y="2466373"/>
            <a:ext cx="4483084" cy="27908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06EF331-B1EA-9525-3C65-613C3AF8AC79}"/>
              </a:ext>
            </a:extLst>
          </p:cNvPr>
          <p:cNvSpPr txBox="1"/>
          <p:nvPr/>
        </p:nvSpPr>
        <p:spPr>
          <a:xfrm>
            <a:off x="10408044" y="2738931"/>
            <a:ext cx="520368" cy="307777"/>
          </a:xfrm>
          <a:prstGeom prst="rect">
            <a:avLst/>
          </a:prstGeom>
          <a:noFill/>
        </p:spPr>
        <p:txBody>
          <a:bodyPr wrap="square" rtlCol="0">
            <a:spAutoFit/>
          </a:bodyPr>
          <a:lstStyle/>
          <a:p>
            <a:pPr algn="ctr"/>
            <a:r>
              <a:rPr lang="en-US" b="1" dirty="0">
                <a:latin typeface="Arial Rounded MT Bold" panose="020F0704030504030204" pitchFamily="34" charset="0"/>
              </a:rPr>
              <a:t>API</a:t>
            </a:r>
            <a:endParaRPr lang="en-IN" b="1" dirty="0">
              <a:latin typeface="Arial Rounded MT Bold" panose="020F0704030504030204" pitchFamily="34" charset="0"/>
            </a:endParaRPr>
          </a:p>
        </p:txBody>
      </p:sp>
      <p:cxnSp>
        <p:nvCxnSpPr>
          <p:cNvPr id="18" name="Straight Connector 17">
            <a:extLst>
              <a:ext uri="{FF2B5EF4-FFF2-40B4-BE49-F238E27FC236}">
                <a16:creationId xmlns:a16="http://schemas.microsoft.com/office/drawing/2014/main" id="{DE65BA3A-2ECD-B502-DBDC-7355CC9A10F1}"/>
              </a:ext>
            </a:extLst>
          </p:cNvPr>
          <p:cNvCxnSpPr>
            <a:cxnSpLocks/>
            <a:endCxn id="16" idx="1"/>
          </p:cNvCxnSpPr>
          <p:nvPr/>
        </p:nvCxnSpPr>
        <p:spPr>
          <a:xfrm>
            <a:off x="10102788" y="2892820"/>
            <a:ext cx="3052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8CAC314-722C-1B20-3831-53CEE4938DDE}"/>
              </a:ext>
            </a:extLst>
          </p:cNvPr>
          <p:cNvCxnSpPr>
            <a:cxnSpLocks/>
          </p:cNvCxnSpPr>
          <p:nvPr/>
        </p:nvCxnSpPr>
        <p:spPr>
          <a:xfrm flipH="1" flipV="1">
            <a:off x="7466119" y="1313895"/>
            <a:ext cx="10800" cy="51046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608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959F42-6862-F452-4C55-D7267B92BE0D}"/>
              </a:ext>
            </a:extLst>
          </p:cNvPr>
          <p:cNvSpPr/>
          <p:nvPr/>
        </p:nvSpPr>
        <p:spPr>
          <a:xfrm>
            <a:off x="432146" y="2068451"/>
            <a:ext cx="8531440" cy="36791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solidFill>
                <a:srgbClr val="E5EAEC"/>
              </a:solidFill>
            </a:endParaRPr>
          </a:p>
        </p:txBody>
      </p:sp>
      <p:sp>
        <p:nvSpPr>
          <p:cNvPr id="7" name="TextBox 6">
            <a:extLst>
              <a:ext uri="{FF2B5EF4-FFF2-40B4-BE49-F238E27FC236}">
                <a16:creationId xmlns:a16="http://schemas.microsoft.com/office/drawing/2014/main" id="{6EC9F5F8-9DA7-43EE-9822-52F18DBD881A}"/>
              </a:ext>
            </a:extLst>
          </p:cNvPr>
          <p:cNvSpPr txBox="1"/>
          <p:nvPr/>
        </p:nvSpPr>
        <p:spPr>
          <a:xfrm>
            <a:off x="3698267" y="263945"/>
            <a:ext cx="4795466" cy="630942"/>
          </a:xfrm>
          <a:prstGeom prst="rect">
            <a:avLst/>
          </a:prstGeom>
          <a:noFill/>
        </p:spPr>
        <p:txBody>
          <a:bodyPr wrap="square" rtlCol="0">
            <a:spAutoFit/>
          </a:bodyPr>
          <a:lstStyle/>
          <a:p>
            <a:r>
              <a:rPr lang="en-US" sz="3500" dirty="0">
                <a:latin typeface="Arial Rounded MT Bold" panose="020F0704030504030204" pitchFamily="34" charset="0"/>
              </a:rPr>
              <a:t>Types of XML Parser</a:t>
            </a:r>
            <a:endParaRPr lang="en-IN" sz="3500" dirty="0">
              <a:latin typeface="Arial Rounded MT Bold" panose="020F0704030504030204" pitchFamily="34" charset="0"/>
            </a:endParaRPr>
          </a:p>
        </p:txBody>
      </p:sp>
      <p:sp>
        <p:nvSpPr>
          <p:cNvPr id="9" name="TextBox 8">
            <a:extLst>
              <a:ext uri="{FF2B5EF4-FFF2-40B4-BE49-F238E27FC236}">
                <a16:creationId xmlns:a16="http://schemas.microsoft.com/office/drawing/2014/main" id="{6F420196-9CB3-56E7-D4D7-F71B2662D3A6}"/>
              </a:ext>
            </a:extLst>
          </p:cNvPr>
          <p:cNvSpPr txBox="1"/>
          <p:nvPr/>
        </p:nvSpPr>
        <p:spPr>
          <a:xfrm>
            <a:off x="874451" y="2174350"/>
            <a:ext cx="8531440" cy="307777"/>
          </a:xfrm>
          <a:prstGeom prst="rect">
            <a:avLst/>
          </a:prstGeom>
          <a:noFill/>
        </p:spPr>
        <p:txBody>
          <a:bodyPr wrap="square">
            <a:spAutoFit/>
          </a:bodyPr>
          <a:lstStyle/>
          <a:p>
            <a:endParaRPr lang="en-US" b="0" dirty="0">
              <a:solidFill>
                <a:srgbClr val="808080"/>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32C00F32-CD2D-5BA5-2BE9-8189F9B9A08B}"/>
              </a:ext>
            </a:extLst>
          </p:cNvPr>
          <p:cNvSpPr txBox="1"/>
          <p:nvPr/>
        </p:nvSpPr>
        <p:spPr>
          <a:xfrm>
            <a:off x="1597709" y="3180886"/>
            <a:ext cx="6468663" cy="1792350"/>
          </a:xfrm>
          <a:prstGeom prst="rect">
            <a:avLst/>
          </a:prstGeom>
          <a:noFill/>
        </p:spPr>
        <p:txBody>
          <a:bodyPr wrap="square" rtlCol="0">
            <a:spAutoFit/>
          </a:bodyPr>
          <a:lstStyle/>
          <a:p>
            <a:pPr marL="514350" indent="-514350">
              <a:lnSpc>
                <a:spcPct val="200000"/>
              </a:lnSpc>
              <a:buFont typeface="+mj-lt"/>
              <a:buAutoNum type="arabicPeriod"/>
            </a:pPr>
            <a:r>
              <a:rPr lang="en-US" sz="3000" b="1" dirty="0">
                <a:latin typeface="Arial Rounded MT Bold" panose="020F0704030504030204" pitchFamily="34" charset="0"/>
              </a:rPr>
              <a:t>DOM (Document Object Model)</a:t>
            </a:r>
          </a:p>
          <a:p>
            <a:pPr marL="514350" indent="-514350">
              <a:lnSpc>
                <a:spcPct val="200000"/>
              </a:lnSpc>
              <a:buFont typeface="+mj-lt"/>
              <a:buAutoNum type="arabicPeriod"/>
            </a:pPr>
            <a:r>
              <a:rPr lang="en-US" sz="3000" b="1" dirty="0">
                <a:latin typeface="Arial Rounded MT Bold" panose="020F0704030504030204" pitchFamily="34" charset="0"/>
              </a:rPr>
              <a:t>SAX  (Simple API for XML)</a:t>
            </a:r>
            <a:endParaRPr lang="en-IN" sz="3000" b="1" dirty="0">
              <a:latin typeface="Arial Rounded MT Bold" panose="020F0704030504030204" pitchFamily="34" charset="0"/>
            </a:endParaRPr>
          </a:p>
        </p:txBody>
      </p:sp>
      <p:sp>
        <p:nvSpPr>
          <p:cNvPr id="2" name="TextBox 1">
            <a:extLst>
              <a:ext uri="{FF2B5EF4-FFF2-40B4-BE49-F238E27FC236}">
                <a16:creationId xmlns:a16="http://schemas.microsoft.com/office/drawing/2014/main" id="{0DDEE6AF-8F6F-1CF3-1D4B-D7DB3ECFB9A5}"/>
              </a:ext>
            </a:extLst>
          </p:cNvPr>
          <p:cNvSpPr txBox="1"/>
          <p:nvPr/>
        </p:nvSpPr>
        <p:spPr>
          <a:xfrm>
            <a:off x="1221248" y="2272555"/>
            <a:ext cx="6953236" cy="630942"/>
          </a:xfrm>
          <a:prstGeom prst="rect">
            <a:avLst/>
          </a:prstGeom>
          <a:noFill/>
        </p:spPr>
        <p:txBody>
          <a:bodyPr wrap="square" rtlCol="0">
            <a:spAutoFit/>
          </a:bodyPr>
          <a:lstStyle/>
          <a:p>
            <a:pPr algn="ctr"/>
            <a:r>
              <a:rPr lang="en-US" sz="3500" dirty="0">
                <a:latin typeface="Arial Rounded MT Bold" panose="020F0704030504030204" pitchFamily="34" charset="0"/>
              </a:rPr>
              <a:t>There are two of XML Parsers</a:t>
            </a:r>
            <a:endParaRPr lang="en-IN" sz="35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419B2042-AA23-D929-DBB6-537F2B724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0383" y="2482127"/>
            <a:ext cx="2507532" cy="2737821"/>
          </a:xfrm>
          <a:prstGeom prst="ellipse">
            <a:avLst/>
          </a:prstGeom>
          <a:ln>
            <a:noFill/>
          </a:ln>
          <a:effectLst>
            <a:softEdge rad="112500"/>
          </a:effectLst>
        </p:spPr>
      </p:pic>
    </p:spTree>
    <p:extLst>
      <p:ext uri="{BB962C8B-B14F-4D97-AF65-F5344CB8AC3E}">
        <p14:creationId xmlns:p14="http://schemas.microsoft.com/office/powerpoint/2010/main" val="3272410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77B51B-0A86-5F32-CE0E-4174B1CE7938}"/>
              </a:ext>
            </a:extLst>
          </p:cNvPr>
          <p:cNvSpPr/>
          <p:nvPr/>
        </p:nvSpPr>
        <p:spPr>
          <a:xfrm>
            <a:off x="1289751" y="1213524"/>
            <a:ext cx="9676661" cy="5211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2D597DA8-0C6D-E1BE-397E-619F03AD4299}"/>
              </a:ext>
            </a:extLst>
          </p:cNvPr>
          <p:cNvSpPr txBox="1"/>
          <p:nvPr/>
        </p:nvSpPr>
        <p:spPr>
          <a:xfrm>
            <a:off x="1013855" y="135242"/>
            <a:ext cx="10228457" cy="861774"/>
          </a:xfrm>
          <a:prstGeom prst="rect">
            <a:avLst/>
          </a:prstGeom>
          <a:noFill/>
        </p:spPr>
        <p:txBody>
          <a:bodyPr wrap="square" rtlCol="0">
            <a:spAutoFit/>
          </a:bodyPr>
          <a:lstStyle/>
          <a:p>
            <a:pPr algn="ctr"/>
            <a:r>
              <a:rPr lang="en-US" sz="5000" b="1" dirty="0">
                <a:latin typeface="Arial Rounded MT Bold" panose="020F0704030504030204" pitchFamily="34" charset="0"/>
              </a:rPr>
              <a:t>Document Object Model (DOM)</a:t>
            </a:r>
            <a:endParaRPr lang="en-IN" sz="5000" b="1" dirty="0">
              <a:latin typeface="Arial Rounded MT Bold" panose="020F0704030504030204" pitchFamily="34" charset="0"/>
            </a:endParaRPr>
          </a:p>
        </p:txBody>
      </p:sp>
      <p:sp>
        <p:nvSpPr>
          <p:cNvPr id="8" name="TextBox 7">
            <a:extLst>
              <a:ext uri="{FF2B5EF4-FFF2-40B4-BE49-F238E27FC236}">
                <a16:creationId xmlns:a16="http://schemas.microsoft.com/office/drawing/2014/main" id="{72FE2151-30C1-7160-FFDE-71071C978913}"/>
              </a:ext>
            </a:extLst>
          </p:cNvPr>
          <p:cNvSpPr txBox="1"/>
          <p:nvPr/>
        </p:nvSpPr>
        <p:spPr>
          <a:xfrm>
            <a:off x="2191898" y="1368981"/>
            <a:ext cx="7872369" cy="4708981"/>
          </a:xfrm>
          <a:prstGeom prst="rect">
            <a:avLst/>
          </a:prstGeom>
          <a:noFill/>
        </p:spPr>
        <p:txBody>
          <a:bodyPr wrap="square" rtlCol="0">
            <a:spAutoFit/>
          </a:bodyPr>
          <a:lstStyle/>
          <a:p>
            <a:r>
              <a:rPr lang="en-US" sz="2500" dirty="0">
                <a:latin typeface="+mn-lt"/>
              </a:rPr>
              <a:t>	 A DOM document is an object which contains all the information of an XML document. The DOM Parser implements a DOM API. This API is very simple to use.</a:t>
            </a:r>
          </a:p>
          <a:p>
            <a:endParaRPr lang="en-US" sz="2500" dirty="0">
              <a:latin typeface="+mn-lt"/>
            </a:endParaRPr>
          </a:p>
          <a:p>
            <a:r>
              <a:rPr lang="en-US" sz="2500" dirty="0">
                <a:latin typeface="+mn-lt"/>
              </a:rPr>
              <a:t>	A DOM Parser create an internal structure in memory which is a DOM document object and the client applications get information of the original XML document by invoking methods on this document object.</a:t>
            </a:r>
          </a:p>
          <a:p>
            <a:endParaRPr lang="en-US" sz="2500" dirty="0">
              <a:latin typeface="+mn-lt"/>
            </a:endParaRPr>
          </a:p>
          <a:p>
            <a:r>
              <a:rPr lang="en-US" sz="2500" dirty="0">
                <a:latin typeface="+mn-lt"/>
              </a:rPr>
              <a:t>	DOM Parser has a tree based structure.</a:t>
            </a:r>
            <a:endParaRPr lang="en-IN" sz="2500" dirty="0">
              <a:latin typeface="+mn-lt"/>
            </a:endParaRPr>
          </a:p>
        </p:txBody>
      </p:sp>
      <p:sp>
        <p:nvSpPr>
          <p:cNvPr id="11" name="Oval 10">
            <a:extLst>
              <a:ext uri="{FF2B5EF4-FFF2-40B4-BE49-F238E27FC236}">
                <a16:creationId xmlns:a16="http://schemas.microsoft.com/office/drawing/2014/main" id="{7919EAE9-8A71-FF1D-77BE-EF45B6889D5C}"/>
              </a:ext>
            </a:extLst>
          </p:cNvPr>
          <p:cNvSpPr/>
          <p:nvPr/>
        </p:nvSpPr>
        <p:spPr>
          <a:xfrm>
            <a:off x="2627792" y="1440003"/>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1</a:t>
            </a:r>
            <a:endParaRPr lang="en-IN" sz="2000" b="1" dirty="0">
              <a:solidFill>
                <a:schemeClr val="accent1"/>
              </a:solidFill>
              <a:latin typeface="Arial Rounded MT Bold" panose="020F0704030504030204" pitchFamily="34" charset="0"/>
            </a:endParaRPr>
          </a:p>
        </p:txBody>
      </p:sp>
      <p:sp>
        <p:nvSpPr>
          <p:cNvPr id="12" name="Oval 11">
            <a:extLst>
              <a:ext uri="{FF2B5EF4-FFF2-40B4-BE49-F238E27FC236}">
                <a16:creationId xmlns:a16="http://schemas.microsoft.com/office/drawing/2014/main" id="{0D784897-0E42-9E58-494A-E7B9C6D6A998}"/>
              </a:ext>
            </a:extLst>
          </p:cNvPr>
          <p:cNvSpPr/>
          <p:nvPr/>
        </p:nvSpPr>
        <p:spPr>
          <a:xfrm>
            <a:off x="2627792" y="3341730"/>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2</a:t>
            </a:r>
            <a:endParaRPr lang="en-IN" sz="2000" b="1" dirty="0">
              <a:solidFill>
                <a:schemeClr val="accent1"/>
              </a:solidFill>
              <a:latin typeface="Arial Rounded MT Bold" panose="020F0704030504030204" pitchFamily="34" charset="0"/>
            </a:endParaRPr>
          </a:p>
        </p:txBody>
      </p:sp>
      <p:sp>
        <p:nvSpPr>
          <p:cNvPr id="13" name="Oval 12">
            <a:extLst>
              <a:ext uri="{FF2B5EF4-FFF2-40B4-BE49-F238E27FC236}">
                <a16:creationId xmlns:a16="http://schemas.microsoft.com/office/drawing/2014/main" id="{26AD6DA6-31BF-C49B-BE3B-C605BE260A86}"/>
              </a:ext>
            </a:extLst>
          </p:cNvPr>
          <p:cNvSpPr/>
          <p:nvPr/>
        </p:nvSpPr>
        <p:spPr>
          <a:xfrm>
            <a:off x="2627792" y="5573454"/>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3</a:t>
            </a:r>
            <a:endParaRPr lang="en-IN" sz="2000" b="1"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243709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3D0F1EA-4BE7-BEA3-FC08-1872C683399E}"/>
              </a:ext>
            </a:extLst>
          </p:cNvPr>
          <p:cNvSpPr/>
          <p:nvPr/>
        </p:nvSpPr>
        <p:spPr>
          <a:xfrm>
            <a:off x="1400451" y="481613"/>
            <a:ext cx="9391093" cy="589477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8" name="TextBox 7">
            <a:extLst>
              <a:ext uri="{FF2B5EF4-FFF2-40B4-BE49-F238E27FC236}">
                <a16:creationId xmlns:a16="http://schemas.microsoft.com/office/drawing/2014/main" id="{6B703645-FD44-71D2-B5BD-912718220A3D}"/>
              </a:ext>
            </a:extLst>
          </p:cNvPr>
          <p:cNvSpPr txBox="1"/>
          <p:nvPr/>
        </p:nvSpPr>
        <p:spPr>
          <a:xfrm>
            <a:off x="1532875" y="848167"/>
            <a:ext cx="9126244" cy="4918975"/>
          </a:xfrm>
          <a:prstGeom prst="rect">
            <a:avLst/>
          </a:prstGeom>
          <a:noFill/>
        </p:spPr>
        <p:txBody>
          <a:bodyPr wrap="square">
            <a:spAutoFit/>
          </a:bodyPr>
          <a:lstStyle/>
          <a:p>
            <a:pPr>
              <a:lnSpc>
                <a:spcPct val="200000"/>
              </a:lnSpc>
            </a:pPr>
            <a:r>
              <a:rPr lang="en-IN" sz="2000" dirty="0">
                <a:latin typeface="Arial Rounded MT Bold" panose="020F0704030504030204" pitchFamily="34" charset="0"/>
              </a:rPr>
              <a:t>According to the XML DOM, everything in an XML document is a node:</a:t>
            </a:r>
          </a:p>
          <a:p>
            <a:pPr>
              <a:lnSpc>
                <a:spcPct val="200000"/>
              </a:lnSpc>
            </a:pPr>
            <a:endParaRPr lang="en-IN" sz="2000" dirty="0">
              <a:latin typeface="Arial Rounded MT Bold" panose="020F0704030504030204" pitchFamily="34" charset="0"/>
            </a:endParaRPr>
          </a:p>
          <a:p>
            <a:pPr algn="just">
              <a:lnSpc>
                <a:spcPct val="200000"/>
              </a:lnSpc>
            </a:pPr>
            <a:r>
              <a:rPr lang="en-IN" sz="2000" dirty="0">
                <a:latin typeface="Arial Rounded MT Bold" panose="020F0704030504030204" pitchFamily="34" charset="0"/>
              </a:rPr>
              <a:t>		The entire document is a document node</a:t>
            </a:r>
          </a:p>
          <a:p>
            <a:pPr lvl="1" algn="just">
              <a:lnSpc>
                <a:spcPct val="200000"/>
              </a:lnSpc>
            </a:pPr>
            <a:r>
              <a:rPr lang="en-IN" sz="2000" dirty="0">
                <a:latin typeface="Arial Rounded MT Bold" panose="020F0704030504030204" pitchFamily="34" charset="0"/>
              </a:rPr>
              <a:t> 		Every XML element is an element node</a:t>
            </a:r>
          </a:p>
          <a:p>
            <a:pPr algn="just">
              <a:lnSpc>
                <a:spcPct val="200000"/>
              </a:lnSpc>
            </a:pPr>
            <a:r>
              <a:rPr lang="en-IN" sz="2000" dirty="0">
                <a:latin typeface="Arial Rounded MT Bold" panose="020F0704030504030204" pitchFamily="34" charset="0"/>
              </a:rPr>
              <a:t>		The text in the XML elements are text nodes</a:t>
            </a:r>
          </a:p>
          <a:p>
            <a:pPr algn="just">
              <a:lnSpc>
                <a:spcPct val="200000"/>
              </a:lnSpc>
            </a:pPr>
            <a:r>
              <a:rPr lang="en-IN" sz="2000" dirty="0">
                <a:latin typeface="Arial Rounded MT Bold" panose="020F0704030504030204" pitchFamily="34" charset="0"/>
              </a:rPr>
              <a:t>		Every attribute is an attribute node</a:t>
            </a:r>
          </a:p>
          <a:p>
            <a:pPr algn="just">
              <a:lnSpc>
                <a:spcPct val="200000"/>
              </a:lnSpc>
            </a:pPr>
            <a:r>
              <a:rPr lang="en-IN" sz="2000" dirty="0">
                <a:latin typeface="Arial Rounded MT Bold" panose="020F0704030504030204" pitchFamily="34" charset="0"/>
              </a:rPr>
              <a:t>		Comments are comment nodes</a:t>
            </a:r>
          </a:p>
          <a:p>
            <a:pPr algn="just">
              <a:lnSpc>
                <a:spcPct val="200000"/>
              </a:lnSpc>
            </a:pPr>
            <a:endParaRPr lang="en-IN" sz="2000" dirty="0">
              <a:latin typeface="Arial Rounded MT Bold" panose="020F0704030504030204" pitchFamily="34" charset="0"/>
            </a:endParaRPr>
          </a:p>
        </p:txBody>
      </p:sp>
      <p:sp>
        <p:nvSpPr>
          <p:cNvPr id="12" name="Oval 11">
            <a:extLst>
              <a:ext uri="{FF2B5EF4-FFF2-40B4-BE49-F238E27FC236}">
                <a16:creationId xmlns:a16="http://schemas.microsoft.com/office/drawing/2014/main" id="{F7DD147B-3787-5340-0706-508AF619200F}"/>
              </a:ext>
            </a:extLst>
          </p:cNvPr>
          <p:cNvSpPr/>
          <p:nvPr/>
        </p:nvSpPr>
        <p:spPr>
          <a:xfrm>
            <a:off x="2627792" y="2290439"/>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1</a:t>
            </a:r>
            <a:endParaRPr lang="en-IN" sz="2000" b="1" dirty="0">
              <a:solidFill>
                <a:schemeClr val="accent1"/>
              </a:solidFill>
              <a:latin typeface="Arial Rounded MT Bold" panose="020F0704030504030204" pitchFamily="34" charset="0"/>
            </a:endParaRPr>
          </a:p>
        </p:txBody>
      </p:sp>
      <p:sp>
        <p:nvSpPr>
          <p:cNvPr id="13" name="Oval 12">
            <a:extLst>
              <a:ext uri="{FF2B5EF4-FFF2-40B4-BE49-F238E27FC236}">
                <a16:creationId xmlns:a16="http://schemas.microsoft.com/office/drawing/2014/main" id="{0CD4D7AA-E6CD-A7FE-3B99-05B77F93C4A4}"/>
              </a:ext>
            </a:extLst>
          </p:cNvPr>
          <p:cNvSpPr/>
          <p:nvPr/>
        </p:nvSpPr>
        <p:spPr>
          <a:xfrm>
            <a:off x="2627792" y="2892092"/>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2</a:t>
            </a:r>
            <a:endParaRPr lang="en-IN" sz="2000" b="1" dirty="0">
              <a:solidFill>
                <a:schemeClr val="accent1"/>
              </a:solidFill>
              <a:latin typeface="Arial Rounded MT Bold" panose="020F0704030504030204" pitchFamily="34" charset="0"/>
            </a:endParaRPr>
          </a:p>
        </p:txBody>
      </p:sp>
      <p:sp>
        <p:nvSpPr>
          <p:cNvPr id="14" name="Oval 13">
            <a:extLst>
              <a:ext uri="{FF2B5EF4-FFF2-40B4-BE49-F238E27FC236}">
                <a16:creationId xmlns:a16="http://schemas.microsoft.com/office/drawing/2014/main" id="{56014F0E-5019-155B-776F-018EE83E3378}"/>
              </a:ext>
            </a:extLst>
          </p:cNvPr>
          <p:cNvSpPr/>
          <p:nvPr/>
        </p:nvSpPr>
        <p:spPr>
          <a:xfrm>
            <a:off x="2627792" y="3515972"/>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3</a:t>
            </a:r>
            <a:endParaRPr lang="en-IN" sz="2000" b="1" dirty="0">
              <a:solidFill>
                <a:schemeClr val="accent1"/>
              </a:solidFill>
              <a:latin typeface="Arial Rounded MT Bold" panose="020F0704030504030204" pitchFamily="34" charset="0"/>
            </a:endParaRPr>
          </a:p>
        </p:txBody>
      </p:sp>
      <p:sp>
        <p:nvSpPr>
          <p:cNvPr id="15" name="Oval 14">
            <a:extLst>
              <a:ext uri="{FF2B5EF4-FFF2-40B4-BE49-F238E27FC236}">
                <a16:creationId xmlns:a16="http://schemas.microsoft.com/office/drawing/2014/main" id="{26DDC0A6-2520-6439-4D6D-891EA9BF78A5}"/>
              </a:ext>
            </a:extLst>
          </p:cNvPr>
          <p:cNvSpPr/>
          <p:nvPr/>
        </p:nvSpPr>
        <p:spPr>
          <a:xfrm>
            <a:off x="2627792" y="4101385"/>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4</a:t>
            </a:r>
            <a:endParaRPr lang="en-IN" sz="2000" b="1" dirty="0">
              <a:solidFill>
                <a:schemeClr val="accent1"/>
              </a:solidFill>
              <a:latin typeface="Arial Rounded MT Bold" panose="020F0704030504030204" pitchFamily="34" charset="0"/>
            </a:endParaRPr>
          </a:p>
        </p:txBody>
      </p:sp>
      <p:sp>
        <p:nvSpPr>
          <p:cNvPr id="16" name="Oval 15">
            <a:extLst>
              <a:ext uri="{FF2B5EF4-FFF2-40B4-BE49-F238E27FC236}">
                <a16:creationId xmlns:a16="http://schemas.microsoft.com/office/drawing/2014/main" id="{EA934FB8-0B90-23C5-2025-5CFCEDDEC442}"/>
              </a:ext>
            </a:extLst>
          </p:cNvPr>
          <p:cNvSpPr/>
          <p:nvPr/>
        </p:nvSpPr>
        <p:spPr>
          <a:xfrm>
            <a:off x="2627792" y="4745660"/>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5</a:t>
            </a:r>
            <a:endParaRPr lang="en-IN" sz="2000" b="1"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349940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77B51B-0A86-5F32-CE0E-4174B1CE7938}"/>
              </a:ext>
            </a:extLst>
          </p:cNvPr>
          <p:cNvSpPr/>
          <p:nvPr/>
        </p:nvSpPr>
        <p:spPr>
          <a:xfrm>
            <a:off x="1289751" y="1213524"/>
            <a:ext cx="9676661" cy="5211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2D597DA8-0C6D-E1BE-397E-619F03AD4299}"/>
              </a:ext>
            </a:extLst>
          </p:cNvPr>
          <p:cNvSpPr txBox="1"/>
          <p:nvPr/>
        </p:nvSpPr>
        <p:spPr>
          <a:xfrm>
            <a:off x="1013855" y="135242"/>
            <a:ext cx="10228457" cy="861774"/>
          </a:xfrm>
          <a:prstGeom prst="rect">
            <a:avLst/>
          </a:prstGeom>
          <a:noFill/>
        </p:spPr>
        <p:txBody>
          <a:bodyPr wrap="square" rtlCol="0">
            <a:spAutoFit/>
          </a:bodyPr>
          <a:lstStyle/>
          <a:p>
            <a:pPr algn="ctr"/>
            <a:r>
              <a:rPr lang="en-US" sz="5000" b="1" spc="300" dirty="0">
                <a:latin typeface="Arial Rounded MT Bold" panose="020F0704030504030204" pitchFamily="34" charset="0"/>
              </a:rPr>
              <a:t>Simple API for XML</a:t>
            </a:r>
            <a:endParaRPr lang="en-IN" sz="5000" b="1" spc="300" dirty="0">
              <a:latin typeface="Arial Rounded MT Bold" panose="020F0704030504030204" pitchFamily="34" charset="0"/>
            </a:endParaRPr>
          </a:p>
        </p:txBody>
      </p:sp>
      <p:sp>
        <p:nvSpPr>
          <p:cNvPr id="8" name="TextBox 7">
            <a:extLst>
              <a:ext uri="{FF2B5EF4-FFF2-40B4-BE49-F238E27FC236}">
                <a16:creationId xmlns:a16="http://schemas.microsoft.com/office/drawing/2014/main" id="{72FE2151-30C1-7160-FFDE-71071C978913}"/>
              </a:ext>
            </a:extLst>
          </p:cNvPr>
          <p:cNvSpPr txBox="1"/>
          <p:nvPr/>
        </p:nvSpPr>
        <p:spPr>
          <a:xfrm>
            <a:off x="2191896" y="1656989"/>
            <a:ext cx="7872369" cy="3785652"/>
          </a:xfrm>
          <a:prstGeom prst="rect">
            <a:avLst/>
          </a:prstGeom>
          <a:noFill/>
        </p:spPr>
        <p:txBody>
          <a:bodyPr wrap="square" rtlCol="0">
            <a:spAutoFit/>
          </a:bodyPr>
          <a:lstStyle/>
          <a:p>
            <a:r>
              <a:rPr lang="en-US" sz="3000" dirty="0">
                <a:latin typeface="+mn-lt"/>
              </a:rPr>
              <a:t>	 SAX (Simple API for XML) is an event-based parser for XML documents.</a:t>
            </a:r>
          </a:p>
          <a:p>
            <a:r>
              <a:rPr lang="en-US" sz="3000" dirty="0">
                <a:latin typeface="+mn-lt"/>
              </a:rPr>
              <a:t>Unlike a DOM parser, a SAX parser creates no parse tree.</a:t>
            </a:r>
          </a:p>
          <a:p>
            <a:endParaRPr lang="en-US" sz="3000" dirty="0">
              <a:latin typeface="+mn-lt"/>
            </a:endParaRPr>
          </a:p>
          <a:p>
            <a:r>
              <a:rPr lang="en-US" sz="3000" dirty="0">
                <a:latin typeface="+mn-lt"/>
              </a:rPr>
              <a:t>	</a:t>
            </a:r>
            <a:r>
              <a:rPr lang="en-US" sz="3000" b="0" i="0" dirty="0">
                <a:solidFill>
                  <a:srgbClr val="333333"/>
                </a:solidFill>
                <a:effectLst/>
                <a:latin typeface="+mn-lt"/>
              </a:rPr>
              <a:t>Clients does not know what methods to call, they just overrides the methods of the API and place his own code inside method.</a:t>
            </a:r>
            <a:r>
              <a:rPr lang="en-US" sz="3000" dirty="0">
                <a:latin typeface="+mn-lt"/>
              </a:rPr>
              <a:t>	</a:t>
            </a:r>
            <a:endParaRPr lang="en-IN" sz="3000" dirty="0">
              <a:latin typeface="+mn-lt"/>
            </a:endParaRPr>
          </a:p>
        </p:txBody>
      </p:sp>
      <p:sp>
        <p:nvSpPr>
          <p:cNvPr id="11" name="Oval 10">
            <a:extLst>
              <a:ext uri="{FF2B5EF4-FFF2-40B4-BE49-F238E27FC236}">
                <a16:creationId xmlns:a16="http://schemas.microsoft.com/office/drawing/2014/main" id="{7919EAE9-8A71-FF1D-77BE-EF45B6889D5C}"/>
              </a:ext>
            </a:extLst>
          </p:cNvPr>
          <p:cNvSpPr/>
          <p:nvPr/>
        </p:nvSpPr>
        <p:spPr>
          <a:xfrm>
            <a:off x="2627792" y="1732966"/>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1</a:t>
            </a:r>
            <a:endParaRPr lang="en-IN" sz="2000" b="1" dirty="0">
              <a:solidFill>
                <a:schemeClr val="accent1"/>
              </a:solidFill>
              <a:latin typeface="Arial Rounded MT Bold" panose="020F0704030504030204" pitchFamily="34" charset="0"/>
            </a:endParaRPr>
          </a:p>
        </p:txBody>
      </p:sp>
      <p:sp>
        <p:nvSpPr>
          <p:cNvPr id="12" name="Oval 11">
            <a:extLst>
              <a:ext uri="{FF2B5EF4-FFF2-40B4-BE49-F238E27FC236}">
                <a16:creationId xmlns:a16="http://schemas.microsoft.com/office/drawing/2014/main" id="{0D784897-0E42-9E58-494A-E7B9C6D6A998}"/>
              </a:ext>
            </a:extLst>
          </p:cNvPr>
          <p:cNvSpPr/>
          <p:nvPr/>
        </p:nvSpPr>
        <p:spPr>
          <a:xfrm>
            <a:off x="2627792" y="4023803"/>
            <a:ext cx="443884" cy="38174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2</a:t>
            </a:r>
            <a:endParaRPr lang="en-IN" sz="2000" b="1"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56790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994BE1C-86B5-AEE0-87B9-821BE19EEA01}"/>
              </a:ext>
            </a:extLst>
          </p:cNvPr>
          <p:cNvSpPr/>
          <p:nvPr/>
        </p:nvSpPr>
        <p:spPr>
          <a:xfrm>
            <a:off x="1289751" y="1615736"/>
            <a:ext cx="9676661" cy="43145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6BCF3BFA-5173-D329-50FE-0FE7010D75EE}"/>
              </a:ext>
            </a:extLst>
          </p:cNvPr>
          <p:cNvSpPr txBox="1"/>
          <p:nvPr/>
        </p:nvSpPr>
        <p:spPr>
          <a:xfrm>
            <a:off x="1013855" y="135242"/>
            <a:ext cx="10228457" cy="861774"/>
          </a:xfrm>
          <a:prstGeom prst="rect">
            <a:avLst/>
          </a:prstGeom>
          <a:noFill/>
        </p:spPr>
        <p:txBody>
          <a:bodyPr wrap="square" rtlCol="0">
            <a:spAutoFit/>
          </a:bodyPr>
          <a:lstStyle/>
          <a:p>
            <a:pPr algn="ctr"/>
            <a:r>
              <a:rPr lang="en-US" sz="5000" b="1" spc="300" dirty="0" err="1">
                <a:latin typeface="Arial Rounded MT Bold" panose="020F0704030504030204" pitchFamily="34" charset="0"/>
              </a:rPr>
              <a:t>e</a:t>
            </a:r>
            <a:r>
              <a:rPr lang="en-US" sz="5000" b="1" spc="300" dirty="0" err="1">
                <a:solidFill>
                  <a:schemeClr val="tx1">
                    <a:lumMod val="50000"/>
                  </a:schemeClr>
                </a:solidFill>
                <a:latin typeface="Arial Rounded MT Bold" panose="020F0704030504030204" pitchFamily="34" charset="0"/>
              </a:rPr>
              <a:t>X</a:t>
            </a:r>
            <a:r>
              <a:rPr lang="en-US" sz="5000" b="1" spc="300" dirty="0" err="1">
                <a:latin typeface="Arial Rounded MT Bold" panose="020F0704030504030204" pitchFamily="34" charset="0"/>
              </a:rPr>
              <a:t>tensible</a:t>
            </a:r>
            <a:r>
              <a:rPr lang="en-US" sz="5000" b="1" spc="300" dirty="0">
                <a:latin typeface="Arial Rounded MT Bold" panose="020F0704030504030204" pitchFamily="34" charset="0"/>
              </a:rPr>
              <a:t> Style Sheet(XSL)</a:t>
            </a:r>
            <a:endParaRPr lang="en-IN" sz="5000" b="1" spc="300" dirty="0">
              <a:latin typeface="Arial Rounded MT Bold" panose="020F0704030504030204" pitchFamily="34" charset="0"/>
            </a:endParaRPr>
          </a:p>
        </p:txBody>
      </p:sp>
      <p:sp>
        <p:nvSpPr>
          <p:cNvPr id="7" name="TextBox 6">
            <a:extLst>
              <a:ext uri="{FF2B5EF4-FFF2-40B4-BE49-F238E27FC236}">
                <a16:creationId xmlns:a16="http://schemas.microsoft.com/office/drawing/2014/main" id="{E203C77A-32B6-DE6B-BDB5-8F267760D52C}"/>
              </a:ext>
            </a:extLst>
          </p:cNvPr>
          <p:cNvSpPr txBox="1"/>
          <p:nvPr/>
        </p:nvSpPr>
        <p:spPr>
          <a:xfrm>
            <a:off x="1958698" y="2187959"/>
            <a:ext cx="8943551" cy="3170099"/>
          </a:xfrm>
          <a:prstGeom prst="rect">
            <a:avLst/>
          </a:prstGeom>
          <a:noFill/>
        </p:spPr>
        <p:txBody>
          <a:bodyPr wrap="square" rtlCol="0">
            <a:spAutoFit/>
          </a:bodyPr>
          <a:lstStyle/>
          <a:p>
            <a:r>
              <a:rPr lang="en-US" sz="2500" dirty="0">
                <a:latin typeface="Arial Rounded MT Bold" panose="020F0704030504030204" pitchFamily="34" charset="0"/>
              </a:rPr>
              <a:t>XSL stands for </a:t>
            </a:r>
            <a:r>
              <a:rPr lang="en-US" sz="2500" dirty="0" err="1">
                <a:latin typeface="Arial Rounded MT Bold" panose="020F0704030504030204" pitchFamily="34" charset="0"/>
              </a:rPr>
              <a:t>eXtensible</a:t>
            </a:r>
            <a:r>
              <a:rPr lang="en-US" sz="2500" dirty="0">
                <a:latin typeface="Arial Rounded MT Bold" panose="020F0704030504030204" pitchFamily="34" charset="0"/>
              </a:rPr>
              <a:t> Stylesheet Language.</a:t>
            </a:r>
          </a:p>
          <a:p>
            <a:endParaRPr lang="en-US" sz="2500" dirty="0">
              <a:latin typeface="Arial Rounded MT Bold" panose="020F0704030504030204" pitchFamily="34" charset="0"/>
            </a:endParaRPr>
          </a:p>
          <a:p>
            <a:r>
              <a:rPr lang="en-US" sz="2500" dirty="0">
                <a:latin typeface="Arial Rounded MT Bold" panose="020F0704030504030204" pitchFamily="34" charset="0"/>
              </a:rPr>
              <a:t>XSL is a styling language for XML.</a:t>
            </a:r>
          </a:p>
          <a:p>
            <a:endParaRPr lang="en-US" sz="2500" dirty="0">
              <a:latin typeface="Arial Rounded MT Bold" panose="020F0704030504030204" pitchFamily="34" charset="0"/>
            </a:endParaRPr>
          </a:p>
          <a:p>
            <a:r>
              <a:rPr lang="en-US" sz="2500" dirty="0">
                <a:latin typeface="Arial Rounded MT Bold" panose="020F0704030504030204" pitchFamily="34" charset="0"/>
              </a:rPr>
              <a:t>XSLT stands for XSL Transformation. It is used to transform XML documents into other formats (like transforming XML into HTML).</a:t>
            </a:r>
          </a:p>
          <a:p>
            <a:endParaRPr lang="en-IN" sz="2500" dirty="0">
              <a:latin typeface="Arial Rounded MT Bold" panose="020F0704030504030204" pitchFamily="34" charset="0"/>
            </a:endParaRPr>
          </a:p>
        </p:txBody>
      </p:sp>
    </p:spTree>
    <p:extLst>
      <p:ext uri="{BB962C8B-B14F-4D97-AF65-F5344CB8AC3E}">
        <p14:creationId xmlns:p14="http://schemas.microsoft.com/office/powerpoint/2010/main" val="3813830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9A9BB-CDDA-15B4-0E0A-473AB1DF4068}"/>
              </a:ext>
            </a:extLst>
          </p:cNvPr>
          <p:cNvPicPr>
            <a:picLocks noChangeAspect="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286000" y="1690687"/>
            <a:ext cx="7620000" cy="3019425"/>
          </a:xfrm>
          <a:prstGeom prst="rect">
            <a:avLst/>
          </a:prstGeom>
        </p:spPr>
      </p:pic>
    </p:spTree>
    <p:extLst>
      <p:ext uri="{BB962C8B-B14F-4D97-AF65-F5344CB8AC3E}">
        <p14:creationId xmlns:p14="http://schemas.microsoft.com/office/powerpoint/2010/main" val="217355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E99EB1-0711-04A2-F081-5A3D2C68FC13}"/>
              </a:ext>
            </a:extLst>
          </p:cNvPr>
          <p:cNvSpPr txBox="1"/>
          <p:nvPr/>
        </p:nvSpPr>
        <p:spPr>
          <a:xfrm>
            <a:off x="4017034" y="223543"/>
            <a:ext cx="4157932" cy="861774"/>
          </a:xfrm>
          <a:prstGeom prst="rect">
            <a:avLst/>
          </a:prstGeom>
          <a:noFill/>
        </p:spPr>
        <p:txBody>
          <a:bodyPr wrap="square" rtlCol="0">
            <a:spAutoFit/>
          </a:bodyPr>
          <a:lstStyle/>
          <a:p>
            <a:r>
              <a:rPr lang="en-US" sz="5000" dirty="0">
                <a:latin typeface="Arial Rounded MT Bold" panose="020F0704030504030204" pitchFamily="34" charset="0"/>
              </a:rPr>
              <a:t>What is XML</a:t>
            </a:r>
            <a:endParaRPr lang="en-IN" sz="5000" dirty="0">
              <a:latin typeface="Arial Rounded MT Bold" panose="020F0704030504030204" pitchFamily="34" charset="0"/>
            </a:endParaRPr>
          </a:p>
        </p:txBody>
      </p:sp>
      <p:pic>
        <p:nvPicPr>
          <p:cNvPr id="6" name="Picture 5">
            <a:extLst>
              <a:ext uri="{FF2B5EF4-FFF2-40B4-BE49-F238E27FC236}">
                <a16:creationId xmlns:a16="http://schemas.microsoft.com/office/drawing/2014/main" id="{0F713532-0A1B-49EA-873D-4EB5AC250F6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3078" y="2209800"/>
            <a:ext cx="2438400" cy="2438400"/>
          </a:xfrm>
          <a:prstGeom prst="rect">
            <a:avLst/>
          </a:prstGeom>
        </p:spPr>
      </p:pic>
      <p:sp>
        <p:nvSpPr>
          <p:cNvPr id="3" name="TextBox 2">
            <a:extLst>
              <a:ext uri="{FF2B5EF4-FFF2-40B4-BE49-F238E27FC236}">
                <a16:creationId xmlns:a16="http://schemas.microsoft.com/office/drawing/2014/main" id="{FCB4AC53-B246-D96A-67D6-46FD55630CE1}"/>
              </a:ext>
            </a:extLst>
          </p:cNvPr>
          <p:cNvSpPr txBox="1"/>
          <p:nvPr/>
        </p:nvSpPr>
        <p:spPr>
          <a:xfrm>
            <a:off x="3273470" y="1468743"/>
            <a:ext cx="8375452" cy="4586768"/>
          </a:xfrm>
          <a:prstGeom prst="rect">
            <a:avLst/>
          </a:prstGeom>
          <a:noFill/>
        </p:spPr>
        <p:txBody>
          <a:bodyPr wrap="square" rtlCol="0" anchor="ctr">
            <a:spAutoFit/>
          </a:bodyPr>
          <a:lstStyle/>
          <a:p>
            <a:pPr marL="457200" indent="-457200">
              <a:lnSpc>
                <a:spcPct val="200000"/>
              </a:lnSpc>
              <a:buFont typeface="Arial" panose="020B0604020202020204" pitchFamily="34" charset="0"/>
              <a:buChar char="•"/>
            </a:pPr>
            <a:r>
              <a:rPr lang="en-US" sz="2500" dirty="0">
                <a:latin typeface="Arial Rounded MT Bold" panose="020F0704030504030204" pitchFamily="34" charset="0"/>
              </a:rPr>
              <a:t>XML stands for </a:t>
            </a:r>
            <a:r>
              <a:rPr lang="en-US" sz="2500" dirty="0" err="1">
                <a:latin typeface="Arial Rounded MT Bold" panose="020F0704030504030204" pitchFamily="34" charset="0"/>
              </a:rPr>
              <a:t>eXtensible</a:t>
            </a:r>
            <a:r>
              <a:rPr lang="en-US" sz="2500" dirty="0">
                <a:latin typeface="Arial Rounded MT Bold" panose="020F0704030504030204" pitchFamily="34" charset="0"/>
              </a:rPr>
              <a:t> Markup Language.</a:t>
            </a:r>
            <a:endParaRPr lang="en-IN" sz="2500" dirty="0">
              <a:latin typeface="Arial Rounded MT Bold" panose="020F0704030504030204" pitchFamily="34" charset="0"/>
            </a:endParaRPr>
          </a:p>
          <a:p>
            <a:pPr marL="457200" indent="-457200">
              <a:lnSpc>
                <a:spcPct val="200000"/>
              </a:lnSpc>
              <a:buFont typeface="Arial" panose="020B0604020202020204" pitchFamily="34" charset="0"/>
              <a:buChar char="•"/>
            </a:pPr>
            <a:r>
              <a:rPr lang="en-US" sz="2500" dirty="0">
                <a:latin typeface="Arial Rounded MT Bold" panose="020F0704030504030204" pitchFamily="34" charset="0"/>
              </a:rPr>
              <a:t>XML is designed to send, store, share, receive and display data.</a:t>
            </a:r>
            <a:endParaRPr lang="en-IN" sz="2500" dirty="0">
              <a:latin typeface="Arial Rounded MT Bold" panose="020F0704030504030204" pitchFamily="34" charset="0"/>
            </a:endParaRPr>
          </a:p>
          <a:p>
            <a:pPr marL="457200" indent="-457200">
              <a:lnSpc>
                <a:spcPct val="200000"/>
              </a:lnSpc>
              <a:buFont typeface="Arial" panose="020B0604020202020204" pitchFamily="34" charset="0"/>
              <a:buChar char="•"/>
            </a:pPr>
            <a:r>
              <a:rPr lang="en-US" sz="2500" dirty="0">
                <a:latin typeface="Arial Rounded MT Bold" panose="020F0704030504030204" pitchFamily="34" charset="0"/>
              </a:rPr>
              <a:t>XML is platform and programming independent.</a:t>
            </a:r>
            <a:endParaRPr lang="en-IN" sz="2500" dirty="0">
              <a:latin typeface="Arial Rounded MT Bold" panose="020F0704030504030204" pitchFamily="34" charset="0"/>
            </a:endParaRPr>
          </a:p>
          <a:p>
            <a:pPr marL="457200" indent="-457200">
              <a:lnSpc>
                <a:spcPct val="200000"/>
              </a:lnSpc>
              <a:buFont typeface="Arial" panose="020B0604020202020204" pitchFamily="34" charset="0"/>
              <a:buChar char="•"/>
            </a:pPr>
            <a:r>
              <a:rPr lang="en-US" sz="2500" dirty="0">
                <a:latin typeface="Arial Rounded MT Bold" panose="020F0704030504030204" pitchFamily="34" charset="0"/>
              </a:rPr>
              <a:t>Unlike HTML where most of the tags are predefined, XML doesn’t have predefined tags.</a:t>
            </a:r>
            <a:endParaRPr lang="en-IN" sz="2500" dirty="0">
              <a:latin typeface="Arial Rounded MT Bold" panose="020F0704030504030204" pitchFamily="34" charset="0"/>
            </a:endParaRPr>
          </a:p>
        </p:txBody>
      </p:sp>
    </p:spTree>
    <p:extLst>
      <p:ext uri="{BB962C8B-B14F-4D97-AF65-F5344CB8AC3E}">
        <p14:creationId xmlns:p14="http://schemas.microsoft.com/office/powerpoint/2010/main" val="110429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a:extLst>
              <a:ext uri="{FF2B5EF4-FFF2-40B4-BE49-F238E27FC236}">
                <a16:creationId xmlns:a16="http://schemas.microsoft.com/office/drawing/2014/main" id="{9E0930AC-7DCF-4804-1B1A-D7C13C556610}"/>
              </a:ext>
            </a:extLst>
          </p:cNvPr>
          <p:cNvSpPr/>
          <p:nvPr/>
        </p:nvSpPr>
        <p:spPr>
          <a:xfrm rot="16200000">
            <a:off x="3408603" y="1100084"/>
            <a:ext cx="5221550" cy="4944875"/>
          </a:xfrm>
          <a:prstGeom prst="wedgeRoundRectCallout">
            <a:avLst/>
          </a:prstGeom>
          <a:ln/>
          <a:effectLst>
            <a:innerShdw blurRad="63500" dist="50800" dir="18900000">
              <a:prstClr val="black">
                <a:alpha val="50000"/>
              </a:prstClr>
            </a:inn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0340C075-E2CF-BF1D-53FD-A8AEA49FEB77}"/>
              </a:ext>
            </a:extLst>
          </p:cNvPr>
          <p:cNvSpPr txBox="1"/>
          <p:nvPr/>
        </p:nvSpPr>
        <p:spPr>
          <a:xfrm>
            <a:off x="4016391" y="1016854"/>
            <a:ext cx="4944876" cy="5111336"/>
          </a:xfrm>
          <a:prstGeom prst="rect">
            <a:avLst/>
          </a:prstGeom>
          <a:noFill/>
        </p:spPr>
        <p:txBody>
          <a:bodyPr wrap="square">
            <a:spAutoFit/>
          </a:bodyPr>
          <a:lstStyle/>
          <a:p>
            <a:pPr>
              <a:lnSpc>
                <a:spcPct val="150000"/>
              </a:lnSpc>
            </a:pPr>
            <a:r>
              <a:rPr lang="en-IN" sz="2000" dirty="0">
                <a:latin typeface="Arial Rounded MT Bold" panose="020F0704030504030204" pitchFamily="34" charset="0"/>
              </a:rPr>
              <a:t>&lt;Friends&gt;</a:t>
            </a:r>
          </a:p>
          <a:p>
            <a:pPr>
              <a:lnSpc>
                <a:spcPct val="150000"/>
              </a:lnSpc>
            </a:pPr>
            <a:r>
              <a:rPr lang="en-IN" sz="2000" dirty="0">
                <a:latin typeface="Arial Rounded MT Bold" panose="020F0704030504030204" pitchFamily="34" charset="0"/>
              </a:rPr>
              <a:t>     </a:t>
            </a:r>
            <a:r>
              <a:rPr lang="en-IN" sz="2000" dirty="0">
                <a:solidFill>
                  <a:srgbClr val="FF0000"/>
                </a:solidFill>
                <a:latin typeface="Arial Rounded MT Bold" panose="020F0704030504030204" pitchFamily="34" charset="0"/>
              </a:rPr>
              <a:t>&lt;Friend&gt;</a:t>
            </a:r>
          </a:p>
          <a:p>
            <a:pPr>
              <a:lnSpc>
                <a:spcPct val="150000"/>
              </a:lnSpc>
            </a:pPr>
            <a:r>
              <a:rPr lang="en-IN" sz="2000" dirty="0">
                <a:latin typeface="Arial Rounded MT Bold" panose="020F0704030504030204" pitchFamily="34" charset="0"/>
              </a:rPr>
              <a:t>	</a:t>
            </a:r>
            <a:r>
              <a:rPr lang="en-IN" sz="2000" dirty="0">
                <a:solidFill>
                  <a:srgbClr val="003399"/>
                </a:solidFill>
                <a:latin typeface="Arial Rounded MT Bold" panose="020F0704030504030204" pitchFamily="34" charset="0"/>
              </a:rPr>
              <a:t>&lt;Name&gt; Alex &lt;/Name&gt;</a:t>
            </a:r>
          </a:p>
          <a:p>
            <a:pPr>
              <a:lnSpc>
                <a:spcPct val="150000"/>
              </a:lnSpc>
            </a:pPr>
            <a:r>
              <a:rPr lang="en-IN" sz="2000" dirty="0">
                <a:solidFill>
                  <a:srgbClr val="FF0000"/>
                </a:solidFill>
                <a:latin typeface="Arial Rounded MT Bold" panose="020F0704030504030204" pitchFamily="34" charset="0"/>
              </a:rPr>
              <a:t>     &lt;/Friend&gt;</a:t>
            </a:r>
          </a:p>
          <a:p>
            <a:pPr>
              <a:lnSpc>
                <a:spcPct val="150000"/>
              </a:lnSpc>
            </a:pPr>
            <a:r>
              <a:rPr lang="en-IN" sz="2000" dirty="0">
                <a:solidFill>
                  <a:srgbClr val="FF0000"/>
                </a:solidFill>
                <a:latin typeface="Arial Rounded MT Bold" panose="020F0704030504030204" pitchFamily="34" charset="0"/>
              </a:rPr>
              <a:t>     &lt;Friend&gt;</a:t>
            </a:r>
          </a:p>
          <a:p>
            <a:pPr>
              <a:lnSpc>
                <a:spcPct val="150000"/>
              </a:lnSpc>
            </a:pPr>
            <a:r>
              <a:rPr lang="en-IN" sz="2000" dirty="0">
                <a:latin typeface="Arial Rounded MT Bold" panose="020F0704030504030204" pitchFamily="34" charset="0"/>
              </a:rPr>
              <a:t>	</a:t>
            </a:r>
            <a:r>
              <a:rPr lang="en-IN" sz="2000" dirty="0">
                <a:solidFill>
                  <a:srgbClr val="003399"/>
                </a:solidFill>
                <a:latin typeface="Arial Rounded MT Bold" panose="020F0704030504030204" pitchFamily="34" charset="0"/>
              </a:rPr>
              <a:t>&lt;Name&gt; Mark &lt;/Name&gt;</a:t>
            </a:r>
          </a:p>
          <a:p>
            <a:pPr>
              <a:lnSpc>
                <a:spcPct val="150000"/>
              </a:lnSpc>
            </a:pPr>
            <a:r>
              <a:rPr lang="en-IN" sz="2000" dirty="0">
                <a:latin typeface="Arial Rounded MT Bold" panose="020F0704030504030204" pitchFamily="34" charset="0"/>
              </a:rPr>
              <a:t>     </a:t>
            </a:r>
            <a:r>
              <a:rPr lang="en-IN" sz="2000" dirty="0">
                <a:solidFill>
                  <a:srgbClr val="FF0000"/>
                </a:solidFill>
                <a:latin typeface="Arial Rounded MT Bold" panose="020F0704030504030204" pitchFamily="34" charset="0"/>
              </a:rPr>
              <a:t>&lt;/Friend&gt;</a:t>
            </a:r>
          </a:p>
          <a:p>
            <a:pPr>
              <a:lnSpc>
                <a:spcPct val="150000"/>
              </a:lnSpc>
            </a:pPr>
            <a:r>
              <a:rPr lang="en-IN" sz="2000" dirty="0">
                <a:latin typeface="Arial Rounded MT Bold" panose="020F0704030504030204" pitchFamily="34" charset="0"/>
              </a:rPr>
              <a:t>     </a:t>
            </a:r>
            <a:r>
              <a:rPr lang="en-IN" sz="2000" dirty="0">
                <a:solidFill>
                  <a:srgbClr val="FF0000"/>
                </a:solidFill>
                <a:latin typeface="Arial Rounded MT Bold" panose="020F0704030504030204" pitchFamily="34" charset="0"/>
              </a:rPr>
              <a:t>&lt;Friend&gt;</a:t>
            </a:r>
          </a:p>
          <a:p>
            <a:pPr>
              <a:lnSpc>
                <a:spcPct val="150000"/>
              </a:lnSpc>
            </a:pPr>
            <a:r>
              <a:rPr lang="en-IN" sz="2000" dirty="0">
                <a:latin typeface="Arial Rounded MT Bold" panose="020F0704030504030204" pitchFamily="34" charset="0"/>
              </a:rPr>
              <a:t>	</a:t>
            </a:r>
            <a:r>
              <a:rPr lang="en-IN" sz="2000" dirty="0">
                <a:solidFill>
                  <a:srgbClr val="003399"/>
                </a:solidFill>
                <a:latin typeface="Arial Rounded MT Bold" panose="020F0704030504030204" pitchFamily="34" charset="0"/>
              </a:rPr>
              <a:t>&lt;Name&gt; Rachael &lt;/Name&gt;</a:t>
            </a:r>
          </a:p>
          <a:p>
            <a:pPr>
              <a:lnSpc>
                <a:spcPct val="150000"/>
              </a:lnSpc>
            </a:pPr>
            <a:r>
              <a:rPr lang="en-IN" sz="2000" dirty="0">
                <a:solidFill>
                  <a:srgbClr val="FF0000"/>
                </a:solidFill>
                <a:latin typeface="Arial Rounded MT Bold" panose="020F0704030504030204" pitchFamily="34" charset="0"/>
              </a:rPr>
              <a:t>     &lt;/Friend&gt;</a:t>
            </a:r>
          </a:p>
          <a:p>
            <a:pPr>
              <a:lnSpc>
                <a:spcPct val="150000"/>
              </a:lnSpc>
            </a:pPr>
            <a:r>
              <a:rPr lang="en-IN" sz="2000" dirty="0">
                <a:latin typeface="Arial Rounded MT Bold" panose="020F0704030504030204" pitchFamily="34" charset="0"/>
              </a:rPr>
              <a:t>&lt;/Friends &gt;</a:t>
            </a:r>
          </a:p>
        </p:txBody>
      </p:sp>
      <p:pic>
        <p:nvPicPr>
          <p:cNvPr id="4" name="Picture 2" descr="Amazon.in: Buy CHIPTRONEX Z910 Micro ATX Gaming Cabinet, USB 2.0 Gaming Case,  Tempered Glass Computer Case, Cabinet for PC, PC Cabinet, RGB Light, MATX  MITX Motherboard Support (Case Without SMPS) Online at">
            <a:extLst>
              <a:ext uri="{FF2B5EF4-FFF2-40B4-BE49-F238E27FC236}">
                <a16:creationId xmlns:a16="http://schemas.microsoft.com/office/drawing/2014/main" id="{388FFD01-F211-06DC-5E08-B5D095C7A61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898" b="96735" l="2927" r="98537">
                        <a14:foregroundMark x1="34146" y1="44490" x2="20488" y2="33469"/>
                        <a14:foregroundMark x1="20488" y1="33469" x2="37073" y2="16735"/>
                        <a14:foregroundMark x1="37073" y1="16735" x2="75610" y2="20000"/>
                        <a14:foregroundMark x1="75610" y1="20000" x2="80488" y2="22449"/>
                        <a14:foregroundMark x1="80488" y1="22449" x2="91220" y2="50612"/>
                        <a14:foregroundMark x1="91220" y1="50612" x2="89756" y2="88571"/>
                        <a14:foregroundMark x1="89756" y1="88571" x2="90244" y2="89388"/>
                        <a14:foregroundMark x1="93171" y1="93061" x2="94634" y2="77143"/>
                        <a14:foregroundMark x1="94634" y1="77143" x2="85366" y2="11020"/>
                        <a14:foregroundMark x1="72195" y1="10204" x2="16098" y2="19592"/>
                        <a14:foregroundMark x1="16098" y1="19592" x2="6341" y2="25714"/>
                        <a14:foregroundMark x1="11220" y1="45306" x2="9268" y2="76327"/>
                        <a14:foregroundMark x1="4878" y1="87347" x2="4390" y2="46939"/>
                        <a14:foregroundMark x1="4390" y1="46939" x2="4390" y2="46939"/>
                        <a14:foregroundMark x1="17561" y1="47755" x2="39024" y2="25306"/>
                        <a14:foregroundMark x1="39024" y1="25306" x2="59512" y2="21633"/>
                        <a14:foregroundMark x1="60000" y1="28980" x2="42927" y2="73469"/>
                        <a14:foregroundMark x1="48780" y1="82041" x2="22927" y2="87755"/>
                        <a14:foregroundMark x1="46829" y1="84898" x2="16098" y2="55102"/>
                        <a14:foregroundMark x1="16098" y1="55102" x2="10244" y2="27347"/>
                        <a14:foregroundMark x1="5366" y1="25714" x2="5366" y2="60408"/>
                        <a14:foregroundMark x1="10244" y1="53061" x2="28293" y2="45714"/>
                        <a14:foregroundMark x1="28293" y1="45714" x2="19512" y2="59592"/>
                        <a14:foregroundMark x1="19512" y1="59592" x2="5854" y2="47755"/>
                        <a14:foregroundMark x1="5854" y1="47755" x2="5854" y2="43265"/>
                        <a14:foregroundMark x1="8293" y1="46122" x2="8293" y2="46122"/>
                        <a14:foregroundMark x1="7317" y1="57959" x2="7317" y2="57959"/>
                        <a14:foregroundMark x1="7317" y1="52245" x2="7317" y2="52245"/>
                        <a14:foregroundMark x1="8780" y1="61224" x2="8780" y2="61224"/>
                        <a14:foregroundMark x1="14146" y1="64898" x2="14146" y2="64898"/>
                        <a14:foregroundMark x1="14146" y1="64898" x2="14146" y2="64898"/>
                        <a14:foregroundMark x1="14146" y1="64898" x2="14146" y2="64898"/>
                        <a14:foregroundMark x1="14146" y1="64898" x2="14146" y2="64898"/>
                        <a14:foregroundMark x1="14146" y1="64898" x2="14146" y2="64898"/>
                        <a14:foregroundMark x1="14146" y1="64898" x2="20976" y2="64898"/>
                        <a14:foregroundMark x1="20976" y1="64898" x2="7317" y2="55918"/>
                        <a14:foregroundMark x1="20488" y1="52653" x2="20488" y2="52653"/>
                        <a14:foregroundMark x1="13659" y1="63673" x2="13659" y2="63673"/>
                        <a14:foregroundMark x1="13659" y1="58776" x2="13659" y2="58776"/>
                        <a14:foregroundMark x1="17073" y1="62041" x2="17073" y2="62041"/>
                        <a14:foregroundMark x1="17073" y1="62041" x2="14634" y2="54286"/>
                        <a14:foregroundMark x1="6829" y1="68980" x2="6829" y2="68980"/>
                        <a14:foregroundMark x1="2927" y1="90204" x2="14146" y2="92653"/>
                        <a14:foregroundMark x1="14146" y1="92653" x2="14146" y2="92653"/>
                        <a14:foregroundMark x1="14146" y1="92653" x2="61951" y2="95918"/>
                        <a14:foregroundMark x1="61951" y1="95918" x2="64390" y2="95918"/>
                        <a14:foregroundMark x1="21463" y1="31429" x2="18537" y2="26531"/>
                        <a14:foregroundMark x1="33659" y1="55918" x2="27805" y2="55918"/>
                        <a14:foregroundMark x1="33171" y1="61633" x2="30732" y2="60000"/>
                        <a14:foregroundMark x1="14634" y1="69796" x2="9268" y2="67755"/>
                        <a14:foregroundMark x1="62439" y1="8980" x2="62439" y2="8980"/>
                        <a14:foregroundMark x1="62439" y1="8980" x2="62439" y2="8980"/>
                        <a14:foregroundMark x1="62439" y1="8980" x2="62439" y2="8980"/>
                        <a14:foregroundMark x1="48780" y1="8980" x2="65854" y2="8571"/>
                        <a14:foregroundMark x1="61463" y1="5306" x2="61463" y2="5306"/>
                        <a14:foregroundMark x1="48780" y1="97959" x2="69268" y2="97959"/>
                        <a14:foregroundMark x1="69268" y1="97959" x2="90244" y2="94286"/>
                        <a14:foregroundMark x1="90244" y1="94286" x2="95610" y2="56735"/>
                        <a14:foregroundMark x1="96315" y1="23673" x2="96098" y2="22449"/>
                        <a14:foregroundMark x1="97073" y1="23673" x2="97073" y2="16735"/>
                        <a14:foregroundMark x1="98027" y1="35102" x2="99024" y2="54286"/>
                        <a14:foregroundMark x1="97073" y1="16735" x2="97433" y2="23673"/>
                        <a14:foregroundMark x1="98049" y1="68571" x2="97073" y2="55918"/>
                        <a14:foregroundMark x1="98049" y1="59592" x2="99024" y2="66122"/>
                        <a14:foregroundMark x1="98537" y1="76327" x2="98537" y2="76327"/>
                        <a14:foregroundMark x1="21463" y1="96735" x2="12683" y2="95918"/>
                        <a14:backgroundMark x1="99512" y1="23673" x2="99512" y2="35102"/>
                      </a14:backgroundRemoval>
                    </a14:imgEffect>
                  </a14:imgLayer>
                </a14:imgProps>
              </a:ext>
              <a:ext uri="{28A0092B-C50C-407E-A947-70E740481C1C}">
                <a14:useLocalDpi xmlns:a14="http://schemas.microsoft.com/office/drawing/2010/main" val="0"/>
              </a:ext>
            </a:extLst>
          </a:blip>
          <a:srcRect/>
          <a:stretch>
            <a:fillRect/>
          </a:stretch>
        </p:blipFill>
        <p:spPr bwMode="auto">
          <a:xfrm>
            <a:off x="371951" y="2657725"/>
            <a:ext cx="2669931" cy="31908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mazon.in: Buy CHIPTRONEX Z910 Micro ATX Gaming Cabinet, USB 2.0 Gaming Case,  Tempered Glass Computer Case, Cabinet for PC, PC Cabinet, RGB Light, MATX  MITX Motherboard Support (Case Without SMPS) Online at">
            <a:extLst>
              <a:ext uri="{FF2B5EF4-FFF2-40B4-BE49-F238E27FC236}">
                <a16:creationId xmlns:a16="http://schemas.microsoft.com/office/drawing/2014/main" id="{348DF44C-D434-49BC-C228-653056DB37F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898" b="96735" l="2927" r="98537">
                        <a14:foregroundMark x1="34146" y1="44490" x2="20488" y2="33469"/>
                        <a14:foregroundMark x1="20488" y1="33469" x2="37073" y2="16735"/>
                        <a14:foregroundMark x1="37073" y1="16735" x2="75610" y2="20000"/>
                        <a14:foregroundMark x1="75610" y1="20000" x2="80488" y2="22449"/>
                        <a14:foregroundMark x1="80488" y1="22449" x2="91220" y2="50612"/>
                        <a14:foregroundMark x1="91220" y1="50612" x2="89756" y2="88571"/>
                        <a14:foregroundMark x1="89756" y1="88571" x2="90244" y2="89388"/>
                        <a14:foregroundMark x1="93171" y1="93061" x2="94634" y2="77143"/>
                        <a14:foregroundMark x1="94634" y1="77143" x2="85366" y2="11020"/>
                        <a14:foregroundMark x1="72195" y1="10204" x2="16098" y2="19592"/>
                        <a14:foregroundMark x1="16098" y1="19592" x2="6341" y2="25714"/>
                        <a14:foregroundMark x1="11220" y1="45306" x2="9268" y2="76327"/>
                        <a14:foregroundMark x1="4878" y1="87347" x2="4390" y2="46939"/>
                        <a14:foregroundMark x1="4390" y1="46939" x2="4390" y2="46939"/>
                        <a14:foregroundMark x1="17561" y1="47755" x2="39024" y2="25306"/>
                        <a14:foregroundMark x1="39024" y1="25306" x2="59512" y2="21633"/>
                        <a14:foregroundMark x1="60000" y1="28980" x2="42927" y2="73469"/>
                        <a14:foregroundMark x1="48780" y1="82041" x2="22927" y2="87755"/>
                        <a14:foregroundMark x1="46829" y1="84898" x2="16098" y2="55102"/>
                        <a14:foregroundMark x1="16098" y1="55102" x2="10244" y2="27347"/>
                        <a14:foregroundMark x1="5366" y1="25714" x2="5366" y2="60408"/>
                        <a14:foregroundMark x1="10244" y1="53061" x2="28293" y2="45714"/>
                        <a14:foregroundMark x1="28293" y1="45714" x2="19512" y2="59592"/>
                        <a14:foregroundMark x1="19512" y1="59592" x2="5854" y2="47755"/>
                        <a14:foregroundMark x1="5854" y1="47755" x2="5854" y2="43265"/>
                        <a14:foregroundMark x1="8293" y1="46122" x2="8293" y2="46122"/>
                        <a14:foregroundMark x1="7317" y1="57959" x2="7317" y2="57959"/>
                        <a14:foregroundMark x1="7317" y1="52245" x2="7317" y2="52245"/>
                        <a14:foregroundMark x1="8780" y1="61224" x2="8780" y2="61224"/>
                        <a14:foregroundMark x1="14146" y1="64898" x2="14146" y2="64898"/>
                        <a14:foregroundMark x1="14146" y1="64898" x2="14146" y2="64898"/>
                        <a14:foregroundMark x1="14146" y1="64898" x2="14146" y2="64898"/>
                        <a14:foregroundMark x1="14146" y1="64898" x2="14146" y2="64898"/>
                        <a14:foregroundMark x1="14146" y1="64898" x2="14146" y2="64898"/>
                        <a14:foregroundMark x1="14146" y1="64898" x2="20976" y2="64898"/>
                        <a14:foregroundMark x1="20976" y1="64898" x2="7317" y2="55918"/>
                        <a14:foregroundMark x1="20488" y1="52653" x2="20488" y2="52653"/>
                        <a14:foregroundMark x1="13659" y1="63673" x2="13659" y2="63673"/>
                        <a14:foregroundMark x1="13659" y1="58776" x2="13659" y2="58776"/>
                        <a14:foregroundMark x1="17073" y1="62041" x2="17073" y2="62041"/>
                        <a14:foregroundMark x1="17073" y1="62041" x2="14634" y2="54286"/>
                        <a14:foregroundMark x1="6829" y1="68980" x2="6829" y2="68980"/>
                        <a14:foregroundMark x1="2927" y1="90204" x2="14146" y2="92653"/>
                        <a14:foregroundMark x1="14146" y1="92653" x2="14146" y2="92653"/>
                        <a14:foregroundMark x1="14146" y1="92653" x2="61951" y2="95918"/>
                        <a14:foregroundMark x1="61951" y1="95918" x2="64390" y2="95918"/>
                        <a14:foregroundMark x1="21463" y1="31429" x2="18537" y2="26531"/>
                        <a14:foregroundMark x1="33659" y1="55918" x2="27805" y2="55918"/>
                        <a14:foregroundMark x1="33171" y1="61633" x2="30732" y2="60000"/>
                        <a14:foregroundMark x1="14634" y1="69796" x2="9268" y2="67755"/>
                        <a14:foregroundMark x1="62439" y1="8980" x2="62439" y2="8980"/>
                        <a14:foregroundMark x1="62439" y1="8980" x2="62439" y2="8980"/>
                        <a14:foregroundMark x1="62439" y1="8980" x2="62439" y2="8980"/>
                        <a14:foregroundMark x1="48780" y1="8980" x2="65854" y2="8571"/>
                        <a14:foregroundMark x1="61463" y1="5306" x2="61463" y2="5306"/>
                        <a14:foregroundMark x1="48780" y1="97959" x2="69268" y2="97959"/>
                        <a14:foregroundMark x1="69268" y1="97959" x2="90244" y2="94286"/>
                        <a14:foregroundMark x1="90244" y1="94286" x2="95610" y2="56735"/>
                        <a14:foregroundMark x1="96315" y1="23673" x2="96098" y2="22449"/>
                        <a14:foregroundMark x1="97073" y1="23673" x2="97073" y2="16735"/>
                        <a14:foregroundMark x1="98027" y1="35102" x2="99024" y2="54286"/>
                        <a14:foregroundMark x1="97073" y1="16735" x2="97433" y2="23673"/>
                        <a14:foregroundMark x1="98049" y1="68571" x2="97073" y2="55918"/>
                        <a14:foregroundMark x1="98049" y1="59592" x2="99024" y2="66122"/>
                        <a14:foregroundMark x1="98537" y1="76327" x2="98537" y2="76327"/>
                        <a14:foregroundMark x1="21463" y1="96735" x2="12683" y2="95918"/>
                        <a14:backgroundMark x1="99512" y1="23673" x2="99512" y2="35102"/>
                      </a14:backgroundRemoval>
                    </a14:imgEffect>
                  </a14:imgLayer>
                </a14:imgProps>
              </a:ext>
              <a:ext uri="{28A0092B-C50C-407E-A947-70E740481C1C}">
                <a14:useLocalDpi xmlns:a14="http://schemas.microsoft.com/office/drawing/2010/main" val="0"/>
              </a:ext>
            </a:extLst>
          </a:blip>
          <a:srcRect/>
          <a:stretch>
            <a:fillRect/>
          </a:stretch>
        </p:blipFill>
        <p:spPr bwMode="auto">
          <a:xfrm>
            <a:off x="9375388" y="2746502"/>
            <a:ext cx="2669931" cy="3190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15DDB2A-3B4F-DD0E-1251-47691ADCB264}"/>
              </a:ext>
            </a:extLst>
          </p:cNvPr>
          <p:cNvSpPr txBox="1"/>
          <p:nvPr/>
        </p:nvSpPr>
        <p:spPr>
          <a:xfrm>
            <a:off x="2502208" y="109213"/>
            <a:ext cx="7187583" cy="707886"/>
          </a:xfrm>
          <a:prstGeom prst="rect">
            <a:avLst/>
          </a:prstGeom>
          <a:noFill/>
        </p:spPr>
        <p:txBody>
          <a:bodyPr wrap="square" rtlCol="0" anchor="ctr">
            <a:spAutoFit/>
          </a:bodyPr>
          <a:lstStyle/>
          <a:p>
            <a:pPr algn="ctr"/>
            <a:r>
              <a:rPr lang="en-US" sz="4000" b="1" dirty="0">
                <a:latin typeface="Arial Rounded MT Bold" panose="020F0704030504030204" pitchFamily="34" charset="0"/>
              </a:rPr>
              <a:t>Machine Communication</a:t>
            </a:r>
            <a:endParaRPr lang="en-IN" sz="4000" b="1" dirty="0">
              <a:latin typeface="Arial Rounded MT Bold" panose="020F0704030504030204" pitchFamily="34" charset="0"/>
            </a:endParaRPr>
          </a:p>
        </p:txBody>
      </p:sp>
    </p:spTree>
    <p:extLst>
      <p:ext uri="{BB962C8B-B14F-4D97-AF65-F5344CB8AC3E}">
        <p14:creationId xmlns:p14="http://schemas.microsoft.com/office/powerpoint/2010/main" val="59903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531DC53-50EA-2D9B-28FC-0CD7A26F7871}"/>
              </a:ext>
            </a:extLst>
          </p:cNvPr>
          <p:cNvSpPr/>
          <p:nvPr/>
        </p:nvSpPr>
        <p:spPr>
          <a:xfrm>
            <a:off x="503068" y="2246323"/>
            <a:ext cx="8185211" cy="9369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764F636-FFAA-77B0-FAE4-9F74E952F777}"/>
              </a:ext>
            </a:extLst>
          </p:cNvPr>
          <p:cNvSpPr/>
          <p:nvPr/>
        </p:nvSpPr>
        <p:spPr>
          <a:xfrm>
            <a:off x="482353" y="3449387"/>
            <a:ext cx="8185211" cy="9369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02DCA26-55EE-4330-5476-09D5C1602977}"/>
              </a:ext>
            </a:extLst>
          </p:cNvPr>
          <p:cNvSpPr/>
          <p:nvPr/>
        </p:nvSpPr>
        <p:spPr>
          <a:xfrm>
            <a:off x="482352" y="4666666"/>
            <a:ext cx="8185211" cy="9369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B8D52982-182B-C1F3-2A75-078F61F953D4}"/>
              </a:ext>
            </a:extLst>
          </p:cNvPr>
          <p:cNvSpPr txBox="1"/>
          <p:nvPr/>
        </p:nvSpPr>
        <p:spPr>
          <a:xfrm>
            <a:off x="643943" y="2332807"/>
            <a:ext cx="8076887" cy="3170099"/>
          </a:xfrm>
          <a:prstGeom prst="rect">
            <a:avLst/>
          </a:prstGeom>
          <a:noFill/>
        </p:spPr>
        <p:txBody>
          <a:bodyPr wrap="square" rtlCol="0">
            <a:spAutoFit/>
          </a:bodyPr>
          <a:lstStyle/>
          <a:p>
            <a:r>
              <a:rPr lang="en-US" sz="2500" dirty="0">
                <a:latin typeface="Arial Rounded MT Bold" panose="020F0704030504030204" pitchFamily="34" charset="0"/>
                <a:cs typeface="Times New Roman" panose="02020603050405020304" pitchFamily="18" charset="0"/>
              </a:rPr>
              <a:t>XML is called Markup language because we use tags and marks in it</a:t>
            </a:r>
          </a:p>
          <a:p>
            <a:endParaRPr lang="en-US" sz="2500" dirty="0">
              <a:latin typeface="Arial Rounded MT Bold" panose="020F0704030504030204" pitchFamily="34" charset="0"/>
              <a:cs typeface="Times New Roman" panose="02020603050405020304" pitchFamily="18" charset="0"/>
            </a:endParaRPr>
          </a:p>
          <a:p>
            <a:r>
              <a:rPr lang="en-US" sz="2500" dirty="0">
                <a:latin typeface="Arial Rounded MT Bold" panose="020F0704030504030204" pitchFamily="34" charset="0"/>
                <a:cs typeface="Times New Roman" panose="02020603050405020304" pitchFamily="18" charset="0"/>
              </a:rPr>
              <a:t>XML tags are not predefined nor limited. They are extensible.</a:t>
            </a:r>
          </a:p>
          <a:p>
            <a:endParaRPr lang="en-US" sz="2500" dirty="0">
              <a:latin typeface="Arial Rounded MT Bold" panose="020F0704030504030204" pitchFamily="34" charset="0"/>
              <a:cs typeface="Times New Roman" panose="02020603050405020304" pitchFamily="18" charset="0"/>
            </a:endParaRPr>
          </a:p>
          <a:p>
            <a:r>
              <a:rPr lang="en-US" sz="2500" dirty="0">
                <a:latin typeface="Arial Rounded MT Bold" panose="020F0704030504030204" pitchFamily="34" charset="0"/>
                <a:cs typeface="Times New Roman" panose="02020603050405020304" pitchFamily="18" charset="0"/>
              </a:rPr>
              <a:t>World Wide Web Consortium specifies data transportation rules</a:t>
            </a:r>
            <a:endParaRPr lang="en-IN" sz="2500" dirty="0">
              <a:latin typeface="Arial Rounded MT Bold" panose="020F07040305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99BD4BF-FCD1-6189-9DFD-87B9124B845C}"/>
              </a:ext>
            </a:extLst>
          </p:cNvPr>
          <p:cNvSpPr txBox="1"/>
          <p:nvPr/>
        </p:nvSpPr>
        <p:spPr>
          <a:xfrm>
            <a:off x="1313895" y="571500"/>
            <a:ext cx="9942990" cy="707886"/>
          </a:xfrm>
          <a:prstGeom prst="rect">
            <a:avLst/>
          </a:prstGeom>
          <a:noFill/>
        </p:spPr>
        <p:txBody>
          <a:bodyPr wrap="square" rtlCol="0">
            <a:spAutoFit/>
          </a:bodyPr>
          <a:lstStyle/>
          <a:p>
            <a:r>
              <a:rPr lang="en-US" sz="4000" b="1" dirty="0">
                <a:latin typeface="Arial Rounded MT Bold" panose="020F0704030504030204" pitchFamily="34" charset="0"/>
              </a:rPr>
              <a:t>Why XML called as Markup Language ?</a:t>
            </a:r>
            <a:endParaRPr lang="en-IN" sz="4000" b="1" dirty="0">
              <a:latin typeface="Arial Rounded MT Bold" panose="020F0704030504030204" pitchFamily="34" charset="0"/>
            </a:endParaRPr>
          </a:p>
        </p:txBody>
      </p:sp>
      <p:pic>
        <p:nvPicPr>
          <p:cNvPr id="11" name="Picture 10">
            <a:extLst>
              <a:ext uri="{FF2B5EF4-FFF2-40B4-BE49-F238E27FC236}">
                <a16:creationId xmlns:a16="http://schemas.microsoft.com/office/drawing/2014/main" id="{BA125A55-6579-B91E-2BEA-025F331B48B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99" b="92453" l="9390" r="89671">
                        <a14:foregroundMark x1="20423" y1="44474" x2="20423" y2="44474"/>
                        <a14:foregroundMark x1="48592" y1="43666" x2="48592" y2="43666"/>
                        <a14:foregroundMark x1="73944" y1="43127" x2="38732" y2="40162"/>
                        <a14:foregroundMark x1="63850" y1="40162" x2="12911" y2="39892"/>
                        <a14:foregroundMark x1="12911" y1="39892" x2="12911" y2="78167"/>
                        <a14:foregroundMark x1="25932" y1="82210" x2="58920" y2="92453"/>
                        <a14:foregroundMark x1="25066" y1="81941" x2="25932" y2="82210"/>
                        <a14:foregroundMark x1="24196" y1="81671" x2="25066" y2="81941"/>
                        <a14:foregroundMark x1="23330" y1="81402" x2="24196" y2="81671"/>
                        <a14:foregroundMark x1="12911" y1="78167" x2="23330" y2="81402"/>
                        <a14:foregroundMark x1="58920" y1="92453" x2="70188" y2="90296"/>
                        <a14:foregroundMark x1="20188" y1="72237" x2="18075" y2="34771"/>
                        <a14:foregroundMark x1="13146" y1="36388" x2="62207" y2="40431"/>
                        <a14:foregroundMark x1="62207" y1="40431" x2="65493" y2="42049"/>
                        <a14:foregroundMark x1="61972" y1="35580" x2="48357" y2="47170"/>
                        <a14:foregroundMark x1="48357" y1="47170" x2="30516" y2="46361"/>
                        <a14:foregroundMark x1="30516" y1="46361" x2="30047" y2="52022"/>
                        <a14:foregroundMark x1="30047" y1="52022" x2="19953" y2="41240"/>
                        <a14:foregroundMark x1="23005" y1="49865" x2="23005" y2="49865"/>
                        <a14:foregroundMark x1="25587" y1="54447" x2="25587" y2="54447"/>
                        <a14:foregroundMark x1="36620" y1="56873" x2="27230" y2="52561"/>
                        <a14:foregroundMark x1="22066" y1="70081" x2="56573" y2="55526"/>
                        <a14:foregroundMark x1="26291" y1="64690" x2="18310" y2="64690"/>
                        <a14:foregroundMark x1="15023" y1="77628" x2="26291" y2="75741"/>
                        <a14:foregroundMark x1="33099" y1="64420" x2="25587" y2="65229"/>
                        <a14:foregroundMark x1="42254" y1="65229" x2="52113" y2="59569"/>
                        <a14:foregroundMark x1="44601" y1="57412" x2="41080" y2="40701"/>
                        <a14:foregroundMark x1="41080" y1="40701" x2="41080" y2="40701"/>
                        <a14:foregroundMark x1="40376" y1="26415" x2="40376" y2="26415"/>
                        <a14:foregroundMark x1="30047" y1="26415" x2="30047" y2="26415"/>
                        <a14:foregroundMark x1="17371" y1="26415" x2="17371" y2="26415"/>
                        <a14:foregroundMark x1="42254" y1="62534" x2="57746" y2="51752"/>
                        <a14:foregroundMark x1="57746" y1="51752" x2="36385" y2="52830"/>
                        <a14:foregroundMark x1="36385" y1="52830" x2="39437" y2="52022"/>
                        <a14:foregroundMark x1="23005" y1="57143" x2="23005" y2="57143"/>
                        <a14:foregroundMark x1="61502" y1="45822" x2="53756" y2="37466"/>
                        <a14:foregroundMark x1="42254" y1="46092" x2="58451" y2="41509"/>
                        <a14:foregroundMark x1="58451" y1="41509" x2="58451" y2="41509"/>
                        <a14:foregroundMark x1="56338" y1="45553" x2="42254" y2="50674"/>
                        <a14:foregroundMark x1="42254" y1="50674" x2="41080" y2="48248"/>
                        <a14:foregroundMark x1="53052" y1="48787" x2="61502" y2="47709"/>
                        <a14:foregroundMark x1="66901" y1="47170" x2="70423" y2="43396"/>
                        <a14:foregroundMark x1="71596" y1="42588" x2="71596" y2="50674"/>
                        <a14:foregroundMark x1="68310" y1="12668" x2="74648" y2="6469"/>
                        <a14:foregroundMark x1="20423" y1="52561" x2="20423" y2="52561"/>
                        <a14:foregroundMark x1="89671" y1="16442" x2="86854" y2="33154"/>
                        <a14:foregroundMark x1="86854" y1="33154" x2="86854" y2="32884"/>
                        <a14:foregroundMark x1="40610" y1="56873" x2="40610" y2="56873"/>
                        <a14:backgroundMark x1="22066" y1="82210" x2="22066" y2="82210"/>
                        <a14:backgroundMark x1="22300" y1="82210" x2="22300" y2="82210"/>
                        <a14:backgroundMark x1="23239" y1="82210" x2="23239" y2="82210"/>
                        <a14:backgroundMark x1="22535" y1="81941" x2="22535" y2="81941"/>
                        <a14:backgroundMark x1="22535" y1="81941" x2="22535" y2="81941"/>
                        <a14:backgroundMark x1="23944" y1="81671" x2="23944" y2="81671"/>
                        <a14:backgroundMark x1="23709" y1="81402" x2="23709" y2="81402"/>
                      </a14:backgroundRemoval>
                    </a14:imgEffect>
                  </a14:imgLayer>
                </a14:imgProps>
              </a:ext>
            </a:extLst>
          </a:blip>
          <a:stretch>
            <a:fillRect/>
          </a:stretch>
        </p:blipFill>
        <p:spPr>
          <a:xfrm>
            <a:off x="8808438" y="2397106"/>
            <a:ext cx="3246401" cy="2827265"/>
          </a:xfrm>
          <a:prstGeom prst="rect">
            <a:avLst/>
          </a:prstGeom>
        </p:spPr>
      </p:pic>
    </p:spTree>
    <p:extLst>
      <p:ext uri="{BB962C8B-B14F-4D97-AF65-F5344CB8AC3E}">
        <p14:creationId xmlns:p14="http://schemas.microsoft.com/office/powerpoint/2010/main" val="238981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64B718-5DE8-D814-6B27-F9F7F6020E76}"/>
              </a:ext>
            </a:extLst>
          </p:cNvPr>
          <p:cNvSpPr/>
          <p:nvPr/>
        </p:nvSpPr>
        <p:spPr>
          <a:xfrm>
            <a:off x="0" y="0"/>
            <a:ext cx="4474346" cy="6858000"/>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8100000" scaled="1"/>
            <a:tileRect/>
          </a:gradFill>
          <a:ln>
            <a:solidFill>
              <a:schemeClr val="accent1"/>
            </a:solidFill>
          </a:ln>
          <a:effectLst>
            <a:glow rad="63500">
              <a:schemeClr val="accent1">
                <a:satMod val="175000"/>
                <a:alpha val="40000"/>
              </a:schemeClr>
            </a:glow>
            <a:outerShdw blurRad="50800" dist="38100" dir="18900000" algn="b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E5AD1-D5B0-A71A-D3A0-547008DD9D1C}"/>
              </a:ext>
            </a:extLst>
          </p:cNvPr>
          <p:cNvSpPr txBox="1"/>
          <p:nvPr/>
        </p:nvSpPr>
        <p:spPr>
          <a:xfrm flipH="1">
            <a:off x="326407" y="619046"/>
            <a:ext cx="3821532" cy="630942"/>
          </a:xfrm>
          <a:prstGeom prst="rect">
            <a:avLst/>
          </a:prstGeom>
          <a:noFill/>
          <a:ln>
            <a:solidFill>
              <a:schemeClr val="accent1"/>
            </a:solidFill>
            <a:prstDash val="solid"/>
          </a:ln>
        </p:spPr>
        <p:txBody>
          <a:bodyPr wrap="square" rtlCol="0">
            <a:spAutoFit/>
          </a:bodyPr>
          <a:lstStyle/>
          <a:p>
            <a:r>
              <a:rPr lang="en-US" sz="3500" dirty="0">
                <a:latin typeface="Arial Rounded MT Bold" panose="020F0704030504030204" pitchFamily="34" charset="0"/>
              </a:rPr>
              <a:t>Features of XML</a:t>
            </a:r>
            <a:endParaRPr lang="en-IN" sz="3500" dirty="0">
              <a:latin typeface="Arial Rounded MT Bold" panose="020F0704030504030204" pitchFamily="34" charset="0"/>
            </a:endParaRPr>
          </a:p>
        </p:txBody>
      </p:sp>
      <p:pic>
        <p:nvPicPr>
          <p:cNvPr id="2056" name="Picture 8" descr="Xml Format Images - Free Download on Freepik">
            <a:extLst>
              <a:ext uri="{FF2B5EF4-FFF2-40B4-BE49-F238E27FC236}">
                <a16:creationId xmlns:a16="http://schemas.microsoft.com/office/drawing/2014/main" id="{1030EEA6-8351-FE49-AF65-6C03499358D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4000" y1="29333" x2="24000" y2="28889"/>
                        <a14:foregroundMark x1="24000" y1="44444" x2="24000" y2="29333"/>
                        <a14:foregroundMark x1="71556" y1="85333" x2="72444" y2="86667"/>
                        <a14:foregroundMark x1="35941" y1="17778" x2="38667" y2="16000"/>
                        <a14:foregroundMark x1="31565" y1="20632" x2="35941" y2="17778"/>
                        <a14:foregroundMark x1="18222" y1="29333" x2="18518" y2="29140"/>
                        <a14:foregroundMark x1="29845" y1="19317" x2="51556" y2="16444"/>
                        <a14:foregroundMark x1="51556" y1="16444" x2="67556" y2="16444"/>
                        <a14:foregroundMark x1="26667" y1="31111" x2="26586" y2="30544"/>
                        <a14:foregroundMark x1="26759" y1="23281" x2="30222" y2="20000"/>
                        <a14:foregroundMark x1="21778" y1="28000" x2="25562" y2="24415"/>
                        <a14:backgroundMark x1="25386" y1="19595" x2="23556" y2="18222"/>
                        <a14:backgroundMark x1="25333" y1="18222" x2="20889" y2="20000"/>
                        <a14:backgroundMark x1="27295" y1="17622" x2="26667" y2="16889"/>
                        <a14:backgroundMark x1="26667" y1="16889" x2="16444" y2="27556"/>
                        <a14:backgroundMark x1="28444" y1="17778" x2="28444" y2="17778"/>
                        <a14:backgroundMark x1="26667" y1="16444" x2="31111" y2="16444"/>
                        <a14:backgroundMark x1="17778" y1="29333" x2="17778" y2="29333"/>
                        <a14:backgroundMark x1="17778" y1="29333" x2="17778" y2="29333"/>
                        <a14:backgroundMark x1="17778" y1="29333" x2="17778" y2="29333"/>
                      </a14:backgroundRemoval>
                    </a14:imgEffect>
                  </a14:imgLayer>
                </a14:imgProps>
              </a:ext>
              <a:ext uri="{28A0092B-C50C-407E-A947-70E740481C1C}">
                <a14:useLocalDpi xmlns:a14="http://schemas.microsoft.com/office/drawing/2010/main" val="0"/>
              </a:ext>
            </a:extLst>
          </a:blip>
          <a:srcRect/>
          <a:stretch>
            <a:fillRect/>
          </a:stretch>
        </p:blipFill>
        <p:spPr bwMode="auto">
          <a:xfrm>
            <a:off x="757238" y="2206517"/>
            <a:ext cx="2829341" cy="2829341"/>
          </a:xfrm>
          <a:prstGeom prst="rect">
            <a:avLst/>
          </a:prstGeom>
          <a:noFill/>
          <a:extLst>
            <a:ext uri="{909E8E84-426E-40DD-AFC4-6F175D3DCCD1}">
              <a14:hiddenFill xmlns:a14="http://schemas.microsoft.com/office/drawing/2010/main">
                <a:solidFill>
                  <a:srgbClr val="FFFFFF"/>
                </a:solidFill>
              </a14:hiddenFill>
            </a:ext>
          </a:extLst>
        </p:spPr>
      </p:pic>
      <p:sp>
        <p:nvSpPr>
          <p:cNvPr id="10" name="Arc 9">
            <a:extLst>
              <a:ext uri="{FF2B5EF4-FFF2-40B4-BE49-F238E27FC236}">
                <a16:creationId xmlns:a16="http://schemas.microsoft.com/office/drawing/2014/main" id="{7CF8882D-8573-241D-EB95-0C54C96907E0}"/>
              </a:ext>
            </a:extLst>
          </p:cNvPr>
          <p:cNvSpPr/>
          <p:nvPr/>
        </p:nvSpPr>
        <p:spPr>
          <a:xfrm rot="2893372">
            <a:off x="-2908251" y="-647775"/>
            <a:ext cx="8951281" cy="790507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Oval 10">
            <a:extLst>
              <a:ext uri="{FF2B5EF4-FFF2-40B4-BE49-F238E27FC236}">
                <a16:creationId xmlns:a16="http://schemas.microsoft.com/office/drawing/2014/main" id="{4A51F4B4-6ABC-BCAD-8C8F-DB9E45363FA0}"/>
              </a:ext>
            </a:extLst>
          </p:cNvPr>
          <p:cNvSpPr/>
          <p:nvPr/>
        </p:nvSpPr>
        <p:spPr>
          <a:xfrm>
            <a:off x="4864963" y="1249988"/>
            <a:ext cx="612559" cy="59078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1</a:t>
            </a:r>
            <a:endParaRPr lang="en-IN" sz="2000" b="1" dirty="0">
              <a:solidFill>
                <a:schemeClr val="accent1"/>
              </a:solidFill>
              <a:latin typeface="Arial Rounded MT Bold" panose="020F0704030504030204" pitchFamily="34" charset="0"/>
            </a:endParaRPr>
          </a:p>
        </p:txBody>
      </p:sp>
      <p:sp>
        <p:nvSpPr>
          <p:cNvPr id="12" name="Oval 11">
            <a:extLst>
              <a:ext uri="{FF2B5EF4-FFF2-40B4-BE49-F238E27FC236}">
                <a16:creationId xmlns:a16="http://schemas.microsoft.com/office/drawing/2014/main" id="{8663F9B2-5F06-EE76-60A2-4D1FDAFFB138}"/>
              </a:ext>
            </a:extLst>
          </p:cNvPr>
          <p:cNvSpPr/>
          <p:nvPr/>
        </p:nvSpPr>
        <p:spPr>
          <a:xfrm>
            <a:off x="5395202" y="2639726"/>
            <a:ext cx="612559" cy="54182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2</a:t>
            </a:r>
            <a:endParaRPr lang="en-IN" sz="2000" b="1" dirty="0">
              <a:solidFill>
                <a:schemeClr val="accent1"/>
              </a:solidFill>
              <a:latin typeface="Arial Rounded MT Bold" panose="020F0704030504030204" pitchFamily="34" charset="0"/>
            </a:endParaRPr>
          </a:p>
        </p:txBody>
      </p:sp>
      <p:sp>
        <p:nvSpPr>
          <p:cNvPr id="13" name="Oval 12">
            <a:extLst>
              <a:ext uri="{FF2B5EF4-FFF2-40B4-BE49-F238E27FC236}">
                <a16:creationId xmlns:a16="http://schemas.microsoft.com/office/drawing/2014/main" id="{2E92164F-C1E2-20C6-2D6D-F8C6131BC0F7}"/>
              </a:ext>
            </a:extLst>
          </p:cNvPr>
          <p:cNvSpPr/>
          <p:nvPr/>
        </p:nvSpPr>
        <p:spPr>
          <a:xfrm>
            <a:off x="5395202" y="4056811"/>
            <a:ext cx="612559" cy="59078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3</a:t>
            </a:r>
            <a:endParaRPr lang="en-IN" sz="2000" b="1" dirty="0">
              <a:solidFill>
                <a:schemeClr val="accent1"/>
              </a:solidFill>
              <a:latin typeface="Arial Rounded MT Bold" panose="020F0704030504030204" pitchFamily="34" charset="0"/>
            </a:endParaRPr>
          </a:p>
        </p:txBody>
      </p:sp>
      <p:sp>
        <p:nvSpPr>
          <p:cNvPr id="14" name="Oval 13">
            <a:extLst>
              <a:ext uri="{FF2B5EF4-FFF2-40B4-BE49-F238E27FC236}">
                <a16:creationId xmlns:a16="http://schemas.microsoft.com/office/drawing/2014/main" id="{7C8C0BF2-4F19-3633-5EE7-5798F275B1E9}"/>
              </a:ext>
            </a:extLst>
          </p:cNvPr>
          <p:cNvSpPr/>
          <p:nvPr/>
        </p:nvSpPr>
        <p:spPr>
          <a:xfrm>
            <a:off x="4967056" y="5461595"/>
            <a:ext cx="612559" cy="590781"/>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a:solidFill>
                  <a:schemeClr val="accent1"/>
                </a:solidFill>
                <a:latin typeface="Arial Rounded MT Bold" panose="020F0704030504030204" pitchFamily="34" charset="0"/>
              </a:rPr>
              <a:t>4</a:t>
            </a:r>
            <a:endParaRPr lang="en-IN" sz="2000" b="1" dirty="0">
              <a:solidFill>
                <a:schemeClr val="accent1"/>
              </a:solidFill>
              <a:latin typeface="Arial Rounded MT Bold" panose="020F0704030504030204" pitchFamily="34" charset="0"/>
            </a:endParaRPr>
          </a:p>
        </p:txBody>
      </p:sp>
      <p:sp>
        <p:nvSpPr>
          <p:cNvPr id="16" name="TextBox 15">
            <a:extLst>
              <a:ext uri="{FF2B5EF4-FFF2-40B4-BE49-F238E27FC236}">
                <a16:creationId xmlns:a16="http://schemas.microsoft.com/office/drawing/2014/main" id="{F9798A19-CD53-CBA0-6F2B-6ED9DCDEC1E0}"/>
              </a:ext>
            </a:extLst>
          </p:cNvPr>
          <p:cNvSpPr txBox="1"/>
          <p:nvPr/>
        </p:nvSpPr>
        <p:spPr>
          <a:xfrm>
            <a:off x="6047510" y="1391489"/>
            <a:ext cx="5147232" cy="400110"/>
          </a:xfrm>
          <a:prstGeom prst="rect">
            <a:avLst/>
          </a:prstGeom>
          <a:noFill/>
        </p:spPr>
        <p:txBody>
          <a:bodyPr wrap="square">
            <a:spAutoFit/>
          </a:bodyPr>
          <a:lstStyle/>
          <a:p>
            <a:r>
              <a:rPr lang="en-IN" sz="2000" b="1" dirty="0">
                <a:latin typeface="Arial Rounded MT Bold" panose="020F0704030504030204" pitchFamily="34" charset="0"/>
              </a:rPr>
              <a:t>XML is Extensible and Human Readable.</a:t>
            </a:r>
          </a:p>
        </p:txBody>
      </p:sp>
      <p:sp>
        <p:nvSpPr>
          <p:cNvPr id="17" name="TextBox 16">
            <a:extLst>
              <a:ext uri="{FF2B5EF4-FFF2-40B4-BE49-F238E27FC236}">
                <a16:creationId xmlns:a16="http://schemas.microsoft.com/office/drawing/2014/main" id="{36B86D3C-B1B8-50FA-FE34-41AD5EF2B1AB}"/>
              </a:ext>
            </a:extLst>
          </p:cNvPr>
          <p:cNvSpPr txBox="1"/>
          <p:nvPr/>
        </p:nvSpPr>
        <p:spPr>
          <a:xfrm>
            <a:off x="6287530" y="2639726"/>
            <a:ext cx="3912913" cy="400110"/>
          </a:xfrm>
          <a:prstGeom prst="rect">
            <a:avLst/>
          </a:prstGeom>
          <a:noFill/>
        </p:spPr>
        <p:txBody>
          <a:bodyPr wrap="square">
            <a:spAutoFit/>
          </a:bodyPr>
          <a:lstStyle/>
          <a:p>
            <a:r>
              <a:rPr lang="en-IN" sz="2000" b="1" dirty="0">
                <a:latin typeface="Arial Rounded MT Bold" panose="020F0704030504030204" pitchFamily="34" charset="0"/>
              </a:rPr>
              <a:t>XML preserves White-Spaces.</a:t>
            </a:r>
          </a:p>
        </p:txBody>
      </p:sp>
      <p:sp>
        <p:nvSpPr>
          <p:cNvPr id="18" name="TextBox 17">
            <a:extLst>
              <a:ext uri="{FF2B5EF4-FFF2-40B4-BE49-F238E27FC236}">
                <a16:creationId xmlns:a16="http://schemas.microsoft.com/office/drawing/2014/main" id="{493FE294-9B50-794C-6868-D9813A625E21}"/>
              </a:ext>
            </a:extLst>
          </p:cNvPr>
          <p:cNvSpPr txBox="1"/>
          <p:nvPr/>
        </p:nvSpPr>
        <p:spPr>
          <a:xfrm>
            <a:off x="6287529" y="3998258"/>
            <a:ext cx="5571273" cy="707886"/>
          </a:xfrm>
          <a:prstGeom prst="rect">
            <a:avLst/>
          </a:prstGeom>
          <a:noFill/>
        </p:spPr>
        <p:txBody>
          <a:bodyPr wrap="square">
            <a:spAutoFit/>
          </a:bodyPr>
          <a:lstStyle/>
          <a:p>
            <a:r>
              <a:rPr lang="en-US" sz="2000" b="1" dirty="0">
                <a:latin typeface="Arial Rounded MT Bold" panose="020F0704030504030204" pitchFamily="34" charset="0"/>
              </a:rPr>
              <a:t>XML is Simple to use and you can create your own tags with it.</a:t>
            </a:r>
            <a:endParaRPr lang="en-IN" sz="2000" b="1" dirty="0">
              <a:latin typeface="Arial Rounded MT Bold" panose="020F0704030504030204" pitchFamily="34" charset="0"/>
            </a:endParaRPr>
          </a:p>
        </p:txBody>
      </p:sp>
      <p:sp>
        <p:nvSpPr>
          <p:cNvPr id="19" name="TextBox 18">
            <a:extLst>
              <a:ext uri="{FF2B5EF4-FFF2-40B4-BE49-F238E27FC236}">
                <a16:creationId xmlns:a16="http://schemas.microsoft.com/office/drawing/2014/main" id="{7B45AEAE-5871-871A-AC7D-B062AE582920}"/>
              </a:ext>
            </a:extLst>
          </p:cNvPr>
          <p:cNvSpPr txBox="1"/>
          <p:nvPr/>
        </p:nvSpPr>
        <p:spPr>
          <a:xfrm>
            <a:off x="6047510" y="5403042"/>
            <a:ext cx="5811292" cy="707886"/>
          </a:xfrm>
          <a:prstGeom prst="rect">
            <a:avLst/>
          </a:prstGeom>
          <a:noFill/>
        </p:spPr>
        <p:txBody>
          <a:bodyPr wrap="square">
            <a:spAutoFit/>
          </a:bodyPr>
          <a:lstStyle/>
          <a:p>
            <a:r>
              <a:rPr lang="en-US" sz="2000" b="1" dirty="0">
                <a:latin typeface="Arial Rounded MT Bold" panose="020F0704030504030204" pitchFamily="34" charset="0"/>
              </a:rPr>
              <a:t>XML adds an Extra layer that </a:t>
            </a:r>
            <a:r>
              <a:rPr lang="en-US" sz="2000" b="1" dirty="0" err="1">
                <a:latin typeface="Arial Rounded MT Bold" panose="020F0704030504030204" pitchFamily="34" charset="0"/>
              </a:rPr>
              <a:t>seperates</a:t>
            </a:r>
            <a:r>
              <a:rPr lang="en-US" sz="2000" b="1" dirty="0">
                <a:latin typeface="Arial Rounded MT Bold" panose="020F0704030504030204" pitchFamily="34" charset="0"/>
              </a:rPr>
              <a:t> data from HTML.</a:t>
            </a:r>
            <a:endParaRPr lang="en-IN" sz="2000" b="1" dirty="0">
              <a:latin typeface="Arial Rounded MT Bold" panose="020F0704030504030204" pitchFamily="34" charset="0"/>
            </a:endParaRPr>
          </a:p>
        </p:txBody>
      </p:sp>
      <p:pic>
        <p:nvPicPr>
          <p:cNvPr id="2058" name="Picture 10" descr="Arrow Right 1 Icon | Flat Cute Arrows Iconpack | Custom Icon Design">
            <a:extLst>
              <a:ext uri="{FF2B5EF4-FFF2-40B4-BE49-F238E27FC236}">
                <a16:creationId xmlns:a16="http://schemas.microsoft.com/office/drawing/2014/main" id="{428BEF08-2B41-70E0-28B2-BF75AC7BC74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778" b="89778" l="6667" r="94222">
                        <a14:foregroundMark x1="7111" y1="47111" x2="31556" y2="34667"/>
                        <a14:foregroundMark x1="90667" y1="50667" x2="90667" y2="50667"/>
                        <a14:foregroundMark x1="90667" y1="50667" x2="90667" y2="50667"/>
                        <a14:foregroundMark x1="94222" y1="51556" x2="94222" y2="51556"/>
                      </a14:backgroundRemoval>
                    </a14:imgEffect>
                  </a14:imgLayer>
                </a14:imgProps>
              </a:ext>
              <a:ext uri="{28A0092B-C50C-407E-A947-70E740481C1C}">
                <a14:useLocalDpi xmlns:a14="http://schemas.microsoft.com/office/drawing/2010/main" val="0"/>
              </a:ext>
            </a:extLst>
          </a:blip>
          <a:srcRect/>
          <a:stretch>
            <a:fillRect/>
          </a:stretch>
        </p:blipFill>
        <p:spPr bwMode="auto">
          <a:xfrm>
            <a:off x="4226773" y="1321482"/>
            <a:ext cx="540123" cy="5401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Arrow Right 1 Icon | Flat Cute Arrows Iconpack | Custom Icon Design">
            <a:extLst>
              <a:ext uri="{FF2B5EF4-FFF2-40B4-BE49-F238E27FC236}">
                <a16:creationId xmlns:a16="http://schemas.microsoft.com/office/drawing/2014/main" id="{0E44BFD1-A66F-6CA3-9E1A-E693FE74C2E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778" b="89778" l="6667" r="94222">
                        <a14:foregroundMark x1="7111" y1="47111" x2="31556" y2="34667"/>
                        <a14:foregroundMark x1="90667" y1="50667" x2="90667" y2="50667"/>
                        <a14:foregroundMark x1="90667" y1="50667" x2="90667" y2="50667"/>
                        <a14:foregroundMark x1="94222" y1="51556" x2="94222" y2="51556"/>
                      </a14:backgroundRemoval>
                    </a14:imgEffect>
                  </a14:imgLayer>
                </a14:imgProps>
              </a:ext>
              <a:ext uri="{28A0092B-C50C-407E-A947-70E740481C1C}">
                <a14:useLocalDpi xmlns:a14="http://schemas.microsoft.com/office/drawing/2010/main" val="0"/>
              </a:ext>
            </a:extLst>
          </a:blip>
          <a:srcRect/>
          <a:stretch>
            <a:fillRect/>
          </a:stretch>
        </p:blipFill>
        <p:spPr bwMode="auto">
          <a:xfrm>
            <a:off x="4570753" y="2719966"/>
            <a:ext cx="540123" cy="5401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Arrow Right 1 Icon | Flat Cute Arrows Iconpack | Custom Icon Design">
            <a:extLst>
              <a:ext uri="{FF2B5EF4-FFF2-40B4-BE49-F238E27FC236}">
                <a16:creationId xmlns:a16="http://schemas.microsoft.com/office/drawing/2014/main" id="{FB8E26EC-F2D5-3536-C8ED-26C5CDFEC15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778" b="89778" l="6667" r="94222">
                        <a14:foregroundMark x1="7111" y1="47111" x2="31556" y2="34667"/>
                        <a14:foregroundMark x1="90667" y1="50667" x2="90667" y2="50667"/>
                        <a14:foregroundMark x1="90667" y1="50667" x2="90667" y2="50667"/>
                        <a14:foregroundMark x1="94222" y1="51556" x2="94222" y2="51556"/>
                      </a14:backgroundRemoval>
                    </a14:imgEffect>
                  </a14:imgLayer>
                </a14:imgProps>
              </a:ext>
              <a:ext uri="{28A0092B-C50C-407E-A947-70E740481C1C}">
                <a14:useLocalDpi xmlns:a14="http://schemas.microsoft.com/office/drawing/2010/main" val="0"/>
              </a:ext>
            </a:extLst>
          </a:blip>
          <a:srcRect/>
          <a:stretch>
            <a:fillRect/>
          </a:stretch>
        </p:blipFill>
        <p:spPr bwMode="auto">
          <a:xfrm>
            <a:off x="4570753" y="4090518"/>
            <a:ext cx="540123" cy="54012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Arrow Right 1 Icon | Flat Cute Arrows Iconpack | Custom Icon Design">
            <a:extLst>
              <a:ext uri="{FF2B5EF4-FFF2-40B4-BE49-F238E27FC236}">
                <a16:creationId xmlns:a16="http://schemas.microsoft.com/office/drawing/2014/main" id="{C32765F2-35CC-53D0-7577-CBBAE6C1277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778" b="89778" l="6667" r="94222">
                        <a14:foregroundMark x1="7111" y1="47111" x2="31556" y2="34667"/>
                        <a14:foregroundMark x1="90667" y1="50667" x2="90667" y2="50667"/>
                        <a14:foregroundMark x1="90667" y1="50667" x2="90667" y2="50667"/>
                        <a14:foregroundMark x1="94222" y1="51556" x2="94222" y2="51556"/>
                      </a14:backgroundRemoval>
                    </a14:imgEffect>
                  </a14:imgLayer>
                </a14:imgProps>
              </a:ext>
              <a:ext uri="{28A0092B-C50C-407E-A947-70E740481C1C}">
                <a14:useLocalDpi xmlns:a14="http://schemas.microsoft.com/office/drawing/2010/main" val="0"/>
              </a:ext>
            </a:extLst>
          </a:blip>
          <a:srcRect/>
          <a:stretch>
            <a:fillRect/>
          </a:stretch>
        </p:blipFill>
        <p:spPr bwMode="auto">
          <a:xfrm>
            <a:off x="4241701" y="5486923"/>
            <a:ext cx="540123" cy="54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44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animEffect transition="in" filter="fade">
                                      <p:cBhvr>
                                        <p:cTn id="7" dur="500"/>
                                        <p:tgtEl>
                                          <p:spTgt spid="205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2058"/>
                                        </p:tgtEl>
                                      </p:cBhvr>
                                    </p:animEffect>
                                    <p:set>
                                      <p:cBhvr>
                                        <p:cTn id="12" dur="1" fill="hold">
                                          <p:stCondLst>
                                            <p:cond delay="499"/>
                                          </p:stCondLst>
                                        </p:cTn>
                                        <p:tgtEl>
                                          <p:spTgt spid="2058"/>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xit" presetSubtype="10" fill="hold" nodeType="clickEffect">
                                  <p:stCondLst>
                                    <p:cond delay="0"/>
                                  </p:stCondLst>
                                  <p:childTnLst>
                                    <p:animEffect transition="out" filter="randombar(horizontal)">
                                      <p:cBhvr>
                                        <p:cTn id="20" dur="500"/>
                                        <p:tgtEl>
                                          <p:spTgt spid="23"/>
                                        </p:tgtEl>
                                      </p:cBhvr>
                                    </p:animEffect>
                                    <p:set>
                                      <p:cBhvr>
                                        <p:cTn id="21" dur="1" fill="hold">
                                          <p:stCondLst>
                                            <p:cond delay="499"/>
                                          </p:stCondLst>
                                        </p:cTn>
                                        <p:tgtEl>
                                          <p:spTgt spid="23"/>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nodeType="clickEffect">
                                  <p:stCondLst>
                                    <p:cond delay="0"/>
                                  </p:stCondLst>
                                  <p:childTnLst>
                                    <p:animEffect transition="out" filter="randombar(horizontal)">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nodeType="clickEffect">
                                  <p:stCondLst>
                                    <p:cond delay="0"/>
                                  </p:stCondLst>
                                  <p:childTnLst>
                                    <p:animEffect transition="out" filter="randombar(horizontal)">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D4A7A63-7BB1-1FE4-5E24-3CECBD527CB0}"/>
              </a:ext>
            </a:extLst>
          </p:cNvPr>
          <p:cNvSpPr txBox="1"/>
          <p:nvPr/>
        </p:nvSpPr>
        <p:spPr>
          <a:xfrm>
            <a:off x="1830280" y="236729"/>
            <a:ext cx="8531440" cy="707886"/>
          </a:xfrm>
          <a:prstGeom prst="rect">
            <a:avLst/>
          </a:prstGeom>
          <a:noFill/>
        </p:spPr>
        <p:txBody>
          <a:bodyPr wrap="square">
            <a:spAutoFit/>
          </a:bodyPr>
          <a:lstStyle/>
          <a:p>
            <a:pPr algn="ctr"/>
            <a:r>
              <a:rPr lang="en-US" sz="4000" b="1" dirty="0">
                <a:latin typeface="Arial Rounded MT Bold" panose="020F0704030504030204" pitchFamily="34" charset="0"/>
              </a:rPr>
              <a:t>Grammer of XML</a:t>
            </a:r>
            <a:endParaRPr lang="en-IN" sz="4000" b="1" dirty="0">
              <a:latin typeface="Arial Rounded MT Bold" panose="020F0704030504030204" pitchFamily="34" charset="0"/>
            </a:endParaRPr>
          </a:p>
        </p:txBody>
      </p:sp>
      <p:sp>
        <p:nvSpPr>
          <p:cNvPr id="8" name="TextBox 7">
            <a:extLst>
              <a:ext uri="{FF2B5EF4-FFF2-40B4-BE49-F238E27FC236}">
                <a16:creationId xmlns:a16="http://schemas.microsoft.com/office/drawing/2014/main" id="{0BCF4967-4D1B-FC59-4EE0-28114DFC380E}"/>
              </a:ext>
            </a:extLst>
          </p:cNvPr>
          <p:cNvSpPr txBox="1"/>
          <p:nvPr/>
        </p:nvSpPr>
        <p:spPr>
          <a:xfrm>
            <a:off x="805561" y="2611501"/>
            <a:ext cx="4139299" cy="553998"/>
          </a:xfrm>
          <a:prstGeom prst="rect">
            <a:avLst/>
          </a:prstGeom>
          <a:noFill/>
        </p:spPr>
        <p:txBody>
          <a:bodyPr wrap="square" rtlCol="0">
            <a:spAutoFit/>
          </a:bodyPr>
          <a:lstStyle/>
          <a:p>
            <a:r>
              <a:rPr lang="en-US" sz="3000" dirty="0">
                <a:latin typeface="Arial Rounded MT Bold" panose="020F0704030504030204" pitchFamily="34" charset="0"/>
              </a:rPr>
              <a:t>To Specify Structure</a:t>
            </a:r>
            <a:endParaRPr lang="en-IN" sz="3000" dirty="0">
              <a:latin typeface="Arial Rounded MT Bold" panose="020F0704030504030204" pitchFamily="34" charset="0"/>
            </a:endParaRPr>
          </a:p>
        </p:txBody>
      </p:sp>
      <p:sp>
        <p:nvSpPr>
          <p:cNvPr id="9" name="TextBox 8">
            <a:extLst>
              <a:ext uri="{FF2B5EF4-FFF2-40B4-BE49-F238E27FC236}">
                <a16:creationId xmlns:a16="http://schemas.microsoft.com/office/drawing/2014/main" id="{877142EC-754F-9C1C-D1AE-2D330E7EC021}"/>
              </a:ext>
            </a:extLst>
          </p:cNvPr>
          <p:cNvSpPr txBox="1"/>
          <p:nvPr/>
        </p:nvSpPr>
        <p:spPr>
          <a:xfrm>
            <a:off x="805561" y="4010493"/>
            <a:ext cx="3872969" cy="553998"/>
          </a:xfrm>
          <a:prstGeom prst="rect">
            <a:avLst/>
          </a:prstGeom>
          <a:noFill/>
        </p:spPr>
        <p:txBody>
          <a:bodyPr wrap="square" rtlCol="0">
            <a:spAutoFit/>
          </a:bodyPr>
          <a:lstStyle/>
          <a:p>
            <a:r>
              <a:rPr lang="en-US" sz="3000" dirty="0">
                <a:latin typeface="Arial Rounded MT Bold" panose="020F0704030504030204" pitchFamily="34" charset="0"/>
              </a:rPr>
              <a:t>To Specify Content</a:t>
            </a:r>
            <a:endParaRPr lang="en-IN" sz="3000" dirty="0">
              <a:latin typeface="Arial Rounded MT Bold" panose="020F0704030504030204" pitchFamily="34" charset="0"/>
            </a:endParaRPr>
          </a:p>
        </p:txBody>
      </p:sp>
      <p:pic>
        <p:nvPicPr>
          <p:cNvPr id="3074" name="Picture 2" descr="Download Arrow Free Download Png HQ PNG Image | FreePNGImg">
            <a:extLst>
              <a:ext uri="{FF2B5EF4-FFF2-40B4-BE49-F238E27FC236}">
                <a16:creationId xmlns:a16="http://schemas.microsoft.com/office/drawing/2014/main" id="{0836F3CC-00E5-7AEF-F760-19633389721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667" b="95385" l="1163" r="97287">
                        <a14:foregroundMark x1="3101" y1="58462" x2="1163" y2="40513"/>
                        <a14:foregroundMark x1="92636" y1="53333" x2="92636" y2="53333"/>
                        <a14:foregroundMark x1="92636" y1="53333" x2="92636" y2="53333"/>
                        <a14:foregroundMark x1="98062" y1="53846" x2="98062" y2="53846"/>
                        <a14:foregroundMark x1="48450" y1="95385" x2="48450" y2="95385"/>
                        <a14:foregroundMark x1="50000" y1="6667" x2="50000" y2="6667"/>
                      </a14:backgroundRemoval>
                    </a14:imgEffect>
                  </a14:imgLayer>
                </a14:imgProps>
              </a:ext>
              <a:ext uri="{28A0092B-C50C-407E-A947-70E740481C1C}">
                <a14:useLocalDpi xmlns:a14="http://schemas.microsoft.com/office/drawing/2010/main" val="0"/>
              </a:ext>
            </a:extLst>
          </a:blip>
          <a:srcRect/>
          <a:stretch>
            <a:fillRect/>
          </a:stretch>
        </p:blipFill>
        <p:spPr bwMode="auto">
          <a:xfrm>
            <a:off x="4944858" y="2557781"/>
            <a:ext cx="665827" cy="6359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wnload Arrow Free Download Png HQ PNG Image | FreePNGImg">
            <a:extLst>
              <a:ext uri="{FF2B5EF4-FFF2-40B4-BE49-F238E27FC236}">
                <a16:creationId xmlns:a16="http://schemas.microsoft.com/office/drawing/2014/main" id="{8A2A860C-8365-06E7-C03B-79088B930CE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667" b="95385" l="1163" r="97287">
                        <a14:foregroundMark x1="3101" y1="58462" x2="1163" y2="40513"/>
                        <a14:foregroundMark x1="92636" y1="53333" x2="92636" y2="53333"/>
                        <a14:foregroundMark x1="92636" y1="53333" x2="92636" y2="53333"/>
                        <a14:foregroundMark x1="98062" y1="53846" x2="98062" y2="53846"/>
                        <a14:foregroundMark x1="48450" y1="95385" x2="48450" y2="95385"/>
                        <a14:foregroundMark x1="50000" y1="6667" x2="50000" y2="6667"/>
                      </a14:backgroundRemoval>
                    </a14:imgEffect>
                  </a14:imgLayer>
                </a14:imgProps>
              </a:ext>
              <a:ext uri="{28A0092B-C50C-407E-A947-70E740481C1C}">
                <a14:useLocalDpi xmlns:a14="http://schemas.microsoft.com/office/drawing/2010/main" val="0"/>
              </a:ext>
            </a:extLst>
          </a:blip>
          <a:srcRect/>
          <a:stretch>
            <a:fillRect/>
          </a:stretch>
        </p:blipFill>
        <p:spPr bwMode="auto">
          <a:xfrm>
            <a:off x="4944857" y="4010493"/>
            <a:ext cx="665827" cy="63598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9067FB6-18F0-E5AF-006D-39B45C716148}"/>
              </a:ext>
            </a:extLst>
          </p:cNvPr>
          <p:cNvSpPr txBox="1"/>
          <p:nvPr/>
        </p:nvSpPr>
        <p:spPr>
          <a:xfrm>
            <a:off x="5758560" y="2598773"/>
            <a:ext cx="6172601" cy="553998"/>
          </a:xfrm>
          <a:prstGeom prst="rect">
            <a:avLst/>
          </a:prstGeom>
          <a:noFill/>
        </p:spPr>
        <p:txBody>
          <a:bodyPr wrap="square" rtlCol="0">
            <a:spAutoFit/>
          </a:bodyPr>
          <a:lstStyle/>
          <a:p>
            <a:r>
              <a:rPr lang="en-US" sz="3000" dirty="0">
                <a:latin typeface="Arial Rounded MT Bold" panose="020F0704030504030204" pitchFamily="34" charset="0"/>
              </a:rPr>
              <a:t>DCT (Document Type Definition)</a:t>
            </a:r>
            <a:endParaRPr lang="en-IN" sz="3000" dirty="0">
              <a:latin typeface="Arial Rounded MT Bold" panose="020F0704030504030204" pitchFamily="34" charset="0"/>
            </a:endParaRPr>
          </a:p>
        </p:txBody>
      </p:sp>
      <p:sp>
        <p:nvSpPr>
          <p:cNvPr id="14" name="TextBox 13">
            <a:extLst>
              <a:ext uri="{FF2B5EF4-FFF2-40B4-BE49-F238E27FC236}">
                <a16:creationId xmlns:a16="http://schemas.microsoft.com/office/drawing/2014/main" id="{6F6E0840-E22F-FF9B-729B-A9E1BD97EDED}"/>
              </a:ext>
            </a:extLst>
          </p:cNvPr>
          <p:cNvSpPr txBox="1"/>
          <p:nvPr/>
        </p:nvSpPr>
        <p:spPr>
          <a:xfrm>
            <a:off x="5758561" y="4006790"/>
            <a:ext cx="1754912" cy="553998"/>
          </a:xfrm>
          <a:prstGeom prst="rect">
            <a:avLst/>
          </a:prstGeom>
          <a:noFill/>
        </p:spPr>
        <p:txBody>
          <a:bodyPr wrap="square" rtlCol="0">
            <a:spAutoFit/>
          </a:bodyPr>
          <a:lstStyle/>
          <a:p>
            <a:r>
              <a:rPr lang="en-US" sz="3000" dirty="0">
                <a:latin typeface="Arial Rounded MT Bold" panose="020F0704030504030204" pitchFamily="34" charset="0"/>
              </a:rPr>
              <a:t>Schema</a:t>
            </a:r>
            <a:endParaRPr lang="en-IN" sz="3000" dirty="0">
              <a:latin typeface="Arial Rounded MT Bold" panose="020F0704030504030204" pitchFamily="34" charset="0"/>
            </a:endParaRPr>
          </a:p>
        </p:txBody>
      </p:sp>
    </p:spTree>
    <p:extLst>
      <p:ext uri="{BB962C8B-B14F-4D97-AF65-F5344CB8AC3E}">
        <p14:creationId xmlns:p14="http://schemas.microsoft.com/office/powerpoint/2010/main" val="25959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7F4BC5-5A00-B92F-C724-1D7C315E94DD}"/>
              </a:ext>
            </a:extLst>
          </p:cNvPr>
          <p:cNvSpPr/>
          <p:nvPr/>
        </p:nvSpPr>
        <p:spPr>
          <a:xfrm>
            <a:off x="408373" y="976544"/>
            <a:ext cx="11354540" cy="54508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6EC9F5F8-9DA7-43EE-9822-52F18DBD881A}"/>
              </a:ext>
            </a:extLst>
          </p:cNvPr>
          <p:cNvSpPr txBox="1"/>
          <p:nvPr/>
        </p:nvSpPr>
        <p:spPr>
          <a:xfrm>
            <a:off x="2436876" y="175168"/>
            <a:ext cx="7318248" cy="630942"/>
          </a:xfrm>
          <a:prstGeom prst="rect">
            <a:avLst/>
          </a:prstGeom>
          <a:noFill/>
        </p:spPr>
        <p:txBody>
          <a:bodyPr wrap="square" rtlCol="0">
            <a:spAutoFit/>
          </a:bodyPr>
          <a:lstStyle/>
          <a:p>
            <a:r>
              <a:rPr lang="en-US" sz="3500" dirty="0">
                <a:latin typeface="Arial Rounded MT Bold" panose="020F0704030504030204" pitchFamily="34" charset="0"/>
              </a:rPr>
              <a:t>Document Type Definition (DCT )</a:t>
            </a:r>
            <a:endParaRPr lang="en-IN" sz="3500" dirty="0">
              <a:latin typeface="Arial Rounded MT Bold" panose="020F0704030504030204" pitchFamily="34" charset="0"/>
            </a:endParaRPr>
          </a:p>
        </p:txBody>
      </p:sp>
      <p:sp>
        <p:nvSpPr>
          <p:cNvPr id="9" name="TextBox 8">
            <a:extLst>
              <a:ext uri="{FF2B5EF4-FFF2-40B4-BE49-F238E27FC236}">
                <a16:creationId xmlns:a16="http://schemas.microsoft.com/office/drawing/2014/main" id="{6F420196-9CB3-56E7-D4D7-F71B2662D3A6}"/>
              </a:ext>
            </a:extLst>
          </p:cNvPr>
          <p:cNvSpPr txBox="1"/>
          <p:nvPr/>
        </p:nvSpPr>
        <p:spPr>
          <a:xfrm>
            <a:off x="874451" y="2174350"/>
            <a:ext cx="8531440" cy="307777"/>
          </a:xfrm>
          <a:prstGeom prst="rect">
            <a:avLst/>
          </a:prstGeom>
          <a:noFill/>
        </p:spPr>
        <p:txBody>
          <a:bodyPr wrap="square">
            <a:spAutoFit/>
          </a:bodyPr>
          <a:lstStyle/>
          <a:p>
            <a:endParaRPr lang="en-US" b="0" dirty="0">
              <a:solidFill>
                <a:srgbClr val="808080"/>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32C00F32-CD2D-5BA5-2BE9-8189F9B9A08B}"/>
              </a:ext>
            </a:extLst>
          </p:cNvPr>
          <p:cNvSpPr txBox="1"/>
          <p:nvPr/>
        </p:nvSpPr>
        <p:spPr>
          <a:xfrm>
            <a:off x="4271688" y="4451896"/>
            <a:ext cx="3648623" cy="1477328"/>
          </a:xfrm>
          <a:prstGeom prst="rect">
            <a:avLst/>
          </a:prstGeom>
          <a:noFill/>
        </p:spPr>
        <p:txBody>
          <a:bodyPr wrap="square" rtlCol="0">
            <a:spAutoFit/>
          </a:bodyPr>
          <a:lstStyle/>
          <a:p>
            <a:pPr marL="514350" indent="-514350">
              <a:buFont typeface="+mj-lt"/>
              <a:buAutoNum type="arabicPeriod"/>
            </a:pPr>
            <a:r>
              <a:rPr lang="en-US" sz="3000" b="1" dirty="0">
                <a:latin typeface="Arial Rounded MT Bold" panose="020F0704030504030204" pitchFamily="34" charset="0"/>
              </a:rPr>
              <a:t>Internal DCT</a:t>
            </a:r>
          </a:p>
          <a:p>
            <a:pPr marL="514350" indent="-514350">
              <a:buFont typeface="+mj-lt"/>
              <a:buAutoNum type="arabicPeriod"/>
            </a:pPr>
            <a:endParaRPr lang="en-US" sz="3000" b="1" dirty="0">
              <a:latin typeface="Arial Rounded MT Bold" panose="020F0704030504030204" pitchFamily="34" charset="0"/>
            </a:endParaRPr>
          </a:p>
          <a:p>
            <a:pPr marL="514350" indent="-514350">
              <a:buFont typeface="+mj-lt"/>
              <a:buAutoNum type="arabicPeriod"/>
            </a:pPr>
            <a:r>
              <a:rPr lang="en-US" sz="3000" b="1" dirty="0">
                <a:latin typeface="Arial Rounded MT Bold" panose="020F0704030504030204" pitchFamily="34" charset="0"/>
              </a:rPr>
              <a:t>External DCT</a:t>
            </a:r>
            <a:endParaRPr lang="en-IN" sz="3000" b="1" dirty="0">
              <a:latin typeface="Arial Rounded MT Bold" panose="020F0704030504030204" pitchFamily="34" charset="0"/>
            </a:endParaRPr>
          </a:p>
        </p:txBody>
      </p:sp>
      <p:sp>
        <p:nvSpPr>
          <p:cNvPr id="15" name="TextBox 14">
            <a:extLst>
              <a:ext uri="{FF2B5EF4-FFF2-40B4-BE49-F238E27FC236}">
                <a16:creationId xmlns:a16="http://schemas.microsoft.com/office/drawing/2014/main" id="{0D658AA4-9C2E-B0FC-0A3E-6C4AC3BD1EAB}"/>
              </a:ext>
            </a:extLst>
          </p:cNvPr>
          <p:cNvSpPr txBox="1"/>
          <p:nvPr/>
        </p:nvSpPr>
        <p:spPr>
          <a:xfrm>
            <a:off x="1003177" y="1145219"/>
            <a:ext cx="10314372" cy="3016210"/>
          </a:xfrm>
          <a:prstGeom prst="rect">
            <a:avLst/>
          </a:prstGeom>
          <a:noFill/>
        </p:spPr>
        <p:txBody>
          <a:bodyPr wrap="square">
            <a:spAutoFit/>
          </a:bodyPr>
          <a:lstStyle/>
          <a:p>
            <a:r>
              <a:rPr lang="en-US" sz="3500" dirty="0">
                <a:latin typeface="Arial Rounded MT Bold" panose="020F0704030504030204" pitchFamily="34" charset="0"/>
              </a:rPr>
              <a:t>What is a DTD?</a:t>
            </a:r>
          </a:p>
          <a:p>
            <a:endParaRPr lang="en-US" sz="3500" dirty="0">
              <a:latin typeface="Arial Rounded MT Bold" panose="020F0704030504030204" pitchFamily="34" charset="0"/>
            </a:endParaRPr>
          </a:p>
          <a:p>
            <a:pPr marL="342900" indent="-342900">
              <a:buFont typeface="Wingdings" panose="05000000000000000000" pitchFamily="2" charset="2"/>
              <a:buChar char="Ø"/>
            </a:pPr>
            <a:r>
              <a:rPr lang="en-US" sz="2000" dirty="0">
                <a:latin typeface="Arial Rounded MT Bold" panose="020F0704030504030204" pitchFamily="34" charset="0"/>
              </a:rPr>
              <a:t>	DTD stands for Document Type Definition.</a:t>
            </a:r>
          </a:p>
          <a:p>
            <a:pPr marL="342900" indent="-342900">
              <a:buFont typeface="Wingdings" panose="05000000000000000000" pitchFamily="2" charset="2"/>
              <a:buChar char="Ø"/>
            </a:pPr>
            <a:endParaRPr lang="en-US" sz="2000" dirty="0">
              <a:latin typeface="Arial Rounded MT Bold" panose="020F0704030504030204" pitchFamily="34" charset="0"/>
            </a:endParaRPr>
          </a:p>
          <a:p>
            <a:pPr marL="342900" indent="-342900">
              <a:buFont typeface="Wingdings" panose="05000000000000000000" pitchFamily="2" charset="2"/>
              <a:buChar char="Ø"/>
            </a:pPr>
            <a:r>
              <a:rPr lang="en-US" sz="2000" dirty="0">
                <a:latin typeface="Arial Rounded MT Bold" panose="020F0704030504030204" pitchFamily="34" charset="0"/>
              </a:rPr>
              <a:t> 	A DTD defines the structure and the legal elements and attributes of an XML document.</a:t>
            </a:r>
          </a:p>
          <a:p>
            <a:pPr marL="342900" indent="-342900">
              <a:buFont typeface="Wingdings" panose="05000000000000000000" pitchFamily="2" charset="2"/>
              <a:buChar char="Ø"/>
            </a:pPr>
            <a:endParaRPr lang="en-US" sz="2000" dirty="0">
              <a:latin typeface="Arial Rounded MT Bold" panose="020F0704030504030204" pitchFamily="34" charset="0"/>
            </a:endParaRPr>
          </a:p>
          <a:p>
            <a:pPr marL="342900" lvl="4" indent="-342900">
              <a:buFont typeface="Wingdings" panose="05000000000000000000" pitchFamily="2" charset="2"/>
              <a:buChar char="Ø"/>
            </a:pPr>
            <a:r>
              <a:rPr lang="en-US" sz="2000" dirty="0">
                <a:latin typeface="Arial Rounded MT Bold" panose="020F0704030504030204" pitchFamily="34" charset="0"/>
              </a:rPr>
              <a:t>         Types of DCT</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310090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1FAA064-8A87-1FB9-4753-09463F223D6D}"/>
              </a:ext>
            </a:extLst>
          </p:cNvPr>
          <p:cNvSpPr/>
          <p:nvPr/>
        </p:nvSpPr>
        <p:spPr>
          <a:xfrm>
            <a:off x="1830278" y="1005893"/>
            <a:ext cx="8531440" cy="561512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solidFill>
                <a:srgbClr val="E5EAEC"/>
              </a:solidFill>
            </a:endParaRPr>
          </a:p>
        </p:txBody>
      </p:sp>
      <p:sp>
        <p:nvSpPr>
          <p:cNvPr id="6" name="TextBox 5">
            <a:extLst>
              <a:ext uri="{FF2B5EF4-FFF2-40B4-BE49-F238E27FC236}">
                <a16:creationId xmlns:a16="http://schemas.microsoft.com/office/drawing/2014/main" id="{1646C1EF-BB65-B410-8E62-93E0EB7BA05D}"/>
              </a:ext>
            </a:extLst>
          </p:cNvPr>
          <p:cNvSpPr txBox="1"/>
          <p:nvPr/>
        </p:nvSpPr>
        <p:spPr>
          <a:xfrm>
            <a:off x="3340965" y="1274300"/>
            <a:ext cx="6263194" cy="5078313"/>
          </a:xfrm>
          <a:prstGeom prst="rect">
            <a:avLst/>
          </a:prstGeom>
          <a:noFill/>
        </p:spPr>
        <p:txBody>
          <a:bodyPr wrap="square">
            <a:spAutoFit/>
          </a:bodyPr>
          <a:lstStyle/>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&lt;?xml version="1.0" encoding="UTF-8"?&gt;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&lt;!DOCTYPE employees [</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&lt;!</a:t>
            </a:r>
            <a:r>
              <a:rPr lang="en-US" sz="1800" dirty="0">
                <a:ln w="0"/>
                <a:solidFill>
                  <a:srgbClr val="003399"/>
                </a:solidFill>
                <a:effectLst>
                  <a:outerShdw blurRad="38100" dist="25400" dir="5400000" algn="ctr" rotWithShape="0">
                    <a:srgbClr val="6E747A">
                      <a:alpha val="43000"/>
                    </a:srgbClr>
                  </a:outerShdw>
                </a:effectLst>
                <a:latin typeface="Consolas" panose="020B0609020204030204" pitchFamily="49" charset="0"/>
              </a:rPr>
              <a:t>ELEMENT</a:t>
            </a:r>
            <a:r>
              <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rPr>
              <a:t> employees (employee+)</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&gt;</a:t>
            </a:r>
          </a:p>
          <a:p>
            <a:r>
              <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rPr>
              <a:t>    </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&lt;!</a:t>
            </a:r>
            <a:r>
              <a:rPr lang="en-US" sz="1800" dirty="0">
                <a:ln w="0"/>
                <a:solidFill>
                  <a:srgbClr val="003399"/>
                </a:solidFill>
                <a:effectLst>
                  <a:outerShdw blurRad="38100" dist="25400" dir="5400000" algn="ctr" rotWithShape="0">
                    <a:srgbClr val="6E747A">
                      <a:alpha val="43000"/>
                    </a:srgbClr>
                  </a:outerShdw>
                </a:effectLst>
                <a:latin typeface="Consolas" panose="020B0609020204030204" pitchFamily="49" charset="0"/>
              </a:rPr>
              <a:t>ELEMENT</a:t>
            </a:r>
            <a:r>
              <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rPr>
              <a:t> employee (name, salary)</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&gt;</a:t>
            </a:r>
            <a:endPar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endParaRPr>
          </a:p>
          <a:p>
            <a:r>
              <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rPr>
              <a:t>    </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&lt;!</a:t>
            </a:r>
            <a:r>
              <a:rPr lang="en-US" sz="1800" dirty="0">
                <a:ln w="0"/>
                <a:solidFill>
                  <a:srgbClr val="003399"/>
                </a:solidFill>
                <a:effectLst>
                  <a:outerShdw blurRad="38100" dist="25400" dir="5400000" algn="ctr" rotWithShape="0">
                    <a:srgbClr val="6E747A">
                      <a:alpha val="43000"/>
                    </a:srgbClr>
                  </a:outerShdw>
                </a:effectLst>
                <a:latin typeface="Consolas" panose="020B0609020204030204" pitchFamily="49" charset="0"/>
              </a:rPr>
              <a:t>ELEMENT</a:t>
            </a:r>
            <a:r>
              <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rPr>
              <a:t> name (#PCDATA)</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&gt;</a:t>
            </a:r>
            <a:endPar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endParaRPr>
          </a:p>
          <a:p>
            <a:r>
              <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rPr>
              <a:t>    </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&lt;!</a:t>
            </a:r>
            <a:r>
              <a:rPr lang="en-US" sz="1800" dirty="0">
                <a:ln w="0"/>
                <a:solidFill>
                  <a:srgbClr val="003399"/>
                </a:solidFill>
                <a:effectLst>
                  <a:outerShdw blurRad="38100" dist="25400" dir="5400000" algn="ctr" rotWithShape="0">
                    <a:srgbClr val="6E747A">
                      <a:alpha val="43000"/>
                    </a:srgbClr>
                  </a:outerShdw>
                </a:effectLst>
                <a:latin typeface="Consolas" panose="020B0609020204030204" pitchFamily="49" charset="0"/>
              </a:rPr>
              <a:t>ELEMENT</a:t>
            </a:r>
            <a:r>
              <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rPr>
              <a:t> salary (#PCDATA)</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&gt;</a:t>
            </a:r>
            <a:endPar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endParaRPr>
          </a:p>
          <a:p>
            <a:r>
              <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rPr>
              <a:t>    </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&lt;!</a:t>
            </a:r>
            <a:r>
              <a:rPr lang="en-US" sz="1800" dirty="0">
                <a:ln w="0"/>
                <a:solidFill>
                  <a:srgbClr val="003399"/>
                </a:solidFill>
                <a:effectLst>
                  <a:outerShdw blurRad="38100" dist="25400" dir="5400000" algn="ctr" rotWithShape="0">
                    <a:srgbClr val="6E747A">
                      <a:alpha val="43000"/>
                    </a:srgbClr>
                  </a:outerShdw>
                </a:effectLst>
                <a:latin typeface="Consolas" panose="020B0609020204030204" pitchFamily="49" charset="0"/>
              </a:rPr>
              <a:t>ELEMENT</a:t>
            </a:r>
            <a:r>
              <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rPr>
              <a:t> employee aid ID #REQUIRED</a:t>
            </a:r>
            <a:r>
              <a:rPr lang="en-US" sz="1800" dirty="0">
                <a:ln w="0"/>
                <a:solidFill>
                  <a:srgbClr val="003561"/>
                </a:solidFill>
                <a:effectLst>
                  <a:outerShdw blurRad="38100" dist="25400" dir="5400000" algn="ctr" rotWithShape="0">
                    <a:srgbClr val="6E747A">
                      <a:alpha val="43000"/>
                    </a:srgbClr>
                  </a:outerShdw>
                </a:effectLst>
                <a:latin typeface="Consolas" panose="020B0609020204030204" pitchFamily="49" charset="0"/>
              </a:rPr>
              <a:t>&gt;</a:t>
            </a:r>
            <a:endParaRPr lang="en-US" sz="1800" dirty="0">
              <a:ln w="0"/>
              <a:solidFill>
                <a:schemeClr val="tx1">
                  <a:lumMod val="75000"/>
                </a:schemeClr>
              </a:solidFill>
              <a:effectLst>
                <a:outerShdw blurRad="38100" dist="25400" dir="5400000" algn="ctr" rotWithShape="0">
                  <a:srgbClr val="6E747A">
                    <a:alpha val="43000"/>
                  </a:srgbClr>
                </a:outerShdw>
              </a:effectLst>
              <a:latin typeface="Consolas" panose="020B0609020204030204" pitchFamily="49" charset="0"/>
            </a:endParaRP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&lt;employees&gt;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rgbClr val="003399"/>
                </a:solidFill>
                <a:effectLst>
                  <a:outerShdw blurRad="38100" dist="25400" dir="5400000" algn="ctr" rotWithShape="0">
                    <a:srgbClr val="6E747A">
                      <a:alpha val="43000"/>
                    </a:srgbClr>
                  </a:outerShdw>
                </a:effectLst>
                <a:latin typeface="Consolas" panose="020B0609020204030204" pitchFamily="49" charset="0"/>
              </a:rPr>
              <a:t>employee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aid="A1"&gt;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&lt;name&gt;Navin&lt;/name&gt;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&lt;salary&gt;3000&lt;/salary&gt;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rgbClr val="003399"/>
                </a:solidFill>
                <a:effectLst>
                  <a:outerShdw blurRad="38100" dist="25400" dir="5400000" algn="ctr" rotWithShape="0">
                    <a:srgbClr val="6E747A">
                      <a:alpha val="43000"/>
                    </a:srgbClr>
                  </a:outerShdw>
                </a:effectLst>
                <a:latin typeface="Consolas" panose="020B0609020204030204" pitchFamily="49" charset="0"/>
              </a:rPr>
              <a:t>employee</a:t>
            </a:r>
            <a:r>
              <a:rPr lang="en-US" sz="1800" dirty="0">
                <a:ln w="0"/>
                <a:solidFill>
                  <a:srgbClr val="2A52A2"/>
                </a:solidFill>
                <a:effectLst>
                  <a:outerShdw blurRad="38100" dist="25400" dir="5400000" algn="ctr" rotWithShape="0">
                    <a:srgbClr val="6E747A">
                      <a:alpha val="43000"/>
                    </a:srgbClr>
                  </a:outerShdw>
                </a:effectLst>
                <a:latin typeface="Consolas" panose="020B0609020204030204" pitchFamily="49" charset="0"/>
              </a:rPr>
              <a:t> </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rgbClr val="003399"/>
                </a:solidFill>
                <a:effectLst>
                  <a:outerShdw blurRad="38100" dist="25400" dir="5400000" algn="ctr" rotWithShape="0">
                    <a:srgbClr val="6E747A">
                      <a:alpha val="43000"/>
                    </a:srgbClr>
                  </a:outerShdw>
                </a:effectLst>
                <a:latin typeface="Consolas" panose="020B0609020204030204" pitchFamily="49" charset="0"/>
              </a:rPr>
              <a:t> employee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aid='A2'&gt;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&lt;name&gt;Manoj&lt;/name&gt;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&lt;salary&gt;5000&lt;/salary&gt;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rgbClr val="003399"/>
                </a:solidFill>
                <a:effectLst>
                  <a:outerShdw blurRad="38100" dist="25400" dir="5400000" algn="ctr" rotWithShape="0">
                    <a:srgbClr val="6E747A">
                      <a:alpha val="43000"/>
                    </a:srgbClr>
                  </a:outerShdw>
                </a:effectLst>
                <a:latin typeface="Consolas" panose="020B0609020204030204" pitchFamily="49" charset="0"/>
              </a:rPr>
              <a:t>employee</a:t>
            </a:r>
            <a:r>
              <a:rPr lang="en-US" sz="1800" dirty="0">
                <a:ln w="0"/>
                <a:solidFill>
                  <a:srgbClr val="2A52A2"/>
                </a:solidFill>
                <a:effectLst>
                  <a:outerShdw blurRad="38100" dist="25400" dir="5400000" algn="ctr" rotWithShape="0">
                    <a:srgbClr val="6E747A">
                      <a:alpha val="43000"/>
                    </a:srgbClr>
                  </a:outerShdw>
                </a:effectLst>
                <a:latin typeface="Consolas" panose="020B0609020204030204" pitchFamily="49" charset="0"/>
              </a:rPr>
              <a:t> </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 </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&lt;/employees&gt;</a:t>
            </a:r>
          </a:p>
        </p:txBody>
      </p:sp>
      <p:sp>
        <p:nvSpPr>
          <p:cNvPr id="8" name="TextBox 7">
            <a:extLst>
              <a:ext uri="{FF2B5EF4-FFF2-40B4-BE49-F238E27FC236}">
                <a16:creationId xmlns:a16="http://schemas.microsoft.com/office/drawing/2014/main" id="{E0312215-EB27-5A63-4EC8-7E48B0F4F0D3}"/>
              </a:ext>
            </a:extLst>
          </p:cNvPr>
          <p:cNvSpPr txBox="1"/>
          <p:nvPr/>
        </p:nvSpPr>
        <p:spPr>
          <a:xfrm>
            <a:off x="3647341" y="144119"/>
            <a:ext cx="4897315" cy="861774"/>
          </a:xfrm>
          <a:prstGeom prst="rect">
            <a:avLst/>
          </a:prstGeom>
          <a:noFill/>
        </p:spPr>
        <p:txBody>
          <a:bodyPr wrap="square" rtlCol="0">
            <a:spAutoFit/>
          </a:bodyPr>
          <a:lstStyle/>
          <a:p>
            <a:pPr algn="ctr"/>
            <a:r>
              <a:rPr lang="en-US" sz="5000" b="1" dirty="0">
                <a:latin typeface="Arial Rounded MT Bold" panose="020F0704030504030204" pitchFamily="34" charset="0"/>
              </a:rPr>
              <a:t>Internal DCT</a:t>
            </a:r>
            <a:endParaRPr lang="en-IN" sz="5000" b="1" dirty="0">
              <a:latin typeface="Arial Rounded MT Bold" panose="020F0704030504030204" pitchFamily="34" charset="0"/>
            </a:endParaRPr>
          </a:p>
        </p:txBody>
      </p:sp>
    </p:spTree>
    <p:extLst>
      <p:ext uri="{BB962C8B-B14F-4D97-AF65-F5344CB8AC3E}">
        <p14:creationId xmlns:p14="http://schemas.microsoft.com/office/powerpoint/2010/main" val="19263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28904B14-C18F-01A8-DBC5-B0565584323B}"/>
              </a:ext>
            </a:extLst>
          </p:cNvPr>
          <p:cNvSpPr/>
          <p:nvPr/>
        </p:nvSpPr>
        <p:spPr>
          <a:xfrm>
            <a:off x="233779" y="1320730"/>
            <a:ext cx="1278210" cy="3031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14F138A2-2ECD-AFD1-35E7-773D265EEA0D}"/>
              </a:ext>
            </a:extLst>
          </p:cNvPr>
          <p:cNvSpPr/>
          <p:nvPr/>
        </p:nvSpPr>
        <p:spPr>
          <a:xfrm>
            <a:off x="116887" y="1305017"/>
            <a:ext cx="11958221" cy="51135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F477231D-68CA-741D-C89F-3367D9994997}"/>
              </a:ext>
            </a:extLst>
          </p:cNvPr>
          <p:cNvSpPr txBox="1"/>
          <p:nvPr/>
        </p:nvSpPr>
        <p:spPr>
          <a:xfrm>
            <a:off x="3647341" y="144119"/>
            <a:ext cx="4897315" cy="861774"/>
          </a:xfrm>
          <a:prstGeom prst="rect">
            <a:avLst/>
          </a:prstGeom>
          <a:noFill/>
        </p:spPr>
        <p:txBody>
          <a:bodyPr wrap="square" rtlCol="0">
            <a:spAutoFit/>
          </a:bodyPr>
          <a:lstStyle/>
          <a:p>
            <a:pPr algn="ctr"/>
            <a:r>
              <a:rPr lang="en-US" sz="5000" b="1" dirty="0">
                <a:latin typeface="Arial Rounded MT Bold" panose="020F0704030504030204" pitchFamily="34" charset="0"/>
              </a:rPr>
              <a:t>External DCT</a:t>
            </a:r>
            <a:endParaRPr lang="en-IN" sz="5000" b="1" dirty="0">
              <a:latin typeface="Arial Rounded MT Bold" panose="020F0704030504030204" pitchFamily="34" charset="0"/>
            </a:endParaRPr>
          </a:p>
        </p:txBody>
      </p:sp>
      <p:sp>
        <p:nvSpPr>
          <p:cNvPr id="7" name="TextBox 6">
            <a:extLst>
              <a:ext uri="{FF2B5EF4-FFF2-40B4-BE49-F238E27FC236}">
                <a16:creationId xmlns:a16="http://schemas.microsoft.com/office/drawing/2014/main" id="{84F872D7-5409-43DD-D886-ED5F00C19864}"/>
              </a:ext>
            </a:extLst>
          </p:cNvPr>
          <p:cNvSpPr txBox="1"/>
          <p:nvPr/>
        </p:nvSpPr>
        <p:spPr>
          <a:xfrm>
            <a:off x="706513" y="1876627"/>
            <a:ext cx="4799859" cy="3970318"/>
          </a:xfrm>
          <a:prstGeom prst="rect">
            <a:avLst/>
          </a:prstGeom>
          <a:noFill/>
        </p:spPr>
        <p:txBody>
          <a:bodyPr wrap="square">
            <a:spAutoFit/>
          </a:bodyPr>
          <a:lstStyle/>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&lt;?xml version="1.0" encoding="UTF-8"?&gt;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&lt;!DOCTYPE </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employees</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SYSTEM 'empType.dtd'&gt; </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employees</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chemeClr val="tx1">
                    <a:lumMod val="50000"/>
                  </a:schemeClr>
                </a:solidFill>
                <a:effectLst>
                  <a:outerShdw blurRad="38100" dist="25400" dir="5400000" algn="ctr" rotWithShape="0">
                    <a:srgbClr val="6E747A">
                      <a:alpha val="43000"/>
                    </a:srgbClr>
                  </a:outerShdw>
                </a:effectLst>
                <a:latin typeface="Consolas" panose="020B0609020204030204" pitchFamily="49" charset="0"/>
              </a:rPr>
              <a:t>employee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aid="A1"&gt;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name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&gt;Durai Murugan&lt;/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name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age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&gt;19&lt;/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age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chemeClr val="tx1">
                    <a:lumMod val="50000"/>
                  </a:schemeClr>
                </a:solidFill>
                <a:effectLst>
                  <a:outerShdw blurRad="38100" dist="25400" dir="5400000" algn="ctr" rotWithShape="0">
                    <a:srgbClr val="6E747A">
                      <a:alpha val="43000"/>
                    </a:srgbClr>
                  </a:outerShdw>
                </a:effectLst>
                <a:latin typeface="Consolas" panose="020B0609020204030204" pitchFamily="49" charset="0"/>
              </a:rPr>
              <a:t>employee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chemeClr val="tx1">
                    <a:lumMod val="50000"/>
                  </a:schemeClr>
                </a:solidFill>
                <a:effectLst>
                  <a:outerShdw blurRad="38100" dist="25400" dir="5400000" algn="ctr" rotWithShape="0">
                    <a:srgbClr val="6E747A">
                      <a:alpha val="43000"/>
                    </a:srgbClr>
                  </a:outerShdw>
                </a:effectLst>
                <a:latin typeface="Consolas" panose="020B0609020204030204" pitchFamily="49" charset="0"/>
              </a:rPr>
              <a:t>employee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aid='A2'&gt;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name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&gt;Boobathi&lt;/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name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age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&gt;19&lt;/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age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    &lt;/</a:t>
            </a:r>
            <a:r>
              <a:rPr lang="en-US" sz="1800" dirty="0">
                <a:ln w="0"/>
                <a:solidFill>
                  <a:schemeClr val="tx1">
                    <a:lumMod val="50000"/>
                  </a:schemeClr>
                </a:solidFill>
                <a:effectLst>
                  <a:outerShdw blurRad="38100" dist="25400" dir="5400000" algn="ctr" rotWithShape="0">
                    <a:srgbClr val="6E747A">
                      <a:alpha val="43000"/>
                    </a:srgbClr>
                  </a:outerShdw>
                </a:effectLst>
                <a:latin typeface="Consolas" panose="020B0609020204030204" pitchFamily="49" charset="0"/>
              </a:rPr>
              <a:t>employee</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 </a:t>
            </a:r>
          </a:p>
          <a:p>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a:t>
            </a:r>
            <a:r>
              <a:rPr lang="en-US" sz="1800" dirty="0">
                <a:ln w="0"/>
                <a:solidFill>
                  <a:srgbClr val="167400"/>
                </a:solidFill>
                <a:effectLst>
                  <a:outerShdw blurRad="38100" dist="25400" dir="5400000" algn="ctr" rotWithShape="0">
                    <a:srgbClr val="6E747A">
                      <a:alpha val="43000"/>
                    </a:srgbClr>
                  </a:outerShdw>
                </a:effectLst>
                <a:latin typeface="Consolas" panose="020B0609020204030204" pitchFamily="49" charset="0"/>
              </a:rPr>
              <a:t>employees</a:t>
            </a:r>
            <a:r>
              <a:rPr lang="en-US" sz="18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&gt;   </a:t>
            </a:r>
          </a:p>
        </p:txBody>
      </p:sp>
      <p:sp>
        <p:nvSpPr>
          <p:cNvPr id="9" name="TextBox 8">
            <a:extLst>
              <a:ext uri="{FF2B5EF4-FFF2-40B4-BE49-F238E27FC236}">
                <a16:creationId xmlns:a16="http://schemas.microsoft.com/office/drawing/2014/main" id="{549CCA37-AF03-DE0D-922B-557F0839BB87}"/>
              </a:ext>
            </a:extLst>
          </p:cNvPr>
          <p:cNvSpPr txBox="1"/>
          <p:nvPr/>
        </p:nvSpPr>
        <p:spPr>
          <a:xfrm>
            <a:off x="6599809" y="2752216"/>
            <a:ext cx="5134250" cy="2800767"/>
          </a:xfrm>
          <a:prstGeom prst="rect">
            <a:avLst/>
          </a:prstGeom>
          <a:noFill/>
        </p:spPr>
        <p:txBody>
          <a:bodyPr wrap="square">
            <a:spAutoFit/>
          </a:bodyPr>
          <a:lstStyle/>
          <a:p>
            <a:r>
              <a:rPr lang="en-US" sz="2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&lt;!ELEMENT employees (employee+)&gt;</a:t>
            </a:r>
          </a:p>
          <a:p>
            <a:r>
              <a:rPr lang="en-US" sz="2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&lt;!ELEMENT employee (name, age)&gt;</a:t>
            </a:r>
          </a:p>
          <a:p>
            <a:r>
              <a:rPr lang="en-US" sz="2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&lt;!ELEMENT name (#PCDATA)&gt;</a:t>
            </a:r>
          </a:p>
          <a:p>
            <a:r>
              <a:rPr lang="en-US" sz="2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&lt;!ELEMENT age (#PCDATA)&gt;</a:t>
            </a:r>
          </a:p>
          <a:p>
            <a:r>
              <a:rPr lang="en-US" sz="2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t>&lt;!ATTLIST employee aid ID #REQUIRED&gt;</a:t>
            </a:r>
          </a:p>
          <a:p>
            <a:br>
              <a:rPr lang="en-US" sz="2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rPr>
            </a:br>
            <a:endParaRPr lang="en-US" sz="2200" dirty="0">
              <a:ln w="0"/>
              <a:solidFill>
                <a:schemeClr val="accent1"/>
              </a:solidFill>
              <a:effectLst>
                <a:outerShdw blurRad="38100" dist="25400" dir="5400000" algn="ctr" rotWithShape="0">
                  <a:srgbClr val="6E747A">
                    <a:alpha val="43000"/>
                  </a:srgbClr>
                </a:outerShdw>
              </a:effectLst>
              <a:latin typeface="Consolas" panose="020B0609020204030204" pitchFamily="49" charset="0"/>
            </a:endParaRPr>
          </a:p>
        </p:txBody>
      </p:sp>
      <p:cxnSp>
        <p:nvCxnSpPr>
          <p:cNvPr id="13" name="Straight Connector 12">
            <a:extLst>
              <a:ext uri="{FF2B5EF4-FFF2-40B4-BE49-F238E27FC236}">
                <a16:creationId xmlns:a16="http://schemas.microsoft.com/office/drawing/2014/main" id="{BF53D68E-8251-0533-7BEB-57E66E050004}"/>
              </a:ext>
            </a:extLst>
          </p:cNvPr>
          <p:cNvCxnSpPr>
            <a:stCxn id="11" idx="0"/>
            <a:endCxn id="11" idx="2"/>
          </p:cNvCxnSpPr>
          <p:nvPr/>
        </p:nvCxnSpPr>
        <p:spPr>
          <a:xfrm>
            <a:off x="6095998" y="1305017"/>
            <a:ext cx="0" cy="5113538"/>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390D705-E11D-F6E4-38B9-EB5AA5927C43}"/>
              </a:ext>
            </a:extLst>
          </p:cNvPr>
          <p:cNvSpPr txBox="1"/>
          <p:nvPr/>
        </p:nvSpPr>
        <p:spPr>
          <a:xfrm>
            <a:off x="134639" y="1320730"/>
            <a:ext cx="1523997" cy="44627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300" dirty="0">
                <a:ln w="0"/>
                <a:solidFill>
                  <a:schemeClr val="accent1">
                    <a:lumMod val="90000"/>
                    <a:lumOff val="10000"/>
                  </a:schemeClr>
                </a:solidFill>
                <a:effectLst>
                  <a:outerShdw blurRad="38100" dist="19050" dir="2700000" algn="tl" rotWithShape="0">
                    <a:schemeClr val="dk1">
                      <a:alpha val="40000"/>
                    </a:schemeClr>
                  </a:outerShdw>
                </a:effectLst>
                <a:latin typeface="Arial Rounded MT Bold" panose="020F0704030504030204" pitchFamily="34" charset="0"/>
              </a:rPr>
              <a:t>emp.xml</a:t>
            </a:r>
            <a:endParaRPr lang="en-IN" sz="2300" dirty="0">
              <a:ln w="0"/>
              <a:solidFill>
                <a:schemeClr val="accent1">
                  <a:lumMod val="90000"/>
                  <a:lumOff val="10000"/>
                </a:schemeClr>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9" name="TextBox 18">
            <a:extLst>
              <a:ext uri="{FF2B5EF4-FFF2-40B4-BE49-F238E27FC236}">
                <a16:creationId xmlns:a16="http://schemas.microsoft.com/office/drawing/2014/main" id="{98520EE4-DE43-99C2-69D3-955750E09DD1}"/>
              </a:ext>
            </a:extLst>
          </p:cNvPr>
          <p:cNvSpPr txBox="1"/>
          <p:nvPr/>
        </p:nvSpPr>
        <p:spPr>
          <a:xfrm>
            <a:off x="6095997" y="1305017"/>
            <a:ext cx="2203142" cy="44627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300" b="1" dirty="0">
                <a:ln w="0"/>
                <a:solidFill>
                  <a:schemeClr val="accent1">
                    <a:lumMod val="90000"/>
                    <a:lumOff val="10000"/>
                  </a:schemeClr>
                </a:solidFill>
                <a:latin typeface="Arial Rounded MT Bold" panose="020F0704030504030204" pitchFamily="34" charset="0"/>
              </a:rPr>
              <a:t>empType.dct</a:t>
            </a:r>
            <a:endParaRPr lang="en-IN" sz="2300" b="1" dirty="0">
              <a:ln w="0"/>
              <a:solidFill>
                <a:schemeClr val="accent1">
                  <a:lumMod val="90000"/>
                  <a:lumOff val="10000"/>
                </a:schemeClr>
              </a:solidFill>
              <a:latin typeface="Arial Rounded MT Bold" panose="020F0704030504030204" pitchFamily="34" charset="0"/>
            </a:endParaRPr>
          </a:p>
        </p:txBody>
      </p:sp>
    </p:spTree>
    <p:extLst>
      <p:ext uri="{BB962C8B-B14F-4D97-AF65-F5344CB8AC3E}">
        <p14:creationId xmlns:p14="http://schemas.microsoft.com/office/powerpoint/2010/main" val="2267631690"/>
      </p:ext>
    </p:extLst>
  </p:cSld>
  <p:clrMapOvr>
    <a:masterClrMapping/>
  </p:clrMapOvr>
</p:sld>
</file>

<file path=ppt/theme/theme1.xml><?xml version="1.0" encoding="utf-8"?>
<a:theme xmlns:a="http://schemas.openxmlformats.org/drawingml/2006/main" name="Theme1">
  <a:themeElements>
    <a:clrScheme name="Simple Light">
      <a:dk1>
        <a:srgbClr val="F57474"/>
      </a:dk1>
      <a:lt1>
        <a:srgbClr val="F9D923"/>
      </a:lt1>
      <a:dk2>
        <a:srgbClr val="36AE7C"/>
      </a:dk2>
      <a:lt2>
        <a:srgbClr val="187498"/>
      </a:lt2>
      <a:accent1>
        <a:srgbClr val="062531"/>
      </a:accent1>
      <a:accent2>
        <a:srgbClr val="FFFFFF"/>
      </a:accent2>
      <a:accent3>
        <a:srgbClr val="FFFFFF"/>
      </a:accent3>
      <a:accent4>
        <a:srgbClr val="FFFFFF"/>
      </a:accent4>
      <a:accent5>
        <a:srgbClr val="FFFFFF"/>
      </a:accent5>
      <a:accent6>
        <a:srgbClr val="FFFFFF"/>
      </a:accent6>
      <a:hlink>
        <a:srgbClr val="0625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B30336B0-F103-42E7-B093-B246953CAC33}" vid="{25AF322F-E01F-469E-82A9-EACD062992C5}"/>
    </a:ext>
  </a:extLst>
</a:theme>
</file>

<file path=docProps/app.xml><?xml version="1.0" encoding="utf-8"?>
<Properties xmlns="http://schemas.openxmlformats.org/officeDocument/2006/extended-properties" xmlns:vt="http://schemas.openxmlformats.org/officeDocument/2006/docPropsVTypes">
  <Template>Theme1</Template>
  <TotalTime>428</TotalTime>
  <Words>835</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Consolas</vt:lpstr>
      <vt:lpstr>Jost</vt:lpstr>
      <vt:lpstr>Jost SemiBold</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GOVARDAN N.A.</dc:creator>
  <cp:lastModifiedBy>GOVARDAN N.A.</cp:lastModifiedBy>
  <cp:revision>123</cp:revision>
  <dcterms:created xsi:type="dcterms:W3CDTF">2023-10-19T02:03:02Z</dcterms:created>
  <dcterms:modified xsi:type="dcterms:W3CDTF">2023-12-09T03:28:38Z</dcterms:modified>
</cp:coreProperties>
</file>