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32"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355390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FINANCIAL ADVISOR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ANDRA GOVARDHAN NAIDU-KALASALINGAM UNIVERSITY-CSE(AI/ML)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dirty="0"/>
              <a:t>1. Reserve Bank of India (RBI)</a:t>
            </a:r>
          </a:p>
          <a:p>
            <a:r>
              <a:rPr lang="en-US" dirty="0"/>
              <a:t>Official Portal: The RBI is India’s central bank and regulatory authority for banking and payments. It provides the most trusted information on banking, monetary policy, financial security, and regulatory updates.</a:t>
            </a:r>
          </a:p>
          <a:p>
            <a:pPr lvl="1"/>
            <a:r>
              <a:rPr lang="en-US" dirty="0"/>
              <a:t>[RBI Official Website]</a:t>
            </a:r>
          </a:p>
          <a:p>
            <a:pPr lvl="1"/>
            <a:r>
              <a:rPr lang="en-US" dirty="0"/>
              <a:t>The RBI site provides updated policy rates, banking guidelines, and financial literacy material.</a:t>
            </a:r>
          </a:p>
          <a:p>
            <a:r>
              <a:rPr lang="en-US" dirty="0"/>
              <a:t>2. National Payments Corporation of India (NPCI)</a:t>
            </a:r>
          </a:p>
          <a:p>
            <a:r>
              <a:rPr lang="en-US" dirty="0"/>
              <a:t>Official Portal: NPCI oversees all retail payment systems in India, including UPI, </a:t>
            </a:r>
            <a:r>
              <a:rPr lang="en-US" dirty="0" err="1"/>
              <a:t>RuPay</a:t>
            </a:r>
            <a:r>
              <a:rPr lang="en-US" dirty="0"/>
              <a:t>, BHIM, IMPS, and more. It is the main source for updates, complaints, and product/service information for digital payments.</a:t>
            </a:r>
          </a:p>
          <a:p>
            <a:pPr lvl="1"/>
            <a:r>
              <a:rPr lang="en-US" dirty="0"/>
              <a:t>[NPCI Official Website]</a:t>
            </a:r>
          </a:p>
          <a:p>
            <a:pPr lvl="1"/>
            <a:r>
              <a:rPr lang="en-US" dirty="0"/>
              <a:t>The NPCI site offers public FAQs, helpdesk contact info, product features, and news about payment innovations.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4307A593-13F5-CC1D-2ED3-637A531C6C58}"/>
              </a:ext>
            </a:extLst>
          </p:cNvPr>
          <p:cNvPicPr>
            <a:picLocks noChangeAspect="1"/>
          </p:cNvPicPr>
          <p:nvPr/>
        </p:nvPicPr>
        <p:blipFill>
          <a:blip r:embed="rId2"/>
          <a:stretch>
            <a:fillRect/>
          </a:stretch>
        </p:blipFill>
        <p:spPr>
          <a:xfrm>
            <a:off x="467683" y="1491370"/>
            <a:ext cx="9021434" cy="536663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B5C90D49-AA31-C3DB-94E8-E19C750BD9F7}"/>
              </a:ext>
            </a:extLst>
          </p:cNvPr>
          <p:cNvPicPr>
            <a:picLocks noChangeAspect="1"/>
          </p:cNvPicPr>
          <p:nvPr/>
        </p:nvPicPr>
        <p:blipFill>
          <a:blip r:embed="rId2"/>
          <a:stretch>
            <a:fillRect/>
          </a:stretch>
        </p:blipFill>
        <p:spPr>
          <a:xfrm>
            <a:off x="486197" y="1440873"/>
            <a:ext cx="8411749" cy="512402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192C0504-4054-5FF9-8733-D94248AB489C}"/>
              </a:ext>
            </a:extLst>
          </p:cNvPr>
          <p:cNvPicPr>
            <a:picLocks noChangeAspect="1"/>
          </p:cNvPicPr>
          <p:nvPr/>
        </p:nvPicPr>
        <p:blipFill>
          <a:blip r:embed="rId2"/>
          <a:stretch>
            <a:fillRect/>
          </a:stretch>
        </p:blipFill>
        <p:spPr>
          <a:xfrm>
            <a:off x="482507" y="1482520"/>
            <a:ext cx="8991785" cy="467332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89348" y="1403886"/>
            <a:ext cx="11029615" cy="4673324"/>
          </a:xfrm>
        </p:spPr>
        <p:txBody>
          <a:bodyPr>
            <a:normAutofit/>
          </a:bodyPr>
          <a:lstStyle/>
          <a:p>
            <a:pPr marL="305435" indent="-305435"/>
            <a:r>
              <a:rPr lang="en-US" sz="2400" dirty="0"/>
              <a:t>Many citizens, especially beginners, rural users, and the elderly, lack digital financial literacy, which makes them vulnerable to common online financial threats such as phishing, scams, and misuse of sensitive data (like OTP or bank details). There is a significant need for reliable guidance about UPI, net banking, loans, budgeting, government schemes, and financial security using trusted information sources. Existing solutions often use complex jargon, do not provide multilingual support, or fail to address cultural sensitivity, leaving gaps in understanding and protection for less experienced users.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900218"/>
            <a:ext cx="11613485" cy="1958109"/>
          </a:xfrm>
        </p:spPr>
        <p:txBody>
          <a:bodyPr vert="horz" lIns="91440" tIns="45720" rIns="91440" bIns="45720" rtlCol="0" anchor="ctr">
            <a:noAutofit/>
          </a:bodyPr>
          <a:lstStyle/>
          <a:p>
            <a:pPr marL="305435" indent="-305435"/>
            <a:endParaRPr lang="en-IN" sz="1200" b="1" dirty="0">
              <a:latin typeface="Calibri"/>
              <a:cs typeface="Calibri"/>
            </a:endParaRPr>
          </a:p>
          <a:p>
            <a:r>
              <a:rPr lang="en-US" sz="1200" dirty="0"/>
              <a:t>Conversational Guidance:</a:t>
            </a:r>
            <a:br>
              <a:rPr lang="en-US" sz="1200" dirty="0"/>
            </a:br>
            <a:r>
              <a:rPr lang="en-US" sz="1200" dirty="0"/>
              <a:t>Uses simple language and a friendly, teacher-like tone to explain digital financial concepts including UPI, net banking, budgeting, loans, government schemes, and personal finance.</a:t>
            </a:r>
          </a:p>
          <a:p>
            <a:r>
              <a:rPr lang="en-US" sz="1200" dirty="0"/>
              <a:t>Safety-First Approach:</a:t>
            </a:r>
            <a:br>
              <a:rPr lang="en-US" sz="1200" dirty="0"/>
            </a:br>
            <a:r>
              <a:rPr lang="en-US" sz="1200" dirty="0"/>
              <a:t>Proactively warns users about phishing, scams, misuse of OTPs, and dangers of sharing sensitive information. Encourages users to report fraud through official portals like cybercrime.gov.in and their banks.</a:t>
            </a:r>
          </a:p>
          <a:p>
            <a:r>
              <a:rPr lang="en-US" sz="1200" dirty="0"/>
              <a:t>Trusted Sources:</a:t>
            </a:r>
            <a:br>
              <a:rPr lang="en-US" sz="1200" dirty="0"/>
            </a:br>
            <a:r>
              <a:rPr lang="en-US" sz="1200" dirty="0"/>
              <a:t>Relies on verified and official portals only, such as RBI, NPCI, Jan Dhan, NSAP, etc., for all financial information.</a:t>
            </a:r>
          </a:p>
          <a:p>
            <a:r>
              <a:rPr lang="en-US" sz="1200" dirty="0"/>
              <a:t>Jargon-Free Explanations:</a:t>
            </a:r>
            <a:br>
              <a:rPr lang="en-US" sz="1200" dirty="0"/>
            </a:br>
            <a:r>
              <a:rPr lang="en-US" sz="1200" dirty="0"/>
              <a:t>Avoids technical jargon unless it is explained simply and clearly.</a:t>
            </a:r>
          </a:p>
          <a:p>
            <a:r>
              <a:rPr lang="en-US" sz="1200" dirty="0"/>
              <a:t>Multilingual &amp; Cultural Support:</a:t>
            </a:r>
            <a:br>
              <a:rPr lang="en-US" sz="1200" dirty="0"/>
            </a:br>
            <a:r>
              <a:rPr lang="en-US" sz="1200" dirty="0"/>
              <a:t>Assists users in English and regional languages (e.g., Hindi, Telugu) as needed, remaining respectful and culturally sensitive.</a:t>
            </a:r>
          </a:p>
          <a:p>
            <a:r>
              <a:rPr lang="en-US" sz="1200" dirty="0"/>
              <a:t>No Personal Data Handling:</a:t>
            </a:r>
            <a:br>
              <a:rPr lang="en-US" sz="1200" dirty="0"/>
            </a:br>
            <a:r>
              <a:rPr lang="en-US" sz="1200" dirty="0"/>
              <a:t>Never requests or processes sensitive information like Aadhaar numbers, bank details, OTPs, or passwords.</a:t>
            </a:r>
          </a:p>
          <a:p>
            <a:r>
              <a:rPr lang="en-US" sz="1200" dirty="0"/>
              <a:t>Actionable Financial Guidance:</a:t>
            </a:r>
            <a:br>
              <a:rPr lang="en-US" sz="1200" dirty="0"/>
            </a:br>
            <a:r>
              <a:rPr lang="en-US" sz="1200" dirty="0"/>
              <a:t>Provides step-by-step instructions for basic financial tasks (e.g., sending money via UPI, creating a monthly budget, understanding loan interest rates) and answers frequently asked questions.</a:t>
            </a:r>
          </a:p>
          <a:p>
            <a:r>
              <a:rPr lang="en-US" sz="1200" dirty="0"/>
              <a:t>Format &amp; Tone:</a:t>
            </a:r>
          </a:p>
          <a:p>
            <a:pPr lvl="1"/>
            <a:r>
              <a:rPr lang="en-US" sz="1200" dirty="0"/>
              <a:t>Short, direct sentences.</a:t>
            </a:r>
          </a:p>
          <a:p>
            <a:pPr lvl="1"/>
            <a:r>
              <a:rPr lang="en-US" sz="1200" dirty="0"/>
              <a:t>Bullet points and simple steps.</a:t>
            </a:r>
          </a:p>
          <a:p>
            <a:pPr lvl="1"/>
            <a:r>
              <a:rPr lang="en-US" sz="1200" dirty="0"/>
              <a:t>Friendly, non-robotic communication.</a:t>
            </a:r>
          </a:p>
          <a:p>
            <a:pPr lvl="1"/>
            <a:r>
              <a:rPr lang="en-US" sz="1200" dirty="0"/>
              <a:t>“Based on available information...” or referral to trusted websites if information is limited.</a:t>
            </a:r>
          </a:p>
          <a:p>
            <a:pPr marL="0" indent="0">
              <a:buNone/>
            </a:pPr>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system approach to building the </a:t>
            </a:r>
            <a:r>
              <a:rPr lang="en-US" sz="2400" dirty="0" err="1">
                <a:latin typeface="Calibri" panose="020F0502020204030204" pitchFamily="34" charset="0"/>
                <a:ea typeface="Calibri" panose="020F0502020204030204" pitchFamily="34" charset="0"/>
                <a:cs typeface="Calibri" panose="020F0502020204030204" pitchFamily="34" charset="0"/>
              </a:rPr>
              <a:t>FinAdvisor</a:t>
            </a:r>
            <a:r>
              <a:rPr lang="en-US" sz="2400" dirty="0">
                <a:latin typeface="Calibri" panose="020F0502020204030204" pitchFamily="34" charset="0"/>
                <a:ea typeface="Calibri" panose="020F0502020204030204" pitchFamily="34" charset="0"/>
                <a:cs typeface="Calibri" panose="020F0502020204030204" pitchFamily="34" charset="0"/>
              </a:rPr>
              <a:t> (AI Financial Literacy Assistant) involves organizing the project into key components, workflows, and safeguards to ensure reliable, safe, user-friendly guidance for digital finance.</a:t>
            </a:r>
            <a:endParaRPr lang="en-IN" sz="24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dirty="0"/>
              <a:t>1. Algorithm</a:t>
            </a:r>
          </a:p>
          <a:p>
            <a:r>
              <a:rPr lang="en-US" dirty="0"/>
              <a:t>The AI Financial Literacy Assistant operates through a combination of core machine learning and natural language processing (NLP) algorithms:</a:t>
            </a:r>
          </a:p>
          <a:p>
            <a:r>
              <a:rPr lang="en-US" dirty="0"/>
              <a:t>Natural Language Understanding (NLU):</a:t>
            </a:r>
          </a:p>
          <a:p>
            <a:pPr lvl="1"/>
            <a:r>
              <a:rPr lang="en-US" dirty="0"/>
              <a:t>Uses NLP models (e.g., transformers, BERT, GPT) to interpret user queries and identify financial topics or user intent.</a:t>
            </a:r>
          </a:p>
          <a:p>
            <a:r>
              <a:rPr lang="en-US" dirty="0"/>
              <a:t>Machine Learning Models:</a:t>
            </a:r>
          </a:p>
          <a:p>
            <a:pPr lvl="1"/>
            <a:r>
              <a:rPr lang="en-US" dirty="0"/>
              <a:t>Expense tracking and budget prediction use supervised learning models (such as linear regression, decision trees, or LSTM networks) to analyze financial patterns and forecast spending.</a:t>
            </a:r>
          </a:p>
          <a:p>
            <a:pPr lvl="1"/>
            <a:r>
              <a:rPr lang="en-US" dirty="0"/>
              <a:t>Personalized recommendations and financial advice leverage user behavior analytics and clustering algorithms to tailor guidance to individual needs.</a:t>
            </a:r>
          </a:p>
          <a:p>
            <a:pPr lvl="1"/>
            <a:r>
              <a:rPr lang="en-US" dirty="0"/>
              <a:t>Safety features use text classification to recognize potentially risky inputs (e.g., when users mention sensitive info or scam-related keywords) and trigger alerts or guidance.</a:t>
            </a:r>
          </a:p>
          <a:p>
            <a:r>
              <a:rPr lang="en-US" dirty="0"/>
              <a:t>Knowledge Base Integration:</a:t>
            </a:r>
          </a:p>
          <a:p>
            <a:pPr lvl="1"/>
            <a:r>
              <a:rPr lang="en-US" dirty="0"/>
              <a:t>A curated corpus of verified answers, updated from official portals (e.g., RBI, NPCI), powers rule-based retrieval for common questions.</a:t>
            </a:r>
          </a:p>
          <a:p>
            <a:r>
              <a:rPr lang="en-US" dirty="0"/>
              <a:t>Multilingual Support:</a:t>
            </a:r>
          </a:p>
          <a:p>
            <a:pPr lvl="1"/>
            <a:r>
              <a:rPr lang="en-US" dirty="0"/>
              <a:t>NLP models are adapted/trained to process queries in regional languages, ensuring accessibility.</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 project delivers a safe, user-friendly AI assistant that guides users (especially vulnerable groups) on digital financial literacy, protects them from scams, and supports them in managing personal finance confidently—using trusted, official information in clear, jargon-free language.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t>The AI Financial Literacy Assistant (“</a:t>
            </a:r>
            <a:r>
              <a:rPr lang="en-US" sz="2400" dirty="0" err="1"/>
              <a:t>FinAdvisor</a:t>
            </a:r>
            <a:r>
              <a:rPr lang="en-US" sz="2400" dirty="0"/>
              <a:t>”) project effectively addresses the pressing need for improved digital financial literacy, especially among beginners, rural communities, and the elderly. By delivering easy-to-understand, safe, and trustworthy guidance on topics such as UPI, net banking, budgeting, loans, and government schemes, the assistant empowers users to make informed financial decisions and confidently use digital financial services.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a:t>The future for AI-powered financial literacy tools is full of promise, with ongoing trends and technological advancements set to further transform personal finance management and inclusion. Here are the primary directions and scope for the coming years: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TotalTime>
  <Words>987</Words>
  <Application>Microsoft Office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FINANCIAL ADVISOR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Vardhan andra</cp:lastModifiedBy>
  <cp:revision>25</cp:revision>
  <dcterms:created xsi:type="dcterms:W3CDTF">2021-05-26T16:50:10Z</dcterms:created>
  <dcterms:modified xsi:type="dcterms:W3CDTF">2025-08-11T01:56:41Z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