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57" r:id="rId5"/>
    <p:sldId id="259" r:id="rId6"/>
    <p:sldId id="260" r:id="rId7"/>
    <p:sldId id="261" r:id="rId8"/>
    <p:sldId id="263" r:id="rId9"/>
    <p:sldId id="265" r:id="rId10"/>
    <p:sldId id="268" r:id="rId11"/>
    <p:sldId id="266" r:id="rId12"/>
    <p:sldId id="277" r:id="rId13"/>
    <p:sldId id="269" r:id="rId14"/>
    <p:sldId id="270" r:id="rId15"/>
    <p:sldId id="271" r:id="rId16"/>
    <p:sldId id="274" r:id="rId17"/>
    <p:sldId id="272" r:id="rId18"/>
    <p:sldId id="273" r:id="rId19"/>
    <p:sldId id="275" r:id="rId20"/>
    <p:sldId id="276"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p:cViewPr varScale="1">
        <p:scale>
          <a:sx n="79" d="100"/>
          <a:sy n="79" d="100"/>
        </p:scale>
        <p:origin x="12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9579852-B829-4762-8F12-BF334723CB9F}" type="datetimeFigureOut">
              <a:rPr lang="en-US" smtClean="0"/>
              <a:pPr/>
              <a:t>10/16/2018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579852-B829-4762-8F12-BF334723CB9F}" type="datetimeFigureOut">
              <a:rPr lang="en-US" smtClean="0"/>
              <a:pPr/>
              <a:t>10/16/2018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579852-B829-4762-8F12-BF334723CB9F}" type="datetimeFigureOut">
              <a:rPr lang="en-US" smtClean="0"/>
              <a:pPr/>
              <a:t>10/16/2018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579852-B829-4762-8F12-BF334723CB9F}" type="datetimeFigureOut">
              <a:rPr lang="en-US" smtClean="0"/>
              <a:pPr/>
              <a:t>10/16/2018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579852-B829-4762-8F12-BF334723CB9F}" type="datetimeFigureOut">
              <a:rPr lang="en-US" smtClean="0"/>
              <a:pPr/>
              <a:t>10/16/2018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9579852-B829-4762-8F12-BF334723CB9F}" type="datetimeFigureOut">
              <a:rPr lang="en-US" smtClean="0"/>
              <a:pPr/>
              <a:t>10/16/2018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9579852-B829-4762-8F12-BF334723CB9F}" type="datetimeFigureOut">
              <a:rPr lang="en-US" smtClean="0"/>
              <a:pPr/>
              <a:t>10/16/2018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9579852-B829-4762-8F12-BF334723CB9F}" type="datetimeFigureOut">
              <a:rPr lang="en-US" smtClean="0"/>
              <a:pPr/>
              <a:t>10/16/2018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79852-B829-4762-8F12-BF334723CB9F}" type="datetimeFigureOut">
              <a:rPr lang="en-US" smtClean="0"/>
              <a:pPr/>
              <a:t>10/16/2018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579852-B829-4762-8F12-BF334723CB9F}" type="datetimeFigureOut">
              <a:rPr lang="en-US" smtClean="0"/>
              <a:pPr/>
              <a:t>10/16/2018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579852-B829-4762-8F12-BF334723CB9F}" type="datetimeFigureOut">
              <a:rPr lang="en-US" smtClean="0"/>
              <a:pPr/>
              <a:t>10/16/2018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79852-B829-4762-8F12-BF334723CB9F}" type="datetimeFigureOut">
              <a:rPr lang="en-US" smtClean="0"/>
              <a:pPr/>
              <a:t>10/16/2018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5D411-F0AB-4CC9-AA14-A0CE8382440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dirty="0" smtClean="0"/>
              <a:t>The Parable of Ten Virgins</a:t>
            </a:r>
            <a:endParaRPr lang="en-IN" b="1" dirty="0"/>
          </a:p>
        </p:txBody>
      </p:sp>
      <p:pic>
        <p:nvPicPr>
          <p:cNvPr id="1026" name="Picture 2" descr="F:\gova\Personal\New folder\fivefoolishvirgins.jpg"/>
          <p:cNvPicPr>
            <a:picLocks noGrp="1" noChangeAspect="1" noChangeArrowheads="1"/>
          </p:cNvPicPr>
          <p:nvPr>
            <p:ph idx="1"/>
          </p:nvPr>
        </p:nvPicPr>
        <p:blipFill>
          <a:blip r:embed="rId2"/>
          <a:srcRect/>
          <a:stretch>
            <a:fillRect/>
          </a:stretch>
        </p:blipFill>
        <p:spPr bwMode="auto">
          <a:xfrm>
            <a:off x="214282" y="2857496"/>
            <a:ext cx="4524380" cy="3220248"/>
          </a:xfrm>
          <a:prstGeom prst="rect">
            <a:avLst/>
          </a:prstGeom>
          <a:noFill/>
        </p:spPr>
      </p:pic>
      <p:sp>
        <p:nvSpPr>
          <p:cNvPr id="8" name="TextBox 7"/>
          <p:cNvSpPr txBox="1"/>
          <p:nvPr/>
        </p:nvSpPr>
        <p:spPr>
          <a:xfrm>
            <a:off x="285720" y="2500306"/>
            <a:ext cx="428628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Five Foolish Virgins</a:t>
            </a:r>
            <a:endParaRPr lang="en-IN" b="1" dirty="0">
              <a:latin typeface="Times New Roman" pitchFamily="18" charset="0"/>
              <a:cs typeface="Times New Roman" pitchFamily="18" charset="0"/>
            </a:endParaRPr>
          </a:p>
        </p:txBody>
      </p:sp>
      <p:sp>
        <p:nvSpPr>
          <p:cNvPr id="9" name="TextBox 8"/>
          <p:cNvSpPr txBox="1"/>
          <p:nvPr/>
        </p:nvSpPr>
        <p:spPr>
          <a:xfrm>
            <a:off x="642910" y="1643050"/>
            <a:ext cx="7929618" cy="830997"/>
          </a:xfrm>
          <a:prstGeom prst="rect">
            <a:avLst/>
          </a:prstGeom>
          <a:noFill/>
        </p:spPr>
        <p:txBody>
          <a:bodyPr wrap="square" rtlCol="0">
            <a:spAutoFit/>
          </a:bodyPr>
          <a:lstStyle/>
          <a:p>
            <a:pPr>
              <a:buFont typeface="Wingdings" pitchFamily="2" charset="2"/>
              <a:buChar char="§"/>
            </a:pPr>
            <a:r>
              <a:rPr lang="en-IN" sz="2400" dirty="0" smtClean="0"/>
              <a:t> The Parable that was told by Lord Jesus about the Kingdom of Heaven</a:t>
            </a:r>
            <a:endParaRPr lang="en-IN" sz="2400" dirty="0"/>
          </a:p>
        </p:txBody>
      </p:sp>
      <p:pic>
        <p:nvPicPr>
          <p:cNvPr id="1027" name="Picture 3" descr="F:\gova\Personal\New folder\fivewisevirgins.jpg"/>
          <p:cNvPicPr>
            <a:picLocks noChangeAspect="1" noChangeArrowheads="1"/>
          </p:cNvPicPr>
          <p:nvPr/>
        </p:nvPicPr>
        <p:blipFill>
          <a:blip r:embed="rId3"/>
          <a:srcRect/>
          <a:stretch>
            <a:fillRect/>
          </a:stretch>
        </p:blipFill>
        <p:spPr bwMode="auto">
          <a:xfrm>
            <a:off x="4929190" y="2857496"/>
            <a:ext cx="4000528" cy="3214710"/>
          </a:xfrm>
          <a:prstGeom prst="rect">
            <a:avLst/>
          </a:prstGeom>
          <a:noFill/>
        </p:spPr>
      </p:pic>
      <p:sp>
        <p:nvSpPr>
          <p:cNvPr id="11" name="TextBox 10"/>
          <p:cNvSpPr txBox="1"/>
          <p:nvPr/>
        </p:nvSpPr>
        <p:spPr>
          <a:xfrm>
            <a:off x="5000628" y="2500306"/>
            <a:ext cx="3500462" cy="369332"/>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Five Wise Virgins</a:t>
            </a:r>
            <a:endParaRPr lang="en-IN"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you looking at Jesus?</a:t>
            </a:r>
            <a:endParaRPr lang="en-US" dirty="0"/>
          </a:p>
        </p:txBody>
      </p:sp>
      <p:sp>
        <p:nvSpPr>
          <p:cNvPr id="3" name="Content Placeholder 2"/>
          <p:cNvSpPr>
            <a:spLocks noGrp="1"/>
          </p:cNvSpPr>
          <p:nvPr>
            <p:ph idx="1"/>
          </p:nvPr>
        </p:nvSpPr>
        <p:spPr/>
        <p:txBody>
          <a:bodyPr/>
          <a:lstStyle/>
          <a:p>
            <a:r>
              <a:rPr lang="en-US" dirty="0" smtClean="0"/>
              <a:t>Master</a:t>
            </a:r>
          </a:p>
          <a:p>
            <a:r>
              <a:rPr lang="en-US" dirty="0" smtClean="0"/>
              <a:t>Friend</a:t>
            </a:r>
          </a:p>
          <a:p>
            <a:r>
              <a:rPr lang="en-US" dirty="0" err="1" smtClean="0"/>
              <a:t>Saviour</a:t>
            </a:r>
            <a:r>
              <a:rPr lang="en-US" dirty="0" smtClean="0"/>
              <a:t> </a:t>
            </a:r>
          </a:p>
          <a:p>
            <a:r>
              <a:rPr lang="en-US" dirty="0" smtClean="0"/>
              <a:t>Bridegroom </a:t>
            </a:r>
            <a:endParaRPr lang="en-US" dirty="0"/>
          </a:p>
        </p:txBody>
      </p:sp>
    </p:spTree>
    <p:extLst>
      <p:ext uri="{BB962C8B-B14F-4D97-AF65-F5344CB8AC3E}">
        <p14:creationId xmlns:p14="http://schemas.microsoft.com/office/powerpoint/2010/main" val="3075083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428604"/>
            <a:ext cx="8286808"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4)   They all slumbered and slept</a:t>
            </a:r>
            <a:endParaRPr lang="en-IN" sz="2800" b="1" dirty="0">
              <a:latin typeface="Times New Roman" pitchFamily="18" charset="0"/>
              <a:cs typeface="Times New Roman" pitchFamily="18" charset="0"/>
            </a:endParaRPr>
          </a:p>
        </p:txBody>
      </p:sp>
      <p:pic>
        <p:nvPicPr>
          <p:cNvPr id="7170" name="Picture 2" descr="F:\gova\Personal\New folder\slumbered and slept.jpg"/>
          <p:cNvPicPr>
            <a:picLocks noGrp="1" noChangeAspect="1" noChangeArrowheads="1"/>
          </p:cNvPicPr>
          <p:nvPr>
            <p:ph idx="1"/>
          </p:nvPr>
        </p:nvPicPr>
        <p:blipFill>
          <a:blip r:embed="rId2"/>
          <a:srcRect/>
          <a:stretch>
            <a:fillRect/>
          </a:stretch>
        </p:blipFill>
        <p:spPr bwMode="auto">
          <a:xfrm>
            <a:off x="755576" y="2914818"/>
            <a:ext cx="7404774" cy="2539280"/>
          </a:xfrm>
          <a:prstGeom prst="rect">
            <a:avLst/>
          </a:prstGeom>
          <a:noFill/>
        </p:spPr>
      </p:pic>
      <p:sp>
        <p:nvSpPr>
          <p:cNvPr id="7" name="TextBox 6"/>
          <p:cNvSpPr txBox="1"/>
          <p:nvPr/>
        </p:nvSpPr>
        <p:spPr>
          <a:xfrm>
            <a:off x="571472" y="928670"/>
            <a:ext cx="3357586" cy="461665"/>
          </a:xfrm>
          <a:prstGeom prst="rect">
            <a:avLst/>
          </a:prstGeom>
          <a:noFill/>
        </p:spPr>
        <p:txBody>
          <a:bodyPr wrap="square" rtlCol="0">
            <a:spAutoFit/>
          </a:bodyPr>
          <a:lstStyle/>
          <a:p>
            <a:pPr>
              <a:buFont typeface="Wingdings" pitchFamily="2" charset="2"/>
              <a:buChar char="§"/>
            </a:pPr>
            <a:r>
              <a:rPr lang="en-IN" sz="2400" dirty="0" smtClean="0"/>
              <a:t>The woes of mid night</a:t>
            </a:r>
            <a:endParaRPr lang="en-IN" sz="2400" dirty="0"/>
          </a:p>
        </p:txBody>
      </p:sp>
      <p:sp>
        <p:nvSpPr>
          <p:cNvPr id="9" name="TextBox 8"/>
          <p:cNvSpPr txBox="1"/>
          <p:nvPr/>
        </p:nvSpPr>
        <p:spPr>
          <a:xfrm>
            <a:off x="571472" y="1324261"/>
            <a:ext cx="6786610" cy="461665"/>
          </a:xfrm>
          <a:prstGeom prst="rect">
            <a:avLst/>
          </a:prstGeom>
          <a:noFill/>
        </p:spPr>
        <p:txBody>
          <a:bodyPr wrap="square" rtlCol="0">
            <a:spAutoFit/>
          </a:bodyPr>
          <a:lstStyle/>
          <a:p>
            <a:pPr>
              <a:buFont typeface="Wingdings" pitchFamily="2" charset="2"/>
              <a:buChar char="§"/>
            </a:pPr>
            <a:r>
              <a:rPr lang="en-IN" sz="2400" dirty="0" smtClean="0"/>
              <a:t>The unconditional delay of the bridegroom</a:t>
            </a:r>
            <a:endParaRPr lang="en-IN" sz="2400" dirty="0"/>
          </a:p>
        </p:txBody>
      </p:sp>
      <p:sp>
        <p:nvSpPr>
          <p:cNvPr id="10" name="TextBox 9"/>
          <p:cNvSpPr txBox="1"/>
          <p:nvPr/>
        </p:nvSpPr>
        <p:spPr>
          <a:xfrm>
            <a:off x="571472" y="1714488"/>
            <a:ext cx="7643866" cy="1569660"/>
          </a:xfrm>
          <a:prstGeom prst="rect">
            <a:avLst/>
          </a:prstGeom>
          <a:noFill/>
        </p:spPr>
        <p:txBody>
          <a:bodyPr wrap="square" rtlCol="0">
            <a:spAutoFit/>
          </a:bodyPr>
          <a:lstStyle/>
          <a:p>
            <a:pPr>
              <a:buFont typeface="Wingdings" pitchFamily="2" charset="2"/>
              <a:buChar char="§"/>
            </a:pPr>
            <a:r>
              <a:rPr lang="en-IN" sz="2400" dirty="0" smtClean="0"/>
              <a:t>The </a:t>
            </a:r>
            <a:r>
              <a:rPr lang="en-IN" sz="2400" dirty="0"/>
              <a:t>spiritual weaknesses </a:t>
            </a:r>
            <a:r>
              <a:rPr lang="en-IN" sz="2400" dirty="0" smtClean="0"/>
              <a:t>(Mar</a:t>
            </a:r>
            <a:r>
              <a:rPr lang="en-IN" sz="2400" dirty="0"/>
              <a:t>. </a:t>
            </a:r>
            <a:r>
              <a:rPr lang="en-IN" sz="2400" dirty="0" smtClean="0"/>
              <a:t>26:40-43)</a:t>
            </a:r>
          </a:p>
          <a:p>
            <a:pPr>
              <a:buFont typeface="Wingdings" pitchFamily="2" charset="2"/>
              <a:buChar char="§"/>
            </a:pPr>
            <a:r>
              <a:rPr lang="en-IN" sz="2400" dirty="0"/>
              <a:t>Unspiritual practice and elements    </a:t>
            </a:r>
            <a:r>
              <a:rPr lang="en-IN" sz="2400" dirty="0" smtClean="0"/>
              <a:t>(II Cor. 11:30)</a:t>
            </a:r>
            <a:endParaRPr lang="en-IN" sz="2400" dirty="0"/>
          </a:p>
          <a:p>
            <a:endParaRPr lang="en-IN" sz="2400" dirty="0"/>
          </a:p>
          <a:p>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For this reason many are weak and sick among you , and many sleep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212976"/>
            <a:ext cx="5760640" cy="2808312"/>
          </a:xfrm>
          <a:prstGeom prst="rect">
            <a:avLst/>
          </a:prstGeom>
        </p:spPr>
      </p:pic>
    </p:spTree>
    <p:extLst>
      <p:ext uri="{BB962C8B-B14F-4D97-AF65-F5344CB8AC3E}">
        <p14:creationId xmlns:p14="http://schemas.microsoft.com/office/powerpoint/2010/main" val="179024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5.They were all together until mid night</a:t>
            </a:r>
            <a:endParaRPr lang="en-IN" dirty="0"/>
          </a:p>
        </p:txBody>
      </p:sp>
      <p:sp>
        <p:nvSpPr>
          <p:cNvPr id="3" name="Content Placeholder 2"/>
          <p:cNvSpPr>
            <a:spLocks noGrp="1"/>
          </p:cNvSpPr>
          <p:nvPr>
            <p:ph idx="1"/>
          </p:nvPr>
        </p:nvSpPr>
        <p:spPr>
          <a:xfrm>
            <a:off x="457200" y="1600201"/>
            <a:ext cx="8229600" cy="2548879"/>
          </a:xfrm>
        </p:spPr>
        <p:txBody>
          <a:bodyPr>
            <a:normAutofit fontScale="70000" lnSpcReduction="20000"/>
          </a:bodyPr>
          <a:lstStyle/>
          <a:p>
            <a:r>
              <a:rPr lang="en-US" dirty="0"/>
              <a:t>They dressed together</a:t>
            </a:r>
          </a:p>
          <a:p>
            <a:r>
              <a:rPr lang="en-US" dirty="0" smtClean="0"/>
              <a:t>They decorated  </a:t>
            </a:r>
            <a:r>
              <a:rPr lang="en-US" dirty="0"/>
              <a:t>together</a:t>
            </a:r>
          </a:p>
          <a:p>
            <a:r>
              <a:rPr lang="en-US" dirty="0" smtClean="0"/>
              <a:t>They  departed </a:t>
            </a:r>
            <a:r>
              <a:rPr lang="en-US" dirty="0"/>
              <a:t>together</a:t>
            </a:r>
          </a:p>
          <a:p>
            <a:r>
              <a:rPr lang="en-US" dirty="0" smtClean="0"/>
              <a:t>They  dined </a:t>
            </a:r>
            <a:r>
              <a:rPr lang="en-US" dirty="0"/>
              <a:t>together</a:t>
            </a:r>
          </a:p>
          <a:p>
            <a:r>
              <a:rPr lang="en-US" dirty="0" smtClean="0"/>
              <a:t>They  dozed </a:t>
            </a:r>
            <a:r>
              <a:rPr lang="en-US" dirty="0"/>
              <a:t>off together</a:t>
            </a:r>
          </a:p>
          <a:p>
            <a:r>
              <a:rPr lang="en-US" dirty="0" smtClean="0"/>
              <a:t>They waited </a:t>
            </a:r>
            <a:r>
              <a:rPr lang="en-US" dirty="0"/>
              <a:t>together</a:t>
            </a:r>
          </a:p>
          <a:p>
            <a:r>
              <a:rPr lang="en-US" dirty="0" smtClean="0"/>
              <a:t>They woke </a:t>
            </a:r>
            <a:r>
              <a:rPr lang="en-US" dirty="0"/>
              <a:t>up together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4174441"/>
            <a:ext cx="4464496" cy="2500118"/>
          </a:xfrm>
          <a:prstGeom prst="rect">
            <a:avLst/>
          </a:prstGeom>
        </p:spPr>
      </p:pic>
    </p:spTree>
    <p:extLst>
      <p:ext uri="{BB962C8B-B14F-4D97-AF65-F5344CB8AC3E}">
        <p14:creationId xmlns:p14="http://schemas.microsoft.com/office/powerpoint/2010/main" val="1416804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Differences </a:t>
            </a:r>
            <a:endParaRPr lang="en-IN" dirty="0"/>
          </a:p>
        </p:txBody>
      </p:sp>
      <p:sp>
        <p:nvSpPr>
          <p:cNvPr id="3" name="Content Placeholder 2"/>
          <p:cNvSpPr>
            <a:spLocks noGrp="1"/>
          </p:cNvSpPr>
          <p:nvPr>
            <p:ph idx="1"/>
          </p:nvPr>
        </p:nvSpPr>
        <p:spPr>
          <a:xfrm>
            <a:off x="755576" y="1844824"/>
            <a:ext cx="8229600" cy="4525963"/>
          </a:xfrm>
        </p:spPr>
        <p:txBody>
          <a:bodyPr/>
          <a:lstStyle/>
          <a:p>
            <a:pPr marL="0" indent="0">
              <a:buNone/>
            </a:pPr>
            <a:r>
              <a:rPr lang="en-US" dirty="0"/>
              <a:t>They differ in many aspects, </a:t>
            </a:r>
            <a:r>
              <a:rPr lang="en-US" dirty="0" smtClean="0"/>
              <a:t>Finally</a:t>
            </a:r>
          </a:p>
          <a:p>
            <a:r>
              <a:rPr lang="en-US" dirty="0" smtClean="0"/>
              <a:t>At </a:t>
            </a:r>
            <a:r>
              <a:rPr lang="en-US" dirty="0"/>
              <a:t>Mental level</a:t>
            </a:r>
          </a:p>
          <a:p>
            <a:r>
              <a:rPr lang="en-US" dirty="0" smtClean="0"/>
              <a:t>At </a:t>
            </a:r>
            <a:r>
              <a:rPr lang="en-US" dirty="0"/>
              <a:t>Physical level</a:t>
            </a:r>
          </a:p>
          <a:p>
            <a:r>
              <a:rPr lang="en-US" dirty="0" smtClean="0"/>
              <a:t>At </a:t>
            </a:r>
            <a:r>
              <a:rPr lang="en-US" dirty="0"/>
              <a:t>Spiritual </a:t>
            </a:r>
            <a:r>
              <a:rPr lang="en-US" dirty="0" smtClean="0"/>
              <a:t>level</a:t>
            </a:r>
          </a:p>
          <a:p>
            <a:pPr marL="0" indent="0">
              <a:buNone/>
            </a:pPr>
            <a:endParaRPr lang="en-US" dirty="0"/>
          </a:p>
          <a:p>
            <a:pPr marL="0" indent="0">
              <a:buNone/>
            </a:pPr>
            <a:r>
              <a:rPr lang="en-US" dirty="0"/>
              <a:t>These three levels of differences will help as to </a:t>
            </a:r>
            <a:r>
              <a:rPr lang="en-US" dirty="0" smtClean="0"/>
              <a:t>deriver </a:t>
            </a:r>
            <a:r>
              <a:rPr lang="en-US" dirty="0"/>
              <a:t>the bride from the universal church</a:t>
            </a:r>
            <a:endParaRPr lang="en-IN" dirty="0"/>
          </a:p>
        </p:txBody>
      </p:sp>
    </p:spTree>
    <p:extLst>
      <p:ext uri="{BB962C8B-B14F-4D97-AF65-F5344CB8AC3E}">
        <p14:creationId xmlns:p14="http://schemas.microsoft.com/office/powerpoint/2010/main" val="152008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Mental Level</a:t>
            </a:r>
          </a:p>
        </p:txBody>
      </p:sp>
      <p:sp>
        <p:nvSpPr>
          <p:cNvPr id="3" name="Content Placeholder 2"/>
          <p:cNvSpPr>
            <a:spLocks noGrp="1"/>
          </p:cNvSpPr>
          <p:nvPr>
            <p:ph idx="1"/>
          </p:nvPr>
        </p:nvSpPr>
        <p:spPr/>
        <p:txBody>
          <a:bodyPr/>
          <a:lstStyle/>
          <a:p>
            <a:r>
              <a:rPr lang="en-US" dirty="0"/>
              <a:t>They are mentally </a:t>
            </a:r>
            <a:r>
              <a:rPr lang="en-US" dirty="0" smtClean="0"/>
              <a:t>distinguished </a:t>
            </a:r>
            <a:r>
              <a:rPr lang="en-US" dirty="0"/>
              <a:t>by the lord as 'wise virgins' who are symbolic of the bride church and 'foolish virgins' who are symbol of the universal church</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3645024"/>
            <a:ext cx="2871763" cy="2871763"/>
          </a:xfrm>
          <a:prstGeom prst="rect">
            <a:avLst/>
          </a:prstGeom>
        </p:spPr>
      </p:pic>
    </p:spTree>
    <p:extLst>
      <p:ext uri="{BB962C8B-B14F-4D97-AF65-F5344CB8AC3E}">
        <p14:creationId xmlns:p14="http://schemas.microsoft.com/office/powerpoint/2010/main" val="19586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Mental Level</a:t>
            </a:r>
          </a:p>
        </p:txBody>
      </p:sp>
      <p:sp>
        <p:nvSpPr>
          <p:cNvPr id="3" name="Content Placeholder 2"/>
          <p:cNvSpPr>
            <a:spLocks noGrp="1"/>
          </p:cNvSpPr>
          <p:nvPr>
            <p:ph idx="1"/>
          </p:nvPr>
        </p:nvSpPr>
        <p:spPr/>
        <p:txBody>
          <a:bodyPr>
            <a:normAutofit fontScale="85000" lnSpcReduction="20000"/>
          </a:bodyPr>
          <a:lstStyle/>
          <a:p>
            <a:r>
              <a:rPr lang="en-US" dirty="0"/>
              <a:t>The foolish virgins tried to depend on their partners rather than the </a:t>
            </a:r>
            <a:r>
              <a:rPr lang="en-US" dirty="0" smtClean="0"/>
              <a:t>grace </a:t>
            </a:r>
            <a:r>
              <a:rPr lang="en-US" dirty="0"/>
              <a:t>of </a:t>
            </a:r>
            <a:r>
              <a:rPr lang="en-US" dirty="0" smtClean="0"/>
              <a:t>their </a:t>
            </a:r>
            <a:r>
              <a:rPr lang="en-US" dirty="0"/>
              <a:t>bridegroom as they took resource to the </a:t>
            </a:r>
            <a:r>
              <a:rPr lang="en-US" dirty="0" smtClean="0"/>
              <a:t>latter's </a:t>
            </a:r>
            <a:r>
              <a:rPr lang="en-US" dirty="0"/>
              <a:t>jar of oil.</a:t>
            </a:r>
          </a:p>
          <a:p>
            <a:r>
              <a:rPr lang="en-US" dirty="0"/>
              <a:t> </a:t>
            </a:r>
            <a:r>
              <a:rPr lang="en-US" dirty="0" smtClean="0"/>
              <a:t>The </a:t>
            </a:r>
            <a:r>
              <a:rPr lang="en-US" dirty="0"/>
              <a:t>wise </a:t>
            </a:r>
            <a:r>
              <a:rPr lang="en-US" dirty="0" smtClean="0"/>
              <a:t>virgins </a:t>
            </a:r>
            <a:r>
              <a:rPr lang="en-US" dirty="0"/>
              <a:t>tried to satisfy their bridegroom rather than impressing their fellow virgins</a:t>
            </a:r>
          </a:p>
          <a:p>
            <a:r>
              <a:rPr lang="en-US" dirty="0"/>
              <a:t>  </a:t>
            </a:r>
            <a:r>
              <a:rPr lang="en-US" dirty="0" smtClean="0"/>
              <a:t>The </a:t>
            </a:r>
            <a:r>
              <a:rPr lang="en-US" dirty="0"/>
              <a:t>wise virgins proved their wisdom by showing the right path to the foolish virgins instead of falling prey to their pleasing please(which are the ...)   </a:t>
            </a:r>
            <a:r>
              <a:rPr lang="en-US" dirty="0" smtClean="0"/>
              <a:t>of </a:t>
            </a:r>
            <a:r>
              <a:rPr lang="en-US" dirty="0"/>
              <a:t>the </a:t>
            </a:r>
            <a:r>
              <a:rPr lang="en-US" dirty="0" smtClean="0"/>
              <a:t>devil.</a:t>
            </a:r>
            <a:endParaRPr lang="en-US" dirty="0"/>
          </a:p>
          <a:p>
            <a:r>
              <a:rPr lang="en-US" dirty="0"/>
              <a:t>  </a:t>
            </a:r>
            <a:r>
              <a:rPr lang="en-US" dirty="0" smtClean="0"/>
              <a:t>The </a:t>
            </a:r>
            <a:r>
              <a:rPr lang="en-US" dirty="0"/>
              <a:t>foolish virgins were really as they not only ignored the importance of the oil jars but also </a:t>
            </a:r>
            <a:r>
              <a:rPr lang="en-US" dirty="0" smtClean="0"/>
              <a:t>inconsistence </a:t>
            </a:r>
            <a:r>
              <a:rPr lang="en-US" dirty="0"/>
              <a:t>of their presence in the hands of wise virgins</a:t>
            </a:r>
            <a:endParaRPr lang="en-IN" dirty="0"/>
          </a:p>
        </p:txBody>
      </p:sp>
    </p:spTree>
    <p:extLst>
      <p:ext uri="{BB962C8B-B14F-4D97-AF65-F5344CB8AC3E}">
        <p14:creationId xmlns:p14="http://schemas.microsoft.com/office/powerpoint/2010/main" val="1474449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Physical Level</a:t>
            </a:r>
          </a:p>
        </p:txBody>
      </p:sp>
      <p:sp>
        <p:nvSpPr>
          <p:cNvPr id="3" name="Content Placeholder 2"/>
          <p:cNvSpPr>
            <a:spLocks noGrp="1"/>
          </p:cNvSpPr>
          <p:nvPr>
            <p:ph idx="1"/>
          </p:nvPr>
        </p:nvSpPr>
        <p:spPr>
          <a:xfrm>
            <a:off x="438371" y="1340768"/>
            <a:ext cx="8229600" cy="4525963"/>
          </a:xfrm>
        </p:spPr>
        <p:txBody>
          <a:bodyPr/>
          <a:lstStyle/>
          <a:p>
            <a:r>
              <a:rPr lang="en-US" dirty="0"/>
              <a:t>At Physical level, the wise virgins carried jars with them, and foolish virgins felt it as a burden</a:t>
            </a:r>
          </a:p>
          <a:p>
            <a:r>
              <a:rPr lang="en-US" dirty="0" smtClean="0"/>
              <a:t>The </a:t>
            </a:r>
            <a:r>
              <a:rPr lang="en-US" dirty="0"/>
              <a:t>wise group had extra oil with them and the foolish group satisfied with the oil that is in their lamps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4509120"/>
            <a:ext cx="5453053" cy="2160240"/>
          </a:xfrm>
          <a:prstGeom prst="rect">
            <a:avLst/>
          </a:prstGeom>
        </p:spPr>
      </p:pic>
    </p:spTree>
    <p:extLst>
      <p:ext uri="{BB962C8B-B14F-4D97-AF65-F5344CB8AC3E}">
        <p14:creationId xmlns:p14="http://schemas.microsoft.com/office/powerpoint/2010/main" val="1971693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Spiritual level</a:t>
            </a:r>
          </a:p>
        </p:txBody>
      </p:sp>
      <p:sp>
        <p:nvSpPr>
          <p:cNvPr id="3" name="Content Placeholder 2"/>
          <p:cNvSpPr>
            <a:spLocks noGrp="1"/>
          </p:cNvSpPr>
          <p:nvPr>
            <p:ph idx="1"/>
          </p:nvPr>
        </p:nvSpPr>
        <p:spPr>
          <a:xfrm>
            <a:off x="323528" y="1396895"/>
            <a:ext cx="8229600" cy="2392145"/>
          </a:xfrm>
        </p:spPr>
        <p:txBody>
          <a:bodyPr>
            <a:normAutofit fontScale="92500" lnSpcReduction="20000"/>
          </a:bodyPr>
          <a:lstStyle/>
          <a:p>
            <a:r>
              <a:rPr lang="en-US" dirty="0"/>
              <a:t>At spiritual level, as the wise virgins heard the mid night cry of the  holy spirit, and they arose and trimmed their lamps.</a:t>
            </a:r>
          </a:p>
          <a:p>
            <a:r>
              <a:rPr lang="en-US" dirty="0" smtClean="0"/>
              <a:t>Although </a:t>
            </a:r>
            <a:r>
              <a:rPr lang="en-US" dirty="0"/>
              <a:t>the foolish virgins woke up, they couldn't keep their lamps, burning because they have no oil with them</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3768" y="3933056"/>
            <a:ext cx="4032448" cy="2821348"/>
          </a:xfrm>
          <a:prstGeom prst="rect">
            <a:avLst/>
          </a:prstGeom>
        </p:spPr>
      </p:pic>
    </p:spTree>
    <p:extLst>
      <p:ext uri="{BB962C8B-B14F-4D97-AF65-F5344CB8AC3E}">
        <p14:creationId xmlns:p14="http://schemas.microsoft.com/office/powerpoint/2010/main" val="1741611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Implications:</a:t>
            </a:r>
          </a:p>
        </p:txBody>
      </p:sp>
      <p:sp>
        <p:nvSpPr>
          <p:cNvPr id="3" name="Content Placeholder 2"/>
          <p:cNvSpPr>
            <a:spLocks noGrp="1"/>
          </p:cNvSpPr>
          <p:nvPr>
            <p:ph idx="1"/>
          </p:nvPr>
        </p:nvSpPr>
        <p:spPr/>
        <p:txBody>
          <a:bodyPr>
            <a:normAutofit lnSpcReduction="10000"/>
          </a:bodyPr>
          <a:lstStyle/>
          <a:p>
            <a:pPr marL="0" indent="0">
              <a:buNone/>
            </a:pPr>
            <a:r>
              <a:rPr lang="en-US" dirty="0"/>
              <a:t>a)The oil jars or the oil vessels, the wise virgins carrying with themselves, oil represents the anointing of the Holy spirit</a:t>
            </a:r>
          </a:p>
          <a:p>
            <a:pPr marL="0" indent="0">
              <a:buNone/>
            </a:pPr>
            <a:r>
              <a:rPr lang="en-US" dirty="0" smtClean="0"/>
              <a:t>b)Their </a:t>
            </a:r>
            <a:r>
              <a:rPr lang="en-US" dirty="0"/>
              <a:t>hidden love towards the bridegroom</a:t>
            </a:r>
          </a:p>
          <a:p>
            <a:pPr marL="0" indent="0">
              <a:buNone/>
            </a:pPr>
            <a:r>
              <a:rPr lang="en-US" dirty="0" smtClean="0"/>
              <a:t>c)Their </a:t>
            </a:r>
            <a:r>
              <a:rPr lang="en-US" dirty="0"/>
              <a:t>secret preparation to meet the derived untold delay of the coming bridegroom</a:t>
            </a:r>
          </a:p>
          <a:p>
            <a:pPr marL="0" indent="0">
              <a:buNone/>
            </a:pPr>
            <a:r>
              <a:rPr lang="en-US" dirty="0" smtClean="0"/>
              <a:t>d)Their </a:t>
            </a:r>
            <a:r>
              <a:rPr lang="en-US" dirty="0"/>
              <a:t>alacrity to open their jars immediately fill their lamps</a:t>
            </a:r>
            <a:r>
              <a:rPr lang="en-US" dirty="0" smtClean="0"/>
              <a:t>, so </a:t>
            </a:r>
            <a:r>
              <a:rPr lang="en-US" dirty="0"/>
              <a:t>they keep burning again, with full </a:t>
            </a:r>
            <a:r>
              <a:rPr lang="en-US" dirty="0" smtClean="0"/>
              <a:t>brilliance</a:t>
            </a:r>
            <a:endParaRPr lang="en-US" dirty="0"/>
          </a:p>
        </p:txBody>
      </p:sp>
    </p:spTree>
    <p:extLst>
      <p:ext uri="{BB962C8B-B14F-4D97-AF65-F5344CB8AC3E}">
        <p14:creationId xmlns:p14="http://schemas.microsoft.com/office/powerpoint/2010/main" val="149812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Can there be foolish Virgins in Kingdom of                   Heaven?</a:t>
            </a:r>
          </a:p>
          <a:p>
            <a:pPr marL="0" indent="0">
              <a:buNone/>
            </a:pPr>
            <a:endParaRPr lang="en-US" dirty="0"/>
          </a:p>
          <a:p>
            <a:pPr marL="0" indent="0">
              <a:buNone/>
            </a:pPr>
            <a:r>
              <a:rPr lang="en-US" dirty="0" smtClean="0"/>
              <a:t>                                YES                </a:t>
            </a:r>
            <a:endParaRPr lang="en-US" dirty="0"/>
          </a:p>
        </p:txBody>
      </p:sp>
    </p:spTree>
    <p:extLst>
      <p:ext uri="{BB962C8B-B14F-4D97-AF65-F5344CB8AC3E}">
        <p14:creationId xmlns:p14="http://schemas.microsoft.com/office/powerpoint/2010/main" val="1701795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568952" cy="4525963"/>
          </a:xfrm>
        </p:spPr>
        <p:txBody>
          <a:bodyPr/>
          <a:lstStyle/>
          <a:p>
            <a:pPr marL="0" indent="0">
              <a:buNone/>
            </a:pPr>
            <a:r>
              <a:rPr lang="en-US" dirty="0"/>
              <a:t>e)The foolish virgins were satisfied with what they have in their lamps as they were burning when they set out from their places, They are happy with their Salvation. They couldn't think beyond salvation i.e.. The Rapture </a:t>
            </a:r>
            <a:r>
              <a:rPr lang="en-US" dirty="0" smtClean="0"/>
              <a:t>Perfection</a:t>
            </a:r>
          </a:p>
          <a:p>
            <a:pPr marL="0" indent="0">
              <a:buNone/>
            </a:pPr>
            <a:endParaRPr lang="en-US" dirty="0"/>
          </a:p>
          <a:p>
            <a:pPr marL="0" indent="0">
              <a:buNone/>
            </a:pPr>
            <a:r>
              <a:rPr lang="en-US" dirty="0"/>
              <a:t>f)After  the midnight warning, they decided to go out, rather than to gain to meet the groom</a:t>
            </a:r>
            <a:endParaRPr lang="en-IN" dirty="0"/>
          </a:p>
          <a:p>
            <a:endParaRPr lang="en-IN" dirty="0"/>
          </a:p>
        </p:txBody>
      </p:sp>
    </p:spTree>
    <p:extLst>
      <p:ext uri="{BB962C8B-B14F-4D97-AF65-F5344CB8AC3E}">
        <p14:creationId xmlns:p14="http://schemas.microsoft.com/office/powerpoint/2010/main" val="4042037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363272" cy="1642194"/>
          </a:xfrm>
        </p:spPr>
        <p:txBody>
          <a:bodyPr>
            <a:normAutofit/>
          </a:bodyPr>
          <a:lstStyle/>
          <a:p>
            <a:pPr algn="l"/>
            <a:r>
              <a:rPr lang="en-US" sz="2400" dirty="0" smtClean="0"/>
              <a:t>Thus the bride is going to be raptured and the nominal believers or the believing who cannot prepare them as the Bride ,are going to be left behind</a:t>
            </a:r>
            <a:endParaRPr lang="en-US" sz="2400"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291556"/>
            <a:ext cx="7560840" cy="3143250"/>
          </a:xfrm>
          <a:prstGeom prst="rect">
            <a:avLst/>
          </a:prstGeom>
        </p:spPr>
      </p:pic>
    </p:spTree>
    <p:extLst>
      <p:ext uri="{BB962C8B-B14F-4D97-AF65-F5344CB8AC3E}">
        <p14:creationId xmlns:p14="http://schemas.microsoft.com/office/powerpoint/2010/main" val="151049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gova\Personal\New folder\virgins1.jpg"/>
          <p:cNvPicPr>
            <a:picLocks noGrp="1" noChangeAspect="1" noChangeArrowheads="1"/>
          </p:cNvPicPr>
          <p:nvPr>
            <p:ph idx="1"/>
          </p:nvPr>
        </p:nvPicPr>
        <p:blipFill>
          <a:blip r:embed="rId2"/>
          <a:srcRect/>
          <a:stretch>
            <a:fillRect/>
          </a:stretch>
        </p:blipFill>
        <p:spPr bwMode="auto">
          <a:xfrm>
            <a:off x="500034" y="1991519"/>
            <a:ext cx="8215370" cy="4366439"/>
          </a:xfrm>
          <a:prstGeom prst="rect">
            <a:avLst/>
          </a:prstGeom>
          <a:noFill/>
        </p:spPr>
      </p:pic>
      <p:sp>
        <p:nvSpPr>
          <p:cNvPr id="5" name="TextBox 4"/>
          <p:cNvSpPr txBox="1"/>
          <p:nvPr/>
        </p:nvSpPr>
        <p:spPr>
          <a:xfrm>
            <a:off x="357158" y="714356"/>
            <a:ext cx="8143932" cy="461665"/>
          </a:xfrm>
          <a:prstGeom prst="rect">
            <a:avLst/>
          </a:prstGeom>
          <a:noFill/>
        </p:spPr>
        <p:txBody>
          <a:bodyPr wrap="square" rtlCol="0">
            <a:spAutoFit/>
          </a:bodyPr>
          <a:lstStyle/>
          <a:p>
            <a:pPr>
              <a:buFont typeface="Wingdings" pitchFamily="2" charset="2"/>
              <a:buChar char="§"/>
            </a:pPr>
            <a:r>
              <a:rPr lang="en-IN" sz="2400" dirty="0" smtClean="0">
                <a:cs typeface="Times New Roman" pitchFamily="18" charset="0"/>
              </a:rPr>
              <a:t>Wise virgins representing the Bride church.</a:t>
            </a:r>
            <a:endParaRPr lang="en-IN" sz="2400" dirty="0">
              <a:cs typeface="Times New Roman" pitchFamily="18" charset="0"/>
            </a:endParaRPr>
          </a:p>
        </p:txBody>
      </p:sp>
      <p:sp>
        <p:nvSpPr>
          <p:cNvPr id="6" name="TextBox 5"/>
          <p:cNvSpPr txBox="1"/>
          <p:nvPr/>
        </p:nvSpPr>
        <p:spPr>
          <a:xfrm>
            <a:off x="357158" y="1202280"/>
            <a:ext cx="8143932" cy="461665"/>
          </a:xfrm>
          <a:prstGeom prst="rect">
            <a:avLst/>
          </a:prstGeom>
          <a:noFill/>
        </p:spPr>
        <p:txBody>
          <a:bodyPr wrap="square" rtlCol="0">
            <a:spAutoFit/>
          </a:bodyPr>
          <a:lstStyle/>
          <a:p>
            <a:pPr>
              <a:buFont typeface="Wingdings" pitchFamily="2" charset="2"/>
              <a:buChar char="§"/>
            </a:pPr>
            <a:r>
              <a:rPr lang="en-IN" sz="2400" dirty="0" smtClean="0">
                <a:cs typeface="Times New Roman" pitchFamily="18" charset="0"/>
              </a:rPr>
              <a:t>Foolish virgins representing the Universal church.</a:t>
            </a:r>
            <a:endParaRPr lang="en-IN" sz="2400" dirty="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SIMILARITIES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28802"/>
            <a:ext cx="8229600" cy="4197361"/>
          </a:xfrm>
        </p:spPr>
        <p:txBody>
          <a:bodyPr/>
          <a:lstStyle/>
          <a:p>
            <a:pPr>
              <a:buFont typeface="Wingdings" pitchFamily="2" charset="2"/>
              <a:buChar char="§"/>
            </a:pPr>
            <a:r>
              <a:rPr lang="en-IN" dirty="0"/>
              <a:t>V</a:t>
            </a:r>
            <a:r>
              <a:rPr lang="en-IN" dirty="0" smtClean="0"/>
              <a:t>irgin is the one who was made pure and perfect  in the blood of </a:t>
            </a:r>
            <a:r>
              <a:rPr lang="en-IN" dirty="0"/>
              <a:t>C</a:t>
            </a:r>
            <a:r>
              <a:rPr lang="en-IN" dirty="0" smtClean="0"/>
              <a:t>hrist.</a:t>
            </a:r>
          </a:p>
          <a:p>
            <a:pPr>
              <a:buFont typeface="Wingdings" pitchFamily="2" charset="2"/>
              <a:buChar char="§"/>
            </a:pPr>
            <a:r>
              <a:rPr lang="en-IN" dirty="0" smtClean="0"/>
              <a:t>Virgin is the one who was betrothed to one husband i.e. Christ  ( II COR 11:23).</a:t>
            </a:r>
          </a:p>
          <a:p>
            <a:pPr marL="514350" indent="-514350">
              <a:buFont typeface="Wingdings" pitchFamily="2" charset="2"/>
              <a:buChar char="§"/>
            </a:pPr>
            <a:r>
              <a:rPr lang="en-IN" dirty="0" smtClean="0"/>
              <a:t>Virgin is the one that was set out to meet the Bridegroom</a:t>
            </a:r>
          </a:p>
          <a:p>
            <a:pPr>
              <a:buFont typeface="Wingdings" pitchFamily="2" charset="2"/>
              <a:buChar char="q"/>
            </a:pPr>
            <a:endParaRPr lang="en-IN" dirty="0"/>
          </a:p>
        </p:txBody>
      </p:sp>
      <p:sp>
        <p:nvSpPr>
          <p:cNvPr id="4" name="TextBox 3"/>
          <p:cNvSpPr txBox="1"/>
          <p:nvPr/>
        </p:nvSpPr>
        <p:spPr>
          <a:xfrm>
            <a:off x="357158" y="1357298"/>
            <a:ext cx="7429552" cy="523220"/>
          </a:xfrm>
          <a:prstGeom prst="rect">
            <a:avLst/>
          </a:prstGeom>
          <a:noFill/>
        </p:spPr>
        <p:txBody>
          <a:bodyPr wrap="square" rtlCol="0">
            <a:spAutoFit/>
          </a:bodyPr>
          <a:lstStyle/>
          <a:p>
            <a:pPr marL="514350" indent="-514350">
              <a:buFont typeface="+mj-lt"/>
              <a:buAutoNum type="arabicParenR"/>
            </a:pPr>
            <a:r>
              <a:rPr lang="en-US" sz="2800" b="1" dirty="0" smtClean="0">
                <a:latin typeface="Times New Roman" pitchFamily="18" charset="0"/>
                <a:cs typeface="Times New Roman" pitchFamily="18" charset="0"/>
              </a:rPr>
              <a:t>They are all Virgins</a:t>
            </a:r>
            <a:endParaRPr lang="en-IN" sz="28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928670"/>
            <a:ext cx="678661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2) They all carry lamps</a:t>
            </a:r>
            <a:endParaRPr lang="en-IN" sz="2800" b="1" dirty="0">
              <a:latin typeface="Times New Roman" pitchFamily="18" charset="0"/>
              <a:cs typeface="Times New Roman" pitchFamily="18" charset="0"/>
            </a:endParaRPr>
          </a:p>
        </p:txBody>
      </p:sp>
      <p:pic>
        <p:nvPicPr>
          <p:cNvPr id="3074" name="Picture 2" descr="F:\gova\Personal\New folder\lamp.jpg"/>
          <p:cNvPicPr>
            <a:picLocks noGrp="1" noChangeAspect="1" noChangeArrowheads="1"/>
          </p:cNvPicPr>
          <p:nvPr>
            <p:ph idx="1"/>
          </p:nvPr>
        </p:nvPicPr>
        <p:blipFill>
          <a:blip r:embed="rId2"/>
          <a:srcRect/>
          <a:stretch>
            <a:fillRect/>
          </a:stretch>
        </p:blipFill>
        <p:spPr bwMode="auto">
          <a:xfrm>
            <a:off x="1285852" y="2714620"/>
            <a:ext cx="6643734" cy="3929090"/>
          </a:xfrm>
          <a:prstGeom prst="rect">
            <a:avLst/>
          </a:prstGeom>
          <a:noFill/>
        </p:spPr>
      </p:pic>
      <p:sp>
        <p:nvSpPr>
          <p:cNvPr id="7" name="TextBox 6"/>
          <p:cNvSpPr txBox="1"/>
          <p:nvPr/>
        </p:nvSpPr>
        <p:spPr>
          <a:xfrm>
            <a:off x="571472" y="1428736"/>
            <a:ext cx="8143932" cy="461665"/>
          </a:xfrm>
          <a:prstGeom prst="rect">
            <a:avLst/>
          </a:prstGeom>
          <a:noFill/>
        </p:spPr>
        <p:txBody>
          <a:bodyPr wrap="square" rtlCol="0">
            <a:spAutoFit/>
          </a:bodyPr>
          <a:lstStyle/>
          <a:p>
            <a:r>
              <a:rPr lang="en-IN" sz="2400" dirty="0" smtClean="0"/>
              <a:t>a) Lamp is the light of the Spirit, the light of Salvation</a:t>
            </a:r>
            <a:endParaRPr lang="en-IN" sz="2400" dirty="0"/>
          </a:p>
        </p:txBody>
      </p:sp>
      <p:sp>
        <p:nvSpPr>
          <p:cNvPr id="9" name="TextBox 8"/>
          <p:cNvSpPr txBox="1"/>
          <p:nvPr/>
        </p:nvSpPr>
        <p:spPr>
          <a:xfrm>
            <a:off x="571472" y="2000240"/>
            <a:ext cx="7286676" cy="461665"/>
          </a:xfrm>
          <a:prstGeom prst="rect">
            <a:avLst/>
          </a:prstGeom>
          <a:noFill/>
        </p:spPr>
        <p:txBody>
          <a:bodyPr wrap="square" rtlCol="0">
            <a:spAutoFit/>
          </a:bodyPr>
          <a:lstStyle/>
          <a:p>
            <a:r>
              <a:rPr lang="en-IN" sz="2400" dirty="0" smtClean="0"/>
              <a:t>b) The spirit of man is the lamp of the lord   (PROV.20:27)</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42918"/>
            <a:ext cx="8929718" cy="868346"/>
          </a:xfrm>
        </p:spPr>
        <p:txBody>
          <a:bodyPr>
            <a:normAutofit/>
          </a:bodyPr>
          <a:lstStyle/>
          <a:p>
            <a:pPr algn="l"/>
            <a:r>
              <a:rPr lang="en-IN" sz="28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c) Lamp is the  legacy of God (I kings 11:36) .</a:t>
            </a:r>
            <a:endParaRPr lang="en-IN" sz="2400" dirty="0">
              <a:latin typeface="Times New Roman" pitchFamily="18" charset="0"/>
              <a:cs typeface="Times New Roman" pitchFamily="18" charset="0"/>
            </a:endParaRPr>
          </a:p>
        </p:txBody>
      </p:sp>
      <p:sp>
        <p:nvSpPr>
          <p:cNvPr id="5" name="TextBox 4"/>
          <p:cNvSpPr txBox="1"/>
          <p:nvPr/>
        </p:nvSpPr>
        <p:spPr>
          <a:xfrm>
            <a:off x="1000100" y="1357298"/>
            <a:ext cx="7072362" cy="830997"/>
          </a:xfrm>
          <a:prstGeom prst="rect">
            <a:avLst/>
          </a:prstGeom>
          <a:noFill/>
        </p:spPr>
        <p:txBody>
          <a:bodyPr wrap="square" rtlCol="0">
            <a:spAutoFit/>
          </a:bodyPr>
          <a:lstStyle/>
          <a:p>
            <a:r>
              <a:rPr lang="en-IN" sz="2400" dirty="0" smtClean="0"/>
              <a:t>       chosen state, hierarchy promise.</a:t>
            </a:r>
          </a:p>
          <a:p>
            <a:r>
              <a:rPr lang="en-IN" sz="2400" dirty="0" smtClean="0"/>
              <a:t>d) Lamp is the ultimate grace of God (II Kings 8:19)</a:t>
            </a:r>
            <a:endParaRPr lang="en-IN" sz="2400" dirty="0"/>
          </a:p>
        </p:txBody>
      </p:sp>
      <p:pic>
        <p:nvPicPr>
          <p:cNvPr id="6" name="Picture 2" descr="F:\gova\Personal\New folder\grace-featured-1.png"/>
          <p:cNvPicPr>
            <a:picLocks noChangeAspect="1" noChangeArrowheads="1"/>
          </p:cNvPicPr>
          <p:nvPr/>
        </p:nvPicPr>
        <p:blipFill>
          <a:blip r:embed="rId2"/>
          <a:srcRect/>
          <a:stretch>
            <a:fillRect/>
          </a:stretch>
        </p:blipFill>
        <p:spPr bwMode="auto">
          <a:xfrm>
            <a:off x="827584" y="2711774"/>
            <a:ext cx="7141011" cy="341438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785794"/>
            <a:ext cx="8001056" cy="830997"/>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e) Lamp is the glory of God  ( Job 29:3 ).</a:t>
            </a:r>
          </a:p>
          <a:p>
            <a:r>
              <a:rPr lang="en-IN" sz="2400" dirty="0" smtClean="0">
                <a:latin typeface="Times New Roman" pitchFamily="18" charset="0"/>
                <a:cs typeface="Times New Roman" pitchFamily="18" charset="0"/>
              </a:rPr>
              <a:t>   f) </a:t>
            </a:r>
            <a:r>
              <a:rPr lang="en-IN" sz="2400" dirty="0">
                <a:latin typeface="Times New Roman" pitchFamily="18" charset="0"/>
                <a:cs typeface="Times New Roman" pitchFamily="18" charset="0"/>
              </a:rPr>
              <a:t>Lamp is the word of </a:t>
            </a:r>
            <a:r>
              <a:rPr lang="en-IN" sz="2400" dirty="0" smtClean="0">
                <a:latin typeface="Times New Roman" pitchFamily="18" charset="0"/>
                <a:cs typeface="Times New Roman" pitchFamily="18" charset="0"/>
              </a:rPr>
              <a:t>God    </a:t>
            </a:r>
            <a:r>
              <a:rPr lang="en-IN" sz="2400" dirty="0">
                <a:latin typeface="Times New Roman" pitchFamily="18" charset="0"/>
                <a:cs typeface="Times New Roman" pitchFamily="18" charset="0"/>
              </a:rPr>
              <a:t>( PS 119.105 ) ;  ( </a:t>
            </a:r>
            <a:r>
              <a:rPr lang="en-IN" sz="2400" dirty="0" err="1">
                <a:latin typeface="Times New Roman" pitchFamily="18" charset="0"/>
                <a:cs typeface="Times New Roman" pitchFamily="18" charset="0"/>
              </a:rPr>
              <a:t>Prov</a:t>
            </a:r>
            <a:r>
              <a:rPr lang="en-IN" sz="2400" dirty="0">
                <a:latin typeface="Times New Roman" pitchFamily="18" charset="0"/>
                <a:cs typeface="Times New Roman" pitchFamily="18" charset="0"/>
              </a:rPr>
              <a:t> 5:3 </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pic>
        <p:nvPicPr>
          <p:cNvPr id="6" name="Picture 3" descr="F:\gova\Personal\New folder\Fill-Your-Life-With-Word-of-God.jpg"/>
          <p:cNvPicPr>
            <a:picLocks noChangeAspect="1" noChangeArrowheads="1"/>
          </p:cNvPicPr>
          <p:nvPr/>
        </p:nvPicPr>
        <p:blipFill>
          <a:blip r:embed="rId2"/>
          <a:srcRect/>
          <a:stretch>
            <a:fillRect/>
          </a:stretch>
        </p:blipFill>
        <p:spPr bwMode="auto">
          <a:xfrm>
            <a:off x="971600" y="1983748"/>
            <a:ext cx="6696744" cy="383704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560406"/>
          </a:xfrm>
        </p:spPr>
        <p:txBody>
          <a:bodyPr>
            <a:normAutofit/>
          </a:bodyPr>
          <a:lstStyle/>
          <a:p>
            <a:pPr marL="514350" indent="-514350" algn="l"/>
            <a:r>
              <a:rPr lang="en-IN" sz="2800" b="1" dirty="0" smtClean="0">
                <a:latin typeface="Times New Roman" pitchFamily="18" charset="0"/>
                <a:cs typeface="Times New Roman" pitchFamily="18" charset="0"/>
              </a:rPr>
              <a:t>3) They all went out to meet the Bridegroom</a:t>
            </a:r>
            <a:endParaRPr lang="en-IN" sz="2800" b="1" dirty="0">
              <a:latin typeface="Times New Roman" pitchFamily="18" charset="0"/>
              <a:cs typeface="Times New Roman" pitchFamily="18" charset="0"/>
            </a:endParaRPr>
          </a:p>
        </p:txBody>
      </p:sp>
      <p:pic>
        <p:nvPicPr>
          <p:cNvPr id="5122" name="Picture 2" descr="F:\gova\Personal\New folder\bridegroom.jpg"/>
          <p:cNvPicPr>
            <a:picLocks noGrp="1" noChangeAspect="1" noChangeArrowheads="1"/>
          </p:cNvPicPr>
          <p:nvPr>
            <p:ph idx="1"/>
          </p:nvPr>
        </p:nvPicPr>
        <p:blipFill>
          <a:blip r:embed="rId2"/>
          <a:srcRect/>
          <a:stretch>
            <a:fillRect/>
          </a:stretch>
        </p:blipFill>
        <p:spPr bwMode="auto">
          <a:xfrm>
            <a:off x="642910" y="2292087"/>
            <a:ext cx="7166545" cy="4376992"/>
          </a:xfrm>
          <a:prstGeom prst="rect">
            <a:avLst/>
          </a:prstGeom>
          <a:noFill/>
        </p:spPr>
      </p:pic>
      <p:sp>
        <p:nvSpPr>
          <p:cNvPr id="5" name="TextBox 4"/>
          <p:cNvSpPr txBox="1"/>
          <p:nvPr/>
        </p:nvSpPr>
        <p:spPr>
          <a:xfrm>
            <a:off x="642910" y="714356"/>
            <a:ext cx="3714776" cy="461665"/>
          </a:xfrm>
          <a:prstGeom prst="rect">
            <a:avLst/>
          </a:prstGeom>
          <a:noFill/>
        </p:spPr>
        <p:txBody>
          <a:bodyPr wrap="square" rtlCol="0">
            <a:spAutoFit/>
          </a:bodyPr>
          <a:lstStyle/>
          <a:p>
            <a:pPr>
              <a:buFont typeface="Wingdings" pitchFamily="2" charset="2"/>
              <a:buChar char="§"/>
            </a:pPr>
            <a:r>
              <a:rPr lang="en-IN" sz="2400" dirty="0" smtClean="0"/>
              <a:t>They overcome the word</a:t>
            </a:r>
            <a:endParaRPr lang="en-IN" sz="2400" dirty="0"/>
          </a:p>
        </p:txBody>
      </p:sp>
      <p:sp>
        <p:nvSpPr>
          <p:cNvPr id="6" name="TextBox 5"/>
          <p:cNvSpPr txBox="1"/>
          <p:nvPr/>
        </p:nvSpPr>
        <p:spPr>
          <a:xfrm>
            <a:off x="4929190" y="714356"/>
            <a:ext cx="3857652" cy="461665"/>
          </a:xfrm>
          <a:prstGeom prst="rect">
            <a:avLst/>
          </a:prstGeom>
          <a:noFill/>
        </p:spPr>
        <p:txBody>
          <a:bodyPr wrap="square" rtlCol="0">
            <a:spAutoFit/>
          </a:bodyPr>
          <a:lstStyle/>
          <a:p>
            <a:pPr>
              <a:buFont typeface="Wingdings" pitchFamily="2" charset="2"/>
              <a:buChar char="§"/>
            </a:pPr>
            <a:r>
              <a:rPr lang="en-IN" sz="2400" dirty="0" smtClean="0"/>
              <a:t>They have no bondages</a:t>
            </a:r>
            <a:endParaRPr lang="en-IN" sz="2400" dirty="0"/>
          </a:p>
        </p:txBody>
      </p:sp>
      <p:sp>
        <p:nvSpPr>
          <p:cNvPr id="7" name="TextBox 6"/>
          <p:cNvSpPr txBox="1"/>
          <p:nvPr/>
        </p:nvSpPr>
        <p:spPr>
          <a:xfrm>
            <a:off x="642910" y="1142984"/>
            <a:ext cx="4572032" cy="461665"/>
          </a:xfrm>
          <a:prstGeom prst="rect">
            <a:avLst/>
          </a:prstGeom>
          <a:noFill/>
        </p:spPr>
        <p:txBody>
          <a:bodyPr wrap="square" rtlCol="0">
            <a:spAutoFit/>
          </a:bodyPr>
          <a:lstStyle/>
          <a:p>
            <a:pPr>
              <a:buFont typeface="Wingdings" pitchFamily="2" charset="2"/>
              <a:buChar char="§"/>
            </a:pPr>
            <a:r>
              <a:rPr lang="en-IN" sz="2400" dirty="0" smtClean="0"/>
              <a:t>They are on their rapture Journey</a:t>
            </a:r>
            <a:endParaRPr lang="en-IN" sz="2400" dirty="0"/>
          </a:p>
        </p:txBody>
      </p:sp>
      <p:sp>
        <p:nvSpPr>
          <p:cNvPr id="8" name="TextBox 7"/>
          <p:cNvSpPr txBox="1"/>
          <p:nvPr/>
        </p:nvSpPr>
        <p:spPr>
          <a:xfrm>
            <a:off x="642910" y="1571612"/>
            <a:ext cx="5214974" cy="461665"/>
          </a:xfrm>
          <a:prstGeom prst="rect">
            <a:avLst/>
          </a:prstGeom>
          <a:noFill/>
        </p:spPr>
        <p:txBody>
          <a:bodyPr wrap="square" rtlCol="0">
            <a:spAutoFit/>
          </a:bodyPr>
          <a:lstStyle/>
          <a:p>
            <a:pPr>
              <a:buFont typeface="Wingdings" pitchFamily="2" charset="2"/>
              <a:buChar char="§"/>
            </a:pPr>
            <a:r>
              <a:rPr lang="en-IN" sz="2400" dirty="0" smtClean="0"/>
              <a:t>They see Christ as a Bridegroom</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gova\Personal\New folder\christ-child15.jpg"/>
          <p:cNvPicPr>
            <a:picLocks noGrp="1" noChangeAspect="1" noChangeArrowheads="1"/>
          </p:cNvPicPr>
          <p:nvPr>
            <p:ph idx="1"/>
          </p:nvPr>
        </p:nvPicPr>
        <p:blipFill>
          <a:blip r:embed="rId2"/>
          <a:srcRect/>
          <a:stretch>
            <a:fillRect/>
          </a:stretch>
        </p:blipFill>
        <p:spPr bwMode="auto">
          <a:xfrm>
            <a:off x="857224" y="714356"/>
            <a:ext cx="2926049" cy="2328866"/>
          </a:xfrm>
          <a:prstGeom prst="rect">
            <a:avLst/>
          </a:prstGeom>
          <a:noFill/>
        </p:spPr>
      </p:pic>
      <p:sp>
        <p:nvSpPr>
          <p:cNvPr id="5" name="TextBox 4"/>
          <p:cNvSpPr txBox="1"/>
          <p:nvPr/>
        </p:nvSpPr>
        <p:spPr>
          <a:xfrm>
            <a:off x="857224" y="214290"/>
            <a:ext cx="2928958"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B</a:t>
            </a:r>
            <a:r>
              <a:rPr lang="en-US" sz="2400" b="1" dirty="0" smtClean="0">
                <a:latin typeface="Times New Roman" pitchFamily="18" charset="0"/>
                <a:cs typeface="Times New Roman" pitchFamily="18" charset="0"/>
              </a:rPr>
              <a:t>aby Jesus-Son</a:t>
            </a:r>
            <a:endParaRPr lang="en-IN" sz="2400" b="1" dirty="0">
              <a:latin typeface="Times New Roman" pitchFamily="18" charset="0"/>
              <a:cs typeface="Times New Roman" pitchFamily="18" charset="0"/>
            </a:endParaRPr>
          </a:p>
        </p:txBody>
      </p:sp>
      <p:pic>
        <p:nvPicPr>
          <p:cNvPr id="6147" name="Picture 3" descr="F:\gova\Personal\New folder\Jesus-Adult-Awesome-Image.jpg"/>
          <p:cNvPicPr>
            <a:picLocks noChangeAspect="1" noChangeArrowheads="1"/>
          </p:cNvPicPr>
          <p:nvPr/>
        </p:nvPicPr>
        <p:blipFill>
          <a:blip r:embed="rId3"/>
          <a:srcRect/>
          <a:stretch>
            <a:fillRect/>
          </a:stretch>
        </p:blipFill>
        <p:spPr bwMode="auto">
          <a:xfrm>
            <a:off x="4357686" y="714356"/>
            <a:ext cx="4152908" cy="2295529"/>
          </a:xfrm>
          <a:prstGeom prst="rect">
            <a:avLst/>
          </a:prstGeom>
          <a:noFill/>
        </p:spPr>
      </p:pic>
      <p:sp>
        <p:nvSpPr>
          <p:cNvPr id="8" name="TextBox 7"/>
          <p:cNvSpPr txBox="1"/>
          <p:nvPr/>
        </p:nvSpPr>
        <p:spPr>
          <a:xfrm>
            <a:off x="4357686" y="142852"/>
            <a:ext cx="4143404" cy="523220"/>
          </a:xfrm>
          <a:prstGeom prst="rect">
            <a:avLst/>
          </a:prstGeom>
          <a:noFill/>
        </p:spPr>
        <p:txBody>
          <a:bodyPr wrap="square" rtlCol="0">
            <a:spAutoFit/>
          </a:bodyPr>
          <a:lstStyle/>
          <a:p>
            <a:pPr algn="ctr"/>
            <a:r>
              <a:rPr lang="en-IN" sz="2800" b="1" dirty="0" smtClean="0">
                <a:latin typeface="Times New Roman" pitchFamily="18" charset="0"/>
                <a:cs typeface="Times New Roman" pitchFamily="18" charset="0"/>
              </a:rPr>
              <a:t>Adult </a:t>
            </a:r>
            <a:r>
              <a:rPr lang="en-IN" sz="2800" b="1" dirty="0" smtClean="0">
                <a:latin typeface="Times New Roman" pitchFamily="18" charset="0"/>
                <a:cs typeface="Times New Roman" pitchFamily="18" charset="0"/>
              </a:rPr>
              <a:t>Jesus-Son of Man</a:t>
            </a:r>
            <a:endParaRPr lang="en-IN" sz="2800" b="1" dirty="0">
              <a:latin typeface="Times New Roman" pitchFamily="18" charset="0"/>
              <a:cs typeface="Times New Roman" pitchFamily="18" charset="0"/>
            </a:endParaRPr>
          </a:p>
        </p:txBody>
      </p:sp>
      <p:pic>
        <p:nvPicPr>
          <p:cNvPr id="6148" name="Picture 4" descr="F:\gova\Personal\New folder\Divine god.jpg"/>
          <p:cNvPicPr>
            <a:picLocks noChangeAspect="1" noChangeArrowheads="1"/>
          </p:cNvPicPr>
          <p:nvPr/>
        </p:nvPicPr>
        <p:blipFill>
          <a:blip r:embed="rId4"/>
          <a:srcRect/>
          <a:stretch>
            <a:fillRect/>
          </a:stretch>
        </p:blipFill>
        <p:spPr bwMode="auto">
          <a:xfrm>
            <a:off x="833423" y="3548080"/>
            <a:ext cx="2952759" cy="3095630"/>
          </a:xfrm>
          <a:prstGeom prst="rect">
            <a:avLst/>
          </a:prstGeom>
          <a:noFill/>
        </p:spPr>
      </p:pic>
      <p:sp>
        <p:nvSpPr>
          <p:cNvPr id="11" name="TextBox 10"/>
          <p:cNvSpPr txBox="1"/>
          <p:nvPr/>
        </p:nvSpPr>
        <p:spPr>
          <a:xfrm>
            <a:off x="490344" y="3071810"/>
            <a:ext cx="3505592" cy="523220"/>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Divine Jesus-Son of God </a:t>
            </a:r>
            <a:r>
              <a:rPr lang="en-US" sz="2800" b="1" dirty="0" smtClean="0">
                <a:latin typeface="Times New Roman" pitchFamily="18" charset="0"/>
                <a:cs typeface="Times New Roman" pitchFamily="18" charset="0"/>
              </a:rPr>
              <a:t> </a:t>
            </a:r>
            <a:endParaRPr lang="en-IN" sz="2800" b="1" dirty="0">
              <a:latin typeface="Times New Roman" pitchFamily="18" charset="0"/>
              <a:cs typeface="Times New Roman" pitchFamily="18" charset="0"/>
            </a:endParaRPr>
          </a:p>
        </p:txBody>
      </p:sp>
      <p:pic>
        <p:nvPicPr>
          <p:cNvPr id="6149" name="Picture 5" descr="F:\gova\Personal\New folder\glorious.jpg"/>
          <p:cNvPicPr>
            <a:picLocks noChangeAspect="1" noChangeArrowheads="1"/>
          </p:cNvPicPr>
          <p:nvPr/>
        </p:nvPicPr>
        <p:blipFill>
          <a:blip r:embed="rId5"/>
          <a:srcRect/>
          <a:stretch>
            <a:fillRect/>
          </a:stretch>
        </p:blipFill>
        <p:spPr bwMode="auto">
          <a:xfrm>
            <a:off x="4357686" y="3571876"/>
            <a:ext cx="4214842" cy="3071834"/>
          </a:xfrm>
          <a:prstGeom prst="rect">
            <a:avLst/>
          </a:prstGeom>
          <a:noFill/>
        </p:spPr>
      </p:pic>
      <p:sp>
        <p:nvSpPr>
          <p:cNvPr id="13" name="TextBox 12"/>
          <p:cNvSpPr txBox="1"/>
          <p:nvPr/>
        </p:nvSpPr>
        <p:spPr>
          <a:xfrm>
            <a:off x="4357686" y="3071810"/>
            <a:ext cx="4214842"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Glorious Jesus - Bridegroom</a:t>
            </a:r>
            <a:endParaRPr lang="en-IN" sz="24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753</Words>
  <Application>Microsoft Office PowerPoint</Application>
  <PresentationFormat>On-screen Show (4:3)</PresentationFormat>
  <Paragraphs>80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The Parable of Ten Virgins</vt:lpstr>
      <vt:lpstr>PowerPoint Presentation</vt:lpstr>
      <vt:lpstr>PowerPoint Presentation</vt:lpstr>
      <vt:lpstr>SIMILARITIES</vt:lpstr>
      <vt:lpstr>PowerPoint Presentation</vt:lpstr>
      <vt:lpstr>        c) Lamp is the  legacy of God (I kings 11:36) .</vt:lpstr>
      <vt:lpstr>PowerPoint Presentation</vt:lpstr>
      <vt:lpstr>3) They all went out to meet the Bridegroom</vt:lpstr>
      <vt:lpstr>PowerPoint Presentation</vt:lpstr>
      <vt:lpstr>How are you looking at Jesus?</vt:lpstr>
      <vt:lpstr>PowerPoint Presentation</vt:lpstr>
      <vt:lpstr>PowerPoint Presentation</vt:lpstr>
      <vt:lpstr>5.They were all together until mid night</vt:lpstr>
      <vt:lpstr>Differences </vt:lpstr>
      <vt:lpstr>Mental Level</vt:lpstr>
      <vt:lpstr>Mental Level</vt:lpstr>
      <vt:lpstr>Physical Level</vt:lpstr>
      <vt:lpstr>Spiritual level</vt:lpstr>
      <vt:lpstr>Implications:</vt:lpstr>
      <vt:lpstr>PowerPoint Presentation</vt:lpstr>
      <vt:lpstr>Thus the bride is going to be raptured and the nominal believers or the believing who cannot prepare them as the Bride ,are going to be left behind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Parable of Ten Virgins:</dc:title>
  <dc:creator>user</dc:creator>
  <cp:lastModifiedBy>Praveena, Thathireddy</cp:lastModifiedBy>
  <cp:revision>69</cp:revision>
  <dcterms:created xsi:type="dcterms:W3CDTF">2018-10-14T18:23:53Z</dcterms:created>
  <dcterms:modified xsi:type="dcterms:W3CDTF">2018-10-16T09:44:40Z</dcterms:modified>
</cp:coreProperties>
</file>