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6" r:id="rId3"/>
    <p:sldId id="267" r:id="rId4"/>
    <p:sldId id="258" r:id="rId5"/>
    <p:sldId id="257" r:id="rId6"/>
    <p:sldId id="259" r:id="rId7"/>
    <p:sldId id="260" r:id="rId8"/>
    <p:sldId id="261" r:id="rId9"/>
    <p:sldId id="263" r:id="rId10"/>
    <p:sldId id="279" r:id="rId11"/>
    <p:sldId id="265" r:id="rId12"/>
    <p:sldId id="268" r:id="rId13"/>
    <p:sldId id="266" r:id="rId14"/>
    <p:sldId id="277" r:id="rId15"/>
    <p:sldId id="269" r:id="rId16"/>
    <p:sldId id="270" r:id="rId17"/>
    <p:sldId id="271" r:id="rId18"/>
    <p:sldId id="274" r:id="rId19"/>
    <p:sldId id="280" r:id="rId20"/>
    <p:sldId id="272" r:id="rId21"/>
    <p:sldId id="273" r:id="rId22"/>
    <p:sldId id="275" r:id="rId23"/>
    <p:sldId id="281" r:id="rId24"/>
    <p:sldId id="276"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p:cViewPr varScale="1">
        <p:scale>
          <a:sx n="86" d="100"/>
          <a:sy n="86" d="100"/>
        </p:scale>
        <p:origin x="117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9579852-B829-4762-8F12-BF334723CB9F}" type="datetimeFigureOut">
              <a:rPr lang="en-US" smtClean="0"/>
              <a:pPr/>
              <a:t>10/20/2018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579852-B829-4762-8F12-BF334723CB9F}" type="datetimeFigureOut">
              <a:rPr lang="en-US" smtClean="0"/>
              <a:pPr/>
              <a:t>10/20/2018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579852-B829-4762-8F12-BF334723CB9F}" type="datetimeFigureOut">
              <a:rPr lang="en-US" smtClean="0"/>
              <a:pPr/>
              <a:t>10/20/2018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579852-B829-4762-8F12-BF334723CB9F}" type="datetimeFigureOut">
              <a:rPr lang="en-US" smtClean="0"/>
              <a:pPr/>
              <a:t>10/20/2018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579852-B829-4762-8F12-BF334723CB9F}" type="datetimeFigureOut">
              <a:rPr lang="en-US" smtClean="0"/>
              <a:pPr/>
              <a:t>10/20/2018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9579852-B829-4762-8F12-BF334723CB9F}" type="datetimeFigureOut">
              <a:rPr lang="en-US" smtClean="0"/>
              <a:pPr/>
              <a:t>10/20/2018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9579852-B829-4762-8F12-BF334723CB9F}" type="datetimeFigureOut">
              <a:rPr lang="en-US" smtClean="0"/>
              <a:pPr/>
              <a:t>10/20/2018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579852-B829-4762-8F12-BF334723CB9F}" type="datetimeFigureOut">
              <a:rPr lang="en-US" smtClean="0"/>
              <a:pPr/>
              <a:t>10/20/2018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79852-B829-4762-8F12-BF334723CB9F}" type="datetimeFigureOut">
              <a:rPr lang="en-US" smtClean="0"/>
              <a:pPr/>
              <a:t>10/20/2018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579852-B829-4762-8F12-BF334723CB9F}" type="datetimeFigureOut">
              <a:rPr lang="en-US" smtClean="0"/>
              <a:pPr/>
              <a:t>10/20/2018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579852-B829-4762-8F12-BF334723CB9F}" type="datetimeFigureOut">
              <a:rPr lang="en-US" smtClean="0"/>
              <a:pPr/>
              <a:t>10/20/2018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D411-F0AB-4CC9-AA14-A0CE8382440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79852-B829-4762-8F12-BF334723CB9F}" type="datetimeFigureOut">
              <a:rPr lang="en-US" smtClean="0"/>
              <a:pPr/>
              <a:t>10/20/2018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5D411-F0AB-4CC9-AA14-A0CE8382440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BA9F-0B38-4AF0-B3B8-218EB31091C2}"/>
              </a:ext>
            </a:extLst>
          </p:cNvPr>
          <p:cNvSpPr>
            <a:spLocks noGrp="1"/>
          </p:cNvSpPr>
          <p:nvPr>
            <p:ph type="title"/>
          </p:nvPr>
        </p:nvSpPr>
        <p:spPr/>
        <p:txBody>
          <a:bodyPr>
            <a:normAutofit fontScale="90000"/>
          </a:bodyPr>
          <a:lstStyle/>
          <a:p>
            <a:r>
              <a:rPr lang="en-US" dirty="0"/>
              <a:t>           The Bible  Mission</a:t>
            </a:r>
            <a:br>
              <a:rPr lang="en-US" dirty="0"/>
            </a:br>
            <a:r>
              <a:rPr lang="en-US" dirty="0"/>
              <a:t>The Revelation of </a:t>
            </a:r>
            <a:r>
              <a:rPr lang="en-US" dirty="0" smtClean="0"/>
              <a:t>God </a:t>
            </a:r>
            <a:r>
              <a:rPr lang="en-US" dirty="0"/>
              <a:t>to St. M. Devadas</a:t>
            </a:r>
          </a:p>
        </p:txBody>
      </p:sp>
      <p:pic>
        <p:nvPicPr>
          <p:cNvPr id="1026" name="Picture 2" descr="Image result for bible mission">
            <a:extLst>
              <a:ext uri="{FF2B5EF4-FFF2-40B4-BE49-F238E27FC236}">
                <a16:creationId xmlns:a16="http://schemas.microsoft.com/office/drawing/2014/main" id="{27FF0D2B-A6B6-4F64-96C9-CA1C059C86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9249" y="2945607"/>
            <a:ext cx="3113563" cy="18928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8CD3EB6-0D17-45C1-BEA6-89519F458C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906" y="2629642"/>
            <a:ext cx="2284841" cy="2571749"/>
          </a:xfrm>
          <a:prstGeom prst="rect">
            <a:avLst/>
          </a:prstGeom>
        </p:spPr>
      </p:pic>
    </p:spTree>
    <p:extLst>
      <p:ext uri="{BB962C8B-B14F-4D97-AF65-F5344CB8AC3E}">
        <p14:creationId xmlns:p14="http://schemas.microsoft.com/office/powerpoint/2010/main" val="206527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76747-A661-481F-AFBE-9BB781037198}"/>
              </a:ext>
            </a:extLst>
          </p:cNvPr>
          <p:cNvSpPr>
            <a:spLocks noGrp="1"/>
          </p:cNvSpPr>
          <p:nvPr>
            <p:ph idx="1"/>
          </p:nvPr>
        </p:nvSpPr>
        <p:spPr/>
        <p:txBody>
          <a:bodyPr/>
          <a:lstStyle/>
          <a:p>
            <a:r>
              <a:rPr lang="en-IN" dirty="0"/>
              <a:t>They are on their rapture Journey</a:t>
            </a:r>
          </a:p>
          <a:p>
            <a:r>
              <a:rPr lang="en-IN" dirty="0"/>
              <a:t>They see Christ as a Bridegroom</a:t>
            </a:r>
            <a:br>
              <a:rPr lang="en-IN" dirty="0"/>
            </a:br>
            <a:endParaRPr lang="en-IN" dirty="0"/>
          </a:p>
          <a:p>
            <a:endParaRPr lang="en-US" dirty="0"/>
          </a:p>
        </p:txBody>
      </p:sp>
      <p:pic>
        <p:nvPicPr>
          <p:cNvPr id="5" name="Picture 4">
            <a:extLst>
              <a:ext uri="{FF2B5EF4-FFF2-40B4-BE49-F238E27FC236}">
                <a16:creationId xmlns:a16="http://schemas.microsoft.com/office/drawing/2014/main" id="{27FBED4E-7FCB-4073-BEC4-2BB9CBC13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3049173"/>
            <a:ext cx="4860652" cy="3552695"/>
          </a:xfrm>
          <a:prstGeom prst="rect">
            <a:avLst/>
          </a:prstGeom>
        </p:spPr>
      </p:pic>
    </p:spTree>
    <p:extLst>
      <p:ext uri="{BB962C8B-B14F-4D97-AF65-F5344CB8AC3E}">
        <p14:creationId xmlns:p14="http://schemas.microsoft.com/office/powerpoint/2010/main" val="422663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gova\Personal\New folder\christ-child15.jpg"/>
          <p:cNvPicPr>
            <a:picLocks noGrp="1" noChangeAspect="1" noChangeArrowheads="1"/>
          </p:cNvPicPr>
          <p:nvPr>
            <p:ph idx="1"/>
          </p:nvPr>
        </p:nvPicPr>
        <p:blipFill>
          <a:blip r:embed="rId2"/>
          <a:srcRect/>
          <a:stretch>
            <a:fillRect/>
          </a:stretch>
        </p:blipFill>
        <p:spPr bwMode="auto">
          <a:xfrm>
            <a:off x="857224" y="714356"/>
            <a:ext cx="2926049" cy="2328866"/>
          </a:xfrm>
          <a:prstGeom prst="rect">
            <a:avLst/>
          </a:prstGeom>
          <a:noFill/>
        </p:spPr>
      </p:pic>
      <p:sp>
        <p:nvSpPr>
          <p:cNvPr id="5" name="TextBox 4"/>
          <p:cNvSpPr txBox="1"/>
          <p:nvPr/>
        </p:nvSpPr>
        <p:spPr>
          <a:xfrm>
            <a:off x="857224" y="214290"/>
            <a:ext cx="2928958"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Baby Jesus-Son</a:t>
            </a:r>
            <a:endParaRPr lang="en-IN" sz="2400" b="1" dirty="0">
              <a:latin typeface="Times New Roman" pitchFamily="18" charset="0"/>
              <a:cs typeface="Times New Roman" pitchFamily="18" charset="0"/>
            </a:endParaRPr>
          </a:p>
        </p:txBody>
      </p:sp>
      <p:pic>
        <p:nvPicPr>
          <p:cNvPr id="6147" name="Picture 3" descr="F:\gova\Personal\New folder\Jesus-Adult-Awesome-Image.jpg"/>
          <p:cNvPicPr>
            <a:picLocks noChangeAspect="1" noChangeArrowheads="1"/>
          </p:cNvPicPr>
          <p:nvPr/>
        </p:nvPicPr>
        <p:blipFill>
          <a:blip r:embed="rId3"/>
          <a:srcRect/>
          <a:stretch>
            <a:fillRect/>
          </a:stretch>
        </p:blipFill>
        <p:spPr bwMode="auto">
          <a:xfrm>
            <a:off x="4357686" y="714356"/>
            <a:ext cx="4152908" cy="2295529"/>
          </a:xfrm>
          <a:prstGeom prst="rect">
            <a:avLst/>
          </a:prstGeom>
          <a:noFill/>
        </p:spPr>
      </p:pic>
      <p:sp>
        <p:nvSpPr>
          <p:cNvPr id="8" name="TextBox 7"/>
          <p:cNvSpPr txBox="1"/>
          <p:nvPr/>
        </p:nvSpPr>
        <p:spPr>
          <a:xfrm>
            <a:off x="4357686" y="142852"/>
            <a:ext cx="4143404" cy="523220"/>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Adult Jesus-Son of Man</a:t>
            </a:r>
          </a:p>
        </p:txBody>
      </p:sp>
      <p:pic>
        <p:nvPicPr>
          <p:cNvPr id="6148" name="Picture 4" descr="F:\gova\Personal\New folder\Divine god.jpg"/>
          <p:cNvPicPr>
            <a:picLocks noChangeAspect="1" noChangeArrowheads="1"/>
          </p:cNvPicPr>
          <p:nvPr/>
        </p:nvPicPr>
        <p:blipFill>
          <a:blip r:embed="rId4"/>
          <a:srcRect/>
          <a:stretch>
            <a:fillRect/>
          </a:stretch>
        </p:blipFill>
        <p:spPr bwMode="auto">
          <a:xfrm>
            <a:off x="833423" y="3548080"/>
            <a:ext cx="2952759" cy="3095630"/>
          </a:xfrm>
          <a:prstGeom prst="rect">
            <a:avLst/>
          </a:prstGeom>
          <a:noFill/>
        </p:spPr>
      </p:pic>
      <p:sp>
        <p:nvSpPr>
          <p:cNvPr id="11" name="TextBox 10"/>
          <p:cNvSpPr txBox="1"/>
          <p:nvPr/>
        </p:nvSpPr>
        <p:spPr>
          <a:xfrm>
            <a:off x="490344" y="3071810"/>
            <a:ext cx="3505592" cy="523220"/>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Divine Jesus-Son of </a:t>
            </a:r>
            <a:r>
              <a:rPr lang="en-US" sz="2400" b="1" dirty="0" smtClean="0">
                <a:latin typeface="Times New Roman" pitchFamily="18" charset="0"/>
                <a:cs typeface="Times New Roman" pitchFamily="18" charset="0"/>
              </a:rPr>
              <a:t>God </a:t>
            </a:r>
            <a:r>
              <a:rPr lang="en-US" sz="2800" b="1" dirty="0" smtClean="0">
                <a:latin typeface="Times New Roman" pitchFamily="18" charset="0"/>
                <a:cs typeface="Times New Roman" pitchFamily="18" charset="0"/>
              </a:rPr>
              <a:t> </a:t>
            </a:r>
            <a:endParaRPr lang="en-IN" sz="2800" b="1" dirty="0">
              <a:latin typeface="Times New Roman" pitchFamily="18" charset="0"/>
              <a:cs typeface="Times New Roman" pitchFamily="18" charset="0"/>
            </a:endParaRPr>
          </a:p>
        </p:txBody>
      </p:sp>
      <p:pic>
        <p:nvPicPr>
          <p:cNvPr id="6149" name="Picture 5" descr="F:\gova\Personal\New folder\glorious.jpg"/>
          <p:cNvPicPr>
            <a:picLocks noChangeAspect="1" noChangeArrowheads="1"/>
          </p:cNvPicPr>
          <p:nvPr/>
        </p:nvPicPr>
        <p:blipFill>
          <a:blip r:embed="rId5"/>
          <a:srcRect/>
          <a:stretch>
            <a:fillRect/>
          </a:stretch>
        </p:blipFill>
        <p:spPr bwMode="auto">
          <a:xfrm>
            <a:off x="4357686" y="3571876"/>
            <a:ext cx="4214842" cy="3071834"/>
          </a:xfrm>
          <a:prstGeom prst="rect">
            <a:avLst/>
          </a:prstGeom>
          <a:noFill/>
        </p:spPr>
      </p:pic>
      <p:sp>
        <p:nvSpPr>
          <p:cNvPr id="13" name="TextBox 12"/>
          <p:cNvSpPr txBox="1"/>
          <p:nvPr/>
        </p:nvSpPr>
        <p:spPr>
          <a:xfrm>
            <a:off x="4357686" y="3071810"/>
            <a:ext cx="4214842"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Glorious Jesus - Bridegroom</a:t>
            </a:r>
            <a:endParaRPr lang="en-IN" sz="24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you looking at Jesus?</a:t>
            </a:r>
          </a:p>
        </p:txBody>
      </p:sp>
      <p:sp>
        <p:nvSpPr>
          <p:cNvPr id="3" name="Content Placeholder 2"/>
          <p:cNvSpPr>
            <a:spLocks noGrp="1"/>
          </p:cNvSpPr>
          <p:nvPr>
            <p:ph idx="1"/>
          </p:nvPr>
        </p:nvSpPr>
        <p:spPr/>
        <p:txBody>
          <a:bodyPr/>
          <a:lstStyle/>
          <a:p>
            <a:r>
              <a:rPr lang="en-US" dirty="0"/>
              <a:t>Master</a:t>
            </a:r>
          </a:p>
          <a:p>
            <a:r>
              <a:rPr lang="en-US" dirty="0"/>
              <a:t>Friend</a:t>
            </a:r>
          </a:p>
          <a:p>
            <a:r>
              <a:rPr lang="en-US" dirty="0" err="1"/>
              <a:t>Saviour</a:t>
            </a:r>
            <a:r>
              <a:rPr lang="en-US" dirty="0"/>
              <a:t> </a:t>
            </a:r>
          </a:p>
          <a:p>
            <a:r>
              <a:rPr lang="en-US" dirty="0"/>
              <a:t>Bridegroom </a:t>
            </a:r>
          </a:p>
        </p:txBody>
      </p:sp>
    </p:spTree>
    <p:extLst>
      <p:ext uri="{BB962C8B-B14F-4D97-AF65-F5344CB8AC3E}">
        <p14:creationId xmlns:p14="http://schemas.microsoft.com/office/powerpoint/2010/main" val="307508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8286808" cy="523220"/>
          </a:xfrm>
          <a:prstGeom prst="rect">
            <a:avLst/>
          </a:prstGeom>
          <a:noFill/>
        </p:spPr>
        <p:txBody>
          <a:bodyPr wrap="square" rtlCol="0">
            <a:spAutoFit/>
          </a:bodyPr>
          <a:lstStyle/>
          <a:p>
            <a:r>
              <a:rPr lang="en-IN" sz="2800" b="1" dirty="0">
                <a:latin typeface="Times New Roman" pitchFamily="18" charset="0"/>
                <a:cs typeface="Times New Roman" pitchFamily="18" charset="0"/>
              </a:rPr>
              <a:t>4)   They all slumbered and slept</a:t>
            </a:r>
          </a:p>
        </p:txBody>
      </p:sp>
      <p:pic>
        <p:nvPicPr>
          <p:cNvPr id="7170" name="Picture 2" descr="F:\gova\Personal\New folder\slumbered and slept.jpg"/>
          <p:cNvPicPr>
            <a:picLocks noGrp="1" noChangeAspect="1" noChangeArrowheads="1"/>
          </p:cNvPicPr>
          <p:nvPr>
            <p:ph idx="1"/>
          </p:nvPr>
        </p:nvPicPr>
        <p:blipFill>
          <a:blip r:embed="rId2"/>
          <a:srcRect/>
          <a:stretch>
            <a:fillRect/>
          </a:stretch>
        </p:blipFill>
        <p:spPr bwMode="auto">
          <a:xfrm>
            <a:off x="755576" y="2914818"/>
            <a:ext cx="7404774" cy="2539280"/>
          </a:xfrm>
          <a:prstGeom prst="rect">
            <a:avLst/>
          </a:prstGeom>
          <a:noFill/>
        </p:spPr>
      </p:pic>
      <p:sp>
        <p:nvSpPr>
          <p:cNvPr id="7" name="TextBox 6"/>
          <p:cNvSpPr txBox="1"/>
          <p:nvPr/>
        </p:nvSpPr>
        <p:spPr>
          <a:xfrm>
            <a:off x="571472" y="928670"/>
            <a:ext cx="3357586" cy="461665"/>
          </a:xfrm>
          <a:prstGeom prst="rect">
            <a:avLst/>
          </a:prstGeom>
          <a:noFill/>
        </p:spPr>
        <p:txBody>
          <a:bodyPr wrap="square" rtlCol="0">
            <a:spAutoFit/>
          </a:bodyPr>
          <a:lstStyle/>
          <a:p>
            <a:pPr>
              <a:buFont typeface="Wingdings" pitchFamily="2" charset="2"/>
              <a:buChar char="§"/>
            </a:pPr>
            <a:r>
              <a:rPr lang="en-IN" sz="2400" dirty="0"/>
              <a:t>The woes of mid night</a:t>
            </a:r>
          </a:p>
        </p:txBody>
      </p:sp>
      <p:sp>
        <p:nvSpPr>
          <p:cNvPr id="9" name="TextBox 8"/>
          <p:cNvSpPr txBox="1"/>
          <p:nvPr/>
        </p:nvSpPr>
        <p:spPr>
          <a:xfrm>
            <a:off x="571472" y="1324261"/>
            <a:ext cx="6786610" cy="461665"/>
          </a:xfrm>
          <a:prstGeom prst="rect">
            <a:avLst/>
          </a:prstGeom>
          <a:noFill/>
        </p:spPr>
        <p:txBody>
          <a:bodyPr wrap="square" rtlCol="0">
            <a:spAutoFit/>
          </a:bodyPr>
          <a:lstStyle/>
          <a:p>
            <a:pPr>
              <a:buFont typeface="Wingdings" pitchFamily="2" charset="2"/>
              <a:buChar char="§"/>
            </a:pPr>
            <a:r>
              <a:rPr lang="en-IN" sz="2400" dirty="0"/>
              <a:t>The unconditional delay of the bridegroom</a:t>
            </a:r>
          </a:p>
        </p:txBody>
      </p:sp>
      <p:sp>
        <p:nvSpPr>
          <p:cNvPr id="10" name="TextBox 9"/>
          <p:cNvSpPr txBox="1"/>
          <p:nvPr/>
        </p:nvSpPr>
        <p:spPr>
          <a:xfrm>
            <a:off x="571472" y="1714488"/>
            <a:ext cx="7643866" cy="1569660"/>
          </a:xfrm>
          <a:prstGeom prst="rect">
            <a:avLst/>
          </a:prstGeom>
          <a:noFill/>
        </p:spPr>
        <p:txBody>
          <a:bodyPr wrap="square" rtlCol="0">
            <a:spAutoFit/>
          </a:bodyPr>
          <a:lstStyle/>
          <a:p>
            <a:pPr>
              <a:buFont typeface="Wingdings" pitchFamily="2" charset="2"/>
              <a:buChar char="§"/>
            </a:pPr>
            <a:r>
              <a:rPr lang="en-IN" sz="2400" dirty="0"/>
              <a:t>The spiritual weaknesses (Mar. 26:40-43)</a:t>
            </a:r>
          </a:p>
          <a:p>
            <a:endParaRPr lang="en-IN" sz="2400" dirty="0"/>
          </a:p>
          <a:p>
            <a:endParaRPr lang="en-IN" sz="2400" dirty="0"/>
          </a:p>
          <a:p>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endParaRPr lang="en-US" sz="2800" dirty="0"/>
          </a:p>
          <a:p>
            <a:r>
              <a:rPr lang="en-IN" sz="2800" dirty="0"/>
              <a:t>Unspiritual practice and elements  (II Cor.11:30) </a:t>
            </a:r>
            <a:endParaRPr lang="en-US" sz="2800" dirty="0"/>
          </a:p>
          <a:p>
            <a:r>
              <a:rPr lang="en-US" sz="2800" dirty="0"/>
              <a:t>For this reason many are weak and sick among you , and many sleep</a:t>
            </a:r>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212976"/>
            <a:ext cx="5760640" cy="2808312"/>
          </a:xfrm>
          <a:prstGeom prst="rect">
            <a:avLst/>
          </a:prstGeom>
        </p:spPr>
      </p:pic>
    </p:spTree>
    <p:extLst>
      <p:ext uri="{BB962C8B-B14F-4D97-AF65-F5344CB8AC3E}">
        <p14:creationId xmlns:p14="http://schemas.microsoft.com/office/powerpoint/2010/main" val="179024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5.They were all together until mid night</a:t>
            </a:r>
            <a:endParaRPr lang="en-IN" dirty="0"/>
          </a:p>
        </p:txBody>
      </p:sp>
      <p:sp>
        <p:nvSpPr>
          <p:cNvPr id="3" name="Content Placeholder 2"/>
          <p:cNvSpPr>
            <a:spLocks noGrp="1"/>
          </p:cNvSpPr>
          <p:nvPr>
            <p:ph idx="1"/>
          </p:nvPr>
        </p:nvSpPr>
        <p:spPr>
          <a:xfrm>
            <a:off x="457200" y="1600201"/>
            <a:ext cx="8229600" cy="2548879"/>
          </a:xfrm>
        </p:spPr>
        <p:txBody>
          <a:bodyPr>
            <a:normAutofit fontScale="70000" lnSpcReduction="20000"/>
          </a:bodyPr>
          <a:lstStyle/>
          <a:p>
            <a:r>
              <a:rPr lang="en-US" dirty="0"/>
              <a:t>They dressed together</a:t>
            </a:r>
          </a:p>
          <a:p>
            <a:r>
              <a:rPr lang="en-US" dirty="0"/>
              <a:t>They decorated  together</a:t>
            </a:r>
          </a:p>
          <a:p>
            <a:r>
              <a:rPr lang="en-US" dirty="0"/>
              <a:t>They  departed together</a:t>
            </a:r>
          </a:p>
          <a:p>
            <a:r>
              <a:rPr lang="en-US" dirty="0"/>
              <a:t>They  dined together</a:t>
            </a:r>
          </a:p>
          <a:p>
            <a:r>
              <a:rPr lang="en-US" dirty="0"/>
              <a:t>They  dozed off together</a:t>
            </a:r>
          </a:p>
          <a:p>
            <a:r>
              <a:rPr lang="en-US" dirty="0"/>
              <a:t>They waited together</a:t>
            </a:r>
          </a:p>
          <a:p>
            <a:r>
              <a:rPr lang="en-US" dirty="0"/>
              <a:t>They woke up together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4174441"/>
            <a:ext cx="4464496" cy="2500118"/>
          </a:xfrm>
          <a:prstGeom prst="rect">
            <a:avLst/>
          </a:prstGeom>
        </p:spPr>
      </p:pic>
    </p:spTree>
    <p:extLst>
      <p:ext uri="{BB962C8B-B14F-4D97-AF65-F5344CB8AC3E}">
        <p14:creationId xmlns:p14="http://schemas.microsoft.com/office/powerpoint/2010/main" val="141680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Differences </a:t>
            </a:r>
            <a:endParaRPr lang="en-IN" dirty="0"/>
          </a:p>
        </p:txBody>
      </p:sp>
      <p:sp>
        <p:nvSpPr>
          <p:cNvPr id="3" name="Content Placeholder 2"/>
          <p:cNvSpPr>
            <a:spLocks noGrp="1"/>
          </p:cNvSpPr>
          <p:nvPr>
            <p:ph idx="1"/>
          </p:nvPr>
        </p:nvSpPr>
        <p:spPr>
          <a:xfrm>
            <a:off x="755576" y="1844824"/>
            <a:ext cx="8229600" cy="4525963"/>
          </a:xfrm>
        </p:spPr>
        <p:txBody>
          <a:bodyPr/>
          <a:lstStyle/>
          <a:p>
            <a:pPr marL="0" indent="0">
              <a:buNone/>
            </a:pPr>
            <a:r>
              <a:rPr lang="en-US" dirty="0"/>
              <a:t>They differ in many aspects, Finally</a:t>
            </a:r>
          </a:p>
          <a:p>
            <a:r>
              <a:rPr lang="en-US" dirty="0"/>
              <a:t>At Mental level</a:t>
            </a:r>
          </a:p>
          <a:p>
            <a:r>
              <a:rPr lang="en-US" dirty="0"/>
              <a:t>At Physical level</a:t>
            </a:r>
          </a:p>
          <a:p>
            <a:r>
              <a:rPr lang="en-US" dirty="0"/>
              <a:t>At Spiritual level</a:t>
            </a:r>
          </a:p>
          <a:p>
            <a:pPr marL="0" indent="0">
              <a:buNone/>
            </a:pPr>
            <a:endParaRPr lang="en-US" dirty="0"/>
          </a:p>
          <a:p>
            <a:pPr marL="0" indent="0">
              <a:buNone/>
            </a:pPr>
            <a:r>
              <a:rPr lang="en-US" dirty="0"/>
              <a:t>These three levels of differences will help as to deriver the bride from the universal church</a:t>
            </a:r>
            <a:endParaRPr lang="en-IN" dirty="0"/>
          </a:p>
        </p:txBody>
      </p:sp>
    </p:spTree>
    <p:extLst>
      <p:ext uri="{BB962C8B-B14F-4D97-AF65-F5344CB8AC3E}">
        <p14:creationId xmlns:p14="http://schemas.microsoft.com/office/powerpoint/2010/main" val="152008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Mental Level</a:t>
            </a:r>
          </a:p>
        </p:txBody>
      </p:sp>
      <p:sp>
        <p:nvSpPr>
          <p:cNvPr id="3" name="Content Placeholder 2"/>
          <p:cNvSpPr>
            <a:spLocks noGrp="1"/>
          </p:cNvSpPr>
          <p:nvPr>
            <p:ph idx="1"/>
          </p:nvPr>
        </p:nvSpPr>
        <p:spPr/>
        <p:txBody>
          <a:bodyPr/>
          <a:lstStyle/>
          <a:p>
            <a:r>
              <a:rPr lang="en-US" dirty="0"/>
              <a:t>They are mentally distinguished by the lord as 'wise virgins' who are symbolic of the bride church and 'foolish virgins' who are symbol of the universal church</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3645024"/>
            <a:ext cx="2871763" cy="2871763"/>
          </a:xfrm>
          <a:prstGeom prst="rect">
            <a:avLst/>
          </a:prstGeom>
        </p:spPr>
      </p:pic>
    </p:spTree>
    <p:extLst>
      <p:ext uri="{BB962C8B-B14F-4D97-AF65-F5344CB8AC3E}">
        <p14:creationId xmlns:p14="http://schemas.microsoft.com/office/powerpoint/2010/main" val="19586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Mental Level</a:t>
            </a:r>
          </a:p>
        </p:txBody>
      </p:sp>
      <p:sp>
        <p:nvSpPr>
          <p:cNvPr id="3" name="Content Placeholder 2"/>
          <p:cNvSpPr>
            <a:spLocks noGrp="1"/>
          </p:cNvSpPr>
          <p:nvPr>
            <p:ph idx="1"/>
          </p:nvPr>
        </p:nvSpPr>
        <p:spPr/>
        <p:txBody>
          <a:bodyPr>
            <a:normAutofit/>
          </a:bodyPr>
          <a:lstStyle/>
          <a:p>
            <a:r>
              <a:rPr lang="en-US" sz="2800" dirty="0"/>
              <a:t>The foolish virgins tried to depend on their partners rather than the grace of their bridegroom as they took resource to the latter's jar of oil.</a:t>
            </a:r>
          </a:p>
          <a:p>
            <a:r>
              <a:rPr lang="en-US" sz="2800" dirty="0"/>
              <a:t> The wise virgins tried to satisfy their bridegroom rather than impressing their fellow virgins</a:t>
            </a:r>
          </a:p>
          <a:p>
            <a:pPr marL="0" indent="0">
              <a:buNone/>
            </a:pPr>
            <a:endParaRPr lang="en-IN" dirty="0"/>
          </a:p>
        </p:txBody>
      </p:sp>
      <p:pic>
        <p:nvPicPr>
          <p:cNvPr id="5" name="Picture 4">
            <a:extLst>
              <a:ext uri="{FF2B5EF4-FFF2-40B4-BE49-F238E27FC236}">
                <a16:creationId xmlns:a16="http://schemas.microsoft.com/office/drawing/2014/main" id="{4D50EF2F-3FD3-47DD-A65B-AD6D5AF3A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906784"/>
            <a:ext cx="6840760" cy="2676128"/>
          </a:xfrm>
          <a:prstGeom prst="rect">
            <a:avLst/>
          </a:prstGeom>
        </p:spPr>
      </p:pic>
    </p:spTree>
    <p:extLst>
      <p:ext uri="{BB962C8B-B14F-4D97-AF65-F5344CB8AC3E}">
        <p14:creationId xmlns:p14="http://schemas.microsoft.com/office/powerpoint/2010/main" val="1474449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216EA-B4A6-43DD-B469-01F1660F70F5}"/>
              </a:ext>
            </a:extLst>
          </p:cNvPr>
          <p:cNvSpPr>
            <a:spLocks noGrp="1"/>
          </p:cNvSpPr>
          <p:nvPr>
            <p:ph idx="1"/>
          </p:nvPr>
        </p:nvSpPr>
        <p:spPr>
          <a:xfrm>
            <a:off x="457200" y="332656"/>
            <a:ext cx="8229600" cy="5793507"/>
          </a:xfrm>
        </p:spPr>
        <p:txBody>
          <a:bodyPr>
            <a:normAutofit/>
          </a:bodyPr>
          <a:lstStyle/>
          <a:p>
            <a:r>
              <a:rPr lang="en-US" sz="2800" dirty="0"/>
              <a:t> The wise virgins proved their wisdom by showing the right path to the foolish virgins instead of falling prey to their pleasing please(which are the ...)   of the devil.</a:t>
            </a:r>
          </a:p>
          <a:p>
            <a:r>
              <a:rPr lang="en-US" sz="2800" dirty="0"/>
              <a:t>  The foolish virgins were really as they not only ignored the importance of the oil jars but also inconsistence of their presence in the hands of wise virgins</a:t>
            </a:r>
            <a:endParaRPr lang="en-IN" sz="2800" dirty="0"/>
          </a:p>
          <a:p>
            <a:endParaRPr lang="en-US" sz="2800" dirty="0"/>
          </a:p>
        </p:txBody>
      </p:sp>
      <p:pic>
        <p:nvPicPr>
          <p:cNvPr id="5" name="Picture 4">
            <a:extLst>
              <a:ext uri="{FF2B5EF4-FFF2-40B4-BE49-F238E27FC236}">
                <a16:creationId xmlns:a16="http://schemas.microsoft.com/office/drawing/2014/main" id="{E290845E-FD9F-4F2A-BD41-CA6AD6BEF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645024"/>
            <a:ext cx="6084168" cy="3042084"/>
          </a:xfrm>
          <a:prstGeom prst="rect">
            <a:avLst/>
          </a:prstGeom>
        </p:spPr>
      </p:pic>
    </p:spTree>
    <p:extLst>
      <p:ext uri="{BB962C8B-B14F-4D97-AF65-F5344CB8AC3E}">
        <p14:creationId xmlns:p14="http://schemas.microsoft.com/office/powerpoint/2010/main" val="92817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dirty="0"/>
              <a:t>The Parable of Ten Virgins</a:t>
            </a:r>
            <a:endParaRPr lang="en-IN" b="1" dirty="0"/>
          </a:p>
        </p:txBody>
      </p:sp>
      <p:pic>
        <p:nvPicPr>
          <p:cNvPr id="1026" name="Picture 2" descr="F:\gova\Personal\New folder\fivefoolishvirgins.jpg"/>
          <p:cNvPicPr>
            <a:picLocks noGrp="1" noChangeAspect="1" noChangeArrowheads="1"/>
          </p:cNvPicPr>
          <p:nvPr>
            <p:ph idx="1"/>
          </p:nvPr>
        </p:nvPicPr>
        <p:blipFill>
          <a:blip r:embed="rId2"/>
          <a:srcRect/>
          <a:stretch>
            <a:fillRect/>
          </a:stretch>
        </p:blipFill>
        <p:spPr bwMode="auto">
          <a:xfrm>
            <a:off x="214282" y="2857496"/>
            <a:ext cx="4524380" cy="3220248"/>
          </a:xfrm>
          <a:prstGeom prst="rect">
            <a:avLst/>
          </a:prstGeom>
          <a:noFill/>
        </p:spPr>
      </p:pic>
      <p:sp>
        <p:nvSpPr>
          <p:cNvPr id="8" name="TextBox 7"/>
          <p:cNvSpPr txBox="1"/>
          <p:nvPr/>
        </p:nvSpPr>
        <p:spPr>
          <a:xfrm>
            <a:off x="285720" y="2500306"/>
            <a:ext cx="428628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Five Foolish Virgins</a:t>
            </a:r>
            <a:endParaRPr lang="en-IN" b="1" dirty="0">
              <a:latin typeface="Times New Roman" pitchFamily="18" charset="0"/>
              <a:cs typeface="Times New Roman" pitchFamily="18" charset="0"/>
            </a:endParaRPr>
          </a:p>
        </p:txBody>
      </p:sp>
      <p:sp>
        <p:nvSpPr>
          <p:cNvPr id="9" name="TextBox 8"/>
          <p:cNvSpPr txBox="1"/>
          <p:nvPr/>
        </p:nvSpPr>
        <p:spPr>
          <a:xfrm>
            <a:off x="642910" y="1643050"/>
            <a:ext cx="7929618" cy="830997"/>
          </a:xfrm>
          <a:prstGeom prst="rect">
            <a:avLst/>
          </a:prstGeom>
          <a:noFill/>
        </p:spPr>
        <p:txBody>
          <a:bodyPr wrap="square" rtlCol="0">
            <a:spAutoFit/>
          </a:bodyPr>
          <a:lstStyle/>
          <a:p>
            <a:pPr>
              <a:buFont typeface="Wingdings" pitchFamily="2" charset="2"/>
              <a:buChar char="§"/>
            </a:pPr>
            <a:r>
              <a:rPr lang="en-IN" sz="2400" dirty="0"/>
              <a:t> The Parable that was told by Lord Jesus about the Kingdom of Heaven</a:t>
            </a:r>
          </a:p>
        </p:txBody>
      </p:sp>
      <p:pic>
        <p:nvPicPr>
          <p:cNvPr id="1027" name="Picture 3" descr="F:\gova\Personal\New folder\fivewisevirgins.jpg"/>
          <p:cNvPicPr>
            <a:picLocks noChangeAspect="1" noChangeArrowheads="1"/>
          </p:cNvPicPr>
          <p:nvPr/>
        </p:nvPicPr>
        <p:blipFill>
          <a:blip r:embed="rId3"/>
          <a:srcRect/>
          <a:stretch>
            <a:fillRect/>
          </a:stretch>
        </p:blipFill>
        <p:spPr bwMode="auto">
          <a:xfrm>
            <a:off x="4929190" y="2857496"/>
            <a:ext cx="4000528" cy="3214710"/>
          </a:xfrm>
          <a:prstGeom prst="rect">
            <a:avLst/>
          </a:prstGeom>
          <a:noFill/>
        </p:spPr>
      </p:pic>
      <p:sp>
        <p:nvSpPr>
          <p:cNvPr id="11" name="TextBox 10"/>
          <p:cNvSpPr txBox="1"/>
          <p:nvPr/>
        </p:nvSpPr>
        <p:spPr>
          <a:xfrm>
            <a:off x="5000628" y="2500306"/>
            <a:ext cx="3500462" cy="369332"/>
          </a:xfrm>
          <a:prstGeom prst="rect">
            <a:avLst/>
          </a:prstGeom>
          <a:noFill/>
        </p:spPr>
        <p:txBody>
          <a:bodyPr wrap="square" rtlCol="0">
            <a:spAutoFit/>
          </a:bodyPr>
          <a:lstStyle/>
          <a:p>
            <a:pPr algn="ctr"/>
            <a:r>
              <a:rPr lang="en-IN" b="1" dirty="0">
                <a:latin typeface="Times New Roman" pitchFamily="18" charset="0"/>
                <a:cs typeface="Times New Roman" pitchFamily="18" charset="0"/>
              </a:rPr>
              <a:t>Five Wise Virgins</a:t>
            </a:r>
          </a:p>
        </p:txBody>
      </p:sp>
    </p:spTree>
    <p:extLst>
      <p:ext uri="{BB962C8B-B14F-4D97-AF65-F5344CB8AC3E}">
        <p14:creationId xmlns:p14="http://schemas.microsoft.com/office/powerpoint/2010/main" val="4161193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Physical Level</a:t>
            </a:r>
          </a:p>
        </p:txBody>
      </p:sp>
      <p:sp>
        <p:nvSpPr>
          <p:cNvPr id="3" name="Content Placeholder 2"/>
          <p:cNvSpPr>
            <a:spLocks noGrp="1"/>
          </p:cNvSpPr>
          <p:nvPr>
            <p:ph idx="1"/>
          </p:nvPr>
        </p:nvSpPr>
        <p:spPr>
          <a:xfrm>
            <a:off x="438371" y="1340768"/>
            <a:ext cx="8229600" cy="4525963"/>
          </a:xfrm>
        </p:spPr>
        <p:txBody>
          <a:bodyPr/>
          <a:lstStyle/>
          <a:p>
            <a:r>
              <a:rPr lang="en-US" dirty="0"/>
              <a:t>At Physical level, the wise virgins carried jars with them, and foolish virgins felt it as a burden</a:t>
            </a:r>
          </a:p>
          <a:p>
            <a:r>
              <a:rPr lang="en-US" dirty="0"/>
              <a:t>The wise group had extra oil with them and the foolish group satisfied with the oil that is in their lamps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4509120"/>
            <a:ext cx="5453053" cy="2160240"/>
          </a:xfrm>
          <a:prstGeom prst="rect">
            <a:avLst/>
          </a:prstGeom>
        </p:spPr>
      </p:pic>
    </p:spTree>
    <p:extLst>
      <p:ext uri="{BB962C8B-B14F-4D97-AF65-F5344CB8AC3E}">
        <p14:creationId xmlns:p14="http://schemas.microsoft.com/office/powerpoint/2010/main" val="197169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Spiritual level</a:t>
            </a:r>
          </a:p>
        </p:txBody>
      </p:sp>
      <p:sp>
        <p:nvSpPr>
          <p:cNvPr id="3" name="Content Placeholder 2"/>
          <p:cNvSpPr>
            <a:spLocks noGrp="1"/>
          </p:cNvSpPr>
          <p:nvPr>
            <p:ph idx="1"/>
          </p:nvPr>
        </p:nvSpPr>
        <p:spPr>
          <a:xfrm>
            <a:off x="323528" y="1396895"/>
            <a:ext cx="8229600" cy="2392145"/>
          </a:xfrm>
        </p:spPr>
        <p:txBody>
          <a:bodyPr>
            <a:normAutofit fontScale="92500" lnSpcReduction="20000"/>
          </a:bodyPr>
          <a:lstStyle/>
          <a:p>
            <a:r>
              <a:rPr lang="en-US" dirty="0"/>
              <a:t>At spiritual level, as the wise virgins heard the mid night cry of the  holy spirit, and they arose and trimmed their lamps.</a:t>
            </a:r>
          </a:p>
          <a:p>
            <a:r>
              <a:rPr lang="en-US" dirty="0"/>
              <a:t>Although the foolish virgins woke up, they couldn't keep their lamps, burning because they have no oil with them</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768" y="3933056"/>
            <a:ext cx="4032448" cy="2821348"/>
          </a:xfrm>
          <a:prstGeom prst="rect">
            <a:avLst/>
          </a:prstGeom>
        </p:spPr>
      </p:pic>
    </p:spTree>
    <p:extLst>
      <p:ext uri="{BB962C8B-B14F-4D97-AF65-F5344CB8AC3E}">
        <p14:creationId xmlns:p14="http://schemas.microsoft.com/office/powerpoint/2010/main" val="1741611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Implications:</a:t>
            </a:r>
          </a:p>
        </p:txBody>
      </p:sp>
      <p:sp>
        <p:nvSpPr>
          <p:cNvPr id="3" name="Content Placeholder 2"/>
          <p:cNvSpPr>
            <a:spLocks noGrp="1"/>
          </p:cNvSpPr>
          <p:nvPr>
            <p:ph idx="1"/>
          </p:nvPr>
        </p:nvSpPr>
        <p:spPr/>
        <p:txBody>
          <a:bodyPr>
            <a:normAutofit/>
          </a:bodyPr>
          <a:lstStyle/>
          <a:p>
            <a:pPr marL="0" indent="0">
              <a:buNone/>
            </a:pPr>
            <a:r>
              <a:rPr lang="en-US" dirty="0"/>
              <a:t>a)The oil jars or the oil vessels, the wise virgins carrying with themselves, oil represents the anointing of the Holy spirit</a:t>
            </a:r>
          </a:p>
          <a:p>
            <a:pPr marL="0" indent="0">
              <a:buNone/>
            </a:pPr>
            <a:r>
              <a:rPr lang="en-US" dirty="0"/>
              <a:t>b)Their hidden love towards the bridegroom</a:t>
            </a:r>
          </a:p>
        </p:txBody>
      </p:sp>
      <p:pic>
        <p:nvPicPr>
          <p:cNvPr id="5" name="Picture 4">
            <a:extLst>
              <a:ext uri="{FF2B5EF4-FFF2-40B4-BE49-F238E27FC236}">
                <a16:creationId xmlns:a16="http://schemas.microsoft.com/office/drawing/2014/main" id="{E621EF27-5C3E-485B-9041-0A9BAEC931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672" y="3890865"/>
            <a:ext cx="5112568" cy="2445544"/>
          </a:xfrm>
          <a:prstGeom prst="rect">
            <a:avLst/>
          </a:prstGeom>
        </p:spPr>
      </p:pic>
    </p:spTree>
    <p:extLst>
      <p:ext uri="{BB962C8B-B14F-4D97-AF65-F5344CB8AC3E}">
        <p14:creationId xmlns:p14="http://schemas.microsoft.com/office/powerpoint/2010/main" val="1498120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BCB70-E2BF-4C38-BBE7-66A2BCF02E49}"/>
              </a:ext>
            </a:extLst>
          </p:cNvPr>
          <p:cNvSpPr>
            <a:spLocks noGrp="1"/>
          </p:cNvSpPr>
          <p:nvPr>
            <p:ph idx="1"/>
          </p:nvPr>
        </p:nvSpPr>
        <p:spPr>
          <a:xfrm>
            <a:off x="457200" y="332656"/>
            <a:ext cx="8229600" cy="5793507"/>
          </a:xfrm>
        </p:spPr>
        <p:txBody>
          <a:bodyPr/>
          <a:lstStyle/>
          <a:p>
            <a:pPr marL="0" indent="0">
              <a:buNone/>
            </a:pPr>
            <a:r>
              <a:rPr lang="en-US" dirty="0"/>
              <a:t>c)Their secret preparation to meet the derived untold delay of the coming bridegroom</a:t>
            </a:r>
          </a:p>
          <a:p>
            <a:pPr marL="0" indent="0">
              <a:buNone/>
            </a:pPr>
            <a:r>
              <a:rPr lang="en-US" dirty="0"/>
              <a:t>d)Their alacrity to open their jars immediately fill their lamps, so they keep burning again, with full brilliance</a:t>
            </a:r>
          </a:p>
          <a:p>
            <a:endParaRPr lang="en-US" dirty="0"/>
          </a:p>
        </p:txBody>
      </p:sp>
      <p:pic>
        <p:nvPicPr>
          <p:cNvPr id="5" name="Picture 4">
            <a:extLst>
              <a:ext uri="{FF2B5EF4-FFF2-40B4-BE49-F238E27FC236}">
                <a16:creationId xmlns:a16="http://schemas.microsoft.com/office/drawing/2014/main" id="{01A904BF-DC43-4648-9EC2-8C9CA2A7E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429000"/>
            <a:ext cx="4104456" cy="2592288"/>
          </a:xfrm>
          <a:prstGeom prst="rect">
            <a:avLst/>
          </a:prstGeom>
        </p:spPr>
      </p:pic>
    </p:spTree>
    <p:extLst>
      <p:ext uri="{BB962C8B-B14F-4D97-AF65-F5344CB8AC3E}">
        <p14:creationId xmlns:p14="http://schemas.microsoft.com/office/powerpoint/2010/main" val="1236845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568952" cy="4525963"/>
          </a:xfrm>
        </p:spPr>
        <p:txBody>
          <a:bodyPr/>
          <a:lstStyle/>
          <a:p>
            <a:pPr marL="0" indent="0">
              <a:buNone/>
            </a:pPr>
            <a:r>
              <a:rPr lang="en-US" dirty="0"/>
              <a:t>e)The foolish virgins were satisfied with what they have in their lamps as they were burning when they set out from their places, They are happy with their Salvation. They couldn't think beyond salvation i.e.. The Rapture Perfection</a:t>
            </a:r>
          </a:p>
          <a:p>
            <a:pPr marL="0" indent="0">
              <a:buNone/>
            </a:pPr>
            <a:endParaRPr lang="en-US" dirty="0"/>
          </a:p>
          <a:p>
            <a:pPr marL="0" indent="0">
              <a:buNone/>
            </a:pPr>
            <a:r>
              <a:rPr lang="en-US" dirty="0"/>
              <a:t>f)After  the midnight warning, they decided to go out, rather than to gain to meet the groom</a:t>
            </a:r>
            <a:endParaRPr lang="en-IN" dirty="0"/>
          </a:p>
          <a:p>
            <a:endParaRPr lang="en-IN" dirty="0"/>
          </a:p>
        </p:txBody>
      </p:sp>
    </p:spTree>
    <p:extLst>
      <p:ext uri="{BB962C8B-B14F-4D97-AF65-F5344CB8AC3E}">
        <p14:creationId xmlns:p14="http://schemas.microsoft.com/office/powerpoint/2010/main" val="4042037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1642194"/>
          </a:xfrm>
        </p:spPr>
        <p:txBody>
          <a:bodyPr>
            <a:normAutofit/>
          </a:bodyPr>
          <a:lstStyle/>
          <a:p>
            <a:pPr algn="l"/>
            <a:r>
              <a:rPr lang="en-US" sz="2400" dirty="0"/>
              <a:t>Thus the bride is going to be raptured and the nominal believers or the believing who cannot prepare them as the Bride ,are going to be left behind</a:t>
            </a:r>
          </a:p>
        </p:txBody>
      </p:sp>
      <p:sp>
        <p:nvSpPr>
          <p:cNvPr id="3" name="Content Placeholder 2"/>
          <p:cNvSpPr>
            <a:spLocks noGrp="1"/>
          </p:cNvSpPr>
          <p:nvPr>
            <p:ph idx="1"/>
          </p:nvPr>
        </p:nvSpPr>
        <p:spPr/>
        <p:txBody>
          <a:bodyPr/>
          <a:lstStyle/>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291556"/>
            <a:ext cx="7560840" cy="3143250"/>
          </a:xfrm>
          <a:prstGeom prst="rect">
            <a:avLst/>
          </a:prstGeom>
        </p:spPr>
      </p:pic>
    </p:spTree>
    <p:extLst>
      <p:ext uri="{BB962C8B-B14F-4D97-AF65-F5344CB8AC3E}">
        <p14:creationId xmlns:p14="http://schemas.microsoft.com/office/powerpoint/2010/main" val="151049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Can there be foolish Virgins in Kingdom of                   Heaven?</a:t>
            </a:r>
          </a:p>
          <a:p>
            <a:pPr marL="0" indent="0">
              <a:buNone/>
            </a:pPr>
            <a:endParaRPr lang="en-US" dirty="0"/>
          </a:p>
          <a:p>
            <a:pPr marL="0" indent="0">
              <a:buNone/>
            </a:pPr>
            <a:r>
              <a:rPr lang="en-US" dirty="0"/>
              <a:t>                                YES                </a:t>
            </a:r>
          </a:p>
        </p:txBody>
      </p:sp>
    </p:spTree>
    <p:extLst>
      <p:ext uri="{BB962C8B-B14F-4D97-AF65-F5344CB8AC3E}">
        <p14:creationId xmlns:p14="http://schemas.microsoft.com/office/powerpoint/2010/main" val="170179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gova\Personal\New folder\virgins1.jpg"/>
          <p:cNvPicPr>
            <a:picLocks noGrp="1" noChangeAspect="1" noChangeArrowheads="1"/>
          </p:cNvPicPr>
          <p:nvPr>
            <p:ph idx="1"/>
          </p:nvPr>
        </p:nvPicPr>
        <p:blipFill>
          <a:blip r:embed="rId2"/>
          <a:srcRect/>
          <a:stretch>
            <a:fillRect/>
          </a:stretch>
        </p:blipFill>
        <p:spPr bwMode="auto">
          <a:xfrm>
            <a:off x="500034" y="1991519"/>
            <a:ext cx="8215370" cy="4366439"/>
          </a:xfrm>
          <a:prstGeom prst="rect">
            <a:avLst/>
          </a:prstGeom>
          <a:noFill/>
        </p:spPr>
      </p:pic>
      <p:sp>
        <p:nvSpPr>
          <p:cNvPr id="5" name="TextBox 4"/>
          <p:cNvSpPr txBox="1"/>
          <p:nvPr/>
        </p:nvSpPr>
        <p:spPr>
          <a:xfrm>
            <a:off x="357158" y="714356"/>
            <a:ext cx="8143932" cy="461665"/>
          </a:xfrm>
          <a:prstGeom prst="rect">
            <a:avLst/>
          </a:prstGeom>
          <a:noFill/>
        </p:spPr>
        <p:txBody>
          <a:bodyPr wrap="square" rtlCol="0">
            <a:spAutoFit/>
          </a:bodyPr>
          <a:lstStyle/>
          <a:p>
            <a:pPr>
              <a:buFont typeface="Wingdings" pitchFamily="2" charset="2"/>
              <a:buChar char="§"/>
            </a:pPr>
            <a:r>
              <a:rPr lang="en-IN" sz="2400" dirty="0">
                <a:cs typeface="Times New Roman" pitchFamily="18" charset="0"/>
              </a:rPr>
              <a:t>Wise virgins representing the Bride church.</a:t>
            </a:r>
          </a:p>
        </p:txBody>
      </p:sp>
      <p:sp>
        <p:nvSpPr>
          <p:cNvPr id="6" name="TextBox 5"/>
          <p:cNvSpPr txBox="1"/>
          <p:nvPr/>
        </p:nvSpPr>
        <p:spPr>
          <a:xfrm>
            <a:off x="357158" y="1202280"/>
            <a:ext cx="8143932" cy="461665"/>
          </a:xfrm>
          <a:prstGeom prst="rect">
            <a:avLst/>
          </a:prstGeom>
          <a:noFill/>
        </p:spPr>
        <p:txBody>
          <a:bodyPr wrap="square" rtlCol="0">
            <a:spAutoFit/>
          </a:bodyPr>
          <a:lstStyle/>
          <a:p>
            <a:pPr>
              <a:buFont typeface="Wingdings" pitchFamily="2" charset="2"/>
              <a:buChar char="§"/>
            </a:pPr>
            <a:r>
              <a:rPr lang="en-IN" sz="2400" dirty="0">
                <a:cs typeface="Times New Roman" pitchFamily="18" charset="0"/>
              </a:rPr>
              <a:t>Foolish virgins representing the Universal church.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SIMILARITIES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28802"/>
            <a:ext cx="8229600" cy="4197361"/>
          </a:xfrm>
        </p:spPr>
        <p:txBody>
          <a:bodyPr/>
          <a:lstStyle/>
          <a:p>
            <a:pPr>
              <a:buFont typeface="Wingdings" pitchFamily="2" charset="2"/>
              <a:buChar char="§"/>
            </a:pPr>
            <a:r>
              <a:rPr lang="en-IN" dirty="0"/>
              <a:t>Virgin is the one who was made pure and perfect  in the blood of Christ.</a:t>
            </a:r>
          </a:p>
          <a:p>
            <a:pPr>
              <a:buFont typeface="Wingdings" pitchFamily="2" charset="2"/>
              <a:buChar char="§"/>
            </a:pPr>
            <a:r>
              <a:rPr lang="en-IN" dirty="0"/>
              <a:t>Virgin is the one who was betrothed to one husband i.e. Christ  ( II COR 11:23).</a:t>
            </a:r>
          </a:p>
          <a:p>
            <a:pPr marL="514350" indent="-514350">
              <a:buFont typeface="Wingdings" pitchFamily="2" charset="2"/>
              <a:buChar char="§"/>
            </a:pPr>
            <a:r>
              <a:rPr lang="en-IN" dirty="0"/>
              <a:t>Virgin is the one that was set out to meet the Bridegroom</a:t>
            </a:r>
          </a:p>
          <a:p>
            <a:pPr>
              <a:buFont typeface="Wingdings" pitchFamily="2" charset="2"/>
              <a:buChar char="q"/>
            </a:pPr>
            <a:endParaRPr lang="en-IN" dirty="0"/>
          </a:p>
        </p:txBody>
      </p:sp>
      <p:sp>
        <p:nvSpPr>
          <p:cNvPr id="4" name="TextBox 3"/>
          <p:cNvSpPr txBox="1"/>
          <p:nvPr/>
        </p:nvSpPr>
        <p:spPr>
          <a:xfrm>
            <a:off x="357158" y="1357298"/>
            <a:ext cx="7429552" cy="523220"/>
          </a:xfrm>
          <a:prstGeom prst="rect">
            <a:avLst/>
          </a:prstGeom>
          <a:noFill/>
        </p:spPr>
        <p:txBody>
          <a:bodyPr wrap="square" rtlCol="0">
            <a:spAutoFit/>
          </a:bodyPr>
          <a:lstStyle/>
          <a:p>
            <a:pPr marL="514350" indent="-514350">
              <a:buFont typeface="+mj-lt"/>
              <a:buAutoNum type="arabicParenR"/>
            </a:pPr>
            <a:r>
              <a:rPr lang="en-US" sz="2800" b="1" dirty="0">
                <a:latin typeface="Times New Roman" pitchFamily="18" charset="0"/>
                <a:cs typeface="Times New Roman" pitchFamily="18" charset="0"/>
              </a:rPr>
              <a:t>They are all Virgins</a:t>
            </a:r>
            <a:endParaRPr lang="en-IN" sz="28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928670"/>
            <a:ext cx="678661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2) They all carry lamps</a:t>
            </a:r>
            <a:endParaRPr lang="en-IN" sz="2800" b="1" dirty="0">
              <a:latin typeface="Times New Roman" pitchFamily="18" charset="0"/>
              <a:cs typeface="Times New Roman" pitchFamily="18" charset="0"/>
            </a:endParaRPr>
          </a:p>
        </p:txBody>
      </p:sp>
      <p:pic>
        <p:nvPicPr>
          <p:cNvPr id="3074" name="Picture 2" descr="F:\gova\Personal\New folder\lamp.jpg"/>
          <p:cNvPicPr>
            <a:picLocks noGrp="1" noChangeAspect="1" noChangeArrowheads="1"/>
          </p:cNvPicPr>
          <p:nvPr>
            <p:ph idx="1"/>
          </p:nvPr>
        </p:nvPicPr>
        <p:blipFill>
          <a:blip r:embed="rId2"/>
          <a:srcRect/>
          <a:stretch>
            <a:fillRect/>
          </a:stretch>
        </p:blipFill>
        <p:spPr bwMode="auto">
          <a:xfrm>
            <a:off x="1285852" y="2714620"/>
            <a:ext cx="6643734" cy="3929090"/>
          </a:xfrm>
          <a:prstGeom prst="rect">
            <a:avLst/>
          </a:prstGeom>
          <a:noFill/>
        </p:spPr>
      </p:pic>
      <p:sp>
        <p:nvSpPr>
          <p:cNvPr id="7" name="TextBox 6"/>
          <p:cNvSpPr txBox="1"/>
          <p:nvPr/>
        </p:nvSpPr>
        <p:spPr>
          <a:xfrm>
            <a:off x="571472" y="1428736"/>
            <a:ext cx="8143932" cy="461665"/>
          </a:xfrm>
          <a:prstGeom prst="rect">
            <a:avLst/>
          </a:prstGeom>
          <a:noFill/>
        </p:spPr>
        <p:txBody>
          <a:bodyPr wrap="square" rtlCol="0">
            <a:spAutoFit/>
          </a:bodyPr>
          <a:lstStyle/>
          <a:p>
            <a:r>
              <a:rPr lang="en-IN" sz="2400" dirty="0"/>
              <a:t>a) Lamp is the light of the Spirit, the light of Salvation</a:t>
            </a:r>
          </a:p>
        </p:txBody>
      </p:sp>
      <p:sp>
        <p:nvSpPr>
          <p:cNvPr id="9" name="TextBox 8"/>
          <p:cNvSpPr txBox="1"/>
          <p:nvPr/>
        </p:nvSpPr>
        <p:spPr>
          <a:xfrm>
            <a:off x="571472" y="2000240"/>
            <a:ext cx="7286676" cy="461665"/>
          </a:xfrm>
          <a:prstGeom prst="rect">
            <a:avLst/>
          </a:prstGeom>
          <a:noFill/>
        </p:spPr>
        <p:txBody>
          <a:bodyPr wrap="square" rtlCol="0">
            <a:spAutoFit/>
          </a:bodyPr>
          <a:lstStyle/>
          <a:p>
            <a:r>
              <a:rPr lang="en-IN" sz="2400" dirty="0"/>
              <a:t>b) The spirit of man is the lamp of the lord   (PROV.20:27)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42918"/>
            <a:ext cx="8929718" cy="868346"/>
          </a:xfrm>
        </p:spPr>
        <p:txBody>
          <a:bodyPr>
            <a:normAutofit/>
          </a:bodyPr>
          <a:lstStyle/>
          <a:p>
            <a:pPr algn="l"/>
            <a:r>
              <a:rPr lang="en-IN" sz="2800" b="1" dirty="0">
                <a:latin typeface="Times New Roman" pitchFamily="18" charset="0"/>
                <a:cs typeface="Times New Roman" pitchFamily="18" charset="0"/>
              </a:rPr>
              <a:t>        </a:t>
            </a:r>
            <a:r>
              <a:rPr lang="en-IN" sz="2400" dirty="0">
                <a:latin typeface="Times New Roman" pitchFamily="18" charset="0"/>
                <a:cs typeface="Times New Roman" pitchFamily="18" charset="0"/>
              </a:rPr>
              <a:t>c) Lamp is the  legacy of </a:t>
            </a:r>
            <a:r>
              <a:rPr lang="en-IN" sz="2400" dirty="0" smtClean="0">
                <a:latin typeface="Times New Roman" pitchFamily="18" charset="0"/>
                <a:cs typeface="Times New Roman" pitchFamily="18" charset="0"/>
              </a:rPr>
              <a:t>God </a:t>
            </a:r>
            <a:r>
              <a:rPr lang="en-IN" sz="2400" dirty="0">
                <a:latin typeface="Times New Roman" pitchFamily="18" charset="0"/>
                <a:cs typeface="Times New Roman" pitchFamily="18" charset="0"/>
              </a:rPr>
              <a:t>(I kings 11:36) .</a:t>
            </a:r>
          </a:p>
        </p:txBody>
      </p:sp>
      <p:sp>
        <p:nvSpPr>
          <p:cNvPr id="5" name="TextBox 4"/>
          <p:cNvSpPr txBox="1"/>
          <p:nvPr/>
        </p:nvSpPr>
        <p:spPr>
          <a:xfrm>
            <a:off x="1000100" y="1357298"/>
            <a:ext cx="7072362" cy="830997"/>
          </a:xfrm>
          <a:prstGeom prst="rect">
            <a:avLst/>
          </a:prstGeom>
          <a:noFill/>
        </p:spPr>
        <p:txBody>
          <a:bodyPr wrap="square" rtlCol="0">
            <a:spAutoFit/>
          </a:bodyPr>
          <a:lstStyle/>
          <a:p>
            <a:r>
              <a:rPr lang="en-IN" sz="2400" dirty="0"/>
              <a:t>       chosen state, hierarchy promise.</a:t>
            </a:r>
          </a:p>
          <a:p>
            <a:r>
              <a:rPr lang="en-IN" sz="2400" dirty="0"/>
              <a:t>d) Lamp is the ultimate grace of </a:t>
            </a:r>
            <a:r>
              <a:rPr lang="en-IN" sz="2400" dirty="0" smtClean="0"/>
              <a:t>God </a:t>
            </a:r>
            <a:r>
              <a:rPr lang="en-IN" sz="2400" dirty="0"/>
              <a:t>(II Kings 8:19)</a:t>
            </a:r>
          </a:p>
        </p:txBody>
      </p:sp>
      <p:pic>
        <p:nvPicPr>
          <p:cNvPr id="6" name="Picture 2" descr="F:\gova\Personal\New folder\grace-featured-1.png"/>
          <p:cNvPicPr>
            <a:picLocks noChangeAspect="1" noChangeArrowheads="1"/>
          </p:cNvPicPr>
          <p:nvPr/>
        </p:nvPicPr>
        <p:blipFill>
          <a:blip r:embed="rId2"/>
          <a:srcRect/>
          <a:stretch>
            <a:fillRect/>
          </a:stretch>
        </p:blipFill>
        <p:spPr bwMode="auto">
          <a:xfrm>
            <a:off x="827584" y="2711774"/>
            <a:ext cx="7141011" cy="341438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785794"/>
            <a:ext cx="8001056" cy="1200329"/>
          </a:xfrm>
          <a:prstGeom prst="rect">
            <a:avLst/>
          </a:prstGeom>
          <a:noFill/>
        </p:spPr>
        <p:txBody>
          <a:bodyPr wrap="square" rtlCol="0">
            <a:spAutoFit/>
          </a:bodyPr>
          <a:lstStyle/>
          <a:p>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 e) Lamp is the glory of </a:t>
            </a:r>
            <a:r>
              <a:rPr lang="en-IN" sz="2400" dirty="0" smtClean="0">
                <a:latin typeface="Times New Roman" pitchFamily="18" charset="0"/>
                <a:cs typeface="Times New Roman" pitchFamily="18" charset="0"/>
              </a:rPr>
              <a:t>God  </a:t>
            </a:r>
            <a:r>
              <a:rPr lang="en-IN" sz="2400" dirty="0">
                <a:latin typeface="Times New Roman" pitchFamily="18" charset="0"/>
                <a:cs typeface="Times New Roman" pitchFamily="18" charset="0"/>
              </a:rPr>
              <a:t>( Job 29:3 ).</a:t>
            </a:r>
          </a:p>
          <a:p>
            <a:r>
              <a:rPr lang="en-IN" sz="2400" dirty="0">
                <a:latin typeface="Times New Roman" pitchFamily="18" charset="0"/>
                <a:cs typeface="Times New Roman" pitchFamily="18" charset="0"/>
              </a:rPr>
              <a:t>   f) Lamp is the word of </a:t>
            </a:r>
            <a:r>
              <a:rPr lang="en-IN" sz="2400" dirty="0" smtClean="0">
                <a:latin typeface="Times New Roman" pitchFamily="18" charset="0"/>
                <a:cs typeface="Times New Roman" pitchFamily="18" charset="0"/>
              </a:rPr>
              <a:t>God    </a:t>
            </a:r>
            <a:r>
              <a:rPr lang="en-IN" sz="2400" dirty="0">
                <a:latin typeface="Times New Roman" pitchFamily="18" charset="0"/>
                <a:cs typeface="Times New Roman" pitchFamily="18" charset="0"/>
              </a:rPr>
              <a:t>( PS 119.105 ) ;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dirty="0" err="1">
                <a:latin typeface="Times New Roman" pitchFamily="18" charset="0"/>
                <a:cs typeface="Times New Roman" pitchFamily="18" charset="0"/>
              </a:rPr>
              <a:t>Prov</a:t>
            </a:r>
            <a:r>
              <a:rPr lang="en-IN" sz="2400" dirty="0">
                <a:latin typeface="Times New Roman" pitchFamily="18" charset="0"/>
                <a:cs typeface="Times New Roman" pitchFamily="18" charset="0"/>
              </a:rPr>
              <a:t> 5:3 )</a:t>
            </a:r>
          </a:p>
        </p:txBody>
      </p:sp>
      <p:pic>
        <p:nvPicPr>
          <p:cNvPr id="6" name="Picture 3" descr="F:\gova\Personal\New folder\Fill-Your-Life-With-Word-of-God.jpg"/>
          <p:cNvPicPr>
            <a:picLocks noChangeAspect="1" noChangeArrowheads="1"/>
          </p:cNvPicPr>
          <p:nvPr/>
        </p:nvPicPr>
        <p:blipFill>
          <a:blip r:embed="rId2"/>
          <a:srcRect/>
          <a:stretch>
            <a:fillRect/>
          </a:stretch>
        </p:blipFill>
        <p:spPr bwMode="auto">
          <a:xfrm>
            <a:off x="971600" y="1983748"/>
            <a:ext cx="6696744" cy="383704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60406"/>
          </a:xfrm>
        </p:spPr>
        <p:txBody>
          <a:bodyPr>
            <a:normAutofit/>
          </a:bodyPr>
          <a:lstStyle/>
          <a:p>
            <a:pPr marL="514350" indent="-514350" algn="l"/>
            <a:r>
              <a:rPr lang="en-IN" sz="2800" b="1" dirty="0">
                <a:latin typeface="Times New Roman" pitchFamily="18" charset="0"/>
                <a:cs typeface="Times New Roman" pitchFamily="18" charset="0"/>
              </a:rPr>
              <a:t>3) They all went out to meet the Bridegroom</a:t>
            </a:r>
          </a:p>
        </p:txBody>
      </p:sp>
      <p:pic>
        <p:nvPicPr>
          <p:cNvPr id="5122" name="Picture 2" descr="F:\gova\Personal\New folder\bridegroom.jpg"/>
          <p:cNvPicPr>
            <a:picLocks noGrp="1" noChangeAspect="1" noChangeArrowheads="1"/>
          </p:cNvPicPr>
          <p:nvPr>
            <p:ph idx="1"/>
          </p:nvPr>
        </p:nvPicPr>
        <p:blipFill>
          <a:blip r:embed="rId2"/>
          <a:srcRect/>
          <a:stretch>
            <a:fillRect/>
          </a:stretch>
        </p:blipFill>
        <p:spPr bwMode="auto">
          <a:xfrm>
            <a:off x="617901" y="2271218"/>
            <a:ext cx="7166545" cy="4376992"/>
          </a:xfrm>
          <a:prstGeom prst="rect">
            <a:avLst/>
          </a:prstGeom>
          <a:noFill/>
        </p:spPr>
      </p:pic>
      <p:sp>
        <p:nvSpPr>
          <p:cNvPr id="5" name="TextBox 4"/>
          <p:cNvSpPr txBox="1"/>
          <p:nvPr/>
        </p:nvSpPr>
        <p:spPr>
          <a:xfrm>
            <a:off x="633554" y="935131"/>
            <a:ext cx="3714776" cy="1200329"/>
          </a:xfrm>
          <a:prstGeom prst="rect">
            <a:avLst/>
          </a:prstGeom>
          <a:noFill/>
        </p:spPr>
        <p:txBody>
          <a:bodyPr wrap="square" rtlCol="0">
            <a:spAutoFit/>
          </a:bodyPr>
          <a:lstStyle/>
          <a:p>
            <a:pPr>
              <a:buFont typeface="Wingdings" pitchFamily="2" charset="2"/>
              <a:buChar char="§"/>
            </a:pPr>
            <a:r>
              <a:rPr lang="en-IN" sz="2400" dirty="0"/>
              <a:t>They overcome the </a:t>
            </a:r>
            <a:r>
              <a:rPr lang="en-IN" sz="2400" dirty="0" smtClean="0"/>
              <a:t>world</a:t>
            </a:r>
          </a:p>
          <a:p>
            <a:endParaRPr lang="en-IN" sz="2400" dirty="0"/>
          </a:p>
          <a:p>
            <a:pPr>
              <a:buFont typeface="Wingdings" pitchFamily="2" charset="2"/>
              <a:buChar char="§"/>
            </a:pPr>
            <a:r>
              <a:rPr lang="en-IN" sz="2400" dirty="0"/>
              <a:t>They have no bondages</a:t>
            </a:r>
          </a:p>
        </p:txBody>
      </p:sp>
      <p:sp>
        <p:nvSpPr>
          <p:cNvPr id="6" name="TextBox 5"/>
          <p:cNvSpPr txBox="1"/>
          <p:nvPr/>
        </p:nvSpPr>
        <p:spPr>
          <a:xfrm>
            <a:off x="4929190" y="714356"/>
            <a:ext cx="3857652" cy="830997"/>
          </a:xfrm>
          <a:prstGeom prst="rect">
            <a:avLst/>
          </a:prstGeom>
          <a:noFill/>
        </p:spPr>
        <p:txBody>
          <a:bodyPr wrap="square" rtlCol="0">
            <a:spAutoFit/>
          </a:bodyPr>
          <a:lstStyle/>
          <a:p>
            <a:pPr>
              <a:buFont typeface="Wingdings" pitchFamily="2" charset="2"/>
              <a:buChar char="§"/>
            </a:pPr>
            <a:endParaRPr lang="en-IN" sz="2400" dirty="0"/>
          </a:p>
          <a:p>
            <a:pPr>
              <a:buFont typeface="Wingdings" pitchFamily="2" charset="2"/>
              <a:buChar char="§"/>
            </a:pPr>
            <a:endParaRPr lang="en-IN" sz="2400" dirty="0"/>
          </a:p>
        </p:txBody>
      </p:sp>
      <p:sp>
        <p:nvSpPr>
          <p:cNvPr id="7" name="TextBox 6"/>
          <p:cNvSpPr txBox="1"/>
          <p:nvPr/>
        </p:nvSpPr>
        <p:spPr>
          <a:xfrm>
            <a:off x="1043608" y="1274762"/>
            <a:ext cx="4572032" cy="1200329"/>
          </a:xfrm>
          <a:prstGeom prst="rect">
            <a:avLst/>
          </a:prstGeom>
          <a:noFill/>
        </p:spPr>
        <p:txBody>
          <a:bodyPr wrap="square" rtlCol="0">
            <a:spAutoFit/>
          </a:bodyPr>
          <a:lstStyle/>
          <a:p>
            <a:endParaRPr lang="en-IN" sz="2400" dirty="0" smtClean="0"/>
          </a:p>
          <a:p>
            <a:endParaRPr lang="en-IN" sz="2400" dirty="0"/>
          </a:p>
          <a:p>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823</TotalTime>
  <Words>756</Words>
  <Application>Microsoft Office PowerPoint</Application>
  <PresentationFormat>On-screen Show (4:3)</PresentationFormat>
  <Paragraphs>86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Office Theme</vt:lpstr>
      <vt:lpstr>           The Bible  Mission The Revelation of God to St. M. Devadas</vt:lpstr>
      <vt:lpstr>The Parable of Ten Virgins</vt:lpstr>
      <vt:lpstr>PowerPoint Presentation</vt:lpstr>
      <vt:lpstr>PowerPoint Presentation</vt:lpstr>
      <vt:lpstr>SIMILARITIES</vt:lpstr>
      <vt:lpstr>PowerPoint Presentation</vt:lpstr>
      <vt:lpstr>        c) Lamp is the  legacy of God (I kings 11:36) .</vt:lpstr>
      <vt:lpstr>PowerPoint Presentation</vt:lpstr>
      <vt:lpstr>3) They all went out to meet the Bridegroom</vt:lpstr>
      <vt:lpstr>PowerPoint Presentation</vt:lpstr>
      <vt:lpstr>PowerPoint Presentation</vt:lpstr>
      <vt:lpstr>How are you looking at Jesus?</vt:lpstr>
      <vt:lpstr>PowerPoint Presentation</vt:lpstr>
      <vt:lpstr>PowerPoint Presentation</vt:lpstr>
      <vt:lpstr>5.They were all together until mid night</vt:lpstr>
      <vt:lpstr>Differences </vt:lpstr>
      <vt:lpstr>Mental Level</vt:lpstr>
      <vt:lpstr>Mental Level</vt:lpstr>
      <vt:lpstr>PowerPoint Presentation</vt:lpstr>
      <vt:lpstr>Physical Level</vt:lpstr>
      <vt:lpstr>Spiritual level</vt:lpstr>
      <vt:lpstr>Implications:</vt:lpstr>
      <vt:lpstr>PowerPoint Presentation</vt:lpstr>
      <vt:lpstr>PowerPoint Presentation</vt:lpstr>
      <vt:lpstr>Thus the bride is going to be raptured and the nominal believers or the believing who cannot prepare them as the Bride ,are going to be left behind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Parable of Ten Virgins:</dc:title>
  <dc:creator>user</dc:creator>
  <cp:lastModifiedBy>Karretti, Akash</cp:lastModifiedBy>
  <cp:revision>76</cp:revision>
  <dcterms:created xsi:type="dcterms:W3CDTF">2018-10-14T18:23:53Z</dcterms:created>
  <dcterms:modified xsi:type="dcterms:W3CDTF">2018-10-20T10:25:14Z</dcterms:modified>
</cp:coreProperties>
</file>