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17A4FF7-798D-41C9-AB7E-9A445C3511CC}" type="datetimeFigureOut">
              <a:rPr lang="en-IN" smtClean="0"/>
              <a:t>27-07-2025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834B7CB-E253-4192-A2F5-BC5EEC9BF902}" type="slidenum">
              <a:rPr lang="en-IN" smtClean="0"/>
              <a:t>‹#›</a:t>
            </a:fld>
            <a:endParaRPr lang="en-IN"/>
          </a:p>
        </p:txBody>
      </p:sp>
    </p:spTree>
    <p:extLst>
      <p:ext uri="{BB962C8B-B14F-4D97-AF65-F5344CB8AC3E}">
        <p14:creationId xmlns:p14="http://schemas.microsoft.com/office/powerpoint/2010/main" val="93557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34B7CB-E253-4192-A2F5-BC5EEC9BF902}" type="slidenum">
              <a:rPr lang="en-IN" smtClean="0"/>
              <a:t>3</a:t>
            </a:fld>
            <a:endParaRPr lang="en-IN"/>
          </a:p>
        </p:txBody>
      </p:sp>
    </p:spTree>
    <p:extLst>
      <p:ext uri="{BB962C8B-B14F-4D97-AF65-F5344CB8AC3E}">
        <p14:creationId xmlns:p14="http://schemas.microsoft.com/office/powerpoint/2010/main" val="28068475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1123950" y="4021201"/>
            <a:ext cx="190500" cy="188849"/>
          </a:xfrm>
          <a:prstGeom prst="rect">
            <a:avLst/>
          </a:prstGeom>
        </p:spPr>
      </p:pic>
      <p:pic>
        <p:nvPicPr>
          <p:cNvPr id="18" name="bg object 18"/>
          <p:cNvPicPr/>
          <p:nvPr/>
        </p:nvPicPr>
        <p:blipFill>
          <a:blip r:embed="rId4" cstate="print"/>
          <a:stretch>
            <a:fillRect/>
          </a:stretch>
        </p:blipFill>
        <p:spPr>
          <a:xfrm>
            <a:off x="938212" y="0"/>
            <a:ext cx="1335944" cy="2708275"/>
          </a:xfrm>
          <a:prstGeom prst="rect">
            <a:avLst/>
          </a:prstGeom>
        </p:spPr>
      </p:pic>
      <p:pic>
        <p:nvPicPr>
          <p:cNvPr id="19" name="bg object 19"/>
          <p:cNvPicPr/>
          <p:nvPr/>
        </p:nvPicPr>
        <p:blipFill>
          <a:blip r:embed="rId5" cstate="print"/>
          <a:stretch>
            <a:fillRect/>
          </a:stretch>
        </p:blipFill>
        <p:spPr>
          <a:xfrm>
            <a:off x="866775" y="4825"/>
            <a:ext cx="238125" cy="1089025"/>
          </a:xfrm>
          <a:prstGeom prst="rect">
            <a:avLst/>
          </a:prstGeom>
        </p:spPr>
      </p:pic>
      <p:pic>
        <p:nvPicPr>
          <p:cNvPr id="20" name="bg object 20"/>
          <p:cNvPicPr/>
          <p:nvPr/>
        </p:nvPicPr>
        <p:blipFill>
          <a:blip r:embed="rId6" cstate="print"/>
          <a:stretch>
            <a:fillRect/>
          </a:stretch>
        </p:blipFill>
        <p:spPr>
          <a:xfrm>
            <a:off x="0" y="9398"/>
            <a:ext cx="523875" cy="4662551"/>
          </a:xfrm>
          <a:prstGeom prst="rect">
            <a:avLst/>
          </a:prstGeom>
        </p:spPr>
      </p:pic>
      <p:pic>
        <p:nvPicPr>
          <p:cNvPr id="21" name="bg object 21"/>
          <p:cNvPicPr/>
          <p:nvPr/>
        </p:nvPicPr>
        <p:blipFill>
          <a:blip r:embed="rId7" cstate="print"/>
          <a:stretch>
            <a:fillRect/>
          </a:stretch>
        </p:blipFill>
        <p:spPr>
          <a:xfrm>
            <a:off x="561975" y="5480050"/>
            <a:ext cx="514350" cy="1373187"/>
          </a:xfrm>
          <a:prstGeom prst="rect">
            <a:avLst/>
          </a:prstGeom>
        </p:spPr>
      </p:pic>
      <p:pic>
        <p:nvPicPr>
          <p:cNvPr id="22" name="bg object 22"/>
          <p:cNvPicPr/>
          <p:nvPr/>
        </p:nvPicPr>
        <p:blipFill>
          <a:blip r:embed="rId8" cstate="print"/>
          <a:stretch>
            <a:fillRect/>
          </a:stretch>
        </p:blipFill>
        <p:spPr>
          <a:xfrm>
            <a:off x="695325" y="4825"/>
            <a:ext cx="385762" cy="1739900"/>
          </a:xfrm>
          <a:prstGeom prst="rect">
            <a:avLst/>
          </a:prstGeom>
        </p:spPr>
      </p:pic>
      <p:pic>
        <p:nvPicPr>
          <p:cNvPr id="23" name="bg object 23"/>
          <p:cNvPicPr/>
          <p:nvPr/>
        </p:nvPicPr>
        <p:blipFill>
          <a:blip r:embed="rId9" cstate="print"/>
          <a:stretch>
            <a:fillRect/>
          </a:stretch>
        </p:blipFill>
        <p:spPr>
          <a:xfrm>
            <a:off x="0" y="4881498"/>
            <a:ext cx="442912" cy="1957449"/>
          </a:xfrm>
          <a:prstGeom prst="rect">
            <a:avLst/>
          </a:prstGeom>
        </p:spPr>
      </p:pic>
      <p:pic>
        <p:nvPicPr>
          <p:cNvPr id="24" name="bg object 24"/>
          <p:cNvPicPr/>
          <p:nvPr/>
        </p:nvPicPr>
        <p:blipFill>
          <a:blip r:embed="rId10" cstate="print"/>
          <a:stretch>
            <a:fillRect/>
          </a:stretch>
        </p:blipFill>
        <p:spPr>
          <a:xfrm>
            <a:off x="595312" y="4825"/>
            <a:ext cx="814387" cy="4025773"/>
          </a:xfrm>
          <a:prstGeom prst="rect">
            <a:avLst/>
          </a:prstGeom>
        </p:spPr>
      </p:pic>
      <p:pic>
        <p:nvPicPr>
          <p:cNvPr id="25" name="bg object 25"/>
          <p:cNvPicPr/>
          <p:nvPr/>
        </p:nvPicPr>
        <p:blipFill>
          <a:blip r:embed="rId11" cstate="print"/>
          <a:stretch>
            <a:fillRect/>
          </a:stretch>
        </p:blipFill>
        <p:spPr>
          <a:xfrm>
            <a:off x="1319275" y="4867275"/>
            <a:ext cx="978630" cy="1990725"/>
          </a:xfrm>
          <a:prstGeom prst="rect">
            <a:avLst/>
          </a:prstGeom>
        </p:spPr>
      </p:pic>
      <p:pic>
        <p:nvPicPr>
          <p:cNvPr id="26" name="bg object 26"/>
          <p:cNvPicPr/>
          <p:nvPr/>
        </p:nvPicPr>
        <p:blipFill>
          <a:blip r:embed="rId12" cstate="print"/>
          <a:stretch>
            <a:fillRect/>
          </a:stretch>
        </p:blipFill>
        <p:spPr>
          <a:xfrm>
            <a:off x="504825" y="9525"/>
            <a:ext cx="833501" cy="6834187"/>
          </a:xfrm>
          <a:prstGeom prst="rect">
            <a:avLst/>
          </a:prstGeom>
        </p:spPr>
      </p:pic>
      <p:sp>
        <p:nvSpPr>
          <p:cNvPr id="2" name="Holder 2"/>
          <p:cNvSpPr>
            <a:spLocks noGrp="1"/>
          </p:cNvSpPr>
          <p:nvPr>
            <p:ph type="ctrTitle"/>
          </p:nvPr>
        </p:nvSpPr>
        <p:spPr>
          <a:xfrm>
            <a:off x="1955419" y="1368678"/>
            <a:ext cx="8628380" cy="2073910"/>
          </a:xfrm>
          <a:prstGeom prst="rect">
            <a:avLst/>
          </a:prstGeom>
        </p:spPr>
        <p:txBody>
          <a:bodyPr wrap="square" lIns="0" tIns="0" rIns="0" bIns="0">
            <a:spAutoFit/>
          </a:bodyPr>
          <a:lstStyle>
            <a:lvl1pPr>
              <a:defRPr sz="3600" b="1" i="0" u="sng">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0" i="0" u="sng">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sng">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0" i="0" u="sng">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sng">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sng">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pic>
        <p:nvPicPr>
          <p:cNvPr id="17" name="bg object 17"/>
          <p:cNvPicPr/>
          <p:nvPr/>
        </p:nvPicPr>
        <p:blipFill>
          <a:blip r:embed="rId8" cstate="print"/>
          <a:stretch>
            <a:fillRect/>
          </a:stretch>
        </p:blipFill>
        <p:spPr>
          <a:xfrm>
            <a:off x="9525" y="0"/>
            <a:ext cx="1166018" cy="2367026"/>
          </a:xfrm>
          <a:prstGeom prst="rect">
            <a:avLst/>
          </a:prstGeom>
        </p:spPr>
      </p:pic>
      <p:pic>
        <p:nvPicPr>
          <p:cNvPr id="18" name="bg object 18"/>
          <p:cNvPicPr/>
          <p:nvPr/>
        </p:nvPicPr>
        <p:blipFill>
          <a:blip r:embed="rId9" cstate="print"/>
          <a:stretch>
            <a:fillRect/>
          </a:stretch>
        </p:blipFill>
        <p:spPr>
          <a:xfrm>
            <a:off x="0" y="3549650"/>
            <a:ext cx="219075" cy="660400"/>
          </a:xfrm>
          <a:prstGeom prst="rect">
            <a:avLst/>
          </a:prstGeom>
        </p:spPr>
      </p:pic>
      <p:pic>
        <p:nvPicPr>
          <p:cNvPr id="19" name="bg object 19"/>
          <p:cNvPicPr/>
          <p:nvPr/>
        </p:nvPicPr>
        <p:blipFill>
          <a:blip r:embed="rId10" cstate="print"/>
          <a:stretch>
            <a:fillRect/>
          </a:stretch>
        </p:blipFill>
        <p:spPr>
          <a:xfrm>
            <a:off x="0" y="4481448"/>
            <a:ext cx="242887" cy="2362263"/>
          </a:xfrm>
          <a:prstGeom prst="rect">
            <a:avLst/>
          </a:prstGeom>
        </p:spPr>
      </p:pic>
      <p:pic>
        <p:nvPicPr>
          <p:cNvPr id="20" name="bg object 20"/>
          <p:cNvPicPr/>
          <p:nvPr/>
        </p:nvPicPr>
        <p:blipFill>
          <a:blip r:embed="rId11" cstate="print"/>
          <a:stretch>
            <a:fillRect/>
          </a:stretch>
        </p:blipFill>
        <p:spPr>
          <a:xfrm>
            <a:off x="223837" y="4867274"/>
            <a:ext cx="975518" cy="1990725"/>
          </a:xfrm>
          <a:prstGeom prst="rect">
            <a:avLst/>
          </a:prstGeom>
        </p:spPr>
      </p:pic>
      <p:pic>
        <p:nvPicPr>
          <p:cNvPr id="21" name="bg object 21"/>
          <p:cNvPicPr/>
          <p:nvPr/>
        </p:nvPicPr>
        <p:blipFill>
          <a:blip r:embed="rId12" cstate="print"/>
          <a:stretch>
            <a:fillRect/>
          </a:stretch>
        </p:blipFill>
        <p:spPr>
          <a:xfrm>
            <a:off x="11372005" y="0"/>
            <a:ext cx="529546" cy="627126"/>
          </a:xfrm>
          <a:prstGeom prst="rect">
            <a:avLst/>
          </a:prstGeom>
        </p:spPr>
      </p:pic>
      <p:pic>
        <p:nvPicPr>
          <p:cNvPr id="22" name="bg object 22"/>
          <p:cNvPicPr/>
          <p:nvPr/>
        </p:nvPicPr>
        <p:blipFill>
          <a:blip r:embed="rId13" cstate="print"/>
          <a:stretch>
            <a:fillRect/>
          </a:stretch>
        </p:blipFill>
        <p:spPr>
          <a:xfrm>
            <a:off x="11531600" y="5551551"/>
            <a:ext cx="508000" cy="1296924"/>
          </a:xfrm>
          <a:prstGeom prst="rect">
            <a:avLst/>
          </a:prstGeom>
        </p:spPr>
      </p:pic>
      <p:pic>
        <p:nvPicPr>
          <p:cNvPr id="23" name="bg object 23"/>
          <p:cNvPicPr/>
          <p:nvPr/>
        </p:nvPicPr>
        <p:blipFill>
          <a:blip r:embed="rId14" cstate="print"/>
          <a:stretch>
            <a:fillRect/>
          </a:stretch>
        </p:blipFill>
        <p:spPr>
          <a:xfrm>
            <a:off x="11631548" y="4825"/>
            <a:ext cx="384175" cy="1725549"/>
          </a:xfrm>
          <a:prstGeom prst="rect">
            <a:avLst/>
          </a:prstGeom>
        </p:spPr>
      </p:pic>
      <p:pic>
        <p:nvPicPr>
          <p:cNvPr id="24" name="bg object 24"/>
          <p:cNvPicPr/>
          <p:nvPr/>
        </p:nvPicPr>
        <p:blipFill>
          <a:blip r:embed="rId15" cstate="print"/>
          <a:stretch>
            <a:fillRect/>
          </a:stretch>
        </p:blipFill>
        <p:spPr>
          <a:xfrm>
            <a:off x="11441048" y="4867275"/>
            <a:ext cx="384301" cy="1981200"/>
          </a:xfrm>
          <a:prstGeom prst="rect">
            <a:avLst/>
          </a:prstGeom>
        </p:spPr>
      </p:pic>
      <p:sp>
        <p:nvSpPr>
          <p:cNvPr id="2" name="Holder 2"/>
          <p:cNvSpPr>
            <a:spLocks noGrp="1"/>
          </p:cNvSpPr>
          <p:nvPr>
            <p:ph type="title"/>
          </p:nvPr>
        </p:nvSpPr>
        <p:spPr>
          <a:xfrm>
            <a:off x="1220216" y="623061"/>
            <a:ext cx="6659245" cy="910336"/>
          </a:xfrm>
          <a:prstGeom prst="rect">
            <a:avLst/>
          </a:prstGeom>
        </p:spPr>
        <p:txBody>
          <a:bodyPr wrap="square" lIns="0" tIns="0" rIns="0" bIns="0">
            <a:spAutoFit/>
          </a:bodyPr>
          <a:lstStyle>
            <a:lvl1pPr>
              <a:defRPr sz="3600" b="1" i="0" u="sng">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220216" y="1640579"/>
            <a:ext cx="9748520" cy="4058285"/>
          </a:xfrm>
          <a:prstGeom prst="rect">
            <a:avLst/>
          </a:prstGeom>
        </p:spPr>
        <p:txBody>
          <a:bodyPr wrap="square" lIns="0" tIns="0" rIns="0" bIns="0">
            <a:spAutoFit/>
          </a:bodyPr>
          <a:lstStyle>
            <a:lvl1pPr>
              <a:defRPr sz="3200" b="0" i="0" u="sng">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219200" y="2133600"/>
            <a:ext cx="10134600" cy="2080954"/>
          </a:xfrm>
          <a:prstGeom prst="rect">
            <a:avLst/>
          </a:prstGeom>
        </p:spPr>
        <p:txBody>
          <a:bodyPr vert="horz" wrap="square" lIns="0" tIns="85725" rIns="0" bIns="0" rtlCol="0">
            <a:spAutoFit/>
          </a:bodyPr>
          <a:lstStyle/>
          <a:p>
            <a:pPr marL="12700" marR="5080" algn="ctr">
              <a:lnSpc>
                <a:spcPct val="90000"/>
              </a:lnSpc>
              <a:spcBef>
                <a:spcPts val="675"/>
              </a:spcBef>
            </a:pPr>
            <a:r>
              <a:rPr lang="en-US" sz="4800" u="none" dirty="0">
                <a:latin typeface="Trebuchet MS"/>
                <a:cs typeface="Trebuchet MS"/>
              </a:rPr>
              <a:t>UNIVERSAL COLOR-CODE </a:t>
            </a:r>
            <a:br>
              <a:rPr lang="en-US" sz="4800" u="none" dirty="0">
                <a:latin typeface="Trebuchet MS"/>
                <a:cs typeface="Trebuchet MS"/>
              </a:rPr>
            </a:br>
            <a:r>
              <a:rPr lang="en-US" sz="4800" u="none" dirty="0">
                <a:latin typeface="Trebuchet MS"/>
                <a:cs typeface="Trebuchet MS"/>
              </a:rPr>
              <a:t>VEHICLE REAR SPEED </a:t>
            </a:r>
            <a:br>
              <a:rPr lang="en-US" sz="4800" u="none" dirty="0">
                <a:latin typeface="Trebuchet MS"/>
                <a:cs typeface="Trebuchet MS"/>
              </a:rPr>
            </a:br>
            <a:r>
              <a:rPr lang="en-US" sz="4800" u="none" dirty="0">
                <a:latin typeface="Trebuchet MS"/>
                <a:cs typeface="Trebuchet MS"/>
              </a:rPr>
              <a:t>INDICATOR SYSTEM</a:t>
            </a:r>
            <a:endParaRPr sz="4800" u="none" dirty="0">
              <a:latin typeface="Trebuchet MS"/>
              <a:cs typeface="Trebuchet MS"/>
            </a:endParaRPr>
          </a:p>
        </p:txBody>
      </p:sp>
      <p:sp>
        <p:nvSpPr>
          <p:cNvPr id="3" name="object 3"/>
          <p:cNvSpPr txBox="1"/>
          <p:nvPr/>
        </p:nvSpPr>
        <p:spPr>
          <a:xfrm>
            <a:off x="9067800" y="5257800"/>
            <a:ext cx="2438400" cy="597599"/>
          </a:xfrm>
          <a:prstGeom prst="rect">
            <a:avLst/>
          </a:prstGeom>
        </p:spPr>
        <p:txBody>
          <a:bodyPr vert="horz" wrap="square" lIns="0" tIns="12700" rIns="0" bIns="0" rtlCol="0">
            <a:spAutoFit/>
          </a:bodyPr>
          <a:lstStyle/>
          <a:p>
            <a:pPr marL="12700">
              <a:lnSpc>
                <a:spcPct val="100000"/>
              </a:lnSpc>
              <a:spcBef>
                <a:spcPts val="100"/>
              </a:spcBef>
            </a:pPr>
            <a:r>
              <a:rPr lang="en-IN" sz="2000" spc="-65" dirty="0">
                <a:solidFill>
                  <a:srgbClr val="82FFFF"/>
                </a:solidFill>
                <a:latin typeface="Trebuchet MS"/>
                <a:cs typeface="Trebuchet MS"/>
              </a:rPr>
              <a:t>PRESENTED BY :-</a:t>
            </a:r>
            <a:r>
              <a:rPr lang="en-IN" sz="2000" spc="55" dirty="0">
                <a:solidFill>
                  <a:srgbClr val="82FFFF"/>
                </a:solidFill>
                <a:latin typeface="Trebuchet MS"/>
                <a:cs typeface="Trebuchet MS"/>
              </a:rPr>
              <a:t> </a:t>
            </a:r>
            <a:r>
              <a:rPr lang="en-IN" dirty="0">
                <a:solidFill>
                  <a:srgbClr val="82FFFF"/>
                </a:solidFill>
                <a:latin typeface="Trebuchet MS"/>
                <a:cs typeface="Trebuchet MS"/>
              </a:rPr>
              <a:t>GOLAGANI GOVINDU</a:t>
            </a:r>
            <a:endParaRPr lang="en-IN"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631884"/>
            <a:ext cx="6659245" cy="910336"/>
          </a:xfrm>
          <a:prstGeom prst="rect">
            <a:avLst/>
          </a:prstGeom>
        </p:spPr>
        <p:txBody>
          <a:bodyPr vert="horz" wrap="square" lIns="0" tIns="348996" rIns="0" bIns="0" rtlCol="0">
            <a:spAutoFit/>
          </a:bodyPr>
          <a:lstStyle/>
          <a:p>
            <a:pPr marL="41910">
              <a:lnSpc>
                <a:spcPct val="100000"/>
              </a:lnSpc>
              <a:spcBef>
                <a:spcPts val="100"/>
              </a:spcBef>
            </a:pPr>
            <a:r>
              <a:rPr b="0" spc="-10" dirty="0">
                <a:latin typeface="Times New Roman"/>
                <a:cs typeface="Times New Roman"/>
              </a:rPr>
              <a:t>INTRODUCTION</a:t>
            </a:r>
            <a:r>
              <a:rPr b="0" u="none" spc="-10" dirty="0">
                <a:latin typeface="Times New Roman"/>
                <a:cs typeface="Times New Roman"/>
              </a:rPr>
              <a:t>:-</a:t>
            </a:r>
          </a:p>
        </p:txBody>
      </p:sp>
      <p:sp>
        <p:nvSpPr>
          <p:cNvPr id="3" name="object 3"/>
          <p:cNvSpPr txBox="1"/>
          <p:nvPr/>
        </p:nvSpPr>
        <p:spPr>
          <a:xfrm>
            <a:off x="1220216" y="1823466"/>
            <a:ext cx="9750425" cy="3519746"/>
          </a:xfrm>
          <a:prstGeom prst="rect">
            <a:avLst/>
          </a:prstGeom>
        </p:spPr>
        <p:txBody>
          <a:bodyPr vert="horz" wrap="square" lIns="0" tIns="12700" rIns="0" bIns="0" rtlCol="0">
            <a:spAutoFit/>
          </a:bodyPr>
          <a:lstStyle/>
          <a:p>
            <a:pPr marL="241300" marR="5080" indent="-228600" algn="just">
              <a:lnSpc>
                <a:spcPct val="120000"/>
              </a:lnSpc>
              <a:spcBef>
                <a:spcPts val="100"/>
              </a:spcBef>
              <a:buSzPct val="125000"/>
              <a:buFont typeface="Arial"/>
              <a:buChar char="•"/>
              <a:tabLst>
                <a:tab pos="241300" algn="l"/>
              </a:tabLst>
            </a:pPr>
            <a:r>
              <a:rPr lang="en-US" sz="2400" dirty="0">
                <a:solidFill>
                  <a:schemeClr val="bg1"/>
                </a:solidFill>
                <a:latin typeface="Times New Roman" panose="02020603050405020304" pitchFamily="18" charset="0"/>
                <a:cs typeface="Times New Roman" panose="02020603050405020304" pitchFamily="18" charset="0"/>
              </a:rPr>
              <a:t>This project proposes a smart rear warning system for vehicles using an Arduino-based setup. It detects sudden speed drops and alerts rear drivers with a color-coded LED system: green for normal braking, yellow for moderate deceleration, and red for emergency braking. By comparing previous and current speeds, the system calculates the drop and triggers the appropriate LED. This helps following vehicles react faster and avoid rear-end collisions, especially in traffic or high-speed conditions. The system enhances road safety and supports better driver 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762000"/>
            <a:ext cx="6763512" cy="566822"/>
          </a:xfrm>
          <a:prstGeom prst="rect">
            <a:avLst/>
          </a:prstGeom>
        </p:spPr>
        <p:txBody>
          <a:bodyPr vert="horz" wrap="square" lIns="0" tIns="12700" rIns="0" bIns="0" rtlCol="0">
            <a:spAutoFit/>
          </a:bodyPr>
          <a:lstStyle/>
          <a:p>
            <a:pPr marL="12700">
              <a:lnSpc>
                <a:spcPct val="100000"/>
              </a:lnSpc>
              <a:spcBef>
                <a:spcPts val="100"/>
              </a:spcBef>
            </a:pPr>
            <a:r>
              <a:rPr lang="en-IN" b="0" spc="-215" dirty="0">
                <a:latin typeface="Times New Roman" panose="02020603050405020304" pitchFamily="18" charset="0"/>
                <a:cs typeface="Times New Roman" panose="02020603050405020304" pitchFamily="18" charset="0"/>
              </a:rPr>
              <a:t>PROJECT</a:t>
            </a:r>
            <a:r>
              <a:rPr lang="en-IN" b="0" spc="-95" dirty="0">
                <a:latin typeface="Times New Roman" panose="02020603050405020304" pitchFamily="18" charset="0"/>
                <a:cs typeface="Times New Roman" panose="02020603050405020304" pitchFamily="18" charset="0"/>
              </a:rPr>
              <a:t> </a:t>
            </a:r>
            <a:r>
              <a:rPr lang="en-IN" b="0" spc="-165" dirty="0">
                <a:latin typeface="Times New Roman" panose="02020603050405020304" pitchFamily="18" charset="0"/>
                <a:cs typeface="Times New Roman" panose="02020603050405020304" pitchFamily="18" charset="0"/>
              </a:rPr>
              <a:t>OBJECTIVES</a:t>
            </a:r>
            <a:r>
              <a:rPr lang="en-IN" b="0" spc="-110"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&amp;</a:t>
            </a:r>
            <a:r>
              <a:rPr lang="en-IN" b="0" spc="-110" dirty="0">
                <a:latin typeface="Times New Roman" panose="02020603050405020304" pitchFamily="18" charset="0"/>
                <a:cs typeface="Times New Roman" panose="02020603050405020304" pitchFamily="18" charset="0"/>
              </a:rPr>
              <a:t> </a:t>
            </a:r>
            <a:r>
              <a:rPr lang="en-IN" b="0" spc="-10" dirty="0">
                <a:latin typeface="Times New Roman" panose="02020603050405020304" pitchFamily="18" charset="0"/>
                <a:cs typeface="Times New Roman" panose="02020603050405020304" pitchFamily="18" charset="0"/>
              </a:rPr>
              <a:t>SCOPE</a:t>
            </a:r>
            <a:endParaRPr b="0" spc="-1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447800" y="1676400"/>
            <a:ext cx="10895584" cy="3653564"/>
          </a:xfrm>
          <a:prstGeom prst="rect">
            <a:avLst/>
          </a:prstGeom>
        </p:spPr>
        <p:txBody>
          <a:bodyPr vert="horz" wrap="square" lIns="0" tIns="19050" rIns="0" bIns="0" rtlCol="0">
            <a:spAutoFit/>
          </a:bodyPr>
          <a:lstStyle/>
          <a:p>
            <a:pPr marL="240665" indent="-227965">
              <a:lnSpc>
                <a:spcPct val="100000"/>
              </a:lnSpc>
              <a:spcBef>
                <a:spcPts val="150"/>
              </a:spcBef>
              <a:buSzPct val="125000"/>
              <a:buFont typeface="Arial"/>
              <a:buChar char="•"/>
              <a:tabLst>
                <a:tab pos="240665" algn="l"/>
              </a:tabLst>
            </a:pPr>
            <a:r>
              <a:rPr sz="3200" u="sng" spc="-10" dirty="0">
                <a:solidFill>
                  <a:srgbClr val="FFFFFF"/>
                </a:solidFill>
                <a:uFill>
                  <a:solidFill>
                    <a:srgbClr val="FFFFFF"/>
                  </a:solidFill>
                </a:uFill>
                <a:latin typeface="Times New Roman"/>
                <a:cs typeface="Times New Roman"/>
              </a:rPr>
              <a:t>Objectives:</a:t>
            </a:r>
            <a:endParaRPr lang="en-US" sz="3200" u="sng" spc="-10" dirty="0">
              <a:solidFill>
                <a:srgbClr val="FFFFFF"/>
              </a:solidFill>
              <a:uFill>
                <a:solidFill>
                  <a:srgbClr val="FFFFFF"/>
                </a:solidFill>
              </a:uFill>
              <a:latin typeface="Times New Roman"/>
              <a:cs typeface="Times New Roman"/>
            </a:endParaRPr>
          </a:p>
          <a:p>
            <a:r>
              <a:rPr lang="en-IN" sz="2800" dirty="0">
                <a:solidFill>
                  <a:schemeClr val="bg1"/>
                </a:solidFill>
              </a:rPr>
              <a:t>•</a:t>
            </a:r>
            <a:r>
              <a:rPr lang="en-IN" sz="2400" dirty="0"/>
              <a:t> </a:t>
            </a:r>
            <a:r>
              <a:rPr lang="en-US" sz="2400" dirty="0">
                <a:solidFill>
                  <a:schemeClr val="bg1"/>
                </a:solidFill>
                <a:latin typeface="Times New Roman" panose="02020603050405020304" pitchFamily="18" charset="0"/>
                <a:cs typeface="Times New Roman" panose="02020603050405020304" pitchFamily="18" charset="0"/>
              </a:rPr>
              <a:t>To design a rear-mounted color-coded digital speed indicator.</a:t>
            </a:r>
          </a:p>
          <a:p>
            <a:r>
              <a:rPr lang="en-IN" sz="28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To display real-time speed variations using red and green color cues</a:t>
            </a:r>
          </a:p>
          <a:p>
            <a:r>
              <a:rPr lang="en-IN" sz="2800" dirty="0">
                <a:solidFill>
                  <a:schemeClr val="bg1"/>
                </a:solidFill>
                <a:latin typeface="Times New Roman" panose="02020603050405020304" pitchFamily="18" charset="0"/>
                <a:cs typeface="Times New Roman" panose="02020603050405020304" pitchFamily="18" charset="0"/>
              </a:rPr>
              <a:t>•</a:t>
            </a:r>
            <a:r>
              <a:rPr lang="en-I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To improve road safety and assist traffic monitoring.</a:t>
            </a:r>
            <a:endParaRPr lang="en-IN" sz="2400" dirty="0">
              <a:solidFill>
                <a:schemeClr val="bg1"/>
              </a:solidFill>
              <a:latin typeface="Times New Roman" panose="02020603050405020304" pitchFamily="18" charset="0"/>
              <a:cs typeface="Times New Roman" panose="02020603050405020304" pitchFamily="18" charset="0"/>
            </a:endParaRPr>
          </a:p>
          <a:p>
            <a:pPr marL="240665" indent="-227965">
              <a:lnSpc>
                <a:spcPct val="100000"/>
              </a:lnSpc>
              <a:spcBef>
                <a:spcPts val="480"/>
              </a:spcBef>
              <a:buSzPct val="125000"/>
              <a:buFont typeface="Arial"/>
              <a:buChar char="•"/>
              <a:tabLst>
                <a:tab pos="240665" algn="l"/>
              </a:tabLst>
            </a:pPr>
            <a:r>
              <a:rPr sz="3200" u="sng" spc="-10" dirty="0">
                <a:solidFill>
                  <a:srgbClr val="FFFFFF"/>
                </a:solidFill>
                <a:uFill>
                  <a:solidFill>
                    <a:srgbClr val="FFFFFF"/>
                  </a:solidFill>
                </a:uFill>
                <a:latin typeface="Times New Roman"/>
                <a:cs typeface="Times New Roman"/>
              </a:rPr>
              <a:t>Scope:</a:t>
            </a:r>
            <a:endParaRPr sz="3200" dirty="0">
              <a:latin typeface="Times New Roman"/>
              <a:cs typeface="Times New Roman"/>
            </a:endParaRPr>
          </a:p>
          <a:p>
            <a:r>
              <a:rPr lang="en-IN" sz="2800" dirty="0">
                <a:solidFill>
                  <a:schemeClr val="bg1"/>
                </a:solidFill>
              </a:rPr>
              <a:t>•</a:t>
            </a:r>
            <a:r>
              <a:rPr lang="en-IN" sz="2400" dirty="0">
                <a:solidFill>
                  <a:schemeClr val="bg1"/>
                </a:solidFill>
              </a:rPr>
              <a:t> </a:t>
            </a:r>
            <a:r>
              <a:rPr lang="en-US" sz="2400" dirty="0">
                <a:solidFill>
                  <a:schemeClr val="bg1"/>
                </a:solidFill>
                <a:latin typeface="Times New Roman" panose="02020603050405020304" pitchFamily="18" charset="0"/>
                <a:cs typeface="Times New Roman" panose="02020603050405020304" pitchFamily="18" charset="0"/>
              </a:rPr>
              <a:t>Applicable to all types of road vehicles.</a:t>
            </a:r>
          </a:p>
          <a:p>
            <a:pPr algn="l"/>
            <a:r>
              <a:rPr lang="en-IN" sz="2800" dirty="0">
                <a:solidFill>
                  <a:schemeClr val="bg1"/>
                </a:solidFill>
              </a:rPr>
              <a:t>•</a:t>
            </a:r>
            <a:r>
              <a:rPr lang="en-IN" sz="2800" dirty="0"/>
              <a:t> </a:t>
            </a:r>
            <a:r>
              <a:rPr lang="en-US" sz="2400" dirty="0">
                <a:solidFill>
                  <a:schemeClr val="bg1"/>
                </a:solidFill>
                <a:latin typeface="Times New Roman" panose="02020603050405020304" pitchFamily="18" charset="0"/>
                <a:cs typeface="Times New Roman" panose="02020603050405020304" pitchFamily="18" charset="0"/>
              </a:rPr>
              <a:t>Functional in various lighting and weather conditions.</a:t>
            </a:r>
          </a:p>
          <a:p>
            <a:r>
              <a:rPr lang="en-IN" sz="2800" dirty="0">
                <a:solidFill>
                  <a:schemeClr val="bg1"/>
                </a:solidFill>
              </a:rPr>
              <a:t>•</a:t>
            </a:r>
            <a:r>
              <a:rPr lang="en-IN" sz="2800" dirty="0"/>
              <a:t> </a:t>
            </a:r>
            <a:r>
              <a:rPr lang="en-US" sz="2400" dirty="0">
                <a:solidFill>
                  <a:schemeClr val="bg1"/>
                </a:solidFill>
                <a:latin typeface="Times New Roman" panose="02020603050405020304" pitchFamily="18" charset="0"/>
                <a:cs typeface="Times New Roman" panose="02020603050405020304" pitchFamily="18" charset="0"/>
              </a:rPr>
              <a:t>Supports integration with existing vehicle speed sensors.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3733" y="685800"/>
            <a:ext cx="6659245" cy="656076"/>
          </a:xfrm>
          <a:prstGeom prst="rect">
            <a:avLst/>
          </a:prstGeom>
        </p:spPr>
        <p:txBody>
          <a:bodyPr vert="horz" wrap="square" lIns="0" tIns="101091" rIns="0" bIns="0" rtlCol="0">
            <a:spAutoFit/>
          </a:bodyPr>
          <a:lstStyle/>
          <a:p>
            <a:pPr marL="12700">
              <a:lnSpc>
                <a:spcPct val="100000"/>
              </a:lnSpc>
              <a:spcBef>
                <a:spcPts val="100"/>
              </a:spcBef>
            </a:pPr>
            <a:r>
              <a:rPr b="0" dirty="0">
                <a:latin typeface="Times New Roman" panose="02020603050405020304" pitchFamily="18" charset="0"/>
                <a:cs typeface="Times New Roman" panose="02020603050405020304" pitchFamily="18" charset="0"/>
              </a:rPr>
              <a:t>COMPONENT</a:t>
            </a:r>
            <a:r>
              <a:rPr b="0" spc="-190" dirty="0">
                <a:latin typeface="Times New Roman" panose="02020603050405020304" pitchFamily="18" charset="0"/>
                <a:cs typeface="Times New Roman" panose="02020603050405020304" pitchFamily="18" charset="0"/>
              </a:rPr>
              <a:t> </a:t>
            </a:r>
            <a:r>
              <a:rPr lang="en-US" b="0" spc="-190" dirty="0">
                <a:latin typeface="Times New Roman" panose="02020603050405020304" pitchFamily="18" charset="0"/>
                <a:cs typeface="Times New Roman" panose="02020603050405020304" pitchFamily="18" charset="0"/>
              </a:rPr>
              <a:t>&amp; PURPOSE</a:t>
            </a:r>
            <a:endParaRPr b="0" spc="-95"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EFC074D-8105-9CE3-C8B5-C62CB87F9A9B}"/>
              </a:ext>
            </a:extLst>
          </p:cNvPr>
          <p:cNvSpPr>
            <a:spLocks noGrp="1" noChangeArrowheads="1"/>
          </p:cNvSpPr>
          <p:nvPr>
            <p:ph type="body" idx="1"/>
          </p:nvPr>
        </p:nvSpPr>
        <p:spPr bwMode="auto">
          <a:xfrm>
            <a:off x="999513" y="2019300"/>
            <a:ext cx="108876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Speed Sensor(IR)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Detects vehicle speed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Microcontroller (Arduino)</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Processes speed data and controls output</a:t>
            </a:r>
            <a:endParaRPr lang="en-US" altLang="en-US" sz="2400" u="none"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LED Indicators (Red/Yellow/Green)</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 Show speed increase or decrease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through color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Digital Display Unit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 Displays speed visibly at the rear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Power Supply</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 Powers all components in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216" y="623061"/>
            <a:ext cx="6659245" cy="641328"/>
          </a:xfrm>
          <a:prstGeom prst="rect">
            <a:avLst/>
          </a:prstGeom>
        </p:spPr>
        <p:txBody>
          <a:bodyPr vert="horz" wrap="square" lIns="0" tIns="86486" rIns="0" bIns="0" rtlCol="0">
            <a:spAutoFit/>
          </a:bodyPr>
          <a:lstStyle/>
          <a:p>
            <a:pPr marL="12700">
              <a:lnSpc>
                <a:spcPct val="100000"/>
              </a:lnSpc>
              <a:spcBef>
                <a:spcPts val="100"/>
              </a:spcBef>
            </a:pPr>
            <a:r>
              <a:rPr lang="en-IN" b="0" u="none" spc="-60" dirty="0">
                <a:latin typeface="Times New Roman" panose="02020603050405020304" pitchFamily="18" charset="0"/>
                <a:ea typeface="Tahoma" panose="020B0604030504040204" pitchFamily="34" charset="0"/>
                <a:cs typeface="Times New Roman" panose="02020603050405020304" pitchFamily="18" charset="0"/>
              </a:rPr>
              <a:t>DIAGRAMS</a:t>
            </a:r>
            <a:r>
              <a:rPr b="0" u="none" spc="-60" dirty="0">
                <a:latin typeface="Trebuchet MS"/>
                <a:cs typeface="Trebuchet MS"/>
              </a:rPr>
              <a:t>:-</a:t>
            </a:r>
          </a:p>
        </p:txBody>
      </p:sp>
      <p:pic>
        <p:nvPicPr>
          <p:cNvPr id="9" name="Picture 8">
            <a:extLst>
              <a:ext uri="{FF2B5EF4-FFF2-40B4-BE49-F238E27FC236}">
                <a16:creationId xmlns:a16="http://schemas.microsoft.com/office/drawing/2014/main" id="{5F77E23E-D660-328D-32E2-30443663AF85}"/>
              </a:ext>
            </a:extLst>
          </p:cNvPr>
          <p:cNvPicPr>
            <a:picLocks noChangeAspect="1"/>
          </p:cNvPicPr>
          <p:nvPr/>
        </p:nvPicPr>
        <p:blipFill>
          <a:blip r:embed="rId2"/>
          <a:stretch>
            <a:fillRect/>
          </a:stretch>
        </p:blipFill>
        <p:spPr>
          <a:xfrm>
            <a:off x="1524000" y="1288773"/>
            <a:ext cx="8948057" cy="5029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990600"/>
            <a:ext cx="6659245" cy="566822"/>
          </a:xfrm>
          <a:prstGeom prst="rect">
            <a:avLst/>
          </a:prstGeom>
        </p:spPr>
        <p:txBody>
          <a:bodyPr vert="horz" wrap="square" lIns="0" tIns="12700" rIns="0" bIns="0" rtlCol="0">
            <a:spAutoFit/>
          </a:bodyPr>
          <a:lstStyle/>
          <a:p>
            <a:pPr marL="12700">
              <a:lnSpc>
                <a:spcPct val="100000"/>
              </a:lnSpc>
              <a:spcBef>
                <a:spcPts val="100"/>
              </a:spcBef>
            </a:pPr>
            <a:r>
              <a:rPr b="0" spc="-10" dirty="0"/>
              <a:t>CONCLUSION</a:t>
            </a:r>
            <a:r>
              <a:rPr spc="-10" dirty="0"/>
              <a:t>:</a:t>
            </a:r>
          </a:p>
        </p:txBody>
      </p:sp>
      <p:sp>
        <p:nvSpPr>
          <p:cNvPr id="3" name="object 3"/>
          <p:cNvSpPr txBox="1"/>
          <p:nvPr/>
        </p:nvSpPr>
        <p:spPr>
          <a:xfrm>
            <a:off x="685800" y="2286000"/>
            <a:ext cx="11277600" cy="2598147"/>
          </a:xfrm>
          <a:prstGeom prst="rect">
            <a:avLst/>
          </a:prstGeom>
        </p:spPr>
        <p:txBody>
          <a:bodyPr vert="horz" wrap="square" lIns="0" tIns="12700" rIns="0" bIns="0" rtlCol="0">
            <a:spAutoFit/>
          </a:bodyPr>
          <a:lstStyle/>
          <a:p>
            <a:r>
              <a:rPr lang="en-US" sz="2800" dirty="0">
                <a:solidFill>
                  <a:schemeClr val="bg1"/>
                </a:solidFill>
                <a:latin typeface="Times New Roman" panose="02020603050405020304" pitchFamily="18" charset="0"/>
                <a:cs typeface="Times New Roman" panose="02020603050405020304" pitchFamily="18" charset="0"/>
              </a:rPr>
              <a:t>This project delivers a compact and efficient solution for </a:t>
            </a:r>
            <a:r>
              <a:rPr lang="en-US" sz="2800" b="1" dirty="0">
                <a:solidFill>
                  <a:schemeClr val="bg1"/>
                </a:solidFill>
                <a:latin typeface="Times New Roman" panose="02020603050405020304" pitchFamily="18" charset="0"/>
                <a:cs typeface="Times New Roman" panose="02020603050405020304" pitchFamily="18" charset="0"/>
              </a:rPr>
              <a:t>real-time speed drop indication</a:t>
            </a:r>
            <a:r>
              <a:rPr lang="en-US" sz="2800" dirty="0">
                <a:solidFill>
                  <a:schemeClr val="bg1"/>
                </a:solidFill>
                <a:latin typeface="Times New Roman" panose="02020603050405020304" pitchFamily="18" charset="0"/>
                <a:cs typeface="Times New Roman" panose="02020603050405020304" pitchFamily="18" charset="0"/>
              </a:rPr>
              <a:t> using Arduino and LED indicators. By continuously analyzing speed changes and displaying clear color-coded signals, it improves </a:t>
            </a:r>
            <a:r>
              <a:rPr lang="en-US" sz="2800" b="1" dirty="0">
                <a:solidFill>
                  <a:schemeClr val="bg1"/>
                </a:solidFill>
                <a:latin typeface="Times New Roman" panose="02020603050405020304" pitchFamily="18" charset="0"/>
                <a:cs typeface="Times New Roman" panose="02020603050405020304" pitchFamily="18" charset="0"/>
              </a:rPr>
              <a:t>situational awareness</a:t>
            </a:r>
            <a:r>
              <a:rPr lang="en-US" sz="2800" dirty="0">
                <a:solidFill>
                  <a:schemeClr val="bg1"/>
                </a:solidFill>
                <a:latin typeface="Times New Roman" panose="02020603050405020304" pitchFamily="18" charset="0"/>
                <a:cs typeface="Times New Roman" panose="02020603050405020304" pitchFamily="18" charset="0"/>
              </a:rPr>
              <a:t> for rear drivers and promotes </a:t>
            </a:r>
            <a:r>
              <a:rPr lang="en-US" sz="2800" b="1" dirty="0">
                <a:solidFill>
                  <a:schemeClr val="bg1"/>
                </a:solidFill>
                <a:latin typeface="Times New Roman" panose="02020603050405020304" pitchFamily="18" charset="0"/>
                <a:cs typeface="Times New Roman" panose="02020603050405020304" pitchFamily="18" charset="0"/>
              </a:rPr>
              <a:t>safer driving practices</a:t>
            </a:r>
            <a:r>
              <a:rPr lang="en-US" sz="2800" dirty="0">
                <a:solidFill>
                  <a:schemeClr val="bg1"/>
                </a:solidFill>
                <a:latin typeface="Times New Roman" panose="02020603050405020304" pitchFamily="18" charset="0"/>
                <a:cs typeface="Times New Roman" panose="02020603050405020304" pitchFamily="18" charset="0"/>
              </a:rPr>
              <a:t>. The system is low-cost, easily deployable, and holds strong potential for </a:t>
            </a:r>
            <a:r>
              <a:rPr lang="en-US" sz="2800" b="1" dirty="0">
                <a:solidFill>
                  <a:schemeClr val="bg1"/>
                </a:solidFill>
                <a:latin typeface="Times New Roman" panose="02020603050405020304" pitchFamily="18" charset="0"/>
                <a:cs typeface="Times New Roman" panose="02020603050405020304" pitchFamily="18" charset="0"/>
              </a:rPr>
              <a:t>integration into modern automotive safety systems</a:t>
            </a:r>
            <a:r>
              <a:rPr lang="en-US" sz="2800" dirty="0">
                <a:solidFill>
                  <a:schemeClr val="bg1"/>
                </a:solidFill>
                <a:latin typeface="Times New Roman" panose="02020603050405020304" pitchFamily="18" charset="0"/>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304</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Trebuchet MS</vt:lpstr>
      <vt:lpstr>Office Theme</vt:lpstr>
      <vt:lpstr>UNIVERSAL COLOR-CODE  VEHICLE REAR SPEED  INDICATOR SYSTEM</vt:lpstr>
      <vt:lpstr>INTRODUCTION:-</vt:lpstr>
      <vt:lpstr>PROJECT OBJECTIVES &amp; SCOPE</vt:lpstr>
      <vt:lpstr>COMPONENT &amp; PURPOSE</vt:lpstr>
      <vt:lpstr>DIAGRAMS:-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Subramanyam Gonapa</dc:creator>
  <cp:lastModifiedBy>GOVIND GOLGANI</cp:lastModifiedBy>
  <cp:revision>2</cp:revision>
  <dcterms:created xsi:type="dcterms:W3CDTF">2025-07-27T09:46:08Z</dcterms:created>
  <dcterms:modified xsi:type="dcterms:W3CDTF">2025-07-27T12:00:29Z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2024-08-17T00:00:00Z</vt:filetime>
  </property>
  <property fmtid="{D5CDD505-2E9C-101B-9397-08002B2CF9AE}" pid="3" name="Creator">
    <vt:lpwstr>Microsoft® PowerPoint® 2021</vt:lpwstr>
  </property>
  <property fmtid="{D5CDD505-2E9C-101B-9397-08002B2CF9AE}" pid="4" name="LastSaved">
    <vt:filetime>2025-07-27T00:00:00Z</vt:filetime>
  </property>
  <property fmtid="{D5CDD505-2E9C-101B-9397-08002B2CF9AE}" pid="5" name="Producer">
    <vt:lpwstr>Microsoft® PowerPoint® 2021</vt:lpwstr>
  </property>
</Properties>
</file>