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2"/>
  </p:notesMasterIdLst>
  <p:handoutMasterIdLst>
    <p:handoutMasterId r:id="rId13"/>
  </p:handoutMasterIdLst>
  <p:sldIdLst>
    <p:sldId id="278" r:id="rId5"/>
    <p:sldId id="279" r:id="rId6"/>
    <p:sldId id="280" r:id="rId7"/>
    <p:sldId id="283" r:id="rId8"/>
    <p:sldId id="284" r:id="rId9"/>
    <p:sldId id="285" r:id="rId10"/>
    <p:sldId id="293"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78" d="100"/>
          <a:sy n="78" d="100"/>
        </p:scale>
        <p:origin x="878"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10/7/2023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574"/>
            <a:ext cx="5385816" cy="3139970"/>
          </a:xfrm>
        </p:spPr>
        <p:txBody>
          <a:bodyPr/>
          <a:lstStyle/>
          <a:p>
            <a:r>
              <a:rPr lang="en-US" dirty="0"/>
              <a:t>PRESENTATION</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255267"/>
            <a:ext cx="3493008" cy="1644724"/>
          </a:xfrm>
        </p:spPr>
        <p:txBody>
          <a:bodyPr/>
          <a:lstStyle/>
          <a:p>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89452"/>
            <a:ext cx="5693664" cy="2580596"/>
          </a:xfrm>
        </p:spPr>
        <p:txBody>
          <a:bodyPr/>
          <a:lstStyle/>
          <a:p>
            <a:r>
              <a:rPr lang="en-US" dirty="0"/>
              <a:t>AGENDA</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122168"/>
          </a:xfrm>
        </p:spPr>
        <p:txBody>
          <a:bodyPr>
            <a:normAutofit/>
          </a:bodyPr>
          <a:lstStyle/>
          <a:p>
            <a:pPr marL="457200" indent="-457200">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Functions &amp; Modules</a:t>
            </a:r>
          </a:p>
          <a:p>
            <a:pPr marL="457200" indent="-457200">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Data manipulation in python</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450361" y="358721"/>
            <a:ext cx="7540727" cy="896425"/>
          </a:xfrm>
        </p:spPr>
        <p:txBody>
          <a:bodyPr/>
          <a:lstStyle/>
          <a:p>
            <a:r>
              <a:rPr lang="en-US" dirty="0"/>
              <a:t>FUCTIONS &amp; MODULES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549445" y="1368534"/>
            <a:ext cx="7441643" cy="5287906"/>
          </a:xfrm>
        </p:spPr>
        <p:txBody>
          <a:bodyPr/>
          <a:lstStyle/>
          <a:p>
            <a:pPr marL="342900" indent="-342900" algn="l">
              <a:buFont typeface="Wingdings" panose="05000000000000000000" pitchFamily="2" charset="2"/>
              <a:buChar char="Ø"/>
            </a:pPr>
            <a:r>
              <a:rPr lang="en-US" sz="2300" b="1" i="0" dirty="0">
                <a:solidFill>
                  <a:srgbClr val="242424"/>
                </a:solidFill>
                <a:effectLst/>
                <a:latin typeface="sohne"/>
              </a:rPr>
              <a:t>MODULES</a:t>
            </a:r>
          </a:p>
          <a:p>
            <a:pPr algn="just"/>
            <a:r>
              <a:rPr lang="en-US" sz="1800" b="0" i="0" dirty="0">
                <a:solidFill>
                  <a:srgbClr val="242424"/>
                </a:solidFill>
                <a:effectLst/>
                <a:latin typeface="source-serif-pro"/>
              </a:rPr>
              <a:t>A module is simply a Python file with a </a:t>
            </a:r>
            <a:r>
              <a:rPr lang="en-US" sz="1800" b="1" i="0" dirty="0">
                <a:solidFill>
                  <a:srgbClr val="242424"/>
                </a:solidFill>
                <a:effectLst/>
                <a:latin typeface="source-serif-pro"/>
              </a:rPr>
              <a:t>.</a:t>
            </a:r>
            <a:r>
              <a:rPr lang="en-US" sz="1800" b="1" i="0" dirty="0" err="1">
                <a:solidFill>
                  <a:srgbClr val="242424"/>
                </a:solidFill>
                <a:effectLst/>
                <a:latin typeface="source-serif-pro"/>
              </a:rPr>
              <a:t>py</a:t>
            </a:r>
            <a:r>
              <a:rPr lang="en-US" sz="1800" b="0" i="0" dirty="0">
                <a:solidFill>
                  <a:srgbClr val="242424"/>
                </a:solidFill>
                <a:effectLst/>
                <a:latin typeface="source-serif-pro"/>
              </a:rPr>
              <a:t> extension that can be imported inside another Python program.</a:t>
            </a:r>
          </a:p>
          <a:p>
            <a:pPr algn="just"/>
            <a:r>
              <a:rPr lang="en-US" sz="1800" b="0" i="0" dirty="0">
                <a:solidFill>
                  <a:srgbClr val="242424"/>
                </a:solidFill>
                <a:effectLst/>
                <a:latin typeface="source-serif-pro"/>
              </a:rPr>
              <a:t>The name of the Python file becomes the module name.</a:t>
            </a:r>
          </a:p>
          <a:p>
            <a:pPr marL="342900" indent="-342900" algn="just">
              <a:buFont typeface="Wingdings" panose="05000000000000000000" pitchFamily="2" charset="2"/>
              <a:buChar char="Ø"/>
            </a:pPr>
            <a:r>
              <a:rPr lang="en-US" sz="2300" b="1" i="0" dirty="0">
                <a:solidFill>
                  <a:srgbClr val="242424"/>
                </a:solidFill>
                <a:effectLst/>
                <a:latin typeface="source-serif-pro"/>
              </a:rPr>
              <a:t>The Module Contains</a:t>
            </a:r>
            <a:r>
              <a:rPr lang="en-US" sz="2300" b="0" i="0" dirty="0">
                <a:solidFill>
                  <a:srgbClr val="242424"/>
                </a:solidFill>
                <a:effectLst/>
                <a:latin typeface="source-serif-pro"/>
              </a:rPr>
              <a:t> </a:t>
            </a:r>
          </a:p>
          <a:p>
            <a:pPr marL="1028700" lvl="1" indent="-342900" algn="just">
              <a:buFont typeface="Wingdings" panose="05000000000000000000" pitchFamily="2" charset="2"/>
              <a:buChar char="§"/>
            </a:pPr>
            <a:r>
              <a:rPr lang="en-US" sz="1800" b="0" i="0" dirty="0">
                <a:solidFill>
                  <a:srgbClr val="242424"/>
                </a:solidFill>
                <a:effectLst/>
                <a:latin typeface="source-serif-pro"/>
              </a:rPr>
              <a:t> </a:t>
            </a:r>
            <a:r>
              <a:rPr lang="en-US" sz="1800" i="0" dirty="0">
                <a:solidFill>
                  <a:srgbClr val="242424"/>
                </a:solidFill>
                <a:effectLst/>
                <a:latin typeface="source-serif-pro"/>
              </a:rPr>
              <a:t>definitions and implementation of classes </a:t>
            </a:r>
          </a:p>
          <a:p>
            <a:pPr marL="1028700" lvl="1" indent="-342900" algn="just">
              <a:buFont typeface="Wingdings" panose="05000000000000000000" pitchFamily="2" charset="2"/>
              <a:buChar char="§"/>
            </a:pPr>
            <a:r>
              <a:rPr lang="en-US" sz="1800" i="0" dirty="0">
                <a:solidFill>
                  <a:srgbClr val="242424"/>
                </a:solidFill>
                <a:effectLst/>
                <a:latin typeface="source-serif-pro"/>
              </a:rPr>
              <a:t> variables </a:t>
            </a:r>
          </a:p>
          <a:p>
            <a:pPr marL="1028700" lvl="1" indent="-342900" algn="just">
              <a:buFont typeface="Wingdings" panose="05000000000000000000" pitchFamily="2" charset="2"/>
              <a:buChar char="§"/>
            </a:pPr>
            <a:r>
              <a:rPr lang="en-US" sz="1800" i="0" dirty="0">
                <a:solidFill>
                  <a:srgbClr val="242424"/>
                </a:solidFill>
                <a:effectLst/>
                <a:latin typeface="source-serif-pro"/>
              </a:rPr>
              <a:t> functions that can be used inside another program.</a:t>
            </a:r>
          </a:p>
          <a:p>
            <a:pPr marL="342900" indent="-342900" algn="l">
              <a:buFont typeface="Wingdings" panose="05000000000000000000" pitchFamily="2" charset="2"/>
              <a:buChar char="Ø"/>
            </a:pPr>
            <a:r>
              <a:rPr lang="en-US" sz="2300" b="1" i="0" dirty="0">
                <a:solidFill>
                  <a:srgbClr val="242424"/>
                </a:solidFill>
                <a:effectLst/>
                <a:latin typeface="sohne"/>
              </a:rPr>
              <a:t>FUNCTIONS</a:t>
            </a:r>
          </a:p>
          <a:p>
            <a:pPr algn="just"/>
            <a:r>
              <a:rPr lang="en-US" sz="1800" b="0" i="0" dirty="0">
                <a:solidFill>
                  <a:srgbClr val="242424"/>
                </a:solidFill>
                <a:effectLst/>
                <a:latin typeface="source-serif-pro"/>
              </a:rPr>
              <a:t>A function is a block of code which only runs when it is called. You can pass data, known as parameters, into a function.</a:t>
            </a:r>
          </a:p>
          <a:p>
            <a:pPr marL="342900" indent="-342900">
              <a:buFont typeface="Wingdings" panose="05000000000000000000" pitchFamily="2" charset="2"/>
              <a:buChar char="Ø"/>
            </a:pPr>
            <a:r>
              <a:rPr lang="en-US" sz="1900" dirty="0">
                <a:solidFill>
                  <a:schemeClr val="tx1"/>
                </a:solidFill>
              </a:rPr>
              <a:t>Functions are two types:-</a:t>
            </a:r>
          </a:p>
          <a:p>
            <a:pPr marL="971550" lvl="1" indent="-285750">
              <a:buFont typeface="Wingdings" panose="05000000000000000000" pitchFamily="2" charset="2"/>
              <a:buChar char="§"/>
            </a:pPr>
            <a:r>
              <a:rPr lang="en-IN" sz="1800" b="1" i="0" dirty="0">
                <a:solidFill>
                  <a:srgbClr val="242424"/>
                </a:solidFill>
                <a:effectLst/>
                <a:latin typeface="sohne"/>
              </a:rPr>
              <a:t>User-defined Functions :</a:t>
            </a:r>
          </a:p>
          <a:p>
            <a:pPr marL="971550" lvl="1" indent="-285750">
              <a:buFont typeface="Wingdings" panose="05000000000000000000" pitchFamily="2" charset="2"/>
              <a:buChar char="§"/>
            </a:pPr>
            <a:r>
              <a:rPr lang="en-IN" sz="1800" b="1" i="0" dirty="0">
                <a:solidFill>
                  <a:srgbClr val="242424"/>
                </a:solidFill>
                <a:effectLst/>
                <a:latin typeface="sohne"/>
              </a:rPr>
              <a:t>Built-in Functions</a:t>
            </a:r>
          </a:p>
          <a:p>
            <a:endParaRPr lang="en-US" sz="1900" dirty="0">
              <a:solidFill>
                <a:schemeClr val="tx1"/>
              </a:solidFill>
            </a:endParaRP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71AB787-817E-9E80-5B72-F5A5D22644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1626" y="705004"/>
            <a:ext cx="8770374" cy="5282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646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A7C6E-AAC0-13E2-17D5-ABB16774B108}"/>
              </a:ext>
            </a:extLst>
          </p:cNvPr>
          <p:cNvSpPr>
            <a:spLocks noGrp="1"/>
          </p:cNvSpPr>
          <p:nvPr>
            <p:ph type="title"/>
          </p:nvPr>
        </p:nvSpPr>
        <p:spPr>
          <a:xfrm>
            <a:off x="3546101" y="206477"/>
            <a:ext cx="8547575" cy="1463374"/>
          </a:xfrm>
        </p:spPr>
        <p:txBody>
          <a:bodyPr/>
          <a:lstStyle/>
          <a:p>
            <a:r>
              <a:rPr lang="en-US" sz="4400" dirty="0">
                <a:latin typeface="Times New Roman" panose="02020603050405020304" pitchFamily="18" charset="0"/>
                <a:cs typeface="Times New Roman" panose="02020603050405020304" pitchFamily="18" charset="0"/>
              </a:rPr>
              <a:t>Data manipulation in python</a:t>
            </a:r>
            <a:endParaRPr lang="en-IN" dirty="0"/>
          </a:p>
        </p:txBody>
      </p:sp>
      <p:sp>
        <p:nvSpPr>
          <p:cNvPr id="5" name="Content Placeholder 4">
            <a:extLst>
              <a:ext uri="{FF2B5EF4-FFF2-40B4-BE49-F238E27FC236}">
                <a16:creationId xmlns:a16="http://schemas.microsoft.com/office/drawing/2014/main" id="{BCBB07C7-038C-6B41-55EB-5D22B3F8BB81}"/>
              </a:ext>
            </a:extLst>
          </p:cNvPr>
          <p:cNvSpPr>
            <a:spLocks noGrp="1"/>
          </p:cNvSpPr>
          <p:nvPr>
            <p:ph idx="1"/>
          </p:nvPr>
        </p:nvSpPr>
        <p:spPr>
          <a:xfrm>
            <a:off x="3628103" y="1828800"/>
            <a:ext cx="8465573" cy="4945626"/>
          </a:xfrm>
        </p:spPr>
        <p:txBody>
          <a:bodyPr/>
          <a:lstStyle/>
          <a:p>
            <a:pPr marL="285750" indent="-285750" algn="just">
              <a:buFont typeface="Wingdings" panose="05000000000000000000" pitchFamily="2" charset="2"/>
              <a:buChar char="Ø"/>
            </a:pPr>
            <a:r>
              <a:rPr lang="en-US" sz="1800" b="0" i="0" dirty="0">
                <a:solidFill>
                  <a:srgbClr val="374151"/>
                </a:solidFill>
                <a:effectLst/>
                <a:latin typeface="Times New Roman" panose="02020603050405020304" pitchFamily="18" charset="0"/>
                <a:cs typeface="Times New Roman" panose="02020603050405020304" pitchFamily="18" charset="0"/>
              </a:rPr>
              <a:t>Data manipulation in Python involves various operations that allow you to modify, clean, transform, and analyze data. There are several libraries in Python that are commonly used for data manipulation, with the most popular being:</a:t>
            </a:r>
          </a:p>
          <a:p>
            <a:pPr marL="285750" indent="-285750" algn="just">
              <a:buFont typeface="Wingdings" panose="05000000000000000000" pitchFamily="2" charset="2"/>
              <a:buChar char="§"/>
            </a:pPr>
            <a:r>
              <a:rPr lang="en-US" sz="1900" b="1" i="0" dirty="0">
                <a:solidFill>
                  <a:srgbClr val="374151"/>
                </a:solidFill>
                <a:effectLst/>
                <a:latin typeface="Times New Roman" panose="02020603050405020304" pitchFamily="18" charset="0"/>
                <a:cs typeface="Times New Roman" panose="02020603050405020304" pitchFamily="18" charset="0"/>
              </a:rPr>
              <a:t>NUMPY</a:t>
            </a:r>
            <a:r>
              <a:rPr lang="en-US" sz="1900" b="0" i="0" dirty="0">
                <a:solidFill>
                  <a:srgbClr val="374151"/>
                </a:solidFill>
                <a:effectLst/>
                <a:latin typeface="Times New Roman" panose="02020603050405020304" pitchFamily="18" charset="0"/>
                <a:cs typeface="Times New Roman" panose="02020603050405020304" pitchFamily="18" charset="0"/>
              </a:rPr>
              <a:t>:</a:t>
            </a:r>
            <a:r>
              <a:rPr lang="en-US" sz="1900" dirty="0">
                <a:solidFill>
                  <a:srgbClr val="374151"/>
                </a:solidFill>
                <a:latin typeface="Times New Roman" panose="02020603050405020304" pitchFamily="18" charset="0"/>
                <a:cs typeface="Times New Roman" panose="02020603050405020304" pitchFamily="18" charset="0"/>
              </a:rPr>
              <a:t>-</a:t>
            </a:r>
            <a:r>
              <a:rPr lang="en-US" sz="1800" b="0" i="0" dirty="0">
                <a:solidFill>
                  <a:srgbClr val="374151"/>
                </a:solidFill>
                <a:effectLst/>
                <a:latin typeface="Times New Roman" panose="02020603050405020304" pitchFamily="18" charset="0"/>
                <a:cs typeface="Times New Roman" panose="02020603050405020304" pitchFamily="18" charset="0"/>
              </a:rPr>
              <a:t>This library provides support for working with arrays and matrices, along with a large collection of high-level mathematical functions to operate on these arrays.</a:t>
            </a:r>
          </a:p>
          <a:p>
            <a:pPr marL="285750" indent="-285750" algn="just">
              <a:buFont typeface="Wingdings" panose="05000000000000000000" pitchFamily="2" charset="2"/>
              <a:buChar char="§"/>
            </a:pPr>
            <a:r>
              <a:rPr lang="en-US" sz="1900" b="1" i="0" dirty="0">
                <a:solidFill>
                  <a:srgbClr val="374151"/>
                </a:solidFill>
                <a:effectLst/>
                <a:latin typeface="Times New Roman" panose="02020603050405020304" pitchFamily="18" charset="0"/>
                <a:cs typeface="Times New Roman" panose="02020603050405020304" pitchFamily="18" charset="0"/>
              </a:rPr>
              <a:t>PANDAS</a:t>
            </a:r>
            <a:r>
              <a:rPr lang="en-US" sz="1900" b="0" i="0" dirty="0">
                <a:solidFill>
                  <a:srgbClr val="374151"/>
                </a:solidFill>
                <a:effectLst/>
                <a:latin typeface="Times New Roman" panose="02020603050405020304" pitchFamily="18" charset="0"/>
                <a:cs typeface="Times New Roman" panose="02020603050405020304" pitchFamily="18" charset="0"/>
              </a:rPr>
              <a:t>:-</a:t>
            </a:r>
            <a:r>
              <a:rPr lang="en-US" sz="1800" b="0" i="0" dirty="0">
                <a:solidFill>
                  <a:srgbClr val="374151"/>
                </a:solidFill>
                <a:effectLst/>
                <a:latin typeface="Times New Roman" panose="02020603050405020304" pitchFamily="18" charset="0"/>
                <a:cs typeface="Times New Roman" panose="02020603050405020304" pitchFamily="18" charset="0"/>
              </a:rPr>
              <a:t>Pandas is built on top of NumPy and provides data structures like </a:t>
            </a:r>
            <a:r>
              <a:rPr lang="en-US" sz="1800" b="0" i="0" dirty="0" err="1">
                <a:solidFill>
                  <a:srgbClr val="374151"/>
                </a:solidFill>
                <a:effectLst/>
                <a:latin typeface="Times New Roman" panose="02020603050405020304" pitchFamily="18" charset="0"/>
                <a:cs typeface="Times New Roman" panose="02020603050405020304" pitchFamily="18" charset="0"/>
              </a:rPr>
              <a:t>DataFrames</a:t>
            </a:r>
            <a:r>
              <a:rPr lang="en-US" sz="1800" b="0" i="0" dirty="0">
                <a:solidFill>
                  <a:srgbClr val="374151"/>
                </a:solidFill>
                <a:effectLst/>
                <a:latin typeface="Times New Roman" panose="02020603050405020304" pitchFamily="18" charset="0"/>
                <a:cs typeface="Times New Roman" panose="02020603050405020304" pitchFamily="18" charset="0"/>
              </a:rPr>
              <a:t> and Series, which are powerful for data manipulation and analysis. It's especially useful for working with structured data.</a:t>
            </a:r>
          </a:p>
          <a:p>
            <a:pPr marL="285750" indent="-285750" algn="just">
              <a:buFont typeface="Wingdings" panose="05000000000000000000" pitchFamily="2" charset="2"/>
              <a:buChar char="§"/>
            </a:pPr>
            <a:r>
              <a:rPr lang="en-US" sz="1900" b="1" i="0" dirty="0">
                <a:solidFill>
                  <a:srgbClr val="374151"/>
                </a:solidFill>
                <a:effectLst/>
                <a:latin typeface="Times New Roman" panose="02020603050405020304" pitchFamily="18" charset="0"/>
                <a:cs typeface="Times New Roman" panose="02020603050405020304" pitchFamily="18" charset="0"/>
              </a:rPr>
              <a:t>MATPLOTLIB</a:t>
            </a:r>
            <a:r>
              <a:rPr lang="en-US" sz="1900" b="0" i="0" dirty="0">
                <a:solidFill>
                  <a:srgbClr val="374151"/>
                </a:solidFill>
                <a:effectLst/>
                <a:latin typeface="Times New Roman" panose="02020603050405020304" pitchFamily="18" charset="0"/>
                <a:cs typeface="Times New Roman" panose="02020603050405020304" pitchFamily="18" charset="0"/>
              </a:rPr>
              <a:t> AND </a:t>
            </a:r>
            <a:r>
              <a:rPr lang="en-US" sz="1900" b="1" i="0" dirty="0">
                <a:solidFill>
                  <a:srgbClr val="374151"/>
                </a:solidFill>
                <a:effectLst/>
                <a:latin typeface="Times New Roman" panose="02020603050405020304" pitchFamily="18" charset="0"/>
                <a:cs typeface="Times New Roman" panose="02020603050405020304" pitchFamily="18" charset="0"/>
              </a:rPr>
              <a:t>SEABORN</a:t>
            </a:r>
            <a:r>
              <a:rPr lang="en-US" sz="1900" b="0" i="0" dirty="0">
                <a:solidFill>
                  <a:srgbClr val="374151"/>
                </a:solidFill>
                <a:effectLst/>
                <a:latin typeface="Times New Roman" panose="02020603050405020304" pitchFamily="18" charset="0"/>
                <a:cs typeface="Times New Roman" panose="02020603050405020304" pitchFamily="18" charset="0"/>
              </a:rPr>
              <a:t>:</a:t>
            </a:r>
            <a:r>
              <a:rPr lang="en-US" b="0" i="0" dirty="0">
                <a:solidFill>
                  <a:srgbClr val="374151"/>
                </a:solidFill>
                <a:effectLst/>
                <a:latin typeface="Times New Roman" panose="02020603050405020304" pitchFamily="18" charset="0"/>
                <a:cs typeface="Times New Roman" panose="02020603050405020304" pitchFamily="18" charset="0"/>
              </a:rPr>
              <a:t> </a:t>
            </a:r>
            <a:r>
              <a:rPr lang="en-US" sz="1800" b="0" i="0" dirty="0">
                <a:solidFill>
                  <a:srgbClr val="374151"/>
                </a:solidFill>
                <a:effectLst/>
                <a:latin typeface="Times New Roman" panose="02020603050405020304" pitchFamily="18" charset="0"/>
                <a:cs typeface="Times New Roman" panose="02020603050405020304" pitchFamily="18" charset="0"/>
              </a:rPr>
              <a:t>These are used for data visualization, which is an important aspect of data manipulation. They allow you to create various types of plots and charts to better understand your data.</a:t>
            </a:r>
          </a:p>
          <a:p>
            <a:pPr marL="285750" indent="-285750" algn="just">
              <a:buFont typeface="Wingdings" panose="05000000000000000000" pitchFamily="2" charset="2"/>
              <a:buChar char="§"/>
            </a:pPr>
            <a:r>
              <a:rPr lang="en-US" sz="1900" b="1" i="0" dirty="0">
                <a:solidFill>
                  <a:srgbClr val="374151"/>
                </a:solidFill>
                <a:effectLst/>
                <a:latin typeface="Times New Roman" panose="02020603050405020304" pitchFamily="18" charset="0"/>
                <a:cs typeface="Times New Roman" panose="02020603050405020304" pitchFamily="18" charset="0"/>
              </a:rPr>
              <a:t>SCIPY</a:t>
            </a:r>
            <a:r>
              <a:rPr lang="en-US" sz="1900" b="0" i="0" dirty="0">
                <a:solidFill>
                  <a:srgbClr val="374151"/>
                </a:solidFill>
                <a:effectLst/>
                <a:latin typeface="Times New Roman" panose="02020603050405020304" pitchFamily="18" charset="0"/>
                <a:cs typeface="Times New Roman" panose="02020603050405020304" pitchFamily="18" charset="0"/>
              </a:rPr>
              <a:t>: </a:t>
            </a:r>
            <a:r>
              <a:rPr lang="en-US" sz="1800" b="0" i="0" dirty="0">
                <a:solidFill>
                  <a:srgbClr val="374151"/>
                </a:solidFill>
                <a:effectLst/>
                <a:latin typeface="Times New Roman" panose="02020603050405020304" pitchFamily="18" charset="0"/>
                <a:cs typeface="Times New Roman" panose="02020603050405020304" pitchFamily="18" charset="0"/>
              </a:rPr>
              <a:t>This library builds on NumPy and provides additional functionality for scientific computing, including optimization, integration, linear algebra, and more.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5306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87AA1-C3EA-8ACD-26E1-9F7200C89E31}"/>
              </a:ext>
            </a:extLst>
          </p:cNvPr>
          <p:cNvSpPr>
            <a:spLocks noGrp="1"/>
          </p:cNvSpPr>
          <p:nvPr>
            <p:ph type="title"/>
          </p:nvPr>
        </p:nvSpPr>
        <p:spPr>
          <a:xfrm>
            <a:off x="3519947" y="815009"/>
            <a:ext cx="8544233" cy="561507"/>
          </a:xfrm>
        </p:spPr>
        <p:txBody>
          <a:bodyPr/>
          <a:lstStyle/>
          <a:p>
            <a:r>
              <a:rPr lang="en-IN" sz="2500" dirty="0"/>
              <a:t>Viewing data			    Selecting data</a:t>
            </a:r>
          </a:p>
        </p:txBody>
      </p:sp>
      <p:pic>
        <p:nvPicPr>
          <p:cNvPr id="7" name="Content Placeholder 6">
            <a:extLst>
              <a:ext uri="{FF2B5EF4-FFF2-40B4-BE49-F238E27FC236}">
                <a16:creationId xmlns:a16="http://schemas.microsoft.com/office/drawing/2014/main" id="{0F2CD4D0-E07E-9971-E205-638928401632}"/>
              </a:ext>
            </a:extLst>
          </p:cNvPr>
          <p:cNvPicPr>
            <a:picLocks noGrp="1" noChangeAspect="1"/>
          </p:cNvPicPr>
          <p:nvPr>
            <p:ph idx="1"/>
          </p:nvPr>
        </p:nvPicPr>
        <p:blipFill>
          <a:blip r:embed="rId2"/>
          <a:stretch>
            <a:fillRect/>
          </a:stretch>
        </p:blipFill>
        <p:spPr>
          <a:xfrm>
            <a:off x="3519947" y="1650329"/>
            <a:ext cx="4050892" cy="3055885"/>
          </a:xfrm>
        </p:spPr>
      </p:pic>
      <p:pic>
        <p:nvPicPr>
          <p:cNvPr id="9" name="Picture 8">
            <a:extLst>
              <a:ext uri="{FF2B5EF4-FFF2-40B4-BE49-F238E27FC236}">
                <a16:creationId xmlns:a16="http://schemas.microsoft.com/office/drawing/2014/main" id="{1565EF38-C491-FB08-E344-144BC9906DB3}"/>
              </a:ext>
            </a:extLst>
          </p:cNvPr>
          <p:cNvPicPr>
            <a:picLocks noChangeAspect="1"/>
          </p:cNvPicPr>
          <p:nvPr/>
        </p:nvPicPr>
        <p:blipFill>
          <a:blip r:embed="rId3"/>
          <a:stretch>
            <a:fillRect/>
          </a:stretch>
        </p:blipFill>
        <p:spPr>
          <a:xfrm>
            <a:off x="7672948" y="1709320"/>
            <a:ext cx="4519052" cy="3055885"/>
          </a:xfrm>
          <a:prstGeom prst="rect">
            <a:avLst/>
          </a:prstGeom>
        </p:spPr>
      </p:pic>
    </p:spTree>
    <p:extLst>
      <p:ext uri="{BB962C8B-B14F-4D97-AF65-F5344CB8AC3E}">
        <p14:creationId xmlns:p14="http://schemas.microsoft.com/office/powerpoint/2010/main" val="322769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96646" y="2861187"/>
            <a:ext cx="7334864" cy="844807"/>
          </a:xfrm>
        </p:spPr>
        <p:txBody>
          <a:bodyPr/>
          <a:lstStyle/>
          <a:p>
            <a:pPr algn="ctr"/>
            <a:r>
              <a:rPr lang="en-US" sz="5500" dirty="0"/>
              <a:t>THANK YOU </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2.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{87A4254A-17A6-4C96-892E-7FCF6BD2AB50}tf78438558_win32</Template>
  <TotalTime>127</TotalTime>
  <Words>287</Words>
  <Application>Microsoft Office PowerPoint</Application>
  <PresentationFormat>Widescreen</PresentationFormat>
  <Paragraphs>25</Paragraphs>
  <Slides>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Arial Black</vt:lpstr>
      <vt:lpstr>Calibri</vt:lpstr>
      <vt:lpstr>Sabon Next LT</vt:lpstr>
      <vt:lpstr>sohne</vt:lpstr>
      <vt:lpstr>source-serif-pro</vt:lpstr>
      <vt:lpstr>Times New Roman</vt:lpstr>
      <vt:lpstr>Wingdings</vt:lpstr>
      <vt:lpstr>Custom</vt:lpstr>
      <vt:lpstr>PRESENTATION</vt:lpstr>
      <vt:lpstr>AGENDA</vt:lpstr>
      <vt:lpstr>FUCTIONS &amp; MODULES</vt:lpstr>
      <vt:lpstr>PowerPoint Presentation</vt:lpstr>
      <vt:lpstr>Data manipulation in python</vt:lpstr>
      <vt:lpstr>Viewing data       Selecting data</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subject/>
  <dc:creator>Gowtham Bogi</dc:creator>
  <cp:lastModifiedBy>Gowtham Bogi</cp:lastModifiedBy>
  <cp:revision>2</cp:revision>
  <dcterms:created xsi:type="dcterms:W3CDTF">2023-10-07T04:21:46Z</dcterms:created>
  <dcterms:modified xsi:type="dcterms:W3CDTF">2023-10-07T06:28:47Z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