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BA706-E676-4346-9492-CADEDF86B1C0}" v="375" dt="2022-04-22T08:50:11.129"/>
    <p1510:client id="{FB04A1A4-3992-4C01-96C0-F51EAE56DCE5}" v="14" dt="2022-04-22T08:03:49.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AF7A56-0E50-47A6-A328-8C580A1ED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C68EDA2-72E2-4574-96D0-12A27C2922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7566F5-374D-49A7-99F5-1063ECBDD81B}" type="datetime1">
              <a:rPr lang="en-GB" smtClean="0"/>
              <a:t>22/04/2022</a:t>
            </a:fld>
            <a:endParaRPr lang="en-GB" dirty="0"/>
          </a:p>
        </p:txBody>
      </p:sp>
      <p:sp>
        <p:nvSpPr>
          <p:cNvPr id="4" name="Footer Placeholder 3">
            <a:extLst>
              <a:ext uri="{FF2B5EF4-FFF2-40B4-BE49-F238E27FC236}">
                <a16:creationId xmlns:a16="http://schemas.microsoft.com/office/drawing/2014/main" id="{48A5B68D-D5C6-4567-954C-23ADF456E9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E572477-4579-4CF8-A964-C749A53F90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038CEB-EDD1-480C-ACF9-58A0CE538604}" type="slidenum">
              <a:rPr lang="en-GB" smtClean="0"/>
              <a:t>‹#›</a:t>
            </a:fld>
            <a:endParaRPr lang="en-GB"/>
          </a:p>
        </p:txBody>
      </p:sp>
    </p:spTree>
    <p:extLst>
      <p:ext uri="{BB962C8B-B14F-4D97-AF65-F5344CB8AC3E}">
        <p14:creationId xmlns:p14="http://schemas.microsoft.com/office/powerpoint/2010/main" val="771323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83149-8796-4615-B2BE-34BF74D18C9D}" type="datetime1">
              <a:rPr lang="en-GB" smtClean="0"/>
              <a:pPr/>
              <a:t>22/04/2022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39E46-51A4-488F-821E-39D21C326696}" type="slidenum">
              <a:rPr lang="en-GB" noProof="0" smtClean="0"/>
              <a:t>‹#›</a:t>
            </a:fld>
            <a:endParaRPr lang="en-GB" noProof="0"/>
          </a:p>
        </p:txBody>
      </p:sp>
    </p:spTree>
    <p:extLst>
      <p:ext uri="{BB962C8B-B14F-4D97-AF65-F5344CB8AC3E}">
        <p14:creationId xmlns:p14="http://schemas.microsoft.com/office/powerpoint/2010/main" val="4272378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939E46-51A4-488F-821E-39D21C326696}" type="slidenum">
              <a:rPr lang="en-GB" smtClean="0"/>
              <a:t>1</a:t>
            </a:fld>
            <a:endParaRPr lang="en-GB"/>
          </a:p>
        </p:txBody>
      </p:sp>
    </p:spTree>
    <p:extLst>
      <p:ext uri="{BB962C8B-B14F-4D97-AF65-F5344CB8AC3E}">
        <p14:creationId xmlns:p14="http://schemas.microsoft.com/office/powerpoint/2010/main" val="205133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4/22/2022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29892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5705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1533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966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598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246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2339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7762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5659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998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5149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321597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4" y="539553"/>
            <a:ext cx="6196916" cy="5768658"/>
          </a:xfrm>
        </p:spPr>
        <p:txBody>
          <a:bodyPr rtlCol="0" anchor="ctr">
            <a:normAutofit/>
          </a:bodyPr>
          <a:lstStyle/>
          <a:p>
            <a:r>
              <a:rPr lang="en-GB" sz="6000" dirty="0">
                <a:solidFill>
                  <a:srgbClr val="FFFFFF"/>
                </a:solidFill>
              </a:rPr>
              <a:t>BANK CUSTOMER CHURN PREDICTION</a:t>
            </a:r>
          </a:p>
        </p:txBody>
      </p:sp>
      <p:sp>
        <p:nvSpPr>
          <p:cNvPr id="3" name="Subtitle 2"/>
          <p:cNvSpPr>
            <a:spLocks noGrp="1"/>
          </p:cNvSpPr>
          <p:nvPr>
            <p:ph type="subTitle" idx="1"/>
          </p:nvPr>
        </p:nvSpPr>
        <p:spPr>
          <a:xfrm>
            <a:off x="7440710" y="228601"/>
            <a:ext cx="3593025" cy="6431540"/>
          </a:xfrm>
          <a:noFill/>
        </p:spPr>
        <p:txBody>
          <a:bodyPr rtlCol="0" anchor="ctr">
            <a:normAutofit/>
          </a:bodyPr>
          <a:lstStyle/>
          <a:p>
            <a:pPr algn="r"/>
            <a:r>
              <a:rPr lang="en-GB" sz="2400" dirty="0">
                <a:solidFill>
                  <a:srgbClr val="FFFFFF"/>
                </a:solidFill>
              </a:rPr>
              <a:t>TEAM MEMBERS   </a:t>
            </a:r>
          </a:p>
          <a:p>
            <a:pPr algn="r"/>
            <a:r>
              <a:rPr lang="en-GB" sz="1800" dirty="0">
                <a:solidFill>
                  <a:srgbClr val="FFFFFF"/>
                </a:solidFill>
              </a:rPr>
              <a:t>1.RAVIKUMAR YADAV (089)</a:t>
            </a:r>
          </a:p>
          <a:p>
            <a:pPr algn="r"/>
            <a:r>
              <a:rPr lang="en-GB" sz="1800" dirty="0">
                <a:solidFill>
                  <a:srgbClr val="FFFFFF"/>
                </a:solidFill>
              </a:rPr>
              <a:t>2.NIVED N SOORAJ (090)    </a:t>
            </a:r>
            <a:endParaRPr lang="en-GB" dirty="0"/>
          </a:p>
          <a:p>
            <a:pPr algn="r"/>
            <a:r>
              <a:rPr lang="en-GB" sz="1800" dirty="0">
                <a:solidFill>
                  <a:srgbClr val="FFFFFF"/>
                </a:solidFill>
              </a:rPr>
              <a:t> 3.SIDHARTH MANOJ (091)  </a:t>
            </a:r>
          </a:p>
          <a:p>
            <a:pPr algn="r"/>
            <a:r>
              <a:rPr lang="en-GB" sz="1800" dirty="0">
                <a:solidFill>
                  <a:srgbClr val="FFFFFF"/>
                </a:solidFill>
              </a:rPr>
              <a:t>4.MANDLA PRANEETH(094)</a:t>
            </a:r>
          </a:p>
          <a:p>
            <a:pPr algn="r"/>
            <a:r>
              <a:rPr lang="en-GB" sz="1800" dirty="0">
                <a:solidFill>
                  <a:srgbClr val="FFFFFF"/>
                </a:solidFill>
              </a:rPr>
              <a:t>5.GOWTHAMI PRIYA (140)   </a:t>
            </a:r>
          </a:p>
          <a:p>
            <a:pPr marL="342900" indent="-342900" algn="r">
              <a:buAutoNum type="arabicPeriod"/>
            </a:pPr>
            <a:endParaRPr lang="en-GB" sz="1800" dirty="0">
              <a:solidFill>
                <a:srgbClr val="FFFFFF"/>
              </a:solidFill>
            </a:endParaRP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658F58-6338-FFDF-6070-4504D57D9F28}"/>
              </a:ext>
            </a:extLst>
          </p:cNvPr>
          <p:cNvSpPr>
            <a:spLocks noGrp="1"/>
          </p:cNvSpPr>
          <p:nvPr>
            <p:ph idx="1"/>
          </p:nvPr>
        </p:nvSpPr>
        <p:spPr>
          <a:xfrm>
            <a:off x="364174" y="503128"/>
            <a:ext cx="10578647" cy="5677009"/>
          </a:xfrm>
        </p:spPr>
        <p:txBody>
          <a:bodyPr vert="horz" lIns="91440" tIns="45720" rIns="91440" bIns="45720" rtlCol="0" anchor="t">
            <a:normAutofit/>
          </a:bodyPr>
          <a:lstStyle/>
          <a:p>
            <a:endParaRPr lang="en-GB" sz="2400" dirty="0">
              <a:ea typeface="+mn-lt"/>
              <a:cs typeface="+mn-lt"/>
            </a:endParaRPr>
          </a:p>
          <a:p>
            <a:r>
              <a:rPr lang="en-GB" sz="2400" dirty="0">
                <a:ea typeface="+mn-lt"/>
                <a:cs typeface="+mn-lt"/>
              </a:rPr>
              <a:t>If the data is said to be a continuous data then in order to do a univariate analysis we check the distribution of the data </a:t>
            </a:r>
            <a:r>
              <a:rPr lang="en-GB" sz="2400" dirty="0" err="1">
                <a:ea typeface="+mn-lt"/>
                <a:cs typeface="+mn-lt"/>
              </a:rPr>
              <a:t>i.e</a:t>
            </a:r>
            <a:r>
              <a:rPr lang="en-GB" sz="2400" dirty="0">
                <a:ea typeface="+mn-lt"/>
                <a:cs typeface="+mn-lt"/>
              </a:rPr>
              <a:t>, we check if the data is normally distributed or not and if the data is said to be a categorical data then we would check the bar plot of that </a:t>
            </a:r>
            <a:r>
              <a:rPr lang="en-GB" sz="2400" dirty="0" err="1">
                <a:ea typeface="+mn-lt"/>
                <a:cs typeface="+mn-lt"/>
              </a:rPr>
              <a:t>data..In</a:t>
            </a:r>
            <a:r>
              <a:rPr lang="en-GB" sz="2400" dirty="0">
                <a:ea typeface="+mn-lt"/>
                <a:cs typeface="+mn-lt"/>
              </a:rPr>
              <a:t> order to perform a Bivariate Analysis (The study of two data at an instance) we would have to plot the scatter plot in order to check the relationship in between them.</a:t>
            </a:r>
            <a:endParaRPr lang="en-GB"/>
          </a:p>
          <a:p>
            <a:r>
              <a:rPr lang="en-GB" sz="2400" b="1" dirty="0">
                <a:ea typeface="+mn-lt"/>
                <a:cs typeface="+mn-lt"/>
              </a:rPr>
              <a:t>Modelling using Logistic Regression, KNN and Random Forest</a:t>
            </a:r>
            <a:endParaRPr lang="en-GB" sz="2400" dirty="0">
              <a:ea typeface="+mn-lt"/>
              <a:cs typeface="+mn-lt"/>
            </a:endParaRPr>
          </a:p>
          <a:p>
            <a:r>
              <a:rPr lang="en-GB" sz="2400" dirty="0">
                <a:ea typeface="+mn-lt"/>
                <a:cs typeface="+mn-lt"/>
              </a:rPr>
              <a:t>The modelling was done by using Logistic Regression , Random Forest and KNN and at the end it was ensemble by using Voting Classifier.</a:t>
            </a:r>
          </a:p>
          <a:p>
            <a:endParaRPr lang="en-GB" dirty="0">
              <a:ea typeface="+mn-lt"/>
              <a:cs typeface="+mn-lt"/>
            </a:endParaRPr>
          </a:p>
          <a:p>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8563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1C34A-C66E-8D67-6A48-0C056586CDF5}"/>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dirty="0">
                <a:solidFill>
                  <a:schemeClr val="bg1">
                    <a:lumMod val="85000"/>
                    <a:lumOff val="15000"/>
                  </a:schemeClr>
                </a:solidFill>
              </a:rPr>
              <a:t>THANK YOU :)</a:t>
            </a:r>
          </a:p>
        </p:txBody>
      </p:sp>
      <p:sp>
        <p:nvSpPr>
          <p:cNvPr id="12" name="Rectangle 1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89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F007F-CA9C-7F64-7C30-5832A73B369E}"/>
              </a:ext>
            </a:extLst>
          </p:cNvPr>
          <p:cNvSpPr>
            <a:spLocks noGrp="1"/>
          </p:cNvSpPr>
          <p:nvPr>
            <p:ph type="title"/>
          </p:nvPr>
        </p:nvSpPr>
        <p:spPr>
          <a:xfrm>
            <a:off x="437242" y="365760"/>
            <a:ext cx="10517270" cy="5928876"/>
          </a:xfrm>
        </p:spPr>
        <p:txBody>
          <a:bodyPr>
            <a:normAutofit/>
          </a:bodyPr>
          <a:lstStyle/>
          <a:p>
            <a:r>
              <a:rPr lang="en-GB" sz="1400" dirty="0">
                <a:ea typeface="+mj-lt"/>
                <a:cs typeface="+mj-lt"/>
              </a:rPr>
              <a:t>.</a:t>
            </a:r>
            <a:endParaRPr lang="en-GB" sz="1400" dirty="0"/>
          </a:p>
          <a:p>
            <a:endParaRPr lang="en-GB" sz="1400"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2FF6FF9C-B79A-B149-F40B-16D887926168}"/>
              </a:ext>
            </a:extLst>
          </p:cNvPr>
          <p:cNvSpPr txBox="1"/>
          <p:nvPr/>
        </p:nvSpPr>
        <p:spPr>
          <a:xfrm>
            <a:off x="517743" y="1237989"/>
            <a:ext cx="9966540" cy="402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GB" sz="3200" b="1" dirty="0">
                <a:ea typeface="+mn-lt"/>
                <a:cs typeface="+mn-lt"/>
              </a:rPr>
              <a:t>1. Introduction</a:t>
            </a:r>
            <a:endParaRPr lang="en-US" sz="3200" dirty="0">
              <a:ea typeface="+mn-lt"/>
              <a:cs typeface="+mn-lt"/>
            </a:endParaRPr>
          </a:p>
          <a:p>
            <a:pPr>
              <a:lnSpc>
                <a:spcPct val="90000"/>
              </a:lnSpc>
              <a:spcBef>
                <a:spcPct val="0"/>
              </a:spcBef>
            </a:pPr>
            <a:endParaRPr lang="en-GB" sz="3200" b="1" u="sng" dirty="0">
              <a:ea typeface="+mn-lt"/>
              <a:cs typeface="+mn-lt"/>
            </a:endParaRPr>
          </a:p>
          <a:p>
            <a:pPr>
              <a:lnSpc>
                <a:spcPct val="90000"/>
              </a:lnSpc>
              <a:spcBef>
                <a:spcPct val="0"/>
              </a:spcBef>
            </a:pPr>
            <a:endParaRPr lang="en-GB" b="1" dirty="0">
              <a:ea typeface="+mn-lt"/>
              <a:cs typeface="+mn-lt"/>
            </a:endParaRPr>
          </a:p>
          <a:p>
            <a:pPr>
              <a:lnSpc>
                <a:spcPct val="90000"/>
              </a:lnSpc>
              <a:spcBef>
                <a:spcPct val="0"/>
              </a:spcBef>
            </a:pPr>
            <a:r>
              <a:rPr lang="en-GB" sz="3200" b="1" dirty="0">
                <a:ea typeface="+mn-lt"/>
                <a:cs typeface="+mn-lt"/>
              </a:rPr>
              <a:t>1.1 Abstract:-</a:t>
            </a:r>
            <a:endParaRPr lang="en-GB" sz="3200" dirty="0">
              <a:ea typeface="+mn-lt"/>
              <a:cs typeface="+mn-lt"/>
            </a:endParaRPr>
          </a:p>
          <a:p>
            <a:pPr>
              <a:lnSpc>
                <a:spcPct val="90000"/>
              </a:lnSpc>
              <a:spcBef>
                <a:spcPct val="0"/>
              </a:spcBef>
            </a:pPr>
            <a:endParaRPr lang="en-GB" sz="3200" b="1" dirty="0">
              <a:ea typeface="+mn-lt"/>
              <a:cs typeface="+mn-lt"/>
            </a:endParaRPr>
          </a:p>
          <a:p>
            <a:pPr>
              <a:lnSpc>
                <a:spcPct val="90000"/>
              </a:lnSpc>
              <a:spcBef>
                <a:spcPct val="0"/>
              </a:spcBef>
            </a:pPr>
            <a:endParaRPr lang="en-GB" b="1" dirty="0">
              <a:ea typeface="+mn-lt"/>
              <a:cs typeface="+mn-lt"/>
            </a:endParaRPr>
          </a:p>
          <a:p>
            <a:pPr>
              <a:lnSpc>
                <a:spcPct val="90000"/>
              </a:lnSpc>
              <a:spcBef>
                <a:spcPct val="0"/>
              </a:spcBef>
            </a:pPr>
            <a:r>
              <a:rPr lang="en-GB" sz="2400" dirty="0">
                <a:ea typeface="+mn-lt"/>
                <a:cs typeface="+mn-lt"/>
              </a:rPr>
              <a:t>The Problem is based on the domain of the Banking sector where the bank wants to predict the Churn of a customer depending upon the previous data of the customer. By churn it is meant that the bank wants to predict if a customer would be a defaulter in the next quarter depending upon its previous credit history</a:t>
            </a:r>
            <a:endParaRPr lang="en-GB" sz="2400"/>
          </a:p>
        </p:txBody>
      </p:sp>
    </p:spTree>
    <p:extLst>
      <p:ext uri="{BB962C8B-B14F-4D97-AF65-F5344CB8AC3E}">
        <p14:creationId xmlns:p14="http://schemas.microsoft.com/office/powerpoint/2010/main" val="5989099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7F4B387-6F64-BF95-F606-152827EBE620}"/>
              </a:ext>
            </a:extLst>
          </p:cNvPr>
          <p:cNvSpPr>
            <a:spLocks noGrp="1"/>
          </p:cNvSpPr>
          <p:nvPr>
            <p:ph idx="1"/>
          </p:nvPr>
        </p:nvSpPr>
        <p:spPr>
          <a:xfrm>
            <a:off x="1732248" y="643465"/>
            <a:ext cx="8811373" cy="5528735"/>
          </a:xfrm>
        </p:spPr>
        <p:txBody>
          <a:bodyPr vert="horz" lIns="91440" tIns="45720" rIns="91440" bIns="45720" rtlCol="0" anchor="ctr">
            <a:normAutofit/>
          </a:bodyPr>
          <a:lstStyle/>
          <a:p>
            <a:r>
              <a:rPr lang="en-GB" sz="3200" b="1" dirty="0">
                <a:ea typeface="+mn-lt"/>
                <a:cs typeface="+mn-lt"/>
              </a:rPr>
              <a:t>What is the problem?</a:t>
            </a:r>
            <a:endParaRPr lang="en-GB" sz="3200" dirty="0"/>
          </a:p>
          <a:p>
            <a:r>
              <a:rPr lang="en-GB" sz="2400" i="1" dirty="0">
                <a:ea typeface="+mn-lt"/>
                <a:cs typeface="+mn-lt"/>
              </a:rPr>
              <a:t>The main problem is to predict if a customer would be credit defaulter or not depending upon the previous data of the customer.</a:t>
            </a:r>
            <a:endParaRPr lang="en-GB" sz="2400" i="1"/>
          </a:p>
          <a:p>
            <a:endParaRPr lang="en-GB" sz="3200" i="1" dirty="0">
              <a:ea typeface="+mn-lt"/>
              <a:cs typeface="+mn-lt"/>
            </a:endParaRPr>
          </a:p>
          <a:p>
            <a:r>
              <a:rPr lang="en-GB" sz="3200" b="1" dirty="0">
                <a:ea typeface="+mn-lt"/>
                <a:cs typeface="+mn-lt"/>
              </a:rPr>
              <a:t>Why is it important?</a:t>
            </a:r>
            <a:endParaRPr lang="en-GB" sz="3200" dirty="0"/>
          </a:p>
          <a:p>
            <a:r>
              <a:rPr lang="en-GB" sz="2400" i="1" dirty="0">
                <a:ea typeface="+mn-lt"/>
                <a:cs typeface="+mn-lt"/>
              </a:rPr>
              <a:t>It is important from a bank’s perspective in order to maintain business and customer relationship/ Apart from that if someone could be predicted as a defaulter then primitive measures can be taken in order to ensure that such violations do not happen.</a:t>
            </a:r>
            <a:endParaRPr lang="en-GB" sz="2400" i="1" dirty="0"/>
          </a:p>
          <a:p>
            <a:endParaRPr lang="en-GB"/>
          </a:p>
        </p:txBody>
      </p:sp>
      <p:sp>
        <p:nvSpPr>
          <p:cNvPr id="13"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09551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28765074-4C9C-D5E8-9BC3-5EE590F47CD8}"/>
              </a:ext>
            </a:extLst>
          </p:cNvPr>
          <p:cNvSpPr>
            <a:spLocks noGrp="1"/>
          </p:cNvSpPr>
          <p:nvPr>
            <p:ph idx="1"/>
          </p:nvPr>
        </p:nvSpPr>
        <p:spPr>
          <a:xfrm>
            <a:off x="249352" y="534445"/>
            <a:ext cx="10129798" cy="5645692"/>
          </a:xfrm>
        </p:spPr>
        <p:txBody>
          <a:bodyPr vert="horz" lIns="91440" tIns="45720" rIns="91440" bIns="45720" rtlCol="0" anchor="t">
            <a:normAutofit fontScale="92500" lnSpcReduction="20000"/>
          </a:bodyPr>
          <a:lstStyle/>
          <a:p>
            <a:r>
              <a:rPr lang="en-GB" sz="3200" b="1" dirty="0">
                <a:ea typeface="+mn-lt"/>
                <a:cs typeface="+mn-lt"/>
              </a:rPr>
              <a:t>What is your basic approach?</a:t>
            </a:r>
            <a:endParaRPr lang="en-GB" sz="3200" dirty="0"/>
          </a:p>
          <a:p>
            <a:r>
              <a:rPr lang="en-GB" sz="2400" i="1" dirty="0">
                <a:ea typeface="+mn-lt"/>
                <a:cs typeface="+mn-lt"/>
              </a:rPr>
              <a:t>The basic approach of solving this problem was first studying the data , then bringing out insights from the dataset and after that I have followed a machine learning pipeline in order to solve the problem.</a:t>
            </a:r>
            <a:endParaRPr lang="en-GB" sz="2400" i="1" dirty="0"/>
          </a:p>
          <a:p>
            <a:r>
              <a:rPr lang="en-GB" sz="2400" dirty="0">
                <a:ea typeface="+mn-lt"/>
                <a:cs typeface="+mn-lt"/>
              </a:rPr>
              <a:t>The ML Pipeline that I have followed is :</a:t>
            </a:r>
            <a:endParaRPr lang="en-GB" sz="2400" dirty="0"/>
          </a:p>
          <a:p>
            <a:r>
              <a:rPr lang="en-GB" sz="2400" dirty="0">
                <a:ea typeface="+mn-lt"/>
                <a:cs typeface="+mn-lt"/>
              </a:rPr>
              <a:t>Importing the necessary libraries and the dataset</a:t>
            </a:r>
            <a:endParaRPr lang="en-GB" sz="2400" dirty="0"/>
          </a:p>
          <a:p>
            <a:r>
              <a:rPr lang="en-GB" sz="2400" dirty="0">
                <a:ea typeface="+mn-lt"/>
                <a:cs typeface="+mn-lt"/>
              </a:rPr>
              <a:t>Performing Data Pre-processing (Exploratory Data Analysis and Data Manipulation)</a:t>
            </a:r>
            <a:endParaRPr lang="en-GB" sz="2400" dirty="0"/>
          </a:p>
          <a:p>
            <a:r>
              <a:rPr lang="en-GB" sz="2400" dirty="0">
                <a:ea typeface="+mn-lt"/>
                <a:cs typeface="+mn-lt"/>
              </a:rPr>
              <a:t>Modelling using Logistic Regression, KNN and Random Forest</a:t>
            </a:r>
            <a:endParaRPr lang="en-GB" sz="2400" dirty="0"/>
          </a:p>
          <a:p>
            <a:r>
              <a:rPr lang="en-GB" sz="2400" dirty="0">
                <a:ea typeface="+mn-lt"/>
                <a:cs typeface="+mn-lt"/>
              </a:rPr>
              <a:t>Performing Prediction</a:t>
            </a:r>
            <a:endParaRPr lang="en-GB" sz="2400" dirty="0"/>
          </a:p>
          <a:p>
            <a:r>
              <a:rPr lang="en-GB" sz="2400" dirty="0">
                <a:ea typeface="+mn-lt"/>
                <a:cs typeface="+mn-lt"/>
              </a:rPr>
              <a:t>Visualization in between Actual and predicted Values</a:t>
            </a:r>
            <a:endParaRPr lang="en-GB" sz="2400" dirty="0"/>
          </a:p>
          <a:p>
            <a:r>
              <a:rPr lang="en-GB" sz="2400" b="1" dirty="0">
                <a:ea typeface="+mn-lt"/>
                <a:cs typeface="+mn-lt"/>
              </a:rPr>
              <a:t>The environment used was python 3.7 and the libraries such as </a:t>
            </a:r>
            <a:r>
              <a:rPr lang="en-GB" sz="2400" b="1" dirty="0" err="1">
                <a:ea typeface="+mn-lt"/>
                <a:cs typeface="+mn-lt"/>
              </a:rPr>
              <a:t>numpy</a:t>
            </a:r>
            <a:r>
              <a:rPr lang="en-GB" sz="2400" b="1" dirty="0">
                <a:ea typeface="+mn-lt"/>
                <a:cs typeface="+mn-lt"/>
              </a:rPr>
              <a:t>, pandas, matplotlib , Standard Scaler and Scikit Learn module were used for Scientific computations.</a:t>
            </a:r>
            <a:endParaRPr lang="en-GB" sz="2400" dirty="0"/>
          </a:p>
          <a:p>
            <a:endParaRPr lang="en-GB" sz="2400" dirty="0"/>
          </a:p>
        </p:txBody>
      </p:sp>
      <p:sp>
        <p:nvSpPr>
          <p:cNvPr id="23" name="Rectangle 22">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80719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CF42-645D-C09C-34E2-1F2D53F50AA3}"/>
              </a:ext>
            </a:extLst>
          </p:cNvPr>
          <p:cNvSpPr>
            <a:spLocks noGrp="1"/>
          </p:cNvSpPr>
          <p:nvPr>
            <p:ph type="ctrTitle"/>
          </p:nvPr>
        </p:nvSpPr>
        <p:spPr>
          <a:xfrm>
            <a:off x="781708" y="298015"/>
            <a:ext cx="10848374" cy="6095890"/>
          </a:xfrm>
        </p:spPr>
        <p:txBody>
          <a:bodyPr vert="horz" lIns="91440" tIns="45720" rIns="91440" bIns="45720" rtlCol="0" anchor="ctr">
            <a:noAutofit/>
          </a:bodyPr>
          <a:lstStyle/>
          <a:p>
            <a:pPr algn="ctr"/>
            <a:endParaRPr lang="en-GB" sz="6000"/>
          </a:p>
          <a:p>
            <a:r>
              <a:rPr lang="en-GB" sz="3200" b="1" dirty="0">
                <a:ea typeface="+mj-lt"/>
                <a:cs typeface="+mj-lt"/>
              </a:rPr>
              <a:t>2. Problem Definition and Algorithm</a:t>
            </a:r>
            <a:br>
              <a:rPr lang="en-GB" sz="2400" b="1" dirty="0">
                <a:ea typeface="+mj-lt"/>
                <a:cs typeface="+mj-lt"/>
              </a:rPr>
            </a:br>
            <a:endParaRPr lang="en-US" sz="2400"/>
          </a:p>
          <a:p>
            <a:r>
              <a:rPr lang="en-GB" sz="2400" b="1" dirty="0">
                <a:ea typeface="+mj-lt"/>
                <a:cs typeface="+mj-lt"/>
              </a:rPr>
              <a:t>The Problem Statement is as follows :-</a:t>
            </a:r>
            <a:br>
              <a:rPr lang="en-GB" sz="2400" b="1" dirty="0">
                <a:ea typeface="+mj-lt"/>
                <a:cs typeface="+mj-lt"/>
              </a:rPr>
            </a:br>
            <a:endParaRPr lang="en-GB" sz="2400"/>
          </a:p>
          <a:p>
            <a:r>
              <a:rPr lang="en-GB" sz="2400" b="1" dirty="0">
                <a:ea typeface="+mj-lt"/>
                <a:cs typeface="+mj-lt"/>
              </a:rPr>
              <a:t>Customer Churn Prediction:</a:t>
            </a:r>
            <a:br>
              <a:rPr lang="en-GB" sz="2400" b="1" dirty="0">
                <a:ea typeface="+mj-lt"/>
                <a:cs typeface="+mj-lt"/>
              </a:rPr>
            </a:br>
            <a:endParaRPr lang="en-GB" sz="2400" b="1" dirty="0">
              <a:ea typeface="+mj-lt"/>
              <a:cs typeface="+mj-lt"/>
            </a:endParaRPr>
          </a:p>
          <a:p>
            <a:r>
              <a:rPr lang="en-GB" sz="2400" dirty="0">
                <a:ea typeface="+mj-lt"/>
                <a:cs typeface="+mj-lt"/>
              </a:rPr>
              <a:t>A Bank wants to take care of customer retention for its product: savings accounts. The bank wants you to identify customers likely to churn balances below the minimum balance. You have the customers information such as age, gender, demographics along with their transactions with the bank.</a:t>
            </a:r>
            <a:endParaRPr lang="en-GB" sz="2400"/>
          </a:p>
          <a:p>
            <a:r>
              <a:rPr lang="en-GB" sz="2400" dirty="0">
                <a:ea typeface="+mj-lt"/>
                <a:cs typeface="+mj-lt"/>
              </a:rPr>
              <a:t>Your task as a data scientist would be to predict the propensity to churn for each customer.</a:t>
            </a:r>
            <a:endParaRPr lang="en-GB" sz="2400"/>
          </a:p>
          <a:p>
            <a:endParaRPr lang="en-GB" dirty="0">
              <a:solidFill>
                <a:srgbClr val="FF0000"/>
              </a:solidFill>
            </a:endParaRPr>
          </a:p>
        </p:txBody>
      </p:sp>
      <p:cxnSp>
        <p:nvCxnSpPr>
          <p:cNvPr id="18" name="Straight Connector 17">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62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0E48C-95A3-BA8D-6DE4-96658CFB5EBF}"/>
              </a:ext>
            </a:extLst>
          </p:cNvPr>
          <p:cNvSpPr>
            <a:spLocks noGrp="1"/>
          </p:cNvSpPr>
          <p:nvPr>
            <p:ph type="title"/>
          </p:nvPr>
        </p:nvSpPr>
        <p:spPr>
          <a:xfrm>
            <a:off x="965198" y="643466"/>
            <a:ext cx="3092718" cy="5528734"/>
          </a:xfrm>
          <a:noFill/>
        </p:spPr>
        <p:txBody>
          <a:bodyPr anchor="t">
            <a:normAutofit/>
          </a:bodyPr>
          <a:lstStyle/>
          <a:p>
            <a:r>
              <a:rPr lang="en-GB" sz="2800" b="1" dirty="0">
                <a:solidFill>
                  <a:schemeClr val="bg1"/>
                </a:solidFill>
                <a:ea typeface="+mj-lt"/>
                <a:cs typeface="+mj-lt"/>
              </a:rPr>
              <a:t>Data Dictionary</a:t>
            </a:r>
            <a:br>
              <a:rPr lang="en-GB" sz="2800" b="1" dirty="0">
                <a:solidFill>
                  <a:schemeClr val="bg1"/>
                </a:solidFill>
                <a:ea typeface="+mj-lt"/>
                <a:cs typeface="+mj-lt"/>
              </a:rPr>
            </a:br>
            <a:endParaRPr lang="en-US" dirty="0">
              <a:solidFill>
                <a:schemeClr val="bg1"/>
              </a:solidFill>
            </a:endParaRPr>
          </a:p>
          <a:p>
            <a:r>
              <a:rPr lang="en-GB" sz="2800" dirty="0">
                <a:solidFill>
                  <a:schemeClr val="bg1"/>
                </a:solidFill>
                <a:ea typeface="+mj-lt"/>
                <a:cs typeface="+mj-lt"/>
              </a:rPr>
              <a:t>There are multiple variables in the dataset which can be cleanly divided into 3 categories:</a:t>
            </a:r>
            <a:br>
              <a:rPr lang="en-GB" sz="2800" dirty="0">
                <a:solidFill>
                  <a:schemeClr val="bg1"/>
                </a:solidFill>
                <a:ea typeface="+mj-lt"/>
                <a:cs typeface="+mj-lt"/>
              </a:rPr>
            </a:br>
            <a:endParaRPr lang="en-GB" dirty="0">
              <a:solidFill>
                <a:schemeClr val="bg1"/>
              </a:solidFill>
            </a:endParaRPr>
          </a:p>
          <a:p>
            <a:r>
              <a:rPr lang="en-GB" sz="2800" dirty="0">
                <a:solidFill>
                  <a:schemeClr val="bg1"/>
                </a:solidFill>
                <a:ea typeface="+mj-lt"/>
                <a:cs typeface="+mj-lt"/>
              </a:rPr>
              <a:t>I. Demographic information about customers</a:t>
            </a:r>
            <a:endParaRPr lang="en-GB" dirty="0">
              <a:solidFill>
                <a:schemeClr val="bg1"/>
              </a:solidFill>
            </a:endParaRPr>
          </a:p>
          <a:p>
            <a:endParaRPr lang="en-GB"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FB1ECF-BB3F-653B-DB82-6AB51480A65B}"/>
              </a:ext>
            </a:extLst>
          </p:cNvPr>
          <p:cNvSpPr>
            <a:spLocks noGrp="1"/>
          </p:cNvSpPr>
          <p:nvPr>
            <p:ph idx="1"/>
          </p:nvPr>
        </p:nvSpPr>
        <p:spPr>
          <a:xfrm>
            <a:off x="4821898" y="643466"/>
            <a:ext cx="5827472" cy="5571067"/>
          </a:xfrm>
        </p:spPr>
        <p:txBody>
          <a:bodyPr vert="horz" lIns="91440" tIns="45720" rIns="91440" bIns="45720" rtlCol="0" anchor="t">
            <a:normAutofit/>
          </a:bodyPr>
          <a:lstStyle/>
          <a:p>
            <a:r>
              <a:rPr lang="en-GB" sz="2400" b="1" dirty="0" err="1">
                <a:ea typeface="+mn-lt"/>
                <a:cs typeface="+mn-lt"/>
              </a:rPr>
              <a:t>customer_id</a:t>
            </a:r>
            <a:r>
              <a:rPr lang="en-GB" sz="2400" dirty="0">
                <a:ea typeface="+mn-lt"/>
                <a:cs typeface="+mn-lt"/>
              </a:rPr>
              <a:t> - Customer id</a:t>
            </a:r>
            <a:endParaRPr lang="en-US" dirty="0"/>
          </a:p>
          <a:p>
            <a:r>
              <a:rPr lang="en-GB" sz="2400" b="1" dirty="0">
                <a:ea typeface="+mn-lt"/>
                <a:cs typeface="+mn-lt"/>
              </a:rPr>
              <a:t>vintage</a:t>
            </a:r>
            <a:r>
              <a:rPr lang="en-GB" sz="2400" dirty="0">
                <a:ea typeface="+mn-lt"/>
                <a:cs typeface="+mn-lt"/>
              </a:rPr>
              <a:t> - Vintage of the customer with the bank in a number of days</a:t>
            </a:r>
            <a:endParaRPr lang="en-GB" sz="2400" dirty="0"/>
          </a:p>
          <a:p>
            <a:r>
              <a:rPr lang="en-GB" sz="2400" b="1" dirty="0">
                <a:ea typeface="+mn-lt"/>
                <a:cs typeface="+mn-lt"/>
              </a:rPr>
              <a:t>age</a:t>
            </a:r>
            <a:r>
              <a:rPr lang="en-GB" sz="2400" dirty="0">
                <a:ea typeface="+mn-lt"/>
                <a:cs typeface="+mn-lt"/>
              </a:rPr>
              <a:t> - Age of customer</a:t>
            </a:r>
            <a:endParaRPr lang="en-GB" sz="2400" dirty="0"/>
          </a:p>
          <a:p>
            <a:r>
              <a:rPr lang="en-GB" sz="2400" b="1" dirty="0">
                <a:ea typeface="+mn-lt"/>
                <a:cs typeface="+mn-lt"/>
              </a:rPr>
              <a:t>gender</a:t>
            </a:r>
            <a:r>
              <a:rPr lang="en-GB" sz="2400" dirty="0">
                <a:ea typeface="+mn-lt"/>
                <a:cs typeface="+mn-lt"/>
              </a:rPr>
              <a:t> - Gender of customer</a:t>
            </a:r>
            <a:endParaRPr lang="en-GB" sz="2400" dirty="0"/>
          </a:p>
          <a:p>
            <a:r>
              <a:rPr lang="en-GB" sz="2400" b="1" dirty="0">
                <a:ea typeface="+mn-lt"/>
                <a:cs typeface="+mn-lt"/>
              </a:rPr>
              <a:t>dependents</a:t>
            </a:r>
            <a:r>
              <a:rPr lang="en-GB" sz="2400" dirty="0">
                <a:ea typeface="+mn-lt"/>
                <a:cs typeface="+mn-lt"/>
              </a:rPr>
              <a:t> - Number of dependents</a:t>
            </a:r>
            <a:endParaRPr lang="en-GB" sz="2400" dirty="0"/>
          </a:p>
          <a:p>
            <a:r>
              <a:rPr lang="en-GB" sz="2400" b="1" dirty="0">
                <a:ea typeface="+mn-lt"/>
                <a:cs typeface="+mn-lt"/>
              </a:rPr>
              <a:t>occupation</a:t>
            </a:r>
            <a:r>
              <a:rPr lang="en-GB" sz="2400" dirty="0">
                <a:ea typeface="+mn-lt"/>
                <a:cs typeface="+mn-lt"/>
              </a:rPr>
              <a:t> - Occupation of the customer</a:t>
            </a:r>
            <a:endParaRPr lang="en-GB" sz="2400" dirty="0"/>
          </a:p>
          <a:p>
            <a:r>
              <a:rPr lang="en-GB" sz="2400" b="1" dirty="0">
                <a:ea typeface="+mn-lt"/>
                <a:cs typeface="+mn-lt"/>
              </a:rPr>
              <a:t>city</a:t>
            </a:r>
            <a:r>
              <a:rPr lang="en-GB" sz="2400" dirty="0">
                <a:ea typeface="+mn-lt"/>
                <a:cs typeface="+mn-lt"/>
              </a:rPr>
              <a:t> - City of the customer (anonymized)</a:t>
            </a:r>
            <a:endParaRPr lang="en-GB" sz="2400" dirty="0"/>
          </a:p>
          <a:p>
            <a:endParaRPr lang="en-GB" sz="2400" dirty="0"/>
          </a:p>
        </p:txBody>
      </p:sp>
    </p:spTree>
    <p:extLst>
      <p:ext uri="{BB962C8B-B14F-4D97-AF65-F5344CB8AC3E}">
        <p14:creationId xmlns:p14="http://schemas.microsoft.com/office/powerpoint/2010/main" val="94480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5EFE0-5000-6602-23E0-8104A033D99A}"/>
              </a:ext>
            </a:extLst>
          </p:cNvPr>
          <p:cNvSpPr>
            <a:spLocks noGrp="1"/>
          </p:cNvSpPr>
          <p:nvPr>
            <p:ph type="title"/>
          </p:nvPr>
        </p:nvSpPr>
        <p:spPr>
          <a:xfrm>
            <a:off x="965198" y="643466"/>
            <a:ext cx="3092718" cy="5528734"/>
          </a:xfrm>
          <a:noFill/>
        </p:spPr>
        <p:txBody>
          <a:bodyPr anchor="t">
            <a:normAutofit/>
          </a:bodyPr>
          <a:lstStyle/>
          <a:p>
            <a:br>
              <a:rPr lang="en-GB" sz="2800" dirty="0">
                <a:solidFill>
                  <a:schemeClr val="bg1">
                    <a:lumMod val="95000"/>
                  </a:schemeClr>
                </a:solidFill>
                <a:ea typeface="+mj-lt"/>
                <a:cs typeface="+mj-lt"/>
              </a:rPr>
            </a:br>
            <a:br>
              <a:rPr lang="en-GB" sz="2800" dirty="0">
                <a:solidFill>
                  <a:schemeClr val="bg1">
                    <a:lumMod val="95000"/>
                  </a:schemeClr>
                </a:solidFill>
                <a:ea typeface="+mj-lt"/>
                <a:cs typeface="+mj-lt"/>
              </a:rPr>
            </a:br>
            <a:br>
              <a:rPr lang="en-GB" sz="2800" dirty="0">
                <a:solidFill>
                  <a:schemeClr val="bg1">
                    <a:lumMod val="95000"/>
                  </a:schemeClr>
                </a:solidFill>
                <a:ea typeface="+mj-lt"/>
                <a:cs typeface="+mj-lt"/>
              </a:rPr>
            </a:br>
            <a:br>
              <a:rPr lang="en-GB" sz="2800" dirty="0">
                <a:solidFill>
                  <a:schemeClr val="bg1">
                    <a:lumMod val="95000"/>
                  </a:schemeClr>
                </a:solidFill>
                <a:ea typeface="+mj-lt"/>
                <a:cs typeface="+mj-lt"/>
              </a:rPr>
            </a:br>
            <a:br>
              <a:rPr lang="en-GB" sz="2800" dirty="0">
                <a:solidFill>
                  <a:schemeClr val="bg1">
                    <a:lumMod val="95000"/>
                  </a:schemeClr>
                </a:solidFill>
                <a:ea typeface="+mj-lt"/>
                <a:cs typeface="+mj-lt"/>
              </a:rPr>
            </a:br>
            <a:r>
              <a:rPr lang="en-GB" sz="2800" dirty="0">
                <a:solidFill>
                  <a:schemeClr val="bg1">
                    <a:lumMod val="95000"/>
                  </a:schemeClr>
                </a:solidFill>
                <a:ea typeface="+mj-lt"/>
                <a:cs typeface="+mj-lt"/>
              </a:rPr>
              <a:t>III. Transactional Information</a:t>
            </a:r>
            <a:endParaRPr lang="en-US" dirty="0">
              <a:solidFill>
                <a:schemeClr val="bg1">
                  <a:lumMod val="95000"/>
                </a:schemeClr>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DE8A0D-A993-413A-A363-E7A5E0BADCBA}"/>
              </a:ext>
            </a:extLst>
          </p:cNvPr>
          <p:cNvSpPr>
            <a:spLocks noGrp="1"/>
          </p:cNvSpPr>
          <p:nvPr>
            <p:ph idx="1"/>
          </p:nvPr>
        </p:nvSpPr>
        <p:spPr>
          <a:xfrm>
            <a:off x="4821898" y="643466"/>
            <a:ext cx="5827472" cy="5842464"/>
          </a:xfrm>
        </p:spPr>
        <p:txBody>
          <a:bodyPr vert="horz" lIns="91440" tIns="45720" rIns="91440" bIns="45720" rtlCol="0" anchor="t">
            <a:normAutofit fontScale="62500" lnSpcReduction="20000"/>
          </a:bodyPr>
          <a:lstStyle/>
          <a:p>
            <a:r>
              <a:rPr lang="en-GB" sz="2400" b="1" dirty="0" err="1">
                <a:ea typeface="+mn-lt"/>
                <a:cs typeface="+mn-lt"/>
              </a:rPr>
              <a:t>current_balance</a:t>
            </a:r>
            <a:r>
              <a:rPr lang="en-GB" sz="2400" dirty="0">
                <a:ea typeface="+mn-lt"/>
                <a:cs typeface="+mn-lt"/>
              </a:rPr>
              <a:t> - Balance as of today</a:t>
            </a:r>
            <a:endParaRPr lang="en-GB" sz="2400" dirty="0"/>
          </a:p>
          <a:p>
            <a:r>
              <a:rPr lang="en-GB" sz="2400" b="1" dirty="0" err="1">
                <a:ea typeface="+mn-lt"/>
                <a:cs typeface="+mn-lt"/>
              </a:rPr>
              <a:t>previous_month_end_balance</a:t>
            </a:r>
            <a:r>
              <a:rPr lang="en-GB" sz="2400" dirty="0">
                <a:ea typeface="+mn-lt"/>
                <a:cs typeface="+mn-lt"/>
              </a:rPr>
              <a:t> - End of Month Balance of previous month</a:t>
            </a:r>
            <a:endParaRPr lang="en-GB" dirty="0"/>
          </a:p>
          <a:p>
            <a:r>
              <a:rPr lang="en-GB" sz="2400" b="1" dirty="0" err="1">
                <a:ea typeface="+mn-lt"/>
                <a:cs typeface="+mn-lt"/>
              </a:rPr>
              <a:t>average_monthly_balance_prevQ</a:t>
            </a:r>
            <a:r>
              <a:rPr lang="en-GB" sz="2400" dirty="0">
                <a:ea typeface="+mn-lt"/>
                <a:cs typeface="+mn-lt"/>
              </a:rPr>
              <a:t> - Average monthly balances (AMB) in Previous Quarter</a:t>
            </a:r>
            <a:endParaRPr lang="en-GB" dirty="0"/>
          </a:p>
          <a:p>
            <a:r>
              <a:rPr lang="en-GB" sz="2400" b="1" dirty="0">
                <a:ea typeface="+mn-lt"/>
                <a:cs typeface="+mn-lt"/>
              </a:rPr>
              <a:t>average_monthly_balance_prevQ2</a:t>
            </a:r>
            <a:r>
              <a:rPr lang="en-GB" sz="2400" dirty="0">
                <a:ea typeface="+mn-lt"/>
                <a:cs typeface="+mn-lt"/>
              </a:rPr>
              <a:t> - Average monthly balances (AMB) in previous to the previous quarter</a:t>
            </a:r>
            <a:endParaRPr lang="en-GB" dirty="0"/>
          </a:p>
          <a:p>
            <a:r>
              <a:rPr lang="en-GB" sz="2400" b="1" dirty="0" err="1">
                <a:ea typeface="+mn-lt"/>
                <a:cs typeface="+mn-lt"/>
              </a:rPr>
              <a:t>current_month_credit</a:t>
            </a:r>
            <a:r>
              <a:rPr lang="en-GB" sz="2400" dirty="0">
                <a:ea typeface="+mn-lt"/>
                <a:cs typeface="+mn-lt"/>
              </a:rPr>
              <a:t> - Total Credit Amount current month</a:t>
            </a:r>
            <a:endParaRPr lang="en-GB" dirty="0"/>
          </a:p>
          <a:p>
            <a:r>
              <a:rPr lang="en-GB" sz="2400" b="1" dirty="0" err="1">
                <a:ea typeface="+mn-lt"/>
                <a:cs typeface="+mn-lt"/>
              </a:rPr>
              <a:t>previous_month_credit</a:t>
            </a:r>
            <a:r>
              <a:rPr lang="en-GB" sz="2400" dirty="0">
                <a:ea typeface="+mn-lt"/>
                <a:cs typeface="+mn-lt"/>
              </a:rPr>
              <a:t> - Total Credit Amount previous month</a:t>
            </a:r>
            <a:endParaRPr lang="en-GB" dirty="0"/>
          </a:p>
          <a:p>
            <a:r>
              <a:rPr lang="en-GB" sz="2400" b="1" dirty="0" err="1">
                <a:ea typeface="+mn-lt"/>
                <a:cs typeface="+mn-lt"/>
              </a:rPr>
              <a:t>current_month_debit</a:t>
            </a:r>
            <a:r>
              <a:rPr lang="en-GB" sz="2400" dirty="0">
                <a:ea typeface="+mn-lt"/>
                <a:cs typeface="+mn-lt"/>
              </a:rPr>
              <a:t> - Total Debit Amount current month</a:t>
            </a:r>
            <a:endParaRPr lang="en-GB" dirty="0"/>
          </a:p>
          <a:p>
            <a:r>
              <a:rPr lang="en-GB" sz="2400" b="1" dirty="0" err="1">
                <a:ea typeface="+mn-lt"/>
                <a:cs typeface="+mn-lt"/>
              </a:rPr>
              <a:t>previous_month_debit</a:t>
            </a:r>
            <a:r>
              <a:rPr lang="en-GB" sz="2400" dirty="0">
                <a:ea typeface="+mn-lt"/>
                <a:cs typeface="+mn-lt"/>
              </a:rPr>
              <a:t> - Total Debit Amount previous month</a:t>
            </a:r>
            <a:endParaRPr lang="en-GB" dirty="0"/>
          </a:p>
          <a:p>
            <a:r>
              <a:rPr lang="en-GB" sz="2400" b="1" dirty="0" err="1">
                <a:ea typeface="+mn-lt"/>
                <a:cs typeface="+mn-lt"/>
              </a:rPr>
              <a:t>current_month_balance</a:t>
            </a:r>
            <a:r>
              <a:rPr lang="en-GB" sz="2400" dirty="0">
                <a:ea typeface="+mn-lt"/>
                <a:cs typeface="+mn-lt"/>
              </a:rPr>
              <a:t> - Average Balance of current month</a:t>
            </a:r>
            <a:endParaRPr lang="en-GB" dirty="0"/>
          </a:p>
          <a:p>
            <a:r>
              <a:rPr lang="en-GB" sz="2400" b="1" dirty="0" err="1">
                <a:ea typeface="+mn-lt"/>
                <a:cs typeface="+mn-lt"/>
              </a:rPr>
              <a:t>previous_month_balance</a:t>
            </a:r>
            <a:r>
              <a:rPr lang="en-GB" sz="2400" dirty="0">
                <a:ea typeface="+mn-lt"/>
                <a:cs typeface="+mn-lt"/>
              </a:rPr>
              <a:t> - Average Balance of previous month</a:t>
            </a:r>
            <a:endParaRPr lang="en-GB" dirty="0"/>
          </a:p>
          <a:p>
            <a:r>
              <a:rPr lang="en-GB" sz="2400" b="1" dirty="0">
                <a:ea typeface="+mn-lt"/>
                <a:cs typeface="+mn-lt"/>
              </a:rPr>
              <a:t>churn</a:t>
            </a:r>
            <a:r>
              <a:rPr lang="en-GB" sz="2400" dirty="0">
                <a:ea typeface="+mn-lt"/>
                <a:cs typeface="+mn-lt"/>
              </a:rPr>
              <a:t> - Average balance of customer falls below minimum balance in the next quarter (1/0)</a:t>
            </a:r>
            <a:endParaRPr lang="en-GB" dirty="0"/>
          </a:p>
          <a:p>
            <a:endParaRPr lang="en-GB" sz="2400" dirty="0"/>
          </a:p>
        </p:txBody>
      </p:sp>
    </p:spTree>
    <p:extLst>
      <p:ext uri="{BB962C8B-B14F-4D97-AF65-F5344CB8AC3E}">
        <p14:creationId xmlns:p14="http://schemas.microsoft.com/office/powerpoint/2010/main" val="396611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D0521-B28F-DFFC-7782-1B1D4E20BCE8}"/>
              </a:ext>
            </a:extLst>
          </p:cNvPr>
          <p:cNvSpPr>
            <a:spLocks noGrp="1"/>
          </p:cNvSpPr>
          <p:nvPr>
            <p:ph type="title"/>
          </p:nvPr>
        </p:nvSpPr>
        <p:spPr>
          <a:xfrm>
            <a:off x="965198" y="643466"/>
            <a:ext cx="3092718" cy="5528734"/>
          </a:xfrm>
          <a:noFill/>
        </p:spPr>
        <p:txBody>
          <a:bodyPr anchor="t">
            <a:normAutofit/>
          </a:bodyPr>
          <a:lstStyle/>
          <a:p>
            <a:br>
              <a:rPr lang="en-GB" sz="3200" dirty="0">
                <a:solidFill>
                  <a:schemeClr val="bg1"/>
                </a:solidFill>
                <a:ea typeface="+mj-lt"/>
                <a:cs typeface="+mj-lt"/>
              </a:rPr>
            </a:br>
            <a:br>
              <a:rPr lang="en-GB" sz="3200" dirty="0">
                <a:ea typeface="+mj-lt"/>
                <a:cs typeface="+mj-lt"/>
              </a:rPr>
            </a:br>
            <a:br>
              <a:rPr lang="en-GB" sz="3200" dirty="0">
                <a:ea typeface="+mj-lt"/>
                <a:cs typeface="+mj-lt"/>
              </a:rPr>
            </a:br>
            <a:r>
              <a:rPr lang="en-GB" sz="3200" dirty="0">
                <a:solidFill>
                  <a:schemeClr val="bg1"/>
                </a:solidFill>
                <a:ea typeface="+mj-lt"/>
                <a:cs typeface="+mj-lt"/>
              </a:rPr>
              <a:t>II. Customer Bank Relationship</a:t>
            </a:r>
            <a:endParaRPr lang="en-US" sz="3200" dirty="0">
              <a:solidFill>
                <a:schemeClr val="bg1"/>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56D00-6465-59B7-65E1-9F8308D32A72}"/>
              </a:ext>
            </a:extLst>
          </p:cNvPr>
          <p:cNvSpPr>
            <a:spLocks noGrp="1"/>
          </p:cNvSpPr>
          <p:nvPr>
            <p:ph idx="1"/>
          </p:nvPr>
        </p:nvSpPr>
        <p:spPr>
          <a:xfrm>
            <a:off x="4821898" y="643466"/>
            <a:ext cx="5827472" cy="5571067"/>
          </a:xfrm>
        </p:spPr>
        <p:txBody>
          <a:bodyPr vert="horz" lIns="91440" tIns="45720" rIns="91440" bIns="45720" rtlCol="0" anchor="t">
            <a:normAutofit/>
          </a:bodyPr>
          <a:lstStyle/>
          <a:p>
            <a:endParaRPr lang="en-GB" sz="2400" b="1" dirty="0">
              <a:ea typeface="+mn-lt"/>
              <a:cs typeface="+mn-lt"/>
            </a:endParaRPr>
          </a:p>
          <a:p>
            <a:endParaRPr lang="en-GB" sz="2400" b="1" dirty="0">
              <a:ea typeface="+mn-lt"/>
              <a:cs typeface="+mn-lt"/>
            </a:endParaRPr>
          </a:p>
          <a:p>
            <a:r>
              <a:rPr lang="en-GB" sz="2400" b="1" dirty="0" err="1">
                <a:ea typeface="+mn-lt"/>
                <a:cs typeface="+mn-lt"/>
              </a:rPr>
              <a:t>customer_nw_category</a:t>
            </a:r>
            <a:r>
              <a:rPr lang="en-GB" sz="2400" dirty="0">
                <a:ea typeface="+mn-lt"/>
                <a:cs typeface="+mn-lt"/>
              </a:rPr>
              <a:t> - Net worth of customer (3: Low 2: Medium 1: High)</a:t>
            </a:r>
            <a:endParaRPr lang="en-GB" sz="2400"/>
          </a:p>
          <a:p>
            <a:r>
              <a:rPr lang="en-GB" sz="2400" b="1" dirty="0" err="1">
                <a:ea typeface="+mn-lt"/>
                <a:cs typeface="+mn-lt"/>
              </a:rPr>
              <a:t>branch_code</a:t>
            </a:r>
            <a:r>
              <a:rPr lang="en-GB" sz="2400" dirty="0">
                <a:ea typeface="+mn-lt"/>
                <a:cs typeface="+mn-lt"/>
              </a:rPr>
              <a:t> - Branch Code for a customer account</a:t>
            </a:r>
            <a:endParaRPr lang="en-GB" dirty="0"/>
          </a:p>
          <a:p>
            <a:r>
              <a:rPr lang="en-GB" sz="2400" b="1" dirty="0" err="1">
                <a:ea typeface="+mn-lt"/>
                <a:cs typeface="+mn-lt"/>
              </a:rPr>
              <a:t>days_since_last_transaction</a:t>
            </a:r>
            <a:r>
              <a:rPr lang="en-GB" sz="2400" dirty="0">
                <a:ea typeface="+mn-lt"/>
                <a:cs typeface="+mn-lt"/>
              </a:rPr>
              <a:t> - No of Days Since Last Credit in Last 1 year</a:t>
            </a:r>
            <a:endParaRPr lang="en-GB" dirty="0"/>
          </a:p>
          <a:p>
            <a:endParaRPr lang="en-GB" sz="2400" dirty="0"/>
          </a:p>
        </p:txBody>
      </p:sp>
      <p:sp>
        <p:nvSpPr>
          <p:cNvPr id="4" name="TextBox 3">
            <a:extLst>
              <a:ext uri="{FF2B5EF4-FFF2-40B4-BE49-F238E27FC236}">
                <a16:creationId xmlns:a16="http://schemas.microsoft.com/office/drawing/2014/main" id="{581B52E8-27E6-5C8F-AE2B-5FCB1EECB468}"/>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11816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74204A0A-5D53-79FB-A6AE-033BAA13A784}"/>
              </a:ext>
            </a:extLst>
          </p:cNvPr>
          <p:cNvSpPr>
            <a:spLocks noGrp="1"/>
          </p:cNvSpPr>
          <p:nvPr>
            <p:ph idx="1"/>
          </p:nvPr>
        </p:nvSpPr>
        <p:spPr>
          <a:xfrm>
            <a:off x="437242" y="367431"/>
            <a:ext cx="10349003" cy="6219801"/>
          </a:xfrm>
        </p:spPr>
        <p:txBody>
          <a:bodyPr vert="horz" lIns="91440" tIns="45720" rIns="91440" bIns="45720" rtlCol="0" anchor="t">
            <a:normAutofit fontScale="92500"/>
          </a:bodyPr>
          <a:lstStyle/>
          <a:p>
            <a:r>
              <a:rPr lang="en-GB" sz="3200" b="1" dirty="0">
                <a:ea typeface="+mn-lt"/>
                <a:cs typeface="+mn-lt"/>
              </a:rPr>
              <a:t>2.1 Task Definition</a:t>
            </a:r>
            <a:endParaRPr lang="en-GB" sz="3200" dirty="0"/>
          </a:p>
          <a:p>
            <a:r>
              <a:rPr lang="en-GB" sz="2400" dirty="0">
                <a:ea typeface="+mn-lt"/>
                <a:cs typeface="+mn-lt"/>
              </a:rPr>
              <a:t>The task was to predict those customers likely to churn balances below the minimum balance. The customers information such as age, gender, demographics along with their transactions with the bank. The task as a data scientist was to predict the propensity to churn for each customer.</a:t>
            </a:r>
            <a:endParaRPr lang="en-GB" sz="2400"/>
          </a:p>
          <a:p>
            <a:r>
              <a:rPr lang="en-GB" sz="2400" dirty="0">
                <a:ea typeface="+mn-lt"/>
                <a:cs typeface="+mn-lt"/>
              </a:rPr>
              <a:t>The ML Pipeline that I have followed is :</a:t>
            </a:r>
            <a:endParaRPr lang="en-GB" sz="2400"/>
          </a:p>
          <a:p>
            <a:r>
              <a:rPr lang="en-GB" sz="2400" b="1" dirty="0">
                <a:ea typeface="+mn-lt"/>
                <a:cs typeface="+mn-lt"/>
              </a:rPr>
              <a:t>Importing the necessary libraries and the dataset:</a:t>
            </a:r>
            <a:br>
              <a:rPr lang="en-GB" sz="2400" b="1" dirty="0">
                <a:ea typeface="+mn-lt"/>
                <a:cs typeface="+mn-lt"/>
              </a:rPr>
            </a:br>
            <a:r>
              <a:rPr lang="en-GB" sz="2400" b="1" dirty="0">
                <a:ea typeface="+mn-lt"/>
                <a:cs typeface="+mn-lt"/>
              </a:rPr>
              <a:t>Here, the libraries such as </a:t>
            </a:r>
            <a:r>
              <a:rPr lang="en-GB" sz="2400" b="1" dirty="0" err="1">
                <a:ea typeface="+mn-lt"/>
                <a:cs typeface="+mn-lt"/>
              </a:rPr>
              <a:t>numpy</a:t>
            </a:r>
            <a:r>
              <a:rPr lang="en-GB" sz="2400" b="1" dirty="0">
                <a:ea typeface="+mn-lt"/>
                <a:cs typeface="+mn-lt"/>
              </a:rPr>
              <a:t>, pandas and matplotlib were called.</a:t>
            </a:r>
            <a:r>
              <a:rPr lang="en-GB" sz="2400" dirty="0">
                <a:ea typeface="+mn-lt"/>
                <a:cs typeface="+mn-lt"/>
              </a:rPr>
              <a:t> </a:t>
            </a:r>
            <a:r>
              <a:rPr lang="en-GB" sz="2400" b="1" dirty="0" err="1">
                <a:ea typeface="+mn-lt"/>
                <a:cs typeface="+mn-lt"/>
              </a:rPr>
              <a:t>Numpy</a:t>
            </a:r>
            <a:r>
              <a:rPr lang="en-GB" sz="2400" dirty="0">
                <a:ea typeface="+mn-lt"/>
                <a:cs typeface="+mn-lt"/>
              </a:rPr>
              <a:t> is known to be Numerical Python which is responsible for performing all the Numerical tasks in this project whereas </a:t>
            </a:r>
            <a:r>
              <a:rPr lang="en-GB" sz="2400" b="1" dirty="0">
                <a:ea typeface="+mn-lt"/>
                <a:cs typeface="+mn-lt"/>
              </a:rPr>
              <a:t>Pandas</a:t>
            </a:r>
            <a:r>
              <a:rPr lang="en-GB" sz="2400" dirty="0">
                <a:ea typeface="+mn-lt"/>
                <a:cs typeface="+mn-lt"/>
              </a:rPr>
              <a:t> would make the data frame and </a:t>
            </a:r>
            <a:r>
              <a:rPr lang="en-GB" sz="2400" b="1" dirty="0">
                <a:ea typeface="+mn-lt"/>
                <a:cs typeface="+mn-lt"/>
              </a:rPr>
              <a:t>Matplotlib</a:t>
            </a:r>
            <a:r>
              <a:rPr lang="en-GB" sz="2400" dirty="0">
                <a:ea typeface="+mn-lt"/>
                <a:cs typeface="+mn-lt"/>
              </a:rPr>
              <a:t> was used for visualization..</a:t>
            </a:r>
            <a:endParaRPr lang="en-GB" sz="2400"/>
          </a:p>
          <a:p>
            <a:r>
              <a:rPr lang="en-GB" sz="2400" b="1" dirty="0">
                <a:ea typeface="+mn-lt"/>
                <a:cs typeface="+mn-lt"/>
              </a:rPr>
              <a:t>Performing Data Pre-processing (Exploratory Data Analysis and Data Manipulation):-</a:t>
            </a:r>
            <a:br>
              <a:rPr lang="en-GB" sz="2400" b="1" dirty="0">
                <a:ea typeface="+mn-lt"/>
                <a:cs typeface="+mn-lt"/>
              </a:rPr>
            </a:br>
            <a:r>
              <a:rPr lang="en-GB" sz="2400" b="1" dirty="0">
                <a:ea typeface="+mn-lt"/>
                <a:cs typeface="+mn-lt"/>
              </a:rPr>
              <a:t>In this step the data was thoroughly analysed and the steps such as Univariate Analysis and Bivariate Analysis were performed. </a:t>
            </a:r>
            <a:endParaRPr lang="en-GB" sz="2400" b="1"/>
          </a:p>
        </p:txBody>
      </p:sp>
      <p:sp>
        <p:nvSpPr>
          <p:cNvPr id="21"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7923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1</Words>
  <Application>Microsoft Office PowerPoint</Application>
  <PresentationFormat>Widescreen</PresentationFormat>
  <Paragraphs>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View</vt:lpstr>
      <vt:lpstr>BANK CUSTOMER CHURN PREDICTION</vt:lpstr>
      <vt:lpstr>. </vt:lpstr>
      <vt:lpstr>PowerPoint Presentation</vt:lpstr>
      <vt:lpstr>PowerPoint Presentation</vt:lpstr>
      <vt:lpstr> 2. Problem Definition and Algorithm  The Problem Statement is as follows :-  Customer Churn Prediction:  A Bank wants to take care of customer retention for its product: savings accounts. The bank wants you to identify customers likely to churn balances below the minimum balance. You have the customers information such as age, gender, demographics along with their transactions with the bank. Your task as a data scientist would be to predict the propensity to churn for each customer. </vt:lpstr>
      <vt:lpstr>Data Dictionary  There are multiple variables in the dataset which can be cleanly divided into 3 categories:  I. Demographic information about customers </vt:lpstr>
      <vt:lpstr>     III. Transactional Information</vt:lpstr>
      <vt:lpstr>   II. Customer Bank Relationship</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178</cp:revision>
  <dcterms:created xsi:type="dcterms:W3CDTF">2022-04-22T08:03:32Z</dcterms:created>
  <dcterms:modified xsi:type="dcterms:W3CDTF">2022-04-22T08:50:12Z</dcterms:modified>
</cp:coreProperties>
</file>