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employees from banglore</c:v>
          </c:tx>
          <c:spPr>
            <a:solidFill>
              <a:srgbClr val="AC3EC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24.0</c:v>
                </c:pt>
              </c:numCache>
            </c:numRef>
          </c:val>
        </c:ser>
        <c:ser>
          <c:idx val="1"/>
          <c:order val="1"/>
          <c:tx>
            <c:v>number of employees from new delhi</c:v>
          </c:tx>
          <c:spPr>
            <a:solidFill>
              <a:srgbClr val="477BD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15.0</c:v>
                </c:pt>
              </c:numCache>
            </c:numRef>
          </c:val>
        </c:ser>
        <c:ser>
          <c:idx val="2"/>
          <c:order val="2"/>
          <c:tx>
            <c:v>number of emplpyees from pune</c:v>
          </c:tx>
          <c:spPr>
            <a:solidFill>
              <a:srgbClr val="46B298"/>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manualLayout>
          <c:layoutTarget val="inner"/>
          <c:xMode val="edge"/>
          <c:yMode val="edge"/>
          <c:x val="0.008554692"/>
          <c:y val="0.27623758"/>
          <c:w val="0.9470008"/>
          <c:h val="0.72077477"/>
        </c:manualLayout>
      </c:layout>
      <c:barChart>
        <c:barDir val="col"/>
        <c:grouping val="clustered"/>
        <c:varyColors val="0"/>
        <c:ser>
          <c:idx val="0"/>
          <c:order val="0"/>
          <c:tx>
            <c:v>number of employees without leaveout</c:v>
          </c:tx>
          <c:spPr>
            <a:solidFill>
              <a:srgbClr val="AC3EC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46.0</c:v>
                </c:pt>
              </c:numCache>
            </c:numRef>
          </c:val>
        </c:ser>
        <c:ser>
          <c:idx val="1"/>
          <c:order val="1"/>
          <c:tx>
            <c:v>number of employees with leave out</c:v>
          </c:tx>
          <c:spPr>
            <a:solidFill>
              <a:srgbClr val="477BD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male employees</c:v>
          </c:tx>
          <c:spPr>
            <a:solidFill>
              <a:srgbClr val="AC3EC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36.0</c:v>
                </c:pt>
              </c:numCache>
            </c:numRef>
          </c:val>
        </c:ser>
        <c:ser>
          <c:idx val="1"/>
          <c:order val="1"/>
          <c:tx>
            <c:v>number of female employees</c:v>
          </c:tx>
          <c:spPr>
            <a:solidFill>
              <a:srgbClr val="477BD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15.0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pic>
        <p:nvPicPr>
          <p:cNvPr id="7" name="图片" descr="Celestia-R1---OverlayTitleHD.png"/>
          <p:cNvPicPr>
            <a:picLocks noChangeAspect="1"/>
          </p:cNvPicPr>
          <p:nvPr/>
        </p:nvPicPr>
        <p:blipFill>
          <a:blip r:embed="rId3" cstate="print"/>
          <a:stretch>
            <a:fillRect/>
          </a:stretch>
        </p:blipFill>
        <p:spPr>
          <a:xfrm rot="0">
            <a:off x="0" y="0"/>
            <a:ext cx="12188823" cy="6856216"/>
          </a:xfrm>
          <a:prstGeom prst="rect"/>
          <a:noFill/>
          <a:ln w="12700" cmpd="sng" cap="rnd">
            <a:noFill/>
            <a:prstDash val="solid"/>
            <a:round/>
          </a:ln>
        </p:spPr>
      </p:pic>
      <p:sp>
        <p:nvSpPr>
          <p:cNvPr id="8" name="文本框"/>
          <p:cNvSpPr>
            <a:spLocks noGrp="1"/>
          </p:cNvSpPr>
          <p:nvPr>
            <p:ph type="ctrTitle"/>
          </p:nvPr>
        </p:nvSpPr>
        <p:spPr>
          <a:xfrm rot="0">
            <a:off x="3962396" y="1964268"/>
            <a:ext cx="7197727" cy="2421468"/>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0" i="0" u="none" strike="noStrike" kern="1200" cap="all" spc="0" baseline="0">
                <a:solidFill>
                  <a:srgbClr val="FFFFFF"/>
                </a:solidFill>
                <a:latin typeface="Calibri Light" pitchFamily="0" charset="0"/>
                <a:ea typeface="Droid Sans" pitchFamily="0" charset="0"/>
                <a:cs typeface="Lucida Sans"/>
              </a:rPr>
              <a:t>Click to edit Master title style</a:t>
            </a:r>
            <a:endParaRPr lang="zh-CN" altLang="en-US" sz="4800" b="0" i="0" u="none" strike="noStrike" kern="1200" cap="all" spc="0" baseline="0">
              <a:solidFill>
                <a:srgbClr val="FFFFFF"/>
              </a:solidFill>
              <a:latin typeface="Calibri Light" pitchFamily="0" charset="0"/>
              <a:ea typeface="Droid Sans" pitchFamily="0" charset="0"/>
              <a:cs typeface="Lucida Sans"/>
            </a:endParaRPr>
          </a:p>
        </p:txBody>
      </p:sp>
      <p:sp>
        <p:nvSpPr>
          <p:cNvPr id="9" name="文本框"/>
          <p:cNvSpPr>
            <a:spLocks noGrp="1"/>
          </p:cNvSpPr>
          <p:nvPr>
            <p:ph type="subTitle" idx="1"/>
          </p:nvPr>
        </p:nvSpPr>
        <p:spPr>
          <a:xfrm rot="0">
            <a:off x="3962396" y="4385727"/>
            <a:ext cx="7197727" cy="1405468"/>
          </a:xfrm>
          <a:prstGeom prst="rect"/>
          <a:noFill/>
          <a:ln w="12700"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1000"/>
              </a:spcAft>
              <a:buNone/>
            </a:pPr>
            <a:r>
              <a:rPr lang="en-US" altLang="zh-CN" sz="1800" b="0" i="0" u="none" strike="noStrike" kern="1200" cap="all" spc="0" baseline="0">
                <a:solidFill>
                  <a:srgbClr val="FFFFFF"/>
                </a:solidFill>
                <a:latin typeface="Calibri" pitchFamily="0" charset="0"/>
                <a:ea typeface="Droid Sans" pitchFamily="0" charset="0"/>
                <a:cs typeface="Lucida Sans"/>
              </a:rPr>
              <a:t>Click to edit Master subtitle style</a:t>
            </a:r>
            <a:endParaRPr lang="zh-CN" altLang="en-US" sz="1800" b="0" i="0" u="none" strike="noStrike" kern="1200" cap="all" spc="0" baseline="0">
              <a:solidFill>
                <a:srgbClr val="FFFFFF"/>
              </a:solidFill>
              <a:latin typeface="Calibri" pitchFamily="0" charset="0"/>
              <a:ea typeface="Droid Sans" pitchFamily="0" charset="0"/>
              <a:cs typeface="Lucida Sans"/>
            </a:endParaRPr>
          </a:p>
        </p:txBody>
      </p:sp>
      <p:sp>
        <p:nvSpPr>
          <p:cNvPr id="10" name="文本框"/>
          <p:cNvSpPr>
            <a:spLocks noGrp="1"/>
          </p:cNvSpPr>
          <p:nvPr>
            <p:ph type="dt" idx="7"/>
          </p:nvPr>
        </p:nvSpPr>
        <p:spPr>
          <a:xfrm rot="0">
            <a:off x="8932554" y="5870576"/>
            <a:ext cx="1600200"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1" name="文本框"/>
          <p:cNvSpPr>
            <a:spLocks noGrp="1"/>
          </p:cNvSpPr>
          <p:nvPr>
            <p:ph type="ftr" idx="9"/>
          </p:nvPr>
        </p:nvSpPr>
        <p:spPr>
          <a:xfrm rot="0">
            <a:off x="3962396" y="5870576"/>
            <a:ext cx="489395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2" name="文本框"/>
          <p:cNvSpPr>
            <a:spLocks noGrp="1"/>
          </p:cNvSpPr>
          <p:nvPr>
            <p:ph type="sldNum" idx="8"/>
          </p:nvPr>
        </p:nvSpPr>
        <p:spPr>
          <a:xfrm rot="0">
            <a:off x="106089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75612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644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40603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15" name="图片" descr="Celestia-R1---OverlayContentH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3" cy="6856216"/>
          </a:xfrm>
          <a:prstGeom xmlns:a="http://schemas.openxmlformats.org/drawingml/2006/main" prst="rect"/>
          <a:noFill xmlns:a="http://schemas.openxmlformats.org/drawingml/2006/main"/>
          <a:ln xmlns:a="http://schemas.openxmlformats.org/drawingml/2006/main" w="12700" cmpd="sng" cap="rnd">
            <a:noFill/>
            <a:prstDash val="solid"/>
            <a:round/>
          </a:ln>
        </p:spPr>
      </p:pic>
      <p:sp>
        <p:nvSpPr>
          <p:cNvPr id="16" name="文本框"/>
          <p:cNvSpPr>
            <a:spLocks xmlns:a="http://schemas.openxmlformats.org/drawingml/2006/main" noGrp="1"/>
          </p:cNvSpPr>
          <p:nvPr>
            <p:ph type="title"/>
          </p:nvPr>
        </p:nvSpPr>
        <p:spPr>
          <a:xfrm xmlns:a="http://schemas.openxmlformats.org/drawingml/2006/main" rot="0">
            <a:off x="685800" y="609603"/>
            <a:ext cx="10131422" cy="1456264"/>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685800" y="2142064"/>
            <a:ext cx="10131422" cy="36491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7"/>
          </p:nvPr>
        </p:nvSpPr>
        <p:spPr>
          <a:xfrm xmlns:a="http://schemas.openxmlformats.org/drawingml/2006/main" rot="0">
            <a:off x="8589663" y="5870576"/>
            <a:ext cx="1600199"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9" name="文本框"/>
          <p:cNvSpPr>
            <a:spLocks xmlns:a="http://schemas.openxmlformats.org/drawingml/2006/main" noGrp="1"/>
          </p:cNvSpPr>
          <p:nvPr>
            <p:ph type="ftr" idx="9"/>
          </p:nvPr>
        </p:nvSpPr>
        <p:spPr>
          <a:xfrm xmlns:a="http://schemas.openxmlformats.org/drawingml/2006/main" rot="0">
            <a:off x="685800" y="5870576"/>
            <a:ext cx="7827657"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sldNum" idx="8"/>
          </p:nvPr>
        </p:nvSpPr>
        <p:spPr>
          <a:xfrm xmlns:a="http://schemas.openxmlformats.org/drawingml/2006/main" rot="0">
            <a:off x="10266060" y="5870576"/>
            <a:ext cx="551162"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914368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127726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4670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0832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19733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224052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6901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24387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92455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589663" y="5870576"/>
            <a:ext cx="160019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685800" y="5870576"/>
            <a:ext cx="7827657"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102660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81140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marL="0" indent="0" algn="l" defTabSz="914400" fontAlgn="auto" hangingPunct="1">
        <a:lnSpc>
          <a:spcPct val="100000"/>
        </a:lnSpc>
        <a:spcBef>
          <a:spcPts val="0"/>
        </a:spcBef>
        <a:spcAft>
          <a:spcPts val="0"/>
        </a:spcAft>
        <a:buNone/>
        <a:defRPr sz="3600" b="0" i="0" u="none" strike="noStrike" kern="1200" cap="all" spc="0" baseline="0">
          <a:solidFill>
            <a:srgbClr val="FFFFFF"/>
          </a:solidFill>
          <a:latin typeface="Calibri Light" pitchFamily="0" charset="0"/>
        </a:defRPr>
      </a:lvl1pPr>
    </p:titleStyle>
    <p:bodyStyle>
      <a:lvl1pPr marL="285750" indent="-285750" algn="l" defTabSz="914400" fontAlgn="auto" hangingPunct="1">
        <a:lnSpc>
          <a:spcPct val="100000"/>
        </a:lnSpc>
        <a:spcBef>
          <a:spcPts val="0"/>
        </a:spcBef>
        <a:spcAft>
          <a:spcPts val="1000"/>
        </a:spcAft>
        <a:buClr>
          <a:srgbClr val="FFFFFF"/>
        </a:buClr>
        <a:buSzPct val="100000"/>
        <a:buFont typeface="Arial" pitchFamily="0" charset="0"/>
        <a:buChar char="•"/>
        <a:defRPr sz="1800" b="0" i="0" u="none" strike="noStrike" kern="1200" cap="none" spc="0" baseline="0">
          <a:solidFill>
            <a:srgbClr val="FFFFFF"/>
          </a:solidFill>
          <a:latin typeface="Calibri" pitchFamily="0" charset="0"/>
        </a:defRPr>
      </a:lvl1pPr>
      <a:lvl2pPr marL="742950" indent="-285750" algn="l" defTabSz="914400" fontAlgn="auto" hangingPunct="1">
        <a:lnSpc>
          <a:spcPct val="100000"/>
        </a:lnSpc>
        <a:spcBef>
          <a:spcPts val="0"/>
        </a:spcBef>
        <a:spcAft>
          <a:spcPts val="1000"/>
        </a:spcAft>
        <a:buClr>
          <a:srgbClr val="FFFFFF"/>
        </a:buClr>
        <a:buSzPct val="100000"/>
        <a:buFont typeface="Arial" pitchFamily="0" charset="0"/>
        <a:buChar char="•"/>
        <a:defRPr sz="1600" b="0" i="0" u="none" strike="noStrike" kern="1200" cap="none" spc="0" baseline="0">
          <a:solidFill>
            <a:srgbClr val="FFFFFF"/>
          </a:solidFill>
          <a:latin typeface="Calibri" pitchFamily="0" charset="0"/>
        </a:defRPr>
      </a:lvl2pPr>
      <a:lvl3pPr marL="1200150" indent="-285750" algn="l" defTabSz="914400" fontAlgn="auto" hangingPunct="1">
        <a:lnSpc>
          <a:spcPct val="100000"/>
        </a:lnSpc>
        <a:spcBef>
          <a:spcPts val="0"/>
        </a:spcBef>
        <a:spcAft>
          <a:spcPts val="1000"/>
        </a:spcAft>
        <a:buClr>
          <a:srgbClr val="FFFFFF"/>
        </a:buClr>
        <a:buSzPct val="100000"/>
        <a:buFont typeface="Arial" pitchFamily="0" charset="0"/>
        <a:buChar char="•"/>
        <a:defRPr sz="1400" b="0" i="0" u="none" strike="noStrike" kern="1200" cap="none" spc="0" baseline="0">
          <a:solidFill>
            <a:srgbClr val="FFFFFF"/>
          </a:solidFill>
          <a:latin typeface="Calibri" pitchFamily="0" charset="0"/>
        </a:defRPr>
      </a:lvl3pPr>
      <a:lvl4pPr marL="15430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4pPr>
      <a:lvl5pPr marL="20002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3962396" y="2311310"/>
            <a:ext cx="7197727" cy="1284337"/>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all" spc="0" baseline="0">
                <a:solidFill>
                  <a:srgbClr val="FFFFFF"/>
                </a:solidFill>
                <a:latin typeface="Calibri Light" pitchFamily="0" charset="0"/>
                <a:ea typeface="Droid Sans" pitchFamily="0" charset="0"/>
                <a:cs typeface="Lucida Sans"/>
              </a:rPr>
              <a:t>NAN MUDHALVAN PROJECT </a:t>
            </a:r>
            <a:endParaRPr lang="zh-CN" altLang="en-US" sz="4800" b="1" i="0" u="none" strike="noStrike" kern="1200" cap="all" spc="0" baseline="0">
              <a:solidFill>
                <a:srgbClr val="FFFFFF"/>
              </a:solidFill>
              <a:latin typeface="Calibri Light" pitchFamily="0" charset="0"/>
              <a:ea typeface="Droid Sans" pitchFamily="0" charset="0"/>
              <a:cs typeface="Lucida Sans"/>
            </a:endParaRPr>
          </a:p>
        </p:txBody>
      </p:sp>
      <p:sp>
        <p:nvSpPr>
          <p:cNvPr id="14" name="文本框"/>
          <p:cNvSpPr>
            <a:spLocks noGrp="1"/>
          </p:cNvSpPr>
          <p:nvPr>
            <p:ph type="subTitle" idx="1"/>
          </p:nvPr>
        </p:nvSpPr>
        <p:spPr>
          <a:xfrm rot="0">
            <a:off x="3962396" y="4385727"/>
            <a:ext cx="7197727" cy="1405468"/>
          </a:xfrm>
          <a:prstGeom prst="rect"/>
          <a:noFill/>
          <a:ln w="12700" cmpd="sng" cap="flat">
            <a:noFill/>
            <a:prstDash val="solid"/>
            <a:round/>
          </a:ln>
        </p:spPr>
        <p:txBody>
          <a:bodyPr vert="horz" wrap="square" lIns="91440" tIns="45720" rIns="91440" bIns="45720" anchor="t" anchorCtr="0">
            <a:prstTxWarp prst="textNoShape"/>
          </a:bodyPr>
          <a:lstStyle/>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STUDENT NAME : </a:t>
            </a:r>
            <a:r>
              <a:rPr lang="en-US" altLang="zh-CN" sz="1500" b="0" i="0" u="none" strike="noStrike" kern="1200" cap="none" spc="0" baseline="0">
                <a:solidFill>
                  <a:srgbClr val="FFFFFF"/>
                </a:solidFill>
                <a:latin typeface="Calibri" pitchFamily="0" charset="0"/>
                <a:ea typeface="Droid Sans" pitchFamily="0" charset="0"/>
                <a:cs typeface="Lucida Sans"/>
              </a:rPr>
              <a:t>GOWTHAM K </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REGISTER NO : 312215</a:t>
            </a:r>
            <a:r>
              <a:rPr lang="en-US" altLang="zh-CN" sz="1500" b="0" i="0" u="none" strike="noStrike" kern="1200" cap="none" spc="0" baseline="0">
                <a:solidFill>
                  <a:srgbClr val="FFFFFF"/>
                </a:solidFill>
                <a:latin typeface="Calibri" pitchFamily="0" charset="0"/>
                <a:ea typeface="Droid Sans" pitchFamily="0" charset="0"/>
                <a:cs typeface="Lucida Sans"/>
              </a:rPr>
              <a:t>370</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DEPARTMENT: B.COM ( ACCOUNTING AND FINANCE)</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COLLEGE NAME : PATRICIAN COLLEGE OF ARTS AND SCIENCE </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endParaRPr lang="en-US" altLang="zh-CN" sz="1500" b="0" i="0" u="none" strike="noStrike" kern="1200" cap="none" spc="0" baseline="0">
              <a:solidFill>
                <a:srgbClr val="FFFFFF"/>
              </a:solidFill>
              <a:latin typeface="Calibri" pitchFamily="0" charset="0"/>
              <a:ea typeface="Droid Sans" pitchFamily="0" charset="0"/>
              <a:cs typeface="Lucida Sans"/>
            </a:endParaRPr>
          </a:p>
          <a:p>
            <a:pPr marL="0" indent="0" algn="r">
              <a:lnSpc>
                <a:spcPct val="80000"/>
              </a:lnSpc>
              <a:spcBef>
                <a:spcPts val="0"/>
              </a:spcBef>
              <a:spcAft>
                <a:spcPts val="1000"/>
              </a:spcAft>
              <a:buNone/>
            </a:pPr>
            <a:endParaRPr lang="zh-CN" altLang="en-US" sz="1700" b="0" i="0" u="none" strike="noStrike" kern="1200" cap="all"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7248110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3493776" y="484805"/>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MODELLING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0"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21129688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42" name="文本框"/>
          <p:cNvSpPr>
            <a:spLocks noGrp="1"/>
          </p:cNvSpPr>
          <p:nvPr>
            <p:ph type="body" idx="1"/>
          </p:nvPr>
        </p:nvSpPr>
        <p:spPr>
          <a:xfrm rot="0">
            <a:off x="523566" y="-636477"/>
            <a:ext cx="10833117" cy="5553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9505640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4866555" y="-225326"/>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RESULT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graphicFrame>
        <p:nvGraphicFramePr>
          <p:cNvPr id="44" name="图表"/>
          <p:cNvGraphicFramePr/>
          <p:nvPr/>
        </p:nvGraphicFramePr>
        <p:xfrm>
          <a:off x="188841" y="987460"/>
          <a:ext cx="5458172" cy="3087525"/>
        </p:xfrm>
        <a:graphic>
          <a:graphicData uri="http://schemas.openxmlformats.org/drawingml/2006/chart">
            <c:chart xmlns:c="http://schemas.openxmlformats.org/drawingml/2006/chart" r:id="rId2"/>
          </a:graphicData>
        </a:graphic>
      </p:graphicFrame>
      <p:graphicFrame>
        <p:nvGraphicFramePr>
          <p:cNvPr id="45" name="图表"/>
          <p:cNvGraphicFramePr/>
          <p:nvPr/>
        </p:nvGraphicFramePr>
        <p:xfrm>
          <a:off x="3366912" y="3818799"/>
          <a:ext cx="5458172" cy="2844048"/>
        </p:xfrm>
        <a:graphic>
          <a:graphicData uri="http://schemas.openxmlformats.org/drawingml/2006/chart">
            <c:chart xmlns:c="http://schemas.openxmlformats.org/drawingml/2006/chart" r:id="rId3"/>
          </a:graphicData>
        </a:graphic>
      </p:graphicFrame>
      <p:graphicFrame>
        <p:nvGraphicFramePr>
          <p:cNvPr id="46" name="图表"/>
          <p:cNvGraphicFramePr/>
          <p:nvPr/>
        </p:nvGraphicFramePr>
        <p:xfrm>
          <a:off x="5982196" y="987460"/>
          <a:ext cx="5286968" cy="2836129"/>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164326074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3981744" y="415713"/>
            <a:ext cx="10820396" cy="1996775"/>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CONCLUSION</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8" name="文本框"/>
          <p:cNvSpPr>
            <a:spLocks noGrp="1"/>
          </p:cNvSpPr>
          <p:nvPr>
            <p:ph type="body" idx="1"/>
          </p:nvPr>
        </p:nvSpPr>
        <p:spPr>
          <a:xfrm rot="0">
            <a:off x="386287" y="2071655"/>
            <a:ext cx="10820396" cy="1705858"/>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400" b="0" i="0" u="none" strike="noStrike" kern="1200" cap="none" spc="0" baseline="0">
                <a:solidFill>
                  <a:srgbClr val="FFFFFF"/>
                </a:solidFill>
                <a:latin typeface="Calibri" pitchFamily="0" charset="0"/>
                <a:ea typeface="Droid Sans" pitchFamily="0" charset="0"/>
                <a:cs typeface="Lucida Sans"/>
              </a:rPr>
              <a:t>I HAVE FOUND OUT THAT THERE MORE MEN EMPLOYEES THAN FEMALE EMPLOYEES, ONLY LESS EMPLOYEES WERE BENCHED OUT AND LEAVE OUT. EMPLOYEES ARE BELONGING TO THREE DIFFERENT CITIES.</a:t>
            </a:r>
            <a:endParaRPr lang="zh-CN" altLang="en-US" sz="24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425799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3244766" y="948469"/>
            <a:ext cx="10799995" cy="189694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1" i="0" u="none" strike="noStrike" kern="1200" cap="all" spc="0" baseline="0">
                <a:solidFill>
                  <a:srgbClr val="FFFFFF"/>
                </a:solidFill>
                <a:latin typeface="Calibri Light" pitchFamily="0" charset="0"/>
                <a:ea typeface="Droid Sans" pitchFamily="0" charset="0"/>
                <a:cs typeface="Lucida Sans"/>
              </a:rPr>
              <a:t>PROJECT TITLE </a:t>
            </a:r>
            <a:endParaRPr lang="zh-CN" altLang="en-US" sz="6000" b="1" i="0" u="none" strike="noStrike" kern="1200" cap="all" spc="0" baseline="0">
              <a:solidFill>
                <a:srgbClr val="FFFFFF"/>
              </a:solidFill>
              <a:latin typeface="Calibri Light" pitchFamily="0" charset="0"/>
              <a:ea typeface="Droid Sans" pitchFamily="0" charset="0"/>
              <a:cs typeface="Lucida Sans"/>
            </a:endParaRPr>
          </a:p>
        </p:txBody>
      </p:sp>
      <p:sp>
        <p:nvSpPr>
          <p:cNvPr id="22" name="文本框"/>
          <p:cNvSpPr>
            <a:spLocks noGrp="1"/>
          </p:cNvSpPr>
          <p:nvPr>
            <p:ph type="body" idx="1"/>
          </p:nvPr>
        </p:nvSpPr>
        <p:spPr>
          <a:xfrm rot="0">
            <a:off x="707196" y="1530998"/>
            <a:ext cx="11009467"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3600" b="0" i="0" u="none" strike="noStrike" kern="1200" cap="none" spc="0" baseline="0">
                <a:solidFill>
                  <a:srgbClr val="FFFFFF"/>
                </a:solidFill>
                <a:latin typeface="Calibri" pitchFamily="0" charset="0"/>
                <a:ea typeface="Droid Sans" pitchFamily="0" charset="0"/>
                <a:cs typeface="Lucida Sans"/>
              </a:rPr>
              <a:t>  EMPLOYEE DATA ANALYSIS USING EXCEL</a:t>
            </a:r>
            <a:endParaRPr lang="zh-CN" altLang="en-US" sz="36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21535379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708821" y="478798"/>
            <a:ext cx="11617982" cy="131613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0" i="0" u="none" strike="noStrike" kern="1200" cap="all" spc="0" baseline="0">
                <a:solidFill>
                  <a:srgbClr val="FFFFFF"/>
                </a:solidFill>
                <a:latin typeface="Calibri Light" pitchFamily="0" charset="0"/>
                <a:ea typeface="Droid Sans" pitchFamily="0" charset="0"/>
                <a:cs typeface="Lucida Sans"/>
              </a:rPr>
              <a:t>AGENDA</a:t>
            </a:r>
            <a:endParaRPr lang="zh-CN" altLang="en-US" sz="6000" b="0" i="0" u="none" strike="noStrike" kern="1200" cap="all" spc="0" baseline="0">
              <a:solidFill>
                <a:srgbClr val="FFFFFF"/>
              </a:solidFill>
              <a:latin typeface="Calibri Light" pitchFamily="0" charset="0"/>
              <a:ea typeface="Droid Sans" pitchFamily="0" charset="0"/>
              <a:cs typeface="Lucida Sans"/>
            </a:endParaRPr>
          </a:p>
        </p:txBody>
      </p:sp>
      <p:sp>
        <p:nvSpPr>
          <p:cNvPr id="24"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PROBLEM STATEMENT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PROJECT OVERVIEW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END USERS</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OUR SOLUTION AND PROPOSITION</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DATASET DESCRIPTION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WOW IN OUR SOLUTION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MODELLING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RESULT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285750" indent="-285750" algn="l">
              <a:lnSpc>
                <a:spcPct val="100000"/>
              </a:lnSpc>
              <a:spcBef>
                <a:spcPts val="0"/>
              </a:spcBef>
              <a:spcAft>
                <a:spcPts val="1000"/>
              </a:spcAft>
              <a:buClr>
                <a:srgbClr val="FFFFFF"/>
              </a:buClr>
              <a:buSzPct val="100000"/>
              <a:buFont typeface="Arial" pitchFamily="0" charset="0"/>
              <a:buChar char="•"/>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3396427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2477329" y="814218"/>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PROBLEM STATEMENT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26" name="文本框"/>
          <p:cNvSpPr>
            <a:spLocks noGrp="1"/>
          </p:cNvSpPr>
          <p:nvPr>
            <p:ph type="body" idx="1"/>
          </p:nvPr>
        </p:nvSpPr>
        <p:spPr>
          <a:xfrm rot="0">
            <a:off x="726061" y="693718"/>
            <a:ext cx="9840764" cy="505507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I WANT TO KNOW ABOUT THE DIFFERENCE BETWEEN MALE EMPLOYEES AND FEMALE EMPLOYEES IN AN ORGANISATION AND WANT TO KNOW ABOUT  WHICH DOES THE EMPLOYEES BELONGS . SO I AM DOING THIS PROJECT.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0" indent="0" algn="l">
              <a:lnSpc>
                <a:spcPct val="100000"/>
              </a:lnSpc>
              <a:spcBef>
                <a:spcPts val="0"/>
              </a:spcBef>
              <a:spcAft>
                <a:spcPts val="1000"/>
              </a:spcAft>
              <a:buNone/>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8462782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897005" y="479858"/>
            <a:ext cx="10131422" cy="140287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rgbClr val="FFFFFF"/>
                </a:solidFill>
                <a:latin typeface="Calibri Light" pitchFamily="0" charset="0"/>
                <a:ea typeface="Droid Sans" pitchFamily="0" charset="0"/>
                <a:cs typeface="Lucida Sans"/>
              </a:rPr>
              <a:t>WHO ARE THE END USERS?</a:t>
            </a:r>
            <a:endParaRPr lang="zh-CN" altLang="en-US" sz="4000" b="1" i="0" u="none" strike="noStrike" kern="1200" cap="all" spc="0" baseline="0">
              <a:solidFill>
                <a:srgbClr val="FFFFFF"/>
              </a:solidFill>
              <a:latin typeface="Calibri Light" pitchFamily="0" charset="0"/>
              <a:ea typeface="Droid Sans" pitchFamily="0" charset="0"/>
              <a:cs typeface="Lucida Sans"/>
            </a:endParaRPr>
          </a:p>
        </p:txBody>
      </p:sp>
      <p:pic>
        <p:nvPicPr>
          <p:cNvPr id="28" name="图片"/>
          <p:cNvPicPr>
            <a:picLocks noChangeAspect="1"/>
          </p:cNvPicPr>
          <p:nvPr/>
        </p:nvPicPr>
        <p:blipFill>
          <a:blip r:embed="rId2" cstate="print"/>
          <a:stretch>
            <a:fillRect/>
          </a:stretch>
        </p:blipFill>
        <p:spPr>
          <a:xfrm rot="0">
            <a:off x="2394804" y="1898989"/>
            <a:ext cx="5492005" cy="3649663"/>
          </a:xfrm>
          <a:prstGeom prst="rect"/>
          <a:noFill/>
          <a:ln w="12700" cmpd="sng" cap="flat">
            <a:noFill/>
            <a:prstDash val="solid"/>
            <a:round/>
          </a:ln>
        </p:spPr>
      </p:pic>
      <p:sp>
        <p:nvSpPr>
          <p:cNvPr id="29" name="矩形"/>
          <p:cNvSpPr>
            <a:spLocks/>
          </p:cNvSpPr>
          <p:nvPr/>
        </p:nvSpPr>
        <p:spPr>
          <a:xfrm rot="0">
            <a:off x="9200537" y="1336660"/>
            <a:ext cx="2218543" cy="71515"/>
          </a:xfrm>
          <a:prstGeom prst="rect"/>
          <a:noFill/>
          <a:ln w="12700" cmpd="sng" cap="rnd">
            <a:noFill/>
            <a:prstDash val="solid"/>
            <a:round/>
          </a:ln>
        </p:spPr>
      </p:sp>
      <p:sp>
        <p:nvSpPr>
          <p:cNvPr id="30" name="矩形"/>
          <p:cNvSpPr>
            <a:spLocks/>
          </p:cNvSpPr>
          <p:nvPr/>
        </p:nvSpPr>
        <p:spPr>
          <a:xfrm rot="10799991">
            <a:off x="1355634" y="5753998"/>
            <a:ext cx="8636810" cy="948689"/>
          </a:xfrm>
          <a:prstGeom prst="rect"/>
          <a:noFill/>
          <a:ln w="12700" cmpd="sng" cap="rnd">
            <a:noFill/>
            <a:prstDash val="solid"/>
            <a:round/>
          </a:ln>
        </p:spPr>
        <p:txBody>
          <a:bodyPr vert="horz" wrap="square" lIns="91440" tIns="45720" rIns="91440" bIns="45720" anchor="t" anchorCtr="0">
            <a:prstTxWarp prst="textNoShape"/>
            <a:spAutoFit/>
          </a:bodyPr>
          <a:lstStyle/>
          <a:p>
            <a:pPr marL="0" indent="0" algn="l" defTabSz="457200" eaLnBrk="1" fontAlgn="auto" latinLnBrk="0" hangingPunct="1">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等线" pitchFamily="0" charset="0"/>
                <a:cs typeface="Calibri" pitchFamily="0" charset="0"/>
              </a:rPr>
              <a:t>THE END USERS OF THE PROJECT IS EMPLOYER AND EMPLOYEE </a:t>
            </a:r>
            <a:endParaRPr lang="zh-CN" altLang="en-US" sz="2800" b="1" i="0" u="none" strike="noStrike" kern="1200" cap="none" spc="0" baseline="0">
              <a:solidFill>
                <a:srgbClr val="000000"/>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21654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2998564" y="1006507"/>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PROJECT OVERVIEW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32" name="文本框"/>
          <p:cNvSpPr>
            <a:spLocks noGrp="1"/>
          </p:cNvSpPr>
          <p:nvPr>
            <p:ph type="body" idx="1"/>
          </p:nvPr>
        </p:nvSpPr>
        <p:spPr>
          <a:xfrm rot="0">
            <a:off x="149111" y="1292623"/>
            <a:ext cx="11656844" cy="339980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IN THIS PROJECT I AM GOING TO FIND OUT THE DIFFERENCE BETWEEN THE NUMBER OF MALE AND FEMALE EMPLOYEES AND FROM WHICH CITY THEY ARE COMING WITH THE HELP OF MS EXCEL AND ITS VARIOUS FUNCTIONS</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8699774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079376" y="1021439"/>
            <a:ext cx="11000305" cy="173661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Our SOLUTION AND ITS VALUABLE PROPOSITION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4" name="文本框"/>
          <p:cNvSpPr>
            <a:spLocks noGrp="1"/>
          </p:cNvSpPr>
          <p:nvPr>
            <p:ph type="body" idx="1"/>
          </p:nvPr>
        </p:nvSpPr>
        <p:spPr>
          <a:xfrm rot="0">
            <a:off x="362422" y="1604433"/>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TO SOLVE MY PROBLEM, I HAVE COLLECTED DATA SET OF EMPLOYEES WITH INFORMATION REGARDING GENDER, LEAVE OUT, BENCHED OUT,CITY, I WILL BE USING VARIOUS FUNCTIONS OF MS EXCEL TO FIND OUT SOLUTION</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21194254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FFFFFF"/>
                </a:solidFill>
                <a:latin typeface="Calibri Light" pitchFamily="0" charset="0"/>
                <a:ea typeface="Droid Sans" pitchFamily="0" charset="0"/>
                <a:cs typeface="Lucida Sans"/>
              </a:rPr>
              <a:t>DATASET DESCRIPTION </a:t>
            </a: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36" name="文本框"/>
          <p:cNvSpPr>
            <a:spLocks noGrp="1"/>
          </p:cNvSpPr>
          <p:nvPr>
            <p:ph type="body" idx="1"/>
          </p:nvPr>
        </p:nvSpPr>
        <p:spPr>
          <a:xfrm rot="0">
            <a:off x="1559984" y="2142064"/>
            <a:ext cx="9257239" cy="4515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FEATURES OF DATA SET: 1. ID 2. GENDER 3. CITY 4. BENCHED OUT 5. LEAVE OUT 6. EXPERIENCE THE DATA SET HAS BEEN EXTRACTED FROM KAGGLE</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14308291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684782" y="424455"/>
            <a:ext cx="11066827" cy="143709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THE “WOW” IN OUR SOLUTION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8" name="文本框"/>
          <p:cNvSpPr>
            <a:spLocks noGrp="1"/>
          </p:cNvSpPr>
          <p:nvPr>
            <p:ph type="body" idx="1"/>
          </p:nvPr>
        </p:nvSpPr>
        <p:spPr>
          <a:xfrm rot="0">
            <a:off x="685800" y="2065867"/>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 FUNCTIONS AND FORMULAS • DATA ANALYZING AND VISUALIZATION • ORGANIZING AND FORMATTING WORKSHEETS • SHORTCUT AND PRODUCTIVITY TIPS • SOLVING PROBLEMS AND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884577983"/>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
        <a:ea typeface=""/>
        <a:cs typeface=""/>
      </a:majorFont>
      <a:minorFont>
        <a:latin typeface=""/>
        <a:ea typeface=""/>
        <a:cs typeface=""/>
      </a:minorFont>
    </a:fontScheme>
    <a:fmtScheme name="Celestia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NITHESH .u</dc:creator>
  <cp:lastModifiedBy>root</cp:lastModifiedBy>
  <cp:revision>9</cp:revision>
  <dcterms:created xsi:type="dcterms:W3CDTF">2024-08-31T07:55:07Z</dcterms:created>
  <dcterms:modified xsi:type="dcterms:W3CDTF">2024-09-09T01:05:49Z</dcterms:modified>
</cp:coreProperties>
</file>