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 id="2147483696" r:id="rId3"/>
  </p:sldMasterIdLst>
  <p:notesMasterIdLst>
    <p:notesMasterId r:id="rId8"/>
  </p:notesMasterIdLst>
  <p:sldIdLst>
    <p:sldId id="256" r:id="rId4"/>
    <p:sldId id="276" r:id="rId5"/>
    <p:sldId id="274" r:id="rId6"/>
    <p:sldId id="27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54225" autoAdjust="0"/>
  </p:normalViewPr>
  <p:slideViewPr>
    <p:cSldViewPr showGuides="1">
      <p:cViewPr varScale="1">
        <p:scale>
          <a:sx n="114" d="100"/>
          <a:sy n="114" d="100"/>
        </p:scale>
        <p:origin x="246" y="30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F77A4-95C4-49A7-B18D-D234C078783D}" type="datetimeFigureOut">
              <a:rPr lang="en-US" smtClean="0"/>
              <a:pPr/>
              <a:t>12/6/2013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40DFA-B482-4AD0-A536-856EB395CEAD}" type="slidenum">
              <a:rPr lang="en-US" smtClean="0"/>
              <a:pPr/>
              <a:t>‹#›</a:t>
            </a:fld>
            <a:endParaRPr lang="en-US"/>
          </a:p>
        </p:txBody>
      </p:sp>
    </p:spTree>
    <p:extLst>
      <p:ext uri="{BB962C8B-B14F-4D97-AF65-F5344CB8AC3E}">
        <p14:creationId xmlns:p14="http://schemas.microsoft.com/office/powerpoint/2010/main" val="1293647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a:noAutofit/>
          </a:bodyPr>
          <a:lstStyle/>
          <a:p>
            <a:r>
              <a:rPr lang="en-US" sz="1200" dirty="0" smtClean="0"/>
              <a:t>For</a:t>
            </a:r>
            <a:r>
              <a:rPr lang="en-US" sz="1200" baseline="0" dirty="0" smtClean="0"/>
              <a:t> reproduction steps for this slide, refer to the PowerPoint template titled “</a:t>
            </a:r>
            <a:r>
              <a:rPr lang="en-US" sz="1200" kern="1200" dirty="0" smtClean="0">
                <a:solidFill>
                  <a:schemeClr val="tx1"/>
                </a:solidFill>
                <a:latin typeface="+mn-lt"/>
                <a:ea typeface="+mn-ea"/>
                <a:cs typeface="+mn-cs"/>
              </a:rPr>
              <a:t>Combined picture and text effects for PowerPoint slides</a:t>
            </a:r>
            <a:r>
              <a:rPr lang="en-US" sz="1200" baseline="0" dirty="0" smtClean="0"/>
              <a:t>” (ANI_TEXT.potx), slide number 8.</a:t>
            </a:r>
            <a:endParaRPr lang="en-US" sz="120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55404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fontScale="25000" lnSpcReduction="20000"/>
          </a:bodyPr>
          <a:lstStyle/>
          <a:p>
            <a:r>
              <a:rPr lang="en-US" sz="1400" b="1" kern="1200" dirty="0" smtClean="0">
                <a:solidFill>
                  <a:schemeClr val="tx1"/>
                </a:solidFill>
                <a:latin typeface="+mn-lt"/>
                <a:ea typeface="+mn-ea"/>
                <a:cs typeface="+mn-cs"/>
              </a:rPr>
              <a:t>Custom animation effects: motion paths with auto-reverse, varying speeds</a:t>
            </a:r>
          </a:p>
          <a:p>
            <a:r>
              <a:rPr lang="en-US" sz="1400" kern="1200" dirty="0" smtClean="0">
                <a:solidFill>
                  <a:schemeClr val="tx1"/>
                </a:solidFill>
                <a:latin typeface="+mn-lt"/>
                <a:ea typeface="+mn-ea"/>
                <a:cs typeface="+mn-cs"/>
              </a:rPr>
              <a:t>(Advanced)</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On the </a:t>
            </a:r>
            <a:r>
              <a:rPr lang="en-US" b="1" dirty="0" smtClean="0"/>
              <a:t>Home</a:t>
            </a:r>
            <a:r>
              <a:rPr lang="en-US" dirty="0" smtClean="0"/>
              <a:t> tab, in the </a:t>
            </a:r>
            <a:r>
              <a:rPr lang="en-US" b="1" dirty="0" smtClean="0"/>
              <a:t>Slides</a:t>
            </a:r>
            <a:r>
              <a:rPr lang="en-US" baseline="0" dirty="0" smtClean="0"/>
              <a:t> group, click </a:t>
            </a:r>
            <a:r>
              <a:rPr lang="en-US" b="1" baseline="0" dirty="0" smtClean="0"/>
              <a:t>Layout</a:t>
            </a:r>
            <a:r>
              <a:rPr lang="en-US" baseline="0" dirty="0" smtClean="0"/>
              <a:t>, and then click </a:t>
            </a:r>
            <a:r>
              <a:rPr lang="en-US" b="1" baseline="0" dirty="0" smtClean="0"/>
              <a:t>Blank</a:t>
            </a:r>
            <a:r>
              <a:rPr lang="en-US" baseline="0" dirty="0" smtClean="0"/>
              <a:t>.</a:t>
            </a:r>
            <a:endParaRPr lang="en-US"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Rectangle </a:t>
            </a:r>
            <a:r>
              <a:rPr lang="en-US" sz="1200" kern="1200" dirty="0" smtClean="0">
                <a:solidFill>
                  <a:schemeClr val="tx1"/>
                </a:solidFill>
                <a:latin typeface="+mn-lt"/>
                <a:ea typeface="+mn-ea"/>
                <a:cs typeface="+mn-cs"/>
              </a:rPr>
              <a:t>(first option from the left). On the slide, drag to draw the first rectangle.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86</a:t>
            </a:r>
            <a:r>
              <a:rPr lang="en-US" sz="1200" dirty="0" smtClean="0"/>
              <a:t>, </a:t>
            </a:r>
            <a:r>
              <a:rPr lang="en-US" sz="1200" b="0" dirty="0" smtClean="0"/>
              <a:t>Green: </a:t>
            </a:r>
            <a:r>
              <a:rPr lang="en-US" sz="1200" b="1" dirty="0" smtClean="0"/>
              <a:t>113</a:t>
            </a:r>
            <a:r>
              <a:rPr lang="en-US" sz="1200" dirty="0" smtClean="0"/>
              <a:t>, </a:t>
            </a:r>
            <a:r>
              <a:rPr lang="en-US" sz="1200" b="0" dirty="0" smtClean="0"/>
              <a:t>Blue: </a:t>
            </a:r>
            <a:r>
              <a:rPr lang="en-US" sz="1200" b="1" dirty="0" smtClean="0"/>
              <a:t>118</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a:t>
            </a:r>
            <a:r>
              <a:rPr lang="en-US" sz="1200" kern="1200" baseline="0" dirty="0" smtClean="0">
                <a:solidFill>
                  <a:schemeClr val="tx1"/>
                </a:solidFill>
                <a:latin typeface="+mn-lt"/>
                <a:ea typeface="+mn-ea"/>
                <a:cs typeface="+mn-cs"/>
              </a:rPr>
              <a:t>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in the left pane, click </a:t>
            </a:r>
            <a:r>
              <a:rPr lang="en-US" sz="1200" b="1" kern="1200" dirty="0" smtClean="0">
                <a:solidFill>
                  <a:schemeClr val="tx1"/>
                </a:solidFill>
                <a:latin typeface="+mn-lt"/>
                <a:ea typeface="+mn-ea"/>
                <a:cs typeface="+mn-cs"/>
              </a:rPr>
              <a:t>Line Color</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and then in</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Line Color </a:t>
            </a:r>
            <a:r>
              <a:rPr lang="en-US" sz="1200" kern="1200" dirty="0" smtClean="0">
                <a:solidFill>
                  <a:schemeClr val="tx1"/>
                </a:solidFill>
                <a:latin typeface="+mn-lt"/>
                <a:ea typeface="+mn-ea"/>
                <a:cs typeface="+mn-cs"/>
              </a:rPr>
              <a:t>pane, click </a:t>
            </a:r>
            <a:r>
              <a:rPr lang="en-US" sz="1200" b="1" kern="1200" dirty="0" smtClean="0">
                <a:solidFill>
                  <a:schemeClr val="tx1"/>
                </a:solidFill>
                <a:latin typeface="+mn-lt"/>
                <a:ea typeface="+mn-ea"/>
                <a:cs typeface="+mn-cs"/>
              </a:rPr>
              <a:t>No line</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Select the rectangle.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a:t>
            </a:r>
            <a:r>
              <a:rPr lang="en-US" sz="1200" kern="1200" baseline="0" dirty="0" smtClean="0">
                <a:solidFill>
                  <a:schemeClr val="tx1"/>
                </a:solidFill>
                <a:latin typeface="+mn-lt"/>
                <a:ea typeface="+mn-ea"/>
                <a:cs typeface="+mn-cs"/>
              </a:rPr>
              <a:t> the arrow under</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Paste, </a:t>
            </a:r>
            <a:r>
              <a:rPr lang="en-US" sz="1200" kern="1200" dirty="0" smtClean="0">
                <a:solidFill>
                  <a:schemeClr val="tx1"/>
                </a:solidFill>
                <a:latin typeface="+mn-lt"/>
                <a:ea typeface="+mn-ea"/>
                <a:cs typeface="+mn-cs"/>
              </a:rPr>
              <a:t>and then click </a:t>
            </a:r>
            <a:r>
              <a:rPr lang="en-US" sz="1200" b="1" kern="1200" dirty="0" smtClean="0">
                <a:solidFill>
                  <a:schemeClr val="tx1"/>
                </a:solidFill>
                <a:latin typeface="+mn-lt"/>
                <a:ea typeface="+mn-ea"/>
                <a:cs typeface="+mn-cs"/>
              </a:rPr>
              <a:t>Duplicate.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Select the duplicate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4.96”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a:t>
            </a:r>
            <a:r>
              <a:rPr lang="en-US" sz="1200" kern="1200" baseline="0" dirty="0" smtClean="0">
                <a:solidFill>
                  <a:schemeClr val="tx1"/>
                </a:solidFill>
                <a:latin typeface="+mn-lt"/>
                <a:ea typeface="+mn-ea"/>
                <a:cs typeface="+mn-cs"/>
              </a:rPr>
              <a:t> 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 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 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Red, Accent 2, Darker 50</a:t>
            </a:r>
            <a:r>
              <a:rPr lang="en-US" sz="1200" kern="1200" dirty="0" smtClean="0">
                <a:solidFill>
                  <a:schemeClr val="tx1"/>
                </a:solidFill>
                <a:latin typeface="+mn-lt"/>
                <a:ea typeface="+mn-ea"/>
                <a:cs typeface="+mn-cs"/>
              </a:rPr>
              <a:t>% (sixth</a:t>
            </a:r>
            <a:r>
              <a:rPr lang="en-US" sz="1200" kern="1200" baseline="0" dirty="0" smtClean="0">
                <a:solidFill>
                  <a:schemeClr val="tx1"/>
                </a:solidFill>
                <a:latin typeface="+mn-lt"/>
                <a:ea typeface="+mn-ea"/>
                <a:cs typeface="+mn-cs"/>
              </a:rPr>
              <a:t> row, sixth option from the left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Press and hold SHIFT and select both rectangles.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a:t>
            </a:r>
            <a:r>
              <a:rPr lang="en-US" sz="1200" b="0" baseline="0" dirty="0" smtClean="0"/>
              <a:t>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Center</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b="0" kern="1200" dirty="0" smtClean="0">
                <a:solidFill>
                  <a:schemeClr val="tx1"/>
                </a:solidFill>
                <a:latin typeface="+mn-lt"/>
                <a:ea typeface="+mn-ea"/>
                <a:cs typeface="+mn-cs"/>
              </a:rPr>
              <a:t>.</a:t>
            </a:r>
            <a:endParaRPr lang="en-US" sz="1200" b="0" baseline="0" dirty="0" smtClean="0"/>
          </a:p>
          <a:p>
            <a:pPr marL="228600" lvl="0" indent="-228600">
              <a:buFont typeface="+mj-lt"/>
              <a:buNone/>
            </a:pPr>
            <a:endParaRPr lang="en-US" sz="1200" kern="1200" dirty="0" smtClean="0">
              <a:solidFill>
                <a:schemeClr val="tx1"/>
              </a:solidFill>
              <a:latin typeface="+mn-lt"/>
              <a:ea typeface="+mn-ea"/>
              <a:cs typeface="+mn-cs"/>
            </a:endParaRPr>
          </a:p>
          <a:p>
            <a:pPr marL="228600" indent="-228600">
              <a:buFont typeface="+mj-lt"/>
              <a:buNone/>
            </a:pPr>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second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second rectangle (smaller, red).</a:t>
            </a:r>
            <a:r>
              <a:rPr lang="en-US" sz="120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For this animation effect, the first (largest, blue) rectangle remains stationary on the slide.)</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Custom 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a:t>
            </a:r>
            <a:r>
              <a:rPr lang="en-US" sz="1200" b="1" kern="1200" dirty="0" smtClean="0">
                <a:solidFill>
                  <a:schemeClr val="tx1"/>
                </a:solidFill>
                <a:latin typeface="+mn-lt"/>
                <a:ea typeface="+mn-ea"/>
                <a:cs typeface="+mn-cs"/>
              </a:rPr>
              <a:t>Add Effect</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Motion Paths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s</a:t>
            </a:r>
            <a:r>
              <a:rPr lang="en-US" sz="1200" kern="1200" dirty="0" smtClean="0">
                <a:solidFill>
                  <a:schemeClr val="tx1"/>
                </a:solidFill>
                <a:latin typeface="+mn-lt"/>
                <a:ea typeface="+mn-ea"/>
                <a:cs typeface="+mn-cs"/>
              </a:rPr>
              <a:t>elect motion path endpoint (red arrow), and drag the end of the path beyond the right edge of the slide. Select the motion path starting point (green arrow), and drag the starting point of the path beyond the left edge of the slide. </a:t>
            </a:r>
          </a:p>
          <a:p>
            <a:pPr marL="228600" lvl="0" indent="-228600">
              <a:buFont typeface="+mj-lt"/>
              <a:buAutoNum type="arabicPeriod"/>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a:t>
            </a:r>
            <a:r>
              <a:rPr lang="en-US" sz="1200" b="0" kern="1200" dirty="0" smtClean="0">
                <a:solidFill>
                  <a:schemeClr val="tx1"/>
                </a:solidFill>
                <a:latin typeface="+mn-lt"/>
                <a:ea typeface="+mn-ea"/>
                <a:cs typeface="+mn-cs"/>
              </a:rPr>
              <a:t>click the motion path animation effect,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Modify: Right</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b="0" kern="1200" dirty="0" smtClean="0">
                <a:solidFill>
                  <a:schemeClr val="tx1"/>
                </a:solidFill>
                <a:latin typeface="+mn-lt"/>
                <a:ea typeface="+mn-ea"/>
                <a:cs typeface="+mn-cs"/>
              </a:rPr>
              <a:t>Also</a:t>
            </a:r>
            <a:r>
              <a:rPr lang="en-US" sz="1200" b="0" kern="1200" baseline="0" dirty="0" smtClean="0">
                <a:solidFill>
                  <a:schemeClr val="tx1"/>
                </a:solidFill>
                <a:latin typeface="+mn-lt"/>
                <a:ea typeface="+mn-ea"/>
                <a:cs typeface="+mn-cs"/>
              </a:rPr>
              <a:t> i</a:t>
            </a:r>
            <a:r>
              <a:rPr lang="en-US" sz="1200" b="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motion path animation effect,</a:t>
            </a:r>
            <a:r>
              <a:rPr lang="en-US" sz="1200" kern="1200" baseline="0" dirty="0" smtClean="0">
                <a:solidFill>
                  <a:schemeClr val="tx1"/>
                </a:solidFill>
                <a:latin typeface="+mn-lt"/>
                <a:ea typeface="+mn-ea"/>
                <a:cs typeface="+mn-cs"/>
              </a:rPr>
              <a:t> and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Right</a:t>
            </a:r>
            <a:r>
              <a:rPr lang="en-US" sz="1200" b="0" kern="1200" dirty="0" smtClean="0">
                <a:solidFill>
                  <a:schemeClr val="tx1"/>
                </a:solidFill>
                <a:latin typeface="+mn-lt"/>
                <a:ea typeface="+mn-ea"/>
                <a:cs typeface="+mn-cs"/>
              </a:rPr>
              <a:t> dialog</a:t>
            </a:r>
            <a:r>
              <a:rPr lang="en-US" sz="1200" b="0" kern="1200" baseline="0" dirty="0" smtClean="0">
                <a:solidFill>
                  <a:schemeClr val="tx1"/>
                </a:solidFill>
                <a:latin typeface="+mn-lt"/>
                <a:ea typeface="+mn-ea"/>
                <a:cs typeface="+mn-cs"/>
              </a:rPr>
              <a:t> box, </a:t>
            </a:r>
            <a:r>
              <a:rPr lang="en-US" sz="1200" b="0" kern="1200" dirty="0" smtClean="0">
                <a:solidFill>
                  <a:schemeClr val="tx1"/>
                </a:solidFill>
                <a:latin typeface="+mn-lt"/>
                <a:ea typeface="+mn-ea"/>
                <a:cs typeface="+mn-cs"/>
              </a:rPr>
              <a:t>do the following:</a:t>
            </a:r>
          </a:p>
          <a:p>
            <a:pPr marL="685800" lvl="1" indent="-228600">
              <a:buFont typeface="Arial" pitchFamily="34" charset="0"/>
              <a:buChar char="•"/>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Timing</a:t>
            </a:r>
            <a:r>
              <a:rPr lang="en-US" sz="1200" kern="1200" dirty="0" smtClean="0">
                <a:solidFill>
                  <a:schemeClr val="tx1"/>
                </a:solidFill>
                <a:latin typeface="+mn-lt"/>
                <a:ea typeface="+mn-ea"/>
                <a:cs typeface="+mn-cs"/>
              </a:rPr>
              <a:t> tab, in 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3.55 seconds</a:t>
            </a:r>
            <a:r>
              <a:rPr lang="en-US" sz="1200" b="0" kern="1200" dirty="0" smtClean="0">
                <a:solidFill>
                  <a:schemeClr val="tx1"/>
                </a:solidFill>
                <a:latin typeface="+mn-lt"/>
                <a:ea typeface="+mn-ea"/>
                <a:cs typeface="+mn-cs"/>
              </a:rPr>
              <a:t>, and then</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kern="1200" dirty="0" smtClean="0">
                <a:solidFill>
                  <a:schemeClr val="tx1"/>
                </a:solidFill>
                <a:latin typeface="+mn-lt"/>
                <a:ea typeface="+mn-ea"/>
                <a:cs typeface="+mn-cs"/>
              </a:rPr>
              <a:t>, 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a:t>
            </a:r>
          </a:p>
          <a:p>
            <a:pPr marL="228600" lvl="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None/>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third rectangle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Select the second (small, red) rectangle.</a:t>
            </a:r>
          </a:p>
          <a:p>
            <a:pPr marL="228600" lvl="0" indent="-228600">
              <a:buFont typeface="+mj-lt"/>
              <a:buAutoNum type="arabicPeriod"/>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Duplicate</a:t>
            </a:r>
            <a:r>
              <a:rPr lang="en-US" sz="1200" b="0" kern="1200" dirty="0" smtClean="0">
                <a:solidFill>
                  <a:schemeClr val="tx1"/>
                </a:solidFill>
                <a:latin typeface="+mn-lt"/>
                <a:ea typeface="+mn-ea"/>
                <a:cs typeface="+mn-cs"/>
              </a:rPr>
              <a:t>, and</a:t>
            </a:r>
            <a:r>
              <a:rPr lang="en-US" sz="1200" b="0" kern="1200" baseline="0" dirty="0" smtClean="0">
                <a:solidFill>
                  <a:schemeClr val="tx1"/>
                </a:solidFill>
                <a:latin typeface="+mn-lt"/>
                <a:ea typeface="+mn-ea"/>
                <a:cs typeface="+mn-cs"/>
              </a:rPr>
              <a:t> then drag the new rectangle (along with the new motion path) above the other rectangles</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Repeat this step three more times until there is a total of six rectangles (including the original two).</a:t>
            </a:r>
            <a:r>
              <a:rPr lang="en-US" sz="1200" b="1" kern="120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third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3.16”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79</a:t>
            </a:r>
            <a:r>
              <a:rPr lang="en-US" sz="1200" b="0" dirty="0" smtClean="0"/>
              <a:t>, Green: </a:t>
            </a:r>
            <a:r>
              <a:rPr lang="en-US" sz="1200" b="1" dirty="0" smtClean="0"/>
              <a:t>129</a:t>
            </a:r>
            <a:r>
              <a:rPr lang="en-US" sz="1200" b="0" dirty="0" smtClean="0"/>
              <a:t>, Blue: </a:t>
            </a:r>
            <a:r>
              <a:rPr lang="en-US" sz="1200" b="1" dirty="0" smtClean="0"/>
              <a:t>189</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b="0" kern="120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third rectangle motion path animation effect, and then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third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3.1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third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fourth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fourth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1.68”</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Olive Green, Accent 3, Darker 50%</a:t>
            </a:r>
            <a:r>
              <a:rPr lang="en-US" sz="1200" b="0" kern="1200" baseline="0" dirty="0" smtClean="0">
                <a:solidFill>
                  <a:schemeClr val="tx1"/>
                </a:solidFill>
                <a:latin typeface="+mn-lt"/>
                <a:ea typeface="+mn-ea"/>
                <a:cs typeface="+mn-cs"/>
              </a:rPr>
              <a:t> (sixth row, seventh option from the left).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fourth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motion path animation effect, and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box,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fourth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3.95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fourth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fifth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fifth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127</a:t>
            </a:r>
            <a:r>
              <a:rPr lang="en-US" sz="1200" dirty="0" smtClean="0"/>
              <a:t>, </a:t>
            </a:r>
            <a:r>
              <a:rPr lang="en-US" sz="1200" b="0" dirty="0" smtClean="0"/>
              <a:t>Green:</a:t>
            </a:r>
            <a:r>
              <a:rPr lang="en-US" sz="1200" dirty="0" smtClean="0"/>
              <a:t> </a:t>
            </a:r>
            <a:r>
              <a:rPr lang="en-US" sz="1200" b="1" dirty="0" smtClean="0"/>
              <a:t>140</a:t>
            </a:r>
            <a:r>
              <a:rPr lang="en-US" sz="1200" dirty="0" smtClean="0"/>
              <a:t>, </a:t>
            </a:r>
            <a:r>
              <a:rPr lang="en-US" sz="1200" b="0" dirty="0" smtClean="0"/>
              <a:t>Blue: </a:t>
            </a:r>
            <a:r>
              <a:rPr lang="en-US" sz="1200" b="1" dirty="0" smtClean="0"/>
              <a:t>60</a:t>
            </a:r>
            <a:r>
              <a:rPr lang="en-US" sz="1200" b="0" kern="1200" baseline="0" dirty="0" smtClean="0">
                <a:solidFill>
                  <a:schemeClr val="tx1"/>
                </a:solidFill>
                <a:latin typeface="+mn-lt"/>
                <a:ea typeface="+mn-ea"/>
                <a:cs typeface="+mn-cs"/>
              </a:rPr>
              <a: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fifth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motion path animation effect, and then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fifth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5.3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fifth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lvl="0" indent="-228600">
              <a:buFont typeface="+mj-lt"/>
              <a:buNone/>
            </a:pP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sixth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sixth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0.98”</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Olive Green, Accent 3, Darker 25%</a:t>
            </a:r>
            <a:r>
              <a:rPr lang="en-US" sz="1200" b="0" kern="1200" baseline="0" dirty="0" smtClean="0">
                <a:solidFill>
                  <a:schemeClr val="tx1"/>
                </a:solidFill>
                <a:latin typeface="+mn-lt"/>
                <a:ea typeface="+mn-ea"/>
                <a:cs typeface="+mn-cs"/>
              </a:rPr>
              <a:t> (fifth row, seventh option from the left).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sixth rectangle motion path animation effect, and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box,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sixth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0" kern="1200" baseline="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4.2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sixth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right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 </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a:t>
            </a:r>
            <a:r>
              <a:rPr lang="en-US" sz="1200" b="1" kern="1200" dirty="0" smtClean="0">
                <a:solidFill>
                  <a:schemeClr val="tx1"/>
                </a:solidFill>
                <a:latin typeface="+mn-lt"/>
                <a:ea typeface="+mn-ea"/>
                <a:cs typeface="+mn-cs"/>
              </a:rPr>
              <a:t>Black, Text 1, Lighter 50%</a:t>
            </a:r>
            <a:r>
              <a:rPr lang="en-US" sz="1200" b="0" kern="1200" baseline="0" dirty="0" smtClean="0">
                <a:solidFill>
                  <a:schemeClr val="tx1"/>
                </a:solidFill>
                <a:latin typeface="+mn-lt"/>
                <a:ea typeface="+mn-ea"/>
                <a:cs typeface="+mn-cs"/>
              </a:rPr>
              <a:t> (second row, second option from the left).</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a:t>
            </a:r>
            <a:r>
              <a:rPr lang="en-US" sz="1200" b="0" kern="1200" baseline="0" dirty="0" smtClean="0">
                <a:solidFill>
                  <a:schemeClr val="tx1"/>
                </a:solidFill>
                <a:latin typeface="+mn-lt"/>
                <a:ea typeface="+mn-ea"/>
                <a:cs typeface="+mn-cs"/>
              </a:rPr>
              <a:t>(first row, second option from the left).</a:t>
            </a:r>
            <a:endParaRPr lang="en-US" sz="1200" b="0" baseline="0" dirty="0" smtClean="0"/>
          </a:p>
          <a:p>
            <a:endParaRPr lang="en-US" sz="1200" kern="1200" dirty="0" smtClean="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40525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fontScale="25000" lnSpcReduction="20000"/>
          </a:bodyPr>
          <a:lstStyle/>
          <a:p>
            <a:r>
              <a:rPr lang="en-US" sz="1400" b="1" kern="1200" dirty="0" smtClean="0">
                <a:solidFill>
                  <a:schemeClr val="tx1"/>
                </a:solidFill>
                <a:latin typeface="+mn-lt"/>
                <a:ea typeface="+mn-ea"/>
                <a:cs typeface="+mn-cs"/>
              </a:rPr>
              <a:t>Custom animation effects: motion paths with auto-reverse, varying speeds</a:t>
            </a:r>
          </a:p>
          <a:p>
            <a:r>
              <a:rPr lang="en-US" sz="1400" kern="1200" dirty="0" smtClean="0">
                <a:solidFill>
                  <a:schemeClr val="tx1"/>
                </a:solidFill>
                <a:latin typeface="+mn-lt"/>
                <a:ea typeface="+mn-ea"/>
                <a:cs typeface="+mn-cs"/>
              </a:rPr>
              <a:t>(Advanced)</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On the </a:t>
            </a:r>
            <a:r>
              <a:rPr lang="en-US" b="1" dirty="0" smtClean="0"/>
              <a:t>Home</a:t>
            </a:r>
            <a:r>
              <a:rPr lang="en-US" dirty="0" smtClean="0"/>
              <a:t> tab, in the </a:t>
            </a:r>
            <a:r>
              <a:rPr lang="en-US" b="1" dirty="0" smtClean="0"/>
              <a:t>Slides</a:t>
            </a:r>
            <a:r>
              <a:rPr lang="en-US" baseline="0" dirty="0" smtClean="0"/>
              <a:t> group, click </a:t>
            </a:r>
            <a:r>
              <a:rPr lang="en-US" b="1" baseline="0" dirty="0" smtClean="0"/>
              <a:t>Layout</a:t>
            </a:r>
            <a:r>
              <a:rPr lang="en-US" baseline="0" dirty="0" smtClean="0"/>
              <a:t>, and then click </a:t>
            </a:r>
            <a:r>
              <a:rPr lang="en-US" b="1" baseline="0" dirty="0" smtClean="0"/>
              <a:t>Blank</a:t>
            </a:r>
            <a:r>
              <a:rPr lang="en-US" baseline="0" dirty="0" smtClean="0"/>
              <a:t>.</a:t>
            </a:r>
            <a:endParaRPr lang="en-US"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Rectangle </a:t>
            </a:r>
            <a:r>
              <a:rPr lang="en-US" sz="1200" kern="1200" dirty="0" smtClean="0">
                <a:solidFill>
                  <a:schemeClr val="tx1"/>
                </a:solidFill>
                <a:latin typeface="+mn-lt"/>
                <a:ea typeface="+mn-ea"/>
                <a:cs typeface="+mn-cs"/>
              </a:rPr>
              <a:t>(first option from the left). On the slide, drag to draw the first rectangle.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86</a:t>
            </a:r>
            <a:r>
              <a:rPr lang="en-US" sz="1200" dirty="0" smtClean="0"/>
              <a:t>, </a:t>
            </a:r>
            <a:r>
              <a:rPr lang="en-US" sz="1200" b="0" dirty="0" smtClean="0"/>
              <a:t>Green: </a:t>
            </a:r>
            <a:r>
              <a:rPr lang="en-US" sz="1200" b="1" dirty="0" smtClean="0"/>
              <a:t>113</a:t>
            </a:r>
            <a:r>
              <a:rPr lang="en-US" sz="1200" dirty="0" smtClean="0"/>
              <a:t>, </a:t>
            </a:r>
            <a:r>
              <a:rPr lang="en-US" sz="1200" b="0" dirty="0" smtClean="0"/>
              <a:t>Blue: </a:t>
            </a:r>
            <a:r>
              <a:rPr lang="en-US" sz="1200" b="1" dirty="0" smtClean="0"/>
              <a:t>118</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a:t>
            </a:r>
            <a:r>
              <a:rPr lang="en-US" sz="1200" kern="1200" baseline="0" dirty="0" smtClean="0">
                <a:solidFill>
                  <a:schemeClr val="tx1"/>
                </a:solidFill>
                <a:latin typeface="+mn-lt"/>
                <a:ea typeface="+mn-ea"/>
                <a:cs typeface="+mn-cs"/>
              </a:rPr>
              <a:t>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in the left pane, click </a:t>
            </a:r>
            <a:r>
              <a:rPr lang="en-US" sz="1200" b="1" kern="1200" dirty="0" smtClean="0">
                <a:solidFill>
                  <a:schemeClr val="tx1"/>
                </a:solidFill>
                <a:latin typeface="+mn-lt"/>
                <a:ea typeface="+mn-ea"/>
                <a:cs typeface="+mn-cs"/>
              </a:rPr>
              <a:t>Line Color</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and then in</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Line Color </a:t>
            </a:r>
            <a:r>
              <a:rPr lang="en-US" sz="1200" kern="1200" dirty="0" smtClean="0">
                <a:solidFill>
                  <a:schemeClr val="tx1"/>
                </a:solidFill>
                <a:latin typeface="+mn-lt"/>
                <a:ea typeface="+mn-ea"/>
                <a:cs typeface="+mn-cs"/>
              </a:rPr>
              <a:t>pane, click </a:t>
            </a:r>
            <a:r>
              <a:rPr lang="en-US" sz="1200" b="1" kern="1200" dirty="0" smtClean="0">
                <a:solidFill>
                  <a:schemeClr val="tx1"/>
                </a:solidFill>
                <a:latin typeface="+mn-lt"/>
                <a:ea typeface="+mn-ea"/>
                <a:cs typeface="+mn-cs"/>
              </a:rPr>
              <a:t>No line</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Select the rectangle.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a:t>
            </a:r>
            <a:r>
              <a:rPr lang="en-US" sz="1200" kern="1200" baseline="0" dirty="0" smtClean="0">
                <a:solidFill>
                  <a:schemeClr val="tx1"/>
                </a:solidFill>
                <a:latin typeface="+mn-lt"/>
                <a:ea typeface="+mn-ea"/>
                <a:cs typeface="+mn-cs"/>
              </a:rPr>
              <a:t> the arrow under</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Paste, </a:t>
            </a:r>
            <a:r>
              <a:rPr lang="en-US" sz="1200" kern="1200" dirty="0" smtClean="0">
                <a:solidFill>
                  <a:schemeClr val="tx1"/>
                </a:solidFill>
                <a:latin typeface="+mn-lt"/>
                <a:ea typeface="+mn-ea"/>
                <a:cs typeface="+mn-cs"/>
              </a:rPr>
              <a:t>and then click </a:t>
            </a:r>
            <a:r>
              <a:rPr lang="en-US" sz="1200" b="1" kern="1200" dirty="0" smtClean="0">
                <a:solidFill>
                  <a:schemeClr val="tx1"/>
                </a:solidFill>
                <a:latin typeface="+mn-lt"/>
                <a:ea typeface="+mn-ea"/>
                <a:cs typeface="+mn-cs"/>
              </a:rPr>
              <a:t>Duplicate.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Select the duplicate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4.96”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a:t>
            </a:r>
            <a:r>
              <a:rPr lang="en-US" sz="1200" kern="1200" baseline="0" dirty="0" smtClean="0">
                <a:solidFill>
                  <a:schemeClr val="tx1"/>
                </a:solidFill>
                <a:latin typeface="+mn-lt"/>
                <a:ea typeface="+mn-ea"/>
                <a:cs typeface="+mn-cs"/>
              </a:rPr>
              <a:t> 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 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 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Red, Accent 2, Darker 50</a:t>
            </a:r>
            <a:r>
              <a:rPr lang="en-US" sz="1200" kern="1200" dirty="0" smtClean="0">
                <a:solidFill>
                  <a:schemeClr val="tx1"/>
                </a:solidFill>
                <a:latin typeface="+mn-lt"/>
                <a:ea typeface="+mn-ea"/>
                <a:cs typeface="+mn-cs"/>
              </a:rPr>
              <a:t>% (sixth</a:t>
            </a:r>
            <a:r>
              <a:rPr lang="en-US" sz="1200" kern="1200" baseline="0" dirty="0" smtClean="0">
                <a:solidFill>
                  <a:schemeClr val="tx1"/>
                </a:solidFill>
                <a:latin typeface="+mn-lt"/>
                <a:ea typeface="+mn-ea"/>
                <a:cs typeface="+mn-cs"/>
              </a:rPr>
              <a:t> row, sixth option from the left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Press and hold SHIFT and select both rectangles.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a:t>
            </a:r>
            <a:r>
              <a:rPr lang="en-US" sz="1200" b="0" baseline="0" dirty="0" smtClean="0"/>
              <a:t>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Center</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b="0" kern="1200" dirty="0" smtClean="0">
                <a:solidFill>
                  <a:schemeClr val="tx1"/>
                </a:solidFill>
                <a:latin typeface="+mn-lt"/>
                <a:ea typeface="+mn-ea"/>
                <a:cs typeface="+mn-cs"/>
              </a:rPr>
              <a:t>.</a:t>
            </a:r>
            <a:endParaRPr lang="en-US" sz="1200" b="0" baseline="0" dirty="0" smtClean="0"/>
          </a:p>
          <a:p>
            <a:pPr marL="228600" lvl="0" indent="-228600">
              <a:buFont typeface="+mj-lt"/>
              <a:buNone/>
            </a:pPr>
            <a:endParaRPr lang="en-US" sz="1200" kern="1200" dirty="0" smtClean="0">
              <a:solidFill>
                <a:schemeClr val="tx1"/>
              </a:solidFill>
              <a:latin typeface="+mn-lt"/>
              <a:ea typeface="+mn-ea"/>
              <a:cs typeface="+mn-cs"/>
            </a:endParaRPr>
          </a:p>
          <a:p>
            <a:pPr marL="228600" indent="-228600">
              <a:buFont typeface="+mj-lt"/>
              <a:buNone/>
            </a:pPr>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second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second rectangle (smaller, red).</a:t>
            </a:r>
            <a:r>
              <a:rPr lang="en-US" sz="120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For this animation effect, the first (largest, blue) rectangle remains stationary on the slide.)</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Custom 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a:t>
            </a:r>
            <a:r>
              <a:rPr lang="en-US" sz="1200" b="1" kern="1200" dirty="0" smtClean="0">
                <a:solidFill>
                  <a:schemeClr val="tx1"/>
                </a:solidFill>
                <a:latin typeface="+mn-lt"/>
                <a:ea typeface="+mn-ea"/>
                <a:cs typeface="+mn-cs"/>
              </a:rPr>
              <a:t>Add Effect</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Motion Paths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s</a:t>
            </a:r>
            <a:r>
              <a:rPr lang="en-US" sz="1200" kern="1200" dirty="0" smtClean="0">
                <a:solidFill>
                  <a:schemeClr val="tx1"/>
                </a:solidFill>
                <a:latin typeface="+mn-lt"/>
                <a:ea typeface="+mn-ea"/>
                <a:cs typeface="+mn-cs"/>
              </a:rPr>
              <a:t>elect motion path endpoint (red arrow), and drag the end of the path beyond the right edge of the slide. Select the motion path starting point (green arrow), and drag the starting point of the path beyond the left edge of the slide. </a:t>
            </a:r>
          </a:p>
          <a:p>
            <a:pPr marL="228600" lvl="0" indent="-228600">
              <a:buFont typeface="+mj-lt"/>
              <a:buAutoNum type="arabicPeriod"/>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a:t>
            </a:r>
            <a:r>
              <a:rPr lang="en-US" sz="1200" b="0" kern="1200" dirty="0" smtClean="0">
                <a:solidFill>
                  <a:schemeClr val="tx1"/>
                </a:solidFill>
                <a:latin typeface="+mn-lt"/>
                <a:ea typeface="+mn-ea"/>
                <a:cs typeface="+mn-cs"/>
              </a:rPr>
              <a:t>click the motion path animation effect,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Modify: Right</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b="0" kern="1200" dirty="0" smtClean="0">
                <a:solidFill>
                  <a:schemeClr val="tx1"/>
                </a:solidFill>
                <a:latin typeface="+mn-lt"/>
                <a:ea typeface="+mn-ea"/>
                <a:cs typeface="+mn-cs"/>
              </a:rPr>
              <a:t>Also</a:t>
            </a:r>
            <a:r>
              <a:rPr lang="en-US" sz="1200" b="0" kern="1200" baseline="0" dirty="0" smtClean="0">
                <a:solidFill>
                  <a:schemeClr val="tx1"/>
                </a:solidFill>
                <a:latin typeface="+mn-lt"/>
                <a:ea typeface="+mn-ea"/>
                <a:cs typeface="+mn-cs"/>
              </a:rPr>
              <a:t> i</a:t>
            </a:r>
            <a:r>
              <a:rPr lang="en-US" sz="1200" b="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motion path animation effect,</a:t>
            </a:r>
            <a:r>
              <a:rPr lang="en-US" sz="1200" kern="1200" baseline="0" dirty="0" smtClean="0">
                <a:solidFill>
                  <a:schemeClr val="tx1"/>
                </a:solidFill>
                <a:latin typeface="+mn-lt"/>
                <a:ea typeface="+mn-ea"/>
                <a:cs typeface="+mn-cs"/>
              </a:rPr>
              <a:t> and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Right</a:t>
            </a:r>
            <a:r>
              <a:rPr lang="en-US" sz="1200" b="0" kern="1200" dirty="0" smtClean="0">
                <a:solidFill>
                  <a:schemeClr val="tx1"/>
                </a:solidFill>
                <a:latin typeface="+mn-lt"/>
                <a:ea typeface="+mn-ea"/>
                <a:cs typeface="+mn-cs"/>
              </a:rPr>
              <a:t> dialog</a:t>
            </a:r>
            <a:r>
              <a:rPr lang="en-US" sz="1200" b="0" kern="1200" baseline="0" dirty="0" smtClean="0">
                <a:solidFill>
                  <a:schemeClr val="tx1"/>
                </a:solidFill>
                <a:latin typeface="+mn-lt"/>
                <a:ea typeface="+mn-ea"/>
                <a:cs typeface="+mn-cs"/>
              </a:rPr>
              <a:t> box, </a:t>
            </a:r>
            <a:r>
              <a:rPr lang="en-US" sz="1200" b="0" kern="1200" dirty="0" smtClean="0">
                <a:solidFill>
                  <a:schemeClr val="tx1"/>
                </a:solidFill>
                <a:latin typeface="+mn-lt"/>
                <a:ea typeface="+mn-ea"/>
                <a:cs typeface="+mn-cs"/>
              </a:rPr>
              <a:t>do the following:</a:t>
            </a:r>
          </a:p>
          <a:p>
            <a:pPr marL="685800" lvl="1" indent="-228600">
              <a:buFont typeface="Arial" pitchFamily="34" charset="0"/>
              <a:buChar char="•"/>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Timing</a:t>
            </a:r>
            <a:r>
              <a:rPr lang="en-US" sz="1200" kern="1200" dirty="0" smtClean="0">
                <a:solidFill>
                  <a:schemeClr val="tx1"/>
                </a:solidFill>
                <a:latin typeface="+mn-lt"/>
                <a:ea typeface="+mn-ea"/>
                <a:cs typeface="+mn-cs"/>
              </a:rPr>
              <a:t> tab, in 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3.55 seconds</a:t>
            </a:r>
            <a:r>
              <a:rPr lang="en-US" sz="1200" b="0" kern="1200" dirty="0" smtClean="0">
                <a:solidFill>
                  <a:schemeClr val="tx1"/>
                </a:solidFill>
                <a:latin typeface="+mn-lt"/>
                <a:ea typeface="+mn-ea"/>
                <a:cs typeface="+mn-cs"/>
              </a:rPr>
              <a:t>, and then</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kern="1200" dirty="0" smtClean="0">
                <a:solidFill>
                  <a:schemeClr val="tx1"/>
                </a:solidFill>
                <a:latin typeface="+mn-lt"/>
                <a:ea typeface="+mn-ea"/>
                <a:cs typeface="+mn-cs"/>
              </a:rPr>
              <a:t>, 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a:t>
            </a:r>
          </a:p>
          <a:p>
            <a:pPr marL="228600" lvl="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None/>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third rectangle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Select the second (small, red) rectangle.</a:t>
            </a:r>
          </a:p>
          <a:p>
            <a:pPr marL="228600" lvl="0" indent="-228600">
              <a:buFont typeface="+mj-lt"/>
              <a:buAutoNum type="arabicPeriod"/>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Duplicate</a:t>
            </a:r>
            <a:r>
              <a:rPr lang="en-US" sz="1200" b="0" kern="1200" dirty="0" smtClean="0">
                <a:solidFill>
                  <a:schemeClr val="tx1"/>
                </a:solidFill>
                <a:latin typeface="+mn-lt"/>
                <a:ea typeface="+mn-ea"/>
                <a:cs typeface="+mn-cs"/>
              </a:rPr>
              <a:t>, and</a:t>
            </a:r>
            <a:r>
              <a:rPr lang="en-US" sz="1200" b="0" kern="1200" baseline="0" dirty="0" smtClean="0">
                <a:solidFill>
                  <a:schemeClr val="tx1"/>
                </a:solidFill>
                <a:latin typeface="+mn-lt"/>
                <a:ea typeface="+mn-ea"/>
                <a:cs typeface="+mn-cs"/>
              </a:rPr>
              <a:t> then drag the new rectangle (along with the new motion path) above the other rectangles</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Repeat this step three more times until there is a total of six rectangles (including the original two).</a:t>
            </a:r>
            <a:r>
              <a:rPr lang="en-US" sz="1200" b="1" kern="120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third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3.16”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79</a:t>
            </a:r>
            <a:r>
              <a:rPr lang="en-US" sz="1200" b="0" dirty="0" smtClean="0"/>
              <a:t>, Green: </a:t>
            </a:r>
            <a:r>
              <a:rPr lang="en-US" sz="1200" b="1" dirty="0" smtClean="0"/>
              <a:t>129</a:t>
            </a:r>
            <a:r>
              <a:rPr lang="en-US" sz="1200" b="0" dirty="0" smtClean="0"/>
              <a:t>, Blue: </a:t>
            </a:r>
            <a:r>
              <a:rPr lang="en-US" sz="1200" b="1" dirty="0" smtClean="0"/>
              <a:t>189</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b="0" kern="120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third rectangle motion path animation effect, and then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third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3.1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third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fourth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fourth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1.68”</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Olive Green, Accent 3, Darker 50%</a:t>
            </a:r>
            <a:r>
              <a:rPr lang="en-US" sz="1200" b="0" kern="1200" baseline="0" dirty="0" smtClean="0">
                <a:solidFill>
                  <a:schemeClr val="tx1"/>
                </a:solidFill>
                <a:latin typeface="+mn-lt"/>
                <a:ea typeface="+mn-ea"/>
                <a:cs typeface="+mn-cs"/>
              </a:rPr>
              <a:t> (sixth row, seventh option from the left).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fourth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motion path animation effect, and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box,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fourth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3.95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fourth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fifth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fifth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127</a:t>
            </a:r>
            <a:r>
              <a:rPr lang="en-US" sz="1200" dirty="0" smtClean="0"/>
              <a:t>, </a:t>
            </a:r>
            <a:r>
              <a:rPr lang="en-US" sz="1200" b="0" dirty="0" smtClean="0"/>
              <a:t>Green:</a:t>
            </a:r>
            <a:r>
              <a:rPr lang="en-US" sz="1200" dirty="0" smtClean="0"/>
              <a:t> </a:t>
            </a:r>
            <a:r>
              <a:rPr lang="en-US" sz="1200" b="1" dirty="0" smtClean="0"/>
              <a:t>140</a:t>
            </a:r>
            <a:r>
              <a:rPr lang="en-US" sz="1200" dirty="0" smtClean="0"/>
              <a:t>, </a:t>
            </a:r>
            <a:r>
              <a:rPr lang="en-US" sz="1200" b="0" dirty="0" smtClean="0"/>
              <a:t>Blue: </a:t>
            </a:r>
            <a:r>
              <a:rPr lang="en-US" sz="1200" b="1" dirty="0" smtClean="0"/>
              <a:t>60</a:t>
            </a:r>
            <a:r>
              <a:rPr lang="en-US" sz="1200" b="0" kern="1200" baseline="0" dirty="0" smtClean="0">
                <a:solidFill>
                  <a:schemeClr val="tx1"/>
                </a:solidFill>
                <a:latin typeface="+mn-lt"/>
                <a:ea typeface="+mn-ea"/>
                <a:cs typeface="+mn-cs"/>
              </a:rPr>
              <a: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fifth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motion path animation effect, and then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fifth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5.3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fifth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lvl="0" indent="-228600">
              <a:buFont typeface="+mj-lt"/>
              <a:buNone/>
            </a:pP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sixth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sixth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0.98”</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Olive Green, Accent 3, Darker 25%</a:t>
            </a:r>
            <a:r>
              <a:rPr lang="en-US" sz="1200" b="0" kern="1200" baseline="0" dirty="0" smtClean="0">
                <a:solidFill>
                  <a:schemeClr val="tx1"/>
                </a:solidFill>
                <a:latin typeface="+mn-lt"/>
                <a:ea typeface="+mn-ea"/>
                <a:cs typeface="+mn-cs"/>
              </a:rPr>
              <a:t> (fifth row, seventh option from the left).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sixth rectangle motion path animation effect, and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box,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sixth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0" kern="1200" baseline="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4.2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sixth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right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 </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a:t>
            </a:r>
            <a:r>
              <a:rPr lang="en-US" sz="1200" b="1" kern="1200" dirty="0" smtClean="0">
                <a:solidFill>
                  <a:schemeClr val="tx1"/>
                </a:solidFill>
                <a:latin typeface="+mn-lt"/>
                <a:ea typeface="+mn-ea"/>
                <a:cs typeface="+mn-cs"/>
              </a:rPr>
              <a:t>Black, Text 1, Lighter 50%</a:t>
            </a:r>
            <a:r>
              <a:rPr lang="en-US" sz="1200" b="0" kern="1200" baseline="0" dirty="0" smtClean="0">
                <a:solidFill>
                  <a:schemeClr val="tx1"/>
                </a:solidFill>
                <a:latin typeface="+mn-lt"/>
                <a:ea typeface="+mn-ea"/>
                <a:cs typeface="+mn-cs"/>
              </a:rPr>
              <a:t> (second row, second option from the left).</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a:t>
            </a:r>
            <a:r>
              <a:rPr lang="en-US" sz="1200" b="0" kern="1200" baseline="0" dirty="0" smtClean="0">
                <a:solidFill>
                  <a:schemeClr val="tx1"/>
                </a:solidFill>
                <a:latin typeface="+mn-lt"/>
                <a:ea typeface="+mn-ea"/>
                <a:cs typeface="+mn-cs"/>
              </a:rPr>
              <a:t>(first row, second option from the left).</a:t>
            </a:r>
            <a:endParaRPr lang="en-US" sz="1200" b="0" baseline="0" dirty="0" smtClean="0"/>
          </a:p>
          <a:p>
            <a:endParaRPr lang="en-US" sz="1200" kern="1200" dirty="0" smtClean="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4617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fontScale="25000" lnSpcReduction="20000"/>
          </a:bodyPr>
          <a:lstStyle/>
          <a:p>
            <a:r>
              <a:rPr lang="en-US" sz="1400" b="1" kern="1200" dirty="0" smtClean="0">
                <a:solidFill>
                  <a:schemeClr val="tx1"/>
                </a:solidFill>
                <a:latin typeface="+mn-lt"/>
                <a:ea typeface="+mn-ea"/>
                <a:cs typeface="+mn-cs"/>
              </a:rPr>
              <a:t>Custom animation effects: motion paths with auto-reverse, varying speeds</a:t>
            </a:r>
          </a:p>
          <a:p>
            <a:r>
              <a:rPr lang="en-US" sz="1400" kern="1200" dirty="0" smtClean="0">
                <a:solidFill>
                  <a:schemeClr val="tx1"/>
                </a:solidFill>
                <a:latin typeface="+mn-lt"/>
                <a:ea typeface="+mn-ea"/>
                <a:cs typeface="+mn-cs"/>
              </a:rPr>
              <a:t>(Advanced)</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On the </a:t>
            </a:r>
            <a:r>
              <a:rPr lang="en-US" b="1" dirty="0" smtClean="0"/>
              <a:t>Home</a:t>
            </a:r>
            <a:r>
              <a:rPr lang="en-US" dirty="0" smtClean="0"/>
              <a:t> tab, in the </a:t>
            </a:r>
            <a:r>
              <a:rPr lang="en-US" b="1" dirty="0" smtClean="0"/>
              <a:t>Slides</a:t>
            </a:r>
            <a:r>
              <a:rPr lang="en-US" baseline="0" dirty="0" smtClean="0"/>
              <a:t> group, click </a:t>
            </a:r>
            <a:r>
              <a:rPr lang="en-US" b="1" baseline="0" dirty="0" smtClean="0"/>
              <a:t>Layout</a:t>
            </a:r>
            <a:r>
              <a:rPr lang="en-US" baseline="0" dirty="0" smtClean="0"/>
              <a:t>, and then click </a:t>
            </a:r>
            <a:r>
              <a:rPr lang="en-US" b="1" baseline="0" dirty="0" smtClean="0"/>
              <a:t>Blank</a:t>
            </a:r>
            <a:r>
              <a:rPr lang="en-US" baseline="0" dirty="0" smtClean="0"/>
              <a:t>.</a:t>
            </a:r>
            <a:endParaRPr lang="en-US"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Rectangle </a:t>
            </a:r>
            <a:r>
              <a:rPr lang="en-US" sz="1200" kern="1200" dirty="0" smtClean="0">
                <a:solidFill>
                  <a:schemeClr val="tx1"/>
                </a:solidFill>
                <a:latin typeface="+mn-lt"/>
                <a:ea typeface="+mn-ea"/>
                <a:cs typeface="+mn-cs"/>
              </a:rPr>
              <a:t>(first option from the left). On the slide, drag to draw the first rectangle.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86</a:t>
            </a:r>
            <a:r>
              <a:rPr lang="en-US" sz="1200" dirty="0" smtClean="0"/>
              <a:t>, </a:t>
            </a:r>
            <a:r>
              <a:rPr lang="en-US" sz="1200" b="0" dirty="0" smtClean="0"/>
              <a:t>Green: </a:t>
            </a:r>
            <a:r>
              <a:rPr lang="en-US" sz="1200" b="1" dirty="0" smtClean="0"/>
              <a:t>113</a:t>
            </a:r>
            <a:r>
              <a:rPr lang="en-US" sz="1200" dirty="0" smtClean="0"/>
              <a:t>, </a:t>
            </a:r>
            <a:r>
              <a:rPr lang="en-US" sz="1200" b="0" dirty="0" smtClean="0"/>
              <a:t>Blue: </a:t>
            </a:r>
            <a:r>
              <a:rPr lang="en-US" sz="1200" b="1" dirty="0" smtClean="0"/>
              <a:t>118</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a:t>
            </a:r>
            <a:r>
              <a:rPr lang="en-US" sz="1200" kern="1200" baseline="0" dirty="0" smtClean="0">
                <a:solidFill>
                  <a:schemeClr val="tx1"/>
                </a:solidFill>
                <a:latin typeface="+mn-lt"/>
                <a:ea typeface="+mn-ea"/>
                <a:cs typeface="+mn-cs"/>
              </a:rPr>
              <a:t>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in the left pane, click </a:t>
            </a:r>
            <a:r>
              <a:rPr lang="en-US" sz="1200" b="1" kern="1200" dirty="0" smtClean="0">
                <a:solidFill>
                  <a:schemeClr val="tx1"/>
                </a:solidFill>
                <a:latin typeface="+mn-lt"/>
                <a:ea typeface="+mn-ea"/>
                <a:cs typeface="+mn-cs"/>
              </a:rPr>
              <a:t>Line Color</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and then in</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Line Color </a:t>
            </a:r>
            <a:r>
              <a:rPr lang="en-US" sz="1200" kern="1200" dirty="0" smtClean="0">
                <a:solidFill>
                  <a:schemeClr val="tx1"/>
                </a:solidFill>
                <a:latin typeface="+mn-lt"/>
                <a:ea typeface="+mn-ea"/>
                <a:cs typeface="+mn-cs"/>
              </a:rPr>
              <a:t>pane, click </a:t>
            </a:r>
            <a:r>
              <a:rPr lang="en-US" sz="1200" b="1" kern="1200" dirty="0" smtClean="0">
                <a:solidFill>
                  <a:schemeClr val="tx1"/>
                </a:solidFill>
                <a:latin typeface="+mn-lt"/>
                <a:ea typeface="+mn-ea"/>
                <a:cs typeface="+mn-cs"/>
              </a:rPr>
              <a:t>No line</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Select the rectangle.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a:t>
            </a:r>
            <a:r>
              <a:rPr lang="en-US" sz="1200" kern="1200" baseline="0" dirty="0" smtClean="0">
                <a:solidFill>
                  <a:schemeClr val="tx1"/>
                </a:solidFill>
                <a:latin typeface="+mn-lt"/>
                <a:ea typeface="+mn-ea"/>
                <a:cs typeface="+mn-cs"/>
              </a:rPr>
              <a:t> the arrow under</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Paste, </a:t>
            </a:r>
            <a:r>
              <a:rPr lang="en-US" sz="1200" kern="1200" dirty="0" smtClean="0">
                <a:solidFill>
                  <a:schemeClr val="tx1"/>
                </a:solidFill>
                <a:latin typeface="+mn-lt"/>
                <a:ea typeface="+mn-ea"/>
                <a:cs typeface="+mn-cs"/>
              </a:rPr>
              <a:t>and then click </a:t>
            </a:r>
            <a:r>
              <a:rPr lang="en-US" sz="1200" b="1" kern="1200" dirty="0" smtClean="0">
                <a:solidFill>
                  <a:schemeClr val="tx1"/>
                </a:solidFill>
                <a:latin typeface="+mn-lt"/>
                <a:ea typeface="+mn-ea"/>
                <a:cs typeface="+mn-cs"/>
              </a:rPr>
              <a:t>Duplicate.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Select the duplicate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4.96”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a:t>
            </a:r>
            <a:r>
              <a:rPr lang="en-US" sz="1200" kern="1200" baseline="0" dirty="0" smtClean="0">
                <a:solidFill>
                  <a:schemeClr val="tx1"/>
                </a:solidFill>
                <a:latin typeface="+mn-lt"/>
                <a:ea typeface="+mn-ea"/>
                <a:cs typeface="+mn-cs"/>
              </a:rPr>
              <a:t> 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 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 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Red, Accent 2, Darker 50</a:t>
            </a:r>
            <a:r>
              <a:rPr lang="en-US" sz="1200" kern="1200" dirty="0" smtClean="0">
                <a:solidFill>
                  <a:schemeClr val="tx1"/>
                </a:solidFill>
                <a:latin typeface="+mn-lt"/>
                <a:ea typeface="+mn-ea"/>
                <a:cs typeface="+mn-cs"/>
              </a:rPr>
              <a:t>% (sixth</a:t>
            </a:r>
            <a:r>
              <a:rPr lang="en-US" sz="1200" kern="1200" baseline="0" dirty="0" smtClean="0">
                <a:solidFill>
                  <a:schemeClr val="tx1"/>
                </a:solidFill>
                <a:latin typeface="+mn-lt"/>
                <a:ea typeface="+mn-ea"/>
                <a:cs typeface="+mn-cs"/>
              </a:rPr>
              <a:t> row, sixth option from the left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Press and hold SHIFT and select both rectangles.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a:t>
            </a:r>
            <a:r>
              <a:rPr lang="en-US" sz="1200" b="0" baseline="0" dirty="0" smtClean="0"/>
              <a:t>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Center</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b="0" kern="1200" dirty="0" smtClean="0">
                <a:solidFill>
                  <a:schemeClr val="tx1"/>
                </a:solidFill>
                <a:latin typeface="+mn-lt"/>
                <a:ea typeface="+mn-ea"/>
                <a:cs typeface="+mn-cs"/>
              </a:rPr>
              <a:t>.</a:t>
            </a:r>
            <a:endParaRPr lang="en-US" sz="1200" b="0" baseline="0" dirty="0" smtClean="0"/>
          </a:p>
          <a:p>
            <a:pPr marL="228600" lvl="0" indent="-228600">
              <a:buFont typeface="+mj-lt"/>
              <a:buNone/>
            </a:pPr>
            <a:endParaRPr lang="en-US" sz="1200" kern="1200" dirty="0" smtClean="0">
              <a:solidFill>
                <a:schemeClr val="tx1"/>
              </a:solidFill>
              <a:latin typeface="+mn-lt"/>
              <a:ea typeface="+mn-ea"/>
              <a:cs typeface="+mn-cs"/>
            </a:endParaRPr>
          </a:p>
          <a:p>
            <a:pPr marL="228600" indent="-228600">
              <a:buFont typeface="+mj-lt"/>
              <a:buNone/>
            </a:pPr>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second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second rectangle (smaller, red).</a:t>
            </a:r>
            <a:r>
              <a:rPr lang="en-US" sz="120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For this animation effect, the first (largest, blue) rectangle remains stationary on the slide.)</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Custom 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a:t>
            </a:r>
            <a:r>
              <a:rPr lang="en-US" sz="1200" b="1" kern="1200" dirty="0" smtClean="0">
                <a:solidFill>
                  <a:schemeClr val="tx1"/>
                </a:solidFill>
                <a:latin typeface="+mn-lt"/>
                <a:ea typeface="+mn-ea"/>
                <a:cs typeface="+mn-cs"/>
              </a:rPr>
              <a:t>Add Effect</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Motion Paths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s</a:t>
            </a:r>
            <a:r>
              <a:rPr lang="en-US" sz="1200" kern="1200" dirty="0" smtClean="0">
                <a:solidFill>
                  <a:schemeClr val="tx1"/>
                </a:solidFill>
                <a:latin typeface="+mn-lt"/>
                <a:ea typeface="+mn-ea"/>
                <a:cs typeface="+mn-cs"/>
              </a:rPr>
              <a:t>elect motion path endpoint (red arrow), and drag the end of the path beyond the right edge of the slide. Select the motion path starting point (green arrow), and drag the starting point of the path beyond the left edge of the slide. </a:t>
            </a:r>
          </a:p>
          <a:p>
            <a:pPr marL="228600" lvl="0" indent="-228600">
              <a:buFont typeface="+mj-lt"/>
              <a:buAutoNum type="arabicPeriod"/>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a:t>
            </a:r>
            <a:r>
              <a:rPr lang="en-US" sz="1200" b="0" kern="1200" dirty="0" smtClean="0">
                <a:solidFill>
                  <a:schemeClr val="tx1"/>
                </a:solidFill>
                <a:latin typeface="+mn-lt"/>
                <a:ea typeface="+mn-ea"/>
                <a:cs typeface="+mn-cs"/>
              </a:rPr>
              <a:t>click the motion path animation effect,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Modify: Right</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b="0" kern="1200" dirty="0" smtClean="0">
                <a:solidFill>
                  <a:schemeClr val="tx1"/>
                </a:solidFill>
                <a:latin typeface="+mn-lt"/>
                <a:ea typeface="+mn-ea"/>
                <a:cs typeface="+mn-cs"/>
              </a:rPr>
              <a:t>Also</a:t>
            </a:r>
            <a:r>
              <a:rPr lang="en-US" sz="1200" b="0" kern="1200" baseline="0" dirty="0" smtClean="0">
                <a:solidFill>
                  <a:schemeClr val="tx1"/>
                </a:solidFill>
                <a:latin typeface="+mn-lt"/>
                <a:ea typeface="+mn-ea"/>
                <a:cs typeface="+mn-cs"/>
              </a:rPr>
              <a:t> i</a:t>
            </a:r>
            <a:r>
              <a:rPr lang="en-US" sz="1200" b="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motion path animation effect,</a:t>
            </a:r>
            <a:r>
              <a:rPr lang="en-US" sz="1200" kern="1200" baseline="0" dirty="0" smtClean="0">
                <a:solidFill>
                  <a:schemeClr val="tx1"/>
                </a:solidFill>
                <a:latin typeface="+mn-lt"/>
                <a:ea typeface="+mn-ea"/>
                <a:cs typeface="+mn-cs"/>
              </a:rPr>
              <a:t> and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Right</a:t>
            </a:r>
            <a:r>
              <a:rPr lang="en-US" sz="1200" b="0" kern="1200" dirty="0" smtClean="0">
                <a:solidFill>
                  <a:schemeClr val="tx1"/>
                </a:solidFill>
                <a:latin typeface="+mn-lt"/>
                <a:ea typeface="+mn-ea"/>
                <a:cs typeface="+mn-cs"/>
              </a:rPr>
              <a:t> dialog</a:t>
            </a:r>
            <a:r>
              <a:rPr lang="en-US" sz="1200" b="0" kern="1200" baseline="0" dirty="0" smtClean="0">
                <a:solidFill>
                  <a:schemeClr val="tx1"/>
                </a:solidFill>
                <a:latin typeface="+mn-lt"/>
                <a:ea typeface="+mn-ea"/>
                <a:cs typeface="+mn-cs"/>
              </a:rPr>
              <a:t> box, </a:t>
            </a:r>
            <a:r>
              <a:rPr lang="en-US" sz="1200" b="0" kern="1200" dirty="0" smtClean="0">
                <a:solidFill>
                  <a:schemeClr val="tx1"/>
                </a:solidFill>
                <a:latin typeface="+mn-lt"/>
                <a:ea typeface="+mn-ea"/>
                <a:cs typeface="+mn-cs"/>
              </a:rPr>
              <a:t>do the following:</a:t>
            </a:r>
          </a:p>
          <a:p>
            <a:pPr marL="685800" lvl="1" indent="-228600">
              <a:buFont typeface="Arial" pitchFamily="34" charset="0"/>
              <a:buChar char="•"/>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Timing</a:t>
            </a:r>
            <a:r>
              <a:rPr lang="en-US" sz="1200" kern="1200" dirty="0" smtClean="0">
                <a:solidFill>
                  <a:schemeClr val="tx1"/>
                </a:solidFill>
                <a:latin typeface="+mn-lt"/>
                <a:ea typeface="+mn-ea"/>
                <a:cs typeface="+mn-cs"/>
              </a:rPr>
              <a:t> tab, in 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3.55 seconds</a:t>
            </a:r>
            <a:r>
              <a:rPr lang="en-US" sz="1200" b="0" kern="1200" dirty="0" smtClean="0">
                <a:solidFill>
                  <a:schemeClr val="tx1"/>
                </a:solidFill>
                <a:latin typeface="+mn-lt"/>
                <a:ea typeface="+mn-ea"/>
                <a:cs typeface="+mn-cs"/>
              </a:rPr>
              <a:t>, and then</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kern="1200" dirty="0" smtClean="0">
                <a:solidFill>
                  <a:schemeClr val="tx1"/>
                </a:solidFill>
                <a:latin typeface="+mn-lt"/>
                <a:ea typeface="+mn-ea"/>
                <a:cs typeface="+mn-cs"/>
              </a:rPr>
              <a:t>, 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a:t>
            </a:r>
          </a:p>
          <a:p>
            <a:pPr marL="228600" lvl="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None/>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third rectangle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Select the second (small, red) rectangle.</a:t>
            </a:r>
          </a:p>
          <a:p>
            <a:pPr marL="228600" lvl="0" indent="-228600">
              <a:buFont typeface="+mj-lt"/>
              <a:buAutoNum type="arabicPeriod"/>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Duplicate</a:t>
            </a:r>
            <a:r>
              <a:rPr lang="en-US" sz="1200" b="0" kern="1200" dirty="0" smtClean="0">
                <a:solidFill>
                  <a:schemeClr val="tx1"/>
                </a:solidFill>
                <a:latin typeface="+mn-lt"/>
                <a:ea typeface="+mn-ea"/>
                <a:cs typeface="+mn-cs"/>
              </a:rPr>
              <a:t>, and</a:t>
            </a:r>
            <a:r>
              <a:rPr lang="en-US" sz="1200" b="0" kern="1200" baseline="0" dirty="0" smtClean="0">
                <a:solidFill>
                  <a:schemeClr val="tx1"/>
                </a:solidFill>
                <a:latin typeface="+mn-lt"/>
                <a:ea typeface="+mn-ea"/>
                <a:cs typeface="+mn-cs"/>
              </a:rPr>
              <a:t> then drag the new rectangle (along with the new motion path) above the other rectangles</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Repeat this step three more times until there is a total of six rectangles (including the original two).</a:t>
            </a:r>
            <a:r>
              <a:rPr lang="en-US" sz="1200" b="1" kern="120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third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3.16”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79</a:t>
            </a:r>
            <a:r>
              <a:rPr lang="en-US" sz="1200" b="0" dirty="0" smtClean="0"/>
              <a:t>, Green: </a:t>
            </a:r>
            <a:r>
              <a:rPr lang="en-US" sz="1200" b="1" dirty="0" smtClean="0"/>
              <a:t>129</a:t>
            </a:r>
            <a:r>
              <a:rPr lang="en-US" sz="1200" b="0" dirty="0" smtClean="0"/>
              <a:t>, Blue: </a:t>
            </a:r>
            <a:r>
              <a:rPr lang="en-US" sz="1200" b="1" dirty="0" smtClean="0"/>
              <a:t>189</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b="0" kern="120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third rectangle motion path animation effect, and then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third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3.1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third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fourth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fourth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1.68”</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Olive Green, Accent 3, Darker 50%</a:t>
            </a:r>
            <a:r>
              <a:rPr lang="en-US" sz="1200" b="0" kern="1200" baseline="0" dirty="0" smtClean="0">
                <a:solidFill>
                  <a:schemeClr val="tx1"/>
                </a:solidFill>
                <a:latin typeface="+mn-lt"/>
                <a:ea typeface="+mn-ea"/>
                <a:cs typeface="+mn-cs"/>
              </a:rPr>
              <a:t> (sixth row, seventh option from the left).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fourth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motion path animation effect, and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box,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fourth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3.95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fourth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fifth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fifth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127</a:t>
            </a:r>
            <a:r>
              <a:rPr lang="en-US" sz="1200" dirty="0" smtClean="0"/>
              <a:t>, </a:t>
            </a:r>
            <a:r>
              <a:rPr lang="en-US" sz="1200" b="0" dirty="0" smtClean="0"/>
              <a:t>Green:</a:t>
            </a:r>
            <a:r>
              <a:rPr lang="en-US" sz="1200" dirty="0" smtClean="0"/>
              <a:t> </a:t>
            </a:r>
            <a:r>
              <a:rPr lang="en-US" sz="1200" b="1" dirty="0" smtClean="0"/>
              <a:t>140</a:t>
            </a:r>
            <a:r>
              <a:rPr lang="en-US" sz="1200" dirty="0" smtClean="0"/>
              <a:t>, </a:t>
            </a:r>
            <a:r>
              <a:rPr lang="en-US" sz="1200" b="0" dirty="0" smtClean="0"/>
              <a:t>Blue: </a:t>
            </a:r>
            <a:r>
              <a:rPr lang="en-US" sz="1200" b="1" dirty="0" smtClean="0"/>
              <a:t>60</a:t>
            </a:r>
            <a:r>
              <a:rPr lang="en-US" sz="1200" b="0" kern="1200" baseline="0" dirty="0" smtClean="0">
                <a:solidFill>
                  <a:schemeClr val="tx1"/>
                </a:solidFill>
                <a:latin typeface="+mn-lt"/>
                <a:ea typeface="+mn-ea"/>
                <a:cs typeface="+mn-cs"/>
              </a:rPr>
              <a: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fifth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motion path animation effect, and then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fifth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5.3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fifth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lvl="0" indent="-228600">
              <a:buFont typeface="+mj-lt"/>
              <a:buNone/>
            </a:pP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sixth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sixth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0.98”</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Olive Green, Accent 3, Darker 25%</a:t>
            </a:r>
            <a:r>
              <a:rPr lang="en-US" sz="1200" b="0" kern="1200" baseline="0" dirty="0" smtClean="0">
                <a:solidFill>
                  <a:schemeClr val="tx1"/>
                </a:solidFill>
                <a:latin typeface="+mn-lt"/>
                <a:ea typeface="+mn-ea"/>
                <a:cs typeface="+mn-cs"/>
              </a:rPr>
              <a:t> (fifth row, seventh option from the left).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sixth rectangle motion path animation effect, and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box,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sixth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0" kern="1200" baseline="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4.2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sixth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right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 </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a:t>
            </a:r>
            <a:r>
              <a:rPr lang="en-US" sz="1200" b="1" kern="1200" dirty="0" smtClean="0">
                <a:solidFill>
                  <a:schemeClr val="tx1"/>
                </a:solidFill>
                <a:latin typeface="+mn-lt"/>
                <a:ea typeface="+mn-ea"/>
                <a:cs typeface="+mn-cs"/>
              </a:rPr>
              <a:t>Black, Text 1, Lighter 50%</a:t>
            </a:r>
            <a:r>
              <a:rPr lang="en-US" sz="1200" b="0" kern="1200" baseline="0" dirty="0" smtClean="0">
                <a:solidFill>
                  <a:schemeClr val="tx1"/>
                </a:solidFill>
                <a:latin typeface="+mn-lt"/>
                <a:ea typeface="+mn-ea"/>
                <a:cs typeface="+mn-cs"/>
              </a:rPr>
              <a:t> (second row, second option from the left).</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a:t>
            </a:r>
            <a:r>
              <a:rPr lang="en-US" sz="1200" b="0" kern="1200" baseline="0" dirty="0" smtClean="0">
                <a:solidFill>
                  <a:schemeClr val="tx1"/>
                </a:solidFill>
                <a:latin typeface="+mn-lt"/>
                <a:ea typeface="+mn-ea"/>
                <a:cs typeface="+mn-cs"/>
              </a:rPr>
              <a:t>(first row, second option from the left).</a:t>
            </a:r>
            <a:endParaRPr lang="en-US" sz="1200" b="0" baseline="0" dirty="0" smtClean="0"/>
          </a:p>
          <a:p>
            <a:endParaRPr lang="en-US" sz="1200" kern="1200" dirty="0" smtClean="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424731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D5785-8A43-4CC4-A705-D4AA7E8DB57F}" type="datetimeFigureOut">
              <a:rPr lang="en-US" smtClean="0">
                <a:solidFill>
                  <a:prstClr val="black">
                    <a:tint val="75000"/>
                  </a:prstClr>
                </a:solidFill>
              </a:rPr>
              <a:pPr/>
              <a:t>12/6/2013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FDB0C2-1F3D-4594-BC97-D21C5CE96C4E}" type="datetimeFigureOut">
              <a:rPr lang="en-US">
                <a:solidFill>
                  <a:prstClr val="black">
                    <a:tint val="75000"/>
                  </a:prstClr>
                </a:solidFill>
              </a:rPr>
              <a:pPr/>
              <a:t>12/6/2013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D5785-8A43-4CC4-A705-D4AA7E8DB57F}" type="datetimeFigureOut">
              <a:rPr lang="en-US" smtClean="0">
                <a:solidFill>
                  <a:prstClr val="black">
                    <a:tint val="75000"/>
                  </a:prstClr>
                </a:solidFill>
              </a:rPr>
              <a:pPr/>
              <a:t>12/6/2013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DB0C2-1F3D-4594-BC97-D21C5CE96C4E}" type="datetimeFigureOut">
              <a:rPr lang="en-US">
                <a:solidFill>
                  <a:prstClr val="black">
                    <a:tint val="75000"/>
                  </a:prstClr>
                </a:solidFill>
              </a:rPr>
              <a:pPr/>
              <a:t>12/6/2013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69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2" name="Rectangle 21"/>
          <p:cNvSpPr/>
          <p:nvPr/>
        </p:nvSpPr>
        <p:spPr>
          <a:xfrm>
            <a:off x="3203864" y="2438400"/>
            <a:ext cx="2701636" cy="3810000"/>
          </a:xfrm>
          <a:prstGeom prst="rect">
            <a:avLst/>
          </a:prstGeom>
          <a:gradFill flip="none" rotWithShape="1">
            <a:gsLst>
              <a:gs pos="0">
                <a:schemeClr val="bg1">
                  <a:alpha val="0"/>
                </a:schemeClr>
              </a:gs>
              <a:gs pos="50000">
                <a:schemeClr val="bg2">
                  <a:lumMod val="90000"/>
                  <a:alpha val="75000"/>
                </a:schemeClr>
              </a:gs>
              <a:gs pos="100000">
                <a:schemeClr val="bg1">
                  <a:alpha val="0"/>
                </a:schemeClr>
              </a:gs>
            </a:gsLst>
            <a:lin ang="54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nchorCtr="0"/>
          <a:lstStyle/>
          <a:p>
            <a:r>
              <a:rPr lang="en-US" sz="1600" dirty="0" smtClean="0">
                <a:solidFill>
                  <a:prstClr val="white">
                    <a:lumMod val="50000"/>
                  </a:prstClr>
                </a:solidFill>
                <a:latin typeface="Gill Sans MT" pitchFamily="34" charset="0"/>
              </a:rPr>
              <a:t>To print the reproduction instructions in this file:</a:t>
            </a:r>
          </a:p>
          <a:p>
            <a:pPr marL="457200" indent="-457200">
              <a:buFont typeface="+mj-lt"/>
              <a:buAutoNum type="arabicPeriod"/>
            </a:pPr>
            <a:r>
              <a:rPr lang="en-US" sz="1600" dirty="0" smtClean="0">
                <a:solidFill>
                  <a:prstClr val="white">
                    <a:lumMod val="50000"/>
                  </a:prstClr>
                </a:solidFill>
                <a:latin typeface="Gill Sans MT" pitchFamily="34" charset="0"/>
              </a:rPr>
              <a:t>Select the slide that you want to reproduce.</a:t>
            </a:r>
          </a:p>
          <a:p>
            <a:pPr marL="457200" indent="-457200">
              <a:buFont typeface="+mj-lt"/>
              <a:buAutoNum type="arabicPeriod"/>
            </a:pPr>
            <a:r>
              <a:rPr lang="en-US" sz="1600" dirty="0" smtClean="0">
                <a:solidFill>
                  <a:prstClr val="white">
                    <a:lumMod val="50000"/>
                  </a:prstClr>
                </a:solidFill>
                <a:latin typeface="Gill Sans MT" pitchFamily="34" charset="0"/>
              </a:rPr>
              <a:t>Place your cursor in the Slide Notes.</a:t>
            </a:r>
          </a:p>
          <a:p>
            <a:pPr marL="457200" indent="-457200">
              <a:buFont typeface="+mj-lt"/>
              <a:buAutoNum type="arabicPeriod"/>
            </a:pPr>
            <a:r>
              <a:rPr lang="en-US" sz="1600" dirty="0" smtClean="0">
                <a:solidFill>
                  <a:prstClr val="white">
                    <a:lumMod val="50000"/>
                  </a:prstClr>
                </a:solidFill>
                <a:latin typeface="Gill Sans MT" pitchFamily="34" charset="0"/>
              </a:rPr>
              <a:t>Press CTRL + A, and then </a:t>
            </a:r>
            <a:r>
              <a:rPr lang="en-US" sz="1600" b="1" dirty="0" smtClean="0">
                <a:solidFill>
                  <a:prstClr val="white">
                    <a:lumMod val="50000"/>
                  </a:prstClr>
                </a:solidFill>
                <a:latin typeface="Gill Sans MT" pitchFamily="34" charset="0"/>
              </a:rPr>
              <a:t>Copy</a:t>
            </a:r>
            <a:r>
              <a:rPr lang="en-US" sz="1600" dirty="0" smtClean="0">
                <a:solidFill>
                  <a:prstClr val="white">
                    <a:lumMod val="50000"/>
                  </a:prstClr>
                </a:solidFill>
                <a:latin typeface="Gill Sans MT" pitchFamily="34" charset="0"/>
              </a:rPr>
              <a:t> the text.</a:t>
            </a:r>
          </a:p>
          <a:p>
            <a:pPr marL="457200" indent="-457200">
              <a:buFont typeface="+mj-lt"/>
              <a:buAutoNum type="arabicPeriod"/>
            </a:pPr>
            <a:r>
              <a:rPr lang="en-US" sz="1600" dirty="0" smtClean="0">
                <a:solidFill>
                  <a:prstClr val="white">
                    <a:lumMod val="50000"/>
                  </a:prstClr>
                </a:solidFill>
                <a:latin typeface="Gill Sans MT" pitchFamily="34" charset="0"/>
              </a:rPr>
              <a:t>Open a new document in Microsoft Word.</a:t>
            </a:r>
          </a:p>
          <a:p>
            <a:pPr marL="457200" indent="-457200">
              <a:buFont typeface="+mj-lt"/>
              <a:buAutoNum type="arabicPeriod"/>
            </a:pPr>
            <a:r>
              <a:rPr lang="en-US" sz="1600" dirty="0" smtClean="0">
                <a:solidFill>
                  <a:prstClr val="white">
                    <a:lumMod val="50000"/>
                  </a:prstClr>
                </a:solidFill>
                <a:latin typeface="Gill Sans MT" pitchFamily="34" charset="0"/>
              </a:rPr>
              <a:t>Then </a:t>
            </a:r>
            <a:r>
              <a:rPr lang="en-US" sz="1600" b="1" dirty="0" smtClean="0">
                <a:solidFill>
                  <a:prstClr val="white">
                    <a:lumMod val="50000"/>
                  </a:prstClr>
                </a:solidFill>
                <a:latin typeface="Gill Sans MT" pitchFamily="34" charset="0"/>
              </a:rPr>
              <a:t>Paste</a:t>
            </a:r>
            <a:r>
              <a:rPr lang="en-US" sz="1600" dirty="0" smtClean="0">
                <a:solidFill>
                  <a:prstClr val="white">
                    <a:lumMod val="50000"/>
                  </a:prstClr>
                </a:solidFill>
                <a:latin typeface="Gill Sans MT" pitchFamily="34" charset="0"/>
              </a:rPr>
              <a:t> the text into the Word document.</a:t>
            </a:r>
          </a:p>
          <a:p>
            <a:pPr marL="457200" indent="-457200">
              <a:buFont typeface="+mj-lt"/>
              <a:buAutoNum type="arabicPeriod"/>
            </a:pPr>
            <a:r>
              <a:rPr lang="en-US" sz="1600" dirty="0" smtClean="0">
                <a:solidFill>
                  <a:prstClr val="white">
                    <a:lumMod val="50000"/>
                  </a:prstClr>
                </a:solidFill>
                <a:latin typeface="Gill Sans MT" pitchFamily="34" charset="0"/>
              </a:rPr>
              <a:t>Print the Word document.</a:t>
            </a:r>
          </a:p>
          <a:p>
            <a:endParaRPr lang="en-US" sz="1600" dirty="0">
              <a:solidFill>
                <a:prstClr val="white">
                  <a:lumMod val="50000"/>
                </a:prstClr>
              </a:solidFill>
              <a:latin typeface="Gill Sans MT" pitchFamily="34" charset="0"/>
            </a:endParaRPr>
          </a:p>
        </p:txBody>
      </p:sp>
      <p:sp>
        <p:nvSpPr>
          <p:cNvPr id="23" name="Rectangle 22"/>
          <p:cNvSpPr/>
          <p:nvPr/>
        </p:nvSpPr>
        <p:spPr>
          <a:xfrm>
            <a:off x="428007" y="2438400"/>
            <a:ext cx="2667000" cy="3810000"/>
          </a:xfrm>
          <a:prstGeom prst="rect">
            <a:avLst/>
          </a:prstGeom>
          <a:gradFill flip="none" rotWithShape="1">
            <a:gsLst>
              <a:gs pos="0">
                <a:schemeClr val="bg1">
                  <a:alpha val="0"/>
                </a:schemeClr>
              </a:gs>
              <a:gs pos="50000">
                <a:schemeClr val="bg2">
                  <a:lumMod val="90000"/>
                  <a:alpha val="75000"/>
                </a:schemeClr>
              </a:gs>
              <a:gs pos="100000">
                <a:schemeClr val="bg1">
                  <a:alpha val="0"/>
                </a:schemeClr>
              </a:gs>
            </a:gsLst>
            <a:lin ang="54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0" rtlCol="0" anchor="t" anchorCtr="0"/>
          <a:lstStyle/>
          <a:p>
            <a:r>
              <a:rPr lang="en-US" sz="1600" dirty="0" smtClean="0">
                <a:solidFill>
                  <a:prstClr val="white">
                    <a:lumMod val="50000"/>
                  </a:prstClr>
                </a:solidFill>
                <a:latin typeface="Gill Sans MT" pitchFamily="34" charset="0"/>
              </a:rPr>
              <a:t>For your reference, the steps required to reproduce each of these slides have been included in the Slide Notes.  </a:t>
            </a:r>
            <a:endParaRPr lang="en-US" sz="1600" dirty="0">
              <a:solidFill>
                <a:prstClr val="white">
                  <a:lumMod val="50000"/>
                </a:prstClr>
              </a:solidFill>
              <a:latin typeface="Gill Sans MT" pitchFamily="34" charset="0"/>
            </a:endParaRPr>
          </a:p>
          <a:p>
            <a:endParaRPr lang="en-US" sz="1600" dirty="0">
              <a:solidFill>
                <a:prstClr val="white">
                  <a:lumMod val="50000"/>
                </a:prstClr>
              </a:solidFill>
              <a:latin typeface="Gill Sans MT" pitchFamily="34" charset="0"/>
            </a:endParaRPr>
          </a:p>
        </p:txBody>
      </p:sp>
      <p:sp>
        <p:nvSpPr>
          <p:cNvPr id="24" name="Rectangle 23"/>
          <p:cNvSpPr/>
          <p:nvPr/>
        </p:nvSpPr>
        <p:spPr>
          <a:xfrm>
            <a:off x="384464" y="1524000"/>
            <a:ext cx="2743200" cy="914400"/>
          </a:xfrm>
          <a:prstGeom prst="rect">
            <a:avLst/>
          </a:prstGeom>
          <a:gradFill flip="none" rotWithShape="1">
            <a:gsLst>
              <a:gs pos="32000">
                <a:schemeClr val="bg2"/>
              </a:gs>
              <a:gs pos="100000">
                <a:schemeClr val="bg2">
                  <a:lumMod val="75000"/>
                </a:schemeClr>
              </a:gs>
            </a:gsLst>
            <a:lin ang="5400000" scaled="1"/>
            <a:tileRect/>
          </a:gradFill>
          <a:ln w="12700">
            <a:gradFill flip="none" rotWithShape="1">
              <a:gsLst>
                <a:gs pos="0">
                  <a:schemeClr val="bg1"/>
                </a:gs>
                <a:gs pos="100000">
                  <a:schemeClr val="bg1">
                    <a:lumMod val="75000"/>
                  </a:schemeClr>
                </a:gs>
              </a:gsLst>
              <a:lin ang="16200000" scaled="1"/>
              <a:tileRect/>
            </a:gradFill>
          </a:ln>
          <a:effectLst>
            <a:glow rad="63500">
              <a:schemeClr val="bg1">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2400" dirty="0" smtClean="0">
                <a:solidFill>
                  <a:srgbClr val="EEECE1">
                    <a:lumMod val="25000"/>
                  </a:srgbClr>
                </a:solidFill>
                <a:latin typeface="Gill Sans MT" pitchFamily="34" charset="0"/>
              </a:rPr>
              <a:t>Reproduction instructions</a:t>
            </a:r>
            <a:endParaRPr lang="en-US" sz="2400" dirty="0">
              <a:solidFill>
                <a:srgbClr val="EEECE1">
                  <a:lumMod val="25000"/>
                </a:srgbClr>
              </a:solidFill>
              <a:latin typeface="Gill Sans MT" pitchFamily="34" charset="0"/>
            </a:endParaRPr>
          </a:p>
        </p:txBody>
      </p:sp>
      <p:sp>
        <p:nvSpPr>
          <p:cNvPr id="25" name="TextBox 24"/>
          <p:cNvSpPr txBox="1"/>
          <p:nvPr/>
        </p:nvSpPr>
        <p:spPr>
          <a:xfrm>
            <a:off x="384464" y="1524000"/>
            <a:ext cx="685800" cy="861774"/>
          </a:xfrm>
          <a:prstGeom prst="rect">
            <a:avLst/>
          </a:prstGeom>
          <a:noFill/>
        </p:spPr>
        <p:txBody>
          <a:bodyPr wrap="square" rtlCol="0">
            <a:spAutoFit/>
          </a:bodyPr>
          <a:lstStyle/>
          <a:p>
            <a:pPr algn="ctr"/>
            <a:r>
              <a:rPr lang="en-US" sz="5000" dirty="0">
                <a:solidFill>
                  <a:srgbClr val="EEECE1">
                    <a:lumMod val="75000"/>
                  </a:srgbClr>
                </a:solidFill>
                <a:latin typeface="Calisto MT" pitchFamily="18" charset="0"/>
              </a:rPr>
              <a:t>1</a:t>
            </a:r>
          </a:p>
        </p:txBody>
      </p:sp>
      <p:cxnSp>
        <p:nvCxnSpPr>
          <p:cNvPr id="26" name="Straight Connector 25"/>
          <p:cNvCxnSpPr/>
          <p:nvPr/>
        </p:nvCxnSpPr>
        <p:spPr>
          <a:xfrm rot="5400000">
            <a:off x="728158" y="1980406"/>
            <a:ext cx="685800" cy="1588"/>
          </a:xfrm>
          <a:prstGeom prst="line">
            <a:avLst/>
          </a:prstGeom>
          <a:ln w="31750">
            <a:solidFill>
              <a:srgbClr val="FFFFFF"/>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238500" y="1524000"/>
            <a:ext cx="2667000" cy="914400"/>
          </a:xfrm>
          <a:prstGeom prst="rect">
            <a:avLst/>
          </a:prstGeom>
          <a:gradFill flip="none" rotWithShape="1">
            <a:gsLst>
              <a:gs pos="32000">
                <a:schemeClr val="bg2"/>
              </a:gs>
              <a:gs pos="100000">
                <a:schemeClr val="bg2">
                  <a:lumMod val="75000"/>
                </a:schemeClr>
              </a:gs>
            </a:gsLst>
            <a:lin ang="5400000" scaled="1"/>
            <a:tileRect/>
          </a:gradFill>
          <a:ln w="12700">
            <a:gradFill flip="none" rotWithShape="1">
              <a:gsLst>
                <a:gs pos="0">
                  <a:schemeClr val="bg1"/>
                </a:gs>
                <a:gs pos="100000">
                  <a:schemeClr val="bg1">
                    <a:lumMod val="75000"/>
                  </a:schemeClr>
                </a:gs>
              </a:gsLst>
              <a:lin ang="16200000" scaled="1"/>
              <a:tileRect/>
            </a:gradFill>
          </a:ln>
          <a:effectLst>
            <a:glow rad="63500">
              <a:schemeClr val="bg1">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2400" dirty="0" smtClean="0">
                <a:solidFill>
                  <a:srgbClr val="EEECE1">
                    <a:lumMod val="25000"/>
                  </a:srgbClr>
                </a:solidFill>
                <a:latin typeface="Gill Sans MT" pitchFamily="34" charset="0"/>
              </a:rPr>
              <a:t>Printing instructions</a:t>
            </a:r>
          </a:p>
        </p:txBody>
      </p:sp>
      <p:sp>
        <p:nvSpPr>
          <p:cNvPr id="28" name="TextBox 27"/>
          <p:cNvSpPr txBox="1"/>
          <p:nvPr/>
        </p:nvSpPr>
        <p:spPr>
          <a:xfrm>
            <a:off x="3238500" y="1524000"/>
            <a:ext cx="685800" cy="861774"/>
          </a:xfrm>
          <a:prstGeom prst="rect">
            <a:avLst/>
          </a:prstGeom>
          <a:noFill/>
        </p:spPr>
        <p:txBody>
          <a:bodyPr wrap="square" rtlCol="0">
            <a:spAutoFit/>
          </a:bodyPr>
          <a:lstStyle/>
          <a:p>
            <a:pPr algn="ctr"/>
            <a:r>
              <a:rPr lang="en-US" sz="5000" dirty="0">
                <a:solidFill>
                  <a:srgbClr val="EEECE1">
                    <a:lumMod val="75000"/>
                  </a:srgbClr>
                </a:solidFill>
                <a:latin typeface="Calisto MT" pitchFamily="18" charset="0"/>
              </a:rPr>
              <a:t>2</a:t>
            </a:r>
          </a:p>
        </p:txBody>
      </p:sp>
      <p:cxnSp>
        <p:nvCxnSpPr>
          <p:cNvPr id="29" name="Straight Connector 28"/>
          <p:cNvCxnSpPr/>
          <p:nvPr/>
        </p:nvCxnSpPr>
        <p:spPr>
          <a:xfrm rot="5400000">
            <a:off x="3582194" y="1980406"/>
            <a:ext cx="685800" cy="1588"/>
          </a:xfrm>
          <a:prstGeom prst="line">
            <a:avLst/>
          </a:prstGeom>
          <a:ln w="31750">
            <a:solidFill>
              <a:srgbClr val="FFFFFF"/>
            </a:solidFill>
            <a:prstDash val="sysDot"/>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99464" y="1524000"/>
            <a:ext cx="2667000" cy="914400"/>
          </a:xfrm>
          <a:prstGeom prst="rect">
            <a:avLst/>
          </a:prstGeom>
          <a:gradFill flip="none" rotWithShape="1">
            <a:gsLst>
              <a:gs pos="32000">
                <a:schemeClr val="bg2"/>
              </a:gs>
              <a:gs pos="100000">
                <a:schemeClr val="bg2">
                  <a:lumMod val="75000"/>
                </a:schemeClr>
              </a:gs>
            </a:gsLst>
            <a:lin ang="5400000" scaled="1"/>
            <a:tileRect/>
          </a:gradFill>
          <a:ln w="12700">
            <a:gradFill flip="none" rotWithShape="1">
              <a:gsLst>
                <a:gs pos="0">
                  <a:schemeClr val="bg1"/>
                </a:gs>
                <a:gs pos="100000">
                  <a:schemeClr val="bg1">
                    <a:lumMod val="75000"/>
                  </a:schemeClr>
                </a:gs>
              </a:gsLst>
              <a:lin ang="16200000" scaled="1"/>
              <a:tileRect/>
            </a:gradFill>
          </a:ln>
          <a:effectLst>
            <a:glow rad="63500">
              <a:schemeClr val="bg1">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2400" dirty="0" smtClean="0">
                <a:solidFill>
                  <a:srgbClr val="EEECE1">
                    <a:lumMod val="25000"/>
                  </a:srgbClr>
                </a:solidFill>
                <a:latin typeface="Gill Sans MT" pitchFamily="34" charset="0"/>
              </a:rPr>
              <a:t>Removing instructions</a:t>
            </a:r>
            <a:endParaRPr lang="en-US" sz="2400" dirty="0">
              <a:solidFill>
                <a:srgbClr val="EEECE1">
                  <a:lumMod val="25000"/>
                </a:srgbClr>
              </a:solidFill>
              <a:latin typeface="Gill Sans MT" pitchFamily="34" charset="0"/>
            </a:endParaRPr>
          </a:p>
        </p:txBody>
      </p:sp>
      <p:sp>
        <p:nvSpPr>
          <p:cNvPr id="31" name="TextBox 30"/>
          <p:cNvSpPr txBox="1"/>
          <p:nvPr/>
        </p:nvSpPr>
        <p:spPr>
          <a:xfrm>
            <a:off x="6099464" y="1524000"/>
            <a:ext cx="685800" cy="861774"/>
          </a:xfrm>
          <a:prstGeom prst="rect">
            <a:avLst/>
          </a:prstGeom>
          <a:noFill/>
        </p:spPr>
        <p:txBody>
          <a:bodyPr wrap="square" rtlCol="0">
            <a:spAutoFit/>
          </a:bodyPr>
          <a:lstStyle/>
          <a:p>
            <a:pPr algn="ctr"/>
            <a:r>
              <a:rPr lang="en-US" sz="5000" dirty="0">
                <a:solidFill>
                  <a:srgbClr val="EEECE1">
                    <a:lumMod val="75000"/>
                  </a:srgbClr>
                </a:solidFill>
                <a:latin typeface="Calisto MT" pitchFamily="18" charset="0"/>
              </a:rPr>
              <a:t>3</a:t>
            </a:r>
          </a:p>
        </p:txBody>
      </p:sp>
      <p:cxnSp>
        <p:nvCxnSpPr>
          <p:cNvPr id="32" name="Straight Connector 31"/>
          <p:cNvCxnSpPr/>
          <p:nvPr/>
        </p:nvCxnSpPr>
        <p:spPr>
          <a:xfrm rot="5400000">
            <a:off x="6443158" y="1980406"/>
            <a:ext cx="685800" cy="1588"/>
          </a:xfrm>
          <a:prstGeom prst="line">
            <a:avLst/>
          </a:prstGeom>
          <a:ln w="31750">
            <a:solidFill>
              <a:srgbClr val="FFFFFF"/>
            </a:solidFill>
            <a:prstDash val="sysDot"/>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62000" y="609600"/>
            <a:ext cx="7620000" cy="584775"/>
          </a:xfrm>
          <a:prstGeom prst="rect">
            <a:avLst/>
          </a:prstGeom>
          <a:noFill/>
        </p:spPr>
        <p:txBody>
          <a:bodyPr wrap="square" rtlCol="0">
            <a:spAutoFit/>
          </a:bodyPr>
          <a:lstStyle/>
          <a:p>
            <a:pPr algn="ctr"/>
            <a:r>
              <a:rPr lang="en-US" sz="3200" smtClean="0"/>
              <a:t>3D shapes and objects for PowerPoint slides</a:t>
            </a:r>
            <a:endParaRPr lang="en-US" sz="3200" dirty="0"/>
          </a:p>
        </p:txBody>
      </p:sp>
      <p:sp>
        <p:nvSpPr>
          <p:cNvPr id="15" name="Rectangle 14"/>
          <p:cNvSpPr/>
          <p:nvPr/>
        </p:nvSpPr>
        <p:spPr>
          <a:xfrm>
            <a:off x="6099464" y="2438400"/>
            <a:ext cx="2667000" cy="3810000"/>
          </a:xfrm>
          <a:prstGeom prst="rect">
            <a:avLst/>
          </a:prstGeom>
          <a:gradFill flip="none" rotWithShape="1">
            <a:gsLst>
              <a:gs pos="0">
                <a:schemeClr val="bg1">
                  <a:alpha val="0"/>
                </a:schemeClr>
              </a:gs>
              <a:gs pos="50000">
                <a:schemeClr val="bg2">
                  <a:lumMod val="90000"/>
                  <a:alpha val="75000"/>
                </a:schemeClr>
              </a:gs>
              <a:gs pos="100000">
                <a:schemeClr val="bg1">
                  <a:alpha val="0"/>
                </a:schemeClr>
              </a:gs>
            </a:gsLst>
            <a:lin ang="54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nchorCtr="0"/>
          <a:lstStyle/>
          <a:p>
            <a:r>
              <a:rPr lang="en-US" sz="1600" dirty="0" smtClean="0">
                <a:solidFill>
                  <a:prstClr val="white">
                    <a:lumMod val="50000"/>
                  </a:prstClr>
                </a:solidFill>
                <a:latin typeface="Gill Sans MT" pitchFamily="34" charset="0"/>
              </a:rPr>
              <a:t>If you notice delays in slide effects or a decrease in performance, you may want to remove the reproduction instructions in the Slide Notes. To </a:t>
            </a:r>
            <a:r>
              <a:rPr lang="en-US" sz="1600" smtClean="0">
                <a:solidFill>
                  <a:prstClr val="white">
                    <a:lumMod val="50000"/>
                  </a:prstClr>
                </a:solidFill>
                <a:latin typeface="Gill Sans MT" pitchFamily="34" charset="0"/>
              </a:rPr>
              <a:t>remove the instructions </a:t>
            </a:r>
            <a:r>
              <a:rPr lang="en-US" sz="1600" dirty="0" smtClean="0">
                <a:solidFill>
                  <a:prstClr val="white">
                    <a:lumMod val="50000"/>
                  </a:prstClr>
                </a:solidFill>
                <a:latin typeface="Gill Sans MT" pitchFamily="34" charset="0"/>
              </a:rPr>
              <a:t>from a particular slide:</a:t>
            </a:r>
          </a:p>
          <a:p>
            <a:endParaRPr lang="en-US" sz="1600" b="1" dirty="0" smtClean="0">
              <a:solidFill>
                <a:prstClr val="white">
                  <a:lumMod val="50000"/>
                </a:prstClr>
              </a:solidFill>
              <a:latin typeface="Gill Sans MT" pitchFamily="34" charset="0"/>
            </a:endParaRPr>
          </a:p>
          <a:p>
            <a:pPr marL="342900" indent="-342900">
              <a:buFont typeface="+mj-lt"/>
              <a:buAutoNum type="arabicPeriod"/>
            </a:pPr>
            <a:r>
              <a:rPr lang="en-US" sz="1600" dirty="0" smtClean="0">
                <a:solidFill>
                  <a:prstClr val="white">
                    <a:lumMod val="50000"/>
                  </a:prstClr>
                </a:solidFill>
                <a:latin typeface="Gill Sans MT" pitchFamily="34" charset="0"/>
              </a:rPr>
              <a:t>Place your cursor in the Slide Notes.</a:t>
            </a:r>
          </a:p>
          <a:p>
            <a:pPr marL="342900" indent="-342900">
              <a:buFont typeface="+mj-lt"/>
              <a:buAutoNum type="arabicPeriod"/>
            </a:pPr>
            <a:r>
              <a:rPr lang="en-US" sz="1600" dirty="0" smtClean="0">
                <a:solidFill>
                  <a:prstClr val="white">
                    <a:lumMod val="50000"/>
                  </a:prstClr>
                </a:solidFill>
                <a:latin typeface="Gill Sans MT" pitchFamily="34" charset="0"/>
              </a:rPr>
              <a:t>Press CTRL + A, and then press DELETE.</a:t>
            </a:r>
          </a:p>
          <a:p>
            <a:pPr marL="342900" indent="-342900"/>
            <a:endParaRPr lang="en-US" sz="1600" b="1" dirty="0">
              <a:solidFill>
                <a:prstClr val="white">
                  <a:lumMod val="50000"/>
                </a:prstClr>
              </a:solidFill>
              <a:latin typeface="Gill Sans MT"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50000"/>
                <a:lumOff val="5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1" name="Rectangle 10"/>
          <p:cNvSpPr/>
          <p:nvPr/>
        </p:nvSpPr>
        <p:spPr>
          <a:xfrm>
            <a:off x="2381794" y="2743200"/>
            <a:ext cx="186907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Development</a:t>
            </a:r>
            <a:endParaRPr lang="en-US" dirty="0"/>
          </a:p>
        </p:txBody>
      </p:sp>
      <p:sp>
        <p:nvSpPr>
          <p:cNvPr id="9" name="Rectangle 8"/>
          <p:cNvSpPr/>
          <p:nvPr/>
        </p:nvSpPr>
        <p:spPr>
          <a:xfrm>
            <a:off x="-228600" y="457200"/>
            <a:ext cx="9601200" cy="783771"/>
          </a:xfrm>
          <a:prstGeom prst="rect">
            <a:avLst/>
          </a:prstGeom>
          <a:solidFill>
            <a:srgbClr val="567176">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0" y="468086"/>
            <a:ext cx="2884714" cy="783771"/>
          </a:xfrm>
          <a:prstGeom prst="rect">
            <a:avLst/>
          </a:prstGeom>
          <a:solidFill>
            <a:srgbClr val="4F81BD">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2536372" y="468086"/>
            <a:ext cx="892628" cy="783771"/>
          </a:xfrm>
          <a:prstGeom prst="rect">
            <a:avLst/>
          </a:prstGeom>
          <a:solidFill>
            <a:schemeClr val="accent3">
              <a:lumMod val="7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a:off x="3167742" y="468086"/>
            <a:ext cx="4539343" cy="783771"/>
          </a:xfrm>
          <a:prstGeom prst="rect">
            <a:avLst/>
          </a:prstGeom>
          <a:solidFill>
            <a:schemeClr val="accent2">
              <a:lumMod val="5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7609114" y="468086"/>
            <a:ext cx="1534885" cy="783771"/>
          </a:xfrm>
          <a:prstGeom prst="rect">
            <a:avLst/>
          </a:prstGeom>
          <a:solidFill>
            <a:schemeClr val="accent3">
              <a:lumMod val="5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5791200" y="468086"/>
            <a:ext cx="1371600" cy="783771"/>
          </a:xfrm>
          <a:prstGeom prst="rect">
            <a:avLst/>
          </a:prstGeom>
          <a:solidFill>
            <a:srgbClr val="7F8C3C">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ight Arrow 3"/>
          <p:cNvSpPr/>
          <p:nvPr/>
        </p:nvSpPr>
        <p:spPr>
          <a:xfrm>
            <a:off x="153997" y="2715237"/>
            <a:ext cx="1748246" cy="137160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smtClean="0"/>
              <a:t>Requirements</a:t>
            </a:r>
            <a:endParaRPr lang="en-US" sz="1600" dirty="0"/>
          </a:p>
        </p:txBody>
      </p:sp>
      <p:sp>
        <p:nvSpPr>
          <p:cNvPr id="10" name="Rectangle 9"/>
          <p:cNvSpPr/>
          <p:nvPr/>
        </p:nvSpPr>
        <p:spPr>
          <a:xfrm>
            <a:off x="2545080" y="3657600"/>
            <a:ext cx="1569720" cy="914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Design</a:t>
            </a:r>
          </a:p>
          <a:p>
            <a:pPr marL="285750" indent="-285750">
              <a:buFont typeface="Arial" panose="020B0604020202020204" pitchFamily="34" charset="0"/>
              <a:buChar char="•"/>
            </a:pPr>
            <a:r>
              <a:rPr lang="en-US" sz="1400" dirty="0" smtClean="0"/>
              <a:t>Develop</a:t>
            </a:r>
          </a:p>
          <a:p>
            <a:pPr marL="285750" indent="-285750">
              <a:buFont typeface="Arial" panose="020B0604020202020204" pitchFamily="34" charset="0"/>
              <a:buChar char="•"/>
            </a:pPr>
            <a:r>
              <a:rPr lang="en-US" sz="1400" dirty="0" smtClean="0"/>
              <a:t>Trace to requirements</a:t>
            </a:r>
            <a:endParaRPr lang="en-US" sz="1400" dirty="0"/>
          </a:p>
        </p:txBody>
      </p:sp>
      <p:sp>
        <p:nvSpPr>
          <p:cNvPr id="12" name="Rectangle 11"/>
          <p:cNvSpPr/>
          <p:nvPr/>
        </p:nvSpPr>
        <p:spPr>
          <a:xfrm>
            <a:off x="4509407" y="2743200"/>
            <a:ext cx="191044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Planning</a:t>
            </a:r>
            <a:endParaRPr lang="en-US" dirty="0"/>
          </a:p>
        </p:txBody>
      </p:sp>
      <p:sp>
        <p:nvSpPr>
          <p:cNvPr id="13" name="Rectangle 12"/>
          <p:cNvSpPr/>
          <p:nvPr/>
        </p:nvSpPr>
        <p:spPr>
          <a:xfrm>
            <a:off x="4692267" y="3641521"/>
            <a:ext cx="1583870" cy="914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Assign</a:t>
            </a:r>
          </a:p>
          <a:p>
            <a:pPr marL="285750" indent="-285750">
              <a:buFont typeface="Arial" panose="020B0604020202020204" pitchFamily="34" charset="0"/>
              <a:buChar char="•"/>
            </a:pPr>
            <a:r>
              <a:rPr lang="en-US" sz="1400" dirty="0" smtClean="0"/>
              <a:t>Prioritize</a:t>
            </a:r>
          </a:p>
          <a:p>
            <a:pPr marL="285750" indent="-285750">
              <a:buFont typeface="Arial" panose="020B0604020202020204" pitchFamily="34" charset="0"/>
              <a:buChar char="•"/>
            </a:pPr>
            <a:r>
              <a:rPr lang="en-US" sz="1400" dirty="0" smtClean="0"/>
              <a:t>Monitor</a:t>
            </a:r>
            <a:endParaRPr lang="en-US" sz="1400" dirty="0"/>
          </a:p>
        </p:txBody>
      </p:sp>
      <p:sp>
        <p:nvSpPr>
          <p:cNvPr id="15" name="Rectangle 14"/>
          <p:cNvSpPr/>
          <p:nvPr/>
        </p:nvSpPr>
        <p:spPr>
          <a:xfrm>
            <a:off x="5789241" y="5374829"/>
            <a:ext cx="1583870" cy="914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Review</a:t>
            </a:r>
          </a:p>
          <a:p>
            <a:pPr marL="285750" indent="-285750">
              <a:buFont typeface="Arial" panose="020B0604020202020204" pitchFamily="34" charset="0"/>
              <a:buChar char="•"/>
            </a:pPr>
            <a:r>
              <a:rPr lang="en-US" sz="1400" dirty="0" smtClean="0"/>
              <a:t>Prioritize</a:t>
            </a:r>
          </a:p>
          <a:p>
            <a:pPr marL="285750" indent="-285750">
              <a:buFont typeface="Arial" panose="020B0604020202020204" pitchFamily="34" charset="0"/>
              <a:buChar char="•"/>
            </a:pPr>
            <a:r>
              <a:rPr lang="en-US" sz="1400" dirty="0" smtClean="0"/>
              <a:t>Resolve</a:t>
            </a:r>
          </a:p>
          <a:p>
            <a:pPr marL="285750" indent="-285750">
              <a:buFont typeface="Arial" panose="020B0604020202020204" pitchFamily="34" charset="0"/>
              <a:buChar char="•"/>
            </a:pPr>
            <a:r>
              <a:rPr lang="en-US" sz="1400" dirty="0" smtClean="0"/>
              <a:t>Verify</a:t>
            </a:r>
            <a:endParaRPr lang="en-US" sz="1400" dirty="0"/>
          </a:p>
        </p:txBody>
      </p:sp>
      <p:sp>
        <p:nvSpPr>
          <p:cNvPr id="16" name="Rectangle 15"/>
          <p:cNvSpPr/>
          <p:nvPr/>
        </p:nvSpPr>
        <p:spPr>
          <a:xfrm>
            <a:off x="6678386" y="2744298"/>
            <a:ext cx="1910443"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Execution</a:t>
            </a:r>
            <a:endParaRPr lang="en-US" dirty="0"/>
          </a:p>
        </p:txBody>
      </p:sp>
      <p:sp>
        <p:nvSpPr>
          <p:cNvPr id="17" name="Rectangle 16"/>
          <p:cNvSpPr/>
          <p:nvPr/>
        </p:nvSpPr>
        <p:spPr>
          <a:xfrm>
            <a:off x="6841672" y="3657600"/>
            <a:ext cx="1583870" cy="914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Unit</a:t>
            </a:r>
          </a:p>
          <a:p>
            <a:pPr marL="285750" indent="-285750">
              <a:buFont typeface="Arial" panose="020B0604020202020204" pitchFamily="34" charset="0"/>
              <a:buChar char="•"/>
            </a:pPr>
            <a:r>
              <a:rPr lang="en-US" sz="1400" dirty="0" smtClean="0"/>
              <a:t>Integration</a:t>
            </a:r>
          </a:p>
          <a:p>
            <a:pPr marL="285750" indent="-285750">
              <a:buFont typeface="Arial" panose="020B0604020202020204" pitchFamily="34" charset="0"/>
              <a:buChar char="•"/>
            </a:pPr>
            <a:r>
              <a:rPr lang="en-US" sz="1400" dirty="0" smtClean="0"/>
              <a:t>Analyze</a:t>
            </a:r>
            <a:endParaRPr lang="en-US" sz="1400" dirty="0"/>
          </a:p>
        </p:txBody>
      </p:sp>
      <p:cxnSp>
        <p:nvCxnSpPr>
          <p:cNvPr id="19" name="Straight Arrow Connector 18"/>
          <p:cNvCxnSpPr/>
          <p:nvPr/>
        </p:nvCxnSpPr>
        <p:spPr>
          <a:xfrm>
            <a:off x="3316332" y="2133600"/>
            <a:ext cx="0" cy="581637"/>
          </a:xfrm>
          <a:prstGeom prst="straightConnector1">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424714" y="2133599"/>
            <a:ext cx="0" cy="581637"/>
          </a:xfrm>
          <a:prstGeom prst="straightConnector1">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772400" y="2133598"/>
            <a:ext cx="0" cy="581637"/>
          </a:xfrm>
          <a:prstGeom prst="straightConnector1">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16332" y="2133599"/>
            <a:ext cx="445606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47645" y="1710439"/>
            <a:ext cx="2362200" cy="369332"/>
          </a:xfrm>
          <a:prstGeom prst="rect">
            <a:avLst/>
          </a:prstGeom>
          <a:noFill/>
        </p:spPr>
        <p:txBody>
          <a:bodyPr wrap="square" rtlCol="0">
            <a:spAutoFit/>
          </a:bodyPr>
          <a:lstStyle/>
          <a:p>
            <a:r>
              <a:rPr lang="en-US" dirty="0" smtClean="0"/>
              <a:t>Change Management</a:t>
            </a:r>
            <a:endParaRPr lang="en-US" dirty="0"/>
          </a:p>
        </p:txBody>
      </p:sp>
      <p:cxnSp>
        <p:nvCxnSpPr>
          <p:cNvPr id="28" name="Straight Arrow Connector 27"/>
          <p:cNvCxnSpPr/>
          <p:nvPr/>
        </p:nvCxnSpPr>
        <p:spPr>
          <a:xfrm flipV="1">
            <a:off x="5544366" y="4572000"/>
            <a:ext cx="0" cy="45720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609114" y="4555921"/>
            <a:ext cx="0" cy="45720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28745" y="5013121"/>
            <a:ext cx="210486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558590" y="5009309"/>
            <a:ext cx="2362200" cy="369332"/>
          </a:xfrm>
          <a:prstGeom prst="rect">
            <a:avLst/>
          </a:prstGeom>
          <a:noFill/>
        </p:spPr>
        <p:txBody>
          <a:bodyPr wrap="square" rtlCol="0">
            <a:spAutoFit/>
          </a:bodyPr>
          <a:lstStyle/>
          <a:p>
            <a:r>
              <a:rPr lang="en-US" dirty="0" smtClean="0"/>
              <a:t>Defect Management</a:t>
            </a:r>
            <a:endParaRPr lang="en-US" dirty="0"/>
          </a:p>
        </p:txBody>
      </p:sp>
    </p:spTree>
    <p:extLst>
      <p:ext uri="{BB962C8B-B14F-4D97-AF65-F5344CB8AC3E}">
        <p14:creationId xmlns:p14="http://schemas.microsoft.com/office/powerpoint/2010/main" val="492608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accel="50000" decel="50000" autoRev="1" fill="hold" grpId="0" nodeType="withEffect">
                                  <p:stCondLst>
                                    <p:cond delay="0"/>
                                  </p:stCondLst>
                                  <p:childTnLst>
                                    <p:animMotion origin="layout" path="M -0.33403 -2.12766E-7 L 1.01528 -2.12766E-7 " pathEditMode="relative" rAng="0" ptsTypes="AA">
                                      <p:cBhvr>
                                        <p:cTn id="6" dur="3100" spd="-100000" fill="hold"/>
                                        <p:tgtEl>
                                          <p:spTgt spid="3"/>
                                        </p:tgtEl>
                                        <p:attrNameLst>
                                          <p:attrName>ppt_x</p:attrName>
                                          <p:attrName>ppt_y</p:attrName>
                                        </p:attrNameLst>
                                      </p:cBhvr>
                                      <p:rCtr x="675" y="0"/>
                                    </p:animMotion>
                                  </p:childTnLst>
                                </p:cTn>
                              </p:par>
                              <p:par>
                                <p:cTn id="7" presetID="63" presetClass="path" presetSubtype="0" repeatCount="indefinite" accel="50000" decel="50000" autoRev="1" fill="hold" grpId="0" nodeType="withEffect">
                                  <p:stCondLst>
                                    <p:cond delay="0"/>
                                  </p:stCondLst>
                                  <p:childTnLst>
                                    <p:animMotion origin="layout" path="M -0.4533 -2.12766E-7 L 0.80208 -2.12766E-7 " pathEditMode="relative" rAng="0" ptsTypes="AA">
                                      <p:cBhvr>
                                        <p:cTn id="8" dur="4200" fill="hold"/>
                                        <p:tgtEl>
                                          <p:spTgt spid="5"/>
                                        </p:tgtEl>
                                        <p:attrNameLst>
                                          <p:attrName>ppt_x</p:attrName>
                                          <p:attrName>ppt_y</p:attrName>
                                        </p:attrNameLst>
                                      </p:cBhvr>
                                      <p:rCtr x="628" y="0"/>
                                    </p:animMotion>
                                  </p:childTnLst>
                                </p:cTn>
                              </p:par>
                              <p:par>
                                <p:cTn id="9" presetID="63" presetClass="path" presetSubtype="0" repeatCount="indefinite" accel="50000" decel="50000" autoRev="1" fill="hold" grpId="0" nodeType="withEffect">
                                  <p:stCondLst>
                                    <p:cond delay="0"/>
                                  </p:stCondLst>
                                  <p:childTnLst>
                                    <p:animMotion origin="layout" path="M -0.91962 -4.07407E-6 L 0.7967 -4.07407E-6 " pathEditMode="relative" rAng="0" ptsTypes="AA">
                                      <p:cBhvr>
                                        <p:cTn id="10" dur="3550" fill="hold"/>
                                        <p:tgtEl>
                                          <p:spTgt spid="6"/>
                                        </p:tgtEl>
                                        <p:attrNameLst>
                                          <p:attrName>ppt_x</p:attrName>
                                          <p:attrName>ppt_y</p:attrName>
                                        </p:attrNameLst>
                                      </p:cBhvr>
                                      <p:rCtr x="858" y="0"/>
                                    </p:animMotion>
                                  </p:childTnLst>
                                </p:cTn>
                              </p:par>
                              <p:par>
                                <p:cTn id="11" presetID="35" presetClass="path" presetSubtype="0" repeatCount="indefinite" accel="50000" decel="50000" autoRev="1" fill="hold" grpId="0" nodeType="withEffect">
                                  <p:stCondLst>
                                    <p:cond delay="0"/>
                                  </p:stCondLst>
                                  <p:childTnLst>
                                    <p:animMotion origin="layout" path="M 0.21233 -2.12766E-7 L -1.06875 -2.12766E-7 " pathEditMode="relative" rAng="0" ptsTypes="AA">
                                      <p:cBhvr>
                                        <p:cTn id="12" dur="3950" fill="hold"/>
                                        <p:tgtEl>
                                          <p:spTgt spid="8"/>
                                        </p:tgtEl>
                                        <p:attrNameLst>
                                          <p:attrName>ppt_x</p:attrName>
                                          <p:attrName>ppt_y</p:attrName>
                                        </p:attrNameLst>
                                      </p:cBhvr>
                                      <p:rCtr x="-641" y="0"/>
                                    </p:animMotion>
                                  </p:childTnLst>
                                </p:cTn>
                              </p:par>
                              <p:par>
                                <p:cTn id="13" presetID="63" presetClass="path" presetSubtype="0" repeatCount="indefinite" accel="50000" decel="50000" autoRev="1" fill="hold" grpId="0" nodeType="withEffect">
                                  <p:stCondLst>
                                    <p:cond delay="0"/>
                                  </p:stCondLst>
                                  <p:childTnLst>
                                    <p:animMotion origin="layout" path="M -0.87066 -4.07407E-6 L 0.39045 -4.07407E-6 " pathEditMode="relative" rAng="0" ptsTypes="AA">
                                      <p:cBhvr>
                                        <p:cTn id="14" dur="5300" fill="hold"/>
                                        <p:tgtEl>
                                          <p:spTgt spid="7"/>
                                        </p:tgtEl>
                                        <p:attrNameLst>
                                          <p:attrName>ppt_x</p:attrName>
                                          <p:attrName>ppt_y</p:attrName>
                                        </p:attrNameLst>
                                      </p:cBhvr>
                                      <p:rCtr x="63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50000"/>
                <a:lumOff val="5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p:cNvSpPr/>
          <p:nvPr/>
        </p:nvSpPr>
        <p:spPr>
          <a:xfrm>
            <a:off x="-228600" y="457200"/>
            <a:ext cx="9601200" cy="783771"/>
          </a:xfrm>
          <a:prstGeom prst="rect">
            <a:avLst/>
          </a:prstGeom>
          <a:solidFill>
            <a:srgbClr val="567176">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0" y="468086"/>
            <a:ext cx="2884714" cy="783771"/>
          </a:xfrm>
          <a:prstGeom prst="rect">
            <a:avLst/>
          </a:prstGeom>
          <a:solidFill>
            <a:srgbClr val="4F81BD">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2536372" y="468086"/>
            <a:ext cx="892628" cy="783771"/>
          </a:xfrm>
          <a:prstGeom prst="rect">
            <a:avLst/>
          </a:prstGeom>
          <a:solidFill>
            <a:schemeClr val="accent3">
              <a:lumMod val="7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a:off x="3167742" y="468086"/>
            <a:ext cx="4539343" cy="783771"/>
          </a:xfrm>
          <a:prstGeom prst="rect">
            <a:avLst/>
          </a:prstGeom>
          <a:solidFill>
            <a:schemeClr val="accent2">
              <a:lumMod val="5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7609114" y="468086"/>
            <a:ext cx="1534885" cy="783771"/>
          </a:xfrm>
          <a:prstGeom prst="rect">
            <a:avLst/>
          </a:prstGeom>
          <a:solidFill>
            <a:schemeClr val="accent3">
              <a:lumMod val="5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5791200" y="468086"/>
            <a:ext cx="1371600" cy="783771"/>
          </a:xfrm>
          <a:prstGeom prst="rect">
            <a:avLst/>
          </a:prstGeom>
          <a:solidFill>
            <a:srgbClr val="7F8C3C">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accel="50000" decel="50000" autoRev="1" fill="hold" grpId="0" nodeType="withEffect">
                                  <p:stCondLst>
                                    <p:cond delay="0"/>
                                  </p:stCondLst>
                                  <p:childTnLst>
                                    <p:animMotion origin="layout" path="M -0.33403 -2.12766E-7 L 1.01528 -2.12766E-7 " pathEditMode="relative" rAng="0" ptsTypes="AA">
                                      <p:cBhvr>
                                        <p:cTn id="6" dur="3100" spd="-100000" fill="hold"/>
                                        <p:tgtEl>
                                          <p:spTgt spid="3"/>
                                        </p:tgtEl>
                                        <p:attrNameLst>
                                          <p:attrName>ppt_x</p:attrName>
                                          <p:attrName>ppt_y</p:attrName>
                                        </p:attrNameLst>
                                      </p:cBhvr>
                                      <p:rCtr x="675" y="0"/>
                                    </p:animMotion>
                                  </p:childTnLst>
                                </p:cTn>
                              </p:par>
                              <p:par>
                                <p:cTn id="7" presetID="63" presetClass="path" presetSubtype="0" repeatCount="indefinite" accel="50000" decel="50000" autoRev="1" fill="hold" grpId="0" nodeType="withEffect">
                                  <p:stCondLst>
                                    <p:cond delay="0"/>
                                  </p:stCondLst>
                                  <p:childTnLst>
                                    <p:animMotion origin="layout" path="M -0.4533 -2.12766E-7 L 0.80208 -2.12766E-7 " pathEditMode="relative" rAng="0" ptsTypes="AA">
                                      <p:cBhvr>
                                        <p:cTn id="8" dur="4200" fill="hold"/>
                                        <p:tgtEl>
                                          <p:spTgt spid="5"/>
                                        </p:tgtEl>
                                        <p:attrNameLst>
                                          <p:attrName>ppt_x</p:attrName>
                                          <p:attrName>ppt_y</p:attrName>
                                        </p:attrNameLst>
                                      </p:cBhvr>
                                      <p:rCtr x="628" y="0"/>
                                    </p:animMotion>
                                  </p:childTnLst>
                                </p:cTn>
                              </p:par>
                              <p:par>
                                <p:cTn id="9" presetID="63" presetClass="path" presetSubtype="0" repeatCount="indefinite" accel="50000" decel="50000" autoRev="1" fill="hold" grpId="0" nodeType="withEffect">
                                  <p:stCondLst>
                                    <p:cond delay="0"/>
                                  </p:stCondLst>
                                  <p:childTnLst>
                                    <p:animMotion origin="layout" path="M -0.91962 -4.07407E-6 L 0.7967 -4.07407E-6 " pathEditMode="relative" rAng="0" ptsTypes="AA">
                                      <p:cBhvr>
                                        <p:cTn id="10" dur="3550" fill="hold"/>
                                        <p:tgtEl>
                                          <p:spTgt spid="6"/>
                                        </p:tgtEl>
                                        <p:attrNameLst>
                                          <p:attrName>ppt_x</p:attrName>
                                          <p:attrName>ppt_y</p:attrName>
                                        </p:attrNameLst>
                                      </p:cBhvr>
                                      <p:rCtr x="858" y="0"/>
                                    </p:animMotion>
                                  </p:childTnLst>
                                </p:cTn>
                              </p:par>
                              <p:par>
                                <p:cTn id="11" presetID="35" presetClass="path" presetSubtype="0" repeatCount="indefinite" accel="50000" decel="50000" autoRev="1" fill="hold" grpId="0" nodeType="withEffect">
                                  <p:stCondLst>
                                    <p:cond delay="0"/>
                                  </p:stCondLst>
                                  <p:childTnLst>
                                    <p:animMotion origin="layout" path="M 0.21233 -2.12766E-7 L -1.06875 -2.12766E-7 " pathEditMode="relative" rAng="0" ptsTypes="AA">
                                      <p:cBhvr>
                                        <p:cTn id="12" dur="3950" fill="hold"/>
                                        <p:tgtEl>
                                          <p:spTgt spid="8"/>
                                        </p:tgtEl>
                                        <p:attrNameLst>
                                          <p:attrName>ppt_x</p:attrName>
                                          <p:attrName>ppt_y</p:attrName>
                                        </p:attrNameLst>
                                      </p:cBhvr>
                                      <p:rCtr x="-641" y="0"/>
                                    </p:animMotion>
                                  </p:childTnLst>
                                </p:cTn>
                              </p:par>
                              <p:par>
                                <p:cTn id="13" presetID="63" presetClass="path" presetSubtype="0" repeatCount="indefinite" accel="50000" decel="50000" autoRev="1" fill="hold" grpId="0" nodeType="withEffect">
                                  <p:stCondLst>
                                    <p:cond delay="0"/>
                                  </p:stCondLst>
                                  <p:childTnLst>
                                    <p:animMotion origin="layout" path="M -0.87066 -4.07407E-6 L 0.39045 -4.07407E-6 " pathEditMode="relative" rAng="0" ptsTypes="AA">
                                      <p:cBhvr>
                                        <p:cTn id="14" dur="5300" fill="hold"/>
                                        <p:tgtEl>
                                          <p:spTgt spid="7"/>
                                        </p:tgtEl>
                                        <p:attrNameLst>
                                          <p:attrName>ppt_x</p:attrName>
                                          <p:attrName>ppt_y</p:attrName>
                                        </p:attrNameLst>
                                      </p:cBhvr>
                                      <p:rCtr x="63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50000"/>
                <a:lumOff val="5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p:cNvSpPr/>
          <p:nvPr/>
        </p:nvSpPr>
        <p:spPr>
          <a:xfrm>
            <a:off x="-228600" y="457200"/>
            <a:ext cx="9601200" cy="783771"/>
          </a:xfrm>
          <a:prstGeom prst="rect">
            <a:avLst/>
          </a:prstGeom>
          <a:solidFill>
            <a:srgbClr val="567176">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0" y="468086"/>
            <a:ext cx="2884714" cy="783771"/>
          </a:xfrm>
          <a:prstGeom prst="rect">
            <a:avLst/>
          </a:prstGeom>
          <a:solidFill>
            <a:srgbClr val="4F81BD">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2536372" y="468086"/>
            <a:ext cx="892628" cy="783771"/>
          </a:xfrm>
          <a:prstGeom prst="rect">
            <a:avLst/>
          </a:prstGeom>
          <a:solidFill>
            <a:schemeClr val="accent3">
              <a:lumMod val="7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a:off x="3167742" y="468086"/>
            <a:ext cx="4539343" cy="783771"/>
          </a:xfrm>
          <a:prstGeom prst="rect">
            <a:avLst/>
          </a:prstGeom>
          <a:solidFill>
            <a:schemeClr val="accent2">
              <a:lumMod val="5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7609114" y="468086"/>
            <a:ext cx="1534885" cy="783771"/>
          </a:xfrm>
          <a:prstGeom prst="rect">
            <a:avLst/>
          </a:prstGeom>
          <a:solidFill>
            <a:schemeClr val="accent3">
              <a:lumMod val="5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5791200" y="468086"/>
            <a:ext cx="1371600" cy="783771"/>
          </a:xfrm>
          <a:prstGeom prst="rect">
            <a:avLst/>
          </a:prstGeom>
          <a:solidFill>
            <a:srgbClr val="7F8C3C">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780392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accel="50000" decel="50000" autoRev="1" fill="hold" grpId="0" nodeType="withEffect">
                                  <p:stCondLst>
                                    <p:cond delay="0"/>
                                  </p:stCondLst>
                                  <p:childTnLst>
                                    <p:animMotion origin="layout" path="M -0.33403 -2.12766E-7 L 1.01528 -2.12766E-7 " pathEditMode="relative" rAng="0" ptsTypes="AA">
                                      <p:cBhvr>
                                        <p:cTn id="6" dur="3100" spd="-100000" fill="hold"/>
                                        <p:tgtEl>
                                          <p:spTgt spid="3"/>
                                        </p:tgtEl>
                                        <p:attrNameLst>
                                          <p:attrName>ppt_x</p:attrName>
                                          <p:attrName>ppt_y</p:attrName>
                                        </p:attrNameLst>
                                      </p:cBhvr>
                                      <p:rCtr x="675" y="0"/>
                                    </p:animMotion>
                                  </p:childTnLst>
                                </p:cTn>
                              </p:par>
                              <p:par>
                                <p:cTn id="7" presetID="63" presetClass="path" presetSubtype="0" repeatCount="indefinite" accel="50000" decel="50000" autoRev="1" fill="hold" grpId="0" nodeType="withEffect">
                                  <p:stCondLst>
                                    <p:cond delay="0"/>
                                  </p:stCondLst>
                                  <p:childTnLst>
                                    <p:animMotion origin="layout" path="M -0.4533 -2.12766E-7 L 0.80208 -2.12766E-7 " pathEditMode="relative" rAng="0" ptsTypes="AA">
                                      <p:cBhvr>
                                        <p:cTn id="8" dur="4200" fill="hold"/>
                                        <p:tgtEl>
                                          <p:spTgt spid="5"/>
                                        </p:tgtEl>
                                        <p:attrNameLst>
                                          <p:attrName>ppt_x</p:attrName>
                                          <p:attrName>ppt_y</p:attrName>
                                        </p:attrNameLst>
                                      </p:cBhvr>
                                      <p:rCtr x="628" y="0"/>
                                    </p:animMotion>
                                  </p:childTnLst>
                                </p:cTn>
                              </p:par>
                              <p:par>
                                <p:cTn id="9" presetID="63" presetClass="path" presetSubtype="0" repeatCount="indefinite" accel="50000" decel="50000" autoRev="1" fill="hold" grpId="0" nodeType="withEffect">
                                  <p:stCondLst>
                                    <p:cond delay="0"/>
                                  </p:stCondLst>
                                  <p:childTnLst>
                                    <p:animMotion origin="layout" path="M -0.91962 -4.07407E-6 L 0.7967 -4.07407E-6 " pathEditMode="relative" rAng="0" ptsTypes="AA">
                                      <p:cBhvr>
                                        <p:cTn id="10" dur="3550" fill="hold"/>
                                        <p:tgtEl>
                                          <p:spTgt spid="6"/>
                                        </p:tgtEl>
                                        <p:attrNameLst>
                                          <p:attrName>ppt_x</p:attrName>
                                          <p:attrName>ppt_y</p:attrName>
                                        </p:attrNameLst>
                                      </p:cBhvr>
                                      <p:rCtr x="858" y="0"/>
                                    </p:animMotion>
                                  </p:childTnLst>
                                </p:cTn>
                              </p:par>
                              <p:par>
                                <p:cTn id="11" presetID="35" presetClass="path" presetSubtype="0" repeatCount="indefinite" accel="50000" decel="50000" autoRev="1" fill="hold" grpId="0" nodeType="withEffect">
                                  <p:stCondLst>
                                    <p:cond delay="0"/>
                                  </p:stCondLst>
                                  <p:childTnLst>
                                    <p:animMotion origin="layout" path="M 0.21233 -2.12766E-7 L -1.06875 -2.12766E-7 " pathEditMode="relative" rAng="0" ptsTypes="AA">
                                      <p:cBhvr>
                                        <p:cTn id="12" dur="3950" fill="hold"/>
                                        <p:tgtEl>
                                          <p:spTgt spid="8"/>
                                        </p:tgtEl>
                                        <p:attrNameLst>
                                          <p:attrName>ppt_x</p:attrName>
                                          <p:attrName>ppt_y</p:attrName>
                                        </p:attrNameLst>
                                      </p:cBhvr>
                                      <p:rCtr x="-641" y="0"/>
                                    </p:animMotion>
                                  </p:childTnLst>
                                </p:cTn>
                              </p:par>
                              <p:par>
                                <p:cTn id="13" presetID="63" presetClass="path" presetSubtype="0" repeatCount="indefinite" accel="50000" decel="50000" autoRev="1" fill="hold" grpId="0" nodeType="withEffect">
                                  <p:stCondLst>
                                    <p:cond delay="0"/>
                                  </p:stCondLst>
                                  <p:childTnLst>
                                    <p:animMotion origin="layout" path="M -0.87066 -4.07407E-6 L 0.39045 -4.07407E-6 " pathEditMode="relative" rAng="0" ptsTypes="AA">
                                      <p:cBhvr>
                                        <p:cTn id="14" dur="5300" fill="hold"/>
                                        <p:tgtEl>
                                          <p:spTgt spid="7"/>
                                        </p:tgtEl>
                                        <p:attrNameLst>
                                          <p:attrName>ppt_x</p:attrName>
                                          <p:attrName>ppt_y</p:attrName>
                                        </p:attrNameLst>
                                      </p:cBhvr>
                                      <p:rCtr x="63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animBg="1"/>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6AD060E-D169-49C3-BC54-4F70D1816D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SHAPES</Template>
  <TotalTime>641</TotalTime>
  <Words>5172</Words>
  <Application>Microsoft Office PowerPoint</Application>
  <PresentationFormat>On-screen Show (4:3)</PresentationFormat>
  <Paragraphs>354</Paragraphs>
  <Slides>4</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Calibri</vt:lpstr>
      <vt:lpstr>Calisto MT</vt:lpstr>
      <vt:lpstr>Gill Sans MT</vt:lpstr>
      <vt:lpstr>1_Office Theme</vt:lpstr>
      <vt:lpstr>19_Office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Cecil Mecil</dc:creator>
  <cp:keywords/>
  <cp:lastModifiedBy>Cecil Mecil</cp:lastModifiedBy>
  <cp:revision>4</cp:revision>
  <dcterms:created xsi:type="dcterms:W3CDTF">2013-04-02T02:52:39Z</dcterms:created>
  <dcterms:modified xsi:type="dcterms:W3CDTF">2013-12-07T04:27:07Z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TC103382679990</vt:lpwstr>
  </property>
</Properties>
</file>