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57" r:id="rId3"/>
    <p:sldId id="264" r:id="rId4"/>
    <p:sldId id="265" r:id="rId5"/>
    <p:sldId id="270" r:id="rId6"/>
    <p:sldId id="276" r:id="rId7"/>
    <p:sldId id="271" r:id="rId8"/>
    <p:sldId id="273" r:id="rId9"/>
    <p:sldId id="274" r:id="rId10"/>
    <p:sldId id="275" r:id="rId11"/>
    <p:sldId id="266" r:id="rId12"/>
    <p:sldId id="267" r:id="rId13"/>
    <p:sldId id="269" r:id="rId14"/>
    <p:sldId id="277" r:id="rId15"/>
    <p:sldId id="278" r:id="rId16"/>
    <p:sldId id="279" r:id="rId17"/>
    <p:sldId id="280" r:id="rId18"/>
    <p:sldId id="281" r:id="rId19"/>
    <p:sldId id="282" r:id="rId20"/>
    <p:sldId id="258" r:id="rId21"/>
    <p:sldId id="259" r:id="rId22"/>
    <p:sldId id="263" r:id="rId23"/>
    <p:sldId id="262" r:id="rId24"/>
    <p:sldId id="26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84" autoAdjust="0"/>
  </p:normalViewPr>
  <p:slideViewPr>
    <p:cSldViewPr snapToGrid="0" snapToObjects="1">
      <p:cViewPr varScale="1">
        <p:scale>
          <a:sx n="83" d="100"/>
          <a:sy n="83" d="100"/>
        </p:scale>
        <p:origin x="-18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5F93C-A55F-994E-9E06-BA1F6423B459}" type="datetimeFigureOut">
              <a:rPr lang="en-US" smtClean="0"/>
              <a:t>12/11/13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8EAC16-ED28-8740-AC1C-14859A7C0486}" type="slidenum">
              <a:rPr lang="en-US" smtClean="0"/>
              <a:t>‹#›</a:t>
            </a:fld>
            <a:endParaRPr lang="en-US"/>
          </a:p>
        </p:txBody>
      </p:sp>
    </p:spTree>
    <p:extLst>
      <p:ext uri="{BB962C8B-B14F-4D97-AF65-F5344CB8AC3E}">
        <p14:creationId xmlns:p14="http://schemas.microsoft.com/office/powerpoint/2010/main" val="3161672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251897-2A2D-7D49-A5BC-519BA95EAE87}" type="datetimeFigureOut">
              <a:rPr lang="en-US" smtClean="0"/>
              <a:t>12/11/13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5DFF5B-0938-2E48-B51D-DF761BD30E92}" type="slidenum">
              <a:rPr lang="en-US" smtClean="0"/>
              <a:t>‹#›</a:t>
            </a:fld>
            <a:endParaRPr lang="en-US"/>
          </a:p>
        </p:txBody>
      </p:sp>
    </p:spTree>
    <p:extLst>
      <p:ext uri="{BB962C8B-B14F-4D97-AF65-F5344CB8AC3E}">
        <p14:creationId xmlns:p14="http://schemas.microsoft.com/office/powerpoint/2010/main" val="31764579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5DFF5B-0938-2E48-B51D-DF761BD30E92}" type="slidenum">
              <a:rPr lang="en-US" smtClean="0"/>
              <a:t>1</a:t>
            </a:fld>
            <a:endParaRPr lang="en-US"/>
          </a:p>
        </p:txBody>
      </p:sp>
    </p:spTree>
    <p:extLst>
      <p:ext uri="{BB962C8B-B14F-4D97-AF65-F5344CB8AC3E}">
        <p14:creationId xmlns:p14="http://schemas.microsoft.com/office/powerpoint/2010/main" val="4154635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Selection of software development model</a:t>
            </a:r>
          </a:p>
          <a:p>
            <a:r>
              <a:rPr lang="en-US" baseline="0" dirty="0" smtClean="0"/>
              <a:t>	-Work in parallel the methods to validate while developing the design</a:t>
            </a:r>
            <a:endParaRPr lang="en-US" dirty="0" smtClean="0"/>
          </a:p>
          <a:p>
            <a:r>
              <a:rPr lang="en-US" dirty="0" smtClean="0"/>
              <a:t>Highlight: Method</a:t>
            </a:r>
            <a:r>
              <a:rPr lang="en-US" baseline="0" dirty="0" smtClean="0"/>
              <a:t> for random selection – Li’s arrays</a:t>
            </a:r>
          </a:p>
          <a:p>
            <a:r>
              <a:rPr lang="en-US" baseline="0" dirty="0" smtClean="0"/>
              <a:t>	-</a:t>
            </a:r>
          </a:p>
          <a:p>
            <a:r>
              <a:rPr lang="en-US" baseline="0" dirty="0" smtClean="0"/>
              <a:t>Highlight: Trending to greater accuracy of fitness values</a:t>
            </a:r>
          </a:p>
          <a:p>
            <a:r>
              <a:rPr lang="en-US" baseline="0" dirty="0" smtClean="0"/>
              <a:t>1) User selected percentage (10-30 %) of total population is  fit enough to be parents</a:t>
            </a:r>
          </a:p>
          <a:p>
            <a:r>
              <a:rPr lang="en-US" baseline="0" dirty="0" smtClean="0"/>
              <a:t>2) Half and half to cross over making children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3) User selected percentage (10-30%) of children get mutated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*After</a:t>
            </a:r>
            <a:r>
              <a:rPr lang="en-US" baseline="0" dirty="0" smtClean="0"/>
              <a:t> Testing is done: “Testing to refine inputs” as one of the highlights</a:t>
            </a:r>
            <a:endParaRPr lang="en-US" dirty="0"/>
          </a:p>
        </p:txBody>
      </p:sp>
      <p:sp>
        <p:nvSpPr>
          <p:cNvPr id="4" name="Slide Number Placeholder 3"/>
          <p:cNvSpPr>
            <a:spLocks noGrp="1"/>
          </p:cNvSpPr>
          <p:nvPr>
            <p:ph type="sldNum" sz="quarter" idx="10"/>
          </p:nvPr>
        </p:nvSpPr>
        <p:spPr/>
        <p:txBody>
          <a:bodyPr/>
          <a:lstStyle/>
          <a:p>
            <a:fld id="{375DFF5B-0938-2E48-B51D-DF761BD30E92}" type="slidenum">
              <a:rPr lang="en-US" smtClean="0"/>
              <a:t>2</a:t>
            </a:fld>
            <a:endParaRPr lang="en-US"/>
          </a:p>
        </p:txBody>
      </p:sp>
    </p:spTree>
    <p:extLst>
      <p:ext uri="{BB962C8B-B14F-4D97-AF65-F5344CB8AC3E}">
        <p14:creationId xmlns:p14="http://schemas.microsoft.com/office/powerpoint/2010/main" val="32677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may have to narrow this down…</a:t>
            </a:r>
            <a:endParaRPr lang="en-US" dirty="0"/>
          </a:p>
        </p:txBody>
      </p:sp>
      <p:sp>
        <p:nvSpPr>
          <p:cNvPr id="4" name="Slide Number Placeholder 3"/>
          <p:cNvSpPr>
            <a:spLocks noGrp="1"/>
          </p:cNvSpPr>
          <p:nvPr>
            <p:ph type="sldNum" sz="quarter" idx="10"/>
          </p:nvPr>
        </p:nvSpPr>
        <p:spPr/>
        <p:txBody>
          <a:bodyPr/>
          <a:lstStyle/>
          <a:p>
            <a:fld id="{375DFF5B-0938-2E48-B51D-DF761BD30E92}" type="slidenum">
              <a:rPr lang="en-US" smtClean="0"/>
              <a:t>4</a:t>
            </a:fld>
            <a:endParaRPr lang="en-US"/>
          </a:p>
        </p:txBody>
      </p:sp>
    </p:spTree>
    <p:extLst>
      <p:ext uri="{BB962C8B-B14F-4D97-AF65-F5344CB8AC3E}">
        <p14:creationId xmlns:p14="http://schemas.microsoft.com/office/powerpoint/2010/main" val="349415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fontScale="25000" lnSpcReduction="20000"/>
          </a:bodyPr>
          <a:lstStyle/>
          <a:p>
            <a:r>
              <a:rPr lang="en-US" sz="1400" b="1" kern="1200" dirty="0" smtClean="0">
                <a:solidFill>
                  <a:schemeClr val="tx1"/>
                </a:solidFill>
                <a:latin typeface="+mn-lt"/>
                <a:ea typeface="+mn-ea"/>
                <a:cs typeface="+mn-cs"/>
              </a:rPr>
              <a:t>Custom animation effects: motion paths with auto-reverse, varying speeds</a:t>
            </a:r>
          </a:p>
          <a:p>
            <a:r>
              <a:rPr lang="en-US" sz="1400" kern="1200" dirty="0" smtClean="0">
                <a:solidFill>
                  <a:schemeClr val="tx1"/>
                </a:solidFill>
                <a:latin typeface="+mn-lt"/>
                <a:ea typeface="+mn-ea"/>
                <a:cs typeface="+mn-cs"/>
              </a:rPr>
              <a:t>(Advanced)</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On the </a:t>
            </a:r>
            <a:r>
              <a:rPr lang="en-US" b="1" dirty="0" smtClean="0"/>
              <a:t>Home</a:t>
            </a:r>
            <a:r>
              <a:rPr lang="en-US" dirty="0" smtClean="0"/>
              <a:t> tab, in the </a:t>
            </a:r>
            <a:r>
              <a:rPr lang="en-US" b="1" dirty="0" smtClean="0"/>
              <a:t>Slides</a:t>
            </a:r>
            <a:r>
              <a:rPr lang="en-US" baseline="0" dirty="0" smtClean="0"/>
              <a:t> group, click </a:t>
            </a:r>
            <a:r>
              <a:rPr lang="en-US" b="1" baseline="0" dirty="0" smtClean="0"/>
              <a:t>Layout</a:t>
            </a:r>
            <a:r>
              <a:rPr lang="en-US" baseline="0" dirty="0" smtClean="0"/>
              <a:t>, and then click </a:t>
            </a:r>
            <a:r>
              <a:rPr lang="en-US" b="1" baseline="0" dirty="0" smtClean="0"/>
              <a:t>Blank</a:t>
            </a:r>
            <a:r>
              <a:rPr lang="en-US" baseline="0" dirty="0" smtClean="0"/>
              <a:t>.</a:t>
            </a:r>
            <a:endParaRPr lang="en-US"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Rectangles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Rectangle </a:t>
            </a:r>
            <a:r>
              <a:rPr lang="en-US" sz="1200" kern="1200" dirty="0" smtClean="0">
                <a:solidFill>
                  <a:schemeClr val="tx1"/>
                </a:solidFill>
                <a:latin typeface="+mn-lt"/>
                <a:ea typeface="+mn-ea"/>
                <a:cs typeface="+mn-cs"/>
              </a:rPr>
              <a:t>(first option from the left). On the slide, drag to draw the first rectangle.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86</a:t>
            </a:r>
            <a:r>
              <a:rPr lang="en-US" sz="1200" dirty="0" smtClean="0"/>
              <a:t>, </a:t>
            </a:r>
            <a:r>
              <a:rPr lang="en-US" sz="1200" b="0" dirty="0" smtClean="0"/>
              <a:t>Green: </a:t>
            </a:r>
            <a:r>
              <a:rPr lang="en-US" sz="1200" b="1" dirty="0" smtClean="0"/>
              <a:t>113</a:t>
            </a:r>
            <a:r>
              <a:rPr lang="en-US" sz="1200" dirty="0" smtClean="0"/>
              <a:t>, </a:t>
            </a:r>
            <a:r>
              <a:rPr lang="en-US" sz="1200" b="0" dirty="0" smtClean="0"/>
              <a:t>Blue: </a:t>
            </a:r>
            <a:r>
              <a:rPr lang="en-US" sz="1200" b="1" dirty="0" smtClean="0"/>
              <a:t>118</a:t>
            </a:r>
            <a:r>
              <a:rPr lang="en-US" sz="120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a:t>
            </a:r>
            <a:r>
              <a:rPr lang="en-US" sz="1200" kern="1200" baseline="0" dirty="0" smtClean="0">
                <a:solidFill>
                  <a:schemeClr val="tx1"/>
                </a:solidFill>
                <a:latin typeface="+mn-lt"/>
                <a:ea typeface="+mn-ea"/>
                <a:cs typeface="+mn-cs"/>
              </a:rPr>
              <a:t>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in the left pane, click </a:t>
            </a:r>
            <a:r>
              <a:rPr lang="en-US" sz="1200" b="1" kern="1200" dirty="0" smtClean="0">
                <a:solidFill>
                  <a:schemeClr val="tx1"/>
                </a:solidFill>
                <a:latin typeface="+mn-lt"/>
                <a:ea typeface="+mn-ea"/>
                <a:cs typeface="+mn-cs"/>
              </a:rPr>
              <a:t>Line Color</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and then in</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Line Color </a:t>
            </a:r>
            <a:r>
              <a:rPr lang="en-US" sz="1200" kern="1200" dirty="0" smtClean="0">
                <a:solidFill>
                  <a:schemeClr val="tx1"/>
                </a:solidFill>
                <a:latin typeface="+mn-lt"/>
                <a:ea typeface="+mn-ea"/>
                <a:cs typeface="+mn-cs"/>
              </a:rPr>
              <a:t>pane, click </a:t>
            </a:r>
            <a:r>
              <a:rPr lang="en-US" sz="1200" b="1" kern="1200" dirty="0" smtClean="0">
                <a:solidFill>
                  <a:schemeClr val="tx1"/>
                </a:solidFill>
                <a:latin typeface="+mn-lt"/>
                <a:ea typeface="+mn-ea"/>
                <a:cs typeface="+mn-cs"/>
              </a:rPr>
              <a:t>No line</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Select the rectangle.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a:t>
            </a:r>
            <a:r>
              <a:rPr lang="en-US" sz="1200" kern="1200" baseline="0" dirty="0" smtClean="0">
                <a:solidFill>
                  <a:schemeClr val="tx1"/>
                </a:solidFill>
                <a:latin typeface="+mn-lt"/>
                <a:ea typeface="+mn-ea"/>
                <a:cs typeface="+mn-cs"/>
              </a:rPr>
              <a:t> the arrow under</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Paste, </a:t>
            </a:r>
            <a:r>
              <a:rPr lang="en-US" sz="1200" kern="1200" dirty="0" smtClean="0">
                <a:solidFill>
                  <a:schemeClr val="tx1"/>
                </a:solidFill>
                <a:latin typeface="+mn-lt"/>
                <a:ea typeface="+mn-ea"/>
                <a:cs typeface="+mn-cs"/>
              </a:rPr>
              <a:t>and then click </a:t>
            </a:r>
            <a:r>
              <a:rPr lang="en-US" sz="1200" b="1" kern="1200" dirty="0" smtClean="0">
                <a:solidFill>
                  <a:schemeClr val="tx1"/>
                </a:solidFill>
                <a:latin typeface="+mn-lt"/>
                <a:ea typeface="+mn-ea"/>
                <a:cs typeface="+mn-cs"/>
              </a:rPr>
              <a:t>Duplicate.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Select the duplicate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4.96”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a:t>
            </a:r>
            <a:r>
              <a:rPr lang="en-US" sz="1200" kern="1200" baseline="0" dirty="0" smtClean="0">
                <a:solidFill>
                  <a:schemeClr val="tx1"/>
                </a:solidFill>
                <a:latin typeface="+mn-lt"/>
                <a:ea typeface="+mn-ea"/>
                <a:cs typeface="+mn-cs"/>
              </a:rPr>
              <a:t> 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 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 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Red, Accent 2, Darker 50</a:t>
            </a:r>
            <a:r>
              <a:rPr lang="en-US" sz="1200" kern="1200" dirty="0" smtClean="0">
                <a:solidFill>
                  <a:schemeClr val="tx1"/>
                </a:solidFill>
                <a:latin typeface="+mn-lt"/>
                <a:ea typeface="+mn-ea"/>
                <a:cs typeface="+mn-cs"/>
              </a:rPr>
              <a:t>% (sixth</a:t>
            </a:r>
            <a:r>
              <a:rPr lang="en-US" sz="1200" kern="1200" baseline="0" dirty="0" smtClean="0">
                <a:solidFill>
                  <a:schemeClr val="tx1"/>
                </a:solidFill>
                <a:latin typeface="+mn-lt"/>
                <a:ea typeface="+mn-ea"/>
                <a:cs typeface="+mn-cs"/>
              </a:rPr>
              <a:t> row, sixth option from the left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Press and hold SHIFT and select both rectangles.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a:t>
            </a:r>
            <a:r>
              <a:rPr lang="en-US" sz="1200" b="0" baseline="0" dirty="0" smtClean="0"/>
              <a:t>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Center</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b="0" kern="1200" dirty="0" smtClean="0">
                <a:solidFill>
                  <a:schemeClr val="tx1"/>
                </a:solidFill>
                <a:latin typeface="+mn-lt"/>
                <a:ea typeface="+mn-ea"/>
                <a:cs typeface="+mn-cs"/>
              </a:rPr>
              <a:t>.</a:t>
            </a:r>
            <a:endParaRPr lang="en-US" sz="1200" b="0" baseline="0" dirty="0" smtClean="0"/>
          </a:p>
          <a:p>
            <a:pPr marL="228600" lvl="0" indent="-228600">
              <a:buFont typeface="+mj-lt"/>
              <a:buNone/>
            </a:pPr>
            <a:endParaRPr lang="en-US" sz="1200" kern="1200" dirty="0" smtClean="0">
              <a:solidFill>
                <a:schemeClr val="tx1"/>
              </a:solidFill>
              <a:latin typeface="+mn-lt"/>
              <a:ea typeface="+mn-ea"/>
              <a:cs typeface="+mn-cs"/>
            </a:endParaRPr>
          </a:p>
          <a:p>
            <a:pPr marL="228600" indent="-228600">
              <a:buFont typeface="+mj-lt"/>
              <a:buNone/>
            </a:pPr>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second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second rectangle (smaller, red).</a:t>
            </a:r>
            <a:r>
              <a:rPr lang="en-US" sz="120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For this animation effect, the first (largest, blue) rectangle remains stationary on the slide.)</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Custom 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a:t>
            </a:r>
            <a:r>
              <a:rPr lang="en-US" sz="1200" b="1" kern="1200" dirty="0" smtClean="0">
                <a:solidFill>
                  <a:schemeClr val="tx1"/>
                </a:solidFill>
                <a:latin typeface="+mn-lt"/>
                <a:ea typeface="+mn-ea"/>
                <a:cs typeface="+mn-cs"/>
              </a:rPr>
              <a:t>Add Effect</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Motion Paths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Right</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On</a:t>
            </a:r>
            <a:r>
              <a:rPr lang="en-US" sz="1200" kern="1200" baseline="0" dirty="0" smtClean="0">
                <a:solidFill>
                  <a:schemeClr val="tx1"/>
                </a:solidFill>
                <a:latin typeface="+mn-lt"/>
                <a:ea typeface="+mn-ea"/>
                <a:cs typeface="+mn-cs"/>
              </a:rPr>
              <a:t> the slide, s</a:t>
            </a:r>
            <a:r>
              <a:rPr lang="en-US" sz="1200" kern="1200" dirty="0" smtClean="0">
                <a:solidFill>
                  <a:schemeClr val="tx1"/>
                </a:solidFill>
                <a:latin typeface="+mn-lt"/>
                <a:ea typeface="+mn-ea"/>
                <a:cs typeface="+mn-cs"/>
              </a:rPr>
              <a:t>elect motion path endpoint (red arrow), and drag the end of the path beyond the right edge of the slide. Select the motion path starting point (green arrow), and drag the starting point of the path beyond the left edge of the slide. </a:t>
            </a:r>
          </a:p>
          <a:p>
            <a:pPr marL="228600" lvl="0" indent="-228600">
              <a:buFont typeface="+mj-lt"/>
              <a:buAutoNum type="arabicPeriod"/>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a:t>
            </a:r>
            <a:r>
              <a:rPr lang="en-US" sz="1200" b="0" kern="1200" dirty="0" smtClean="0">
                <a:solidFill>
                  <a:schemeClr val="tx1"/>
                </a:solidFill>
                <a:latin typeface="+mn-lt"/>
                <a:ea typeface="+mn-ea"/>
                <a:cs typeface="+mn-cs"/>
              </a:rPr>
              <a:t>click the motion path animation effect,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Modify: Right</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b="0" kern="1200" dirty="0" smtClean="0">
                <a:solidFill>
                  <a:schemeClr val="tx1"/>
                </a:solidFill>
                <a:latin typeface="+mn-lt"/>
                <a:ea typeface="+mn-ea"/>
                <a:cs typeface="+mn-cs"/>
              </a:rPr>
              <a:t>Also</a:t>
            </a:r>
            <a:r>
              <a:rPr lang="en-US" sz="1200" b="0" kern="1200" baseline="0" dirty="0" smtClean="0">
                <a:solidFill>
                  <a:schemeClr val="tx1"/>
                </a:solidFill>
                <a:latin typeface="+mn-lt"/>
                <a:ea typeface="+mn-ea"/>
                <a:cs typeface="+mn-cs"/>
              </a:rPr>
              <a:t> i</a:t>
            </a:r>
            <a:r>
              <a:rPr lang="en-US" sz="1200" b="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motion path animation effect,</a:t>
            </a:r>
            <a:r>
              <a:rPr lang="en-US" sz="1200" kern="1200" baseline="0" dirty="0" smtClean="0">
                <a:solidFill>
                  <a:schemeClr val="tx1"/>
                </a:solidFill>
                <a:latin typeface="+mn-lt"/>
                <a:ea typeface="+mn-ea"/>
                <a:cs typeface="+mn-cs"/>
              </a:rPr>
              <a:t> and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Right</a:t>
            </a:r>
            <a:r>
              <a:rPr lang="en-US" sz="1200" b="0" kern="1200" dirty="0" smtClean="0">
                <a:solidFill>
                  <a:schemeClr val="tx1"/>
                </a:solidFill>
                <a:latin typeface="+mn-lt"/>
                <a:ea typeface="+mn-ea"/>
                <a:cs typeface="+mn-cs"/>
              </a:rPr>
              <a:t> dialog</a:t>
            </a:r>
            <a:r>
              <a:rPr lang="en-US" sz="1200" b="0" kern="1200" baseline="0" dirty="0" smtClean="0">
                <a:solidFill>
                  <a:schemeClr val="tx1"/>
                </a:solidFill>
                <a:latin typeface="+mn-lt"/>
                <a:ea typeface="+mn-ea"/>
                <a:cs typeface="+mn-cs"/>
              </a:rPr>
              <a:t> box, </a:t>
            </a:r>
            <a:r>
              <a:rPr lang="en-US" sz="1200" b="0" kern="1200" dirty="0" smtClean="0">
                <a:solidFill>
                  <a:schemeClr val="tx1"/>
                </a:solidFill>
                <a:latin typeface="+mn-lt"/>
                <a:ea typeface="+mn-ea"/>
                <a:cs typeface="+mn-cs"/>
              </a:rPr>
              <a:t>do the following:</a:t>
            </a:r>
          </a:p>
          <a:p>
            <a:pPr marL="685800" lvl="1" indent="-228600">
              <a:buFont typeface="Arial" pitchFamily="34" charset="0"/>
              <a:buChar char="•"/>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Timing</a:t>
            </a:r>
            <a:r>
              <a:rPr lang="en-US" sz="1200" kern="1200" dirty="0" smtClean="0">
                <a:solidFill>
                  <a:schemeClr val="tx1"/>
                </a:solidFill>
                <a:latin typeface="+mn-lt"/>
                <a:ea typeface="+mn-ea"/>
                <a:cs typeface="+mn-cs"/>
              </a:rPr>
              <a:t> tab, in 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3.55 seconds</a:t>
            </a:r>
            <a:r>
              <a:rPr lang="en-US" sz="1200" b="0" kern="1200" dirty="0" smtClean="0">
                <a:solidFill>
                  <a:schemeClr val="tx1"/>
                </a:solidFill>
                <a:latin typeface="+mn-lt"/>
                <a:ea typeface="+mn-ea"/>
                <a:cs typeface="+mn-cs"/>
              </a:rPr>
              <a:t>, and then</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kern="1200" dirty="0" smtClean="0">
                <a:solidFill>
                  <a:schemeClr val="tx1"/>
                </a:solidFill>
                <a:latin typeface="+mn-lt"/>
                <a:ea typeface="+mn-ea"/>
                <a:cs typeface="+mn-cs"/>
              </a:rPr>
              <a:t>, 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a:t>
            </a:r>
          </a:p>
          <a:p>
            <a:pPr marL="228600" lvl="0" indent="-228600">
              <a:buFont typeface="+mj-lt"/>
              <a:buAutoNum type="arabicPeriod"/>
            </a:pPr>
            <a:endParaRPr lang="en-US" sz="1200" kern="1200" dirty="0" smtClean="0">
              <a:solidFill>
                <a:schemeClr val="tx1"/>
              </a:solidFill>
              <a:latin typeface="+mn-lt"/>
              <a:ea typeface="+mn-ea"/>
              <a:cs typeface="+mn-cs"/>
            </a:endParaRPr>
          </a:p>
          <a:p>
            <a:pPr marL="228600" indent="-228600">
              <a:buFont typeface="+mj-lt"/>
              <a:buNone/>
            </a:pPr>
            <a:endParaRPr lang="en-US"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third rectangle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Select the second (small, red) rectangle.</a:t>
            </a:r>
          </a:p>
          <a:p>
            <a:pPr marL="228600" lvl="0" indent="-228600">
              <a:buFont typeface="+mj-lt"/>
              <a:buAutoNum type="arabicPeriod"/>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Duplicate</a:t>
            </a:r>
            <a:r>
              <a:rPr lang="en-US" sz="1200" b="0" kern="1200" dirty="0" smtClean="0">
                <a:solidFill>
                  <a:schemeClr val="tx1"/>
                </a:solidFill>
                <a:latin typeface="+mn-lt"/>
                <a:ea typeface="+mn-ea"/>
                <a:cs typeface="+mn-cs"/>
              </a:rPr>
              <a:t>, and</a:t>
            </a:r>
            <a:r>
              <a:rPr lang="en-US" sz="1200" b="0" kern="1200" baseline="0" dirty="0" smtClean="0">
                <a:solidFill>
                  <a:schemeClr val="tx1"/>
                </a:solidFill>
                <a:latin typeface="+mn-lt"/>
                <a:ea typeface="+mn-ea"/>
                <a:cs typeface="+mn-cs"/>
              </a:rPr>
              <a:t> then drag the new rectangle (along with the new motion path) above the other rectangles</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Repeat this step three more times until there is a total of six rectangles (including the original two).</a:t>
            </a:r>
            <a:r>
              <a:rPr lang="en-US" sz="1200" b="1" kern="120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third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3.16”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79</a:t>
            </a:r>
            <a:r>
              <a:rPr lang="en-US" sz="1200" b="0" dirty="0" smtClean="0"/>
              <a:t>, Green: </a:t>
            </a:r>
            <a:r>
              <a:rPr lang="en-US" sz="1200" b="1" dirty="0" smtClean="0"/>
              <a:t>129</a:t>
            </a:r>
            <a:r>
              <a:rPr lang="en-US" sz="1200" b="0" dirty="0" smtClean="0"/>
              <a:t>, Blue: </a:t>
            </a:r>
            <a:r>
              <a:rPr lang="en-US" sz="1200" b="1" dirty="0" smtClean="0"/>
              <a:t>189</a:t>
            </a:r>
            <a:r>
              <a:rPr lang="en-US" sz="120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b="0" kern="120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third rectangle motion path animation effect, and then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third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3.1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third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fourth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fourth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1.68”</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Olive Green, Accent 3, Darker 50%</a:t>
            </a:r>
            <a:r>
              <a:rPr lang="en-US" sz="1200" b="0" kern="1200" baseline="0" dirty="0" smtClean="0">
                <a:solidFill>
                  <a:schemeClr val="tx1"/>
                </a:solidFill>
                <a:latin typeface="+mn-lt"/>
                <a:ea typeface="+mn-ea"/>
                <a:cs typeface="+mn-cs"/>
              </a:rPr>
              <a:t> (sixth row, seventh option from the left).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fourth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motion path animation effect, and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box,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fourth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3.95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fourth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fifth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fifth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127</a:t>
            </a:r>
            <a:r>
              <a:rPr lang="en-US" sz="1200" dirty="0" smtClean="0"/>
              <a:t>, </a:t>
            </a:r>
            <a:r>
              <a:rPr lang="en-US" sz="1200" b="0" dirty="0" smtClean="0"/>
              <a:t>Green:</a:t>
            </a:r>
            <a:r>
              <a:rPr lang="en-US" sz="1200" dirty="0" smtClean="0"/>
              <a:t> </a:t>
            </a:r>
            <a:r>
              <a:rPr lang="en-US" sz="1200" b="1" dirty="0" smtClean="0"/>
              <a:t>140</a:t>
            </a:r>
            <a:r>
              <a:rPr lang="en-US" sz="1200" dirty="0" smtClean="0"/>
              <a:t>, </a:t>
            </a:r>
            <a:r>
              <a:rPr lang="en-US" sz="1200" b="0" dirty="0" smtClean="0"/>
              <a:t>Blue: </a:t>
            </a:r>
            <a:r>
              <a:rPr lang="en-US" sz="1200" b="1" dirty="0" smtClean="0"/>
              <a:t>60</a:t>
            </a:r>
            <a:r>
              <a:rPr lang="en-US" sz="1200" b="0" kern="1200" baseline="0" dirty="0" smtClean="0">
                <a:solidFill>
                  <a:schemeClr val="tx1"/>
                </a:solidFill>
                <a:latin typeface="+mn-lt"/>
                <a:ea typeface="+mn-ea"/>
                <a:cs typeface="+mn-cs"/>
              </a:rPr>
              <a: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fifth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motion path animation effect, and then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fifth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 select </a:t>
            </a:r>
            <a:r>
              <a:rPr lang="en-US" sz="1200" b="1" kern="1200" dirty="0" smtClean="0">
                <a:solidFill>
                  <a:schemeClr val="tx1"/>
                </a:solidFill>
                <a:latin typeface="+mn-lt"/>
                <a:ea typeface="+mn-ea"/>
                <a:cs typeface="+mn-cs"/>
              </a:rPr>
              <a:t>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5.3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fifth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lvl="0" indent="-228600">
              <a:buFont typeface="+mj-lt"/>
              <a:buNone/>
            </a:pP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sixth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sixth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0.98”</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Olive Green, Accent 3, Darker 25%</a:t>
            </a:r>
            <a:r>
              <a:rPr lang="en-US" sz="1200" b="0" kern="1200" baseline="0" dirty="0" smtClean="0">
                <a:solidFill>
                  <a:schemeClr val="tx1"/>
                </a:solidFill>
                <a:latin typeface="+mn-lt"/>
                <a:ea typeface="+mn-ea"/>
                <a:cs typeface="+mn-cs"/>
              </a:rPr>
              <a:t> (fifth row, seventh option from the left).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sixth rectangle motion path animation effect, and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box,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sixth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0" kern="1200" baseline="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4.2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sixth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right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 </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a:t>
            </a:r>
            <a:r>
              <a:rPr lang="en-US" sz="1200" b="1" kern="1200" dirty="0" smtClean="0">
                <a:solidFill>
                  <a:schemeClr val="tx1"/>
                </a:solidFill>
                <a:latin typeface="+mn-lt"/>
                <a:ea typeface="+mn-ea"/>
                <a:cs typeface="+mn-cs"/>
              </a:rPr>
              <a:t>Black, Text 1, Lighter 50%</a:t>
            </a:r>
            <a:r>
              <a:rPr lang="en-US" sz="1200" b="0" kern="1200" baseline="0" dirty="0" smtClean="0">
                <a:solidFill>
                  <a:schemeClr val="tx1"/>
                </a:solidFill>
                <a:latin typeface="+mn-lt"/>
                <a:ea typeface="+mn-ea"/>
                <a:cs typeface="+mn-cs"/>
              </a:rPr>
              <a:t> (second row, second option from the left).</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a:t>
            </a:r>
            <a:r>
              <a:rPr lang="en-US" sz="1200" b="0" kern="1200" baseline="0" dirty="0" smtClean="0">
                <a:solidFill>
                  <a:schemeClr val="tx1"/>
                </a:solidFill>
                <a:latin typeface="+mn-lt"/>
                <a:ea typeface="+mn-ea"/>
                <a:cs typeface="+mn-cs"/>
              </a:rPr>
              <a:t>(first row, second option from the left).</a:t>
            </a:r>
            <a:endParaRPr lang="en-US" sz="1200" b="0" baseline="0" dirty="0" smtClean="0"/>
          </a:p>
          <a:p>
            <a:endParaRPr lang="en-US" sz="1200" kern="1200" dirty="0" smtClean="0">
              <a:solidFill>
                <a:schemeClr val="tx1"/>
              </a:solidFill>
              <a:latin typeface="+mn-lt"/>
              <a:ea typeface="+mn-ea"/>
              <a:cs typeface="+mn-cs"/>
            </a:endParaRPr>
          </a:p>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405250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12/11/13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cxnSp>
        <p:nvCxnSpPr>
          <p:cNvPr id="7" name="Straight Connector 6"/>
          <p:cNvCxnSpPr/>
          <p:nvPr userDrawn="1"/>
        </p:nvCxnSpPr>
        <p:spPr>
          <a:xfrm>
            <a:off x="8686800" y="0"/>
            <a:ext cx="0" cy="6858000"/>
          </a:xfrm>
          <a:prstGeom prst="line">
            <a:avLst/>
          </a:prstGeom>
          <a:ln w="57150" cmpd="sng">
            <a:solidFill>
              <a:schemeClr val="tx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0" y="3600450"/>
            <a:ext cx="9144000" cy="0"/>
          </a:xfrm>
          <a:prstGeom prst="line">
            <a:avLst/>
          </a:prstGeom>
          <a:ln w="5715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601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12/11/13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1503057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12/11/13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421911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lnSpc>
                <a:spcPct val="150000"/>
              </a:lnSpc>
              <a:defRPr/>
            </a:lvl1pPr>
            <a:lvl2pPr>
              <a:lnSpc>
                <a:spcPct val="150000"/>
              </a:lnSpc>
              <a:defRPr/>
            </a:lvl2pPr>
            <a:lvl3pPr>
              <a:lnSpc>
                <a:spcPct val="150000"/>
              </a:lnSpc>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12/11/13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cxnSp>
        <p:nvCxnSpPr>
          <p:cNvPr id="7" name="Straight Connector 6"/>
          <p:cNvCxnSpPr/>
          <p:nvPr userDrawn="1"/>
        </p:nvCxnSpPr>
        <p:spPr>
          <a:xfrm>
            <a:off x="0" y="1026057"/>
            <a:ext cx="9144000" cy="0"/>
          </a:xfrm>
          <a:prstGeom prst="line">
            <a:avLst/>
          </a:prstGeom>
          <a:ln w="5715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8686800" y="0"/>
            <a:ext cx="0" cy="6858000"/>
          </a:xfrm>
          <a:prstGeom prst="line">
            <a:avLst/>
          </a:prstGeom>
          <a:ln w="57150" cmpd="sng">
            <a:solidFill>
              <a:schemeClr val="tx2">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715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864380"/>
            <a:ext cx="7772400" cy="1500187"/>
          </a:xfrm>
        </p:spPr>
        <p:txBody>
          <a:bodyPr anchor="b"/>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12/11/13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cxnSp>
        <p:nvCxnSpPr>
          <p:cNvPr id="7" name="Straight Connector 6"/>
          <p:cNvCxnSpPr/>
          <p:nvPr userDrawn="1"/>
        </p:nvCxnSpPr>
        <p:spPr>
          <a:xfrm>
            <a:off x="0" y="4406900"/>
            <a:ext cx="9144000" cy="0"/>
          </a:xfrm>
          <a:prstGeom prst="line">
            <a:avLst/>
          </a:prstGeom>
          <a:ln w="5715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8686800" y="0"/>
            <a:ext cx="0" cy="6858000"/>
          </a:xfrm>
          <a:prstGeom prst="line">
            <a:avLst/>
          </a:prstGeom>
          <a:ln w="57150" cmpd="sng">
            <a:solidFill>
              <a:schemeClr val="tx2">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857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12/11/13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2948084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12/11/13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145295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12/11/13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97047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12/11/13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307420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12/11/13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103933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12/11/13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9063551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1111" y="105306"/>
            <a:ext cx="8545689"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68111" y="1444979"/>
            <a:ext cx="8418689" cy="47356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94954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457200" rtl="0" eaLnBrk="1" latinLnBrk="0" hangingPunct="1">
        <a:spcBef>
          <a:spcPct val="0"/>
        </a:spcBef>
        <a:buNone/>
        <a:defRPr sz="3600" b="0" i="0" kern="1200">
          <a:solidFill>
            <a:schemeClr val="tx1"/>
          </a:solidFill>
          <a:latin typeface="Avenir Book"/>
          <a:ea typeface="+mj-ea"/>
          <a:cs typeface="Avenir Book"/>
        </a:defRPr>
      </a:lvl1pPr>
    </p:titleStyle>
    <p:bodyStyle>
      <a:lvl1pPr marL="0" indent="0" algn="l" defTabSz="457200" rtl="0" eaLnBrk="1" latinLnBrk="0" hangingPunct="1">
        <a:spcBef>
          <a:spcPct val="20000"/>
        </a:spcBef>
        <a:buFont typeface="Arial"/>
        <a:buNone/>
        <a:defRPr sz="2600" kern="1200">
          <a:solidFill>
            <a:schemeClr val="tx1"/>
          </a:solidFill>
          <a:latin typeface="Avenir Book"/>
          <a:ea typeface="+mn-ea"/>
          <a:cs typeface="Avenir Book"/>
        </a:defRPr>
      </a:lvl1pPr>
      <a:lvl2pPr marL="742950" indent="-285750" algn="l" defTabSz="457200" rtl="0" eaLnBrk="1" latinLnBrk="0" hangingPunct="1">
        <a:spcBef>
          <a:spcPct val="20000"/>
        </a:spcBef>
        <a:buFont typeface="Arial"/>
        <a:buChar char="•"/>
        <a:defRPr sz="2600" kern="1200">
          <a:solidFill>
            <a:schemeClr val="tx1"/>
          </a:solidFill>
          <a:latin typeface="Avenir Book"/>
          <a:ea typeface="+mn-ea"/>
          <a:cs typeface="Avenir Book"/>
        </a:defRPr>
      </a:lvl2pPr>
      <a:lvl3pPr marL="1143000" indent="-228600" algn="l" defTabSz="457200" rtl="0" eaLnBrk="1" latinLnBrk="0" hangingPunct="1">
        <a:spcBef>
          <a:spcPct val="20000"/>
        </a:spcBef>
        <a:buFont typeface="Courier New"/>
        <a:buChar char="o"/>
        <a:defRPr sz="2600" kern="1200">
          <a:solidFill>
            <a:schemeClr val="tx1"/>
          </a:solidFill>
          <a:latin typeface="Avenir Book"/>
          <a:ea typeface="+mn-ea"/>
          <a:cs typeface="Avenir Book"/>
        </a:defRPr>
      </a:lvl3pPr>
      <a:lvl4pPr marL="16002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4pPr>
      <a:lvl5pPr marL="20574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dirty="0" smtClean="0"/>
              <a:t>GP GENIE Project Presentation</a:t>
            </a:r>
            <a:endParaRPr lang="en-US" dirty="0"/>
          </a:p>
        </p:txBody>
      </p:sp>
      <p:sp>
        <p:nvSpPr>
          <p:cNvPr id="7" name="Subtitle 6"/>
          <p:cNvSpPr>
            <a:spLocks noGrp="1"/>
          </p:cNvSpPr>
          <p:nvPr>
            <p:ph type="subTitle" idx="1"/>
          </p:nvPr>
        </p:nvSpPr>
        <p:spPr>
          <a:xfrm>
            <a:off x="250843" y="3964600"/>
            <a:ext cx="8207357" cy="613934"/>
          </a:xfrm>
        </p:spPr>
        <p:txBody>
          <a:bodyPr>
            <a:noAutofit/>
          </a:bodyPr>
          <a:lstStyle/>
          <a:p>
            <a:pPr algn="l"/>
            <a:r>
              <a:rPr lang="en-US" sz="1700" dirty="0" smtClean="0">
                <a:solidFill>
                  <a:schemeClr val="tx1">
                    <a:lumMod val="65000"/>
                    <a:lumOff val="35000"/>
                  </a:schemeClr>
                </a:solidFill>
              </a:rPr>
              <a:t>Ujin Han </a:t>
            </a:r>
            <a:r>
              <a:rPr lang="en-US" sz="1700" dirty="0" err="1" smtClean="0">
                <a:solidFill>
                  <a:schemeClr val="tx1">
                    <a:lumMod val="65000"/>
                    <a:lumOff val="35000"/>
                  </a:schemeClr>
                </a:solidFill>
                <a:latin typeface="Lucida Grande"/>
                <a:ea typeface="Lucida Grande"/>
                <a:cs typeface="Lucida Grande"/>
              </a:rPr>
              <a:t>Ι</a:t>
            </a:r>
            <a:r>
              <a:rPr lang="en-US" sz="1700" dirty="0" smtClean="0">
                <a:solidFill>
                  <a:schemeClr val="tx1">
                    <a:lumMod val="65000"/>
                    <a:lumOff val="35000"/>
                  </a:schemeClr>
                </a:solidFill>
              </a:rPr>
              <a:t> Susan </a:t>
            </a:r>
            <a:r>
              <a:rPr lang="en-US" sz="1700" dirty="0" err="1" smtClean="0">
                <a:solidFill>
                  <a:schemeClr val="tx1">
                    <a:lumMod val="65000"/>
                    <a:lumOff val="35000"/>
                  </a:schemeClr>
                </a:solidFill>
              </a:rPr>
              <a:t>Mairs</a:t>
            </a:r>
            <a:r>
              <a:rPr lang="en-US" sz="1700" dirty="0" smtClean="0">
                <a:solidFill>
                  <a:schemeClr val="tx1">
                    <a:lumMod val="65000"/>
                    <a:lumOff val="35000"/>
                  </a:schemeClr>
                </a:solidFill>
              </a:rPr>
              <a:t> </a:t>
            </a:r>
            <a:r>
              <a:rPr lang="en-US" sz="1700" dirty="0" err="1" smtClean="0">
                <a:solidFill>
                  <a:schemeClr val="tx1">
                    <a:lumMod val="65000"/>
                    <a:lumOff val="35000"/>
                  </a:schemeClr>
                </a:solidFill>
                <a:latin typeface="Lucida Grande"/>
                <a:ea typeface="Lucida Grande"/>
                <a:cs typeface="Lucida Grande"/>
              </a:rPr>
              <a:t>Ι</a:t>
            </a:r>
            <a:r>
              <a:rPr lang="en-US" sz="1700" dirty="0" smtClean="0">
                <a:solidFill>
                  <a:schemeClr val="tx1">
                    <a:lumMod val="65000"/>
                    <a:lumOff val="35000"/>
                  </a:schemeClr>
                </a:solidFill>
              </a:rPr>
              <a:t> Li Wang </a:t>
            </a:r>
            <a:r>
              <a:rPr lang="en-US" sz="1700" dirty="0" err="1" smtClean="0">
                <a:solidFill>
                  <a:schemeClr val="tx1">
                    <a:lumMod val="65000"/>
                    <a:lumOff val="35000"/>
                  </a:schemeClr>
                </a:solidFill>
                <a:latin typeface="Lucida Grande"/>
                <a:ea typeface="Lucida Grande"/>
                <a:cs typeface="Lucida Grande"/>
              </a:rPr>
              <a:t>Ι</a:t>
            </a:r>
            <a:r>
              <a:rPr lang="en-US" sz="1700" dirty="0">
                <a:solidFill>
                  <a:schemeClr val="tx1">
                    <a:lumMod val="65000"/>
                    <a:lumOff val="35000"/>
                  </a:schemeClr>
                </a:solidFill>
              </a:rPr>
              <a:t> </a:t>
            </a:r>
            <a:r>
              <a:rPr lang="en-US" sz="1700" dirty="0" smtClean="0">
                <a:solidFill>
                  <a:schemeClr val="tx1">
                    <a:lumMod val="65000"/>
                    <a:lumOff val="35000"/>
                  </a:schemeClr>
                </a:solidFill>
              </a:rPr>
              <a:t>Justin </a:t>
            </a:r>
            <a:r>
              <a:rPr lang="en-US" sz="1700" dirty="0" err="1" smtClean="0">
                <a:solidFill>
                  <a:schemeClr val="tx1">
                    <a:lumMod val="65000"/>
                    <a:lumOff val="35000"/>
                  </a:schemeClr>
                </a:solidFill>
              </a:rPr>
              <a:t>Florkiah</a:t>
            </a:r>
            <a:r>
              <a:rPr lang="en-US" sz="1700" dirty="0" smtClean="0">
                <a:solidFill>
                  <a:schemeClr val="tx1">
                    <a:lumMod val="65000"/>
                    <a:lumOff val="35000"/>
                  </a:schemeClr>
                </a:solidFill>
              </a:rPr>
              <a:t> </a:t>
            </a:r>
            <a:r>
              <a:rPr lang="en-US" sz="1700" dirty="0" err="1" smtClean="0">
                <a:solidFill>
                  <a:schemeClr val="tx1">
                    <a:lumMod val="65000"/>
                    <a:lumOff val="35000"/>
                  </a:schemeClr>
                </a:solidFill>
                <a:latin typeface="Lucida Grande"/>
                <a:ea typeface="Lucida Grande"/>
                <a:cs typeface="Lucida Grande"/>
              </a:rPr>
              <a:t>Ι</a:t>
            </a:r>
            <a:r>
              <a:rPr lang="en-US" sz="1700" dirty="0" smtClean="0">
                <a:solidFill>
                  <a:schemeClr val="tx1">
                    <a:lumMod val="65000"/>
                    <a:lumOff val="35000"/>
                  </a:schemeClr>
                </a:solidFill>
              </a:rPr>
              <a:t> Roger Peterson </a:t>
            </a:r>
            <a:r>
              <a:rPr lang="en-US" sz="1700" dirty="0" err="1" smtClean="0">
                <a:solidFill>
                  <a:schemeClr val="tx1">
                    <a:lumMod val="65000"/>
                    <a:lumOff val="35000"/>
                  </a:schemeClr>
                </a:solidFill>
                <a:latin typeface="Lucida Grande"/>
                <a:ea typeface="Lucida Grande"/>
                <a:cs typeface="Lucida Grande"/>
              </a:rPr>
              <a:t>Ι</a:t>
            </a:r>
            <a:r>
              <a:rPr lang="en-US" sz="1700" dirty="0" smtClean="0">
                <a:solidFill>
                  <a:schemeClr val="tx1">
                    <a:lumMod val="65000"/>
                    <a:lumOff val="35000"/>
                  </a:schemeClr>
                </a:solidFill>
              </a:rPr>
              <a:t> </a:t>
            </a:r>
            <a:r>
              <a:rPr lang="en-US" sz="1700" dirty="0" err="1" smtClean="0">
                <a:solidFill>
                  <a:schemeClr val="tx1">
                    <a:lumMod val="65000"/>
                    <a:lumOff val="35000"/>
                  </a:schemeClr>
                </a:solidFill>
              </a:rPr>
              <a:t>Felista</a:t>
            </a:r>
            <a:r>
              <a:rPr lang="en-US" sz="1700" dirty="0" smtClean="0">
                <a:solidFill>
                  <a:schemeClr val="tx1">
                    <a:lumMod val="65000"/>
                    <a:lumOff val="35000"/>
                  </a:schemeClr>
                </a:solidFill>
              </a:rPr>
              <a:t> </a:t>
            </a:r>
            <a:r>
              <a:rPr lang="en-US" sz="1700" dirty="0" err="1" smtClean="0">
                <a:solidFill>
                  <a:schemeClr val="tx1">
                    <a:lumMod val="65000"/>
                    <a:lumOff val="35000"/>
                  </a:schemeClr>
                </a:solidFill>
              </a:rPr>
              <a:t>Mpanga</a:t>
            </a:r>
            <a:endParaRPr lang="en-US" sz="1700" dirty="0">
              <a:solidFill>
                <a:schemeClr val="tx1">
                  <a:lumMod val="65000"/>
                  <a:lumOff val="35000"/>
                </a:schemeClr>
              </a:solidFill>
            </a:endParaRPr>
          </a:p>
        </p:txBody>
      </p:sp>
    </p:spTree>
    <p:extLst>
      <p:ext uri="{BB962C8B-B14F-4D97-AF65-F5344CB8AC3E}">
        <p14:creationId xmlns:p14="http://schemas.microsoft.com/office/powerpoint/2010/main" val="16632616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a:t>traceability, test case design, </a:t>
            </a:r>
            <a:r>
              <a:rPr lang="en-US" dirty="0" smtClean="0"/>
              <a:t>methodology</a:t>
            </a:r>
          </a:p>
          <a:p>
            <a:endParaRPr lang="en-US" dirty="0"/>
          </a:p>
          <a:p>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spTree>
    <p:extLst>
      <p:ext uri="{BB962C8B-B14F-4D97-AF65-F5344CB8AC3E}">
        <p14:creationId xmlns:p14="http://schemas.microsoft.com/office/powerpoint/2010/main" val="3732330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Highlights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415185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306"/>
            <a:ext cx="8686800" cy="1143000"/>
          </a:xfrm>
        </p:spPr>
        <p:txBody>
          <a:bodyPr>
            <a:normAutofit/>
          </a:bodyPr>
          <a:lstStyle/>
          <a:p>
            <a:r>
              <a:rPr lang="en-US" dirty="0" smtClean="0"/>
              <a:t>Selection </a:t>
            </a:r>
            <a:r>
              <a:rPr lang="en-US" dirty="0"/>
              <a:t>of </a:t>
            </a:r>
            <a:r>
              <a:rPr lang="en-US" dirty="0" smtClean="0"/>
              <a:t>Software </a:t>
            </a:r>
            <a:r>
              <a:rPr lang="en-US" dirty="0"/>
              <a:t>D</a:t>
            </a:r>
            <a:r>
              <a:rPr lang="en-US" dirty="0" smtClean="0"/>
              <a:t>evelopment </a:t>
            </a:r>
            <a:r>
              <a:rPr lang="en-US" dirty="0"/>
              <a:t>M</a:t>
            </a:r>
            <a:r>
              <a:rPr lang="en-US" dirty="0" smtClean="0"/>
              <a:t>odel </a:t>
            </a:r>
            <a:endParaRPr lang="en-US" dirty="0"/>
          </a:p>
        </p:txBody>
      </p:sp>
      <p:sp>
        <p:nvSpPr>
          <p:cNvPr id="3" name="Content Placeholder 2"/>
          <p:cNvSpPr>
            <a:spLocks noGrp="1"/>
          </p:cNvSpPr>
          <p:nvPr>
            <p:ph idx="1"/>
          </p:nvPr>
        </p:nvSpPr>
        <p:spPr/>
        <p:txBody>
          <a:bodyPr/>
          <a:lstStyle/>
          <a:p>
            <a:r>
              <a:rPr lang="en-US" dirty="0" smtClean="0"/>
              <a:t>Careful consideration to all the models </a:t>
            </a:r>
          </a:p>
          <a:p>
            <a:r>
              <a:rPr lang="en-US" u="sng" dirty="0" smtClean="0"/>
              <a:t>Criteria</a:t>
            </a:r>
            <a:r>
              <a:rPr lang="en-US" dirty="0" smtClean="0"/>
              <a:t>:</a:t>
            </a:r>
          </a:p>
          <a:p>
            <a:r>
              <a:rPr lang="en-US" dirty="0" smtClean="0"/>
              <a:t>Work </a:t>
            </a:r>
            <a:r>
              <a:rPr lang="en-US" dirty="0"/>
              <a:t>in parallel </a:t>
            </a:r>
            <a:r>
              <a:rPr lang="en-US" dirty="0" smtClean="0"/>
              <a:t>to validate </a:t>
            </a:r>
            <a:r>
              <a:rPr lang="en-US" dirty="0"/>
              <a:t>while developing </a:t>
            </a:r>
            <a:r>
              <a:rPr lang="en-US" dirty="0" smtClean="0"/>
              <a:t>the code</a:t>
            </a:r>
          </a:p>
          <a:p>
            <a:r>
              <a:rPr lang="en-US" dirty="0" smtClean="0"/>
              <a:t>Provides </a:t>
            </a:r>
            <a:r>
              <a:rPr lang="en-US" dirty="0"/>
              <a:t>most flexibility and change towards the end </a:t>
            </a:r>
            <a:endParaRPr lang="en-US" dirty="0"/>
          </a:p>
        </p:txBody>
      </p:sp>
      <p:grpSp>
        <p:nvGrpSpPr>
          <p:cNvPr id="16" name="Group 15"/>
          <p:cNvGrpSpPr/>
          <p:nvPr/>
        </p:nvGrpSpPr>
        <p:grpSpPr>
          <a:xfrm>
            <a:off x="-84741" y="6248400"/>
            <a:ext cx="2784992" cy="406615"/>
            <a:chOff x="-196336" y="0"/>
            <a:chExt cx="2784992" cy="406615"/>
          </a:xfrm>
        </p:grpSpPr>
        <p:sp>
          <p:nvSpPr>
            <p:cNvPr id="17" name="Pentagon 16"/>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8"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Key Considerations</a:t>
              </a:r>
              <a:endParaRPr lang="en-US" sz="1800" kern="1200" dirty="0">
                <a:solidFill>
                  <a:schemeClr val="tx1">
                    <a:lumMod val="65000"/>
                    <a:lumOff val="35000"/>
                  </a:schemeClr>
                </a:solidFill>
                <a:latin typeface="Avenir Book"/>
                <a:cs typeface="Avenir Book"/>
              </a:endParaRPr>
            </a:p>
          </p:txBody>
        </p:sp>
      </p:grpSp>
      <p:grpSp>
        <p:nvGrpSpPr>
          <p:cNvPr id="19" name="Group 18"/>
          <p:cNvGrpSpPr/>
          <p:nvPr/>
        </p:nvGrpSpPr>
        <p:grpSpPr>
          <a:xfrm>
            <a:off x="2183035" y="6248400"/>
            <a:ext cx="2586079" cy="406615"/>
            <a:chOff x="2071440" y="0"/>
            <a:chExt cx="2586079" cy="406615"/>
          </a:xfrm>
        </p:grpSpPr>
        <p:sp>
          <p:nvSpPr>
            <p:cNvPr id="20" name="Chevron 19"/>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21"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latin typeface="Avenir Black"/>
                  <a:cs typeface="Avenir Black"/>
                </a:rPr>
                <a:t>Highlights</a:t>
              </a:r>
              <a:endParaRPr lang="en-US" sz="1800" kern="1200" dirty="0">
                <a:solidFill>
                  <a:schemeClr val="bg1"/>
                </a:solidFill>
                <a:latin typeface="Avenir Black"/>
                <a:cs typeface="Avenir Black"/>
              </a:endParaRPr>
            </a:p>
          </p:txBody>
        </p:sp>
      </p:grpSp>
      <p:grpSp>
        <p:nvGrpSpPr>
          <p:cNvPr id="22" name="Group 21"/>
          <p:cNvGrpSpPr/>
          <p:nvPr/>
        </p:nvGrpSpPr>
        <p:grpSpPr>
          <a:xfrm>
            <a:off x="4251899" y="6248400"/>
            <a:ext cx="2586079" cy="406615"/>
            <a:chOff x="4140304" y="0"/>
            <a:chExt cx="2586079" cy="406615"/>
          </a:xfrm>
        </p:grpSpPr>
        <p:sp>
          <p:nvSpPr>
            <p:cNvPr id="23" name="Chevron 22"/>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24"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25" name="Group 24"/>
          <p:cNvGrpSpPr/>
          <p:nvPr/>
        </p:nvGrpSpPr>
        <p:grpSpPr>
          <a:xfrm>
            <a:off x="6320764" y="6248400"/>
            <a:ext cx="2304832" cy="406615"/>
            <a:chOff x="6209167" y="0"/>
            <a:chExt cx="2586079" cy="406615"/>
          </a:xfrm>
        </p:grpSpPr>
        <p:sp>
          <p:nvSpPr>
            <p:cNvPr id="26" name="Chevron 25"/>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27"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pic>
        <p:nvPicPr>
          <p:cNvPr id="28" name="Picture 2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0991" y="4195957"/>
            <a:ext cx="4090391" cy="2019769"/>
          </a:xfrm>
          <a:prstGeom prst="rect">
            <a:avLst/>
          </a:prstGeom>
          <a:noFill/>
          <a:ln w="9525">
            <a:noFill/>
            <a:miter lim="800000"/>
            <a:headEnd/>
            <a:tailEnd/>
          </a:ln>
        </p:spPr>
      </p:pic>
    </p:spTree>
    <p:extLst>
      <p:ext uri="{BB962C8B-B14F-4D97-AF65-F5344CB8AC3E}">
        <p14:creationId xmlns:p14="http://schemas.microsoft.com/office/powerpoint/2010/main" val="34917268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for random selection</a:t>
            </a:r>
            <a:endParaRPr lang="en-US" dirty="0"/>
          </a:p>
        </p:txBody>
      </p:sp>
      <p:sp>
        <p:nvSpPr>
          <p:cNvPr id="3" name="Content Placeholder 2"/>
          <p:cNvSpPr>
            <a:spLocks noGrp="1"/>
          </p:cNvSpPr>
          <p:nvPr>
            <p:ph idx="1"/>
          </p:nvPr>
        </p:nvSpPr>
        <p:spPr/>
        <p:txBody>
          <a:bodyPr/>
          <a:lstStyle/>
          <a:p>
            <a:r>
              <a:rPr lang="en-US" dirty="0" smtClean="0"/>
              <a:t>Explanation of Li’s arrays</a:t>
            </a:r>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Key Considerations</a:t>
              </a:r>
              <a:endParaRPr lang="en-US" sz="1800" kern="1200" dirty="0">
                <a:solidFill>
                  <a:schemeClr val="tx1">
                    <a:lumMod val="65000"/>
                    <a:lumOff val="35000"/>
                  </a:schemeClr>
                </a:solidFill>
                <a:latin typeface="Avenir Book"/>
                <a:cs typeface="Avenir Boo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latin typeface="Avenir Black"/>
                  <a:cs typeface="Avenir Black"/>
                </a:rPr>
                <a:t>Highlights</a:t>
              </a:r>
              <a:endParaRPr lang="en-US" sz="1800" kern="1200" dirty="0">
                <a:solidFill>
                  <a:schemeClr val="bg1"/>
                </a:solidFill>
                <a:latin typeface="Avenir Black"/>
                <a:cs typeface="Avenir Blac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spTree>
    <p:extLst>
      <p:ext uri="{BB962C8B-B14F-4D97-AF65-F5344CB8AC3E}">
        <p14:creationId xmlns:p14="http://schemas.microsoft.com/office/powerpoint/2010/main" val="22046810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306"/>
            <a:ext cx="8686800" cy="1143000"/>
          </a:xfrm>
        </p:spPr>
        <p:txBody>
          <a:bodyPr/>
          <a:lstStyle/>
          <a:p>
            <a:r>
              <a:rPr lang="en-US" dirty="0" smtClean="0"/>
              <a:t>Trending to Greater </a:t>
            </a:r>
            <a:r>
              <a:rPr lang="en-US" dirty="0"/>
              <a:t>A</a:t>
            </a:r>
            <a:r>
              <a:rPr lang="en-US" dirty="0" smtClean="0"/>
              <a:t>ccuracy of Fitness </a:t>
            </a:r>
            <a:r>
              <a:rPr lang="en-US" dirty="0"/>
              <a:t>V</a:t>
            </a:r>
            <a:r>
              <a:rPr lang="en-US" dirty="0" smtClean="0"/>
              <a:t>alues</a:t>
            </a:r>
            <a:endParaRPr lang="en-US" dirty="0"/>
          </a:p>
        </p:txBody>
      </p:sp>
      <p:sp>
        <p:nvSpPr>
          <p:cNvPr id="3" name="Content Placeholder 2"/>
          <p:cNvSpPr>
            <a:spLocks noGrp="1"/>
          </p:cNvSpPr>
          <p:nvPr>
            <p:ph idx="1"/>
          </p:nvPr>
        </p:nvSpPr>
        <p:spPr/>
        <p:txBody>
          <a:bodyPr/>
          <a:lstStyle/>
          <a:p>
            <a:pPr>
              <a:lnSpc>
                <a:spcPct val="100000"/>
              </a:lnSpc>
            </a:pPr>
            <a:r>
              <a:rPr lang="en-US" dirty="0"/>
              <a:t>U</a:t>
            </a:r>
            <a:r>
              <a:rPr lang="en-US" dirty="0" smtClean="0"/>
              <a:t>ser </a:t>
            </a:r>
            <a:r>
              <a:rPr lang="en-US" dirty="0"/>
              <a:t>selected percentage (10-30 %) of total population </a:t>
            </a:r>
            <a:r>
              <a:rPr lang="en-US" dirty="0" smtClean="0"/>
              <a:t>is determined </a:t>
            </a:r>
            <a:r>
              <a:rPr lang="en-US" dirty="0"/>
              <a:t>fit enough to be </a:t>
            </a:r>
            <a:r>
              <a:rPr lang="en-US" dirty="0" smtClean="0"/>
              <a:t>parents </a:t>
            </a:r>
          </a:p>
          <a:p>
            <a:r>
              <a:rPr lang="en-US" dirty="0" smtClean="0"/>
              <a:t>Half </a:t>
            </a:r>
            <a:r>
              <a:rPr lang="en-US" dirty="0"/>
              <a:t>and half to </a:t>
            </a:r>
            <a:r>
              <a:rPr lang="en-US" dirty="0" smtClean="0"/>
              <a:t>cross-over </a:t>
            </a:r>
            <a:r>
              <a:rPr lang="en-US" dirty="0"/>
              <a:t>making </a:t>
            </a:r>
            <a:r>
              <a:rPr lang="en-US" dirty="0" smtClean="0"/>
              <a:t>children</a:t>
            </a:r>
          </a:p>
          <a:p>
            <a:r>
              <a:rPr lang="en-US" dirty="0" smtClean="0"/>
              <a:t>Top of selected-percentage of </a:t>
            </a:r>
            <a:r>
              <a:rPr lang="en-US" dirty="0"/>
              <a:t>children get mutated </a:t>
            </a:r>
          </a:p>
          <a:p>
            <a:endParaRPr lang="en-US" dirty="0" smtClean="0"/>
          </a:p>
          <a:p>
            <a:pPr>
              <a:lnSpc>
                <a:spcPct val="100000"/>
              </a:lnSpc>
              <a:spcBef>
                <a:spcPts val="0"/>
              </a:spcBef>
              <a:defRPr/>
            </a:pPr>
            <a:endParaRPr lang="en-US" dirty="0"/>
          </a:p>
          <a:p>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Key Considerations</a:t>
              </a:r>
              <a:endParaRPr lang="en-US" sz="1800" kern="1200" dirty="0">
                <a:solidFill>
                  <a:schemeClr val="tx1">
                    <a:lumMod val="65000"/>
                    <a:lumOff val="35000"/>
                  </a:schemeClr>
                </a:solidFill>
                <a:latin typeface="Avenir Book"/>
                <a:cs typeface="Avenir Boo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latin typeface="Avenir Black"/>
                  <a:cs typeface="Avenir Black"/>
                </a:rPr>
                <a:t>Highlights</a:t>
              </a:r>
              <a:endParaRPr lang="en-US" sz="1800" kern="1200" dirty="0">
                <a:solidFill>
                  <a:schemeClr val="bg1"/>
                </a:solidFill>
                <a:latin typeface="Avenir Black"/>
                <a:cs typeface="Avenir Blac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spTree>
    <p:extLst>
      <p:ext uri="{BB962C8B-B14F-4D97-AF65-F5344CB8AC3E}">
        <p14:creationId xmlns:p14="http://schemas.microsoft.com/office/powerpoint/2010/main" val="16111835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Lessons-Learned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1127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Worked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36744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Didn’t 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21827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0274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956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Key considerations</a:t>
            </a:r>
          </a:p>
          <a:p>
            <a:r>
              <a:rPr lang="en-US" dirty="0" smtClean="0"/>
              <a:t>Highlights</a:t>
            </a:r>
            <a:endParaRPr lang="en-US" dirty="0"/>
          </a:p>
          <a:p>
            <a:r>
              <a:rPr lang="en-US" dirty="0" smtClean="0"/>
              <a:t>	Selection of software development model	</a:t>
            </a:r>
          </a:p>
          <a:p>
            <a:r>
              <a:rPr lang="en-US" dirty="0" smtClean="0"/>
              <a:t>	Method for random selection </a:t>
            </a:r>
          </a:p>
          <a:p>
            <a:r>
              <a:rPr lang="en-US" dirty="0" smtClean="0"/>
              <a:t>	Trending to greater accuracy </a:t>
            </a:r>
          </a:p>
          <a:p>
            <a:r>
              <a:rPr lang="en-US" dirty="0" smtClean="0"/>
              <a:t>Lessons-learned</a:t>
            </a:r>
          </a:p>
          <a:p>
            <a:r>
              <a:rPr lang="en-US" dirty="0" smtClean="0"/>
              <a:t>Summary</a:t>
            </a:r>
          </a:p>
          <a:p>
            <a:endParaRPr lang="en-US" dirty="0" smtClean="0"/>
          </a:p>
          <a:p>
            <a:endParaRPr lang="en-US" dirty="0" smtClean="0"/>
          </a:p>
        </p:txBody>
      </p:sp>
    </p:spTree>
    <p:extLst>
      <p:ext uri="{BB962C8B-B14F-4D97-AF65-F5344CB8AC3E}">
        <p14:creationId xmlns:p14="http://schemas.microsoft.com/office/powerpoint/2010/main" val="28440254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cap="none" dirty="0" smtClean="0"/>
              <a:t>Change Management</a:t>
            </a:r>
            <a:endParaRPr lang="en-US" cap="none" dirty="0"/>
          </a:p>
        </p:txBody>
      </p:sp>
      <p:sp>
        <p:nvSpPr>
          <p:cNvPr id="5" name="Text Placeholder 4"/>
          <p:cNvSpPr>
            <a:spLocks noGrp="1"/>
          </p:cNvSpPr>
          <p:nvPr>
            <p:ph type="body" idx="1"/>
          </p:nvPr>
        </p:nvSpPr>
        <p:spPr>
          <a:xfrm>
            <a:off x="722313" y="2859673"/>
            <a:ext cx="7772400" cy="1500187"/>
          </a:xfrm>
        </p:spPr>
        <p:txBody>
          <a:bodyPr/>
          <a:lstStyle/>
          <a:p>
            <a:endParaRPr lang="en-US" dirty="0"/>
          </a:p>
        </p:txBody>
      </p:sp>
    </p:spTree>
    <p:extLst>
      <p:ext uri="{BB962C8B-B14F-4D97-AF65-F5344CB8AC3E}">
        <p14:creationId xmlns:p14="http://schemas.microsoft.com/office/powerpoint/2010/main" val="318582814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177980" y="2743200"/>
            <a:ext cx="186907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Development</a:t>
            </a:r>
            <a:endParaRPr lang="en-US" dirty="0"/>
          </a:p>
        </p:txBody>
      </p:sp>
      <p:sp>
        <p:nvSpPr>
          <p:cNvPr id="4" name="Right Arrow 3"/>
          <p:cNvSpPr/>
          <p:nvPr/>
        </p:nvSpPr>
        <p:spPr>
          <a:xfrm>
            <a:off x="216709" y="2715237"/>
            <a:ext cx="1748246" cy="1371600"/>
          </a:xfrm>
          <a:prstGeom prst="rightArrow">
            <a:avLst/>
          </a:prstGeom>
          <a:solidFill>
            <a:schemeClr val="accent4">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smtClean="0"/>
              <a:t>Requirements</a:t>
            </a:r>
            <a:endParaRPr lang="en-US" sz="1600" dirty="0"/>
          </a:p>
        </p:txBody>
      </p:sp>
      <p:sp>
        <p:nvSpPr>
          <p:cNvPr id="10" name="Rectangle 9"/>
          <p:cNvSpPr/>
          <p:nvPr/>
        </p:nvSpPr>
        <p:spPr>
          <a:xfrm>
            <a:off x="2341266" y="3657600"/>
            <a:ext cx="1569720" cy="914400"/>
          </a:xfrm>
          <a:prstGeom prst="rect">
            <a:avLst/>
          </a:prstGeom>
          <a:solidFill>
            <a:schemeClr val="accent4">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sz="1400" dirty="0" smtClean="0"/>
              <a:t>Design</a:t>
            </a:r>
          </a:p>
          <a:p>
            <a:pPr marL="285750" indent="-285750">
              <a:buFont typeface="Arial" panose="020B0604020202020204" pitchFamily="34" charset="0"/>
              <a:buChar char="•"/>
            </a:pPr>
            <a:r>
              <a:rPr lang="en-US" sz="1400" dirty="0" smtClean="0"/>
              <a:t>Develop</a:t>
            </a:r>
          </a:p>
          <a:p>
            <a:pPr marL="285750" indent="-285750">
              <a:buFont typeface="Arial" panose="020B0604020202020204" pitchFamily="34" charset="0"/>
              <a:buChar char="•"/>
            </a:pPr>
            <a:r>
              <a:rPr lang="en-US" sz="1400" dirty="0" smtClean="0"/>
              <a:t>Trace to requirements</a:t>
            </a:r>
            <a:endParaRPr lang="en-US" sz="1400" dirty="0"/>
          </a:p>
        </p:txBody>
      </p:sp>
      <p:sp>
        <p:nvSpPr>
          <p:cNvPr id="12" name="Rectangle 11"/>
          <p:cNvSpPr/>
          <p:nvPr/>
        </p:nvSpPr>
        <p:spPr>
          <a:xfrm>
            <a:off x="4305593" y="2743200"/>
            <a:ext cx="1910442"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Planning</a:t>
            </a:r>
            <a:endParaRPr lang="en-US" dirty="0"/>
          </a:p>
        </p:txBody>
      </p:sp>
      <p:sp>
        <p:nvSpPr>
          <p:cNvPr id="13" name="Rectangle 12"/>
          <p:cNvSpPr/>
          <p:nvPr/>
        </p:nvSpPr>
        <p:spPr>
          <a:xfrm>
            <a:off x="4488453" y="3641521"/>
            <a:ext cx="1583870" cy="914400"/>
          </a:xfrm>
          <a:prstGeom prst="rect">
            <a:avLst/>
          </a:prstGeom>
          <a:solidFill>
            <a:schemeClr val="accent4">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sz="1400" dirty="0" smtClean="0"/>
              <a:t>Assign</a:t>
            </a:r>
          </a:p>
          <a:p>
            <a:pPr marL="285750" indent="-285750">
              <a:buFont typeface="Arial" panose="020B0604020202020204" pitchFamily="34" charset="0"/>
              <a:buChar char="•"/>
            </a:pPr>
            <a:r>
              <a:rPr lang="en-US" sz="1400" dirty="0" smtClean="0"/>
              <a:t>Prioritize</a:t>
            </a:r>
          </a:p>
          <a:p>
            <a:pPr marL="285750" indent="-285750">
              <a:buFont typeface="Arial" panose="020B0604020202020204" pitchFamily="34" charset="0"/>
              <a:buChar char="•"/>
            </a:pPr>
            <a:r>
              <a:rPr lang="en-US" sz="1400" dirty="0" smtClean="0"/>
              <a:t>Monitor</a:t>
            </a:r>
            <a:endParaRPr lang="en-US" sz="1400" dirty="0"/>
          </a:p>
        </p:txBody>
      </p:sp>
      <p:sp>
        <p:nvSpPr>
          <p:cNvPr id="15" name="Rectangle 14"/>
          <p:cNvSpPr/>
          <p:nvPr/>
        </p:nvSpPr>
        <p:spPr>
          <a:xfrm>
            <a:off x="5585427" y="5374829"/>
            <a:ext cx="1583870" cy="914400"/>
          </a:xfrm>
          <a:prstGeom prst="rect">
            <a:avLst/>
          </a:prstGeom>
          <a:solidFill>
            <a:schemeClr val="accent4">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sz="1400" dirty="0" smtClean="0"/>
              <a:t>Review</a:t>
            </a:r>
          </a:p>
          <a:p>
            <a:pPr marL="285750" indent="-285750">
              <a:buFont typeface="Arial" panose="020B0604020202020204" pitchFamily="34" charset="0"/>
              <a:buChar char="•"/>
            </a:pPr>
            <a:r>
              <a:rPr lang="en-US" sz="1400" dirty="0" smtClean="0"/>
              <a:t>Prioritize</a:t>
            </a:r>
          </a:p>
          <a:p>
            <a:pPr marL="285750" indent="-285750">
              <a:buFont typeface="Arial" panose="020B0604020202020204" pitchFamily="34" charset="0"/>
              <a:buChar char="•"/>
            </a:pPr>
            <a:r>
              <a:rPr lang="en-US" sz="1400" dirty="0" smtClean="0"/>
              <a:t>Resolve</a:t>
            </a:r>
          </a:p>
          <a:p>
            <a:pPr marL="285750" indent="-285750">
              <a:buFont typeface="Arial" panose="020B0604020202020204" pitchFamily="34" charset="0"/>
              <a:buChar char="•"/>
            </a:pPr>
            <a:r>
              <a:rPr lang="en-US" sz="1400" dirty="0" smtClean="0"/>
              <a:t>Verify</a:t>
            </a:r>
            <a:endParaRPr lang="en-US" sz="1400" dirty="0"/>
          </a:p>
        </p:txBody>
      </p:sp>
      <p:sp>
        <p:nvSpPr>
          <p:cNvPr id="16" name="Rectangle 15"/>
          <p:cNvSpPr/>
          <p:nvPr/>
        </p:nvSpPr>
        <p:spPr>
          <a:xfrm>
            <a:off x="6474572" y="2744298"/>
            <a:ext cx="1910443"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Execution</a:t>
            </a:r>
            <a:endParaRPr lang="en-US" dirty="0"/>
          </a:p>
        </p:txBody>
      </p:sp>
      <p:sp>
        <p:nvSpPr>
          <p:cNvPr id="17" name="Rectangle 16"/>
          <p:cNvSpPr/>
          <p:nvPr/>
        </p:nvSpPr>
        <p:spPr>
          <a:xfrm>
            <a:off x="6637858" y="3657600"/>
            <a:ext cx="1583870" cy="914400"/>
          </a:xfrm>
          <a:prstGeom prst="rect">
            <a:avLst/>
          </a:prstGeom>
          <a:solidFill>
            <a:schemeClr val="accent4">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sz="1400" dirty="0" smtClean="0"/>
              <a:t>Unit</a:t>
            </a:r>
          </a:p>
          <a:p>
            <a:pPr marL="285750" indent="-285750">
              <a:buFont typeface="Arial" panose="020B0604020202020204" pitchFamily="34" charset="0"/>
              <a:buChar char="•"/>
            </a:pPr>
            <a:r>
              <a:rPr lang="en-US" sz="1400" dirty="0" smtClean="0"/>
              <a:t>Integration</a:t>
            </a:r>
          </a:p>
          <a:p>
            <a:pPr marL="285750" indent="-285750">
              <a:buFont typeface="Arial" panose="020B0604020202020204" pitchFamily="34" charset="0"/>
              <a:buChar char="•"/>
            </a:pPr>
            <a:r>
              <a:rPr lang="en-US" sz="1400" dirty="0" smtClean="0"/>
              <a:t>Analyze</a:t>
            </a:r>
            <a:endParaRPr lang="en-US" sz="1400" dirty="0"/>
          </a:p>
        </p:txBody>
      </p:sp>
      <p:cxnSp>
        <p:nvCxnSpPr>
          <p:cNvPr id="19" name="Straight Arrow Connector 18"/>
          <p:cNvCxnSpPr/>
          <p:nvPr/>
        </p:nvCxnSpPr>
        <p:spPr>
          <a:xfrm>
            <a:off x="3112518" y="2133600"/>
            <a:ext cx="0" cy="581637"/>
          </a:xfrm>
          <a:prstGeom prst="straightConnector1">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220900" y="2133599"/>
            <a:ext cx="0" cy="581637"/>
          </a:xfrm>
          <a:prstGeom prst="straightConnector1">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568586" y="2133598"/>
            <a:ext cx="0" cy="581637"/>
          </a:xfrm>
          <a:prstGeom prst="straightConnector1">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12518" y="2133599"/>
            <a:ext cx="445606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143831" y="1710439"/>
            <a:ext cx="2362200" cy="369332"/>
          </a:xfrm>
          <a:prstGeom prst="rect">
            <a:avLst/>
          </a:prstGeom>
          <a:noFill/>
        </p:spPr>
        <p:txBody>
          <a:bodyPr wrap="square" rtlCol="0">
            <a:spAutoFit/>
          </a:bodyPr>
          <a:lstStyle/>
          <a:p>
            <a:r>
              <a:rPr lang="en-US" dirty="0" smtClean="0"/>
              <a:t>Change Management</a:t>
            </a:r>
            <a:endParaRPr lang="en-US" dirty="0"/>
          </a:p>
        </p:txBody>
      </p:sp>
      <p:cxnSp>
        <p:nvCxnSpPr>
          <p:cNvPr id="28" name="Straight Arrow Connector 27"/>
          <p:cNvCxnSpPr/>
          <p:nvPr/>
        </p:nvCxnSpPr>
        <p:spPr>
          <a:xfrm flipV="1">
            <a:off x="5340552" y="4572000"/>
            <a:ext cx="0" cy="45720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7405300" y="4555921"/>
            <a:ext cx="0" cy="45720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324931" y="5013121"/>
            <a:ext cx="210486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54776" y="5009309"/>
            <a:ext cx="2362200" cy="369332"/>
          </a:xfrm>
          <a:prstGeom prst="rect">
            <a:avLst/>
          </a:prstGeom>
          <a:noFill/>
        </p:spPr>
        <p:txBody>
          <a:bodyPr wrap="square" rtlCol="0">
            <a:spAutoFit/>
          </a:bodyPr>
          <a:lstStyle/>
          <a:p>
            <a:r>
              <a:rPr lang="en-US" dirty="0" smtClean="0"/>
              <a:t>Defect Management</a:t>
            </a:r>
            <a:endParaRPr lang="en-US" dirty="0"/>
          </a:p>
        </p:txBody>
      </p:sp>
      <p:sp>
        <p:nvSpPr>
          <p:cNvPr id="2" name="Title 1"/>
          <p:cNvSpPr>
            <a:spLocks noGrp="1"/>
          </p:cNvSpPr>
          <p:nvPr>
            <p:ph type="title"/>
          </p:nvPr>
        </p:nvSpPr>
        <p:spPr/>
        <p:txBody>
          <a:bodyPr/>
          <a:lstStyle/>
          <a:p>
            <a:r>
              <a:rPr lang="en-US" dirty="0" smtClean="0"/>
              <a:t>Change Management</a:t>
            </a:r>
            <a:endParaRPr lang="en-US" dirty="0"/>
          </a:p>
        </p:txBody>
      </p:sp>
    </p:spTree>
    <p:extLst>
      <p:ext uri="{BB962C8B-B14F-4D97-AF65-F5344CB8AC3E}">
        <p14:creationId xmlns:p14="http://schemas.microsoft.com/office/powerpoint/2010/main" val="31182249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#10</a:t>
            </a:r>
            <a:endParaRPr lang="en-US" dirty="0"/>
          </a:p>
        </p:txBody>
      </p:sp>
      <p:sp>
        <p:nvSpPr>
          <p:cNvPr id="3" name="Text Placeholder 2"/>
          <p:cNvSpPr>
            <a:spLocks noGrp="1"/>
          </p:cNvSpPr>
          <p:nvPr>
            <p:ph type="body" idx="1"/>
          </p:nvPr>
        </p:nvSpPr>
        <p:spPr/>
        <p:txBody>
          <a:bodyPr/>
          <a:lstStyle/>
          <a:p>
            <a:r>
              <a:rPr lang="en-US" dirty="0" smtClean="0"/>
              <a:t>Roger Peterson</a:t>
            </a:r>
            <a:endParaRPr lang="en-US" dirty="0"/>
          </a:p>
        </p:txBody>
      </p:sp>
    </p:spTree>
    <p:extLst>
      <p:ext uri="{BB962C8B-B14F-4D97-AF65-F5344CB8AC3E}">
        <p14:creationId xmlns:p14="http://schemas.microsoft.com/office/powerpoint/2010/main" val="1470913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Assessment</a:t>
            </a:r>
            <a:endParaRPr lang="en-US" dirty="0"/>
          </a:p>
        </p:txBody>
      </p:sp>
      <p:pic>
        <p:nvPicPr>
          <p:cNvPr id="5" name="Picture 8" descr="C:\Users\ROGERP~1\AppData\Local\Temp\SNAGHTML1a3fd8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09" y="1232626"/>
            <a:ext cx="4755308" cy="44220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7927" y="5691673"/>
            <a:ext cx="1161661" cy="646331"/>
          </a:xfrm>
          <a:prstGeom prst="rect">
            <a:avLst/>
          </a:prstGeom>
          <a:noFill/>
        </p:spPr>
        <p:txBody>
          <a:bodyPr wrap="square" rtlCol="0">
            <a:spAutoFit/>
          </a:bodyPr>
          <a:lstStyle/>
          <a:p>
            <a:r>
              <a:rPr lang="en-US" dirty="0" smtClean="0"/>
              <a:t>“Cell Show”</a:t>
            </a:r>
            <a:endParaRPr lang="en-US" dirty="0"/>
          </a:p>
        </p:txBody>
      </p:sp>
      <p:sp>
        <p:nvSpPr>
          <p:cNvPr id="7" name="TextBox 6"/>
          <p:cNvSpPr txBox="1"/>
          <p:nvPr/>
        </p:nvSpPr>
        <p:spPr>
          <a:xfrm>
            <a:off x="1943493" y="5691673"/>
            <a:ext cx="1210647" cy="646331"/>
          </a:xfrm>
          <a:prstGeom prst="rect">
            <a:avLst/>
          </a:prstGeom>
          <a:noFill/>
        </p:spPr>
        <p:txBody>
          <a:bodyPr wrap="square" rtlCol="0">
            <a:spAutoFit/>
          </a:bodyPr>
          <a:lstStyle/>
          <a:p>
            <a:r>
              <a:rPr lang="en-US" dirty="0" smtClean="0"/>
              <a:t>“</a:t>
            </a:r>
            <a:r>
              <a:rPr lang="en-US" u="sng" dirty="0" smtClean="0"/>
              <a:t>H-Monitor</a:t>
            </a:r>
            <a:r>
              <a:rPr lang="en-US" dirty="0" smtClean="0"/>
              <a:t>”</a:t>
            </a:r>
            <a:endParaRPr lang="en-US" dirty="0"/>
          </a:p>
        </p:txBody>
      </p:sp>
      <p:sp>
        <p:nvSpPr>
          <p:cNvPr id="8" name="TextBox 7"/>
          <p:cNvSpPr txBox="1"/>
          <p:nvPr/>
        </p:nvSpPr>
        <p:spPr>
          <a:xfrm>
            <a:off x="3525019" y="5691673"/>
            <a:ext cx="1203674" cy="369332"/>
          </a:xfrm>
          <a:prstGeom prst="rect">
            <a:avLst/>
          </a:prstGeom>
          <a:noFill/>
        </p:spPr>
        <p:txBody>
          <a:bodyPr wrap="square" rtlCol="0">
            <a:spAutoFit/>
          </a:bodyPr>
          <a:lstStyle/>
          <a:p>
            <a:r>
              <a:rPr lang="en-US" dirty="0" smtClean="0"/>
              <a:t>“Read Me”</a:t>
            </a:r>
            <a:endParaRPr lang="en-US" dirty="0"/>
          </a:p>
        </p:txBody>
      </p:sp>
      <p:sp>
        <p:nvSpPr>
          <p:cNvPr id="11" name="Content Placeholder 2"/>
          <p:cNvSpPr txBox="1">
            <a:spLocks/>
          </p:cNvSpPr>
          <p:nvPr/>
        </p:nvSpPr>
        <p:spPr>
          <a:xfrm>
            <a:off x="4640596" y="1413619"/>
            <a:ext cx="4046204" cy="4795625"/>
          </a:xfrm>
          <a:prstGeom prst="rect">
            <a:avLst/>
          </a:prstGeom>
        </p:spPr>
        <p:txBody>
          <a:bodyPr vert="horz" lIns="91440" tIns="45720" rIns="91440" bIns="45720" rtlCol="0">
            <a:normAutofit/>
          </a:bodyPr>
          <a:lstStyle>
            <a:lvl1pPr marL="0" indent="0" algn="l" defTabSz="457200" rtl="0" eaLnBrk="1" latinLnBrk="0" hangingPunct="1">
              <a:lnSpc>
                <a:spcPct val="150000"/>
              </a:lnSpc>
              <a:spcBef>
                <a:spcPct val="20000"/>
              </a:spcBef>
              <a:buFont typeface="Arial"/>
              <a:buNone/>
              <a:defRPr sz="2600" kern="1200">
                <a:solidFill>
                  <a:schemeClr val="tx1"/>
                </a:solidFill>
                <a:latin typeface="Avenir Book"/>
                <a:ea typeface="+mn-ea"/>
                <a:cs typeface="Avenir Book"/>
              </a:defRPr>
            </a:lvl1pPr>
            <a:lvl2pPr marL="742950" indent="-285750" algn="l" defTabSz="457200" rtl="0" eaLnBrk="1" latinLnBrk="0" hangingPunct="1">
              <a:lnSpc>
                <a:spcPct val="150000"/>
              </a:lnSpc>
              <a:spcBef>
                <a:spcPct val="20000"/>
              </a:spcBef>
              <a:buFont typeface="Arial"/>
              <a:buChar char="•"/>
              <a:defRPr sz="2600" kern="1200">
                <a:solidFill>
                  <a:schemeClr val="tx1"/>
                </a:solidFill>
                <a:latin typeface="Avenir Book"/>
                <a:ea typeface="+mn-ea"/>
                <a:cs typeface="Avenir Book"/>
              </a:defRPr>
            </a:lvl2pPr>
            <a:lvl3pPr marL="1143000" indent="-228600" algn="l" defTabSz="457200" rtl="0" eaLnBrk="1" latinLnBrk="0" hangingPunct="1">
              <a:lnSpc>
                <a:spcPct val="150000"/>
              </a:lnSpc>
              <a:spcBef>
                <a:spcPct val="20000"/>
              </a:spcBef>
              <a:buFont typeface="Courier New"/>
              <a:buChar char="o"/>
              <a:defRPr sz="2600" kern="1200">
                <a:solidFill>
                  <a:schemeClr val="tx1"/>
                </a:solidFill>
                <a:latin typeface="Avenir Book"/>
                <a:ea typeface="+mn-ea"/>
                <a:cs typeface="Avenir Book"/>
              </a:defRPr>
            </a:lvl3pPr>
            <a:lvl4pPr marL="16002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4pPr>
            <a:lvl5pPr marL="20574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pPr>
            <a:r>
              <a:rPr lang="en-US" dirty="0" smtClean="0"/>
              <a:t>Identifying, mitigating and minimizing potential hazards</a:t>
            </a:r>
          </a:p>
          <a:p>
            <a:pPr>
              <a:lnSpc>
                <a:spcPct val="100000"/>
              </a:lnSpc>
            </a:pPr>
            <a:endParaRPr lang="en-US" sz="1400" dirty="0" smtClean="0"/>
          </a:p>
          <a:p>
            <a:pPr>
              <a:lnSpc>
                <a:spcPct val="100000"/>
              </a:lnSpc>
            </a:pPr>
            <a:r>
              <a:rPr lang="en-US" dirty="0" smtClean="0"/>
              <a:t>Evaluate criticality by virtue of design</a:t>
            </a:r>
          </a:p>
          <a:p>
            <a:pPr>
              <a:lnSpc>
                <a:spcPct val="100000"/>
              </a:lnSpc>
            </a:pPr>
            <a:endParaRPr lang="en-US" sz="1400" dirty="0" smtClean="0"/>
          </a:p>
          <a:p>
            <a:pPr>
              <a:lnSpc>
                <a:spcPct val="100000"/>
              </a:lnSpc>
            </a:pPr>
            <a:r>
              <a:rPr lang="en-US" dirty="0" smtClean="0"/>
              <a:t>Rationalization based on level of Risk</a:t>
            </a:r>
          </a:p>
          <a:p>
            <a:endParaRPr lang="en-US" dirty="0"/>
          </a:p>
        </p:txBody>
      </p:sp>
    </p:spTree>
    <p:extLst>
      <p:ext uri="{BB962C8B-B14F-4D97-AF65-F5344CB8AC3E}">
        <p14:creationId xmlns:p14="http://schemas.microsoft.com/office/powerpoint/2010/main" val="341896795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Test Plan Synopsis</a:t>
            </a:r>
            <a:endParaRPr lang="en-US" sz="4000" dirty="0"/>
          </a:p>
        </p:txBody>
      </p:sp>
      <p:sp>
        <p:nvSpPr>
          <p:cNvPr id="3" name="Subtitle 2"/>
          <p:cNvSpPr>
            <a:spLocks noGrp="1"/>
          </p:cNvSpPr>
          <p:nvPr>
            <p:ph idx="1"/>
          </p:nvPr>
        </p:nvSpPr>
        <p:spPr/>
        <p:txBody>
          <a:bodyPr/>
          <a:lstStyle/>
          <a:p>
            <a:r>
              <a:rPr lang="en-US" dirty="0" smtClean="0"/>
              <a:t>Basis on cyclomatic complexity</a:t>
            </a:r>
          </a:p>
          <a:p>
            <a:r>
              <a:rPr lang="en-US" dirty="0" smtClean="0"/>
              <a:t>System Integration testing</a:t>
            </a:r>
          </a:p>
          <a:p>
            <a:r>
              <a:rPr lang="en-US" dirty="0" smtClean="0"/>
              <a:t>Hardware and software</a:t>
            </a:r>
            <a:endParaRPr lang="en-US" dirty="0"/>
          </a:p>
        </p:txBody>
      </p:sp>
    </p:spTree>
    <p:extLst>
      <p:ext uri="{BB962C8B-B14F-4D97-AF65-F5344CB8AC3E}">
        <p14:creationId xmlns:p14="http://schemas.microsoft.com/office/powerpoint/2010/main" val="293445322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smtClean="0"/>
              <a:t>Considerations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941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Content Placeholder 2"/>
          <p:cNvSpPr>
            <a:spLocks noGrp="1"/>
          </p:cNvSpPr>
          <p:nvPr>
            <p:ph idx="1"/>
          </p:nvPr>
        </p:nvSpPr>
        <p:spPr>
          <a:xfrm>
            <a:off x="457200" y="1444979"/>
            <a:ext cx="8229600" cy="4705450"/>
          </a:xfrm>
        </p:spPr>
        <p:txBody>
          <a:bodyPr>
            <a:normAutofit lnSpcReduction="10000"/>
          </a:bodyPr>
          <a:lstStyle/>
          <a:p>
            <a:r>
              <a:rPr lang="en-US" dirty="0"/>
              <a:t>Team and </a:t>
            </a:r>
            <a:r>
              <a:rPr lang="en-US" dirty="0" smtClean="0"/>
              <a:t>communications</a:t>
            </a:r>
            <a:endParaRPr lang="en-US" dirty="0"/>
          </a:p>
          <a:p>
            <a:r>
              <a:rPr lang="en-US" dirty="0" smtClean="0"/>
              <a:t>Time</a:t>
            </a:r>
            <a:endParaRPr lang="en-US" dirty="0"/>
          </a:p>
          <a:p>
            <a:r>
              <a:rPr lang="en-US" dirty="0" smtClean="0"/>
              <a:t>Requirements analysis</a:t>
            </a:r>
            <a:endParaRPr lang="en-US" dirty="0" smtClean="0"/>
          </a:p>
          <a:p>
            <a:r>
              <a:rPr lang="en-US" dirty="0" smtClean="0"/>
              <a:t>Software development model </a:t>
            </a:r>
            <a:endParaRPr lang="en-US" dirty="0" smtClean="0"/>
          </a:p>
          <a:p>
            <a:r>
              <a:rPr lang="en-US" dirty="0" smtClean="0"/>
              <a:t>Approach </a:t>
            </a:r>
            <a:r>
              <a:rPr lang="en-US" dirty="0" smtClean="0"/>
              <a:t>to SCM </a:t>
            </a:r>
            <a:endParaRPr lang="en-US" dirty="0" smtClean="0"/>
          </a:p>
          <a:p>
            <a:r>
              <a:rPr lang="en-US" dirty="0" smtClean="0"/>
              <a:t>Choice </a:t>
            </a:r>
            <a:r>
              <a:rPr lang="en-US" dirty="0" smtClean="0"/>
              <a:t>of </a:t>
            </a:r>
            <a:r>
              <a:rPr lang="en-US" dirty="0" smtClean="0"/>
              <a:t>code development</a:t>
            </a:r>
            <a:endParaRPr lang="en-US" dirty="0" smtClean="0"/>
          </a:p>
          <a:p>
            <a:r>
              <a:rPr lang="en-US" dirty="0" smtClean="0"/>
              <a:t>Testing – traceability, test case design, methodology</a:t>
            </a:r>
            <a:endParaRPr lang="en-US" dirty="0" smtClean="0"/>
          </a:p>
        </p:txBody>
      </p:sp>
      <p:grpSp>
        <p:nvGrpSpPr>
          <p:cNvPr id="16" name="Group 15"/>
          <p:cNvGrpSpPr/>
          <p:nvPr/>
        </p:nvGrpSpPr>
        <p:grpSpPr>
          <a:xfrm>
            <a:off x="-84741" y="6248400"/>
            <a:ext cx="2784992" cy="406615"/>
            <a:chOff x="-196336" y="0"/>
            <a:chExt cx="2784992" cy="406615"/>
          </a:xfrm>
        </p:grpSpPr>
        <p:sp>
          <p:nvSpPr>
            <p:cNvPr id="17" name="Pentagon 16"/>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8"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19" name="Group 18"/>
          <p:cNvGrpSpPr/>
          <p:nvPr/>
        </p:nvGrpSpPr>
        <p:grpSpPr>
          <a:xfrm>
            <a:off x="2183035" y="6248400"/>
            <a:ext cx="2586079" cy="406615"/>
            <a:chOff x="2071440" y="0"/>
            <a:chExt cx="2586079" cy="406615"/>
          </a:xfrm>
        </p:grpSpPr>
        <p:sp>
          <p:nvSpPr>
            <p:cNvPr id="20" name="Chevron 19"/>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21"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22" name="Group 21"/>
          <p:cNvGrpSpPr/>
          <p:nvPr/>
        </p:nvGrpSpPr>
        <p:grpSpPr>
          <a:xfrm>
            <a:off x="4251899" y="6248400"/>
            <a:ext cx="2586079" cy="406615"/>
            <a:chOff x="4140304" y="0"/>
            <a:chExt cx="2586079" cy="406615"/>
          </a:xfrm>
        </p:grpSpPr>
        <p:sp>
          <p:nvSpPr>
            <p:cNvPr id="23" name="Chevron 22"/>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24"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25" name="Group 24"/>
          <p:cNvGrpSpPr/>
          <p:nvPr/>
        </p:nvGrpSpPr>
        <p:grpSpPr>
          <a:xfrm>
            <a:off x="6320764" y="6248400"/>
            <a:ext cx="2304832" cy="406615"/>
            <a:chOff x="6209167" y="0"/>
            <a:chExt cx="2586079" cy="406615"/>
          </a:xfrm>
        </p:grpSpPr>
        <p:sp>
          <p:nvSpPr>
            <p:cNvPr id="26" name="Chevron 25"/>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27"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spTree>
    <p:extLst>
      <p:ext uri="{BB962C8B-B14F-4D97-AF65-F5344CB8AC3E}">
        <p14:creationId xmlns:p14="http://schemas.microsoft.com/office/powerpoint/2010/main" val="38010494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and Communications</a:t>
            </a:r>
            <a:endParaRPr lang="en-US" dirty="0"/>
          </a:p>
        </p:txBody>
      </p:sp>
      <p:sp>
        <p:nvSpPr>
          <p:cNvPr id="3" name="Content Placeholder 2"/>
          <p:cNvSpPr>
            <a:spLocks noGrp="1"/>
          </p:cNvSpPr>
          <p:nvPr>
            <p:ph idx="1"/>
          </p:nvPr>
        </p:nvSpPr>
        <p:spPr/>
        <p:txBody>
          <a:bodyPr/>
          <a:lstStyle/>
          <a:p>
            <a:r>
              <a:rPr lang="en-US" dirty="0" smtClean="0"/>
              <a:t>Clearly defined roles for each member </a:t>
            </a:r>
          </a:p>
          <a:p>
            <a:r>
              <a:rPr lang="en-US" dirty="0" smtClean="0"/>
              <a:t>Set ground rules and expectations for performance</a:t>
            </a:r>
          </a:p>
          <a:p>
            <a:r>
              <a:rPr lang="en-US" dirty="0" smtClean="0"/>
              <a:t>Determined preferred method of communication </a:t>
            </a:r>
          </a:p>
          <a:p>
            <a:endParaRPr lang="en-US" dirty="0" smtClean="0"/>
          </a:p>
          <a:p>
            <a:endParaRPr lang="en-US" dirty="0"/>
          </a:p>
        </p:txBody>
      </p:sp>
      <p:grpSp>
        <p:nvGrpSpPr>
          <p:cNvPr id="16" name="Group 15"/>
          <p:cNvGrpSpPr/>
          <p:nvPr/>
        </p:nvGrpSpPr>
        <p:grpSpPr>
          <a:xfrm>
            <a:off x="-84741" y="6248400"/>
            <a:ext cx="2784992" cy="406615"/>
            <a:chOff x="-196336" y="0"/>
            <a:chExt cx="2784992" cy="406615"/>
          </a:xfrm>
        </p:grpSpPr>
        <p:sp>
          <p:nvSpPr>
            <p:cNvPr id="17" name="Pentagon 16"/>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8"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19" name="Group 18"/>
          <p:cNvGrpSpPr/>
          <p:nvPr/>
        </p:nvGrpSpPr>
        <p:grpSpPr>
          <a:xfrm>
            <a:off x="2183035" y="6248400"/>
            <a:ext cx="2586079" cy="406615"/>
            <a:chOff x="2071440" y="0"/>
            <a:chExt cx="2586079" cy="406615"/>
          </a:xfrm>
        </p:grpSpPr>
        <p:sp>
          <p:nvSpPr>
            <p:cNvPr id="20" name="Chevron 19"/>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21"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22" name="Group 21"/>
          <p:cNvGrpSpPr/>
          <p:nvPr/>
        </p:nvGrpSpPr>
        <p:grpSpPr>
          <a:xfrm>
            <a:off x="4251899" y="6248400"/>
            <a:ext cx="2586079" cy="406615"/>
            <a:chOff x="4140304" y="0"/>
            <a:chExt cx="2586079" cy="406615"/>
          </a:xfrm>
        </p:grpSpPr>
        <p:sp>
          <p:nvSpPr>
            <p:cNvPr id="23" name="Chevron 22"/>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24"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25" name="Group 24"/>
          <p:cNvGrpSpPr/>
          <p:nvPr/>
        </p:nvGrpSpPr>
        <p:grpSpPr>
          <a:xfrm>
            <a:off x="6320764" y="6248400"/>
            <a:ext cx="2304832" cy="406615"/>
            <a:chOff x="6209167" y="0"/>
            <a:chExt cx="2586079" cy="406615"/>
          </a:xfrm>
        </p:grpSpPr>
        <p:sp>
          <p:nvSpPr>
            <p:cNvPr id="26" name="Chevron 25"/>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27"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pic>
        <p:nvPicPr>
          <p:cNvPr id="28" name="Picture 27"/>
          <p:cNvPicPr>
            <a:picLocks noChangeAspect="1"/>
          </p:cNvPicPr>
          <p:nvPr/>
        </p:nvPicPr>
        <p:blipFill rotWithShape="1">
          <a:blip r:embed="rId2"/>
          <a:srcRect t="5348" b="9625"/>
          <a:stretch/>
        </p:blipFill>
        <p:spPr>
          <a:xfrm>
            <a:off x="5285067" y="3625975"/>
            <a:ext cx="2861006" cy="2432620"/>
          </a:xfrm>
          <a:prstGeom prst="rect">
            <a:avLst/>
          </a:prstGeom>
        </p:spPr>
      </p:pic>
    </p:spTree>
    <p:extLst>
      <p:ext uri="{BB962C8B-B14F-4D97-AF65-F5344CB8AC3E}">
        <p14:creationId xmlns:p14="http://schemas.microsoft.com/office/powerpoint/2010/main" val="28368876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a:t>
            </a:r>
            <a:endParaRPr lang="en-US" dirty="0"/>
          </a:p>
        </p:txBody>
      </p:sp>
      <p:sp>
        <p:nvSpPr>
          <p:cNvPr id="3" name="Content Placeholder 2"/>
          <p:cNvSpPr>
            <a:spLocks noGrp="1"/>
          </p:cNvSpPr>
          <p:nvPr>
            <p:ph idx="1"/>
          </p:nvPr>
        </p:nvSpPr>
        <p:spPr/>
        <p:txBody>
          <a:bodyPr/>
          <a:lstStyle/>
          <a:p>
            <a:r>
              <a:rPr lang="en-US" dirty="0" smtClean="0"/>
              <a:t>Limited time frame</a:t>
            </a:r>
          </a:p>
          <a:p>
            <a:r>
              <a:rPr lang="en-US" dirty="0" smtClean="0"/>
              <a:t>Limited available time to meet </a:t>
            </a:r>
          </a:p>
          <a:p>
            <a:r>
              <a:rPr lang="en-US" dirty="0" smtClean="0"/>
              <a:t>Short time frame to adjust to the requirements change</a:t>
            </a:r>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pic>
        <p:nvPicPr>
          <p:cNvPr id="17" name="Picture 16"/>
          <p:cNvPicPr>
            <a:picLocks noChangeAspect="1"/>
          </p:cNvPicPr>
          <p:nvPr/>
        </p:nvPicPr>
        <p:blipFill>
          <a:blip r:embed="rId2"/>
          <a:stretch>
            <a:fillRect/>
          </a:stretch>
        </p:blipFill>
        <p:spPr>
          <a:xfrm>
            <a:off x="4600802" y="3551402"/>
            <a:ext cx="3700201" cy="2467513"/>
          </a:xfrm>
          <a:prstGeom prst="rect">
            <a:avLst/>
          </a:prstGeom>
        </p:spPr>
      </p:pic>
    </p:spTree>
    <p:extLst>
      <p:ext uri="{BB962C8B-B14F-4D97-AF65-F5344CB8AC3E}">
        <p14:creationId xmlns:p14="http://schemas.microsoft.com/office/powerpoint/2010/main" val="346935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Analysis</a:t>
            </a:r>
            <a:endParaRPr lang="en-US" dirty="0"/>
          </a:p>
        </p:txBody>
      </p:sp>
      <p:sp>
        <p:nvSpPr>
          <p:cNvPr id="3" name="Content Placeholder 2"/>
          <p:cNvSpPr>
            <a:spLocks noGrp="1"/>
          </p:cNvSpPr>
          <p:nvPr>
            <p:ph idx="1"/>
          </p:nvPr>
        </p:nvSpPr>
        <p:spPr/>
        <p:txBody>
          <a:bodyPr/>
          <a:lstStyle/>
          <a:p>
            <a:r>
              <a:rPr lang="en-US" dirty="0" smtClean="0"/>
              <a:t>Set goals and objectives for the project</a:t>
            </a:r>
          </a:p>
          <a:p>
            <a:r>
              <a:rPr lang="en-US" dirty="0" smtClean="0"/>
              <a:t>Guide to what is needed in the final product</a:t>
            </a:r>
          </a:p>
          <a:p>
            <a:r>
              <a:rPr lang="en-US" dirty="0" smtClean="0"/>
              <a:t>Take future change in requirements into account</a:t>
            </a:r>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pic>
        <p:nvPicPr>
          <p:cNvPr id="16" name="Picture 15"/>
          <p:cNvPicPr/>
          <p:nvPr/>
        </p:nvPicPr>
        <p:blipFill>
          <a:blip r:embed="rId2"/>
          <a:stretch>
            <a:fillRect/>
          </a:stretch>
        </p:blipFill>
        <p:spPr>
          <a:xfrm>
            <a:off x="4769114" y="3763677"/>
            <a:ext cx="3171590" cy="1943036"/>
          </a:xfrm>
          <a:prstGeom prst="rect">
            <a:avLst/>
          </a:prstGeom>
        </p:spPr>
      </p:pic>
    </p:spTree>
    <p:extLst>
      <p:ext uri="{BB962C8B-B14F-4D97-AF65-F5344CB8AC3E}">
        <p14:creationId xmlns:p14="http://schemas.microsoft.com/office/powerpoint/2010/main" val="218511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to SCM Model</a:t>
            </a:r>
            <a:endParaRPr lang="en-US" dirty="0"/>
          </a:p>
        </p:txBody>
      </p:sp>
      <p:sp>
        <p:nvSpPr>
          <p:cNvPr id="3" name="Content Placeholder 2"/>
          <p:cNvSpPr>
            <a:spLocks noGrp="1"/>
          </p:cNvSpPr>
          <p:nvPr>
            <p:ph idx="1"/>
          </p:nvPr>
        </p:nvSpPr>
        <p:spPr/>
        <p:txBody>
          <a:bodyPr/>
          <a:lstStyle/>
          <a:p>
            <a:r>
              <a:rPr lang="en-US" dirty="0" smtClean="0"/>
              <a:t>Multi-user friendly </a:t>
            </a:r>
          </a:p>
          <a:p>
            <a:r>
              <a:rPr lang="en-US" dirty="0" smtClean="0"/>
              <a:t>Real-time updating and tracking</a:t>
            </a:r>
          </a:p>
          <a:p>
            <a:r>
              <a:rPr lang="en-US" dirty="0" smtClean="0"/>
              <a:t>From Google Docs to </a:t>
            </a:r>
            <a:r>
              <a:rPr lang="en-US" dirty="0" err="1" smtClean="0"/>
              <a:t>GitHub</a:t>
            </a:r>
            <a:r>
              <a:rPr lang="en-US" dirty="0" smtClean="0"/>
              <a:t> </a:t>
            </a:r>
          </a:p>
          <a:p>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pic>
        <p:nvPicPr>
          <p:cNvPr id="16" name="Picture 15"/>
          <p:cNvPicPr>
            <a:picLocks noChangeAspect="1"/>
          </p:cNvPicPr>
          <p:nvPr/>
        </p:nvPicPr>
        <p:blipFill>
          <a:blip r:embed="rId2"/>
          <a:stretch>
            <a:fillRect/>
          </a:stretch>
        </p:blipFill>
        <p:spPr>
          <a:xfrm>
            <a:off x="6837979" y="4056255"/>
            <a:ext cx="1298570" cy="1298570"/>
          </a:xfrm>
          <a:prstGeom prst="rect">
            <a:avLst/>
          </a:prstGeom>
        </p:spPr>
      </p:pic>
      <p:pic>
        <p:nvPicPr>
          <p:cNvPr id="17" name="Picture 16"/>
          <p:cNvPicPr>
            <a:picLocks noChangeAspect="1"/>
          </p:cNvPicPr>
          <p:nvPr/>
        </p:nvPicPr>
        <p:blipFill>
          <a:blip r:embed="rId3"/>
          <a:stretch>
            <a:fillRect/>
          </a:stretch>
        </p:blipFill>
        <p:spPr>
          <a:xfrm>
            <a:off x="3995753" y="4056254"/>
            <a:ext cx="2966004" cy="1176174"/>
          </a:xfrm>
          <a:prstGeom prst="rect">
            <a:avLst/>
          </a:prstGeom>
        </p:spPr>
      </p:pic>
    </p:spTree>
    <p:extLst>
      <p:ext uri="{BB962C8B-B14F-4D97-AF65-F5344CB8AC3E}">
        <p14:creationId xmlns:p14="http://schemas.microsoft.com/office/powerpoint/2010/main" val="78066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Code Development</a:t>
            </a:r>
            <a:endParaRPr lang="en-US" dirty="0"/>
          </a:p>
        </p:txBody>
      </p:sp>
      <p:sp>
        <p:nvSpPr>
          <p:cNvPr id="3" name="Content Placeholder 2"/>
          <p:cNvSpPr>
            <a:spLocks noGrp="1"/>
          </p:cNvSpPr>
          <p:nvPr>
            <p:ph idx="1"/>
          </p:nvPr>
        </p:nvSpPr>
        <p:spPr/>
        <p:txBody>
          <a:bodyPr/>
          <a:lstStyle/>
          <a:p>
            <a:r>
              <a:rPr lang="en-US" dirty="0" smtClean="0"/>
              <a:t>Flexibility with future change in requirements</a:t>
            </a:r>
          </a:p>
          <a:p>
            <a:r>
              <a:rPr lang="en-US" dirty="0" smtClean="0"/>
              <a:t>Members with experience in developing code</a:t>
            </a:r>
          </a:p>
          <a:p>
            <a:r>
              <a:rPr lang="en-US" dirty="0" smtClean="0"/>
              <a:t>(there was another reason I’m forgetting)</a:t>
            </a:r>
          </a:p>
          <a:p>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spTree>
    <p:extLst>
      <p:ext uri="{BB962C8B-B14F-4D97-AF65-F5344CB8AC3E}">
        <p14:creationId xmlns:p14="http://schemas.microsoft.com/office/powerpoint/2010/main" val="3043093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1507</TotalTime>
  <Words>2120</Words>
  <Application>Microsoft Macintosh PowerPoint</Application>
  <PresentationFormat>On-screen Show (4:3)</PresentationFormat>
  <Paragraphs>253</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GP GENIE Project Presentation</vt:lpstr>
      <vt:lpstr>Outline</vt:lpstr>
      <vt:lpstr>Key Considerations</vt:lpstr>
      <vt:lpstr>Key considerations</vt:lpstr>
      <vt:lpstr>Team and Communications</vt:lpstr>
      <vt:lpstr>Time</vt:lpstr>
      <vt:lpstr>Requirements Analysis</vt:lpstr>
      <vt:lpstr>Approach to SCM Model</vt:lpstr>
      <vt:lpstr>Choice of Code Development</vt:lpstr>
      <vt:lpstr>Testing</vt:lpstr>
      <vt:lpstr>Highlights</vt:lpstr>
      <vt:lpstr>Selection of Software Development Model </vt:lpstr>
      <vt:lpstr>Method for random selection</vt:lpstr>
      <vt:lpstr>Trending to Greater Accuracy of Fitness Values</vt:lpstr>
      <vt:lpstr>Lessons-Learned </vt:lpstr>
      <vt:lpstr>What Worked</vt:lpstr>
      <vt:lpstr>What Didn’t Work</vt:lpstr>
      <vt:lpstr>Summary</vt:lpstr>
      <vt:lpstr>PowerPoint Presentation</vt:lpstr>
      <vt:lpstr>Change Management</vt:lpstr>
      <vt:lpstr>Change Management</vt:lpstr>
      <vt:lpstr>Assignment #10</vt:lpstr>
      <vt:lpstr>Test Plan Assessment</vt:lpstr>
      <vt:lpstr>Test Plan Synopsis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 GENIE Project Presentation</dc:title>
  <dc:creator>Ujin Han</dc:creator>
  <cp:lastModifiedBy>Ujin Han</cp:lastModifiedBy>
  <cp:revision>42</cp:revision>
  <dcterms:created xsi:type="dcterms:W3CDTF">2013-12-02T18:31:57Z</dcterms:created>
  <dcterms:modified xsi:type="dcterms:W3CDTF">2013-12-12T23:01:37Z</dcterms:modified>
</cp:coreProperties>
</file>