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FA2BFF-FB2F-4C46-917B-DB8F467B7746}">
  <a:tblStyle styleId="{91FA2BFF-FB2F-4C46-917B-DB8F467B774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849972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926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068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32506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8608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64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922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764403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72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83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66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83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512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65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95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12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33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44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2" name="Google Shape;82;p10"/>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3" name="Google Shape;83;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Simulation &amp; Modeling</a:t>
            </a:r>
            <a:br>
              <a:rPr lang="en-US"/>
            </a:br>
            <a:r>
              <a:rPr lang="en-US"/>
              <a:t>Spring 2023</a:t>
            </a:r>
            <a:endParaRPr/>
          </a:p>
        </p:txBody>
      </p:sp>
      <p:sp>
        <p:nvSpPr>
          <p:cNvPr id="106" name="Google Shape;106;p13"/>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TASK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65" name="Google Shape;165;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The Order for 8 refrigerators is available on the morning of the third day of the first cycle, raising the inventory level from 0 to 8 refrigerators</a:t>
            </a:r>
            <a:endParaRPr/>
          </a:p>
          <a:p>
            <a:pPr marL="91440" lvl="0" indent="0" algn="l" rtl="0">
              <a:lnSpc>
                <a:spcPct val="90000"/>
              </a:lnSpc>
              <a:spcBef>
                <a:spcPts val="1400"/>
              </a:spcBef>
              <a:spcAft>
                <a:spcPts val="0"/>
              </a:spcAft>
              <a:buSzPts val="2000"/>
              <a:buNone/>
            </a:pPr>
            <a:endParaRPr/>
          </a:p>
          <a:p>
            <a:pPr marL="91440" lvl="0" indent="-127000" algn="l" rtl="0">
              <a:lnSpc>
                <a:spcPct val="90000"/>
              </a:lnSpc>
              <a:spcBef>
                <a:spcPts val="1400"/>
              </a:spcBef>
              <a:spcAft>
                <a:spcPts val="0"/>
              </a:spcAft>
              <a:buSzPts val="2000"/>
              <a:buChar char=" "/>
            </a:pPr>
            <a:r>
              <a:rPr lang="en-US"/>
              <a:t>Demands during the remainder of the first cycle reduced the ending inventory to 2 refrigerators on the fifth day</a:t>
            </a:r>
            <a:endParaRPr/>
          </a:p>
          <a:p>
            <a:pPr marL="91440" lvl="0" indent="0" algn="l" rtl="0">
              <a:lnSpc>
                <a:spcPct val="90000"/>
              </a:lnSpc>
              <a:spcBef>
                <a:spcPts val="1400"/>
              </a:spcBef>
              <a:spcAft>
                <a:spcPts val="0"/>
              </a:spcAft>
              <a:buSzPts val="2000"/>
              <a:buNone/>
            </a:pPr>
            <a:endParaRPr/>
          </a:p>
          <a:p>
            <a:pPr marL="91440" lvl="0" indent="-127000" algn="l" rtl="0">
              <a:lnSpc>
                <a:spcPct val="90000"/>
              </a:lnSpc>
              <a:spcBef>
                <a:spcPts val="1400"/>
              </a:spcBef>
              <a:spcAft>
                <a:spcPts val="0"/>
              </a:spcAft>
              <a:buSzPts val="2000"/>
              <a:buChar char=" "/>
            </a:pPr>
            <a:r>
              <a:rPr lang="en-US"/>
              <a:t>An Order for 9 refrigerators was placed, the lead time for this order was 2 days.</a:t>
            </a:r>
            <a:endParaRPr/>
          </a:p>
          <a:p>
            <a:pPr marL="91440" lvl="0" indent="0" algn="l" rtl="0">
              <a:lnSpc>
                <a:spcPct val="90000"/>
              </a:lnSpc>
              <a:spcBef>
                <a:spcPts val="1400"/>
              </a:spcBef>
              <a:spcAft>
                <a:spcPts val="0"/>
              </a:spcAft>
              <a:buSzPts val="2000"/>
              <a:buNone/>
            </a:pPr>
            <a:endParaRPr/>
          </a:p>
          <a:p>
            <a:pPr marL="91440" lvl="0" indent="-127000" algn="l" rtl="0">
              <a:lnSpc>
                <a:spcPct val="90000"/>
              </a:lnSpc>
              <a:spcBef>
                <a:spcPts val="1400"/>
              </a:spcBef>
              <a:spcAft>
                <a:spcPts val="0"/>
              </a:spcAft>
              <a:buSzPts val="2000"/>
              <a:buChar char=" "/>
            </a:pPr>
            <a:r>
              <a:rPr lang="en-US"/>
              <a:t>The order for 9 refrigerators was added to inventory on the morning of day 3 of cycle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System Inputs</a:t>
            </a:r>
            <a:endParaRPr/>
          </a:p>
        </p:txBody>
      </p:sp>
      <p:sp>
        <p:nvSpPr>
          <p:cNvPr id="172" name="Google Shape;172;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dirty="0"/>
              <a:t>The Order-up-to-level (M)</a:t>
            </a:r>
            <a:endParaRPr dirty="0"/>
          </a:p>
          <a:p>
            <a:pPr marL="457200" lvl="0" indent="-457200" algn="l" rtl="0">
              <a:lnSpc>
                <a:spcPct val="90000"/>
              </a:lnSpc>
              <a:spcBef>
                <a:spcPts val="1400"/>
              </a:spcBef>
              <a:spcAft>
                <a:spcPts val="0"/>
              </a:spcAft>
              <a:buSzPts val="2000"/>
              <a:buFont typeface="Calibri"/>
              <a:buAutoNum type="arabicPeriod"/>
            </a:pPr>
            <a:r>
              <a:rPr lang="en-US" dirty="0"/>
              <a:t>The Review Period (N)</a:t>
            </a:r>
            <a:endParaRPr dirty="0"/>
          </a:p>
          <a:p>
            <a:pPr marL="457200" lvl="0" indent="-457200" algn="l" rtl="0">
              <a:lnSpc>
                <a:spcPct val="90000"/>
              </a:lnSpc>
              <a:spcBef>
                <a:spcPts val="1400"/>
              </a:spcBef>
              <a:spcAft>
                <a:spcPts val="0"/>
              </a:spcAft>
              <a:buSzPts val="2000"/>
              <a:buFont typeface="Calibri"/>
              <a:buAutoNum type="arabicPeriod"/>
            </a:pPr>
            <a:r>
              <a:rPr lang="en-US" dirty="0"/>
              <a:t>The Demand probability Distribution</a:t>
            </a:r>
            <a:endParaRPr dirty="0"/>
          </a:p>
          <a:p>
            <a:pPr marL="457200" lvl="0" indent="-457200" algn="l" rtl="0">
              <a:lnSpc>
                <a:spcPct val="90000"/>
              </a:lnSpc>
              <a:spcBef>
                <a:spcPts val="1400"/>
              </a:spcBef>
              <a:spcAft>
                <a:spcPts val="0"/>
              </a:spcAft>
              <a:buSzPts val="2000"/>
              <a:buFont typeface="Calibri"/>
              <a:buAutoNum type="arabicPeriod"/>
            </a:pPr>
            <a:r>
              <a:rPr lang="en-US" dirty="0"/>
              <a:t>The Lead Time probability Distribution</a:t>
            </a:r>
            <a:endParaRPr dirty="0"/>
          </a:p>
          <a:p>
            <a:pPr marL="457200" lvl="0" indent="-457200" algn="l" rtl="0">
              <a:lnSpc>
                <a:spcPct val="90000"/>
              </a:lnSpc>
              <a:spcBef>
                <a:spcPts val="1400"/>
              </a:spcBef>
              <a:spcAft>
                <a:spcPts val="0"/>
              </a:spcAft>
              <a:buSzPts val="2000"/>
              <a:buFont typeface="Calibri"/>
              <a:buAutoNum type="arabicPeriod"/>
            </a:pPr>
            <a:r>
              <a:rPr lang="en-US" dirty="0"/>
              <a:t>Number of Days ( Stopping Condition)</a:t>
            </a:r>
            <a:endParaRPr dirty="0"/>
          </a:p>
          <a:p>
            <a:pPr marL="457200" lvl="0" indent="-457200" algn="l" rtl="0">
              <a:lnSpc>
                <a:spcPct val="90000"/>
              </a:lnSpc>
              <a:spcBef>
                <a:spcPts val="1400"/>
              </a:spcBef>
              <a:spcAft>
                <a:spcPts val="0"/>
              </a:spcAft>
              <a:buSzPts val="2000"/>
              <a:buFont typeface="Calibri"/>
              <a:buAutoNum type="arabicPeriod"/>
            </a:pPr>
            <a:r>
              <a:rPr lang="en-US" dirty="0"/>
              <a:t>Beginning Inventory Quantity</a:t>
            </a:r>
            <a:endParaRPr dirty="0"/>
          </a:p>
          <a:p>
            <a:pPr marL="457200" lvl="0" indent="-457200" algn="l" rtl="0">
              <a:lnSpc>
                <a:spcPct val="90000"/>
              </a:lnSpc>
              <a:spcBef>
                <a:spcPts val="1400"/>
              </a:spcBef>
              <a:spcAft>
                <a:spcPts val="0"/>
              </a:spcAft>
              <a:buSzPts val="2000"/>
              <a:buFont typeface="Calibri"/>
              <a:buAutoNum type="arabicPeriod"/>
            </a:pPr>
            <a:r>
              <a:rPr lang="en-US" dirty="0"/>
              <a:t>First Order arrives after ?</a:t>
            </a:r>
            <a:endParaRPr dirty="0"/>
          </a:p>
          <a:p>
            <a:pPr marL="457200" lvl="0" indent="-457200" algn="l" rtl="0">
              <a:lnSpc>
                <a:spcPct val="90000"/>
              </a:lnSpc>
              <a:spcBef>
                <a:spcPts val="1400"/>
              </a:spcBef>
              <a:spcAft>
                <a:spcPts val="0"/>
              </a:spcAft>
              <a:buSzPts val="2000"/>
              <a:buFont typeface="Calibri"/>
              <a:buAutoNum type="arabicPeriod"/>
            </a:pPr>
            <a:r>
              <a:rPr lang="en-US" dirty="0"/>
              <a:t>First Order Quantity</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System Outputs</a:t>
            </a:r>
            <a:endParaRPr/>
          </a:p>
        </p:txBody>
      </p:sp>
      <p:sp>
        <p:nvSpPr>
          <p:cNvPr id="178" name="Google Shape;178;p2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lnSpcReduction="10000"/>
          </a:bodyPr>
          <a:lstStyle/>
          <a:p>
            <a:pPr marL="91440" lvl="0" indent="-127000" algn="l" rtl="0">
              <a:lnSpc>
                <a:spcPct val="90000"/>
              </a:lnSpc>
              <a:spcBef>
                <a:spcPts val="0"/>
              </a:spcBef>
              <a:spcAft>
                <a:spcPts val="0"/>
              </a:spcAft>
              <a:buSzPts val="2000"/>
              <a:buChar char=" "/>
            </a:pPr>
            <a:r>
              <a:rPr lang="en-US"/>
              <a:t>1- Simulation Table having the following columns</a:t>
            </a:r>
            <a:endParaRPr/>
          </a:p>
          <a:p>
            <a:pPr marL="749808" lvl="1" indent="-457200" algn="l" rtl="0">
              <a:lnSpc>
                <a:spcPct val="90000"/>
              </a:lnSpc>
              <a:spcBef>
                <a:spcPts val="400"/>
              </a:spcBef>
              <a:spcAft>
                <a:spcPts val="0"/>
              </a:spcAft>
              <a:buSzPts val="1800"/>
              <a:buFont typeface="Calibri"/>
              <a:buAutoNum type="alphaLcPeriod"/>
            </a:pPr>
            <a:r>
              <a:rPr lang="en-US"/>
              <a:t>Day</a:t>
            </a:r>
            <a:endParaRPr/>
          </a:p>
          <a:p>
            <a:pPr marL="749808" lvl="1" indent="-457200" algn="l" rtl="0">
              <a:lnSpc>
                <a:spcPct val="90000"/>
              </a:lnSpc>
              <a:spcBef>
                <a:spcPts val="600"/>
              </a:spcBef>
              <a:spcAft>
                <a:spcPts val="0"/>
              </a:spcAft>
              <a:buSzPts val="1800"/>
              <a:buFont typeface="Calibri"/>
              <a:buAutoNum type="alphaLcPeriod"/>
            </a:pPr>
            <a:r>
              <a:rPr lang="en-US"/>
              <a:t>Cycle</a:t>
            </a:r>
            <a:endParaRPr/>
          </a:p>
          <a:p>
            <a:pPr marL="749808" lvl="1" indent="-457200" algn="l" rtl="0">
              <a:lnSpc>
                <a:spcPct val="90000"/>
              </a:lnSpc>
              <a:spcBef>
                <a:spcPts val="600"/>
              </a:spcBef>
              <a:spcAft>
                <a:spcPts val="0"/>
              </a:spcAft>
              <a:buSzPts val="1800"/>
              <a:buFont typeface="Calibri"/>
              <a:buAutoNum type="alphaLcPeriod"/>
            </a:pPr>
            <a:r>
              <a:rPr lang="en-US"/>
              <a:t>Day within cycle</a:t>
            </a:r>
            <a:endParaRPr/>
          </a:p>
          <a:p>
            <a:pPr marL="749808" lvl="1" indent="-457200" algn="l" rtl="0">
              <a:lnSpc>
                <a:spcPct val="90000"/>
              </a:lnSpc>
              <a:spcBef>
                <a:spcPts val="600"/>
              </a:spcBef>
              <a:spcAft>
                <a:spcPts val="0"/>
              </a:spcAft>
              <a:buSzPts val="1800"/>
              <a:buFont typeface="Calibri"/>
              <a:buAutoNum type="alphaLcPeriod"/>
            </a:pPr>
            <a:r>
              <a:rPr lang="en-US"/>
              <a:t>Beginning Inventory</a:t>
            </a:r>
            <a:endParaRPr/>
          </a:p>
          <a:p>
            <a:pPr marL="749808" lvl="1" indent="-457200" algn="l" rtl="0">
              <a:lnSpc>
                <a:spcPct val="90000"/>
              </a:lnSpc>
              <a:spcBef>
                <a:spcPts val="600"/>
              </a:spcBef>
              <a:spcAft>
                <a:spcPts val="0"/>
              </a:spcAft>
              <a:buSzPts val="1800"/>
              <a:buFont typeface="Calibri"/>
              <a:buAutoNum type="alphaLcPeriod"/>
            </a:pPr>
            <a:r>
              <a:rPr lang="en-US"/>
              <a:t>Random Digit for Demand</a:t>
            </a:r>
            <a:endParaRPr/>
          </a:p>
          <a:p>
            <a:pPr marL="749808" lvl="1" indent="-457200" algn="l" rtl="0">
              <a:lnSpc>
                <a:spcPct val="90000"/>
              </a:lnSpc>
              <a:spcBef>
                <a:spcPts val="600"/>
              </a:spcBef>
              <a:spcAft>
                <a:spcPts val="0"/>
              </a:spcAft>
              <a:buSzPts val="1800"/>
              <a:buFont typeface="Calibri"/>
              <a:buAutoNum type="alphaLcPeriod"/>
            </a:pPr>
            <a:r>
              <a:rPr lang="en-US"/>
              <a:t>Demand</a:t>
            </a:r>
            <a:endParaRPr/>
          </a:p>
          <a:p>
            <a:pPr marL="749808" lvl="1" indent="-457200" algn="l" rtl="0">
              <a:lnSpc>
                <a:spcPct val="90000"/>
              </a:lnSpc>
              <a:spcBef>
                <a:spcPts val="600"/>
              </a:spcBef>
              <a:spcAft>
                <a:spcPts val="0"/>
              </a:spcAft>
              <a:buSzPts val="1800"/>
              <a:buFont typeface="Calibri"/>
              <a:buAutoNum type="alphaLcPeriod"/>
            </a:pPr>
            <a:r>
              <a:rPr lang="en-US"/>
              <a:t>Ending Inventory</a:t>
            </a:r>
            <a:endParaRPr/>
          </a:p>
          <a:p>
            <a:pPr marL="749808" lvl="1" indent="-457200" algn="l" rtl="0">
              <a:lnSpc>
                <a:spcPct val="90000"/>
              </a:lnSpc>
              <a:spcBef>
                <a:spcPts val="600"/>
              </a:spcBef>
              <a:spcAft>
                <a:spcPts val="0"/>
              </a:spcAft>
              <a:buSzPts val="1800"/>
              <a:buFont typeface="Calibri"/>
              <a:buAutoNum type="alphaLcPeriod"/>
            </a:pPr>
            <a:r>
              <a:rPr lang="en-US"/>
              <a:t>Shortage Quantity</a:t>
            </a:r>
            <a:endParaRPr/>
          </a:p>
          <a:p>
            <a:pPr marL="749808" lvl="1" indent="-457200" algn="l" rtl="0">
              <a:lnSpc>
                <a:spcPct val="90000"/>
              </a:lnSpc>
              <a:spcBef>
                <a:spcPts val="600"/>
              </a:spcBef>
              <a:spcAft>
                <a:spcPts val="0"/>
              </a:spcAft>
              <a:buSzPts val="1800"/>
              <a:buFont typeface="Calibri"/>
              <a:buAutoNum type="alphaLcPeriod"/>
            </a:pPr>
            <a:r>
              <a:rPr lang="en-US"/>
              <a:t>Order Quantity</a:t>
            </a:r>
            <a:endParaRPr/>
          </a:p>
          <a:p>
            <a:pPr marL="749808" lvl="1" indent="-457200" algn="l" rtl="0">
              <a:lnSpc>
                <a:spcPct val="90000"/>
              </a:lnSpc>
              <a:spcBef>
                <a:spcPts val="600"/>
              </a:spcBef>
              <a:spcAft>
                <a:spcPts val="0"/>
              </a:spcAft>
              <a:buSzPts val="1800"/>
              <a:buFont typeface="Calibri"/>
              <a:buAutoNum type="alphaLcPeriod"/>
            </a:pPr>
            <a:r>
              <a:rPr lang="en-US"/>
              <a:t>Random Digit for Demand</a:t>
            </a:r>
            <a:endParaRPr/>
          </a:p>
          <a:p>
            <a:pPr marL="749808" lvl="1" indent="-457200" algn="l" rtl="0">
              <a:lnSpc>
                <a:spcPct val="90000"/>
              </a:lnSpc>
              <a:spcBef>
                <a:spcPts val="600"/>
              </a:spcBef>
              <a:spcAft>
                <a:spcPts val="0"/>
              </a:spcAft>
              <a:buSzPts val="1800"/>
              <a:buFont typeface="Calibri"/>
              <a:buAutoNum type="alphaLcPeriod"/>
            </a:pPr>
            <a:r>
              <a:rPr lang="en-US"/>
              <a:t>Lead Time</a:t>
            </a:r>
            <a:endParaRPr/>
          </a:p>
          <a:p>
            <a:pPr marL="749808" lvl="1" indent="-457200" algn="l" rtl="0">
              <a:lnSpc>
                <a:spcPct val="90000"/>
              </a:lnSpc>
              <a:spcBef>
                <a:spcPts val="600"/>
              </a:spcBef>
              <a:spcAft>
                <a:spcPts val="0"/>
              </a:spcAft>
              <a:buSzPts val="1800"/>
              <a:buFont typeface="Calibri"/>
              <a:buAutoNum type="alphaLcPeriod"/>
            </a:pPr>
            <a:r>
              <a:rPr lang="en-US"/>
              <a:t>Days until Order arrives</a:t>
            </a:r>
            <a:endParaRPr/>
          </a:p>
          <a:p>
            <a:pPr marL="749808" lvl="1" indent="-342900" algn="l" rtl="0">
              <a:lnSpc>
                <a:spcPct val="90000"/>
              </a:lnSpc>
              <a:spcBef>
                <a:spcPts val="600"/>
              </a:spcBef>
              <a:spcAft>
                <a:spcPts val="0"/>
              </a:spcAft>
              <a:buSzPts val="1800"/>
              <a:buFont typeface="Calibri"/>
              <a:buNone/>
            </a:pPr>
            <a:endParaRPr/>
          </a:p>
          <a:p>
            <a:pPr marL="749808" lvl="1" indent="-342900" algn="l" rtl="0">
              <a:lnSpc>
                <a:spcPct val="90000"/>
              </a:lnSpc>
              <a:spcBef>
                <a:spcPts val="600"/>
              </a:spcBef>
              <a:spcAft>
                <a:spcPts val="0"/>
              </a:spcAft>
              <a:buSzPts val="1800"/>
              <a:buFont typeface="Calibri"/>
              <a:buNone/>
            </a:pPr>
            <a:endParaRPr/>
          </a:p>
          <a:p>
            <a:pPr marL="749808" lvl="1" indent="-342900" algn="l" rtl="0">
              <a:lnSpc>
                <a:spcPct val="90000"/>
              </a:lnSpc>
              <a:spcBef>
                <a:spcPts val="600"/>
              </a:spcBef>
              <a:spcAft>
                <a:spcPts val="0"/>
              </a:spcAft>
              <a:buSzPts val="1800"/>
              <a:buFont typeface="Calibri"/>
              <a:buNone/>
            </a:pPr>
            <a:endParaRPr/>
          </a:p>
          <a:p>
            <a:pPr marL="749808" lvl="1" indent="-342900" algn="l" rtl="0">
              <a:lnSpc>
                <a:spcPct val="90000"/>
              </a:lnSpc>
              <a:spcBef>
                <a:spcPts val="600"/>
              </a:spcBef>
              <a:spcAft>
                <a:spcPts val="0"/>
              </a:spcAft>
              <a:buSzPts val="1800"/>
              <a:buFont typeface="Calibri"/>
              <a:buNone/>
            </a:pPr>
            <a:endParaRPr/>
          </a:p>
          <a:p>
            <a:pPr marL="91440" lvl="0" indent="0" algn="l" rtl="0">
              <a:lnSpc>
                <a:spcPct val="90000"/>
              </a:lnSpc>
              <a:spcBef>
                <a:spcPts val="1600"/>
              </a:spcBef>
              <a:spcAft>
                <a:spcPts val="0"/>
              </a:spcAft>
              <a:buSzPts val="2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System Outputs</a:t>
            </a:r>
            <a:endParaRPr/>
          </a:p>
        </p:txBody>
      </p:sp>
      <p:sp>
        <p:nvSpPr>
          <p:cNvPr id="184" name="Google Shape;184;p2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2- Performance Measures</a:t>
            </a:r>
            <a:endParaRPr/>
          </a:p>
          <a:p>
            <a:pPr marL="384048" lvl="1" indent="-182880" algn="l" rtl="0">
              <a:lnSpc>
                <a:spcPct val="90000"/>
              </a:lnSpc>
              <a:spcBef>
                <a:spcPts val="400"/>
              </a:spcBef>
              <a:spcAft>
                <a:spcPts val="0"/>
              </a:spcAft>
              <a:buSzPts val="1800"/>
              <a:buChar char="◦"/>
            </a:pPr>
            <a:r>
              <a:rPr lang="en-US"/>
              <a:t>Ending Inventory Average </a:t>
            </a:r>
            <a:endParaRPr/>
          </a:p>
          <a:p>
            <a:pPr marL="384048" lvl="1" indent="-182880" algn="l" rtl="0">
              <a:lnSpc>
                <a:spcPct val="90000"/>
              </a:lnSpc>
              <a:spcBef>
                <a:spcPts val="600"/>
              </a:spcBef>
              <a:spcAft>
                <a:spcPts val="0"/>
              </a:spcAft>
              <a:buSzPts val="1800"/>
              <a:buChar char="◦"/>
            </a:pPr>
            <a:r>
              <a:rPr lang="en-US"/>
              <a:t>Shortage Quantity Average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Task (3) Deliverables</a:t>
            </a:r>
            <a:endParaRPr/>
          </a:p>
        </p:txBody>
      </p:sp>
      <p:sp>
        <p:nvSpPr>
          <p:cNvPr id="190" name="Google Shape;190;p2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a:t>The complete simulation table</a:t>
            </a:r>
            <a:endParaRPr/>
          </a:p>
          <a:p>
            <a:pPr marL="457200" lvl="0" indent="-457200" algn="l" rtl="0">
              <a:lnSpc>
                <a:spcPct val="90000"/>
              </a:lnSpc>
              <a:spcBef>
                <a:spcPts val="1400"/>
              </a:spcBef>
              <a:spcAft>
                <a:spcPts val="0"/>
              </a:spcAft>
              <a:buSzPts val="2000"/>
              <a:buFont typeface="Calibri"/>
              <a:buAutoNum type="arabicPeriod"/>
            </a:pPr>
            <a:r>
              <a:rPr lang="en-US"/>
              <a:t>The performance measures window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Task (3) Delivery Rules</a:t>
            </a:r>
            <a:endParaRPr/>
          </a:p>
        </p:txBody>
      </p:sp>
      <p:sp>
        <p:nvSpPr>
          <p:cNvPr id="197" name="Google Shape;197;p2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2000"/>
              <a:buNone/>
            </a:pPr>
            <a:endParaRPr/>
          </a:p>
          <a:p>
            <a:pPr marL="461772" lvl="0" indent="-342900" algn="l" rtl="0">
              <a:lnSpc>
                <a:spcPct val="90000"/>
              </a:lnSpc>
              <a:spcBef>
                <a:spcPts val="1400"/>
              </a:spcBef>
              <a:spcAft>
                <a:spcPts val="0"/>
              </a:spcAft>
              <a:buSzPts val="2000"/>
              <a:buFont typeface="Arial"/>
              <a:buChar char="•"/>
            </a:pPr>
            <a:r>
              <a:rPr lang="en-US"/>
              <a:t>Task delivery next week </a:t>
            </a:r>
            <a:endParaRPr/>
          </a:p>
          <a:p>
            <a:pPr marL="461772" lvl="0" indent="-342900" algn="l" rtl="0">
              <a:lnSpc>
                <a:spcPct val="90000"/>
              </a:lnSpc>
              <a:spcBef>
                <a:spcPts val="1400"/>
              </a:spcBef>
              <a:spcAft>
                <a:spcPts val="0"/>
              </a:spcAft>
              <a:buSzPts val="2000"/>
              <a:buFont typeface="Arial"/>
              <a:buChar char="•"/>
            </a:pPr>
            <a:r>
              <a:rPr lang="en-US"/>
              <a:t>Every team </a:t>
            </a:r>
            <a:r>
              <a:rPr lang="en-US" b="1"/>
              <a:t>should commit </a:t>
            </a:r>
            <a:r>
              <a:rPr lang="en-US"/>
              <a:t>to their assigned time slot </a:t>
            </a:r>
            <a:endParaRPr/>
          </a:p>
          <a:p>
            <a:pPr marL="461772" lvl="0" indent="-342900" algn="l" rtl="0">
              <a:lnSpc>
                <a:spcPct val="90000"/>
              </a:lnSpc>
              <a:spcBef>
                <a:spcPts val="1400"/>
              </a:spcBef>
              <a:spcAft>
                <a:spcPts val="0"/>
              </a:spcAft>
              <a:buSzPts val="2000"/>
              <a:buFont typeface="Arial"/>
              <a:buChar char="•"/>
            </a:pPr>
            <a:r>
              <a:rPr lang="en-US" b="1"/>
              <a:t>Any delay will not be accepted</a:t>
            </a:r>
            <a:endParaRPr/>
          </a:p>
          <a:p>
            <a:pPr marL="118871" lvl="0" indent="0" algn="l" rtl="0">
              <a:lnSpc>
                <a:spcPct val="90000"/>
              </a:lnSpc>
              <a:spcBef>
                <a:spcPts val="1400"/>
              </a:spcBef>
              <a:spcAft>
                <a:spcPts val="0"/>
              </a:spcAft>
              <a:buSzPts val="2000"/>
              <a:buNone/>
            </a:pPr>
            <a:r>
              <a:rPr lang="en-US" b="1" u="sng"/>
              <a:t>Cheating Policy</a:t>
            </a:r>
            <a:endParaRPr/>
          </a:p>
          <a:p>
            <a:pPr marL="461772" lvl="0" indent="-342900" algn="l" rtl="0">
              <a:lnSpc>
                <a:spcPct val="90000"/>
              </a:lnSpc>
              <a:spcBef>
                <a:spcPts val="1400"/>
              </a:spcBef>
              <a:spcAft>
                <a:spcPts val="0"/>
              </a:spcAft>
              <a:buSzPts val="2000"/>
              <a:buFont typeface="Arial"/>
              <a:buChar char="•"/>
            </a:pPr>
            <a:r>
              <a:rPr lang="en-US"/>
              <a:t>First Incident: -10% from the yearwork grades</a:t>
            </a:r>
            <a:endParaRPr/>
          </a:p>
          <a:p>
            <a:pPr marL="461772" lvl="0" indent="-342900" algn="l" rtl="0">
              <a:lnSpc>
                <a:spcPct val="90000"/>
              </a:lnSpc>
              <a:spcBef>
                <a:spcPts val="1400"/>
              </a:spcBef>
              <a:spcAft>
                <a:spcPts val="0"/>
              </a:spcAft>
              <a:buSzPts val="2000"/>
              <a:buFont typeface="Arial"/>
              <a:buChar char="•"/>
            </a:pPr>
            <a:r>
              <a:rPr lang="en-US"/>
              <a:t>Second Incident: -50% from the yearwork grades</a:t>
            </a:r>
            <a:endParaRPr/>
          </a:p>
          <a:p>
            <a:pPr marL="461772" lvl="0" indent="-342900" algn="l" rtl="0">
              <a:lnSpc>
                <a:spcPct val="90000"/>
              </a:lnSpc>
              <a:spcBef>
                <a:spcPts val="1400"/>
              </a:spcBef>
              <a:spcAft>
                <a:spcPts val="0"/>
              </a:spcAft>
              <a:buSzPts val="2000"/>
              <a:buFont typeface="Arial"/>
              <a:buChar char="•"/>
            </a:pPr>
            <a:r>
              <a:rPr lang="en-US"/>
              <a:t>Third Incident: -100% from the yearwork grades</a:t>
            </a:r>
            <a:endParaRPr/>
          </a:p>
          <a:p>
            <a:pPr marL="461772" lvl="0" indent="-215900" algn="l" rtl="0">
              <a:lnSpc>
                <a:spcPct val="90000"/>
              </a:lnSpc>
              <a:spcBef>
                <a:spcPts val="1400"/>
              </a:spcBef>
              <a:spcAft>
                <a:spcPts val="0"/>
              </a:spcAft>
              <a:buSzPts val="2000"/>
              <a:buFont typeface="Arial"/>
              <a:buNone/>
            </a:pP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More Notes</a:t>
            </a:r>
            <a:endParaRPr/>
          </a:p>
        </p:txBody>
      </p:sp>
      <p:sp>
        <p:nvSpPr>
          <p:cNvPr id="203" name="Google Shape;203;p2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514350" lvl="0" indent="-514350" algn="l" rtl="0">
              <a:lnSpc>
                <a:spcPct val="90000"/>
              </a:lnSpc>
              <a:spcBef>
                <a:spcPts val="0"/>
              </a:spcBef>
              <a:spcAft>
                <a:spcPts val="0"/>
              </a:spcAft>
              <a:buSzPts val="2000"/>
              <a:buFont typeface="Calibri"/>
              <a:buAutoNum type="arabicPeriod"/>
            </a:pPr>
            <a:r>
              <a:rPr lang="en-US"/>
              <a:t>GUI is mandatory.</a:t>
            </a:r>
            <a:endParaRPr/>
          </a:p>
          <a:p>
            <a:pPr marL="514350" lvl="0" indent="-514350" algn="l" rtl="0">
              <a:lnSpc>
                <a:spcPct val="90000"/>
              </a:lnSpc>
              <a:spcBef>
                <a:spcPts val="1400"/>
              </a:spcBef>
              <a:spcAft>
                <a:spcPts val="0"/>
              </a:spcAft>
              <a:buSzPts val="2000"/>
              <a:buFont typeface="Calibri"/>
              <a:buAutoNum type="arabicPeriod"/>
            </a:pPr>
            <a:r>
              <a:rPr lang="en-US"/>
              <a:t>Well OOP design is mandatory.</a:t>
            </a:r>
            <a:endParaRPr/>
          </a:p>
          <a:p>
            <a:pPr marL="514350" lvl="0" indent="-387350" algn="l" rtl="0">
              <a:lnSpc>
                <a:spcPct val="90000"/>
              </a:lnSpc>
              <a:spcBef>
                <a:spcPts val="1400"/>
              </a:spcBef>
              <a:spcAft>
                <a:spcPts val="0"/>
              </a:spcAft>
              <a:buSzPts val="2000"/>
              <a:buFont typeface="Calibri"/>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Using TestCases</a:t>
            </a:r>
            <a:endParaRPr/>
          </a:p>
        </p:txBody>
      </p:sp>
      <p:sp>
        <p:nvSpPr>
          <p:cNvPr id="209" name="Google Shape;209;p2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Font typeface="Arial"/>
              <a:buChar char="•"/>
            </a:pPr>
            <a:r>
              <a:rPr lang="en-US"/>
              <a:t> You are given a testcase to run that will provide with a message</a:t>
            </a:r>
            <a:endParaRPr/>
          </a:p>
          <a:p>
            <a:pPr marL="384048" lvl="1" indent="-182880" algn="l" rtl="0">
              <a:lnSpc>
                <a:spcPct val="90000"/>
              </a:lnSpc>
              <a:spcBef>
                <a:spcPts val="400"/>
              </a:spcBef>
              <a:spcAft>
                <a:spcPts val="0"/>
              </a:spcAft>
              <a:buSzPts val="1800"/>
              <a:buFont typeface="Arial"/>
              <a:buChar char="•"/>
            </a:pPr>
            <a:r>
              <a:rPr lang="en-US"/>
              <a:t>Success message if your code runs correctly.</a:t>
            </a:r>
            <a:endParaRPr/>
          </a:p>
          <a:p>
            <a:pPr marL="384048" lvl="1" indent="-182880" algn="l" rtl="0">
              <a:lnSpc>
                <a:spcPct val="90000"/>
              </a:lnSpc>
              <a:spcBef>
                <a:spcPts val="600"/>
              </a:spcBef>
              <a:spcAft>
                <a:spcPts val="0"/>
              </a:spcAft>
              <a:buSzPts val="1800"/>
              <a:buFont typeface="Arial"/>
              <a:buChar char="•"/>
            </a:pPr>
            <a:r>
              <a:rPr lang="en-US"/>
              <a:t>Error message describing the failed part.</a:t>
            </a:r>
            <a:endParaRPr/>
          </a:p>
          <a:p>
            <a:pPr marL="91440" lvl="0" indent="-127000" algn="l" rtl="0">
              <a:lnSpc>
                <a:spcPct val="90000"/>
              </a:lnSpc>
              <a:spcBef>
                <a:spcPts val="1600"/>
              </a:spcBef>
              <a:spcAft>
                <a:spcPts val="0"/>
              </a:spcAft>
              <a:buSzPts val="2000"/>
              <a:buFont typeface="Arial"/>
              <a:buChar char="•"/>
            </a:pPr>
            <a:r>
              <a:rPr lang="en-US"/>
              <a:t> Running using testcases</a:t>
            </a:r>
            <a:endParaRPr/>
          </a:p>
          <a:p>
            <a:pPr marL="201168" lvl="1" indent="0" algn="l" rtl="0">
              <a:lnSpc>
                <a:spcPct val="90000"/>
              </a:lnSpc>
              <a:spcBef>
                <a:spcPts val="400"/>
              </a:spcBef>
              <a:spcAft>
                <a:spcPts val="0"/>
              </a:spcAft>
              <a:buSzPts val="1800"/>
              <a:buNone/>
            </a:pPr>
            <a:endParaRPr/>
          </a:p>
        </p:txBody>
      </p:sp>
      <p:pic>
        <p:nvPicPr>
          <p:cNvPr id="210" name="Google Shape;210;p29" descr="Screen Clipping"/>
          <p:cNvPicPr preferRelativeResize="0"/>
          <p:nvPr/>
        </p:nvPicPr>
        <p:blipFill rotWithShape="1">
          <a:blip r:embed="rId3">
            <a:alphaModFix/>
          </a:blip>
          <a:srcRect/>
          <a:stretch/>
        </p:blipFill>
        <p:spPr>
          <a:xfrm>
            <a:off x="1801338" y="3561322"/>
            <a:ext cx="7421040" cy="1123889"/>
          </a:xfrm>
          <a:prstGeom prst="rect">
            <a:avLst/>
          </a:prstGeom>
          <a:noFill/>
          <a:ln>
            <a:noFill/>
          </a:ln>
        </p:spPr>
      </p:pic>
      <p:sp>
        <p:nvSpPr>
          <p:cNvPr id="211" name="Google Shape;211;p29"/>
          <p:cNvSpPr/>
          <p:nvPr/>
        </p:nvSpPr>
        <p:spPr>
          <a:xfrm>
            <a:off x="5669279" y="2664823"/>
            <a:ext cx="1402082" cy="896499"/>
          </a:xfrm>
          <a:prstGeom prst="wedgeEllipseCallout">
            <a:avLst>
              <a:gd name="adj1" fmla="val -20833"/>
              <a:gd name="adj2" fmla="val 62500"/>
            </a:avLst>
          </a:prstGeom>
          <a:no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29"/>
          <p:cNvSpPr txBox="1"/>
          <p:nvPr/>
        </p:nvSpPr>
        <p:spPr>
          <a:xfrm>
            <a:off x="5765076" y="2828612"/>
            <a:ext cx="14717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Your system object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Inventory Problems</a:t>
            </a:r>
            <a:endParaRPr/>
          </a:p>
        </p:txBody>
      </p:sp>
      <p:sp>
        <p:nvSpPr>
          <p:cNvPr id="112" name="Google Shape;112;p1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2400"/>
              <a:buNone/>
            </a:pPr>
            <a:r>
              <a:rPr lang="en-US"/>
              <a:t>ORDER-UP-TO-LEVEL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18" name="Google Shape;118;p15"/>
          <p:cNvSpPr txBox="1">
            <a:spLocks noGrp="1"/>
          </p:cNvSpPr>
          <p:nvPr>
            <p:ph type="body" idx="1"/>
          </p:nvPr>
        </p:nvSpPr>
        <p:spPr>
          <a:xfrm>
            <a:off x="1097279" y="1871299"/>
            <a:ext cx="8876279" cy="4050792"/>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Char char=" "/>
            </a:pPr>
            <a:r>
              <a:rPr lang="en-US" sz="2400"/>
              <a:t>A company sells refrigerators with an inventory system that:</a:t>
            </a:r>
            <a:endParaRPr/>
          </a:p>
          <a:p>
            <a:pPr marL="384048" lvl="1" indent="-182880" algn="l" rtl="0">
              <a:lnSpc>
                <a:spcPct val="90000"/>
              </a:lnSpc>
              <a:spcBef>
                <a:spcPts val="400"/>
              </a:spcBef>
              <a:spcAft>
                <a:spcPts val="0"/>
              </a:spcAft>
              <a:buSzPts val="2000"/>
              <a:buChar char="◦"/>
            </a:pPr>
            <a:r>
              <a:rPr lang="en-US" sz="2000"/>
              <a:t>Review the inventory situation after a fixed number of days (</a:t>
            </a:r>
            <a:r>
              <a:rPr lang="en-US" sz="2000" i="1"/>
              <a:t>N</a:t>
            </a:r>
            <a:r>
              <a:rPr lang="en-US" sz="2000"/>
              <a:t>) and order up to a level (</a:t>
            </a:r>
            <a:r>
              <a:rPr lang="en-US" sz="2000" i="1"/>
              <a:t>M</a:t>
            </a:r>
            <a:r>
              <a:rPr lang="en-US" sz="2000"/>
              <a:t>).</a:t>
            </a:r>
            <a:endParaRPr/>
          </a:p>
          <a:p>
            <a:pPr marL="384048" lvl="1" indent="-55879" algn="l" rtl="0">
              <a:lnSpc>
                <a:spcPct val="90000"/>
              </a:lnSpc>
              <a:spcBef>
                <a:spcPts val="600"/>
              </a:spcBef>
              <a:spcAft>
                <a:spcPts val="0"/>
              </a:spcAft>
              <a:buSzPts val="2000"/>
              <a:buNone/>
            </a:pPr>
            <a:endParaRPr sz="2000"/>
          </a:p>
          <a:p>
            <a:pPr marL="384048" lvl="1" indent="-55879" algn="l" rtl="0">
              <a:lnSpc>
                <a:spcPct val="90000"/>
              </a:lnSpc>
              <a:spcBef>
                <a:spcPts val="600"/>
              </a:spcBef>
              <a:spcAft>
                <a:spcPts val="0"/>
              </a:spcAft>
              <a:buSzPts val="2000"/>
              <a:buNone/>
            </a:pPr>
            <a:endParaRPr sz="2000"/>
          </a:p>
          <a:p>
            <a:pPr marL="384048" lvl="1" indent="-55879" algn="l" rtl="0">
              <a:lnSpc>
                <a:spcPct val="90000"/>
              </a:lnSpc>
              <a:spcBef>
                <a:spcPts val="600"/>
              </a:spcBef>
              <a:spcAft>
                <a:spcPts val="0"/>
              </a:spcAft>
              <a:buSzPts val="2000"/>
              <a:buNone/>
            </a:pPr>
            <a:endParaRPr sz="2000"/>
          </a:p>
          <a:p>
            <a:pPr marL="384048" lvl="1" indent="-182880" algn="l" rtl="0">
              <a:lnSpc>
                <a:spcPct val="90000"/>
              </a:lnSpc>
              <a:spcBef>
                <a:spcPts val="600"/>
              </a:spcBef>
              <a:spcAft>
                <a:spcPts val="0"/>
              </a:spcAft>
              <a:buSzPts val="2000"/>
              <a:buNone/>
            </a:pPr>
            <a:r>
              <a:rPr lang="en-US" sz="2000"/>
              <a:t>	</a:t>
            </a:r>
            <a:endParaRPr/>
          </a:p>
        </p:txBody>
      </p:sp>
      <p:sp>
        <p:nvSpPr>
          <p:cNvPr id="119" name="Google Shape;119;p15"/>
          <p:cNvSpPr/>
          <p:nvPr/>
        </p:nvSpPr>
        <p:spPr>
          <a:xfrm>
            <a:off x="1786380" y="3295095"/>
            <a:ext cx="7772400" cy="1203199"/>
          </a:xfrm>
          <a:prstGeom prst="rect">
            <a:avLst/>
          </a:prstGeom>
          <a:no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5"/>
          <p:cNvSpPr txBox="1"/>
          <p:nvPr/>
        </p:nvSpPr>
        <p:spPr>
          <a:xfrm>
            <a:off x="1528713" y="3481195"/>
            <a:ext cx="7696200" cy="830997"/>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Order quantity = (Order-up-to level) - (Ending inventory) + (Shortage quantity)</a:t>
            </a:r>
            <a:endParaRPr/>
          </a:p>
        </p:txBody>
      </p:sp>
      <p:pic>
        <p:nvPicPr>
          <p:cNvPr id="121" name="Google Shape;121;p15"/>
          <p:cNvPicPr preferRelativeResize="0"/>
          <p:nvPr/>
        </p:nvPicPr>
        <p:blipFill rotWithShape="1">
          <a:blip r:embed="rId3">
            <a:alphaModFix/>
          </a:blip>
          <a:srcRect/>
          <a:stretch/>
        </p:blipFill>
        <p:spPr>
          <a:xfrm>
            <a:off x="10049358" y="854200"/>
            <a:ext cx="1314450" cy="20520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27" name="Google Shape;127;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84048" lvl="1" indent="-182880" algn="l" rtl="0">
              <a:lnSpc>
                <a:spcPct val="90000"/>
              </a:lnSpc>
              <a:spcBef>
                <a:spcPts val="0"/>
              </a:spcBef>
              <a:spcAft>
                <a:spcPts val="0"/>
              </a:spcAft>
              <a:buSzPts val="2000"/>
              <a:buNone/>
            </a:pPr>
            <a:r>
              <a:rPr lang="en-US" sz="2000"/>
              <a:t>Random variables: </a:t>
            </a:r>
            <a:endParaRPr/>
          </a:p>
          <a:p>
            <a:pPr marL="566928" lvl="2" indent="-182880" algn="l" rtl="0">
              <a:lnSpc>
                <a:spcPct val="90000"/>
              </a:lnSpc>
              <a:spcBef>
                <a:spcPts val="600"/>
              </a:spcBef>
              <a:spcAft>
                <a:spcPts val="0"/>
              </a:spcAft>
              <a:buSzPts val="1800"/>
              <a:buChar char="◦"/>
            </a:pPr>
            <a:r>
              <a:rPr lang="en-US" sz="1800"/>
              <a:t>Number of refrigerators demanded each day.</a:t>
            </a:r>
            <a:endParaRPr/>
          </a:p>
          <a:p>
            <a:pPr marL="566928" lvl="2" indent="-182880" algn="l" rtl="0">
              <a:lnSpc>
                <a:spcPct val="90000"/>
              </a:lnSpc>
              <a:spcBef>
                <a:spcPts val="600"/>
              </a:spcBef>
              <a:spcAft>
                <a:spcPts val="0"/>
              </a:spcAft>
              <a:buSzPts val="1800"/>
              <a:buChar char="◦"/>
            </a:pPr>
            <a:r>
              <a:rPr lang="en-US" sz="1800"/>
              <a:t>Lead time: the number of days after the order is placed with the supplier before its arrival.</a:t>
            </a:r>
            <a:endParaRPr/>
          </a:p>
          <a:p>
            <a:pPr marL="91440" lvl="0" indent="0" algn="l" rtl="0">
              <a:lnSpc>
                <a:spcPct val="90000"/>
              </a:lnSpc>
              <a:spcBef>
                <a:spcPts val="16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33" name="Google Shape;133;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If the order-up-to level (M) is 11 refrigerators, the review period (N) is 5 days , and the ending inventory on day 5 is 4 refrigerators, 7 refrigerators will be ordered from the supplier</a:t>
            </a:r>
            <a:endParaRPr/>
          </a:p>
          <a:p>
            <a:pPr marL="91440" lvl="0" indent="-127000" algn="l" rtl="0">
              <a:lnSpc>
                <a:spcPct val="90000"/>
              </a:lnSpc>
              <a:spcBef>
                <a:spcPts val="1400"/>
              </a:spcBef>
              <a:spcAft>
                <a:spcPts val="0"/>
              </a:spcAft>
              <a:buSzPts val="2000"/>
              <a:buChar char=" "/>
            </a:pPr>
            <a:r>
              <a:rPr lang="en-US"/>
              <a:t>However, if there had been a shortage of 2 refrigerators on the fifth day then 13 would have been ordered (the first two received will be provided to the customers who placed an order and were willing to wait “called backorder”)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631129960"/>
              </p:ext>
            </p:extLst>
          </p:nvPr>
        </p:nvGraphicFramePr>
        <p:xfrm>
          <a:off x="3200400" y="1905000"/>
          <a:ext cx="6096000" cy="2494340"/>
        </p:xfrm>
        <a:graphic>
          <a:graphicData uri="http://schemas.openxmlformats.org/drawingml/2006/table">
            <a:tbl>
              <a:tblPr firstRow="1" bandRow="1">
                <a:noFill/>
                <a:tableStyleId>{91FA2BFF-FB2F-4C46-917B-DB8F467B7746}</a:tableStyleId>
              </a:tblPr>
              <a:tblGrid>
                <a:gridCol w="1524000"/>
                <a:gridCol w="1524000"/>
                <a:gridCol w="1524000"/>
                <a:gridCol w="1524000"/>
              </a:tblGrid>
              <a:tr h="320050">
                <a:tc>
                  <a:txBody>
                    <a:bodyPr/>
                    <a:lstStyle/>
                    <a:p>
                      <a:pPr marL="0" marR="0" lvl="0" indent="0" algn="ctr" rtl="0">
                        <a:spcBef>
                          <a:spcPts val="0"/>
                        </a:spcBef>
                        <a:spcAft>
                          <a:spcPts val="0"/>
                        </a:spcAft>
                        <a:buNone/>
                      </a:pPr>
                      <a:r>
                        <a:rPr lang="en-US" sz="1800" u="none" strike="noStrike" cap="none" dirty="0"/>
                        <a:t>Demand</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Probability</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Cumulative Probability</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Random Digit Assignment</a:t>
                      </a: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0.1</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01-10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0.35</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11-35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0.35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0.7</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36-70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800" u="none" strike="noStrike" cap="none"/>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0.21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0.91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71-91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80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0.09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1.00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92-100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39" name="Google Shape;139;p18"/>
          <p:cNvSpPr txBox="1"/>
          <p:nvPr/>
        </p:nvSpPr>
        <p:spPr>
          <a:xfrm>
            <a:off x="3200401" y="4673600"/>
            <a:ext cx="70752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Figure 1 : Random Digit Assignments for Daily Demand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p19"/>
          <p:cNvGraphicFramePr/>
          <p:nvPr>
            <p:extLst>
              <p:ext uri="{D42A27DB-BD31-4B8C-83A1-F6EECF244321}">
                <p14:modId xmlns:p14="http://schemas.microsoft.com/office/powerpoint/2010/main" val="2284973834"/>
              </p:ext>
            </p:extLst>
          </p:nvPr>
        </p:nvGraphicFramePr>
        <p:xfrm>
          <a:off x="3124200" y="2057400"/>
          <a:ext cx="6096000" cy="1752640"/>
        </p:xfrm>
        <a:graphic>
          <a:graphicData uri="http://schemas.openxmlformats.org/drawingml/2006/table">
            <a:tbl>
              <a:tblPr firstRow="1" bandRow="1">
                <a:noFill/>
                <a:tableStyleId>{91FA2BFF-FB2F-4C46-917B-DB8F467B7746}</a:tableStyleId>
              </a:tblPr>
              <a:tblGrid>
                <a:gridCol w="1524000"/>
                <a:gridCol w="1524000"/>
                <a:gridCol w="1524000"/>
                <a:gridCol w="1524000"/>
              </a:tblGrid>
              <a:tr h="370850">
                <a:tc>
                  <a:txBody>
                    <a:bodyPr/>
                    <a:lstStyle/>
                    <a:p>
                      <a:pPr marL="0" marR="0" lvl="0" indent="0" algn="ctr" rtl="0">
                        <a:spcBef>
                          <a:spcPts val="0"/>
                        </a:spcBef>
                        <a:spcAft>
                          <a:spcPts val="0"/>
                        </a:spcAft>
                        <a:buNone/>
                      </a:pPr>
                      <a:r>
                        <a:rPr lang="en-US" sz="1800" u="none" strike="noStrike" cap="none" dirty="0"/>
                        <a:t>Lead Time (Days)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Probability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Cumulative Probability</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Random Digit Assignment</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1-6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800" u="none" strike="noStrike" cap="none"/>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7-9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800" u="none" strike="noStrike" cap="none"/>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0.1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10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45" name="Google Shape;145;p19"/>
          <p:cNvSpPr txBox="1"/>
          <p:nvPr/>
        </p:nvSpPr>
        <p:spPr>
          <a:xfrm>
            <a:off x="3124201" y="4287520"/>
            <a:ext cx="70752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Figure 2: Random Digit Assignments for Lead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51" name="Google Shape;151;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84048" lvl="1" indent="-182880" algn="l" rtl="0">
              <a:lnSpc>
                <a:spcPct val="90000"/>
              </a:lnSpc>
              <a:spcBef>
                <a:spcPts val="0"/>
              </a:spcBef>
              <a:spcAft>
                <a:spcPts val="0"/>
              </a:spcAft>
              <a:buSzPts val="1800"/>
              <a:buChar char="◦"/>
            </a:pPr>
            <a:r>
              <a:rPr lang="en-US"/>
              <a:t>The Simulation is started with the inventory level at 3 refrigerators and an order for 8 refrigerators to arrive in 2 days’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p:nvPr/>
        </p:nvSpPr>
        <p:spPr>
          <a:xfrm>
            <a:off x="1676400" y="381000"/>
            <a:ext cx="82296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1350"/>
              <a:buFont typeface="Noto Sans Symbols"/>
              <a:buNone/>
            </a:pPr>
            <a:r>
              <a:rPr lang="en-US" sz="1800">
                <a:solidFill>
                  <a:schemeClr val="dk1"/>
                </a:solidFill>
                <a:latin typeface="Calibri"/>
                <a:ea typeface="Calibri"/>
                <a:cs typeface="Calibri"/>
                <a:sym typeface="Calibri"/>
              </a:rPr>
              <a:t>Simulation table for (M=11, N=5) inventory System</a:t>
            </a:r>
            <a:endParaRPr/>
          </a:p>
          <a:p>
            <a:pPr marL="0" marR="0" lvl="0" indent="0" algn="l" rtl="0">
              <a:spcBef>
                <a:spcPts val="400"/>
              </a:spcBef>
              <a:spcAft>
                <a:spcPts val="0"/>
              </a:spcAft>
              <a:buClr>
                <a:schemeClr val="lt2"/>
              </a:buClr>
              <a:buSzPts val="1500"/>
              <a:buFont typeface="Noto Sans Symbols"/>
              <a:buNone/>
            </a:pPr>
            <a:endParaRPr sz="2000">
              <a:solidFill>
                <a:schemeClr val="dk1"/>
              </a:solidFill>
              <a:latin typeface="Calibri"/>
              <a:ea typeface="Calibri"/>
              <a:cs typeface="Calibri"/>
              <a:sym typeface="Calibri"/>
            </a:endParaRPr>
          </a:p>
        </p:txBody>
      </p:sp>
      <p:pic>
        <p:nvPicPr>
          <p:cNvPr id="157" name="Google Shape;157;p21"/>
          <p:cNvPicPr preferRelativeResize="0"/>
          <p:nvPr/>
        </p:nvPicPr>
        <p:blipFill rotWithShape="1">
          <a:blip r:embed="rId3">
            <a:alphaModFix/>
          </a:blip>
          <a:srcRect/>
          <a:stretch/>
        </p:blipFill>
        <p:spPr>
          <a:xfrm>
            <a:off x="1374743" y="838200"/>
            <a:ext cx="7957794" cy="5361435"/>
          </a:xfrm>
          <a:prstGeom prst="rect">
            <a:avLst/>
          </a:prstGeom>
          <a:noFill/>
          <a:ln>
            <a:noFill/>
          </a:ln>
        </p:spPr>
      </p:pic>
      <p:sp>
        <p:nvSpPr>
          <p:cNvPr id="158" name="Google Shape;158;p21"/>
          <p:cNvSpPr/>
          <p:nvPr/>
        </p:nvSpPr>
        <p:spPr>
          <a:xfrm>
            <a:off x="9332537" y="1819564"/>
            <a:ext cx="2272145" cy="1616364"/>
          </a:xfrm>
          <a:prstGeom prst="cloudCallout">
            <a:avLst>
              <a:gd name="adj1" fmla="val -67029"/>
              <a:gd name="adj2" fmla="val -47786"/>
            </a:avLst>
          </a:prstGeom>
          <a:solidFill>
            <a:schemeClr val="accent1"/>
          </a:solid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Set dashes to zero in simulation case</a:t>
            </a:r>
            <a:endParaRPr/>
          </a:p>
        </p:txBody>
      </p:sp>
      <p:sp>
        <p:nvSpPr>
          <p:cNvPr id="159" name="Google Shape;159;p21"/>
          <p:cNvSpPr/>
          <p:nvPr/>
        </p:nvSpPr>
        <p:spPr>
          <a:xfrm>
            <a:off x="7100596" y="1295400"/>
            <a:ext cx="839755" cy="195943"/>
          </a:xfrm>
          <a:prstGeom prst="rect">
            <a:avLst/>
          </a:prstGeom>
          <a:solidFill>
            <a:schemeClr val="lt1"/>
          </a:solid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Lead time</a:t>
            </a:r>
            <a:endParaRPr/>
          </a:p>
        </p:txBody>
      </p:sp>
    </p:spTree>
  </p:cSld>
  <p:clrMapOvr>
    <a:masterClrMapping/>
  </p:clrMapOvr>
</p:sld>
</file>

<file path=ppt/theme/theme1.xml><?xml version="1.0" encoding="utf-8"?>
<a:theme xmlns:a="http://schemas.openxmlformats.org/drawingml/2006/main"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597</Words>
  <Application>Microsoft Office PowerPoint</Application>
  <PresentationFormat>Widescreen</PresentationFormat>
  <Paragraphs>127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Noto Sans Symbols</vt:lpstr>
      <vt:lpstr>Retrospect</vt:lpstr>
      <vt:lpstr>Simulation &amp; Modeling Spring 2023</vt:lpstr>
      <vt:lpstr>Inventory Problems</vt:lpstr>
      <vt:lpstr>A Refrigerator Inventory Problem</vt:lpstr>
      <vt:lpstr>A Refrigerator Inventory Problem</vt:lpstr>
      <vt:lpstr>A Refrigerator Inventory Problem</vt:lpstr>
      <vt:lpstr>PowerPoint Presentation</vt:lpstr>
      <vt:lpstr>PowerPoint Presentation</vt:lpstr>
      <vt:lpstr>A Refrigerator Inventory Problem</vt:lpstr>
      <vt:lpstr>PowerPoint Presentation</vt:lpstr>
      <vt:lpstr>A Refrigerator Inventory Problem</vt:lpstr>
      <vt:lpstr>System Inputs</vt:lpstr>
      <vt:lpstr>System Outputs</vt:lpstr>
      <vt:lpstr>System Outputs</vt:lpstr>
      <vt:lpstr>Task (3) Deliverables</vt:lpstr>
      <vt:lpstr>Task (3) Delivery Rules</vt:lpstr>
      <vt:lpstr>More Notes</vt:lpstr>
      <vt:lpstr>Using TestCases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&amp; Modeling Spring 2023</dc:title>
  <cp:lastModifiedBy>omar </cp:lastModifiedBy>
  <cp:revision>2</cp:revision>
  <dcterms:modified xsi:type="dcterms:W3CDTF">2023-12-01T17:31:30Z</dcterms:modified>
</cp:coreProperties>
</file>