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90" r:id="rId21"/>
  </p:sldIdLst>
  <p:sldSz cx="10693400" cy="756126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CCCC"/>
    <a:srgbClr val="FF7C80"/>
    <a:srgbClr val="FF5050"/>
    <a:srgbClr val="00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9094" autoAdjust="0"/>
  </p:normalViewPr>
  <p:slideViewPr>
    <p:cSldViewPr>
      <p:cViewPr varScale="1">
        <p:scale>
          <a:sx n="54" d="100"/>
          <a:sy n="54" d="100"/>
        </p:scale>
        <p:origin x="-1470" y="-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solidFill>
            <a:srgbClr val="FF7C80"/>
          </a:solidFill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 bwMode="auto">
          <a:xfrm>
            <a:off x="0" y="7092950"/>
            <a:ext cx="9018588" cy="466725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defTabSz="1042988"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42988"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42988"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42988"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42988"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endParaRPr lang="ko-KR" altLang="en-US" sz="2200" b="1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solidFill>
            <a:srgbClr val="FF7C80"/>
          </a:solidFill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CCCC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solidFill>
            <a:srgbClr val="FF7C80"/>
          </a:solidFill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solidFill>
            <a:srgbClr val="FFCCCC"/>
          </a:solidFill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SvnDongseo\Classe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38" y="7312025"/>
            <a:ext cx="256161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8" y="7164388"/>
            <a:ext cx="1314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1620838"/>
            <a:ext cx="10693400" cy="2159000"/>
          </a:xfrm>
        </p:spPr>
        <p:txBody>
          <a:bodyPr/>
          <a:lstStyle/>
          <a:p>
            <a:pPr>
              <a:defRPr/>
            </a:pPr>
            <a:r>
              <a:rPr lang="en-US" altLang="ko-KR" sz="3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Game Programming:</a:t>
            </a:r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Data Structure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5" y="4429125"/>
            <a:ext cx="7486650" cy="1655763"/>
          </a:xfrm>
        </p:spPr>
        <p:txBody>
          <a:bodyPr/>
          <a:lstStyle/>
          <a:p>
            <a:r>
              <a:rPr lang="en-US" altLang="ko-KR" dirty="0" smtClean="0"/>
              <a:t>jintaeks@gmail.com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Division of Digital Contents, </a:t>
            </a:r>
            <a:r>
              <a:rPr lang="en-US" altLang="ko-KR" dirty="0" err="1" smtClean="0">
                <a:solidFill>
                  <a:srgbClr val="002060"/>
                </a:solidFill>
              </a:rPr>
              <a:t>DongSeo</a:t>
            </a:r>
            <a:r>
              <a:rPr lang="en-US" altLang="ko-KR" dirty="0" smtClean="0">
                <a:solidFill>
                  <a:srgbClr val="002060"/>
                </a:solidFill>
              </a:rPr>
              <a:t> University.</a:t>
            </a:r>
          </a:p>
          <a:p>
            <a:r>
              <a:rPr lang="en-US" altLang="ko-KR" dirty="0" smtClean="0"/>
              <a:t>November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Heapify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At each step, the index of the largest of the elements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], A[Left(</a:t>
            </a:r>
            <a:r>
              <a:rPr lang="en-US" altLang="ko-KR" sz="2400" i="1" dirty="0" err="1"/>
              <a:t>i</a:t>
            </a:r>
            <a:r>
              <a:rPr lang="en-US" altLang="ko-KR" sz="2400" dirty="0" smtClean="0"/>
              <a:t>)], and </a:t>
            </a:r>
            <a:r>
              <a:rPr lang="en-US" altLang="ko-KR" sz="2400" dirty="0"/>
              <a:t>A[Right(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)] is stored in the variable largest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If </a:t>
            </a:r>
            <a:r>
              <a:rPr lang="en-US" altLang="ko-KR" sz="2400" dirty="0"/>
              <a:t>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 is largest, then the subtree rooted at node </a:t>
            </a:r>
            <a:r>
              <a:rPr lang="en-US" altLang="ko-KR" sz="2400" i="1" dirty="0" err="1"/>
              <a:t>i</a:t>
            </a:r>
            <a:r>
              <a:rPr lang="en-US" altLang="ko-KR" sz="2400" i="1" dirty="0"/>
              <a:t> </a:t>
            </a:r>
            <a:r>
              <a:rPr lang="en-US" altLang="ko-KR" sz="2400" dirty="0"/>
              <a:t>is a heap and </a:t>
            </a:r>
            <a:r>
              <a:rPr lang="en-US" altLang="ko-KR" sz="2400" dirty="0" smtClean="0"/>
              <a:t>the procedure </a:t>
            </a:r>
            <a:r>
              <a:rPr lang="en-US" altLang="ko-KR" sz="2400" dirty="0"/>
              <a:t>ends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Otherwise</a:t>
            </a:r>
            <a:r>
              <a:rPr lang="en-US" altLang="ko-KR" sz="2400" dirty="0"/>
              <a:t>, one of the two children has the largest element, and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 </a:t>
            </a:r>
            <a:r>
              <a:rPr lang="en-US" altLang="ko-KR" sz="2400" dirty="0" smtClean="0"/>
              <a:t>is swapped </a:t>
            </a:r>
            <a:r>
              <a:rPr lang="en-US" altLang="ko-KR" sz="2400" dirty="0"/>
              <a:t>with A[largest], which causes node </a:t>
            </a:r>
            <a:r>
              <a:rPr lang="en-US" altLang="ko-KR" sz="2400" i="1" dirty="0" err="1"/>
              <a:t>i</a:t>
            </a:r>
            <a:r>
              <a:rPr lang="en-US" altLang="ko-KR" sz="2400" i="1" dirty="0"/>
              <a:t> </a:t>
            </a:r>
            <a:r>
              <a:rPr lang="en-US" altLang="ko-KR" sz="2400" dirty="0"/>
              <a:t>and its children to </a:t>
            </a:r>
            <a:r>
              <a:rPr lang="en-US" altLang="ko-KR" sz="2400" dirty="0" smtClean="0"/>
              <a:t>satisfy the </a:t>
            </a:r>
            <a:r>
              <a:rPr lang="en-US" altLang="ko-KR" sz="2400" dirty="0"/>
              <a:t>heap property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node largest, however, now has the original value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], and </a:t>
            </a:r>
            <a:r>
              <a:rPr lang="en-US" altLang="ko-KR" sz="2400" dirty="0" smtClean="0"/>
              <a:t>thus the </a:t>
            </a:r>
            <a:r>
              <a:rPr lang="en-US" altLang="ko-KR" sz="2400" dirty="0"/>
              <a:t>subtree rooted at largest may violate the heap property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Therefore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Heapify</a:t>
            </a:r>
            <a:r>
              <a:rPr lang="en-US" altLang="ko-KR" sz="2400" dirty="0"/>
              <a:t> must be called recursively on that subtree.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6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a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For </a:t>
            </a:r>
            <a:r>
              <a:rPr lang="en-US" altLang="ko-KR" sz="1800" dirty="0"/>
              <a:t>the general case of converting a complete binary tree to a heap, we </a:t>
            </a:r>
            <a:r>
              <a:rPr lang="en-US" altLang="ko-KR" sz="1800" u="sng" dirty="0"/>
              <a:t>begin at the </a:t>
            </a:r>
            <a:r>
              <a:rPr lang="en-US" altLang="ko-KR" sz="1800" u="sng" dirty="0" smtClean="0"/>
              <a:t>last node </a:t>
            </a:r>
            <a:r>
              <a:rPr lang="en-US" altLang="ko-KR" sz="1800" u="sng" dirty="0"/>
              <a:t>that is not a leaf</a:t>
            </a:r>
            <a:r>
              <a:rPr lang="en-US" altLang="ko-KR" sz="1800" dirty="0"/>
              <a:t>, apply the “percolate down” routine to convert the subtree rooted </a:t>
            </a:r>
            <a:r>
              <a:rPr lang="en-US" altLang="ko-KR" sz="1800" dirty="0" smtClean="0"/>
              <a:t>at this </a:t>
            </a:r>
            <a:r>
              <a:rPr lang="en-US" altLang="ko-KR" sz="1800" dirty="0"/>
              <a:t>current root node to a heap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We </a:t>
            </a:r>
            <a:r>
              <a:rPr lang="en-US" altLang="ko-KR" sz="1800" dirty="0"/>
              <a:t>then move onto the preceding node and “percolate down” that subtree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We </a:t>
            </a:r>
            <a:r>
              <a:rPr lang="en-US" altLang="ko-KR" sz="1800" dirty="0"/>
              <a:t>continue on in this manner, working up the tree until we reach the root of the given tree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We </a:t>
            </a:r>
            <a:r>
              <a:rPr lang="en-US" altLang="ko-KR" sz="1800" dirty="0"/>
              <a:t>use the </a:t>
            </a:r>
            <a:r>
              <a:rPr lang="en-US" altLang="ko-KR" sz="1800" dirty="0" err="1"/>
              <a:t>Heapify</a:t>
            </a:r>
            <a:r>
              <a:rPr lang="en-US" altLang="ko-KR" sz="1800" dirty="0"/>
              <a:t> procedure here in a bottom up manner. This means also means that </a:t>
            </a:r>
            <a:r>
              <a:rPr lang="en-US" altLang="ko-KR" sz="1800" dirty="0" smtClean="0"/>
              <a:t>to convert </a:t>
            </a:r>
            <a:r>
              <a:rPr lang="en-US" altLang="ko-KR" sz="1800" dirty="0"/>
              <a:t>an array A[1..</a:t>
            </a:r>
            <a:r>
              <a:rPr lang="en-US" altLang="ko-KR" sz="1800" i="1" dirty="0"/>
              <a:t>n</a:t>
            </a:r>
            <a:r>
              <a:rPr lang="en-US" altLang="ko-KR" sz="1800" dirty="0"/>
              <a:t>], where </a:t>
            </a:r>
            <a:r>
              <a:rPr lang="en-US" altLang="ko-KR" sz="1800" i="1" dirty="0"/>
              <a:t>n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A.length</a:t>
            </a:r>
            <a:r>
              <a:rPr lang="en-US" altLang="ko-KR" sz="1800" dirty="0"/>
              <a:t>, into a heap we can apply the same </a:t>
            </a:r>
            <a:r>
              <a:rPr lang="en-US" altLang="ko-KR" sz="1800" dirty="0" smtClean="0"/>
              <a:t>procedure as </a:t>
            </a:r>
            <a:r>
              <a:rPr lang="en-US" altLang="ko-KR" sz="1800" dirty="0"/>
              <a:t>described above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Now</a:t>
            </a:r>
            <a:r>
              <a:rPr lang="en-US" altLang="ko-KR" sz="1800" dirty="0"/>
              <a:t>, since the subarray A</a:t>
            </a:r>
            <a:r>
              <a:rPr lang="en-US" altLang="ko-KR" sz="1800" dirty="0" smtClean="0"/>
              <a:t>[(</a:t>
            </a:r>
            <a:r>
              <a:rPr lang="ko-KR" altLang="en-US" sz="1800" dirty="0" smtClean="0"/>
              <a:t>⌊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/2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⌋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+ 1)..</a:t>
            </a:r>
            <a:r>
              <a:rPr lang="en-US" altLang="ko-KR" sz="1800" i="1" dirty="0"/>
              <a:t>n</a:t>
            </a:r>
            <a:r>
              <a:rPr lang="en-US" altLang="ko-KR" sz="1800" dirty="0"/>
              <a:t>] are all leaves of the tree, each is a 1-element heap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procedure “Build-Heap” goes through the remaining nodes and runs </a:t>
            </a:r>
            <a:r>
              <a:rPr lang="en-US" altLang="ko-KR" sz="1800" dirty="0" err="1"/>
              <a:t>Heapify</a:t>
            </a:r>
            <a:r>
              <a:rPr lang="en-US" altLang="ko-KR" sz="1800" dirty="0"/>
              <a:t> on each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The </a:t>
            </a:r>
            <a:r>
              <a:rPr lang="en-US" altLang="ko-KR" sz="1800" dirty="0"/>
              <a:t>order of processing guarantees that the subtrees rooted at children of node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 </a:t>
            </a:r>
            <a:r>
              <a:rPr lang="en-US" altLang="ko-KR" sz="1800" dirty="0"/>
              <a:t>are </a:t>
            </a:r>
            <a:r>
              <a:rPr lang="en-US" altLang="ko-KR" sz="1800" dirty="0" smtClean="0"/>
              <a:t>heaps before </a:t>
            </a:r>
            <a:r>
              <a:rPr lang="en-US" altLang="ko-KR" sz="1800" dirty="0" err="1"/>
              <a:t>Heapify</a:t>
            </a:r>
            <a:r>
              <a:rPr lang="en-US" altLang="ko-KR" sz="1800" dirty="0"/>
              <a:t> is run at that node.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64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188343"/>
            <a:ext cx="10080625" cy="3024336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Begin:</a:t>
            </a:r>
          </a:p>
          <a:p>
            <a:pPr marL="0" indent="0">
              <a:buNone/>
            </a:pPr>
            <a:r>
              <a:rPr lang="en-US" altLang="ko-KR" sz="1800" b="1" dirty="0"/>
              <a:t>Build-Heap </a:t>
            </a:r>
            <a:r>
              <a:rPr lang="en-US" altLang="ko-KR" sz="1800" dirty="0"/>
              <a:t>(A[]) { </a:t>
            </a:r>
            <a:r>
              <a:rPr lang="en-US" altLang="ko-KR" sz="1800" dirty="0" smtClean="0"/>
              <a:t>                        // </a:t>
            </a:r>
            <a:r>
              <a:rPr lang="en-US" altLang="ko-KR" sz="1800" dirty="0"/>
              <a:t>takes in an array to be </a:t>
            </a:r>
            <a:r>
              <a:rPr lang="en-US" altLang="ko-KR" sz="1800" dirty="0" err="1"/>
              <a:t>heapified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A.heap</a:t>
            </a:r>
            <a:r>
              <a:rPr lang="en-US" altLang="ko-KR" sz="1800" dirty="0" smtClean="0"/>
              <a:t>-size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A.length</a:t>
            </a:r>
            <a:r>
              <a:rPr lang="en-US" altLang="ko-KR" sz="1800" dirty="0"/>
              <a:t>; </a:t>
            </a:r>
            <a:r>
              <a:rPr lang="en-US" altLang="ko-KR" sz="1800" dirty="0" smtClean="0"/>
              <a:t>             // </a:t>
            </a:r>
            <a:r>
              <a:rPr lang="en-US" altLang="ko-KR" sz="1800" dirty="0"/>
              <a:t>heap size is number of elements in the array</a:t>
            </a:r>
          </a:p>
          <a:p>
            <a:pPr marL="0" indent="0">
              <a:buNone/>
            </a:pPr>
            <a:r>
              <a:rPr lang="en-US" altLang="ko-KR" sz="1800" b="1" dirty="0" smtClean="0"/>
              <a:t>    for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=</a:t>
            </a:r>
            <a:r>
              <a:rPr lang="ko-KR" altLang="en-US" sz="1800" dirty="0"/>
              <a:t>⌊</a:t>
            </a:r>
            <a:r>
              <a:rPr lang="en-US" altLang="ko-KR" sz="1800" dirty="0" err="1" smtClean="0"/>
              <a:t>A.length</a:t>
            </a:r>
            <a:r>
              <a:rPr lang="en-US" altLang="ko-KR" sz="1800" dirty="0" smtClean="0"/>
              <a:t>/2</a:t>
            </a:r>
            <a:r>
              <a:rPr lang="ko-KR" altLang="en-US" sz="1800" dirty="0"/>
              <a:t>⌋</a:t>
            </a:r>
            <a:r>
              <a:rPr lang="en-US" altLang="ko-KR" sz="1800" dirty="0" smtClean="0"/>
              <a:t> </a:t>
            </a:r>
            <a:r>
              <a:rPr lang="en-US" altLang="ko-KR" sz="1800" b="1" dirty="0" err="1"/>
              <a:t>downto</a:t>
            </a:r>
            <a:r>
              <a:rPr lang="en-US" altLang="ko-KR" sz="1800" b="1" dirty="0"/>
              <a:t> </a:t>
            </a:r>
            <a:r>
              <a:rPr lang="en-US" altLang="ko-KR" sz="1800" dirty="0"/>
              <a:t>1 // starting at first subtree up to root full tree</a:t>
            </a:r>
          </a:p>
          <a:p>
            <a:pPr marL="0" indent="0">
              <a:buNone/>
            </a:pPr>
            <a:r>
              <a:rPr lang="en-US" altLang="ko-KR" sz="1800" dirty="0" smtClean="0"/>
              <a:t>    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Heapify</a:t>
            </a:r>
            <a:r>
              <a:rPr lang="en-US" altLang="ko-KR" sz="1800" dirty="0" smtClean="0"/>
              <a:t>(A</a:t>
            </a:r>
            <a:r>
              <a:rPr lang="en-US" altLang="ko-KR" sz="1800" dirty="0"/>
              <a:t>,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>                      // </a:t>
            </a:r>
            <a:r>
              <a:rPr lang="en-US" altLang="ko-KR" sz="1800" dirty="0" err="1"/>
              <a:t>Heapify</a:t>
            </a:r>
            <a:r>
              <a:rPr lang="en-US" altLang="ko-KR" sz="1800" dirty="0"/>
              <a:t> the current subtree</a:t>
            </a:r>
          </a:p>
          <a:p>
            <a:pPr marL="0" indent="0">
              <a:buNone/>
            </a:pPr>
            <a:r>
              <a:rPr lang="en-US" altLang="ko-KR" sz="1800" dirty="0" smtClean="0"/>
              <a:t>    }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b="1" dirty="0"/>
              <a:t>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06388" y="4356695"/>
            <a:ext cx="10080625" cy="26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marL="390525" indent="-390525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725" indent="-325438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303338" indent="-260350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825625" indent="-260350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44738" indent="-258763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019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6pPr>
            <a:lvl7pPr marL="32591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7pPr>
            <a:lvl8pPr marL="37163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8pPr>
            <a:lvl9pPr marL="41735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smtClean="0"/>
              <a:t>Each call to Heapify costs O(lg </a:t>
            </a:r>
            <a:r>
              <a:rPr lang="en-US" altLang="ko-KR" sz="1800" i="1" kern="0" smtClean="0"/>
              <a:t>n</a:t>
            </a:r>
            <a:r>
              <a:rPr lang="en-US" altLang="ko-KR" sz="1800" kern="0" smtClean="0"/>
              <a:t>) time, and there are O(</a:t>
            </a:r>
            <a:r>
              <a:rPr lang="en-US" altLang="ko-KR" sz="1800" i="1" kern="0" smtClean="0"/>
              <a:t>n</a:t>
            </a:r>
            <a:r>
              <a:rPr lang="en-US" altLang="ko-KR" sz="1800" kern="0" smtClean="0"/>
              <a:t>) such calls.</a:t>
            </a:r>
          </a:p>
          <a:p>
            <a:r>
              <a:rPr lang="en-US" altLang="ko-KR" sz="1800" kern="0" smtClean="0"/>
              <a:t>Thus, the running time is at most O(</a:t>
            </a:r>
            <a:r>
              <a:rPr lang="en-US" altLang="ko-KR" sz="1800" i="1" kern="0" smtClean="0"/>
              <a:t>n </a:t>
            </a:r>
            <a:r>
              <a:rPr lang="en-US" altLang="ko-KR" sz="1800" kern="0" smtClean="0"/>
              <a:t>lg n)</a:t>
            </a:r>
          </a:p>
          <a:p>
            <a:r>
              <a:rPr lang="en-US" altLang="ko-KR" sz="1800" kern="0" smtClean="0"/>
              <a:t>A more complex analysis, however, gives us a tighter upper bound of O(</a:t>
            </a:r>
            <a:r>
              <a:rPr lang="en-US" altLang="ko-KR" sz="1800" i="1" kern="0" smtClean="0"/>
              <a:t>n</a:t>
            </a:r>
            <a:r>
              <a:rPr lang="en-US" altLang="ko-KR" sz="1800" kern="0" smtClean="0"/>
              <a:t>).</a:t>
            </a:r>
          </a:p>
          <a:p>
            <a:r>
              <a:rPr lang="en-US" altLang="ko-KR" sz="1800" kern="0" smtClean="0"/>
              <a:t>Hence, we can build a heap from an unordered array in linear time.</a:t>
            </a:r>
          </a:p>
          <a:p>
            <a:endParaRPr lang="en-US" altLang="ko-KR" sz="1800" kern="0" smtClean="0"/>
          </a:p>
          <a:p>
            <a:r>
              <a:rPr lang="en-US" altLang="ko-KR" sz="1800" kern="0" smtClean="0"/>
              <a:t>Lets have a look at a visual example of this operation (have a look at the next slide).</a:t>
            </a:r>
          </a:p>
          <a:p>
            <a:r>
              <a:rPr lang="en-US" altLang="ko-KR" sz="1800" kern="0" smtClean="0"/>
              <a:t>The current subtrees that are being worked on are marked inside a shaded triangle.</a:t>
            </a:r>
          </a:p>
          <a:p>
            <a:r>
              <a:rPr lang="en-US" altLang="ko-KR" sz="1800" kern="0" smtClean="0"/>
              <a:t>Any swapping that goes on is marked with a thicker edge.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9258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Build 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25574"/>
            <a:ext cx="970597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7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Heap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Other important heap operations include :</a:t>
            </a:r>
          </a:p>
          <a:p>
            <a:pPr lvl="1"/>
            <a:r>
              <a:rPr lang="en-US" altLang="ko-KR" sz="2000" dirty="0" smtClean="0"/>
              <a:t>Heap </a:t>
            </a:r>
            <a:r>
              <a:rPr lang="en-US" altLang="ko-KR" sz="2000" dirty="0"/>
              <a:t>Insert (inserting an element into a heap)</a:t>
            </a:r>
          </a:p>
          <a:p>
            <a:pPr lvl="1"/>
            <a:r>
              <a:rPr lang="en-US" altLang="ko-KR" sz="2000" dirty="0" smtClean="0"/>
              <a:t>Heap </a:t>
            </a:r>
            <a:r>
              <a:rPr lang="en-US" altLang="ko-KR" sz="2000" dirty="0"/>
              <a:t>Extract Max/Min (extracting an Max/Min element from a heap)</a:t>
            </a:r>
          </a:p>
          <a:p>
            <a:pPr lvl="1"/>
            <a:r>
              <a:rPr lang="en-US" altLang="ko-KR" sz="2000" dirty="0" smtClean="0"/>
              <a:t>Heap </a:t>
            </a:r>
            <a:r>
              <a:rPr lang="en-US" altLang="ko-KR" sz="2000" dirty="0"/>
              <a:t>Delete (remove an element from a heap)</a:t>
            </a:r>
          </a:p>
          <a:p>
            <a:pPr lvl="1"/>
            <a:r>
              <a:rPr lang="en-US" altLang="ko-KR" sz="2000" dirty="0" err="1" smtClean="0"/>
              <a:t>HeapSort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 O(N </a:t>
            </a:r>
            <a:r>
              <a:rPr lang="en-US" altLang="ko-KR" sz="2000" dirty="0" err="1"/>
              <a:t>lg</a:t>
            </a:r>
            <a:r>
              <a:rPr lang="en-US" altLang="ko-KR" sz="2000" dirty="0"/>
              <a:t> N) sorting algorithm</a:t>
            </a:r>
          </a:p>
          <a:p>
            <a:pPr lvl="2"/>
            <a:r>
              <a:rPr lang="en-US" altLang="ko-KR" sz="2000" dirty="0" smtClean="0"/>
              <a:t>very </a:t>
            </a:r>
            <a:r>
              <a:rPr lang="en-US" altLang="ko-KR" sz="2000" dirty="0"/>
              <a:t>basic idea :</a:t>
            </a:r>
          </a:p>
          <a:p>
            <a:pPr lvl="2"/>
            <a:r>
              <a:rPr lang="en-US" altLang="ko-KR" sz="2000" dirty="0" smtClean="0"/>
              <a:t>swap </a:t>
            </a:r>
            <a:r>
              <a:rPr lang="en-US" altLang="ko-KR" sz="2000" dirty="0"/>
              <a:t>and remove root value with final position element value</a:t>
            </a:r>
          </a:p>
          <a:p>
            <a:pPr lvl="2"/>
            <a:r>
              <a:rPr lang="en-US" altLang="ko-KR" sz="2000" dirty="0" smtClean="0"/>
              <a:t>decrement </a:t>
            </a:r>
            <a:r>
              <a:rPr lang="en-US" altLang="ko-KR" sz="2000" dirty="0"/>
              <a:t>size of heap and </a:t>
            </a:r>
            <a:r>
              <a:rPr lang="en-US" altLang="ko-KR" sz="2000" dirty="0" err="1"/>
              <a:t>Heapify</a:t>
            </a:r>
            <a:r>
              <a:rPr lang="en-US" altLang="ko-KR" sz="2000" dirty="0"/>
              <a:t> from position one (i.e. new root) </a:t>
            </a:r>
            <a:r>
              <a:rPr lang="en-US" altLang="ko-KR" sz="2000" dirty="0" smtClean="0"/>
              <a:t>again to </a:t>
            </a:r>
            <a:r>
              <a:rPr lang="en-US" altLang="ko-KR" sz="2000" dirty="0"/>
              <a:t>restore new heap</a:t>
            </a:r>
          </a:p>
          <a:p>
            <a:pPr lvl="2"/>
            <a:r>
              <a:rPr lang="en-US" altLang="ko-KR" sz="2000" dirty="0" smtClean="0"/>
              <a:t>Keep </a:t>
            </a:r>
            <a:r>
              <a:rPr lang="en-US" altLang="ko-KR" sz="2000" dirty="0"/>
              <a:t>doing this while there is more nodes. This eventually gives us </a:t>
            </a:r>
            <a:r>
              <a:rPr lang="en-US" altLang="ko-KR" sz="2000" dirty="0" smtClean="0"/>
              <a:t>a sorted list.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2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1044327"/>
            <a:ext cx="6067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185592"/>
            <a:ext cx="89725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1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098550"/>
            <a:ext cx="36957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::heap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0716" y="1044575"/>
            <a:ext cx="4896297" cy="59769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i="1" dirty="0"/>
              <a:t>main</a:t>
            </a:r>
            <a:r>
              <a:rPr lang="en-US" altLang="ko-KR" sz="1800" dirty="0"/>
              <a:t>() 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/>
              <a:t>vector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v</a:t>
            </a:r>
            <a:r>
              <a:rPr lang="en-US" altLang="ko-KR" sz="1800" dirty="0"/>
              <a:t>{ 4,1,3,2,16,9,10,14,8,7 };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FF"/>
                </a:solidFill>
              </a:rPr>
              <a:t>    </a:t>
            </a:r>
            <a:r>
              <a:rPr lang="en-US" altLang="ko-KR" sz="1800" dirty="0" err="1">
                <a:solidFill>
                  <a:srgbClr val="FF00FF"/>
                </a:solidFill>
              </a:rPr>
              <a:t>std</a:t>
            </a:r>
            <a:r>
              <a:rPr lang="en-US" altLang="ko-KR" sz="1800" dirty="0">
                <a:solidFill>
                  <a:srgbClr val="FF00FF"/>
                </a:solidFill>
              </a:rPr>
              <a:t>::</a:t>
            </a:r>
            <a:r>
              <a:rPr lang="en-US" altLang="ko-KR" sz="1800" i="1" dirty="0" err="1">
                <a:solidFill>
                  <a:srgbClr val="FF00FF"/>
                </a:solidFill>
              </a:rPr>
              <a:t>make_heap</a:t>
            </a:r>
            <a:r>
              <a:rPr lang="en-US" altLang="ko-KR" sz="1800" dirty="0">
                <a:solidFill>
                  <a:srgbClr val="FF00FF"/>
                </a:solidFill>
              </a:rPr>
              <a:t>(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begin</a:t>
            </a:r>
            <a:r>
              <a:rPr lang="en-US" altLang="ko-KR" sz="1800" dirty="0">
                <a:solidFill>
                  <a:srgbClr val="FF00FF"/>
                </a:solidFill>
              </a:rPr>
              <a:t>(), 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end</a:t>
            </a:r>
            <a:r>
              <a:rPr lang="en-US" altLang="ko-KR" sz="1800" dirty="0">
                <a:solidFill>
                  <a:srgbClr val="FF00FF"/>
                </a:solidFill>
              </a:rPr>
              <a:t>());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"v: ";</a:t>
            </a:r>
          </a:p>
          <a:p>
            <a:pPr marL="0" indent="0">
              <a:buNone/>
            </a:pPr>
            <a:r>
              <a:rPr lang="nn-NO" altLang="ko-KR" sz="1800" dirty="0"/>
              <a:t>    for (auto </a:t>
            </a:r>
            <a:r>
              <a:rPr lang="nn-NO" altLang="ko-KR" sz="1800" b="1" dirty="0"/>
              <a:t>i</a:t>
            </a:r>
            <a:r>
              <a:rPr lang="nn-NO" altLang="ko-KR" sz="1800" dirty="0"/>
              <a:t> : </a:t>
            </a:r>
            <a:r>
              <a:rPr lang="nn-NO" altLang="ko-KR" sz="1800" b="1" dirty="0"/>
              <a:t>v</a:t>
            </a:r>
            <a:r>
              <a:rPr lang="nn-NO" altLang="ko-KR" sz="1800" dirty="0"/>
              <a:t>) std::</a:t>
            </a:r>
            <a:r>
              <a:rPr lang="nn-NO" altLang="ko-KR" sz="1800" i="1" dirty="0"/>
              <a:t>cout</a:t>
            </a:r>
            <a:r>
              <a:rPr lang="nn-NO" altLang="ko-KR" sz="1800" dirty="0"/>
              <a:t> &lt;&lt; </a:t>
            </a:r>
            <a:r>
              <a:rPr lang="nn-NO" altLang="ko-KR" sz="1800" b="1" dirty="0"/>
              <a:t>i</a:t>
            </a:r>
            <a:r>
              <a:rPr lang="nn-NO" altLang="ko-KR" sz="1800" dirty="0"/>
              <a:t> &lt;&lt; ' ';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'\n';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" y="1476375"/>
            <a:ext cx="5040560" cy="250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2724" y="1044575"/>
            <a:ext cx="4824289" cy="59769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i="1" dirty="0"/>
              <a:t>main</a:t>
            </a:r>
            <a:r>
              <a:rPr lang="en-US" altLang="ko-KR" sz="1800" dirty="0"/>
              <a:t>() 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…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FF"/>
                </a:solidFill>
              </a:rPr>
              <a:t>    </a:t>
            </a:r>
            <a:r>
              <a:rPr lang="en-US" altLang="ko-KR" sz="1800" dirty="0" err="1">
                <a:solidFill>
                  <a:srgbClr val="FF00FF"/>
                </a:solidFill>
              </a:rPr>
              <a:t>std</a:t>
            </a:r>
            <a:r>
              <a:rPr lang="en-US" altLang="ko-KR" sz="1800" dirty="0">
                <a:solidFill>
                  <a:srgbClr val="FF00FF"/>
                </a:solidFill>
              </a:rPr>
              <a:t>::</a:t>
            </a:r>
            <a:r>
              <a:rPr lang="en-US" altLang="ko-KR" sz="1800" i="1" dirty="0" err="1">
                <a:solidFill>
                  <a:srgbClr val="FF00FF"/>
                </a:solidFill>
              </a:rPr>
              <a:t>pop_heap</a:t>
            </a:r>
            <a:r>
              <a:rPr lang="en-US" altLang="ko-KR" sz="1800" dirty="0">
                <a:solidFill>
                  <a:srgbClr val="FF00FF"/>
                </a:solidFill>
              </a:rPr>
              <a:t>(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begin</a:t>
            </a:r>
            <a:r>
              <a:rPr lang="en-US" altLang="ko-KR" sz="1800" dirty="0">
                <a:solidFill>
                  <a:srgbClr val="FF00FF"/>
                </a:solidFill>
              </a:rPr>
              <a:t>(), 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end</a:t>
            </a:r>
            <a:r>
              <a:rPr lang="en-US" altLang="ko-KR" sz="1800" dirty="0" smtClean="0">
                <a:solidFill>
                  <a:srgbClr val="FF00FF"/>
                </a:solidFill>
              </a:rPr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// </a:t>
            </a:r>
            <a:r>
              <a:rPr lang="en-US" altLang="ko-KR" sz="1800" dirty="0"/>
              <a:t>moves the largest to the end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"after </a:t>
            </a:r>
            <a:r>
              <a:rPr lang="en-US" altLang="ko-KR" sz="1800" dirty="0" err="1"/>
              <a:t>pop_heap</a:t>
            </a:r>
            <a:r>
              <a:rPr lang="en-US" altLang="ko-KR" sz="1800" dirty="0"/>
              <a:t>: ";</a:t>
            </a:r>
          </a:p>
          <a:p>
            <a:pPr marL="0" indent="0">
              <a:buNone/>
            </a:pPr>
            <a:r>
              <a:rPr lang="nn-NO" altLang="ko-KR" sz="1800" dirty="0"/>
              <a:t>    for (auto </a:t>
            </a:r>
            <a:r>
              <a:rPr lang="nn-NO" altLang="ko-KR" sz="1800" b="1" dirty="0"/>
              <a:t>i</a:t>
            </a:r>
            <a:r>
              <a:rPr lang="nn-NO" altLang="ko-KR" sz="1800" dirty="0"/>
              <a:t> : </a:t>
            </a:r>
            <a:r>
              <a:rPr lang="nn-NO" altLang="ko-KR" sz="1800" b="1" dirty="0"/>
              <a:t>v</a:t>
            </a:r>
            <a:r>
              <a:rPr lang="nn-NO" altLang="ko-KR" sz="1800" dirty="0"/>
              <a:t>) std::</a:t>
            </a:r>
            <a:r>
              <a:rPr lang="nn-NO" altLang="ko-KR" sz="1800" i="1" dirty="0"/>
              <a:t>cout</a:t>
            </a:r>
            <a:r>
              <a:rPr lang="nn-NO" altLang="ko-KR" sz="1800" dirty="0"/>
              <a:t> &lt;&lt; </a:t>
            </a:r>
            <a:r>
              <a:rPr lang="nn-NO" altLang="ko-KR" sz="1800" b="1" dirty="0"/>
              <a:t>i</a:t>
            </a:r>
            <a:r>
              <a:rPr lang="nn-NO" altLang="ko-KR" sz="1800" dirty="0"/>
              <a:t> &lt;&lt; ' ';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'\n';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/>
              <a:t>largest</a:t>
            </a:r>
            <a:r>
              <a:rPr lang="en-US" altLang="ko-KR" sz="1800" dirty="0"/>
              <a:t> = </a:t>
            </a:r>
            <a:r>
              <a:rPr lang="en-US" altLang="ko-KR" sz="1800" b="1" dirty="0" err="1"/>
              <a:t>v</a:t>
            </a:r>
            <a:r>
              <a:rPr lang="en-US" altLang="ko-KR" sz="1800" dirty="0" err="1"/>
              <a:t>.</a:t>
            </a:r>
            <a:r>
              <a:rPr lang="en-US" altLang="ko-KR" sz="1800" i="1" dirty="0" err="1"/>
              <a:t>back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FF"/>
                </a:solidFill>
              </a:rPr>
              <a:t>    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pop_back</a:t>
            </a:r>
            <a:r>
              <a:rPr lang="en-US" altLang="ko-KR" sz="1800" dirty="0" smtClean="0">
                <a:solidFill>
                  <a:srgbClr val="FF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// </a:t>
            </a:r>
            <a:r>
              <a:rPr lang="en-US" altLang="ko-KR" sz="1800" dirty="0"/>
              <a:t>actually removes the largest element</a:t>
            </a:r>
          </a:p>
          <a:p>
            <a:pPr marL="0" indent="0">
              <a:buNone/>
            </a:pPr>
            <a:r>
              <a:rPr lang="fr-FR" altLang="ko-KR" sz="1800" dirty="0"/>
              <a:t>    std::</a:t>
            </a:r>
            <a:r>
              <a:rPr lang="fr-FR" altLang="ko-KR" sz="1800" i="1" dirty="0"/>
              <a:t>cout</a:t>
            </a:r>
            <a:r>
              <a:rPr lang="fr-FR" altLang="ko-KR" sz="1800" dirty="0"/>
              <a:t> &lt;&lt; "largest element: " &lt;&lt; </a:t>
            </a:r>
            <a:r>
              <a:rPr lang="fr-FR" altLang="ko-KR" sz="1800" b="1" dirty="0"/>
              <a:t>largest</a:t>
            </a:r>
            <a:r>
              <a:rPr lang="fr-FR" altLang="ko-KR" sz="1800" dirty="0"/>
              <a:t> &lt;&lt; '\n';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"heap without largest: ";</a:t>
            </a:r>
          </a:p>
          <a:p>
            <a:pPr marL="0" indent="0">
              <a:buNone/>
            </a:pPr>
            <a:r>
              <a:rPr lang="nn-NO" altLang="ko-KR" sz="1800" dirty="0"/>
              <a:t>    for (auto </a:t>
            </a:r>
            <a:r>
              <a:rPr lang="nn-NO" altLang="ko-KR" sz="1800" b="1" dirty="0"/>
              <a:t>i</a:t>
            </a:r>
            <a:r>
              <a:rPr lang="nn-NO" altLang="ko-KR" sz="1800" dirty="0"/>
              <a:t> : </a:t>
            </a:r>
            <a:r>
              <a:rPr lang="nn-NO" altLang="ko-KR" sz="1800" b="1" dirty="0"/>
              <a:t>v</a:t>
            </a:r>
            <a:r>
              <a:rPr lang="nn-NO" altLang="ko-KR" sz="1800" dirty="0"/>
              <a:t>) std::</a:t>
            </a:r>
            <a:r>
              <a:rPr lang="nn-NO" altLang="ko-KR" sz="1800" i="1" dirty="0"/>
              <a:t>cout</a:t>
            </a:r>
            <a:r>
              <a:rPr lang="nn-NO" altLang="ko-KR" sz="1800" dirty="0"/>
              <a:t> &lt;&lt; </a:t>
            </a:r>
            <a:r>
              <a:rPr lang="nn-NO" altLang="ko-KR" sz="1800" b="1" dirty="0"/>
              <a:t>i</a:t>
            </a:r>
            <a:r>
              <a:rPr lang="nn-NO" altLang="ko-KR" sz="1800" dirty="0"/>
              <a:t> &lt;&lt; ' ';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'\n';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8" y="1389063"/>
            <a:ext cx="46005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490716" y="1044575"/>
            <a:ext cx="4896297" cy="59769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"after push heap: ";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FF"/>
                </a:solidFill>
              </a:rPr>
              <a:t>    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push_back</a:t>
            </a:r>
            <a:r>
              <a:rPr lang="en-US" altLang="ko-KR" sz="1800" dirty="0">
                <a:solidFill>
                  <a:srgbClr val="FF00FF"/>
                </a:solidFill>
              </a:rPr>
              <a:t>(12);</a:t>
            </a:r>
          </a:p>
          <a:p>
            <a:pPr marL="0" indent="0">
              <a:buNone/>
            </a:pPr>
            <a:r>
              <a:rPr lang="en-US" altLang="ko-KR" sz="1800" dirty="0"/>
              <a:t>    //Sorts the new element into the heap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FF"/>
                </a:solidFill>
              </a:rPr>
              <a:t>    </a:t>
            </a:r>
            <a:r>
              <a:rPr lang="en-US" altLang="ko-KR" sz="1800" dirty="0" err="1">
                <a:solidFill>
                  <a:srgbClr val="FF00FF"/>
                </a:solidFill>
              </a:rPr>
              <a:t>std</a:t>
            </a:r>
            <a:r>
              <a:rPr lang="en-US" altLang="ko-KR" sz="1800" dirty="0">
                <a:solidFill>
                  <a:srgbClr val="FF00FF"/>
                </a:solidFill>
              </a:rPr>
              <a:t>::</a:t>
            </a:r>
            <a:r>
              <a:rPr lang="en-US" altLang="ko-KR" sz="1800" i="1" dirty="0" err="1">
                <a:solidFill>
                  <a:srgbClr val="FF00FF"/>
                </a:solidFill>
              </a:rPr>
              <a:t>push_heap</a:t>
            </a:r>
            <a:r>
              <a:rPr lang="en-US" altLang="ko-KR" sz="1800" dirty="0">
                <a:solidFill>
                  <a:srgbClr val="FF00FF"/>
                </a:solidFill>
              </a:rPr>
              <a:t>(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begin</a:t>
            </a:r>
            <a:r>
              <a:rPr lang="en-US" altLang="ko-KR" sz="1800" dirty="0">
                <a:solidFill>
                  <a:srgbClr val="FF00FF"/>
                </a:solidFill>
              </a:rPr>
              <a:t>(), </a:t>
            </a:r>
            <a:r>
              <a:rPr lang="en-US" altLang="ko-KR" sz="1800" b="1" dirty="0" err="1">
                <a:solidFill>
                  <a:srgbClr val="FF00FF"/>
                </a:solidFill>
              </a:rPr>
              <a:t>v</a:t>
            </a:r>
            <a:r>
              <a:rPr lang="en-US" altLang="ko-KR" sz="1800" dirty="0" err="1">
                <a:solidFill>
                  <a:srgbClr val="FF00FF"/>
                </a:solidFill>
              </a:rPr>
              <a:t>.</a:t>
            </a:r>
            <a:r>
              <a:rPr lang="en-US" altLang="ko-KR" sz="1800" i="1" dirty="0" err="1">
                <a:solidFill>
                  <a:srgbClr val="FF00FF"/>
                </a:solidFill>
              </a:rPr>
              <a:t>end</a:t>
            </a:r>
            <a:r>
              <a:rPr lang="en-US" altLang="ko-KR" sz="1800" dirty="0">
                <a:solidFill>
                  <a:srgbClr val="FF00FF"/>
                </a:solidFill>
              </a:rPr>
              <a:t>());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nn-NO" altLang="ko-KR" sz="1800" dirty="0"/>
              <a:t>    for (auto </a:t>
            </a:r>
            <a:r>
              <a:rPr lang="nn-NO" altLang="ko-KR" sz="1800" b="1" dirty="0"/>
              <a:t>i</a:t>
            </a:r>
            <a:r>
              <a:rPr lang="nn-NO" altLang="ko-KR" sz="1800" dirty="0"/>
              <a:t> : </a:t>
            </a:r>
            <a:r>
              <a:rPr lang="nn-NO" altLang="ko-KR" sz="1800" b="1" dirty="0"/>
              <a:t>v</a:t>
            </a:r>
            <a:r>
              <a:rPr lang="nn-NO" altLang="ko-KR" sz="1800" dirty="0"/>
              <a:t>) std::</a:t>
            </a:r>
            <a:r>
              <a:rPr lang="nn-NO" altLang="ko-KR" sz="1800" i="1" dirty="0"/>
              <a:t>cout</a:t>
            </a:r>
            <a:r>
              <a:rPr lang="nn-NO" altLang="ko-KR" sz="1800" dirty="0"/>
              <a:t> &lt;&lt; </a:t>
            </a:r>
            <a:r>
              <a:rPr lang="nn-NO" altLang="ko-KR" sz="1800" b="1" dirty="0"/>
              <a:t>i</a:t>
            </a:r>
            <a:r>
              <a:rPr lang="nn-NO" altLang="ko-KR" sz="1800" dirty="0"/>
              <a:t> &lt;&lt; ' ';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</a:t>
            </a:r>
            <a:r>
              <a:rPr lang="en-US" altLang="ko-KR" sz="1800" i="1" dirty="0" err="1"/>
              <a:t>cout</a:t>
            </a:r>
            <a:r>
              <a:rPr lang="en-US" altLang="ko-KR" sz="1800" dirty="0"/>
              <a:t> &lt;&lt; '\n</a:t>
            </a:r>
            <a:r>
              <a:rPr lang="en-US" altLang="ko-KR" sz="1800" dirty="0" smtClean="0"/>
              <a:t>';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/* output: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    v: 16 14 10 8 7 9 3 2 4 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    after </a:t>
            </a:r>
            <a:r>
              <a:rPr lang="en-US" altLang="ko-KR" sz="1600" dirty="0" err="1">
                <a:solidFill>
                  <a:srgbClr val="00B050"/>
                </a:solidFill>
              </a:rPr>
              <a:t>pop_heap</a:t>
            </a:r>
            <a:r>
              <a:rPr lang="en-US" altLang="ko-KR" sz="1600" dirty="0">
                <a:solidFill>
                  <a:srgbClr val="00B050"/>
                </a:solidFill>
              </a:rPr>
              <a:t>: 14 8 10 4 7 9 3 2 1 16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    largest element: 16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    heap without largest: 14 8 10 4 7 9 3 2 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    after push heap: 14 12 10 4 8 9 3 2 1 7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    *</a:t>
            </a:r>
            <a:r>
              <a:rPr lang="en-US" altLang="ko-KR" sz="1600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4" y="1098550"/>
            <a:ext cx="36957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 Heap Data Structure?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Heap data structure is a binary tree with the following </a:t>
            </a:r>
            <a:r>
              <a:rPr lang="en-US" altLang="ko-KR" sz="2400" dirty="0" smtClean="0"/>
              <a:t>properties:</a:t>
            </a:r>
          </a:p>
          <a:p>
            <a:pPr lvl="1"/>
            <a:r>
              <a:rPr lang="en-US" altLang="ko-KR" sz="2000" dirty="0"/>
              <a:t>It is a </a:t>
            </a:r>
            <a:r>
              <a:rPr lang="en-US" altLang="ko-KR" sz="2000" b="1" i="1" dirty="0"/>
              <a:t>complete binary tree</a:t>
            </a:r>
            <a:r>
              <a:rPr lang="en-US" altLang="ko-KR" sz="2000" dirty="0"/>
              <a:t>; that is, each level of the tree is completely filled, except </a:t>
            </a:r>
            <a:r>
              <a:rPr lang="en-US" altLang="ko-KR" sz="2000" dirty="0" smtClean="0"/>
              <a:t>possibly the </a:t>
            </a:r>
            <a:r>
              <a:rPr lang="en-US" altLang="ko-KR" sz="2000" dirty="0"/>
              <a:t>bottom level. At this level, it is filled from left to right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It </a:t>
            </a:r>
            <a:r>
              <a:rPr lang="en-US" altLang="ko-KR" sz="2000" dirty="0"/>
              <a:t>satisfies the heap-order property: The data item stored in each node is </a:t>
            </a:r>
            <a:r>
              <a:rPr lang="en-US" altLang="ko-KR" sz="2000" dirty="0" smtClean="0"/>
              <a:t>greater </a:t>
            </a:r>
            <a:r>
              <a:rPr lang="en-US" altLang="ko-KR" sz="2400" dirty="0" smtClean="0"/>
              <a:t>than </a:t>
            </a:r>
            <a:r>
              <a:rPr lang="en-US" altLang="ko-KR" sz="2400" dirty="0"/>
              <a:t>or equal to the data items stored in its children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Examples: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/>
            <a:r>
              <a:rPr lang="en-US" altLang="ko-KR" sz="2000" dirty="0"/>
              <a:t>In the above examples </a:t>
            </a:r>
            <a:r>
              <a:rPr lang="en-US" altLang="ko-KR" sz="2000" b="1" dirty="0"/>
              <a:t>only (a) is a heap</a:t>
            </a:r>
            <a:r>
              <a:rPr lang="en-US" altLang="ko-KR" sz="2000" dirty="0"/>
              <a:t>. (b) is not a heap as it is not complete and (c) is </a:t>
            </a:r>
            <a:r>
              <a:rPr lang="en-US" altLang="ko-KR" sz="2000" dirty="0" smtClean="0"/>
              <a:t>complete but </a:t>
            </a:r>
            <a:r>
              <a:rPr lang="en-US" altLang="ko-KR" sz="2000" dirty="0"/>
              <a:t>does not satisfy the second property defined for heaps.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B3EB50-C323-4EA3-9DB4-835A10528E7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780631"/>
            <a:ext cx="8943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9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AStar_heaps-120622083335-phpapp01.pdf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75FE8-4820-48D5-9925-CF7026792E8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8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as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We could implement heaps using a linked list like structure, like we did </a:t>
            </a:r>
            <a:r>
              <a:rPr lang="en-US" altLang="ko-KR" sz="2400" dirty="0" smtClean="0"/>
              <a:t>with binary </a:t>
            </a:r>
            <a:r>
              <a:rPr lang="en-US" altLang="ko-KR" sz="2400" dirty="0"/>
              <a:t>trees but in this instance it is actually easier to implement heaps </a:t>
            </a:r>
            <a:r>
              <a:rPr lang="en-US" altLang="ko-KR" sz="2400" dirty="0" smtClean="0"/>
              <a:t>using arrays.</a:t>
            </a:r>
          </a:p>
          <a:p>
            <a:r>
              <a:rPr lang="en-US" altLang="ko-KR" sz="2400" dirty="0"/>
              <a:t>We simply number the nodes in the heap from top to bottom, </a:t>
            </a:r>
            <a:r>
              <a:rPr lang="en-US" altLang="ko-KR" sz="2400" dirty="0" smtClean="0"/>
              <a:t>numbering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nodes on </a:t>
            </a:r>
            <a:r>
              <a:rPr lang="en-US" altLang="ko-KR" sz="2400" dirty="0"/>
              <a:t>each level from left to right and store the </a:t>
            </a:r>
            <a:r>
              <a:rPr lang="en-US" altLang="ko-KR" sz="2400" dirty="0" err="1" smtClean="0"/>
              <a:t>i-th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node in the </a:t>
            </a:r>
            <a:r>
              <a:rPr lang="en-US" altLang="ko-KR" sz="2400" dirty="0" err="1" smtClean="0"/>
              <a:t>i-th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location of </a:t>
            </a:r>
            <a:r>
              <a:rPr lang="en-US" altLang="ko-KR" sz="2400" dirty="0" smtClean="0"/>
              <a:t>the array.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942134"/>
            <a:ext cx="44481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2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as an Array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 array A that represents a heap is an array with two attributes</a:t>
            </a:r>
          </a:p>
          <a:p>
            <a:pPr lvl="1"/>
            <a:r>
              <a:rPr lang="en-US" altLang="ko-KR" sz="2000" b="1" i="1" dirty="0" smtClean="0"/>
              <a:t>length</a:t>
            </a:r>
            <a:r>
              <a:rPr lang="en-US" altLang="ko-KR" sz="2000" dirty="0"/>
              <a:t>, the number of elements in the array</a:t>
            </a:r>
          </a:p>
          <a:p>
            <a:pPr lvl="1"/>
            <a:r>
              <a:rPr lang="en-US" altLang="ko-KR" sz="2000" b="1" i="1" dirty="0" smtClean="0"/>
              <a:t>heap-size</a:t>
            </a:r>
            <a:r>
              <a:rPr lang="en-US" altLang="ko-KR" sz="2000" dirty="0"/>
              <a:t>, the number of heap elements stored in the array</a:t>
            </a:r>
          </a:p>
          <a:p>
            <a:r>
              <a:rPr lang="en-US" altLang="ko-KR" sz="2400" dirty="0" smtClean="0"/>
              <a:t>Viewed </a:t>
            </a:r>
            <a:r>
              <a:rPr lang="en-US" altLang="ko-KR" sz="2400" dirty="0"/>
              <a:t>as a binary tree and as an array 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The root of the tree is stored at A[0], its left-child at A[1], its right child at A[2</a:t>
            </a:r>
            <a:r>
              <a:rPr lang="en-US" altLang="ko-KR" sz="2400" dirty="0" smtClean="0"/>
              <a:t>] etc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125663"/>
            <a:ext cx="5429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6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the Heap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Given </a:t>
            </a:r>
            <a:r>
              <a:rPr lang="en-US" altLang="ko-KR" sz="2400" dirty="0"/>
              <a:t>the index </a:t>
            </a:r>
            <a:r>
              <a:rPr lang="en-US" altLang="ko-KR" sz="2400" i="1" dirty="0" err="1"/>
              <a:t>i</a:t>
            </a:r>
            <a:r>
              <a:rPr lang="en-US" altLang="ko-KR" sz="2400" i="1" dirty="0"/>
              <a:t> </a:t>
            </a:r>
            <a:r>
              <a:rPr lang="en-US" altLang="ko-KR" sz="2400" dirty="0"/>
              <a:t>of a node, the indices of its parent </a:t>
            </a:r>
            <a:r>
              <a:rPr lang="en-US" altLang="ko-KR" sz="2400" i="1" dirty="0"/>
              <a:t>Parent(</a:t>
            </a:r>
            <a:r>
              <a:rPr lang="en-US" altLang="ko-KR" sz="2400" i="1" dirty="0" err="1"/>
              <a:t>i</a:t>
            </a:r>
            <a:r>
              <a:rPr lang="en-US" altLang="ko-KR" sz="2400" i="1" dirty="0"/>
              <a:t>), </a:t>
            </a:r>
            <a:r>
              <a:rPr lang="en-US" altLang="ko-KR" sz="2400" dirty="0" smtClean="0"/>
              <a:t>left-child </a:t>
            </a:r>
            <a:r>
              <a:rPr lang="en-US" altLang="ko-KR" sz="2400" i="1" dirty="0" err="1" smtClean="0"/>
              <a:t>LeftChild</a:t>
            </a:r>
            <a:r>
              <a:rPr lang="en-US" altLang="ko-KR" sz="2400" i="1" dirty="0" smtClean="0"/>
              <a:t>(</a:t>
            </a:r>
            <a:r>
              <a:rPr lang="en-US" altLang="ko-KR" sz="2400" i="1" dirty="0" err="1" smtClean="0"/>
              <a:t>i</a:t>
            </a:r>
            <a:r>
              <a:rPr lang="en-US" altLang="ko-KR" sz="2400" i="1" dirty="0"/>
              <a:t>) </a:t>
            </a:r>
            <a:r>
              <a:rPr lang="en-US" altLang="ko-KR" sz="2400" dirty="0"/>
              <a:t>and right child </a:t>
            </a:r>
            <a:r>
              <a:rPr lang="en-US" altLang="ko-KR" sz="2400" i="1" dirty="0" err="1"/>
              <a:t>RightChild</a:t>
            </a:r>
            <a:r>
              <a:rPr lang="en-US" altLang="ko-KR" sz="2400" i="1" dirty="0"/>
              <a:t>(</a:t>
            </a:r>
            <a:r>
              <a:rPr lang="en-US" altLang="ko-KR" sz="2400" i="1" dirty="0" err="1"/>
              <a:t>i</a:t>
            </a:r>
            <a:r>
              <a:rPr lang="en-US" altLang="ko-KR" sz="2400" i="1" dirty="0"/>
              <a:t>) </a:t>
            </a:r>
            <a:r>
              <a:rPr lang="en-US" altLang="ko-KR" sz="2400" dirty="0"/>
              <a:t>can be computed simply :</a:t>
            </a:r>
          </a:p>
          <a:p>
            <a:pPr marL="800100" lvl="1" indent="-342900"/>
            <a:r>
              <a:rPr lang="en-US" altLang="ko-KR" sz="2000" b="1" dirty="0"/>
              <a:t>Parent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) { return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/2; }</a:t>
            </a:r>
          </a:p>
          <a:p>
            <a:pPr marL="800100" lvl="1" indent="-342900"/>
            <a:r>
              <a:rPr lang="en-US" altLang="ko-KR" sz="2000" b="1" dirty="0" err="1" smtClean="0"/>
              <a:t>LeftChild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 { return 2*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 }</a:t>
            </a:r>
          </a:p>
          <a:p>
            <a:pPr marL="800100" lvl="1" indent="-342900"/>
            <a:r>
              <a:rPr lang="en-US" altLang="ko-KR" sz="2000" b="1" dirty="0" err="1" smtClean="0"/>
              <a:t>RightChild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 { return 2*i+1; }</a:t>
            </a:r>
            <a:endParaRPr lang="en-US" altLang="ko-KR" sz="2000" dirty="0"/>
          </a:p>
          <a:p>
            <a:r>
              <a:rPr lang="en-US" altLang="ko-KR" sz="2400" dirty="0" smtClean="0"/>
              <a:t>Heaps </a:t>
            </a:r>
            <a:r>
              <a:rPr lang="en-US" altLang="ko-KR" sz="2400" dirty="0"/>
              <a:t>must also satisfy the </a:t>
            </a:r>
            <a:r>
              <a:rPr lang="en-US" altLang="ko-KR" sz="2400" b="1" dirty="0"/>
              <a:t>heap property </a:t>
            </a:r>
            <a:r>
              <a:rPr lang="en-US" altLang="ko-KR" sz="2400" dirty="0"/>
              <a:t>for every </a:t>
            </a:r>
            <a:r>
              <a:rPr lang="en-US" altLang="ko-KR" sz="2400" dirty="0" smtClean="0"/>
              <a:t>node 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, other than </a:t>
            </a:r>
            <a:r>
              <a:rPr lang="en-US" altLang="ko-KR" sz="2400" dirty="0" smtClean="0"/>
              <a:t>the root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A[Parent(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)] ≥ A[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]</a:t>
            </a:r>
          </a:p>
          <a:p>
            <a:r>
              <a:rPr lang="en-US" altLang="ko-KR" sz="2400" dirty="0" smtClean="0"/>
              <a:t>Therefore</a:t>
            </a:r>
            <a:r>
              <a:rPr lang="en-US" altLang="ko-KR" sz="2400" dirty="0"/>
              <a:t>, the largest element in a heap is stored at the root, and </a:t>
            </a:r>
            <a:r>
              <a:rPr lang="en-US" altLang="ko-KR" sz="2400" dirty="0" smtClean="0"/>
              <a:t>the subtrees </a:t>
            </a:r>
            <a:r>
              <a:rPr lang="en-US" altLang="ko-KR" sz="2400" dirty="0"/>
              <a:t>rooted at a node contain smaller values than does the node itself.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6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dirty="0"/>
              <a:t>height </a:t>
            </a:r>
            <a:r>
              <a:rPr lang="en-US" altLang="ko-KR" dirty="0"/>
              <a:t>of a node in a tree is the number </a:t>
            </a:r>
            <a:r>
              <a:rPr lang="en-US" altLang="ko-KR" dirty="0" smtClean="0"/>
              <a:t>of edges </a:t>
            </a:r>
            <a:r>
              <a:rPr lang="en-US" altLang="ko-KR" dirty="0"/>
              <a:t>on the longest simple downward path </a:t>
            </a:r>
            <a:r>
              <a:rPr lang="en-US" altLang="ko-KR" dirty="0" smtClean="0"/>
              <a:t>from the </a:t>
            </a:r>
            <a:r>
              <a:rPr lang="en-US" altLang="ko-KR" dirty="0"/>
              <a:t>node to a leaf. (i.e. maximum depth from </a:t>
            </a:r>
            <a:r>
              <a:rPr lang="en-US" altLang="ko-KR" dirty="0" smtClean="0"/>
              <a:t>that node)</a:t>
            </a:r>
          </a:p>
          <a:p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height of an n-element heap based on </a:t>
            </a:r>
            <a:r>
              <a:rPr lang="en-US" altLang="ko-KR" dirty="0" smtClean="0"/>
              <a:t>a binary </a:t>
            </a:r>
            <a:r>
              <a:rPr lang="en-US" altLang="ko-KR" dirty="0"/>
              <a:t>tree is 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( n ).</a:t>
            </a:r>
          </a:p>
          <a:p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basic operations on heaps run in time </a:t>
            </a:r>
            <a:r>
              <a:rPr lang="en-US" altLang="ko-KR" dirty="0" smtClean="0"/>
              <a:t>at most </a:t>
            </a:r>
            <a:r>
              <a:rPr lang="en-US" altLang="ko-KR" dirty="0"/>
              <a:t>proportional to the height of the tree </a:t>
            </a:r>
            <a:r>
              <a:rPr lang="en-US" altLang="ko-KR" dirty="0" smtClean="0"/>
              <a:t>and thus </a:t>
            </a:r>
            <a:r>
              <a:rPr lang="en-US" altLang="ko-KR" dirty="0"/>
              <a:t>take O(</a:t>
            </a:r>
            <a:r>
              <a:rPr lang="en-US" altLang="ko-KR" dirty="0" err="1"/>
              <a:t>lg</a:t>
            </a:r>
            <a:r>
              <a:rPr lang="en-US" altLang="ko-KR" dirty="0"/>
              <a:t> n)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0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Maintaining the Heap 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the more basic heap operations is converting a </a:t>
            </a:r>
            <a:r>
              <a:rPr lang="en-US" altLang="ko-KR" u="sng" dirty="0"/>
              <a:t>complete </a:t>
            </a:r>
            <a:r>
              <a:rPr lang="en-US" altLang="ko-KR" u="sng" dirty="0" smtClean="0"/>
              <a:t>binary tree</a:t>
            </a:r>
            <a:r>
              <a:rPr lang="en-US" altLang="ko-KR" dirty="0" smtClean="0"/>
              <a:t> </a:t>
            </a:r>
            <a:r>
              <a:rPr lang="en-US" altLang="ko-KR" dirty="0"/>
              <a:t>to a heap.</a:t>
            </a:r>
          </a:p>
          <a:p>
            <a:r>
              <a:rPr lang="en-US" altLang="ko-KR" dirty="0" smtClean="0"/>
              <a:t>Such </a:t>
            </a:r>
            <a:r>
              <a:rPr lang="en-US" altLang="ko-KR" dirty="0"/>
              <a:t>an operation is called “</a:t>
            </a:r>
            <a:r>
              <a:rPr lang="en-US" altLang="ko-KR" b="1" dirty="0" err="1"/>
              <a:t>Heapify</a:t>
            </a:r>
            <a:r>
              <a:rPr lang="en-US" altLang="ko-KR" dirty="0"/>
              <a:t>”.</a:t>
            </a:r>
          </a:p>
          <a:p>
            <a:r>
              <a:rPr lang="en-US" altLang="ko-KR" dirty="0" smtClean="0"/>
              <a:t>Its </a:t>
            </a:r>
            <a:r>
              <a:rPr lang="en-US" altLang="ko-KR" dirty="0"/>
              <a:t>inputs are an array A and an index </a:t>
            </a:r>
            <a:r>
              <a:rPr lang="en-US" altLang="ko-KR" i="1" dirty="0" err="1"/>
              <a:t>i</a:t>
            </a:r>
            <a:r>
              <a:rPr lang="en-US" altLang="ko-KR" i="1" dirty="0"/>
              <a:t> </a:t>
            </a:r>
            <a:r>
              <a:rPr lang="en-US" altLang="ko-KR" dirty="0"/>
              <a:t>into the array.</a:t>
            </a:r>
          </a:p>
          <a:p>
            <a:r>
              <a:rPr lang="en-US" altLang="ko-KR" dirty="0" smtClean="0"/>
              <a:t>When </a:t>
            </a:r>
            <a:r>
              <a:rPr lang="en-US" altLang="ko-KR" dirty="0" err="1"/>
              <a:t>Heapify</a:t>
            </a:r>
            <a:r>
              <a:rPr lang="en-US" altLang="ko-KR" dirty="0"/>
              <a:t> is called, it is assumed that the binary trees rooted </a:t>
            </a:r>
            <a:r>
              <a:rPr lang="en-US" altLang="ko-KR" dirty="0" smtClean="0"/>
              <a:t>at </a:t>
            </a:r>
            <a:r>
              <a:rPr lang="en-US" altLang="ko-KR" dirty="0" err="1" smtClean="0"/>
              <a:t>LeftChild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/>
              <a:t>) and </a:t>
            </a:r>
            <a:r>
              <a:rPr lang="en-US" altLang="ko-KR" dirty="0" err="1"/>
              <a:t>RightChild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/>
              <a:t>) are heaps, but that A[</a:t>
            </a:r>
            <a:r>
              <a:rPr lang="en-US" altLang="ko-KR" i="1" dirty="0" err="1"/>
              <a:t>i</a:t>
            </a:r>
            <a:r>
              <a:rPr lang="en-US" altLang="ko-KR" dirty="0"/>
              <a:t>] may be </a:t>
            </a:r>
            <a:r>
              <a:rPr lang="en-US" altLang="ko-KR" dirty="0" smtClean="0"/>
              <a:t>smaller than </a:t>
            </a:r>
            <a:r>
              <a:rPr lang="en-US" altLang="ko-KR" dirty="0"/>
              <a:t>its children, thus violating the 2nd heap property.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function of </a:t>
            </a:r>
            <a:r>
              <a:rPr lang="en-US" altLang="ko-KR" dirty="0" err="1"/>
              <a:t>Heapify</a:t>
            </a:r>
            <a:r>
              <a:rPr lang="en-US" altLang="ko-KR" dirty="0"/>
              <a:t> is to let the value at A[</a:t>
            </a:r>
            <a:r>
              <a:rPr lang="en-US" altLang="ko-KR" i="1" dirty="0" err="1"/>
              <a:t>i</a:t>
            </a:r>
            <a:r>
              <a:rPr lang="en-US" altLang="ko-KR" dirty="0"/>
              <a:t>] “float down” in </a:t>
            </a:r>
            <a:r>
              <a:rPr lang="en-US" altLang="ko-KR" dirty="0" smtClean="0"/>
              <a:t>the heap </a:t>
            </a:r>
            <a:r>
              <a:rPr lang="en-US" altLang="ko-KR" dirty="0"/>
              <a:t>so that the subtree rooted at index </a:t>
            </a:r>
            <a:r>
              <a:rPr lang="en-US" altLang="ko-KR" dirty="0" err="1"/>
              <a:t>i</a:t>
            </a:r>
            <a:r>
              <a:rPr lang="en-US" altLang="ko-KR" dirty="0"/>
              <a:t> becomes a heap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2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</a:t>
            </a:r>
            <a:r>
              <a:rPr lang="en-US" altLang="ko-KR" dirty="0" err="1" smtClean="0"/>
              <a:t>Heapify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0716" y="1044575"/>
            <a:ext cx="4896297" cy="59769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• Subtree to be </a:t>
            </a:r>
            <a:r>
              <a:rPr lang="en-US" altLang="ko-KR" sz="1600" dirty="0" err="1"/>
              <a:t>heapified</a:t>
            </a:r>
            <a:r>
              <a:rPr lang="en-US" altLang="ko-KR" sz="1600" dirty="0"/>
              <a:t> is marked by the </a:t>
            </a:r>
            <a:r>
              <a:rPr lang="en-US" altLang="ko-KR" sz="1600" dirty="0" smtClean="0"/>
              <a:t>shaded triangle.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Node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</a:t>
            </a:r>
            <a:r>
              <a:rPr lang="en-US" altLang="ko-KR" sz="1600" dirty="0"/>
              <a:t>if smaller than its children is swapped </a:t>
            </a:r>
            <a:r>
              <a:rPr lang="en-US" altLang="ko-KR" sz="1600" dirty="0" smtClean="0"/>
              <a:t>with the </a:t>
            </a:r>
            <a:r>
              <a:rPr lang="en-US" altLang="ko-KR" sz="1600" dirty="0"/>
              <a:t>greater of its two children – in this case the </a:t>
            </a:r>
            <a:r>
              <a:rPr lang="en-US" altLang="ko-KR" sz="1600" dirty="0" smtClean="0"/>
              <a:t>left child </a:t>
            </a:r>
            <a:r>
              <a:rPr lang="en-US" altLang="ko-KR" sz="1600" dirty="0"/>
              <a:t>with value 14 is swapped for value 4 in node </a:t>
            </a:r>
            <a:r>
              <a:rPr lang="en-US" altLang="ko-KR" sz="1600" b="1" dirty="0"/>
              <a:t>I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If the next subtree down (again marked with the</a:t>
            </a:r>
          </a:p>
          <a:p>
            <a:pPr marL="0" indent="0">
              <a:buNone/>
            </a:pPr>
            <a:r>
              <a:rPr lang="en-US" altLang="ko-KR" sz="1600" dirty="0"/>
              <a:t>shaded triangle region) is not a heap, we </a:t>
            </a:r>
            <a:r>
              <a:rPr lang="en-US" altLang="ko-KR" sz="1600" dirty="0" smtClean="0"/>
              <a:t>“percolate” down </a:t>
            </a:r>
            <a:r>
              <a:rPr lang="en-US" altLang="ko-KR" sz="1600" dirty="0"/>
              <a:t>to the next subtree level and find the </a:t>
            </a:r>
            <a:r>
              <a:rPr lang="en-US" altLang="ko-KR" sz="1600" dirty="0" smtClean="0"/>
              <a:t>larger of </a:t>
            </a:r>
            <a:r>
              <a:rPr lang="en-US" altLang="ko-KR" sz="1600" dirty="0"/>
              <a:t>the two children again to swap with current </a:t>
            </a:r>
            <a:r>
              <a:rPr lang="en-US" altLang="ko-KR" sz="1600" dirty="0" smtClean="0"/>
              <a:t>root node.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We keep “percolating” down until either the</a:t>
            </a:r>
          </a:p>
          <a:p>
            <a:pPr marL="0" indent="0">
              <a:buNone/>
            </a:pPr>
            <a:r>
              <a:rPr lang="en-US" altLang="ko-KR" sz="1600" dirty="0"/>
              <a:t>subtree conforms to the heap properties or a leaf</a:t>
            </a:r>
          </a:p>
          <a:p>
            <a:pPr marL="0" indent="0">
              <a:buNone/>
            </a:pPr>
            <a:r>
              <a:rPr lang="en-US" altLang="ko-KR" sz="1600" dirty="0"/>
              <a:t>has been reached.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2" y="1077391"/>
            <a:ext cx="5114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2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Heapify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Begin</a:t>
            </a:r>
          </a:p>
          <a:p>
            <a:pPr marL="0" indent="0">
              <a:buNone/>
            </a:pPr>
            <a:r>
              <a:rPr lang="en-US" altLang="ko-KR" sz="1600" b="1" dirty="0" err="1"/>
              <a:t>Heapify</a:t>
            </a:r>
            <a:r>
              <a:rPr lang="en-US" altLang="ko-KR" sz="1600" dirty="0"/>
              <a:t>(A[],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</a:rPr>
              <a:t>Heapify</a:t>
            </a:r>
            <a:r>
              <a:rPr lang="en-US" altLang="ko-KR" sz="1600" dirty="0">
                <a:solidFill>
                  <a:srgbClr val="00B050"/>
                </a:solidFill>
              </a:rPr>
              <a:t> takes in our heap and index of current root node of subtree to be </a:t>
            </a:r>
            <a:r>
              <a:rPr lang="en-US" altLang="ko-KR" sz="1600" dirty="0" err="1">
                <a:solidFill>
                  <a:srgbClr val="00B050"/>
                </a:solidFill>
              </a:rPr>
              <a:t>heapified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left = </a:t>
            </a:r>
            <a:r>
              <a:rPr lang="en-US" altLang="ko-KR" sz="1600" dirty="0" err="1"/>
              <a:t>LeftChild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 </a:t>
            </a:r>
            <a:r>
              <a:rPr lang="en-US" altLang="ko-KR" sz="1600" dirty="0">
                <a:solidFill>
                  <a:srgbClr val="00B050"/>
                </a:solidFill>
              </a:rPr>
              <a:t>// index of left child</a:t>
            </a:r>
          </a:p>
          <a:p>
            <a:pPr marL="457200" lvl="1" indent="0">
              <a:buNone/>
            </a:pPr>
            <a:r>
              <a:rPr lang="en-US" altLang="ko-KR" sz="1600" dirty="0"/>
              <a:t>right = </a:t>
            </a:r>
            <a:r>
              <a:rPr lang="en-US" altLang="ko-KR" sz="1600" dirty="0" err="1"/>
              <a:t>RightChild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 </a:t>
            </a:r>
            <a:r>
              <a:rPr lang="en-US" altLang="ko-KR" sz="1600" dirty="0">
                <a:solidFill>
                  <a:srgbClr val="00B050"/>
                </a:solidFill>
              </a:rPr>
              <a:t>// index of right child</a:t>
            </a:r>
          </a:p>
          <a:p>
            <a:pPr marL="457200" lvl="1" indent="0">
              <a:buNone/>
            </a:pPr>
            <a:r>
              <a:rPr lang="en-US" altLang="ko-KR" sz="1600" b="1" dirty="0"/>
              <a:t>if </a:t>
            </a:r>
            <a:r>
              <a:rPr lang="en-US" altLang="ko-KR" sz="1600" dirty="0"/>
              <a:t>left ≤ </a:t>
            </a:r>
            <a:r>
              <a:rPr lang="en-US" altLang="ko-KR" sz="1600" dirty="0" err="1"/>
              <a:t>A.heap</a:t>
            </a:r>
            <a:r>
              <a:rPr lang="en-US" altLang="ko-KR" sz="1600" dirty="0"/>
              <a:t>-size </a:t>
            </a:r>
            <a:r>
              <a:rPr lang="en-US" altLang="ko-KR" sz="1600" b="1" dirty="0"/>
              <a:t>AND </a:t>
            </a:r>
            <a:r>
              <a:rPr lang="en-US" altLang="ko-KR" sz="1600" dirty="0"/>
              <a:t>A[left] &gt; 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{ </a:t>
            </a:r>
            <a:r>
              <a:rPr lang="en-US" altLang="ko-KR" sz="1600" dirty="0">
                <a:solidFill>
                  <a:srgbClr val="00B050"/>
                </a:solidFill>
              </a:rPr>
              <a:t>// if still within bounds AND left child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largest </a:t>
            </a:r>
            <a:r>
              <a:rPr lang="en-US" altLang="ko-KR" sz="1600" dirty="0"/>
              <a:t>= left;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</a:rPr>
              <a:t>greather</a:t>
            </a:r>
            <a:r>
              <a:rPr lang="en-US" altLang="ko-KR" sz="1600" dirty="0">
                <a:solidFill>
                  <a:srgbClr val="00B050"/>
                </a:solidFill>
              </a:rPr>
              <a:t> than parent – remember largest as left child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en-US" altLang="ko-KR" sz="1600" b="1" dirty="0"/>
              <a:t>else </a:t>
            </a: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largest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 </a:t>
            </a:r>
            <a:r>
              <a:rPr lang="en-US" altLang="ko-KR" sz="1600" dirty="0">
                <a:solidFill>
                  <a:srgbClr val="00B050"/>
                </a:solidFill>
              </a:rPr>
              <a:t>// else parent still has largest value for now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en-US" altLang="ko-KR" sz="1600" b="1" dirty="0"/>
              <a:t>if </a:t>
            </a:r>
            <a:r>
              <a:rPr lang="en-US" altLang="ko-KR" sz="1600" dirty="0"/>
              <a:t>right ≤ </a:t>
            </a:r>
            <a:r>
              <a:rPr lang="en-US" altLang="ko-KR" sz="1600" dirty="0" err="1"/>
              <a:t>A.heap</a:t>
            </a:r>
            <a:r>
              <a:rPr lang="en-US" altLang="ko-KR" sz="1600" dirty="0"/>
              <a:t>-size </a:t>
            </a:r>
            <a:r>
              <a:rPr lang="en-US" altLang="ko-KR" sz="1600" b="1" dirty="0"/>
              <a:t>AND </a:t>
            </a:r>
            <a:r>
              <a:rPr lang="en-US" altLang="ko-KR" sz="1600" dirty="0"/>
              <a:t>A[right] &gt; A[largest] { </a:t>
            </a:r>
            <a:r>
              <a:rPr lang="en-US" altLang="ko-KR" sz="1600" dirty="0">
                <a:solidFill>
                  <a:srgbClr val="00B050"/>
                </a:solidFill>
              </a:rPr>
              <a:t>// if still within bounds AND right child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largest </a:t>
            </a:r>
            <a:r>
              <a:rPr lang="en-US" altLang="ko-KR" sz="1600" dirty="0"/>
              <a:t>= right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</a:rPr>
              <a:t>greather</a:t>
            </a:r>
            <a:r>
              <a:rPr lang="en-US" altLang="ko-KR" sz="1600" dirty="0">
                <a:solidFill>
                  <a:srgbClr val="00B050"/>
                </a:solidFill>
              </a:rPr>
              <a:t> than parent – remember largest as right child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en-US" altLang="ko-KR" sz="1600" b="1" dirty="0"/>
              <a:t>if </a:t>
            </a:r>
            <a:r>
              <a:rPr lang="en-US" altLang="ko-KR" sz="1600" dirty="0"/>
              <a:t>largest NOT EQUAL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{ </a:t>
            </a:r>
            <a:r>
              <a:rPr lang="en-US" altLang="ko-KR" sz="1600" b="1" dirty="0">
                <a:solidFill>
                  <a:srgbClr val="00B050"/>
                </a:solidFill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</a:rPr>
              <a:t>if parent does not hold largest value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swap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and A[largest] </a:t>
            </a:r>
            <a:r>
              <a:rPr lang="en-US" altLang="ko-KR" sz="1600" dirty="0">
                <a:solidFill>
                  <a:srgbClr val="00B050"/>
                </a:solidFill>
              </a:rPr>
              <a:t>// swap parent with child that does have largest value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b="1" dirty="0" err="1" smtClean="0"/>
              <a:t>Heapify</a:t>
            </a:r>
            <a:r>
              <a:rPr lang="en-US" altLang="ko-KR" sz="1600" dirty="0" smtClean="0"/>
              <a:t>(A</a:t>
            </a:r>
            <a:r>
              <a:rPr lang="en-US" altLang="ko-KR" sz="1600" dirty="0"/>
              <a:t>, largest) </a:t>
            </a:r>
            <a:r>
              <a:rPr lang="en-US" altLang="ko-KR" sz="1600" dirty="0">
                <a:solidFill>
                  <a:srgbClr val="00B050"/>
                </a:solidFill>
              </a:rPr>
              <a:t>// Percolate down and </a:t>
            </a:r>
            <a:r>
              <a:rPr lang="en-US" altLang="ko-KR" sz="1600" dirty="0" err="1">
                <a:solidFill>
                  <a:srgbClr val="00B050"/>
                </a:solidFill>
              </a:rPr>
              <a:t>Heapify</a:t>
            </a:r>
            <a:r>
              <a:rPr lang="en-US" altLang="ko-KR" sz="1600" dirty="0">
                <a:solidFill>
                  <a:srgbClr val="00B050"/>
                </a:solidFill>
              </a:rPr>
              <a:t> next subtree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b="1" dirty="0"/>
              <a:t>End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6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4905</TotalTime>
  <Words>1801</Words>
  <Application>Microsoft Office PowerPoint</Application>
  <PresentationFormat>사용자 지정</PresentationFormat>
  <Paragraphs>207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Mobile Game Programming: Heap Data Structure</vt:lpstr>
      <vt:lpstr>What is a Heap Data Structure?</vt:lpstr>
      <vt:lpstr>Heap as an Array</vt:lpstr>
      <vt:lpstr>Heap as an Array (2)</vt:lpstr>
      <vt:lpstr>Accessing the Heap Values</vt:lpstr>
      <vt:lpstr>Heap Operations</vt:lpstr>
      <vt:lpstr>Maintaining the Heap Property</vt:lpstr>
      <vt:lpstr>Example of Heapify</vt:lpstr>
      <vt:lpstr>The Heapify Algorithm</vt:lpstr>
      <vt:lpstr>The Heapify Algorithm</vt:lpstr>
      <vt:lpstr>Building a Heap</vt:lpstr>
      <vt:lpstr>PowerPoint 프레젠테이션</vt:lpstr>
      <vt:lpstr>Example of Build Heap</vt:lpstr>
      <vt:lpstr>Other Heap Operations</vt:lpstr>
      <vt:lpstr>Heap Delete</vt:lpstr>
      <vt:lpstr>Heap Insert</vt:lpstr>
      <vt:lpstr>Ex) std::heap functions</vt:lpstr>
      <vt:lpstr>PowerPoint 프레젠테이션</vt:lpstr>
      <vt:lpstr>PowerPoint 프레젠테이션</vt:lpstr>
      <vt:lpstr>References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jintaeks2</cp:lastModifiedBy>
  <cp:revision>415</cp:revision>
  <dcterms:created xsi:type="dcterms:W3CDTF">2004-06-04T00:41:23Z</dcterms:created>
  <dcterms:modified xsi:type="dcterms:W3CDTF">2017-01-09T13:36:51Z</dcterms:modified>
</cp:coreProperties>
</file>