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335" r:id="rId3"/>
    <p:sldId id="336" r:id="rId4"/>
    <p:sldId id="338" r:id="rId5"/>
    <p:sldId id="337" r:id="rId6"/>
    <p:sldId id="332" r:id="rId7"/>
  </p:sldIdLst>
  <p:sldSz cx="10693400" cy="756126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FF00FF"/>
    <a:srgbClr val="FFCCCC"/>
    <a:srgbClr val="0000FF"/>
    <a:srgbClr val="FF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79094" autoAdjust="0"/>
  </p:normalViewPr>
  <p:slideViewPr>
    <p:cSldViewPr>
      <p:cViewPr varScale="1">
        <p:scale>
          <a:sx n="84" d="100"/>
          <a:sy n="84" d="100"/>
        </p:scale>
        <p:origin x="-1554" y="-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462222D-1C04-48E9-957F-020CEDD3C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72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6D5ECF-BEA0-44D3-869C-8DC32480AE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036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48384"/>
            <a:ext cx="10693400" cy="1872208"/>
          </a:xfrm>
          <a:noFill/>
        </p:spPr>
        <p:txBody>
          <a:bodyPr/>
          <a:lstStyle>
            <a:lvl1pPr algn="ctr">
              <a:defRPr sz="5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375" y="3636615"/>
            <a:ext cx="7486650" cy="2580035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DF1C-D005-4E62-8F34-C1D7C7B6E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5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큰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693400" cy="1188342"/>
          </a:xfrm>
          <a:solidFill>
            <a:srgbClr val="FF7C80">
              <a:alpha val="23000"/>
            </a:srgbClr>
          </a:solidFill>
          <a:ln w="25400" cmpd="sng">
            <a:solidFill>
              <a:srgbClr val="FF7C80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8" y="1260351"/>
            <a:ext cx="10080625" cy="5761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EB50-C323-4EA3-9DB4-835A10528E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5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FF7C80">
              <a:alpha val="23000"/>
            </a:srgbClr>
          </a:solidFill>
          <a:ln w="25400">
            <a:solidFill>
              <a:srgbClr val="FF7C80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5637-AC03-43CE-99DA-380571BC86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9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84F08-4A02-4C4A-8092-2EE62BA85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1294" y="972318"/>
            <a:ext cx="10692106" cy="1"/>
          </a:xfrm>
          <a:prstGeom prst="line">
            <a:avLst/>
          </a:prstGeom>
          <a:ln w="25400" cap="rnd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  <a:ln w="25400">
            <a:solidFill>
              <a:srgbClr val="FF7C80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ED16-1A81-4A9F-9695-B5ADF82A7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59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주제c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140" y="303213"/>
            <a:ext cx="10387260" cy="668337"/>
          </a:xfrm>
          <a:noFill/>
        </p:spPr>
        <p:txBody>
          <a:bodyPr/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6140" y="1044327"/>
            <a:ext cx="10081120" cy="59766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75FE8-4820-48D5-9925-CF702679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5" name="Straight Connector 31"/>
          <p:cNvCxnSpPr/>
          <p:nvPr userDrawn="1"/>
        </p:nvCxnSpPr>
        <p:spPr>
          <a:xfrm flipH="1">
            <a:off x="306140" y="972318"/>
            <a:ext cx="10387260" cy="1"/>
          </a:xfrm>
          <a:prstGeom prst="line">
            <a:avLst/>
          </a:prstGeom>
          <a:ln w="2540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3213"/>
            <a:ext cx="10693400" cy="668337"/>
          </a:xfrm>
          <a:prstGeom prst="rect">
            <a:avLst/>
          </a:prstGeom>
          <a:noFill/>
          <a:ln w="25400">
            <a:noFill/>
          </a:ln>
          <a:effectLst>
            <a:reflection blurRad="6350" stA="52000" endA="300" endPos="35000" dir="5400000" sy="-100000" algn="bl" rotWithShape="0"/>
          </a:effectLst>
          <a:extLst/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044575"/>
            <a:ext cx="1008062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8" y="7164388"/>
            <a:ext cx="1008062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6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396D37-47DC-427F-88C5-B866188418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88" y="7164388"/>
            <a:ext cx="1314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Google Drive\사진이미지\RoundedCorner_20161124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84" y="7164388"/>
            <a:ext cx="413528" cy="4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69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defTabSz="1042988" rtl="0" eaLnBrk="0" fontAlgn="base" latinLnBrk="1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42988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0525" indent="-390525" algn="l" defTabSz="1042988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47725" indent="-325438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3338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825625" indent="-260350" algn="l" defTabSz="10429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44738" indent="-258763" algn="l" defTabSz="10429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019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591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7163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73538" indent="-258763" algn="l" defTabSz="1042988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d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5.pd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138788" y="0"/>
            <a:ext cx="4584669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053232"/>
            <a:ext cx="10693400" cy="2303463"/>
          </a:xfrm>
          <a:solidFill>
            <a:srgbClr val="FF7C80">
              <a:alpha val="23000"/>
            </a:srgbClr>
          </a:solidFill>
          <a:ln w="57150"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altLang="ko-KR" sz="3300" b="0" dirty="0">
                <a:solidFill>
                  <a:schemeClr val="tx1"/>
                </a:solidFill>
              </a:rPr>
              <a:t>Mobile</a:t>
            </a:r>
            <a:r>
              <a:rPr lang="ko-KR" altLang="en-US" sz="3300" b="0" dirty="0">
                <a:solidFill>
                  <a:schemeClr val="tx1"/>
                </a:solidFill>
              </a:rPr>
              <a:t> </a:t>
            </a:r>
            <a:r>
              <a:rPr lang="en-US" altLang="ko-KR" sz="3300" b="0" dirty="0">
                <a:solidFill>
                  <a:schemeClr val="tx1"/>
                </a:solidFill>
              </a:rPr>
              <a:t>Game Programming: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A-Star Path Finding</a:t>
            </a:r>
            <a:endParaRPr lang="ko-KR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603375" y="4861172"/>
            <a:ext cx="7486650" cy="1655763"/>
          </a:xfrm>
        </p:spPr>
        <p:txBody>
          <a:bodyPr/>
          <a:lstStyle/>
          <a:p>
            <a:r>
              <a:rPr lang="en-US" altLang="ko-KR" dirty="0"/>
              <a:t>jintaeks@dongseo.ac.kr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Division of Digital Contents, DSU</a:t>
            </a:r>
          </a:p>
          <a:p>
            <a:r>
              <a:rPr lang="en-US" altLang="ko-KR" dirty="0"/>
              <a:t>November 2017</a:t>
            </a: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06388" y="-35793"/>
            <a:ext cx="10080625" cy="59769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Add the starting node to the open list.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Repeat the following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/>
              <a:t>Look for the node which has the lowest f on the open list. Refer to this node as the current node.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smtClean="0"/>
              <a:t>Switch(move) </a:t>
            </a:r>
            <a:r>
              <a:rPr lang="en-US" altLang="ko-KR" sz="2400" dirty="0"/>
              <a:t>it to the closed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/>
              <a:t>For each reachable node from the current node</a:t>
            </a:r>
          </a:p>
          <a:p>
            <a:pPr marL="1255713" lvl="2" indent="-342900">
              <a:buFont typeface="+mj-lt"/>
              <a:buAutoNum type="arabicPeriod"/>
            </a:pPr>
            <a:r>
              <a:rPr lang="en-US" altLang="ko-KR" sz="2400" dirty="0"/>
              <a:t>If it is on the closed list, ignore it.</a:t>
            </a:r>
          </a:p>
          <a:p>
            <a:pPr marL="1255713" lvl="2" indent="-342900">
              <a:buFont typeface="+mj-lt"/>
              <a:buAutoNum type="arabicPeriod"/>
            </a:pPr>
            <a:r>
              <a:rPr lang="en-US" altLang="ko-KR" sz="2400" dirty="0"/>
              <a:t>If it isn’t on the open list, add it to the open list. Make the current node the parent of this node. Record the f, g, and h value of this node.</a:t>
            </a:r>
          </a:p>
          <a:p>
            <a:pPr marL="1255713" lvl="2" indent="-342900">
              <a:buFont typeface="+mj-lt"/>
              <a:buAutoNum type="arabicPeriod"/>
            </a:pPr>
            <a:r>
              <a:rPr lang="en-US" altLang="ko-KR" sz="2400" dirty="0"/>
              <a:t>If it is on the open list already, check to see if this is a better path. If so, change its parent to the current node, and recalculate the f and g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/>
              <a:t>Stop when</a:t>
            </a:r>
          </a:p>
          <a:p>
            <a:pPr marL="1255713" lvl="2" indent="-342900">
              <a:buFont typeface="+mj-lt"/>
              <a:buAutoNum type="arabicPeriod"/>
            </a:pPr>
            <a:r>
              <a:rPr lang="en-US" altLang="ko-KR" sz="2400" dirty="0"/>
              <a:t>Add the target node to the closed list.</a:t>
            </a:r>
          </a:p>
          <a:p>
            <a:pPr marL="1255713" lvl="2" indent="-342900">
              <a:buFont typeface="+mj-lt"/>
              <a:buAutoNum type="arabicPeriod"/>
            </a:pPr>
            <a:r>
              <a:rPr lang="en-US" altLang="ko-KR" sz="2400" dirty="0"/>
              <a:t>Fail to find the target node, and the open list is empty.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Tracing backwards from the target node to the starting node. That is your path.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D5637-AC03-43CE-99DA-380571BC86F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82746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EB7E81-4941-433F-9628-90C913D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the standard terminology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5D092F-E12A-444E-8039-7A84D9E9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g(n) </a:t>
            </a:r>
            <a:r>
              <a:rPr lang="en-US" altLang="ko-KR" dirty="0"/>
              <a:t>represents the exact cost from starting point to any point </a:t>
            </a:r>
            <a:r>
              <a:rPr lang="en-US" altLang="ko-KR" i="1" dirty="0"/>
              <a:t>n</a:t>
            </a:r>
            <a:endParaRPr lang="en-US" altLang="ko-KR" dirty="0"/>
          </a:p>
          <a:p>
            <a:r>
              <a:rPr lang="en-US" altLang="ko-KR" i="1" dirty="0"/>
              <a:t>h(n) </a:t>
            </a:r>
            <a:r>
              <a:rPr lang="en-US" altLang="ko-KR" dirty="0"/>
              <a:t>represents the estimated cost from point </a:t>
            </a:r>
            <a:r>
              <a:rPr lang="en-US" altLang="ko-KR" i="1" dirty="0"/>
              <a:t>n </a:t>
            </a:r>
            <a:r>
              <a:rPr lang="en-US" altLang="ko-KR" dirty="0"/>
              <a:t>to </a:t>
            </a:r>
            <a:r>
              <a:rPr lang="pt-BR" altLang="ko-KR" dirty="0"/>
              <a:t>the destination</a:t>
            </a:r>
          </a:p>
          <a:p>
            <a:r>
              <a:rPr lang="pt-BR" altLang="ko-KR" i="1" dirty="0"/>
              <a:t>f(n)=g(n)+h(n)</a:t>
            </a:r>
            <a:r>
              <a:rPr lang="pt-BR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012D235-2774-486A-9438-84742C536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6867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12A38D-AF29-4AF9-A855-C9864399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5EA46C1D-B58E-439A-A40F-93454C89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66" y="1044575"/>
            <a:ext cx="8304669" cy="59769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DCC98D0-B1D0-431B-A3B5-63051A8C7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08820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5D00DA-4DA2-4EC2-9770-52B342B1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6EE5D0-E5A1-4668-A8BE-D64F0380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rectangular grid (Fig. 2a)</a:t>
            </a:r>
          </a:p>
          <a:p>
            <a:r>
              <a:rPr lang="en-US" altLang="ko-KR" dirty="0"/>
              <a:t>quadtree (Fig. 2c)</a:t>
            </a:r>
          </a:p>
          <a:p>
            <a:r>
              <a:rPr lang="en-US" altLang="ko-KR" dirty="0"/>
              <a:t>convex polygons (Fig. 2d)</a:t>
            </a:r>
          </a:p>
          <a:p>
            <a:r>
              <a:rPr lang="en-US" altLang="ko-KR" dirty="0"/>
              <a:t>points of visibility (Fig. 2e)</a:t>
            </a:r>
          </a:p>
          <a:p>
            <a:r>
              <a:rPr lang="en-US" altLang="ko-KR" dirty="0"/>
              <a:t>generalized cylinders (Fig. 2f).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43A0EB-C98E-46D2-9353-46683EBA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4F08-4A02-4C4A-8092-2EE62BA85A1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101693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815707" y="3924647"/>
            <a:ext cx="2602048" cy="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854245" y="0"/>
            <a:ext cx="4839155" cy="756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P:\06.김현진\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9431" y="3217146"/>
            <a:ext cx="5767700" cy="518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68835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5625</TotalTime>
  <Words>267</Words>
  <Application>Microsoft Office PowerPoint</Application>
  <PresentationFormat>사용자 지정</PresentationFormat>
  <Paragraphs>29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Mobile Game Programming: A-Star Path Finding</vt:lpstr>
      <vt:lpstr>PowerPoint 프레젠테이션</vt:lpstr>
      <vt:lpstr>the standard terminology</vt:lpstr>
      <vt:lpstr>PowerPoint 프레젠테이션</vt:lpstr>
      <vt:lpstr>PowerPoint 프레젠테이션</vt:lpstr>
      <vt:lpstr>PowerPoint 프레젠테이션</vt:lpstr>
    </vt:vector>
  </TitlesOfParts>
  <Company>KOG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게임과 콘솔 게임</dc:title>
  <dc:creator>RacerLee</dc:creator>
  <cp:lastModifiedBy>JintaekSeo</cp:lastModifiedBy>
  <cp:revision>462</cp:revision>
  <dcterms:created xsi:type="dcterms:W3CDTF">2004-06-04T00:41:23Z</dcterms:created>
  <dcterms:modified xsi:type="dcterms:W3CDTF">2018-05-04T10:27:36Z</dcterms:modified>
</cp:coreProperties>
</file>