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317" r:id="rId3"/>
    <p:sldId id="312" r:id="rId4"/>
    <p:sldId id="313" r:id="rId5"/>
    <p:sldId id="324" r:id="rId6"/>
    <p:sldId id="314" r:id="rId7"/>
    <p:sldId id="315" r:id="rId8"/>
    <p:sldId id="316" r:id="rId9"/>
    <p:sldId id="319" r:id="rId10"/>
    <p:sldId id="320" r:id="rId11"/>
    <p:sldId id="321" r:id="rId12"/>
    <p:sldId id="322" r:id="rId13"/>
    <p:sldId id="336" r:id="rId14"/>
    <p:sldId id="325" r:id="rId15"/>
    <p:sldId id="326" r:id="rId16"/>
    <p:sldId id="327" r:id="rId17"/>
    <p:sldId id="346" r:id="rId18"/>
    <p:sldId id="328" r:id="rId19"/>
    <p:sldId id="329" r:id="rId20"/>
    <p:sldId id="330" r:id="rId21"/>
    <p:sldId id="331" r:id="rId22"/>
    <p:sldId id="347" r:id="rId23"/>
    <p:sldId id="308" r:id="rId24"/>
    <p:sldId id="348" r:id="rId25"/>
    <p:sldId id="349" r:id="rId26"/>
    <p:sldId id="350" r:id="rId27"/>
  </p:sldIdLst>
  <p:sldSz cx="10693400" cy="756126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FF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867" autoAdjust="0"/>
  </p:normalViewPr>
  <p:slideViewPr>
    <p:cSldViewPr>
      <p:cViewPr varScale="1">
        <p:scale>
          <a:sx n="97" d="100"/>
          <a:sy n="97" d="100"/>
        </p:scale>
        <p:origin x="-1188" y="-10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7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C2B8FEF8-3F57-4527-A9C0-EF4DCD735A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979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DDB562A-45A8-431A-A8C0-05684DFEE3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879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amino acids</a:t>
            </a:r>
          </a:p>
          <a:p>
            <a:r>
              <a:rPr lang="en-US" altLang="ko-KR" dirty="0"/>
              <a:t>DNA sequencing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 base, A, T, C and G(adenine,</a:t>
            </a:r>
            <a:r>
              <a:rPr lang="ko-KR" altLang="en-US" dirty="0"/>
              <a:t> </a:t>
            </a:r>
            <a:r>
              <a:rPr lang="en-US" altLang="ko-KR" dirty="0"/>
              <a:t>thymine/</a:t>
            </a:r>
            <a:r>
              <a:rPr kumimoji="1" lang="el-GR" altLang="ko-KR" sz="1200" b="0" i="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θ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áimiːn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/, Cytosine, guanine/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gw</a:t>
            </a:r>
            <a:r>
              <a:rPr kumimoji="1" lang="el-GR" altLang="ko-KR" sz="1200" b="0" i="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άː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niːn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/)</a:t>
            </a:r>
            <a:endParaRPr lang="en-US" altLang="ko-KR" dirty="0"/>
          </a:p>
          <a:p>
            <a:r>
              <a:rPr lang="en-US" altLang="ko-KR" dirty="0"/>
              <a:t>3 bases builds triplet code, an amino acids.</a:t>
            </a:r>
          </a:p>
          <a:p>
            <a:r>
              <a:rPr lang="en-US" altLang="ko-KR" dirty="0"/>
              <a:t>the series of an amino acid builds a protein.</a:t>
            </a:r>
          </a:p>
          <a:p>
            <a:r>
              <a:rPr lang="en-US" altLang="ko-KR" dirty="0"/>
              <a:t>There are 20 different amino acids in a living objects.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DB562A-45A8-431A-A8C0-05684DFEE37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359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nucleus</a:t>
            </a:r>
          </a:p>
          <a:p>
            <a:r>
              <a:rPr lang="en-US" altLang="ko-KR" dirty="0"/>
              <a:t>ribosome/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ráibəsòum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</a:t>
            </a:r>
            <a:endParaRPr lang="en-US" altLang="ko-KR" dirty="0"/>
          </a:p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/>
              <a:t>membrane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DB562A-45A8-431A-A8C0-05684DFEE37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28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49500"/>
            <a:ext cx="10693400" cy="107109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E871-4690-4906-AE63-0FDFD6E5B4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6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55666-44BA-4535-A0C6-9A4986DF0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4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7100" y="0"/>
            <a:ext cx="1368152" cy="6754813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140" y="303213"/>
            <a:ext cx="8568952" cy="645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DC41E-AB4E-4C36-A16B-1753CA82E9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80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1B52B-8C2B-4662-9081-2897818CBE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0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859338"/>
            <a:ext cx="10693400" cy="1501775"/>
          </a:xfrm>
        </p:spPr>
        <p:txBody>
          <a:bodyPr anchor="t"/>
          <a:lstStyle>
            <a:lvl1pPr algn="l">
              <a:defRPr sz="3300" b="1" cap="none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148" y="3205163"/>
            <a:ext cx="9937104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A6516-43E2-4E32-8D1C-4E84CAEF66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6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116335"/>
            <a:ext cx="496436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2900" y="1116335"/>
            <a:ext cx="496436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1C93-4A13-4065-8385-6BF4C7558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6140" y="1116335"/>
            <a:ext cx="495324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06140" y="1821185"/>
            <a:ext cx="4953248" cy="51277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424" y="1116335"/>
            <a:ext cx="495483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424" y="1821185"/>
            <a:ext cx="4954835" cy="51277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36A64-AF97-47FB-A373-9714F9EF98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72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31205"/>
            <a:ext cx="10693400" cy="6691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0F747-760B-4921-9C48-7408EEC3B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4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A22CC-558C-4E50-A741-593B7D3EF0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61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01626"/>
            <a:ext cx="4052888" cy="886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1474" y="301625"/>
            <a:ext cx="6205785" cy="6647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4132" y="1260352"/>
            <a:ext cx="3818756" cy="56886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8DA7D-7B03-47EF-99E1-3C3A399B0A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70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168DF-6B11-4FB8-A4DA-9A161F8A09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8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69484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 smtClean="0"/>
            </a:lvl1pPr>
          </a:lstStyle>
          <a:p>
            <a:pPr>
              <a:defRPr/>
            </a:pPr>
            <a:fld id="{61FA5EA1-B024-4CE6-B0CC-4C7CB3CA46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29" name="그룹 13"/>
          <p:cNvGrpSpPr>
            <a:grpSpLocks/>
          </p:cNvGrpSpPr>
          <p:nvPr userDrawn="1"/>
        </p:nvGrpSpPr>
        <p:grpSpPr bwMode="auto">
          <a:xfrm flipH="1" flipV="1">
            <a:off x="9685338" y="6553200"/>
            <a:ext cx="1008062" cy="1008063"/>
            <a:chOff x="1386260" y="3348583"/>
            <a:chExt cx="1008112" cy="1008112"/>
          </a:xfrm>
        </p:grpSpPr>
        <p:sp>
          <p:nvSpPr>
            <p:cNvPr id="1032" name="직사각형 14"/>
            <p:cNvSpPr>
              <a:spLocks noChangeArrowheads="1"/>
            </p:cNvSpPr>
            <p:nvPr userDrawn="1"/>
          </p:nvSpPr>
          <p:spPr bwMode="auto">
            <a:xfrm>
              <a:off x="1386260" y="3348583"/>
              <a:ext cx="503262" cy="5032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/>
            <a:lstStyle>
              <a:lvl1pPr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16" name="원형 15"/>
            <p:cNvSpPr/>
            <p:nvPr userDrawn="1"/>
          </p:nvSpPr>
          <p:spPr bwMode="auto">
            <a:xfrm>
              <a:off x="1386260" y="3348583"/>
              <a:ext cx="1008112" cy="1008112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defTabSz="1042988" eaLnBrk="1" latinLnBrk="1" hangingPunct="1">
                <a:defRPr/>
              </a:pP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3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1331913"/>
            <a:ext cx="10693400" cy="2592387"/>
          </a:xfrm>
        </p:spPr>
        <p:txBody>
          <a:bodyPr/>
          <a:lstStyle/>
          <a:p>
            <a:r>
              <a:rPr lang="en-US" altLang="ko-KR" sz="6000" dirty="0">
                <a:solidFill>
                  <a:srgbClr val="002060"/>
                </a:solidFill>
              </a:rPr>
              <a:t>Irreducible Complexity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51" name="부제목 2"/>
          <p:cNvSpPr>
            <a:spLocks noGrp="1"/>
          </p:cNvSpPr>
          <p:nvPr>
            <p:ph type="subTitle" idx="1"/>
          </p:nvPr>
        </p:nvSpPr>
        <p:spPr>
          <a:xfrm>
            <a:off x="1603375" y="4429125"/>
            <a:ext cx="7486650" cy="1655763"/>
          </a:xfrm>
        </p:spPr>
        <p:txBody>
          <a:bodyPr/>
          <a:lstStyle/>
          <a:p>
            <a:r>
              <a:rPr lang="en-US" altLang="ko-KR" dirty="0"/>
              <a:t>jintaeks@gmail.com</a:t>
            </a:r>
          </a:p>
          <a:p>
            <a:r>
              <a:rPr lang="en-US" altLang="ko-KR" dirty="0"/>
              <a:t>November 2017</a:t>
            </a: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a Cell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CD0C3AA8-09CD-44AD-8EB5-C5ED3B6DBAD9}" type="slidenum">
              <a:rPr lang="en-US" altLang="ko-KR" sz="1600"/>
              <a:pPr/>
              <a:t>10</a:t>
            </a:fld>
            <a:endParaRPr lang="en-US" altLang="ko-KR" sz="1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E43C7BA-FA91-4192-9C37-2DBC71D5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399381"/>
            <a:ext cx="5715000" cy="47625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</a:t>
            </a:r>
            <a:r>
              <a:rPr lang="en-US" altLang="ko-KR" dirty="0"/>
              <a:t> Nucleus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</a:t>
            </a:r>
            <a:r>
              <a:rPr lang="en-US" altLang="ko-KR" dirty="0"/>
              <a:t> Chromosome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</a:t>
            </a:r>
            <a:r>
              <a:rPr lang="en-US" altLang="ko-KR" dirty="0"/>
              <a:t> </a:t>
            </a:r>
            <a:r>
              <a:rPr lang="en-US" altLang="ko-KR" dirty="0" err="1"/>
              <a:t>Dna</a:t>
            </a:r>
            <a:r>
              <a:rPr lang="en-US" altLang="ko-KR" dirty="0"/>
              <a:t> : Gene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4BA9DF6-D1E9-4389-A540-FE71D3C970D5}" type="slidenum">
              <a:rPr lang="en-US" altLang="ko-KR" sz="1600"/>
              <a:pPr/>
              <a:t>11</a:t>
            </a:fld>
            <a:endParaRPr lang="en-US" altLang="ko-KR" sz="1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4E8487D-35CB-4BFF-B485-43E0A697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327943"/>
            <a:ext cx="7086600" cy="49053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 Tissue  Organ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 Object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86922BD3-563A-41D1-8E78-167518DB8620}" type="slidenum">
              <a:rPr lang="en-US" altLang="ko-KR" sz="1600"/>
              <a:pPr/>
              <a:t>12</a:t>
            </a:fld>
            <a:endParaRPr lang="en-US" altLang="ko-KR" sz="1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8CBAF22-52E7-47DC-8F8C-3B531795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1" y="2442368"/>
            <a:ext cx="10255667" cy="4002559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Similarity of Computer and Cell</a:t>
            </a:r>
            <a:endParaRPr lang="ko-KR" altLang="en-US" dirty="0"/>
          </a:p>
        </p:txBody>
      </p:sp>
      <p:sp>
        <p:nvSpPr>
          <p:cNvPr id="26627" name="텍스트 개체 틀 5"/>
          <p:cNvSpPr>
            <a:spLocks noGrp="1"/>
          </p:cNvSpPr>
          <p:nvPr>
            <p:ph type="body" idx="1"/>
          </p:nvPr>
        </p:nvSpPr>
        <p:spPr>
          <a:xfrm>
            <a:off x="377825" y="3205163"/>
            <a:ext cx="9937750" cy="1654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462FA03D-79CC-4C1C-9A01-88518F8C0207}" type="slidenum">
              <a:rPr lang="en-US" altLang="ko-KR" sz="1600"/>
              <a:pPr/>
              <a:t>13</a:t>
            </a:fld>
            <a:endParaRPr lang="en-US" altLang="ko-KR" sz="1600"/>
          </a:p>
        </p:txBody>
      </p:sp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0" y="303213"/>
            <a:ext cx="5346700" cy="668337"/>
          </a:xfrm>
        </p:spPr>
        <p:txBody>
          <a:bodyPr/>
          <a:lstStyle/>
          <a:p>
            <a:r>
              <a:rPr lang="en-US" altLang="ko-KR" dirty="0"/>
              <a:t>Computer</a:t>
            </a:r>
            <a:endParaRPr lang="ko-KR" altLang="en-US" dirty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CABC26C-C530-4EF8-9720-21348A19796C}" type="slidenum">
              <a:rPr lang="en-US" altLang="ko-KR" sz="1600"/>
              <a:pPr/>
              <a:t>14</a:t>
            </a:fld>
            <a:endParaRPr lang="en-US" altLang="ko-KR" sz="1600"/>
          </a:p>
        </p:txBody>
      </p:sp>
      <p:pic>
        <p:nvPicPr>
          <p:cNvPr id="27652" name="Picture 2" descr="http://ncc.phinf.naver.net/ncc01/2012/3/19/299/img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7" y="2527300"/>
            <a:ext cx="4535487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 bwMode="auto">
          <a:xfrm>
            <a:off x="5418138" y="303213"/>
            <a:ext cx="5275262" cy="66833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104287" tIns="52144" rIns="104287" bIns="52144" anchor="ctr"/>
          <a:lstStyle/>
          <a:p>
            <a:pPr defTabSz="1042988" latinLnBrk="1">
              <a:defRPr/>
            </a:pPr>
            <a:r>
              <a:rPr lang="en-US" altLang="ko-KR" sz="3300" b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Cell</a:t>
            </a:r>
            <a:endParaRPr lang="ko-KR" altLang="en-US" sz="3300" b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33476DB-E987-4E8A-9DE2-8EBF1ADE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57" y="2407493"/>
            <a:ext cx="4498599" cy="3748832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BBBCA66-2CEC-401C-A4AB-44AC12DE2AF2}" type="slidenum">
              <a:rPr lang="en-US" altLang="ko-KR" sz="1600"/>
              <a:pPr/>
              <a:t>15</a:t>
            </a:fld>
            <a:endParaRPr lang="en-US" altLang="ko-KR" sz="1600"/>
          </a:p>
        </p:txBody>
      </p:sp>
      <p:pic>
        <p:nvPicPr>
          <p:cNvPr id="28675" name="Picture 2" descr="http://it.donga.com/files/2010/05/06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816225"/>
            <a:ext cx="367347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http://cfile24.uf.tistory.com/image/2062BE0C4C38644430A3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1476375"/>
            <a:ext cx="22034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77" name="직선 연결선 7"/>
          <p:cNvCxnSpPr>
            <a:cxnSpLocks noChangeShapeType="1"/>
          </p:cNvCxnSpPr>
          <p:nvPr/>
        </p:nvCxnSpPr>
        <p:spPr bwMode="auto">
          <a:xfrm flipH="1">
            <a:off x="2609850" y="2916238"/>
            <a:ext cx="360363" cy="865187"/>
          </a:xfrm>
          <a:prstGeom prst="line">
            <a:avLst/>
          </a:prstGeom>
          <a:noFill/>
          <a:ln w="9525" algn="ctr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직선 연결선 9"/>
          <p:cNvCxnSpPr>
            <a:cxnSpLocks noChangeShapeType="1"/>
          </p:cNvCxnSpPr>
          <p:nvPr/>
        </p:nvCxnSpPr>
        <p:spPr bwMode="auto">
          <a:xfrm flipV="1">
            <a:off x="2609850" y="2916238"/>
            <a:ext cx="2520950" cy="865187"/>
          </a:xfrm>
          <a:prstGeom prst="line">
            <a:avLst/>
          </a:prstGeom>
          <a:noFill/>
          <a:ln w="9525" algn="ctr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제목 1"/>
          <p:cNvSpPr>
            <a:spLocks noGrp="1"/>
          </p:cNvSpPr>
          <p:nvPr>
            <p:ph type="title"/>
          </p:nvPr>
        </p:nvSpPr>
        <p:spPr>
          <a:xfrm>
            <a:off x="0" y="303213"/>
            <a:ext cx="5346700" cy="668337"/>
          </a:xfrm>
        </p:spPr>
        <p:txBody>
          <a:bodyPr/>
          <a:lstStyle/>
          <a:p>
            <a:r>
              <a:rPr lang="en-US" altLang="ko-KR" dirty="0"/>
              <a:t>Binary Number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5418138" y="303213"/>
            <a:ext cx="5275262" cy="66833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104287" tIns="52144" rIns="104287" bIns="52144" anchor="ctr"/>
          <a:lstStyle/>
          <a:p>
            <a:pPr defTabSz="1042988" latinLnBrk="1">
              <a:defRPr/>
            </a:pPr>
            <a:r>
              <a:rPr lang="en-US" altLang="ko-KR" sz="3300" b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DNA</a:t>
            </a:r>
            <a:endParaRPr lang="ko-KR" altLang="en-US" sz="3300" b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338638" y="5221288"/>
            <a:ext cx="2160587" cy="16557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A</a:t>
            </a:r>
          </a:p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01  T</a:t>
            </a:r>
          </a:p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  C</a:t>
            </a:r>
          </a:p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11  G</a:t>
            </a:r>
            <a:endParaRPr lang="ko-KR" altLang="en-US" sz="22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1A00514-87A6-4A71-A93A-9CFAB344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32" y="1826305"/>
            <a:ext cx="4695825" cy="325047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Parallel</a:t>
            </a:r>
          </a:p>
          <a:p>
            <a:r>
              <a:rPr lang="en-US" altLang="ko-KR" dirty="0"/>
              <a:t>Multicore</a:t>
            </a:r>
            <a:endParaRPr lang="ko-KR" altLang="en-US" dirty="0"/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7269F4-6365-4F79-9E1C-F895FCCB236C}" type="slidenum">
              <a:rPr lang="en-US" altLang="ko-KR" sz="1600"/>
              <a:pPr/>
              <a:t>16</a:t>
            </a:fld>
            <a:endParaRPr lang="en-US" altLang="ko-KR" sz="1600"/>
          </a:p>
        </p:txBody>
      </p:sp>
      <p:pic>
        <p:nvPicPr>
          <p:cNvPr id="29700" name="Picture 2" descr="http://www.hcs.ufl.edu/~george/sci_toru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844800"/>
            <a:ext cx="295116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제목 1"/>
          <p:cNvSpPr>
            <a:spLocks noGrp="1"/>
          </p:cNvSpPr>
          <p:nvPr>
            <p:ph type="title"/>
          </p:nvPr>
        </p:nvSpPr>
        <p:spPr>
          <a:xfrm>
            <a:off x="0" y="303213"/>
            <a:ext cx="5346700" cy="668337"/>
          </a:xfrm>
        </p:spPr>
        <p:txBody>
          <a:bodyPr/>
          <a:lstStyle/>
          <a:p>
            <a:r>
              <a:rPr lang="en-US" altLang="ko-KR" dirty="0"/>
              <a:t>Multicore Architecture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5418138" y="303213"/>
            <a:ext cx="5275262" cy="66833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104287" tIns="52144" rIns="104287" bIns="52144" anchor="ctr"/>
          <a:lstStyle/>
          <a:p>
            <a:pPr defTabSz="1042988" latinLnBrk="1">
              <a:defRPr/>
            </a:pPr>
            <a:r>
              <a:rPr lang="en-US" altLang="ko-KR" sz="3300" b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Tissue</a:t>
            </a:r>
            <a:endParaRPr lang="ko-KR" altLang="en-US" sz="3300" b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0A19B8-19AD-4168-A26E-DE2B37BB2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95" y="2844800"/>
            <a:ext cx="5193489" cy="259201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306388" y="1044575"/>
            <a:ext cx="3095625" cy="59769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1B5E000-98B2-49BB-8148-1CFA4A8E0CF9}" type="slidenum">
              <a:rPr lang="en-US" altLang="ko-KR" sz="1600"/>
              <a:pPr/>
              <a:t>17</a:t>
            </a:fld>
            <a:endParaRPr lang="en-US" altLang="ko-KR" sz="1600"/>
          </a:p>
        </p:txBody>
      </p:sp>
      <p:sp>
        <p:nvSpPr>
          <p:cNvPr id="30724" name="제목 1"/>
          <p:cNvSpPr>
            <a:spLocks noGrp="1"/>
          </p:cNvSpPr>
          <p:nvPr>
            <p:ph type="title"/>
          </p:nvPr>
        </p:nvSpPr>
        <p:spPr>
          <a:xfrm>
            <a:off x="0" y="303213"/>
            <a:ext cx="3402013" cy="668337"/>
          </a:xfrm>
        </p:spPr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3475038" y="303213"/>
            <a:ext cx="7218362" cy="66833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104287" tIns="52144" rIns="104287" bIns="52144" anchor="ctr"/>
          <a:lstStyle/>
          <a:p>
            <a:pPr defTabSz="1042988" latinLnBrk="1">
              <a:defRPr/>
            </a:pPr>
            <a:r>
              <a:rPr lang="en-US" altLang="ko-KR" sz="3300" b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Living Object</a:t>
            </a:r>
            <a:endParaRPr lang="ko-KR" altLang="en-US" sz="3300" b="1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763713"/>
            <a:ext cx="315436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C78927C-296C-4FAD-B458-11B54A56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32" y="2484487"/>
            <a:ext cx="6826666" cy="2664296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Demo: Gene Manipulation</a:t>
            </a:r>
            <a:endParaRPr lang="ko-KR" altLang="en-US" dirty="0"/>
          </a:p>
        </p:txBody>
      </p:sp>
      <p:sp>
        <p:nvSpPr>
          <p:cNvPr id="31747" name="텍스트 개체 틀 5"/>
          <p:cNvSpPr>
            <a:spLocks noGrp="1"/>
          </p:cNvSpPr>
          <p:nvPr>
            <p:ph type="body" idx="1"/>
          </p:nvPr>
        </p:nvSpPr>
        <p:spPr>
          <a:xfrm>
            <a:off x="377825" y="3205163"/>
            <a:ext cx="9937750" cy="1654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C01D8EA3-64B0-4EEC-8444-74C8D7A342FF}" type="slidenum">
              <a:rPr lang="en-US" altLang="ko-KR" sz="1600"/>
              <a:pPr/>
              <a:t>18</a:t>
            </a:fld>
            <a:endParaRPr lang="en-US" altLang="ko-KR" sz="1600"/>
          </a:p>
        </p:txBody>
      </p:sp>
    </p:spTree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3E22321F-B422-432D-9103-49EE3A8567F8}" type="slidenum">
              <a:rPr lang="en-US" altLang="ko-KR" sz="1600"/>
              <a:pPr/>
              <a:t>19</a:t>
            </a:fld>
            <a:endParaRPr lang="en-US" altLang="ko-KR" sz="160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0475"/>
            <a:ext cx="41132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1447800"/>
            <a:ext cx="3836987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070350"/>
            <a:ext cx="4110037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4187825"/>
            <a:ext cx="3375025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오른쪽 화살표 10"/>
          <p:cNvSpPr>
            <a:spLocks noChangeArrowheads="1"/>
          </p:cNvSpPr>
          <p:nvPr/>
        </p:nvSpPr>
        <p:spPr bwMode="auto">
          <a:xfrm>
            <a:off x="4914900" y="2413000"/>
            <a:ext cx="576263" cy="358775"/>
          </a:xfrm>
          <a:prstGeom prst="rightArrow">
            <a:avLst>
              <a:gd name="adj1" fmla="val 50000"/>
              <a:gd name="adj2" fmla="val 50194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32777" name="오른쪽 화살표 11"/>
          <p:cNvSpPr>
            <a:spLocks noChangeArrowheads="1"/>
          </p:cNvSpPr>
          <p:nvPr/>
        </p:nvSpPr>
        <p:spPr bwMode="auto">
          <a:xfrm>
            <a:off x="4986338" y="5005388"/>
            <a:ext cx="576262" cy="358775"/>
          </a:xfrm>
          <a:prstGeom prst="rightArrow">
            <a:avLst>
              <a:gd name="adj1" fmla="val 50000"/>
              <a:gd name="adj2" fmla="val 50194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42988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14339" name="텍스트 개체 틀 5"/>
          <p:cNvSpPr>
            <a:spLocks noGrp="1"/>
          </p:cNvSpPr>
          <p:nvPr>
            <p:ph type="body" idx="1"/>
          </p:nvPr>
        </p:nvSpPr>
        <p:spPr>
          <a:xfrm>
            <a:off x="377825" y="3205163"/>
            <a:ext cx="9937750" cy="1654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C680E317-7B08-4DB2-8E71-4648561886E3}" type="slidenum">
              <a:rPr lang="en-US" altLang="ko-KR" sz="1600"/>
              <a:pPr/>
              <a:t>2</a:t>
            </a:fld>
            <a:endParaRPr lang="en-US" altLang="ko-KR" sz="1600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979488"/>
            <a:ext cx="28765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C2B7AE1B-40E0-47D2-B200-9DEC3D3B059E}" type="slidenum">
              <a:rPr lang="en-US" altLang="ko-KR" sz="1600"/>
              <a:pPr/>
              <a:t>20</a:t>
            </a:fld>
            <a:endParaRPr lang="en-US" altLang="ko-KR" sz="1600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320800"/>
            <a:ext cx="7972425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D2051B83-926C-4CA9-B2C0-8D94DF2F4B57}" type="slidenum">
              <a:rPr lang="en-US" altLang="ko-KR" sz="1600"/>
              <a:pPr/>
              <a:t>21</a:t>
            </a:fld>
            <a:endParaRPr lang="en-US" altLang="ko-KR" sz="160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"/>
            <a:ext cx="1209675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en-US" altLang="ko-KR" dirty="0" err="1"/>
              <a:t>Dna</a:t>
            </a:r>
            <a:r>
              <a:rPr lang="en-US" altLang="ko-KR" dirty="0"/>
              <a:t> Generating </a:t>
            </a:r>
            <a:r>
              <a:rPr lang="en-US" altLang="ko-KR" dirty="0" err="1"/>
              <a:t>Dna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for-statement of C++</a:t>
            </a:r>
            <a:endParaRPr lang="ko-KR" altLang="en-US" dirty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21C8761-8499-4F22-9202-D6EA514C2581}" type="slidenum">
              <a:rPr lang="en-US" altLang="ko-KR" sz="1600"/>
              <a:pPr/>
              <a:t>22</a:t>
            </a:fld>
            <a:endParaRPr lang="en-US" altLang="ko-KR" sz="1600"/>
          </a:p>
        </p:txBody>
      </p:sp>
      <p:pic>
        <p:nvPicPr>
          <p:cNvPr id="35845" name="Picture 2" descr="http://indiedevelopment.co/wp-content/uploads/2012/07/For-Loop-Example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692275"/>
            <a:ext cx="7604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4"/>
          <p:cNvSpPr>
            <a:spLocks noGrp="1"/>
          </p:cNvSpPr>
          <p:nvPr>
            <p:ph type="title"/>
          </p:nvPr>
        </p:nvSpPr>
        <p:spPr>
          <a:xfrm>
            <a:off x="0" y="4860925"/>
            <a:ext cx="10693400" cy="1501775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0963" name="텍스트 개체 틀 5"/>
          <p:cNvSpPr>
            <a:spLocks noGrp="1"/>
          </p:cNvSpPr>
          <p:nvPr>
            <p:ph type="body" idx="1"/>
          </p:nvPr>
        </p:nvSpPr>
        <p:spPr>
          <a:xfrm>
            <a:off x="377825" y="3205163"/>
            <a:ext cx="9937750" cy="1654175"/>
          </a:xfrm>
        </p:spPr>
        <p:txBody>
          <a:bodyPr/>
          <a:lstStyle/>
          <a:p>
            <a:r>
              <a:rPr lang="en-US" altLang="ko-KR" sz="3300" b="1" dirty="0"/>
              <a:t>I can’t believe a living creature is created by chance.</a:t>
            </a:r>
            <a:endParaRPr lang="ko-KR" altLang="en-US" sz="3300" b="1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78220C8-38AF-42E7-9D7F-44ECBA8B2615}" type="slidenum">
              <a:rPr lang="en-US" altLang="ko-KR" sz="1600"/>
              <a:pPr/>
              <a:t>23</a:t>
            </a:fld>
            <a:endParaRPr lang="en-US" altLang="ko-KR" sz="1600"/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BE8E37E2-1064-4087-AECB-BE316F56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Painting </a:t>
            </a:r>
            <a:r>
              <a:rPr lang="en-US" altLang="ko-KR" dirty="0">
                <a:sym typeface="Wingdings" panose="05000000000000000000" pitchFamily="2" charset="2"/>
              </a:rPr>
              <a:t> Painter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55A1D8A0-2051-43AF-975D-730BD7790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37" y="1044575"/>
            <a:ext cx="4447327" cy="59769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01080FB-9CB4-423B-849F-0C269CCD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A6516-43E2-4E32-8D1C-4E84CAEF66B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474287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C76201-910C-4F9B-9FCF-FCA76F0B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 err="1">
                <a:sym typeface="Wingdings" panose="05000000000000000000" pitchFamily="2" charset="2"/>
              </a:rPr>
              <a:t>Modeller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A6A0C00D-E49D-4A3C-A472-A130E84BD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166019"/>
            <a:ext cx="9525000" cy="57340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E777D97-3C14-4F77-880C-C76FA1B8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51B52B-8C2B-4662-9081-2897818CBEA7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15894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80133A-0706-4A5D-92E5-BDAF28F4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Cosmos </a:t>
            </a:r>
            <a:r>
              <a:rPr lang="en-US" altLang="ko-KR" dirty="0">
                <a:sym typeface="Wingdings" panose="05000000000000000000" pitchFamily="2" charset="2"/>
              </a:rPr>
              <a:t> The Creator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3970051C-769C-4A13-9CC1-21B3C49F3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6" y="1044575"/>
            <a:ext cx="8606468" cy="59769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487EA78-77F8-49FA-93AA-20E671BF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51B52B-8C2B-4662-9081-2897818CBEA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981492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Trimal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000</a:t>
            </a:r>
          </a:p>
          <a:p>
            <a:r>
              <a:rPr lang="en-US" altLang="ko-KR" dirty="0"/>
              <a:t>001</a:t>
            </a:r>
          </a:p>
          <a:p>
            <a:r>
              <a:rPr lang="en-US" altLang="ko-KR" dirty="0"/>
              <a:t>002</a:t>
            </a:r>
          </a:p>
          <a:p>
            <a:r>
              <a:rPr lang="en-US" altLang="ko-KR" dirty="0"/>
              <a:t>010</a:t>
            </a:r>
          </a:p>
          <a:p>
            <a:r>
              <a:rPr lang="en-US" altLang="ko-KR" dirty="0"/>
              <a:t>011</a:t>
            </a:r>
          </a:p>
          <a:p>
            <a:r>
              <a:rPr lang="en-US" altLang="ko-KR" dirty="0"/>
              <a:t>012</a:t>
            </a:r>
          </a:p>
          <a:p>
            <a:r>
              <a:rPr lang="en-US" altLang="ko-KR" dirty="0"/>
              <a:t>020</a:t>
            </a:r>
          </a:p>
          <a:p>
            <a:r>
              <a:rPr lang="en-US" altLang="ko-KR" dirty="0"/>
              <a:t>021</a:t>
            </a:r>
          </a:p>
          <a:p>
            <a:r>
              <a:rPr lang="en-US" altLang="ko-KR" dirty="0"/>
              <a:t>022 </a:t>
            </a:r>
            <a:r>
              <a:rPr lang="en-US" altLang="ko-KR" dirty="0">
                <a:sym typeface="Wingdings" pitchFamily="2" charset="2"/>
              </a:rPr>
              <a:t> 0×3</a:t>
            </a:r>
            <a:r>
              <a:rPr lang="en-US" altLang="ko-KR" baseline="30000" dirty="0">
                <a:sym typeface="Wingdings" pitchFamily="2" charset="2"/>
              </a:rPr>
              <a:t>2</a:t>
            </a:r>
            <a:r>
              <a:rPr lang="en-US" altLang="ko-KR" dirty="0">
                <a:sym typeface="Wingdings" pitchFamily="2" charset="2"/>
              </a:rPr>
              <a:t> + 2×3</a:t>
            </a:r>
            <a:r>
              <a:rPr lang="en-US" altLang="ko-KR" baseline="30000" dirty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> + 2×3</a:t>
            </a:r>
            <a:r>
              <a:rPr lang="en-US" altLang="ko-KR" baseline="30000" dirty="0">
                <a:sym typeface="Wingdings" pitchFamily="2" charset="2"/>
              </a:rPr>
              <a:t>0</a:t>
            </a:r>
            <a:r>
              <a:rPr lang="en-US" altLang="ko-KR" dirty="0">
                <a:sym typeface="Wingdings" pitchFamily="2" charset="2"/>
              </a:rPr>
              <a:t> = 8</a:t>
            </a:r>
            <a:r>
              <a:rPr lang="en-US" altLang="ko-KR" baseline="-25000" dirty="0">
                <a:sym typeface="Wingdings" pitchFamily="2" charset="2"/>
              </a:rPr>
              <a:t>10(decimal)</a:t>
            </a:r>
            <a:endParaRPr lang="en-US" altLang="ko-KR" baseline="-25000" dirty="0"/>
          </a:p>
          <a:p>
            <a:r>
              <a:rPr lang="en-US" altLang="ko-KR" dirty="0"/>
              <a:t>100</a:t>
            </a: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4ECC7B97-4568-4F5E-B329-C721042E7A79}" type="slidenum">
              <a:rPr lang="en-US" altLang="ko-KR" sz="1600"/>
              <a:pPr/>
              <a:t>3</a:t>
            </a:fld>
            <a:endParaRPr lang="en-US" altLang="ko-KR" sz="1600"/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0000</a:t>
            </a:r>
          </a:p>
          <a:p>
            <a:r>
              <a:rPr lang="en-US" altLang="ko-KR" dirty="0"/>
              <a:t>0001</a:t>
            </a:r>
          </a:p>
          <a:p>
            <a:r>
              <a:rPr lang="en-US" altLang="ko-KR" dirty="0"/>
              <a:t>0010</a:t>
            </a:r>
          </a:p>
          <a:p>
            <a:r>
              <a:rPr lang="en-US" altLang="ko-KR" dirty="0"/>
              <a:t>0011</a:t>
            </a:r>
          </a:p>
          <a:p>
            <a:r>
              <a:rPr lang="en-US" altLang="ko-KR" dirty="0"/>
              <a:t>0100</a:t>
            </a:r>
          </a:p>
          <a:p>
            <a:r>
              <a:rPr lang="en-US" altLang="ko-KR" dirty="0"/>
              <a:t>0101</a:t>
            </a:r>
          </a:p>
          <a:p>
            <a:r>
              <a:rPr lang="en-US" altLang="ko-KR" dirty="0"/>
              <a:t>0110</a:t>
            </a:r>
          </a:p>
          <a:p>
            <a:r>
              <a:rPr lang="en-US" altLang="ko-KR" dirty="0"/>
              <a:t>0111 </a:t>
            </a:r>
            <a:r>
              <a:rPr lang="en-US" altLang="ko-KR" dirty="0">
                <a:sym typeface="Wingdings" pitchFamily="2" charset="2"/>
              </a:rPr>
              <a:t> 0×2</a:t>
            </a:r>
            <a:r>
              <a:rPr lang="en-US" altLang="ko-KR" baseline="30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+ 1×2</a:t>
            </a:r>
            <a:r>
              <a:rPr lang="en-US" altLang="ko-KR" baseline="30000" dirty="0">
                <a:sym typeface="Wingdings" pitchFamily="2" charset="2"/>
              </a:rPr>
              <a:t>2</a:t>
            </a:r>
            <a:r>
              <a:rPr lang="en-US" altLang="ko-KR" dirty="0">
                <a:sym typeface="Wingdings" pitchFamily="2" charset="2"/>
              </a:rPr>
              <a:t> + 1×2</a:t>
            </a:r>
            <a:r>
              <a:rPr lang="en-US" altLang="ko-KR" baseline="30000" dirty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> + 1×2</a:t>
            </a:r>
            <a:r>
              <a:rPr lang="en-US" altLang="ko-KR" baseline="30000" dirty="0">
                <a:sym typeface="Wingdings" pitchFamily="2" charset="2"/>
              </a:rPr>
              <a:t>0</a:t>
            </a:r>
            <a:r>
              <a:rPr lang="en-US" altLang="ko-KR" dirty="0">
                <a:sym typeface="Wingdings" pitchFamily="2" charset="2"/>
              </a:rPr>
              <a:t> = 7</a:t>
            </a:r>
            <a:r>
              <a:rPr lang="en-US" altLang="ko-KR" baseline="-25000" dirty="0">
                <a:sym typeface="Wingdings" pitchFamily="2" charset="2"/>
              </a:rPr>
              <a:t>10(decimal)</a:t>
            </a:r>
            <a:endParaRPr lang="en-US" altLang="ko-KR" dirty="0"/>
          </a:p>
          <a:p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16E320C-35FB-4BDA-9A17-CD982195024C}" type="slidenum">
              <a:rPr lang="en-US" altLang="ko-KR" sz="1600"/>
              <a:pPr/>
              <a:t>4</a:t>
            </a:fld>
            <a:endParaRPr lang="en-US" altLang="ko-KR" sz="1600"/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Tetramel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306388" y="1044575"/>
            <a:ext cx="2376487" cy="5976938"/>
          </a:xfrm>
        </p:spPr>
        <p:txBody>
          <a:bodyPr/>
          <a:lstStyle/>
          <a:p>
            <a:r>
              <a:rPr lang="en-US" altLang="ko-KR"/>
              <a:t>000</a:t>
            </a:r>
          </a:p>
          <a:p>
            <a:r>
              <a:rPr lang="en-US" altLang="ko-KR"/>
              <a:t>001</a:t>
            </a:r>
          </a:p>
          <a:p>
            <a:r>
              <a:rPr lang="en-US" altLang="ko-KR"/>
              <a:t>002</a:t>
            </a:r>
          </a:p>
          <a:p>
            <a:r>
              <a:rPr lang="en-US" altLang="ko-KR"/>
              <a:t>003</a:t>
            </a:r>
          </a:p>
          <a:p>
            <a:r>
              <a:rPr lang="en-US" altLang="ko-KR"/>
              <a:t>010</a:t>
            </a:r>
          </a:p>
          <a:p>
            <a:r>
              <a:rPr lang="en-US" altLang="ko-KR"/>
              <a:t>011</a:t>
            </a:r>
          </a:p>
          <a:p>
            <a:r>
              <a:rPr lang="en-US" altLang="ko-KR"/>
              <a:t>012</a:t>
            </a:r>
          </a:p>
          <a:p>
            <a:r>
              <a:rPr lang="en-US" altLang="ko-KR"/>
              <a:t>013</a:t>
            </a:r>
          </a:p>
          <a:p>
            <a:r>
              <a:rPr lang="en-US" altLang="ko-KR"/>
              <a:t>020</a:t>
            </a:r>
          </a:p>
          <a:p>
            <a:r>
              <a:rPr lang="en-US" altLang="ko-KR"/>
              <a:t>021</a:t>
            </a:r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DD0B8E88-F8ED-475A-B02A-23F0B1BE8BB1}" type="slidenum">
              <a:rPr lang="en-US" altLang="ko-KR" sz="1600"/>
              <a:pPr/>
              <a:t>5</a:t>
            </a:fld>
            <a:endParaRPr lang="en-US" altLang="ko-KR" sz="160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154988" y="1044575"/>
            <a:ext cx="2232025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AAA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AAT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AAC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AAG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ATA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ATT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ATC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ATG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ACA</a:t>
            </a:r>
          </a:p>
          <a:p>
            <a:pPr marL="390525" indent="-390525" defTabSz="1042988" latinLnBrk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ko-KR" sz="3000" kern="0" dirty="0">
                <a:latin typeface="맑은 고딕" pitchFamily="50" charset="-127"/>
                <a:ea typeface="맑은 고딕" pitchFamily="50" charset="-127"/>
              </a:rPr>
              <a:t>ACT</a:t>
            </a:r>
            <a:endParaRPr lang="ko-KR" altLang="en-US" sz="3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833813" y="2771775"/>
            <a:ext cx="2160587" cy="16573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A</a:t>
            </a:r>
          </a:p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01  T</a:t>
            </a:r>
          </a:p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  C</a:t>
            </a:r>
          </a:p>
          <a:p>
            <a:pPr marL="390525" indent="-390525" defTabSz="1042988" latinLnBrk="1">
              <a:spcBef>
                <a:spcPct val="20000"/>
              </a:spcBef>
              <a:defRPr/>
            </a:pP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</a:rPr>
              <a:t>Binary</a:t>
            </a:r>
            <a:r>
              <a:rPr lang="ko-KR" altLang="en-US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200" kern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11  G</a:t>
            </a:r>
            <a:endParaRPr lang="ko-KR" altLang="en-US" sz="2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</a:t>
            </a:r>
          </a:p>
          <a:p>
            <a:r>
              <a:rPr lang="en-US" altLang="ko-KR" dirty="0"/>
              <a:t>Software</a:t>
            </a:r>
            <a:r>
              <a:rPr lang="ko-KR" altLang="en-US" dirty="0"/>
              <a:t> </a:t>
            </a:r>
            <a:r>
              <a:rPr lang="en-US" altLang="ko-KR" dirty="0"/>
              <a:t>: Meaningful chunk of binary number</a:t>
            </a:r>
          </a:p>
          <a:p>
            <a:pPr lvl="1"/>
            <a:r>
              <a:rPr lang="en-US" altLang="ko-KR" dirty="0"/>
              <a:t>Q. Where is binary numbers?</a:t>
            </a:r>
            <a:endParaRPr lang="ko-KR" altLang="en-US" dirty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1E08AB0-516E-449B-9DF0-061DCC2416FD}" type="slidenum">
              <a:rPr lang="en-US" altLang="ko-KR" sz="1600"/>
              <a:pPr/>
              <a:t>6</a:t>
            </a:fld>
            <a:endParaRPr lang="en-US" altLang="ko-KR" sz="1600"/>
          </a:p>
        </p:txBody>
      </p:sp>
      <p:pic>
        <p:nvPicPr>
          <p:cNvPr id="19461" name="Picture 2" descr="http://ncc.phinf.naver.net/ncc01/2012/3/19/299/img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28900"/>
            <a:ext cx="5715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numbers in Memory, Ex) Pc Online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binary number determines a color of skin</a:t>
            </a:r>
          </a:p>
          <a:p>
            <a:pPr lvl="1"/>
            <a:r>
              <a:rPr lang="en-US" altLang="ko-KR" dirty="0"/>
              <a:t>Data</a:t>
            </a:r>
          </a:p>
          <a:p>
            <a:r>
              <a:rPr lang="en-US" altLang="ko-KR" dirty="0"/>
              <a:t>Some binary number determines a motion of a character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5E81FDD-63E0-428C-BEC3-105D329F1733}" type="slidenum">
              <a:rPr lang="en-US" altLang="ko-KR" sz="1600"/>
              <a:pPr/>
              <a:t>7</a:t>
            </a:fld>
            <a:endParaRPr lang="en-US" altLang="ko-KR" sz="1600"/>
          </a:p>
        </p:txBody>
      </p:sp>
      <p:pic>
        <p:nvPicPr>
          <p:cNvPr id="20485" name="Picture 2" descr="http://it.donga.com/files/2010/05/06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679825"/>
            <a:ext cx="47625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 descr="http://cfile24.uf.tistory.com/image/2062BE0C4C38644430A3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555949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7" name="직선 연결선 7"/>
          <p:cNvCxnSpPr>
            <a:cxnSpLocks noChangeShapeType="1"/>
          </p:cNvCxnSpPr>
          <p:nvPr/>
        </p:nvCxnSpPr>
        <p:spPr bwMode="auto">
          <a:xfrm flipH="1">
            <a:off x="3978275" y="2555949"/>
            <a:ext cx="2089150" cy="2736850"/>
          </a:xfrm>
          <a:prstGeom prst="line">
            <a:avLst/>
          </a:prstGeom>
          <a:noFill/>
          <a:ln w="9525" algn="ctr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직선 연결선 9"/>
          <p:cNvCxnSpPr>
            <a:cxnSpLocks noChangeShapeType="1"/>
          </p:cNvCxnSpPr>
          <p:nvPr/>
        </p:nvCxnSpPr>
        <p:spPr bwMode="auto">
          <a:xfrm flipV="1">
            <a:off x="3978275" y="4429199"/>
            <a:ext cx="2089150" cy="863600"/>
          </a:xfrm>
          <a:prstGeom prst="line">
            <a:avLst/>
          </a:prstGeom>
          <a:noFill/>
          <a:ln w="9525" algn="ctr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Recent Computer Architecture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Parallel</a:t>
            </a:r>
          </a:p>
          <a:p>
            <a:r>
              <a:rPr lang="en-US" altLang="ko-KR" dirty="0"/>
              <a:t>Multicore</a:t>
            </a:r>
            <a:endParaRPr lang="ko-KR" altLang="en-US" dirty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6D47659B-BE9A-46D1-B696-7B98D5126E01}" type="slidenum">
              <a:rPr lang="en-US" altLang="ko-KR" sz="1600"/>
              <a:pPr/>
              <a:t>8</a:t>
            </a:fld>
            <a:endParaRPr lang="en-US" altLang="ko-KR" sz="1600"/>
          </a:p>
        </p:txBody>
      </p:sp>
      <p:pic>
        <p:nvPicPr>
          <p:cNvPr id="21509" name="Picture 2" descr="http://www.hcs.ufl.edu/~george/sci_toru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060700"/>
            <a:ext cx="24479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" descr="http://cdn2.ubergizmo.com/wp-content/uploads/2014/02/nvidia-kepler-vs-maxwell-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034702"/>
            <a:ext cx="8572500" cy="72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</a:t>
            </a:r>
            <a:endParaRPr lang="ko-KR" altLang="en-US" dirty="0"/>
          </a:p>
        </p:txBody>
      </p:sp>
      <p:sp>
        <p:nvSpPr>
          <p:cNvPr id="22531" name="텍스트 개체 틀 5"/>
          <p:cNvSpPr>
            <a:spLocks noGrp="1"/>
          </p:cNvSpPr>
          <p:nvPr>
            <p:ph type="body" idx="1"/>
          </p:nvPr>
        </p:nvSpPr>
        <p:spPr>
          <a:xfrm>
            <a:off x="377825" y="3205163"/>
            <a:ext cx="9937750" cy="16541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398E8245-8A87-4141-A286-3E916A5471E1}" type="slidenum">
              <a:rPr lang="en-US" altLang="ko-KR" sz="1600"/>
              <a:pPr/>
              <a:t>9</a:t>
            </a:fld>
            <a:endParaRPr lang="en-US" altLang="ko-KR" sz="1600"/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5" y="2484438"/>
            <a:ext cx="3086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4405</TotalTime>
  <Words>313</Words>
  <Application>Microsoft Office PowerPoint</Application>
  <PresentationFormat>사용자 지정</PresentationFormat>
  <Paragraphs>125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기본 디자인</vt:lpstr>
      <vt:lpstr>Irreducible Complexity</vt:lpstr>
      <vt:lpstr>Robot</vt:lpstr>
      <vt:lpstr>Trimal</vt:lpstr>
      <vt:lpstr>Binary</vt:lpstr>
      <vt:lpstr>Tetramel</vt:lpstr>
      <vt:lpstr>Computer</vt:lpstr>
      <vt:lpstr>Binary numbers in Memory, Ex) Pc Online Game</vt:lpstr>
      <vt:lpstr>Recent Computer Architecture</vt:lpstr>
      <vt:lpstr>Animal</vt:lpstr>
      <vt:lpstr>Structure of a Cell</vt:lpstr>
      <vt:lpstr>Cell  Nucleus  Chromosome  Dna : Gene</vt:lpstr>
      <vt:lpstr>Cell  Tissue  Organ  Object</vt:lpstr>
      <vt:lpstr>Similarity of Computer and Cell</vt:lpstr>
      <vt:lpstr>Computer</vt:lpstr>
      <vt:lpstr>Binary Number</vt:lpstr>
      <vt:lpstr>Multicore Architecture</vt:lpstr>
      <vt:lpstr>Robot</vt:lpstr>
      <vt:lpstr>Demo: Gene Manipulation</vt:lpstr>
      <vt:lpstr>PowerPoint 프레젠테이션</vt:lpstr>
      <vt:lpstr>PowerPoint 프레젠테이션</vt:lpstr>
      <vt:lpstr>PowerPoint 프레젠테이션</vt:lpstr>
      <vt:lpstr>Ex) Dna Generating Dna</vt:lpstr>
      <vt:lpstr>Conclusion</vt:lpstr>
      <vt:lpstr>Painting  Painter</vt:lpstr>
      <vt:lpstr>Modelling  Modeller</vt:lpstr>
      <vt:lpstr>Cosmos  The Creator</vt:lpstr>
    </vt:vector>
  </TitlesOfParts>
  <Company>KOG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JintaekSeo</cp:lastModifiedBy>
  <cp:revision>471</cp:revision>
  <dcterms:created xsi:type="dcterms:W3CDTF">2004-06-04T00:41:23Z</dcterms:created>
  <dcterms:modified xsi:type="dcterms:W3CDTF">2017-11-01T10:35:56Z</dcterms:modified>
</cp:coreProperties>
</file>