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2" r:id="rId2"/>
    <p:sldId id="342" r:id="rId3"/>
    <p:sldId id="343" r:id="rId4"/>
    <p:sldId id="344" r:id="rId5"/>
    <p:sldId id="345" r:id="rId6"/>
    <p:sldId id="346" r:id="rId7"/>
    <p:sldId id="353" r:id="rId8"/>
    <p:sldId id="351" r:id="rId9"/>
    <p:sldId id="347" r:id="rId10"/>
    <p:sldId id="348" r:id="rId11"/>
    <p:sldId id="352" r:id="rId12"/>
    <p:sldId id="349" r:id="rId13"/>
    <p:sldId id="350" r:id="rId14"/>
    <p:sldId id="332" r:id="rId15"/>
    <p:sldId id="354" r:id="rId16"/>
  </p:sldIdLst>
  <p:sldSz cx="10693400" cy="7561263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5050"/>
    <a:srgbClr val="FFCCCC"/>
    <a:srgbClr val="0000FF"/>
    <a:srgbClr val="FF7C80"/>
    <a:srgbClr val="FF66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29" autoAdjust="0"/>
    <p:restoredTop sz="95858" autoAdjust="0"/>
  </p:normalViewPr>
  <p:slideViewPr>
    <p:cSldViewPr>
      <p:cViewPr varScale="1">
        <p:scale>
          <a:sx n="98" d="100"/>
          <a:sy n="98" d="100"/>
        </p:scale>
        <p:origin x="-1098" y="-102"/>
      </p:cViewPr>
      <p:guideLst>
        <p:guide orient="horz" pos="2382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594" y="-11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A462222D-1C04-48E9-957F-020CEDD3CE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1720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116D5ECF-BEA0-44D3-869C-8DC32480AEF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40366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548384"/>
            <a:ext cx="10693400" cy="1872208"/>
          </a:xfrm>
          <a:noFill/>
        </p:spPr>
        <p:txBody>
          <a:bodyPr/>
          <a:lstStyle>
            <a:lvl1pPr algn="ctr">
              <a:defRPr sz="55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3375" y="3636615"/>
            <a:ext cx="7486650" cy="2580035"/>
          </a:xfrm>
        </p:spPr>
        <p:txBody>
          <a:bodyPr/>
          <a:lstStyle>
            <a:lvl1pPr marL="0" indent="0" algn="ctr">
              <a:buNone/>
              <a:defRPr sz="2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FDF1C-D005-4E62-8F34-C1D7C7B6ED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355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큰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0693400" cy="1188342"/>
          </a:xfrm>
          <a:noFill/>
        </p:spPr>
        <p:txBody>
          <a:bodyPr/>
          <a:lstStyle>
            <a:lvl1pPr>
              <a:defRPr sz="4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6388" y="1260351"/>
            <a:ext cx="10080625" cy="5761162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3EB50-C323-4EA3-9DB4-835A10528E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6" name="Straight Connector 31">
            <a:extLst>
              <a:ext uri="{FF2B5EF4-FFF2-40B4-BE49-F238E27FC236}">
                <a16:creationId xmlns:a16="http://schemas.microsoft.com/office/drawing/2014/main" xmlns="" id="{5B4DB4BE-1E55-4664-8B8F-68F7F2B5F8EB}"/>
              </a:ext>
            </a:extLst>
          </p:cNvPr>
          <p:cNvCxnSpPr/>
          <p:nvPr userDrawn="1"/>
        </p:nvCxnSpPr>
        <p:spPr>
          <a:xfrm flipH="1">
            <a:off x="1294" y="1188343"/>
            <a:ext cx="10692106" cy="1"/>
          </a:xfrm>
          <a:prstGeom prst="line">
            <a:avLst/>
          </a:prstGeom>
          <a:ln w="38100" cap="flat" cmpd="sng" algn="ctr">
            <a:solidFill>
              <a:srgbClr val="C1092C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57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D5637-AC03-43CE-99DA-380571BC86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069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주제c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84F08-4A02-4C4A-8092-2EE62BA85A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5" name="Straight Connector 31"/>
          <p:cNvCxnSpPr/>
          <p:nvPr userDrawn="1"/>
        </p:nvCxnSpPr>
        <p:spPr>
          <a:xfrm flipH="1">
            <a:off x="1294" y="972318"/>
            <a:ext cx="10692106" cy="1"/>
          </a:xfrm>
          <a:prstGeom prst="line">
            <a:avLst/>
          </a:prstGeom>
          <a:ln w="38100" cap="flat" cmpd="sng" algn="ctr">
            <a:solidFill>
              <a:srgbClr val="C1092C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13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작은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6140" y="303213"/>
            <a:ext cx="10387260" cy="668337"/>
          </a:xfrm>
          <a:noFill/>
        </p:spPr>
        <p:txBody>
          <a:bodyPr/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6140" y="1044327"/>
            <a:ext cx="10081120" cy="597666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2ED16-1A81-4A9F-9695-B5ADF82A768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591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작은주제c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6140" y="303213"/>
            <a:ext cx="10387260" cy="668337"/>
          </a:xfrm>
          <a:noFill/>
        </p:spPr>
        <p:txBody>
          <a:bodyPr/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6140" y="1044327"/>
            <a:ext cx="10081120" cy="597666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75FE8-4820-48D5-9925-CF702679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5" name="Straight Connector 31"/>
          <p:cNvCxnSpPr/>
          <p:nvPr userDrawn="1"/>
        </p:nvCxnSpPr>
        <p:spPr>
          <a:xfrm flipH="1">
            <a:off x="306140" y="972318"/>
            <a:ext cx="10387260" cy="1"/>
          </a:xfrm>
          <a:prstGeom prst="line">
            <a:avLst/>
          </a:prstGeom>
          <a:ln w="38100" cap="flat" cmpd="sng" algn="ctr">
            <a:solidFill>
              <a:srgbClr val="C1092C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79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jintaeks2\Downloads\RoundedCorner_20161124.png">
            <a:extLst>
              <a:ext uri="{FF2B5EF4-FFF2-40B4-BE49-F238E27FC236}">
                <a16:creationId xmlns:a16="http://schemas.microsoft.com/office/drawing/2014/main" xmlns="" id="{7A3F0CD3-9360-4F82-92AB-112806B69C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320362" y="5110"/>
            <a:ext cx="378148" cy="36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jintaeks2\Downloads\RoundedCorner_20161124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5252" y="7193335"/>
            <a:ext cx="378148" cy="36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3213"/>
            <a:ext cx="10693400" cy="66833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6388" y="1044575"/>
            <a:ext cx="1008062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88" y="7164388"/>
            <a:ext cx="1008062" cy="3175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6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21396D37-47DC-427F-88C5-B8661884185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3" name="Picture 2" descr="C:\Dropbox\_Work\얼리버드_가상현실인터랙티브프로젝트\Monitor Character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8039" y="6956352"/>
            <a:ext cx="501397" cy="47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8" r:id="rId2"/>
    <p:sldLayoutId id="2147483669" r:id="rId3"/>
    <p:sldLayoutId id="2147483665" r:id="rId4"/>
    <p:sldLayoutId id="2147483666" r:id="rId5"/>
    <p:sldLayoutId id="2147483667" r:id="rId6"/>
  </p:sldLayoutIdLst>
  <p:hf hdr="0" ftr="0" dt="0"/>
  <p:txStyles>
    <p:titleStyle>
      <a:lvl1pPr algn="l" defTabSz="1042988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defTabSz="1042988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defTabSz="1042988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defTabSz="1042988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defTabSz="1042988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ctr" defTabSz="1042988" rtl="0" fontAlgn="base" latinLnBrk="1">
        <a:spcBef>
          <a:spcPct val="0"/>
        </a:spcBef>
        <a:spcAft>
          <a:spcPct val="0"/>
        </a:spcAft>
        <a:defRPr kumimoji="1" sz="50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defTabSz="1042988" rtl="0" fontAlgn="base" latinLnBrk="1">
        <a:spcBef>
          <a:spcPct val="0"/>
        </a:spcBef>
        <a:spcAft>
          <a:spcPct val="0"/>
        </a:spcAft>
        <a:defRPr kumimoji="1" sz="50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defTabSz="1042988" rtl="0" fontAlgn="base" latinLnBrk="1">
        <a:spcBef>
          <a:spcPct val="0"/>
        </a:spcBef>
        <a:spcAft>
          <a:spcPct val="0"/>
        </a:spcAft>
        <a:defRPr kumimoji="1" sz="50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defTabSz="1042988" rtl="0" fontAlgn="base" latinLnBrk="1">
        <a:spcBef>
          <a:spcPct val="0"/>
        </a:spcBef>
        <a:spcAft>
          <a:spcPct val="0"/>
        </a:spcAft>
        <a:defRPr kumimoji="1" sz="50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90525" indent="-390525" algn="l" defTabSz="1042988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6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47725" indent="-325438" algn="l" defTabSz="104298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2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303338" indent="-260350" algn="l" defTabSz="1042988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825625" indent="-260350" algn="l" defTabSz="104298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344738" indent="-258763" algn="l" defTabSz="104298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801938" indent="-258763" algn="l" defTabSz="1042988" rtl="0" fontAlgn="base" latinLnBrk="1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6pPr>
      <a:lvl7pPr marL="3259138" indent="-258763" algn="l" defTabSz="1042988" rtl="0" fontAlgn="base" latinLnBrk="1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7pPr>
      <a:lvl8pPr marL="3716338" indent="-258763" algn="l" defTabSz="1042988" rtl="0" fontAlgn="base" latinLnBrk="1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8pPr>
      <a:lvl9pPr marL="4173538" indent="-258763" algn="l" defTabSz="1042988" rtl="0" fontAlgn="base" latinLnBrk="1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jintaeks2@dongseo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Inverse_(logic)" TargetMode="External"/><Relationship Id="rId3" Type="http://schemas.openxmlformats.org/officeDocument/2006/relationships/hyperlink" Target="https://en.wikipedia.org/wiki/Inference" TargetMode="External"/><Relationship Id="rId7" Type="http://schemas.openxmlformats.org/officeDocument/2006/relationships/hyperlink" Target="https://en.wikipedia.org/wiki/Consequent" TargetMode="External"/><Relationship Id="rId2" Type="http://schemas.openxmlformats.org/officeDocument/2006/relationships/hyperlink" Target="https://en.wikipedia.org/wiki/Logic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wikipedia.org/wiki/Antecedent_(logic)" TargetMode="External"/><Relationship Id="rId5" Type="http://schemas.openxmlformats.org/officeDocument/2006/relationships/hyperlink" Target="https://en.wikipedia.org/wiki/Logically_equivalent" TargetMode="External"/><Relationship Id="rId4" Type="http://schemas.openxmlformats.org/officeDocument/2006/relationships/hyperlink" Target="https://en.wikipedia.org/wiki/Conditional_sentence" TargetMode="External"/><Relationship Id="rId9" Type="http://schemas.openxmlformats.org/officeDocument/2006/relationships/hyperlink" Target="https://en.wikipedia.org/wiki/Conversion_(logic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1"/>
          <p:cNvSpPr>
            <a:spLocks noGrp="1"/>
          </p:cNvSpPr>
          <p:nvPr>
            <p:ph type="ctrTitle"/>
          </p:nvPr>
        </p:nvSpPr>
        <p:spPr>
          <a:xfrm>
            <a:off x="0" y="2916535"/>
            <a:ext cx="10693400" cy="2303463"/>
          </a:xfrm>
          <a:noFill/>
          <a:ln w="57150">
            <a:noFill/>
          </a:ln>
        </p:spPr>
        <p:txBody>
          <a:bodyPr/>
          <a:lstStyle/>
          <a:p>
            <a:pPr>
              <a:defRPr/>
            </a:pPr>
            <a:r>
              <a:rPr lang="ko-KR" altLang="en-US" sz="3300" b="0" dirty="0" smtClean="0">
                <a:solidFill>
                  <a:schemeClr val="tx1"/>
                </a:solidFill>
              </a:rPr>
              <a:t>성경에서 감추려는 시도가 많은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어떤 용서</a:t>
            </a:r>
            <a:endParaRPr lang="ko-KR" altLang="en-US" sz="6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9" name="부제목 2"/>
          <p:cNvSpPr>
            <a:spLocks noGrp="1"/>
          </p:cNvSpPr>
          <p:nvPr>
            <p:ph type="subTitle" idx="1"/>
          </p:nvPr>
        </p:nvSpPr>
        <p:spPr>
          <a:xfrm>
            <a:off x="1603374" y="5509244"/>
            <a:ext cx="8495853" cy="1655763"/>
          </a:xfrm>
        </p:spPr>
        <p:txBody>
          <a:bodyPr/>
          <a:lstStyle/>
          <a:p>
            <a:pPr algn="r"/>
            <a:r>
              <a:rPr lang="en-US" altLang="ko-KR" dirty="0">
                <a:hlinkClick r:id="rId2"/>
              </a:rPr>
              <a:t>jintaeks@dongseo.ac.kr</a:t>
            </a:r>
            <a:endParaRPr lang="en-US" altLang="ko-KR" dirty="0"/>
          </a:p>
          <a:p>
            <a:pPr algn="r"/>
            <a:r>
              <a:rPr lang="en-US" altLang="ko-KR" dirty="0"/>
              <a:t>September 19th, 2018</a:t>
            </a:r>
          </a:p>
        </p:txBody>
      </p:sp>
      <p:pic>
        <p:nvPicPr>
          <p:cNvPr id="2" name="Picture 2" descr="C:\Dropbox\_Work\얼리버드_가상현실인터랙티브프로젝트\Monitor Charac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40" y="396255"/>
            <a:ext cx="1512168" cy="142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명제의 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984F08-4A02-4C4A-8092-2EE62BA85A13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pic>
        <p:nvPicPr>
          <p:cNvPr id="2050" name="Picture 2" descr="C:\Users\ag\Downloads\Inversion Conversion in Proposition 201809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67" y="1548383"/>
            <a:ext cx="9992093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056784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984F08-4A02-4C4A-8092-2EE62BA85A13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pic>
        <p:nvPicPr>
          <p:cNvPr id="3074" name="Picture 2" descr="C:\Users\ag\Downloads\명제proposition의 대우contraposition에 대한 wiki 설명 201809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1067172"/>
            <a:ext cx="9018588" cy="566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28721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Q. </a:t>
            </a:r>
            <a:r>
              <a:rPr lang="ko-KR" altLang="en-US" dirty="0"/>
              <a:t>끝까지 용서하지 못하는 상태</a:t>
            </a:r>
            <a:r>
              <a:rPr lang="en-US" altLang="ko-KR" dirty="0"/>
              <a:t>?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/>
              <a:t>지옥</a:t>
            </a:r>
          </a:p>
          <a:p>
            <a:pPr lvl="1"/>
            <a:r>
              <a:rPr lang="ko-KR" altLang="en-US" dirty="0"/>
              <a:t>지옥은 우리가 선택하는 것이다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Q. </a:t>
            </a:r>
            <a:r>
              <a:rPr lang="ko-KR" altLang="en-US" dirty="0"/>
              <a:t>누구를 용서해야 하는가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 smtClean="0"/>
              <a:t>한국 사람이 히틀러를 용서하는 것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쉽다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모든 사람을 용서하더라도 절대로 용서할 수 없는 단 한 사람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바로 그 사람을 용서해야 한다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984F08-4A02-4C4A-8092-2EE62BA85A13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779135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용서를 구하는 태도</a:t>
            </a:r>
          </a:p>
          <a:p>
            <a:pPr lvl="1"/>
            <a:r>
              <a:rPr lang="ko-KR" altLang="en-US" dirty="0"/>
              <a:t>양해를 구하지 마라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상처를 감추지 마라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용서하지 못하는 것이 가장 큰 죄는 아니다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가장 큰 죄는 용서 받을 것이 전혀 </a:t>
            </a:r>
            <a:r>
              <a:rPr lang="ko-KR" altLang="en-US" dirty="0" smtClean="0"/>
              <a:t>없다고 생각하는 </a:t>
            </a:r>
            <a:r>
              <a:rPr lang="ko-KR" altLang="en-US" dirty="0"/>
              <a:t>사람에게서 나타나는 교만이다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자신이 죄인이 아니라고 여기는 사람에게 기독교는 가망이 없다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984F08-4A02-4C4A-8092-2EE62BA85A13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2408622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영화</a:t>
            </a:r>
            <a:r>
              <a:rPr lang="en-US" altLang="ko-KR" dirty="0" smtClean="0"/>
              <a:t>,</a:t>
            </a:r>
            <a:r>
              <a:rPr lang="ko-KR" altLang="en-US" dirty="0" smtClean="0"/>
              <a:t> 밀양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54</a:t>
            </a:r>
            <a:r>
              <a:rPr lang="ko-KR" altLang="en-US" dirty="0"/>
              <a:t>분</a:t>
            </a:r>
            <a:r>
              <a:rPr lang="en-US" altLang="ko-KR" dirty="0"/>
              <a:t>00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아이의 </a:t>
            </a:r>
            <a:r>
              <a:rPr lang="ko-KR" altLang="en-US" dirty="0"/>
              <a:t>시체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시간 </a:t>
            </a:r>
            <a:r>
              <a:rPr lang="en-US" altLang="ko-KR" dirty="0" smtClean="0"/>
              <a:t>09</a:t>
            </a:r>
            <a:r>
              <a:rPr lang="ko-KR" altLang="en-US" dirty="0"/>
              <a:t>분 </a:t>
            </a:r>
            <a:r>
              <a:rPr lang="en-US" altLang="ko-KR" dirty="0"/>
              <a:t>30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기도회 집회에서 오열하는 </a:t>
            </a:r>
            <a:r>
              <a:rPr lang="ko-KR" altLang="en-US" dirty="0" smtClean="0"/>
              <a:t>전도연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시간 </a:t>
            </a:r>
            <a:r>
              <a:rPr lang="en-US" altLang="ko-KR" dirty="0" smtClean="0"/>
              <a:t>32</a:t>
            </a:r>
            <a:r>
              <a:rPr lang="ko-KR" altLang="en-US" dirty="0" smtClean="0"/>
              <a:t>분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구치소에서 </a:t>
            </a:r>
            <a:r>
              <a:rPr lang="ko-KR" altLang="en-US" dirty="0" smtClean="0"/>
              <a:t>아들을 죽인 원장을 </a:t>
            </a:r>
            <a:r>
              <a:rPr lang="ko-KR" altLang="en-US" dirty="0"/>
              <a:t>만나는 </a:t>
            </a:r>
            <a:r>
              <a:rPr lang="ko-KR" altLang="en-US" dirty="0" smtClean="0"/>
              <a:t>전도연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시간 </a:t>
            </a:r>
            <a:r>
              <a:rPr lang="en-US" altLang="ko-KR" dirty="0" smtClean="0"/>
              <a:t>57</a:t>
            </a:r>
            <a:r>
              <a:rPr lang="ko-KR" altLang="en-US" dirty="0"/>
              <a:t>분 </a:t>
            </a:r>
            <a:r>
              <a:rPr lang="en-US" altLang="ko-KR" dirty="0"/>
              <a:t>30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하나님께 복수하는 </a:t>
            </a:r>
            <a:r>
              <a:rPr lang="ko-KR" altLang="en-US" dirty="0" smtClean="0"/>
              <a:t>전도연</a:t>
            </a:r>
            <a:endParaRPr lang="ko-KR" altLang="en-US" dirty="0"/>
          </a:p>
        </p:txBody>
      </p:sp>
      <p:pic>
        <p:nvPicPr>
          <p:cNvPr id="4098" name="Picture 2" descr="C:\Users\ag\Downloads\영화 밀양01 201809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244" y="3521645"/>
            <a:ext cx="4889538" cy="206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g\Downloads\영화 밀양02 201809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684" y="3913086"/>
            <a:ext cx="3744789" cy="334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68835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4800" dirty="0" smtClean="0"/>
              <a:t>지금 그 사람을 찾아가세요</a:t>
            </a:r>
            <a:r>
              <a:rPr lang="en-US" altLang="ko-KR" sz="4800" dirty="0" smtClean="0"/>
              <a:t>.</a:t>
            </a:r>
          </a:p>
          <a:p>
            <a:r>
              <a:rPr lang="ko-KR" altLang="en-US" sz="4800" dirty="0" smtClean="0"/>
              <a:t>지금 그 사람에게 전화하세요</a:t>
            </a:r>
            <a:r>
              <a:rPr lang="en-US" altLang="ko-KR" sz="4800" dirty="0" smtClean="0"/>
              <a:t>.</a:t>
            </a:r>
            <a:endParaRPr lang="ko-KR" altLang="en-US" sz="4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984F08-4A02-4C4A-8092-2EE62BA85A13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777789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66D0032-E4BD-459F-8294-2D9C3A38C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용서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2545222-ED35-4FF4-89C7-431585A7A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Q. </a:t>
            </a:r>
            <a:r>
              <a:rPr lang="ko-KR" altLang="en-US" dirty="0"/>
              <a:t>서로 사랑하라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서로 사랑한다면 아무 문제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Q. </a:t>
            </a:r>
            <a:r>
              <a:rPr lang="ko-KR" altLang="en-US" dirty="0"/>
              <a:t>서로 사랑하지 못한다면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사랑 받을 만한 사람을 사랑하는 것</a:t>
            </a:r>
            <a:r>
              <a:rPr lang="en-US" altLang="ko-KR" dirty="0" smtClean="0"/>
              <a:t>?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/>
              <a:t>누구나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가치 중립인 대상을 사랑하는 것</a:t>
            </a:r>
            <a:r>
              <a:rPr lang="en-US" altLang="ko-KR" dirty="0" smtClean="0"/>
              <a:t>?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/>
              <a:t>쉽다</a:t>
            </a:r>
          </a:p>
          <a:p>
            <a:pPr lvl="1"/>
            <a:r>
              <a:rPr lang="ko-KR" altLang="en-US" dirty="0"/>
              <a:t>나에게 상처 주고 나를 미워하는 사람을 사랑하는 것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/>
              <a:t>용서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67D8792A-13C9-4D49-A871-B19D03B741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984F08-4A02-4C4A-8092-2EE62BA85A13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835943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왜 용서가 가치가 있는가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감정을 거스르는 의지와 행동을 요구하기 때문이다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상대가 아니라 내가 할 수 있는 것이기 때문이다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Q. </a:t>
            </a:r>
            <a:r>
              <a:rPr lang="ko-KR" altLang="en-US" dirty="0"/>
              <a:t>사랑은 감정인가 의지인가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 err="1"/>
              <a:t>고린도전서</a:t>
            </a:r>
            <a:r>
              <a:rPr lang="ko-KR" altLang="en-US" dirty="0"/>
              <a:t> </a:t>
            </a:r>
            <a:r>
              <a:rPr lang="en-US" altLang="ko-KR" dirty="0"/>
              <a:t>13</a:t>
            </a:r>
            <a:r>
              <a:rPr lang="ko-KR" altLang="en-US" dirty="0" smtClean="0"/>
              <a:t>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…</a:t>
            </a:r>
            <a:endParaRPr lang="en-US" altLang="ko-KR" dirty="0" smtClean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고전 </a:t>
            </a:r>
            <a:r>
              <a:rPr lang="en-US" altLang="ko-KR" dirty="0"/>
              <a:t>13:4) </a:t>
            </a:r>
            <a:r>
              <a:rPr lang="ko-KR" altLang="en-US" dirty="0"/>
              <a:t>사랑은 오래 참고 사랑은 온유하며 시기하지 아니하며 사랑은 자랑하지 아니하며 교만하지 아니하며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고전 </a:t>
            </a:r>
            <a:r>
              <a:rPr lang="en-US" altLang="ko-KR" dirty="0"/>
              <a:t>13:5) </a:t>
            </a:r>
            <a:r>
              <a:rPr lang="ko-KR" altLang="en-US" dirty="0"/>
              <a:t>무례히 행하지 아니하며 자기의 유익을 구하지 아니하며 성내지 아니하며 악한 것을 생각하지 아니하며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고전 </a:t>
            </a:r>
            <a:r>
              <a:rPr lang="en-US" altLang="ko-KR" dirty="0"/>
              <a:t>13:6) </a:t>
            </a:r>
            <a:r>
              <a:rPr lang="ko-KR" altLang="en-US" dirty="0"/>
              <a:t>불의를 기뻐하지 아니하며 진리와 함께 </a:t>
            </a:r>
            <a:r>
              <a:rPr lang="ko-KR" altLang="en-US" dirty="0" smtClean="0"/>
              <a:t>기뻐하고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…</a:t>
            </a:r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984F08-4A02-4C4A-8092-2EE62BA85A13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357779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용서가 묵인이 되어서는 </a:t>
            </a:r>
            <a:r>
              <a:rPr lang="ko-KR" altLang="en-US" dirty="0" smtClean="0"/>
              <a:t>안 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사형수를 용서하는 것과 그 사람이 사형 당하는 것은 별개의 문제이다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듣고 보니 상황이 이해되어서 화난 마음을 푸는 것은 용서가 아니라 공정함이다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은혜와 진리</a:t>
            </a:r>
            <a:endParaRPr lang="en-US" altLang="ko-KR" dirty="0" smtClean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요 </a:t>
            </a:r>
            <a:r>
              <a:rPr lang="en-US" altLang="ko-KR" dirty="0"/>
              <a:t>1:14) </a:t>
            </a:r>
            <a:r>
              <a:rPr lang="ko-KR" altLang="en-US" dirty="0"/>
              <a:t>말씀이 육신이 되어 우리 가운데 거하시매 우리가 그의 영광을 보니 아버지의 독생자의 영광이요 은혜와 진리가 충만하더라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984F08-4A02-4C4A-8092-2EE62BA85A13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230664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Q. </a:t>
            </a:r>
            <a:r>
              <a:rPr lang="ko-KR" altLang="en-US" dirty="0"/>
              <a:t>예배가 먼저일까</a:t>
            </a:r>
            <a:r>
              <a:rPr lang="en-US" altLang="ko-KR" dirty="0"/>
              <a:t>, </a:t>
            </a:r>
            <a:r>
              <a:rPr lang="ko-KR" altLang="en-US" dirty="0"/>
              <a:t>용서가 먼저일까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용서가 먼저이다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마태복음 </a:t>
            </a:r>
            <a:r>
              <a:rPr lang="en-US" altLang="ko-KR" dirty="0" smtClean="0"/>
              <a:t>5:23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마 </a:t>
            </a:r>
            <a:r>
              <a:rPr lang="en-US" altLang="ko-KR" dirty="0"/>
              <a:t>5:23) </a:t>
            </a:r>
            <a:r>
              <a:rPr lang="ko-KR" altLang="en-US" dirty="0"/>
              <a:t>그러므로 예물을 제단에 드리려다가 거기서 네 형제에게 원망들을 만한 일이 있는 것이 생각나거든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마 </a:t>
            </a:r>
            <a:r>
              <a:rPr lang="en-US" altLang="ko-KR" dirty="0"/>
              <a:t>5:24) </a:t>
            </a:r>
            <a:r>
              <a:rPr lang="ko-KR" altLang="en-US" dirty="0"/>
              <a:t>예물을 제단 앞에 두고 먼저 가서 형제와 화목하고 그 후에 와서 예물을 드리라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984F08-4A02-4C4A-8092-2EE62BA85A13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1287379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주기도문</a:t>
            </a:r>
          </a:p>
          <a:p>
            <a:pPr lvl="1"/>
            <a:r>
              <a:rPr lang="ko-KR" altLang="en-US" dirty="0"/>
              <a:t>중요한 것이기 때문에 매주 암송한다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Q. </a:t>
            </a:r>
            <a:r>
              <a:rPr lang="ko-KR" altLang="en-US" dirty="0"/>
              <a:t>주기도문에서 가장 중요한 것은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마태복음 </a:t>
            </a:r>
            <a:r>
              <a:rPr lang="en-US" altLang="ko-KR" dirty="0" smtClean="0"/>
              <a:t>6:12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마 </a:t>
            </a:r>
            <a:r>
              <a:rPr lang="en-US" altLang="ko-KR" dirty="0"/>
              <a:t>6:12) </a:t>
            </a:r>
            <a:r>
              <a:rPr lang="ko-KR" altLang="en-US" dirty="0"/>
              <a:t>우리가 우리에게 죄 지은 자를 사하여 준 것 같이 우리 죄를 사하여 주시옵고</a:t>
            </a:r>
            <a:endParaRPr lang="en-US" altLang="ko-KR" dirty="0"/>
          </a:p>
          <a:p>
            <a:r>
              <a:rPr lang="en-US" altLang="ko-KR" dirty="0"/>
              <a:t>Q. </a:t>
            </a:r>
            <a:r>
              <a:rPr lang="ko-KR" altLang="en-US" dirty="0" smtClean="0"/>
              <a:t>우리의 </a:t>
            </a:r>
            <a:r>
              <a:rPr lang="ko-KR" altLang="en-US" dirty="0" smtClean="0"/>
              <a:t>용서가 하나님의 용서보다 더 </a:t>
            </a:r>
            <a:r>
              <a:rPr lang="ko-KR" altLang="en-US" dirty="0"/>
              <a:t>중요한가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너무 중요해서 주님이 두 번씩 강조하고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마태복음 </a:t>
            </a:r>
            <a:r>
              <a:rPr lang="en-US" altLang="ko-KR" dirty="0" smtClean="0"/>
              <a:t>6:14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마 </a:t>
            </a:r>
            <a:r>
              <a:rPr lang="en-US" altLang="ko-KR" dirty="0"/>
              <a:t>6:14) </a:t>
            </a:r>
            <a:r>
              <a:rPr lang="ko-KR" altLang="en-US" dirty="0"/>
              <a:t>너희가 사람의 잘못을 용서하면 너희 하늘 아버지께서도 너희 잘못을 </a:t>
            </a:r>
            <a:r>
              <a:rPr lang="ko-KR" altLang="en-US" dirty="0" err="1"/>
              <a:t>용서하시려니와</a:t>
            </a:r>
            <a:endParaRPr lang="ko-KR" altLang="en-US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마 </a:t>
            </a:r>
            <a:r>
              <a:rPr lang="en-US" altLang="ko-KR" dirty="0"/>
              <a:t>6:15) </a:t>
            </a:r>
            <a:r>
              <a:rPr lang="ko-KR" altLang="en-US" dirty="0"/>
              <a:t>너희가 사람의 잘못을 용서하지 아니하면 너희 아버지께서도 너희 잘못을 용서하지 아니하시리라</a:t>
            </a:r>
            <a:endParaRPr lang="en-US" altLang="ko-KR" dirty="0" smtClean="0"/>
          </a:p>
          <a:p>
            <a:r>
              <a:rPr lang="en-US" altLang="ko-KR" dirty="0" smtClean="0"/>
              <a:t>Q. </a:t>
            </a:r>
            <a:r>
              <a:rPr lang="ko-KR" altLang="en-US" dirty="0" smtClean="0"/>
              <a:t>왜 감추고 부정하려 하는가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984F08-4A02-4C4A-8092-2EE62BA85A13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8161625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 사람의 용서를 감추고 부정하려 하는가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984F08-4A02-4C4A-8092-2EE62BA85A13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pic>
        <p:nvPicPr>
          <p:cNvPr id="2050" name="Picture 2" descr="C:\Google Drive\Etc\마태복음 6장 용서 20180928_09542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540" y="1358811"/>
            <a:ext cx="5798253" cy="556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 bwMode="auto">
          <a:xfrm>
            <a:off x="3690516" y="3780631"/>
            <a:ext cx="3960440" cy="864096"/>
          </a:xfrm>
          <a:prstGeom prst="rect">
            <a:avLst/>
          </a:prstGeom>
          <a:noFill/>
          <a:ln w="508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649773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감추려는 예전 성경 필사자의 시도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984F08-4A02-4C4A-8092-2EE62BA85A13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pic>
        <p:nvPicPr>
          <p:cNvPr id="3074" name="Picture 2" descr="C:\Google Drive\Etc\마가복음 12장 용서 20180928_09553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444" y="1081291"/>
            <a:ext cx="6874024" cy="58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 bwMode="auto">
          <a:xfrm>
            <a:off x="3010890" y="6496592"/>
            <a:ext cx="2664296" cy="432048"/>
          </a:xfrm>
          <a:prstGeom prst="rect">
            <a:avLst/>
          </a:prstGeom>
          <a:noFill/>
          <a:ln w="508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3518793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smtClean="0"/>
              <a:t>대우</a:t>
            </a:r>
            <a:r>
              <a:rPr lang="en-US" altLang="ko-KR" sz="4000" baseline="30000" dirty="0" smtClean="0"/>
              <a:t>Contraposition</a:t>
            </a:r>
            <a:endParaRPr lang="ko-KR" altLang="en-US" sz="4000" baseline="30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 </a:t>
            </a:r>
            <a:r>
              <a:rPr lang="en-US" altLang="ko-KR" dirty="0">
                <a:hlinkClick r:id="rId2" tooltip="Logic"/>
              </a:rPr>
              <a:t>logic</a:t>
            </a:r>
            <a:r>
              <a:rPr lang="en-US" altLang="ko-KR" dirty="0"/>
              <a:t>, </a:t>
            </a:r>
            <a:r>
              <a:rPr lang="en-US" altLang="ko-KR" b="1" dirty="0"/>
              <a:t>contraposition</a:t>
            </a:r>
            <a:r>
              <a:rPr lang="en-US" altLang="ko-KR" dirty="0"/>
              <a:t> is an </a:t>
            </a:r>
            <a:r>
              <a:rPr lang="en-US" altLang="ko-KR" dirty="0">
                <a:hlinkClick r:id="rId3" tooltip="Inference"/>
              </a:rPr>
              <a:t>inference</a:t>
            </a:r>
            <a:r>
              <a:rPr lang="en-US" altLang="ko-KR" dirty="0"/>
              <a:t> that says that a </a:t>
            </a:r>
            <a:r>
              <a:rPr lang="en-US" altLang="ko-KR" dirty="0">
                <a:hlinkClick r:id="rId4" tooltip="Conditional sentence"/>
              </a:rPr>
              <a:t>conditional statement</a:t>
            </a:r>
            <a:r>
              <a:rPr lang="en-US" altLang="ko-KR" dirty="0"/>
              <a:t> is </a:t>
            </a:r>
            <a:r>
              <a:rPr lang="en-US" altLang="ko-KR" dirty="0">
                <a:hlinkClick r:id="rId5" tooltip="Logically equivalent"/>
              </a:rPr>
              <a:t>logically equivalent</a:t>
            </a:r>
            <a:r>
              <a:rPr lang="en-US" altLang="ko-KR" dirty="0"/>
              <a:t> to its </a:t>
            </a:r>
            <a:r>
              <a:rPr lang="en-US" altLang="ko-KR" b="1" dirty="0"/>
              <a:t>contrapositive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The contrapositive of the statement has </a:t>
            </a:r>
            <a:r>
              <a:rPr lang="en-US" altLang="ko-KR" dirty="0" smtClean="0"/>
              <a:t>its </a:t>
            </a:r>
            <a:r>
              <a:rPr lang="en-US" altLang="ko-KR" dirty="0" smtClean="0">
                <a:hlinkClick r:id="rId6" tooltip="Antecedent (logic)"/>
              </a:rPr>
              <a:t>antecedent</a:t>
            </a:r>
            <a:r>
              <a:rPr lang="en-US" altLang="ko-KR" dirty="0"/>
              <a:t> and </a:t>
            </a:r>
            <a:r>
              <a:rPr lang="en-US" altLang="ko-KR" dirty="0">
                <a:hlinkClick r:id="rId7" tooltip="Consequent"/>
              </a:rPr>
              <a:t>consequent</a:t>
            </a:r>
            <a:r>
              <a:rPr lang="en-US" altLang="ko-KR" dirty="0"/>
              <a:t> </a:t>
            </a:r>
            <a:r>
              <a:rPr lang="en-US" altLang="ko-KR" dirty="0">
                <a:hlinkClick r:id="rId8" tooltip="Inverse (logic)"/>
              </a:rPr>
              <a:t>inverted</a:t>
            </a:r>
            <a:r>
              <a:rPr lang="en-US" altLang="ko-KR" dirty="0"/>
              <a:t> and </a:t>
            </a:r>
            <a:r>
              <a:rPr lang="en-US" altLang="ko-KR" dirty="0">
                <a:hlinkClick r:id="rId9" tooltip="Conversion (logic)"/>
              </a:rPr>
              <a:t>flipped</a:t>
            </a:r>
            <a:r>
              <a:rPr lang="en-US" altLang="ko-KR" dirty="0"/>
              <a:t>: the contrapositive of </a:t>
            </a:r>
            <a:r>
              <a:rPr lang="en-US" altLang="ko-KR" dirty="0" smtClean="0"/>
              <a:t>P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Q</a:t>
            </a:r>
            <a:r>
              <a:rPr lang="en-US" altLang="ko-KR" dirty="0"/>
              <a:t> is thus </a:t>
            </a:r>
            <a:r>
              <a:rPr lang="en-US" altLang="ko-KR" dirty="0" smtClean="0"/>
              <a:t>~Q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~P.</a:t>
            </a:r>
          </a:p>
          <a:p>
            <a:r>
              <a:rPr lang="en-US" altLang="ko-KR" dirty="0"/>
              <a:t>For instance, the proposition "</a:t>
            </a:r>
            <a:r>
              <a:rPr lang="en-US" altLang="ko-KR" i="1" dirty="0"/>
              <a:t>All cats are mammals</a:t>
            </a:r>
            <a:r>
              <a:rPr lang="en-US" altLang="ko-KR" dirty="0"/>
              <a:t>" can be restated as the conditional "</a:t>
            </a:r>
            <a:r>
              <a:rPr lang="en-US" altLang="ko-KR" i="1" dirty="0"/>
              <a:t>If something is a cat, then it is a mammal</a:t>
            </a:r>
            <a:r>
              <a:rPr lang="en-US" altLang="ko-KR" dirty="0"/>
              <a:t>". Now, the law says that statement is identical to the contrapositive "</a:t>
            </a:r>
            <a:r>
              <a:rPr lang="en-US" altLang="ko-KR" i="1" dirty="0"/>
              <a:t>If something is not a mammal, then it is not a cat</a:t>
            </a:r>
            <a:r>
              <a:rPr lang="en-US" altLang="ko-KR" dirty="0"/>
              <a:t>."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984F08-4A02-4C4A-8092-2EE62BA85A13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6985375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5841</TotalTime>
  <Words>494</Words>
  <Application>Microsoft Office PowerPoint</Application>
  <PresentationFormat>사용자 지정</PresentationFormat>
  <Paragraphs>82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기본 디자인</vt:lpstr>
      <vt:lpstr>성경에서 감추려는 시도가 많은 어떤 용서</vt:lpstr>
      <vt:lpstr>사랑, 용서</vt:lpstr>
      <vt:lpstr>PowerPoint 프레젠테이션</vt:lpstr>
      <vt:lpstr>PowerPoint 프레젠테이션</vt:lpstr>
      <vt:lpstr>PowerPoint 프레젠테이션</vt:lpstr>
      <vt:lpstr>PowerPoint 프레젠테이션</vt:lpstr>
      <vt:lpstr>왜 사람의 용서를 감추고 부정하려 하는가?</vt:lpstr>
      <vt:lpstr>감추려는 예전 성경 필사자의 시도</vt:lpstr>
      <vt:lpstr>대우Contraposition</vt:lpstr>
      <vt:lpstr>명제의 역, 이, 대우</vt:lpstr>
      <vt:lpstr>PowerPoint 프레젠테이션</vt:lpstr>
      <vt:lpstr>PowerPoint 프레젠테이션</vt:lpstr>
      <vt:lpstr>PowerPoint 프레젠테이션</vt:lpstr>
      <vt:lpstr>영화, 밀양</vt:lpstr>
      <vt:lpstr>지금</vt:lpstr>
    </vt:vector>
  </TitlesOfParts>
  <Company>KOG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온라인 게임과 콘솔 게임</dc:title>
  <dc:creator>RacerLee</dc:creator>
  <cp:lastModifiedBy>JintaekSeo</cp:lastModifiedBy>
  <cp:revision>485</cp:revision>
  <cp:lastPrinted>2018-08-31T03:19:42Z</cp:lastPrinted>
  <dcterms:created xsi:type="dcterms:W3CDTF">2004-06-04T00:41:23Z</dcterms:created>
  <dcterms:modified xsi:type="dcterms:W3CDTF">2018-09-28T01:40:32Z</dcterms:modified>
</cp:coreProperties>
</file>