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66" r:id="rId4"/>
    <p:sldId id="267" r:id="rId5"/>
    <p:sldId id="268" r:id="rId6"/>
    <p:sldId id="276" r:id="rId7"/>
    <p:sldId id="279" r:id="rId8"/>
    <p:sldId id="280" r:id="rId9"/>
    <p:sldId id="281" r:id="rId10"/>
    <p:sldId id="282" r:id="rId11"/>
    <p:sldId id="283" r:id="rId12"/>
    <p:sldId id="284" r:id="rId13"/>
    <p:sldId id="285" r:id="rId14"/>
    <p:sldId id="286" r:id="rId15"/>
    <p:sldId id="288" r:id="rId16"/>
    <p:sldId id="289" r:id="rId17"/>
    <p:sldId id="290" r:id="rId18"/>
    <p:sldId id="291" r:id="rId19"/>
    <p:sldId id="270" r:id="rId20"/>
    <p:sldId id="292" r:id="rId21"/>
    <p:sldId id="293" r:id="rId22"/>
    <p:sldId id="294" r:id="rId23"/>
    <p:sldId id="295" r:id="rId24"/>
    <p:sldId id="296" r:id="rId25"/>
    <p:sldId id="297" r:id="rId26"/>
    <p:sldId id="298" r:id="rId27"/>
    <p:sldId id="302" r:id="rId28"/>
    <p:sldId id="299" r:id="rId29"/>
    <p:sldId id="300" r:id="rId30"/>
    <p:sldId id="30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p:scale>
          <a:sx n="75" d="100"/>
          <a:sy n="75" d="100"/>
        </p:scale>
        <p:origin x="55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08-May-17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08-May-17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08-May-17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08-May-17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08-May-17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8" y="1231048"/>
            <a:ext cx="10680192" cy="3889248"/>
          </a:xfrm>
        </p:spPr>
        <p:txBody>
          <a:bodyPr>
            <a:normAutofit/>
          </a:bodyPr>
          <a:lstStyle/>
          <a:p>
            <a:r>
              <a:rPr lang="en-US" sz="5400" b="1" dirty="0">
                <a:effectLst/>
                <a:latin typeface="Finale Copyist Text Ext" panose="02000506020000020004" pitchFamily="2" charset="0"/>
                <a:cs typeface="Consolas" panose="020B0609020204030204" pitchFamily="49" charset="0"/>
              </a:rPr>
              <a:t>TITLE: </a:t>
            </a:r>
            <a:r>
              <a:rPr lang="en-US" sz="6600" b="1" dirty="0">
                <a:solidFill>
                  <a:srgbClr val="FFFF00"/>
                </a:solidFill>
                <a:effectLst/>
              </a:rPr>
              <a:t>EXAM HALL SEAT ALLOCATION SYSTEM.</a:t>
            </a:r>
            <a:endParaRPr lang="en-US" sz="6600" dirty="0">
              <a:solidFill>
                <a:srgbClr val="FFFF00"/>
              </a:solidFill>
              <a:effectLst/>
            </a:endParaRPr>
          </a:p>
          <a:p>
            <a:r>
              <a:rPr lang="en-US" sz="5100" b="1" dirty="0">
                <a:effectLst/>
                <a:latin typeface="Algerian" panose="04020705040A02060702" pitchFamily="82" charset="0"/>
              </a:rPr>
              <a:t>GROUP </a:t>
            </a:r>
            <a:r>
              <a:rPr lang="en-US" sz="5100" b="1" dirty="0">
                <a:solidFill>
                  <a:srgbClr val="FFFF00"/>
                </a:solidFill>
                <a:effectLst/>
                <a:latin typeface="Algerian" panose="04020705040A02060702" pitchFamily="82" charset="0"/>
              </a:rPr>
              <a:t>9</a:t>
            </a:r>
            <a:endParaRPr lang="en-US" sz="5100" dirty="0">
              <a:solidFill>
                <a:srgbClr val="FFFF00"/>
              </a:solidFill>
              <a:effectLst/>
              <a:latin typeface="Algerian" panose="04020705040A02060702" pitchFamily="82" charset="0"/>
            </a:endParaRPr>
          </a:p>
          <a:p>
            <a:endParaRPr lang="en-US" dirty="0"/>
          </a:p>
        </p:txBody>
      </p:sp>
    </p:spTree>
    <p:extLst>
      <p:ext uri="{BB962C8B-B14F-4D97-AF65-F5344CB8AC3E}">
        <p14:creationId xmlns:p14="http://schemas.microsoft.com/office/powerpoint/2010/main" val="3472171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dirty="0">
                <a:effectLst/>
              </a:rPr>
              <a:t>ADMIN MODULE</a:t>
            </a:r>
          </a:p>
          <a:p>
            <a:endParaRPr lang="en-US" dirty="0">
              <a:effectLst/>
            </a:endParaRPr>
          </a:p>
        </p:txBody>
      </p:sp>
      <p:sp>
        <p:nvSpPr>
          <p:cNvPr id="2" name="Rectangle 1"/>
          <p:cNvSpPr/>
          <p:nvPr/>
        </p:nvSpPr>
        <p:spPr>
          <a:xfrm>
            <a:off x="53704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MANAGE   DEPARTMENT</a:t>
            </a:r>
            <a:endParaRPr lang="en-US" dirty="0"/>
          </a:p>
        </p:txBody>
      </p:sp>
      <p:cxnSp>
        <p:nvCxnSpPr>
          <p:cNvPr id="5" name="Straight Arrow Connector 4"/>
          <p:cNvCxnSpPr>
            <a:stCxn id="2" idx="2"/>
          </p:cNvCxnSpPr>
          <p:nvPr/>
        </p:nvCxnSpPr>
        <p:spPr>
          <a:xfrm flipH="1">
            <a:off x="62204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8591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MANAGE COURSE</a:t>
            </a:r>
          </a:p>
        </p:txBody>
      </p:sp>
      <p:sp>
        <p:nvSpPr>
          <p:cNvPr id="7" name="Rectangle 6"/>
          <p:cNvSpPr/>
          <p:nvPr/>
        </p:nvSpPr>
        <p:spPr>
          <a:xfrm>
            <a:off x="8100811"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 HALL</a:t>
            </a:r>
          </a:p>
          <a:p>
            <a:pPr algn="ctr"/>
            <a:endParaRPr lang="en-US" dirty="0"/>
          </a:p>
        </p:txBody>
      </p:sp>
      <p:sp>
        <p:nvSpPr>
          <p:cNvPr id="8" name="Rectangle 7"/>
          <p:cNvSpPr/>
          <p:nvPr/>
        </p:nvSpPr>
        <p:spPr>
          <a:xfrm>
            <a:off x="5489490" y="45977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 USER</a:t>
            </a:r>
          </a:p>
          <a:p>
            <a:pPr algn="ctr"/>
            <a:endParaRPr lang="en-US" dirty="0"/>
          </a:p>
        </p:txBody>
      </p:sp>
      <p:sp>
        <p:nvSpPr>
          <p:cNvPr id="9" name="Rectangle 8"/>
          <p:cNvSpPr/>
          <p:nvPr/>
        </p:nvSpPr>
        <p:spPr>
          <a:xfrm>
            <a:off x="5489490" y="3129566"/>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p>
          <a:p>
            <a:pPr algn="ctr"/>
            <a:endParaRPr lang="en-US" dirty="0"/>
          </a:p>
        </p:txBody>
      </p:sp>
      <p:cxnSp>
        <p:nvCxnSpPr>
          <p:cNvPr id="11" name="Straight Arrow Connector 10"/>
          <p:cNvCxnSpPr>
            <a:stCxn id="6" idx="3"/>
            <a:endCxn id="9" idx="1"/>
          </p:cNvCxnSpPr>
          <p:nvPr/>
        </p:nvCxnSpPr>
        <p:spPr>
          <a:xfrm flipV="1">
            <a:off x="4546242" y="3651161"/>
            <a:ext cx="943248"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1"/>
            <a:endCxn id="9" idx="3"/>
          </p:cNvCxnSpPr>
          <p:nvPr/>
        </p:nvCxnSpPr>
        <p:spPr>
          <a:xfrm flipH="1" flipV="1">
            <a:off x="7176622" y="3651161"/>
            <a:ext cx="924189"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0"/>
            <a:endCxn id="9" idx="2"/>
          </p:cNvCxnSpPr>
          <p:nvPr/>
        </p:nvCxnSpPr>
        <p:spPr>
          <a:xfrm flipV="1">
            <a:off x="6333056" y="4172755"/>
            <a:ext cx="0" cy="425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73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dirty="0" smtClean="0">
                <a:effectLst/>
              </a:rPr>
              <a:t>MANAGE USER</a:t>
            </a:r>
            <a:endParaRPr lang="en-US" dirty="0">
              <a:effectLst/>
            </a:endParaRPr>
          </a:p>
          <a:p>
            <a:endParaRPr lang="en-US" dirty="0">
              <a:effectLst/>
            </a:endParaRPr>
          </a:p>
        </p:txBody>
      </p:sp>
      <p:sp>
        <p:nvSpPr>
          <p:cNvPr id="2" name="Rectangle 1"/>
          <p:cNvSpPr/>
          <p:nvPr/>
        </p:nvSpPr>
        <p:spPr>
          <a:xfrm>
            <a:off x="53704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a:t>
            </a:r>
            <a:r>
              <a:rPr lang="en-US" dirty="0"/>
              <a:t>SEARCH </a:t>
            </a:r>
            <a:r>
              <a:rPr lang="en-US" dirty="0" smtClean="0"/>
              <a:t>     USER</a:t>
            </a:r>
            <a:endParaRPr lang="en-US" dirty="0"/>
          </a:p>
          <a:p>
            <a:endParaRPr lang="en-US" dirty="0"/>
          </a:p>
        </p:txBody>
      </p:sp>
      <p:cxnSp>
        <p:nvCxnSpPr>
          <p:cNvPr id="5" name="Straight Arrow Connector 4"/>
          <p:cNvCxnSpPr>
            <a:stCxn id="2" idx="2"/>
          </p:cNvCxnSpPr>
          <p:nvPr/>
        </p:nvCxnSpPr>
        <p:spPr>
          <a:xfrm flipH="1">
            <a:off x="62204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8591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EDIT USER</a:t>
            </a:r>
          </a:p>
        </p:txBody>
      </p:sp>
      <p:sp>
        <p:nvSpPr>
          <p:cNvPr id="7" name="Rectangle 6"/>
          <p:cNvSpPr/>
          <p:nvPr/>
        </p:nvSpPr>
        <p:spPr>
          <a:xfrm>
            <a:off x="8100811"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USER</a:t>
            </a:r>
          </a:p>
          <a:p>
            <a:pPr algn="ctr"/>
            <a:endParaRPr lang="en-US" dirty="0"/>
          </a:p>
          <a:p>
            <a:pPr algn="ctr"/>
            <a:endParaRPr lang="en-US" dirty="0"/>
          </a:p>
        </p:txBody>
      </p:sp>
      <p:sp>
        <p:nvSpPr>
          <p:cNvPr id="8" name="Rectangle 7"/>
          <p:cNvSpPr/>
          <p:nvPr/>
        </p:nvSpPr>
        <p:spPr>
          <a:xfrm>
            <a:off x="5489490" y="45977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DELETE USER</a:t>
            </a:r>
          </a:p>
          <a:p>
            <a:pPr algn="ctr"/>
            <a:endParaRPr lang="en-US" dirty="0"/>
          </a:p>
          <a:p>
            <a:pPr algn="ctr"/>
            <a:endParaRPr lang="en-US" dirty="0"/>
          </a:p>
        </p:txBody>
      </p:sp>
      <p:sp>
        <p:nvSpPr>
          <p:cNvPr id="9" name="Rectangle 8"/>
          <p:cNvSpPr/>
          <p:nvPr/>
        </p:nvSpPr>
        <p:spPr>
          <a:xfrm>
            <a:off x="547996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MANAGE USER</a:t>
            </a:r>
          </a:p>
        </p:txBody>
      </p:sp>
      <p:cxnSp>
        <p:nvCxnSpPr>
          <p:cNvPr id="11" name="Straight Arrow Connector 10"/>
          <p:cNvCxnSpPr>
            <a:stCxn id="6" idx="3"/>
            <a:endCxn id="9" idx="1"/>
          </p:cNvCxnSpPr>
          <p:nvPr/>
        </p:nvCxnSpPr>
        <p:spPr>
          <a:xfrm flipV="1">
            <a:off x="4546242" y="3651161"/>
            <a:ext cx="943248"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1"/>
            <a:endCxn id="9" idx="3"/>
          </p:cNvCxnSpPr>
          <p:nvPr/>
        </p:nvCxnSpPr>
        <p:spPr>
          <a:xfrm flipH="1" flipV="1">
            <a:off x="7176622" y="3651161"/>
            <a:ext cx="924189"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0"/>
            <a:endCxn id="9" idx="2"/>
          </p:cNvCxnSpPr>
          <p:nvPr/>
        </p:nvCxnSpPr>
        <p:spPr>
          <a:xfrm flipV="1">
            <a:off x="6333056" y="4172755"/>
            <a:ext cx="0" cy="425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403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dirty="0" smtClean="0">
                <a:effectLst/>
              </a:rPr>
              <a:t>MANAGE HALL</a:t>
            </a:r>
            <a:endParaRPr lang="en-US" dirty="0">
              <a:effectLst/>
            </a:endParaRPr>
          </a:p>
          <a:p>
            <a:endParaRPr lang="en-US" dirty="0">
              <a:effectLst/>
            </a:endParaRPr>
          </a:p>
        </p:txBody>
      </p:sp>
      <p:sp>
        <p:nvSpPr>
          <p:cNvPr id="2" name="Rectangle 1"/>
          <p:cNvSpPr/>
          <p:nvPr/>
        </p:nvSpPr>
        <p:spPr>
          <a:xfrm>
            <a:off x="53704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a:t>
            </a:r>
            <a:r>
              <a:rPr lang="en-US" dirty="0"/>
              <a:t>EDIT HALL</a:t>
            </a:r>
          </a:p>
          <a:p>
            <a:endParaRPr lang="en-US" dirty="0"/>
          </a:p>
          <a:p>
            <a:endParaRPr lang="en-US" dirty="0"/>
          </a:p>
        </p:txBody>
      </p:sp>
      <p:cxnSp>
        <p:nvCxnSpPr>
          <p:cNvPr id="5" name="Straight Arrow Connector 4"/>
          <p:cNvCxnSpPr>
            <a:stCxn id="2" idx="2"/>
          </p:cNvCxnSpPr>
          <p:nvPr/>
        </p:nvCxnSpPr>
        <p:spPr>
          <a:xfrm flipH="1">
            <a:off x="62204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8591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DELETE HALL</a:t>
            </a:r>
          </a:p>
        </p:txBody>
      </p:sp>
      <p:sp>
        <p:nvSpPr>
          <p:cNvPr id="7" name="Rectangle 6"/>
          <p:cNvSpPr/>
          <p:nvPr/>
        </p:nvSpPr>
        <p:spPr>
          <a:xfrm>
            <a:off x="8110341"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HALL</a:t>
            </a:r>
          </a:p>
          <a:p>
            <a:pPr algn="ctr"/>
            <a:endParaRPr lang="en-US" dirty="0"/>
          </a:p>
          <a:p>
            <a:pPr algn="ctr"/>
            <a:endParaRPr lang="en-US" dirty="0"/>
          </a:p>
          <a:p>
            <a:pPr algn="ctr"/>
            <a:endParaRPr lang="en-US" dirty="0"/>
          </a:p>
        </p:txBody>
      </p:sp>
      <p:sp>
        <p:nvSpPr>
          <p:cNvPr id="8" name="Rectangle 7"/>
          <p:cNvSpPr/>
          <p:nvPr/>
        </p:nvSpPr>
        <p:spPr>
          <a:xfrm>
            <a:off x="5489490" y="45977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ALLOCATE HALL</a:t>
            </a:r>
          </a:p>
        </p:txBody>
      </p:sp>
      <p:sp>
        <p:nvSpPr>
          <p:cNvPr id="9" name="Rectangle 8"/>
          <p:cNvSpPr/>
          <p:nvPr/>
        </p:nvSpPr>
        <p:spPr>
          <a:xfrm>
            <a:off x="547996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MANAGE HALL</a:t>
            </a:r>
          </a:p>
          <a:p>
            <a:endParaRPr lang="en-US" dirty="0"/>
          </a:p>
        </p:txBody>
      </p:sp>
      <p:cxnSp>
        <p:nvCxnSpPr>
          <p:cNvPr id="11" name="Straight Arrow Connector 10"/>
          <p:cNvCxnSpPr>
            <a:stCxn id="6" idx="3"/>
            <a:endCxn id="9" idx="1"/>
          </p:cNvCxnSpPr>
          <p:nvPr/>
        </p:nvCxnSpPr>
        <p:spPr>
          <a:xfrm flipV="1">
            <a:off x="4546242" y="3651161"/>
            <a:ext cx="943248"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1"/>
            <a:endCxn id="9" idx="3"/>
          </p:cNvCxnSpPr>
          <p:nvPr/>
        </p:nvCxnSpPr>
        <p:spPr>
          <a:xfrm flipH="1" flipV="1">
            <a:off x="7176622" y="3651161"/>
            <a:ext cx="924189"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0"/>
            <a:endCxn id="9" idx="2"/>
          </p:cNvCxnSpPr>
          <p:nvPr/>
        </p:nvCxnSpPr>
        <p:spPr>
          <a:xfrm flipV="1">
            <a:off x="6333056" y="4172755"/>
            <a:ext cx="0" cy="425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9277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fontScale="92500" lnSpcReduction="20000"/>
          </a:bodyPr>
          <a:lstStyle/>
          <a:p>
            <a:r>
              <a:rPr lang="en-US" b="1" dirty="0">
                <a:effectLst/>
              </a:rPr>
              <a:t>3 </a:t>
            </a:r>
            <a:r>
              <a:rPr lang="en-US" b="1" dirty="0" smtClean="0">
                <a:effectLst/>
              </a:rPr>
              <a:t>User </a:t>
            </a:r>
            <a:endParaRPr lang="en-US" dirty="0" smtClean="0">
              <a:effectLst/>
            </a:endParaRPr>
          </a:p>
          <a:p>
            <a:r>
              <a:rPr lang="en-US" dirty="0" smtClean="0">
                <a:effectLst/>
              </a:rPr>
              <a:t>Inside the student module is other sub-models which are:</a:t>
            </a:r>
          </a:p>
          <a:p>
            <a:pPr lvl="0"/>
            <a:r>
              <a:rPr lang="en-US" dirty="0" smtClean="0">
                <a:effectLst/>
              </a:rPr>
              <a:t>Add </a:t>
            </a:r>
            <a:r>
              <a:rPr lang="en-US" dirty="0">
                <a:effectLst/>
              </a:rPr>
              <a:t>course </a:t>
            </a:r>
          </a:p>
          <a:p>
            <a:pPr lvl="0"/>
            <a:r>
              <a:rPr lang="en-US" dirty="0">
                <a:effectLst/>
              </a:rPr>
              <a:t>View course</a:t>
            </a:r>
          </a:p>
          <a:p>
            <a:pPr lvl="0"/>
            <a:r>
              <a:rPr lang="en-US" dirty="0">
                <a:effectLst/>
              </a:rPr>
              <a:t>View seat</a:t>
            </a:r>
          </a:p>
          <a:p>
            <a:pPr lvl="0"/>
            <a:r>
              <a:rPr lang="en-US" dirty="0">
                <a:effectLst/>
              </a:rPr>
              <a:t>Student ID (sub modules: edit profile, change password, logout)</a:t>
            </a:r>
          </a:p>
          <a:p>
            <a:r>
              <a:rPr lang="en-US" dirty="0">
                <a:effectLst/>
              </a:rPr>
              <a:t>The student has the opportunity to perform the following activities at the student page</a:t>
            </a:r>
          </a:p>
          <a:p>
            <a:pPr lvl="0"/>
            <a:r>
              <a:rPr lang="en-US" dirty="0">
                <a:effectLst/>
              </a:rPr>
              <a:t>The student can login onto and logout the system using username and password.</a:t>
            </a:r>
          </a:p>
          <a:p>
            <a:pPr lvl="0"/>
            <a:r>
              <a:rPr lang="en-US" dirty="0" smtClean="0">
                <a:effectLst/>
              </a:rPr>
              <a:t>.</a:t>
            </a:r>
            <a:endParaRPr lang="en-US" dirty="0">
              <a:effectLst/>
            </a:endParaRPr>
          </a:p>
        </p:txBody>
      </p:sp>
    </p:spTree>
    <p:extLst>
      <p:ext uri="{BB962C8B-B14F-4D97-AF65-F5344CB8AC3E}">
        <p14:creationId xmlns:p14="http://schemas.microsoft.com/office/powerpoint/2010/main" val="3786417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pPr lvl="0"/>
            <a:r>
              <a:rPr lang="en-US" dirty="0">
                <a:effectLst/>
              </a:rPr>
              <a:t>He can add the courses that is going to be written in the exams </a:t>
            </a:r>
          </a:p>
          <a:p>
            <a:pPr lvl="0"/>
            <a:r>
              <a:rPr lang="en-US" dirty="0">
                <a:effectLst/>
              </a:rPr>
              <a:t>Can view the courses added</a:t>
            </a:r>
          </a:p>
          <a:p>
            <a:pPr lvl="0"/>
            <a:r>
              <a:rPr lang="en-US" dirty="0">
                <a:effectLst/>
              </a:rPr>
              <a:t>Can also view seats that will tell the student the hall name and seat number of that particular paper exams</a:t>
            </a:r>
          </a:p>
          <a:p>
            <a:pPr lvl="0"/>
            <a:r>
              <a:rPr lang="en-US" dirty="0">
                <a:effectLst/>
              </a:rPr>
              <a:t>The student has the privilege to view profile.</a:t>
            </a:r>
          </a:p>
          <a:p>
            <a:pPr lvl="0"/>
            <a:r>
              <a:rPr lang="en-US" dirty="0">
                <a:effectLst/>
              </a:rPr>
              <a:t>The student has the privilege to delete and edit from any category of under the student ID submodule are also other submodules that can enable the student to edit profile, change password.</a:t>
            </a:r>
          </a:p>
          <a:p>
            <a:endParaRPr lang="en-US" dirty="0" smtClean="0">
              <a:effectLst/>
            </a:endParaRPr>
          </a:p>
        </p:txBody>
      </p:sp>
    </p:spTree>
    <p:extLst>
      <p:ext uri="{BB962C8B-B14F-4D97-AF65-F5344CB8AC3E}">
        <p14:creationId xmlns:p14="http://schemas.microsoft.com/office/powerpoint/2010/main" val="1335023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dirty="0" smtClean="0">
                <a:effectLst/>
              </a:rPr>
              <a:t>USER MODULE</a:t>
            </a:r>
            <a:endParaRPr lang="en-US" dirty="0">
              <a:effectLst/>
            </a:endParaRPr>
          </a:p>
          <a:p>
            <a:endParaRPr lang="en-US" dirty="0">
              <a:effectLst/>
            </a:endParaRPr>
          </a:p>
        </p:txBody>
      </p:sp>
      <p:sp>
        <p:nvSpPr>
          <p:cNvPr id="2" name="Rectangle 1"/>
          <p:cNvSpPr/>
          <p:nvPr/>
        </p:nvSpPr>
        <p:spPr>
          <a:xfrm>
            <a:off x="5370490" y="1815921"/>
            <a:ext cx="1700011" cy="965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ADD COURSE</a:t>
            </a:r>
          </a:p>
        </p:txBody>
      </p:sp>
      <p:cxnSp>
        <p:nvCxnSpPr>
          <p:cNvPr id="5" name="Straight Arrow Connector 4"/>
          <p:cNvCxnSpPr>
            <a:stCxn id="2" idx="2"/>
          </p:cNvCxnSpPr>
          <p:nvPr/>
        </p:nvCxnSpPr>
        <p:spPr>
          <a:xfrm flipH="1">
            <a:off x="6220495" y="2781836"/>
            <a:ext cx="1" cy="321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285911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VIEW SEAT</a:t>
            </a:r>
          </a:p>
        </p:txBody>
      </p:sp>
      <p:sp>
        <p:nvSpPr>
          <p:cNvPr id="7" name="Rectangle 6"/>
          <p:cNvSpPr/>
          <p:nvPr/>
        </p:nvSpPr>
        <p:spPr>
          <a:xfrm>
            <a:off x="8110341"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EDIT PROFILE</a:t>
            </a:r>
          </a:p>
          <a:p>
            <a:pPr algn="ctr"/>
            <a:endParaRPr lang="en-US" dirty="0"/>
          </a:p>
          <a:p>
            <a:pPr algn="ctr"/>
            <a:endParaRPr lang="en-US" dirty="0"/>
          </a:p>
          <a:p>
            <a:pPr algn="ctr"/>
            <a:endParaRPr lang="en-US" dirty="0"/>
          </a:p>
        </p:txBody>
      </p:sp>
      <p:sp>
        <p:nvSpPr>
          <p:cNvPr id="8" name="Rectangle 7"/>
          <p:cNvSpPr/>
          <p:nvPr/>
        </p:nvSpPr>
        <p:spPr>
          <a:xfrm>
            <a:off x="5489490" y="4597758"/>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VIEW COURSE</a:t>
            </a:r>
          </a:p>
          <a:p>
            <a:endParaRPr lang="en-US" dirty="0"/>
          </a:p>
        </p:txBody>
      </p:sp>
      <p:sp>
        <p:nvSpPr>
          <p:cNvPr id="9" name="Rectangle 8"/>
          <p:cNvSpPr/>
          <p:nvPr/>
        </p:nvSpPr>
        <p:spPr>
          <a:xfrm>
            <a:off x="5479960" y="3168203"/>
            <a:ext cx="1687132"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USER</a:t>
            </a:r>
          </a:p>
          <a:p>
            <a:endParaRPr lang="en-US" dirty="0"/>
          </a:p>
        </p:txBody>
      </p:sp>
      <p:cxnSp>
        <p:nvCxnSpPr>
          <p:cNvPr id="11" name="Straight Arrow Connector 10"/>
          <p:cNvCxnSpPr>
            <a:stCxn id="6" idx="3"/>
            <a:endCxn id="9" idx="1"/>
          </p:cNvCxnSpPr>
          <p:nvPr/>
        </p:nvCxnSpPr>
        <p:spPr>
          <a:xfrm flipV="1">
            <a:off x="4546242" y="3651161"/>
            <a:ext cx="943248"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1"/>
            <a:endCxn id="9" idx="3"/>
          </p:cNvCxnSpPr>
          <p:nvPr/>
        </p:nvCxnSpPr>
        <p:spPr>
          <a:xfrm flipH="1" flipV="1">
            <a:off x="7176622" y="3651161"/>
            <a:ext cx="924189" cy="38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0"/>
            <a:endCxn id="9" idx="2"/>
          </p:cNvCxnSpPr>
          <p:nvPr/>
        </p:nvCxnSpPr>
        <p:spPr>
          <a:xfrm flipV="1">
            <a:off x="6333056" y="4172755"/>
            <a:ext cx="0" cy="425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5908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74750"/>
            <a:ext cx="10353761" cy="497983"/>
          </a:xfrm>
        </p:spPr>
        <p:txBody>
          <a:bodyPr>
            <a:normAutofit fontScale="90000"/>
          </a:bodyPr>
          <a:lstStyle/>
          <a:p>
            <a:r>
              <a:rPr lang="en-US" dirty="0">
                <a:effectLst/>
              </a:rPr>
              <a:t>BEHAVIORAL DIAGRAM </a:t>
            </a:r>
            <a:br>
              <a:rPr lang="en-US" dirty="0">
                <a:effectLst/>
              </a:rPr>
            </a:br>
            <a:endParaRPr lang="en-US" dirty="0"/>
          </a:p>
        </p:txBody>
      </p:sp>
      <p:sp>
        <p:nvSpPr>
          <p:cNvPr id="4" name="Rectangle 2"/>
          <p:cNvSpPr>
            <a:spLocks noChangeArrowheads="1"/>
          </p:cNvSpPr>
          <p:nvPr/>
        </p:nvSpPr>
        <p:spPr bwMode="auto">
          <a:xfrm>
            <a:off x="1339403" y="274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714321756"/>
              </p:ext>
            </p:extLst>
          </p:nvPr>
        </p:nvGraphicFramePr>
        <p:xfrm>
          <a:off x="1506828" y="503350"/>
          <a:ext cx="10380372" cy="6201800"/>
        </p:xfrm>
        <a:graphic>
          <a:graphicData uri="http://schemas.openxmlformats.org/presentationml/2006/ole">
            <mc:AlternateContent xmlns:mc="http://schemas.openxmlformats.org/markup-compatibility/2006">
              <mc:Choice xmlns:v="urn:schemas-microsoft-com:vml" Requires="v">
                <p:oleObj spid="_x0000_s1043" r:id="rId3" imgW="9801103" imgH="7000988" progId="Visio.Drawing.15">
                  <p:embed/>
                </p:oleObj>
              </mc:Choice>
              <mc:Fallback>
                <p:oleObj r:id="rId3" imgW="9801103" imgH="70009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828" y="503350"/>
                        <a:ext cx="10380372" cy="6201800"/>
                      </a:xfrm>
                      <a:prstGeom prst="rect">
                        <a:avLst/>
                      </a:prstGeom>
                      <a:noFill/>
                    </p:spPr>
                  </p:pic>
                </p:oleObj>
              </mc:Fallback>
            </mc:AlternateContent>
          </a:graphicData>
        </a:graphic>
      </p:graphicFrame>
    </p:spTree>
    <p:extLst>
      <p:ext uri="{BB962C8B-B14F-4D97-AF65-F5344CB8AC3E}">
        <p14:creationId xmlns:p14="http://schemas.microsoft.com/office/powerpoint/2010/main" val="1757581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23235"/>
            <a:ext cx="10353761" cy="433589"/>
          </a:xfrm>
        </p:spPr>
        <p:txBody>
          <a:bodyPr>
            <a:normAutofit fontScale="90000"/>
          </a:bodyPr>
          <a:lstStyle/>
          <a:p>
            <a:r>
              <a:rPr lang="en-US" dirty="0">
                <a:effectLst/>
              </a:rPr>
              <a:t>SEQUENCE DIAGRAM</a:t>
            </a:r>
            <a:br>
              <a:rPr lang="en-US" dirty="0">
                <a:effectLst/>
              </a:rPr>
            </a:b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336130169"/>
              </p:ext>
            </p:extLst>
          </p:nvPr>
        </p:nvGraphicFramePr>
        <p:xfrm>
          <a:off x="913796" y="833718"/>
          <a:ext cx="11114870" cy="5701553"/>
        </p:xfrm>
        <a:graphic>
          <a:graphicData uri="http://schemas.openxmlformats.org/presentationml/2006/ole">
            <mc:AlternateContent xmlns:mc="http://schemas.openxmlformats.org/markup-compatibility/2006">
              <mc:Choice xmlns:v="urn:schemas-microsoft-com:vml" Requires="v">
                <p:oleObj spid="_x0000_s2070" r:id="rId3" imgW="7115284" imgH="4876926" progId="Visio.Drawing.15">
                  <p:embed/>
                </p:oleObj>
              </mc:Choice>
              <mc:Fallback>
                <p:oleObj r:id="rId3" imgW="7115284" imgH="4876926"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96" y="833718"/>
                        <a:ext cx="11114870" cy="5701553"/>
                      </a:xfrm>
                      <a:prstGeom prst="rect">
                        <a:avLst/>
                      </a:prstGeom>
                      <a:noFill/>
                    </p:spPr>
                  </p:pic>
                </p:oleObj>
              </mc:Fallback>
            </mc:AlternateContent>
          </a:graphicData>
        </a:graphic>
      </p:graphicFrame>
      <p:sp>
        <p:nvSpPr>
          <p:cNvPr id="9" name="Rectangle 6"/>
          <p:cNvSpPr>
            <a:spLocks noChangeArrowheads="1"/>
          </p:cNvSpPr>
          <p:nvPr/>
        </p:nvSpPr>
        <p:spPr bwMode="auto">
          <a:xfrm>
            <a:off x="572743" y="6000349"/>
            <a:ext cx="17166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1935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572743" y="6000349"/>
            <a:ext cx="17166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itle 1"/>
          <p:cNvSpPr>
            <a:spLocks noGrp="1"/>
          </p:cNvSpPr>
          <p:nvPr>
            <p:ph type="title"/>
          </p:nvPr>
        </p:nvSpPr>
        <p:spPr>
          <a:xfrm>
            <a:off x="819058" y="352705"/>
            <a:ext cx="10353675" cy="481013"/>
          </a:xfrm>
        </p:spPr>
        <p:txBody>
          <a:bodyPr>
            <a:normAutofit fontScale="90000"/>
          </a:bodyPr>
          <a:lstStyle/>
          <a:p>
            <a:r>
              <a:rPr lang="en-US" dirty="0">
                <a:effectLst/>
              </a:rPr>
              <a:t>Use case diagram</a:t>
            </a:r>
            <a:br>
              <a:rPr lang="en-US" dirty="0">
                <a:effectLst/>
              </a:rPr>
            </a:br>
            <a:r>
              <a:rPr lang="en-US" dirty="0">
                <a:effectLst/>
              </a:rPr>
              <a:t/>
            </a:r>
            <a:br>
              <a:rPr lang="en-US" dirty="0">
                <a:effectLst/>
              </a:rPr>
            </a:br>
            <a:endParaRPr lang="en-US" dirty="0"/>
          </a:p>
        </p:txBody>
      </p:sp>
      <p:sp>
        <p:nvSpPr>
          <p:cNvPr id="4" name="Rectangle 2"/>
          <p:cNvSpPr>
            <a:spLocks noChangeArrowheads="1"/>
          </p:cNvSpPr>
          <p:nvPr/>
        </p:nvSpPr>
        <p:spPr bwMode="auto">
          <a:xfrm>
            <a:off x="-503419" y="376518"/>
            <a:ext cx="212476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42642447"/>
              </p:ext>
            </p:extLst>
          </p:nvPr>
        </p:nvGraphicFramePr>
        <p:xfrm>
          <a:off x="995082" y="591672"/>
          <a:ext cx="10408024" cy="6172200"/>
        </p:xfrm>
        <a:graphic>
          <a:graphicData uri="http://schemas.openxmlformats.org/presentationml/2006/ole">
            <mc:AlternateContent xmlns:mc="http://schemas.openxmlformats.org/markup-compatibility/2006">
              <mc:Choice xmlns:v="urn:schemas-microsoft-com:vml" Requires="v">
                <p:oleObj spid="_x0000_s3089" r:id="rId3" imgW="9658509" imgH="7467568" progId="Visio.Drawing.15">
                  <p:embed/>
                </p:oleObj>
              </mc:Choice>
              <mc:Fallback>
                <p:oleObj r:id="rId3" imgW="9658509" imgH="746756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082" y="591672"/>
                        <a:ext cx="10408024" cy="6172200"/>
                      </a:xfrm>
                      <a:prstGeom prst="rect">
                        <a:avLst/>
                      </a:prstGeom>
                      <a:noFill/>
                    </p:spPr>
                  </p:pic>
                </p:oleObj>
              </mc:Fallback>
            </mc:AlternateContent>
          </a:graphicData>
        </a:graphic>
      </p:graphicFrame>
    </p:spTree>
    <p:extLst>
      <p:ext uri="{BB962C8B-B14F-4D97-AF65-F5344CB8AC3E}">
        <p14:creationId xmlns:p14="http://schemas.microsoft.com/office/powerpoint/2010/main" val="2321508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pPr lvl="0"/>
            <a:r>
              <a:rPr lang="en-US" sz="2000" dirty="0">
                <a:effectLst/>
              </a:rPr>
              <a:t>USER REQUIREMENT SPECIFICATION.</a:t>
            </a:r>
          </a:p>
        </p:txBody>
      </p:sp>
      <p:sp>
        <p:nvSpPr>
          <p:cNvPr id="3" name="Content Placeholder 2"/>
          <p:cNvSpPr>
            <a:spLocks noGrp="1"/>
          </p:cNvSpPr>
          <p:nvPr>
            <p:ph idx="1"/>
          </p:nvPr>
        </p:nvSpPr>
        <p:spPr>
          <a:xfrm>
            <a:off x="377952" y="1460433"/>
            <a:ext cx="11558016" cy="5196399"/>
          </a:xfrm>
        </p:spPr>
        <p:txBody>
          <a:bodyPr>
            <a:normAutofit/>
          </a:bodyPr>
          <a:lstStyle/>
          <a:p>
            <a:pPr marL="0" indent="0">
              <a:buNone/>
            </a:pPr>
            <a:r>
              <a:rPr lang="en-US" dirty="0"/>
              <a:t>The user (exams officers) are able to enter and generate the seat allocation.</a:t>
            </a:r>
          </a:p>
          <a:p>
            <a:pPr marL="0" indent="0">
              <a:buNone/>
            </a:pPr>
            <a:r>
              <a:rPr lang="en-US" dirty="0" smtClean="0"/>
              <a:t>1.The </a:t>
            </a:r>
            <a:r>
              <a:rPr lang="en-US" dirty="0"/>
              <a:t>main specification outlines by the user is to be able to make sure that a student is not surrounded by a colleague who is writing the same paper since this will prevent malpractices.</a:t>
            </a:r>
          </a:p>
          <a:p>
            <a:pPr marL="0" indent="0">
              <a:buNone/>
            </a:pPr>
            <a:r>
              <a:rPr lang="en-US" dirty="0" smtClean="0"/>
              <a:t>2.The </a:t>
            </a:r>
            <a:r>
              <a:rPr lang="en-US" dirty="0"/>
              <a:t>user also seeks that, if the exams hall contains students writing the same paper, the system should be able to generate double even numbers in other to give spacing between students to prevent </a:t>
            </a:r>
            <a:r>
              <a:rPr lang="en-US" dirty="0" smtClean="0"/>
              <a:t>malpractice.</a:t>
            </a:r>
            <a:endParaRPr lang="en-US" dirty="0"/>
          </a:p>
          <a:p>
            <a:pPr marL="0" indent="0">
              <a:buNone/>
            </a:pPr>
            <a:r>
              <a:rPr lang="en-US" dirty="0" smtClean="0"/>
              <a:t>3.The </a:t>
            </a:r>
            <a:r>
              <a:rPr lang="en-US" dirty="0"/>
              <a:t>system should also be able to generate set of numbers for a particular department if the exams hall contains different departmental students. Example: o generate seat number 1 to 20 for it students writing information systems, seat number 21 to 40 for biomedical students writing medical imaging.</a:t>
            </a:r>
          </a:p>
        </p:txBody>
      </p:sp>
    </p:spTree>
    <p:extLst>
      <p:ext uri="{BB962C8B-B14F-4D97-AF65-F5344CB8AC3E}">
        <p14:creationId xmlns:p14="http://schemas.microsoft.com/office/powerpoint/2010/main" val="39826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b="1" dirty="0">
                <a:effectLst/>
              </a:rPr>
              <a:t>GROUP MEMBERS</a:t>
            </a:r>
            <a:endParaRPr lang="en-US" dirty="0">
              <a:effectLst/>
            </a:endParaRPr>
          </a:p>
          <a:p>
            <a:r>
              <a:rPr lang="en-US" b="1" dirty="0">
                <a:effectLst/>
              </a:rPr>
              <a:t>ADOBOR, ISAAC OGHENECHUKO   215IT01002706</a:t>
            </a:r>
            <a:endParaRPr lang="en-US" dirty="0">
              <a:effectLst/>
            </a:endParaRPr>
          </a:p>
          <a:p>
            <a:r>
              <a:rPr lang="en-US" b="1" dirty="0">
                <a:effectLst/>
              </a:rPr>
              <a:t>SAM-ARTHUR, ERIC  </a:t>
            </a:r>
            <a:r>
              <a:rPr lang="en-US" b="1" dirty="0" smtClean="0">
                <a:effectLst/>
              </a:rPr>
              <a:t>                             215IT01002930</a:t>
            </a:r>
            <a:endParaRPr lang="en-US" dirty="0">
              <a:effectLst/>
            </a:endParaRPr>
          </a:p>
          <a:p>
            <a:r>
              <a:rPr lang="en-US" b="1" dirty="0">
                <a:effectLst/>
              </a:rPr>
              <a:t>JOSEPH, AGBEMENU  </a:t>
            </a:r>
            <a:r>
              <a:rPr lang="en-US" b="1" dirty="0" smtClean="0">
                <a:effectLst/>
              </a:rPr>
              <a:t>                          216BE02004096</a:t>
            </a:r>
            <a:endParaRPr lang="en-US" dirty="0" smtClean="0">
              <a:effectLst/>
            </a:endParaRPr>
          </a:p>
          <a:p>
            <a:r>
              <a:rPr lang="en-US" b="1" dirty="0" smtClean="0">
                <a:effectLst/>
              </a:rPr>
              <a:t>   ABIODUN, OSIGBELU SAMUEL     215IT01002802</a:t>
            </a:r>
            <a:endParaRPr lang="en-US" dirty="0" smtClean="0">
              <a:effectLst/>
            </a:endParaRPr>
          </a:p>
          <a:p>
            <a:r>
              <a:rPr lang="en-US" b="1" dirty="0" smtClean="0">
                <a:effectLst/>
              </a:rPr>
              <a:t>STEPHEN, AMOAH-ADJEI                   215IT01003240</a:t>
            </a:r>
            <a:endParaRPr lang="en-US" dirty="0" smtClean="0">
              <a:effectLst/>
            </a:endParaRPr>
          </a:p>
          <a:p>
            <a:endParaRPr lang="en-US" dirty="0"/>
          </a:p>
        </p:txBody>
      </p:sp>
    </p:spTree>
    <p:extLst>
      <p:ext uri="{BB962C8B-B14F-4D97-AF65-F5344CB8AC3E}">
        <p14:creationId xmlns:p14="http://schemas.microsoft.com/office/powerpoint/2010/main" val="3476714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pPr lvl="0"/>
            <a:r>
              <a:rPr lang="en-US" sz="2000" dirty="0">
                <a:effectLst/>
              </a:rPr>
              <a:t>FUNCTIONAL REQUIREMENTS</a:t>
            </a:r>
          </a:p>
        </p:txBody>
      </p:sp>
      <p:sp>
        <p:nvSpPr>
          <p:cNvPr id="3" name="Content Placeholder 2"/>
          <p:cNvSpPr>
            <a:spLocks noGrp="1"/>
          </p:cNvSpPr>
          <p:nvPr>
            <p:ph idx="1"/>
          </p:nvPr>
        </p:nvSpPr>
        <p:spPr>
          <a:xfrm>
            <a:off x="377952" y="1460433"/>
            <a:ext cx="11558016" cy="5196399"/>
          </a:xfrm>
        </p:spPr>
        <p:txBody>
          <a:bodyPr>
            <a:normAutofit/>
          </a:bodyPr>
          <a:lstStyle/>
          <a:p>
            <a:pPr marL="0" indent="0">
              <a:buNone/>
            </a:pPr>
            <a:r>
              <a:rPr lang="en-US" sz="2400" dirty="0"/>
              <a:t>The functional requirements of the system simply old is that the system delivered in order to meet user’s requirement as mentioned in the user specification.</a:t>
            </a:r>
          </a:p>
          <a:p>
            <a:pPr marL="0" indent="0">
              <a:buNone/>
            </a:pPr>
            <a:r>
              <a:rPr lang="en-US" sz="2400" dirty="0" err="1"/>
              <a:t>i</a:t>
            </a:r>
            <a:r>
              <a:rPr lang="en-US" sz="2400" dirty="0"/>
              <a:t>.	Check examination hall</a:t>
            </a:r>
          </a:p>
          <a:p>
            <a:pPr marL="0" indent="0">
              <a:buNone/>
            </a:pPr>
            <a:r>
              <a:rPr lang="en-US" sz="2400" dirty="0"/>
              <a:t>ii.	Check seat number</a:t>
            </a:r>
          </a:p>
          <a:p>
            <a:pPr marL="514350" indent="-514350">
              <a:buAutoNum type="romanLcPeriod" startAt="3"/>
            </a:pPr>
            <a:r>
              <a:rPr lang="en-US" sz="2400" dirty="0" smtClean="0"/>
              <a:t>Print </a:t>
            </a:r>
            <a:r>
              <a:rPr lang="en-US" sz="2400" dirty="0"/>
              <a:t>exams seat slip before </a:t>
            </a:r>
            <a:r>
              <a:rPr lang="en-US" sz="2400" dirty="0" smtClean="0"/>
              <a:t>exams.</a:t>
            </a:r>
          </a:p>
          <a:p>
            <a:pPr marL="0" indent="0">
              <a:buNone/>
            </a:pPr>
            <a:r>
              <a:rPr lang="en-US" sz="2400" dirty="0" smtClean="0"/>
              <a:t>                          </a:t>
            </a:r>
          </a:p>
          <a:p>
            <a:pPr marL="0" indent="0">
              <a:buNone/>
            </a:pPr>
            <a:r>
              <a:rPr lang="en-US" sz="2400" dirty="0"/>
              <a:t> </a:t>
            </a:r>
            <a:r>
              <a:rPr lang="en-US" sz="2400" dirty="0" smtClean="0"/>
              <a:t>                          </a:t>
            </a:r>
            <a:r>
              <a:rPr lang="en-US" b="1" dirty="0" smtClean="0">
                <a:effectLst/>
              </a:rPr>
              <a:t>NON-FUNCTIONAL REQUIREMENT</a:t>
            </a:r>
            <a:endParaRPr lang="en-US" dirty="0" smtClean="0">
              <a:effectLst/>
            </a:endParaRPr>
          </a:p>
          <a:p>
            <a:r>
              <a:rPr lang="en-US" dirty="0" smtClean="0">
                <a:effectLst/>
              </a:rPr>
              <a:t>All </a:t>
            </a:r>
            <a:r>
              <a:rPr lang="en-US" dirty="0">
                <a:effectLst/>
              </a:rPr>
              <a:t>other to do task that are not present in the functional requirements will be considered as the non-functional requirement</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372787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sz="2000" dirty="0">
                <a:effectLst/>
              </a:rPr>
              <a:t>SOFTWARE ENVIRONMENT</a:t>
            </a:r>
            <a:r>
              <a:rPr lang="en-US" dirty="0">
                <a:effectLst/>
              </a:rPr>
              <a:t/>
            </a:r>
            <a:br>
              <a:rPr lang="en-US" dirty="0">
                <a:effectLst/>
              </a:rPr>
            </a:br>
            <a:endParaRPr lang="en-US" sz="2000" dirty="0">
              <a:effectLst/>
            </a:endParaRPr>
          </a:p>
        </p:txBody>
      </p:sp>
      <p:sp>
        <p:nvSpPr>
          <p:cNvPr id="3" name="Content Placeholder 2"/>
          <p:cNvSpPr>
            <a:spLocks noGrp="1"/>
          </p:cNvSpPr>
          <p:nvPr>
            <p:ph idx="1"/>
          </p:nvPr>
        </p:nvSpPr>
        <p:spPr>
          <a:xfrm>
            <a:off x="377952" y="1460433"/>
            <a:ext cx="11558016" cy="5196399"/>
          </a:xfrm>
        </p:spPr>
        <p:txBody>
          <a:bodyPr>
            <a:normAutofit/>
          </a:bodyPr>
          <a:lstStyle/>
          <a:p>
            <a:pPr marL="0" indent="0">
              <a:buNone/>
            </a:pPr>
            <a:r>
              <a:rPr lang="en-US" dirty="0"/>
              <a:t>1 HTML/</a:t>
            </a:r>
            <a:r>
              <a:rPr lang="en-US" dirty="0" err="1"/>
              <a:t>php</a:t>
            </a:r>
            <a:endParaRPr lang="en-US" dirty="0"/>
          </a:p>
          <a:p>
            <a:pPr marL="0" indent="0">
              <a:buNone/>
            </a:pPr>
            <a:r>
              <a:rPr lang="en-US" dirty="0"/>
              <a:t>HTML is an application Standard Generalized </a:t>
            </a:r>
            <a:endParaRPr lang="en-US" dirty="0" smtClean="0"/>
          </a:p>
          <a:p>
            <a:pPr marL="0" indent="0">
              <a:buNone/>
            </a:pPr>
            <a:r>
              <a:rPr lang="en-US" dirty="0" smtClean="0"/>
              <a:t>Markup Language (SGML). It approved in 1986.HTML and </a:t>
            </a:r>
          </a:p>
          <a:p>
            <a:pPr marL="0" indent="0">
              <a:buNone/>
            </a:pPr>
            <a:r>
              <a:rPr lang="en-US" dirty="0" smtClean="0"/>
              <a:t>SGML </a:t>
            </a:r>
            <a:r>
              <a:rPr lang="en-US" dirty="0"/>
              <a:t>is to define WWW hyper document and inter </a:t>
            </a:r>
          </a:p>
          <a:p>
            <a:pPr marL="0" indent="0">
              <a:buNone/>
            </a:pPr>
            <a:r>
              <a:rPr lang="en-US" dirty="0"/>
              <a:t>connectivity.  When we compare HTML, it is quite better </a:t>
            </a:r>
          </a:p>
          <a:p>
            <a:pPr marL="0" indent="0">
              <a:buNone/>
            </a:pPr>
            <a:r>
              <a:rPr lang="en-US" dirty="0"/>
              <a:t>than SGML.</a:t>
            </a:r>
          </a:p>
          <a:p>
            <a:pPr marL="0" indent="0">
              <a:buNone/>
            </a:pPr>
            <a:endParaRPr lang="en-US" dirty="0"/>
          </a:p>
        </p:txBody>
      </p:sp>
    </p:spTree>
    <p:extLst>
      <p:ext uri="{BB962C8B-B14F-4D97-AF65-F5344CB8AC3E}">
        <p14:creationId xmlns:p14="http://schemas.microsoft.com/office/powerpoint/2010/main" val="2805827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sz="2000" dirty="0">
                <a:effectLst/>
              </a:rPr>
              <a:t>BACK END</a:t>
            </a:r>
            <a:r>
              <a:rPr lang="en-US" dirty="0">
                <a:effectLst/>
              </a:rPr>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r>
              <a:rPr lang="en-US" sz="2400" dirty="0"/>
              <a:t>MySQL server is powerful database and it requires </a:t>
            </a:r>
            <a:r>
              <a:rPr lang="en-US" sz="2400" dirty="0" smtClean="0"/>
              <a:t> limited </a:t>
            </a:r>
            <a:r>
              <a:rPr lang="en-US" sz="2400" dirty="0"/>
              <a:t>programs and used has back end. It supports GUI and </a:t>
            </a:r>
            <a:r>
              <a:rPr lang="en-US" sz="2400" dirty="0" smtClean="0"/>
              <a:t> more </a:t>
            </a:r>
            <a:r>
              <a:rPr lang="en-US" sz="2400" dirty="0"/>
              <a:t>application is developed by help this server. Collection </a:t>
            </a:r>
            <a:r>
              <a:rPr lang="en-US" sz="2400" dirty="0" smtClean="0"/>
              <a:t> of </a:t>
            </a:r>
            <a:r>
              <a:rPr lang="en-US" sz="2400" dirty="0"/>
              <a:t>tables, which holds the data is called database. A beginner </a:t>
            </a:r>
            <a:r>
              <a:rPr lang="en-US" sz="2400" dirty="0" smtClean="0"/>
              <a:t> can </a:t>
            </a:r>
            <a:r>
              <a:rPr lang="en-US" sz="2400" dirty="0"/>
              <a:t>create their own database by click home </a:t>
            </a:r>
            <a:r>
              <a:rPr lang="en-US" sz="2400" dirty="0" smtClean="0"/>
              <a:t>page.</a:t>
            </a:r>
          </a:p>
          <a:p>
            <a:pPr marL="0" indent="0">
              <a:buNone/>
            </a:pPr>
            <a:r>
              <a:rPr lang="en-US" sz="2400" dirty="0"/>
              <a:t> </a:t>
            </a:r>
            <a:r>
              <a:rPr lang="en-US" sz="2400" dirty="0" smtClean="0"/>
              <a:t>  </a:t>
            </a:r>
          </a:p>
          <a:p>
            <a:pPr marL="0" indent="0">
              <a:buNone/>
            </a:pPr>
            <a:r>
              <a:rPr lang="en-US" sz="2400" dirty="0"/>
              <a:t> </a:t>
            </a:r>
            <a:r>
              <a:rPr lang="en-US" sz="2400" dirty="0" smtClean="0"/>
              <a:t>                                                           TABLES</a:t>
            </a:r>
            <a:endParaRPr lang="en-US" sz="2400" dirty="0"/>
          </a:p>
          <a:p>
            <a:pPr marL="0" indent="0">
              <a:buNone/>
            </a:pPr>
            <a:r>
              <a:rPr lang="en-US" sz="2400" dirty="0"/>
              <a:t>Collection of similar data is called tables in </a:t>
            </a:r>
            <a:r>
              <a:rPr lang="en-US" sz="2400" dirty="0" smtClean="0"/>
              <a:t> MySQL</a:t>
            </a:r>
            <a:r>
              <a:rPr lang="en-US" sz="2400" dirty="0"/>
              <a:t>.  These tables are stored in the same database file </a:t>
            </a:r>
            <a:r>
              <a:rPr lang="en-US" sz="2400" dirty="0" smtClean="0"/>
              <a:t> because </a:t>
            </a:r>
            <a:r>
              <a:rPr lang="en-US" sz="2400" dirty="0"/>
              <a:t>they often have some changes if require. And it can </a:t>
            </a:r>
            <a:r>
              <a:rPr lang="en-US" sz="2400" dirty="0" smtClean="0"/>
              <a:t> be </a:t>
            </a:r>
            <a:r>
              <a:rPr lang="en-US" sz="2400" dirty="0"/>
              <a:t>fill out easily.</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4001946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r>
              <a:rPr lang="en-US" sz="2400" u="sng" dirty="0">
                <a:effectLst/>
              </a:rPr>
              <a:t>CONCLUSION</a:t>
            </a:r>
            <a:r>
              <a:rPr lang="en-US" dirty="0">
                <a:effectLst/>
              </a:rPr>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r>
              <a:rPr lang="en-US" sz="2800" dirty="0" smtClean="0"/>
              <a:t>A </a:t>
            </a:r>
            <a:r>
              <a:rPr lang="en-US" sz="2800" dirty="0"/>
              <a:t>web based interface for showing hall name for </a:t>
            </a:r>
            <a:r>
              <a:rPr lang="en-US" sz="2800" dirty="0" smtClean="0"/>
              <a:t> student </a:t>
            </a:r>
            <a:r>
              <a:rPr lang="en-US" sz="2800" dirty="0"/>
              <a:t>is developed, which makes students to see their seat </a:t>
            </a:r>
            <a:r>
              <a:rPr lang="en-US" sz="2800" dirty="0" smtClean="0"/>
              <a:t> in </a:t>
            </a:r>
            <a:r>
              <a:rPr lang="en-US" sz="2800" dirty="0"/>
              <a:t>respective hall, easily. A web based interface for analyzing </a:t>
            </a:r>
            <a:r>
              <a:rPr lang="en-US" sz="2800" dirty="0" smtClean="0"/>
              <a:t> the </a:t>
            </a:r>
            <a:r>
              <a:rPr lang="en-US" sz="2800" dirty="0"/>
              <a:t>student academic details are developed.  Username and </a:t>
            </a:r>
            <a:r>
              <a:rPr lang="en-US" sz="2800" dirty="0" smtClean="0"/>
              <a:t> password </a:t>
            </a:r>
            <a:r>
              <a:rPr lang="en-US" sz="2800" dirty="0"/>
              <a:t>is created for unique user by register their details </a:t>
            </a:r>
            <a:r>
              <a:rPr lang="en-US" sz="2800" dirty="0" smtClean="0"/>
              <a:t> in </a:t>
            </a:r>
            <a:r>
              <a:rPr lang="en-US" sz="2800" dirty="0"/>
              <a:t>register module. And they can change it by the permission </a:t>
            </a:r>
            <a:r>
              <a:rPr lang="en-US" sz="2800" dirty="0" smtClean="0"/>
              <a:t> of </a:t>
            </a:r>
            <a:r>
              <a:rPr lang="en-US" sz="2800" dirty="0"/>
              <a:t>administrator only.</a:t>
            </a:r>
          </a:p>
          <a:p>
            <a:pPr marL="0" indent="0">
              <a:buNone/>
            </a:pPr>
            <a:endParaRPr lang="en-US" dirty="0"/>
          </a:p>
        </p:txBody>
      </p:sp>
    </p:spTree>
    <p:extLst>
      <p:ext uri="{BB962C8B-B14F-4D97-AF65-F5344CB8AC3E}">
        <p14:creationId xmlns:p14="http://schemas.microsoft.com/office/powerpoint/2010/main" val="949950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550" y="0"/>
            <a:ext cx="10353761" cy="575256"/>
          </a:xfrm>
        </p:spPr>
        <p:txBody>
          <a:bodyPr>
            <a:normAutofit/>
          </a:bodyPr>
          <a:lstStyle/>
          <a:p>
            <a:r>
              <a:rPr lang="en-US" sz="2800" dirty="0" smtClean="0"/>
              <a:t>SNAPSHOT</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214" y="1026017"/>
            <a:ext cx="9858375" cy="5490693"/>
          </a:xfrm>
        </p:spPr>
      </p:pic>
    </p:spTree>
    <p:extLst>
      <p:ext uri="{BB962C8B-B14F-4D97-AF65-F5344CB8AC3E}">
        <p14:creationId xmlns:p14="http://schemas.microsoft.com/office/powerpoint/2010/main" val="2259135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8" y="1012466"/>
            <a:ext cx="10848682" cy="5246665"/>
          </a:xfrm>
          <a:prstGeom prst="rect">
            <a:avLst/>
          </a:prstGeom>
        </p:spPr>
      </p:pic>
    </p:spTree>
    <p:extLst>
      <p:ext uri="{BB962C8B-B14F-4D97-AF65-F5344CB8AC3E}">
        <p14:creationId xmlns:p14="http://schemas.microsoft.com/office/powerpoint/2010/main" val="2415196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48" y="665049"/>
            <a:ext cx="11267782" cy="5550794"/>
          </a:xfrm>
          <a:prstGeom prst="rect">
            <a:avLst/>
          </a:prstGeom>
        </p:spPr>
      </p:pic>
    </p:spTree>
    <p:extLst>
      <p:ext uri="{BB962C8B-B14F-4D97-AF65-F5344CB8AC3E}">
        <p14:creationId xmlns:p14="http://schemas.microsoft.com/office/powerpoint/2010/main" val="1069593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34" y="436449"/>
            <a:ext cx="10487377" cy="5982236"/>
          </a:xfrm>
          <a:prstGeom prst="rect">
            <a:avLst/>
          </a:prstGeom>
        </p:spPr>
      </p:pic>
    </p:spTree>
    <p:extLst>
      <p:ext uri="{BB962C8B-B14F-4D97-AF65-F5344CB8AC3E}">
        <p14:creationId xmlns:p14="http://schemas.microsoft.com/office/powerpoint/2010/main" val="3811252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66" y="842247"/>
            <a:ext cx="10058400" cy="5571432"/>
          </a:xfrm>
          <a:prstGeom prst="rect">
            <a:avLst/>
          </a:prstGeom>
        </p:spPr>
      </p:pic>
    </p:spTree>
    <p:extLst>
      <p:ext uri="{BB962C8B-B14F-4D97-AF65-F5344CB8AC3E}">
        <p14:creationId xmlns:p14="http://schemas.microsoft.com/office/powerpoint/2010/main" val="2123758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23" y="586672"/>
            <a:ext cx="10058400" cy="5814128"/>
          </a:xfrm>
          <a:prstGeom prst="rect">
            <a:avLst/>
          </a:prstGeom>
        </p:spPr>
      </p:pic>
    </p:spTree>
    <p:extLst>
      <p:ext uri="{BB962C8B-B14F-4D97-AF65-F5344CB8AC3E}">
        <p14:creationId xmlns:p14="http://schemas.microsoft.com/office/powerpoint/2010/main" val="974616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831" y="390144"/>
            <a:ext cx="10353761" cy="1060703"/>
          </a:xfrm>
        </p:spPr>
        <p:txBody>
          <a:bodyPr>
            <a:normAutofit/>
          </a:bodyPr>
          <a:lstStyle/>
          <a:p>
            <a:pPr lvl="0"/>
            <a:r>
              <a:rPr lang="en-US" u="sng" dirty="0">
                <a:effectLst/>
              </a:rPr>
              <a:t>INTRODUCTION</a:t>
            </a:r>
            <a:endParaRPr lang="en-US" dirty="0">
              <a:effectLst/>
            </a:endParaRPr>
          </a:p>
        </p:txBody>
      </p:sp>
      <p:sp>
        <p:nvSpPr>
          <p:cNvPr id="3" name="Content Placeholder 2"/>
          <p:cNvSpPr>
            <a:spLocks noGrp="1"/>
          </p:cNvSpPr>
          <p:nvPr>
            <p:ph idx="1"/>
          </p:nvPr>
        </p:nvSpPr>
        <p:spPr>
          <a:xfrm>
            <a:off x="195072" y="1645920"/>
            <a:ext cx="11765280" cy="4974336"/>
          </a:xfrm>
        </p:spPr>
        <p:txBody>
          <a:bodyPr>
            <a:normAutofit/>
          </a:bodyPr>
          <a:lstStyle/>
          <a:p>
            <a:r>
              <a:rPr lang="en-US" sz="2800" dirty="0">
                <a:effectLst/>
              </a:rPr>
              <a:t>Examination Hall Seat Allocation System is developed to simplify the allocation of halls with appropriate seat number to students during exams. It facilitates to access the examination information of a particular student in a particular department. The information is sorted information alphabetically, which will be provided by the teacher for a respective department. This system also helps in finding the examination eligibility criteria of a student of the particular department.</a:t>
            </a:r>
          </a:p>
        </p:txBody>
      </p:sp>
    </p:spTree>
    <p:extLst>
      <p:ext uri="{BB962C8B-B14F-4D97-AF65-F5344CB8AC3E}">
        <p14:creationId xmlns:p14="http://schemas.microsoft.com/office/powerpoint/2010/main" val="672814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43" y="231820"/>
            <a:ext cx="10353761" cy="502276"/>
          </a:xfrm>
        </p:spPr>
        <p:txBody>
          <a:bodyPr>
            <a:noAutofit/>
          </a:bodyPr>
          <a:lstStyle/>
          <a:p>
            <a:r>
              <a:rPr lang="en-US" dirty="0">
                <a:effectLst/>
              </a:rPr>
              <a:t> </a:t>
            </a:r>
            <a:br>
              <a:rPr lang="en-US" dirty="0">
                <a:effectLst/>
              </a:rPr>
            </a:br>
            <a:endParaRPr lang="en-US" sz="2000" dirty="0">
              <a:effectLst/>
            </a:endParaRPr>
          </a:p>
        </p:txBody>
      </p:sp>
      <p:sp>
        <p:nvSpPr>
          <p:cNvPr id="3" name="Content Placeholder 2"/>
          <p:cNvSpPr>
            <a:spLocks noGrp="1"/>
          </p:cNvSpPr>
          <p:nvPr>
            <p:ph idx="1"/>
          </p:nvPr>
        </p:nvSpPr>
        <p:spPr>
          <a:xfrm>
            <a:off x="390831" y="842247"/>
            <a:ext cx="11558016" cy="5196399"/>
          </a:xfrm>
        </p:spPr>
        <p:txBody>
          <a:bodyPr>
            <a:normAutofit/>
          </a:bodyPr>
          <a:lstStyle/>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20" y="842247"/>
            <a:ext cx="10251584" cy="5544366"/>
          </a:xfrm>
          <a:prstGeom prst="rect">
            <a:avLst/>
          </a:prstGeom>
        </p:spPr>
      </p:pic>
    </p:spTree>
    <p:extLst>
      <p:ext uri="{BB962C8B-B14F-4D97-AF65-F5344CB8AC3E}">
        <p14:creationId xmlns:p14="http://schemas.microsoft.com/office/powerpoint/2010/main" val="594515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943" y="121921"/>
            <a:ext cx="10353761" cy="743712"/>
          </a:xfrm>
        </p:spPr>
        <p:txBody>
          <a:bodyPr>
            <a:noAutofit/>
          </a:bodyPr>
          <a:lstStyle/>
          <a:p>
            <a:pPr lvl="1" algn="ctr"/>
            <a:r>
              <a:rPr lang="en-US" sz="4400" b="1" dirty="0">
                <a:solidFill>
                  <a:schemeClr val="tx1"/>
                </a:solidFill>
              </a:rPr>
              <a:t>OBJECTIVES</a:t>
            </a:r>
            <a:endParaRPr lang="en-US" sz="3200" dirty="0">
              <a:solidFill>
                <a:schemeClr val="tx1"/>
              </a:solidFill>
            </a:endParaRPr>
          </a:p>
        </p:txBody>
      </p:sp>
      <p:sp>
        <p:nvSpPr>
          <p:cNvPr id="3" name="Content Placeholder 2"/>
          <p:cNvSpPr>
            <a:spLocks noGrp="1"/>
          </p:cNvSpPr>
          <p:nvPr>
            <p:ph idx="1"/>
          </p:nvPr>
        </p:nvSpPr>
        <p:spPr>
          <a:xfrm>
            <a:off x="195072" y="1170432"/>
            <a:ext cx="11765280" cy="4898898"/>
          </a:xfrm>
        </p:spPr>
        <p:txBody>
          <a:bodyPr>
            <a:normAutofit lnSpcReduction="10000"/>
          </a:bodyPr>
          <a:lstStyle/>
          <a:p>
            <a:pPr lvl="0"/>
            <a:r>
              <a:rPr lang="en-US" sz="3200" dirty="0">
                <a:effectLst/>
                <a:latin typeface="Times New Roman" panose="02020603050405020304" pitchFamily="18" charset="0"/>
                <a:cs typeface="Times New Roman" panose="02020603050405020304" pitchFamily="18" charset="0"/>
              </a:rPr>
              <a:t>To computerize the traditional way of assigning seats in exams.</a:t>
            </a:r>
            <a:endParaRPr lang="en-GB" sz="3200" dirty="0">
              <a:effectLst/>
              <a:latin typeface="Times New Roman" panose="02020603050405020304" pitchFamily="18" charset="0"/>
              <a:cs typeface="Times New Roman" panose="02020603050405020304" pitchFamily="18" charset="0"/>
            </a:endParaRPr>
          </a:p>
          <a:p>
            <a:pPr lvl="0"/>
            <a:r>
              <a:rPr lang="en-US" sz="3200" dirty="0">
                <a:effectLst/>
                <a:latin typeface="Times New Roman" panose="02020603050405020304" pitchFamily="18" charset="0"/>
                <a:cs typeface="Times New Roman" panose="02020603050405020304" pitchFamily="18" charset="0"/>
              </a:rPr>
              <a:t>To generate the seating arrangement automatically.</a:t>
            </a:r>
            <a:endParaRPr lang="en-GB" sz="3200" dirty="0">
              <a:effectLst/>
              <a:latin typeface="Times New Roman" panose="02020603050405020304" pitchFamily="18" charset="0"/>
              <a:cs typeface="Times New Roman" panose="02020603050405020304" pitchFamily="18" charset="0"/>
            </a:endParaRPr>
          </a:p>
          <a:p>
            <a:pPr lvl="0"/>
            <a:r>
              <a:rPr lang="en-US" sz="3200" dirty="0">
                <a:effectLst/>
                <a:latin typeface="Times New Roman" panose="02020603050405020304" pitchFamily="18" charset="0"/>
                <a:cs typeface="Times New Roman" panose="02020603050405020304" pitchFamily="18" charset="0"/>
              </a:rPr>
              <a:t>To relieve both students and exams coordinators from stressful search for names and seat at notice board and pasting of seat allocation all around on the various exams centers.</a:t>
            </a:r>
            <a:endParaRPr lang="en-GB" sz="3200" dirty="0">
              <a:effectLst/>
              <a:latin typeface="Times New Roman" panose="02020603050405020304" pitchFamily="18" charset="0"/>
              <a:cs typeface="Times New Roman" panose="02020603050405020304" pitchFamily="18" charset="0"/>
            </a:endParaRPr>
          </a:p>
          <a:p>
            <a:pPr lvl="0"/>
            <a:r>
              <a:rPr lang="en-US" sz="3200" dirty="0">
                <a:effectLst/>
                <a:latin typeface="Times New Roman" panose="02020603050405020304" pitchFamily="18" charset="0"/>
                <a:cs typeface="Times New Roman" panose="02020603050405020304" pitchFamily="18" charset="0"/>
              </a:rPr>
              <a:t>To prevent exams malpractices, since student’s seats will be generated randomly irrespective of the course or department of the student.</a:t>
            </a:r>
            <a:endParaRPr lang="en-GB" sz="3200" dirty="0">
              <a:effectLst/>
              <a:latin typeface="Times New Roman" panose="02020603050405020304" pitchFamily="18" charset="0"/>
              <a:cs typeface="Times New Roman" panose="02020603050405020304" pitchFamily="18" charset="0"/>
            </a:endParaRPr>
          </a:p>
          <a:p>
            <a:endParaRPr lang="en-US" sz="3600" dirty="0">
              <a:effectLst/>
            </a:endParaRPr>
          </a:p>
        </p:txBody>
      </p:sp>
    </p:spTree>
    <p:extLst>
      <p:ext uri="{BB962C8B-B14F-4D97-AF65-F5344CB8AC3E}">
        <p14:creationId xmlns:p14="http://schemas.microsoft.com/office/powerpoint/2010/main" val="225022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943" y="121921"/>
            <a:ext cx="10353761" cy="743712"/>
          </a:xfrm>
        </p:spPr>
        <p:txBody>
          <a:bodyPr>
            <a:noAutofit/>
          </a:bodyPr>
          <a:lstStyle/>
          <a:p>
            <a:pPr lvl="1" algn="ctr"/>
            <a:r>
              <a:rPr lang="en-US" sz="2400" b="1" dirty="0">
                <a:solidFill>
                  <a:schemeClr val="tx1"/>
                </a:solidFill>
              </a:rPr>
              <a:t>SCOPE</a:t>
            </a:r>
            <a:endParaRPr lang="en-US" sz="2400" dirty="0">
              <a:solidFill>
                <a:schemeClr val="tx1"/>
              </a:solidFill>
            </a:endParaRPr>
          </a:p>
        </p:txBody>
      </p:sp>
      <p:sp>
        <p:nvSpPr>
          <p:cNvPr id="3" name="Content Placeholder 2"/>
          <p:cNvSpPr>
            <a:spLocks noGrp="1"/>
          </p:cNvSpPr>
          <p:nvPr>
            <p:ph idx="1"/>
          </p:nvPr>
        </p:nvSpPr>
        <p:spPr>
          <a:xfrm>
            <a:off x="195072" y="1170432"/>
            <a:ext cx="11765280" cy="5449824"/>
          </a:xfrm>
        </p:spPr>
        <p:txBody>
          <a:bodyPr>
            <a:normAutofit/>
          </a:bodyPr>
          <a:lstStyle/>
          <a:p>
            <a:r>
              <a:rPr lang="en-US" sz="2800" dirty="0">
                <a:effectLst/>
              </a:rPr>
              <a:t>The scope of the project is the designing of a web </a:t>
            </a:r>
            <a:r>
              <a:rPr lang="en-US" sz="2800" dirty="0" smtClean="0">
                <a:effectLst/>
              </a:rPr>
              <a:t>interface and </a:t>
            </a:r>
            <a:r>
              <a:rPr lang="en-US" sz="2800" dirty="0">
                <a:effectLst/>
              </a:rPr>
              <a:t>it will be given to a college for future use</a:t>
            </a:r>
            <a:r>
              <a:rPr lang="en-US" sz="2800" dirty="0" smtClean="0">
                <a:effectLst/>
              </a:rPr>
              <a:t>.</a:t>
            </a:r>
          </a:p>
          <a:p>
            <a:endParaRPr lang="en-US" sz="2800" dirty="0">
              <a:effectLst/>
            </a:endParaRPr>
          </a:p>
          <a:p>
            <a:pPr marL="0" indent="0">
              <a:buNone/>
            </a:pPr>
            <a:r>
              <a:rPr lang="en-US" sz="2400" dirty="0">
                <a:effectLst/>
              </a:rPr>
              <a:t> </a:t>
            </a:r>
            <a:r>
              <a:rPr lang="en-US" sz="2400" dirty="0">
                <a:effectLst/>
              </a:rPr>
              <a:t>                     </a:t>
            </a:r>
            <a:r>
              <a:rPr lang="en-US" sz="2400" dirty="0" smtClean="0">
                <a:effectLst/>
              </a:rPr>
              <a:t>                              </a:t>
            </a:r>
            <a:r>
              <a:rPr lang="en-US" sz="2400" dirty="0">
                <a:effectLst/>
              </a:rPr>
              <a:t>PROJECT OVER VIEW:</a:t>
            </a:r>
          </a:p>
          <a:p>
            <a:pPr marL="0" indent="0">
              <a:buNone/>
            </a:pPr>
            <a:r>
              <a:rPr lang="en-US" sz="2400" dirty="0">
                <a:effectLst/>
              </a:rPr>
              <a:t> This project is containing the user requirement engineering for exam hall seat allocation system prepared for the client (Mr. Emmanuel </a:t>
            </a:r>
            <a:r>
              <a:rPr lang="en-US" sz="2400" dirty="0" err="1">
                <a:effectLst/>
              </a:rPr>
              <a:t>Prah</a:t>
            </a:r>
            <a:r>
              <a:rPr lang="en-US" sz="2400" dirty="0">
                <a:effectLst/>
              </a:rPr>
              <a:t>, VVU exams officer).</a:t>
            </a:r>
          </a:p>
          <a:p>
            <a:pPr marL="0" indent="0">
              <a:buNone/>
            </a:pPr>
            <a:endParaRPr lang="en-US" sz="2800" dirty="0">
              <a:effectLst/>
            </a:endParaRPr>
          </a:p>
          <a:p>
            <a:pPr marL="0" indent="0">
              <a:buNone/>
            </a:pPr>
            <a:endParaRPr lang="en-US" sz="2800" dirty="0" smtClean="0">
              <a:effectLst/>
            </a:endParaRPr>
          </a:p>
        </p:txBody>
      </p:sp>
    </p:spTree>
    <p:extLst>
      <p:ext uri="{BB962C8B-B14F-4D97-AF65-F5344CB8AC3E}">
        <p14:creationId xmlns:p14="http://schemas.microsoft.com/office/powerpoint/2010/main" val="309180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76300"/>
          </a:xfrm>
        </p:spPr>
        <p:txBody>
          <a:bodyPr>
            <a:normAutofit fontScale="90000"/>
          </a:bodyPr>
          <a:lstStyle/>
          <a:p>
            <a:r>
              <a:rPr lang="en-GB" u="sng" dirty="0">
                <a:effectLst/>
              </a:rPr>
              <a:t>USER REQUIREMENTS SPECIFICATION</a:t>
            </a:r>
            <a:r>
              <a:rPr lang="en-GB" dirty="0">
                <a:effectLst/>
              </a:rPr>
              <a:t/>
            </a:r>
            <a:br>
              <a:rPr lang="en-GB" dirty="0">
                <a:effectLst/>
              </a:rPr>
            </a:br>
            <a:endParaRPr lang="en-GB" dirty="0"/>
          </a:p>
        </p:txBody>
      </p:sp>
      <p:sp>
        <p:nvSpPr>
          <p:cNvPr id="3" name="Content Placeholder 2"/>
          <p:cNvSpPr>
            <a:spLocks noGrp="1"/>
          </p:cNvSpPr>
          <p:nvPr>
            <p:ph idx="1"/>
          </p:nvPr>
        </p:nvSpPr>
        <p:spPr>
          <a:xfrm>
            <a:off x="913795" y="1325880"/>
            <a:ext cx="10353762" cy="5189220"/>
          </a:xfrm>
        </p:spPr>
        <p:txBody>
          <a:bodyPr>
            <a:normAutofit fontScale="92500"/>
          </a:bodyPr>
          <a:lstStyle/>
          <a:p>
            <a:r>
              <a:rPr lang="en-US" sz="2400" b="1" dirty="0">
                <a:effectLst/>
                <a:latin typeface="Times New Roman" panose="02020603050405020304" pitchFamily="18" charset="0"/>
                <a:cs typeface="Times New Roman" panose="02020603050405020304" pitchFamily="18" charset="0"/>
              </a:rPr>
              <a:t>The user (exams officers) are able to enter and generate the seat allocation.</a:t>
            </a:r>
            <a:endParaRPr lang="en-GB" sz="2400" b="1" dirty="0">
              <a:effectLst/>
              <a:latin typeface="Times New Roman" panose="02020603050405020304" pitchFamily="18" charset="0"/>
              <a:cs typeface="Times New Roman" panose="02020603050405020304" pitchFamily="18" charset="0"/>
            </a:endParaRPr>
          </a:p>
          <a:p>
            <a:pPr lvl="0"/>
            <a:r>
              <a:rPr lang="en-US" sz="2400" b="1" dirty="0">
                <a:effectLst/>
                <a:latin typeface="Times New Roman" panose="02020603050405020304" pitchFamily="18" charset="0"/>
                <a:cs typeface="Times New Roman" panose="02020603050405020304" pitchFamily="18" charset="0"/>
              </a:rPr>
              <a:t>The main specification outlines by the user is to be able to make sure that a student is not surrounded by a colleague who is writing the same paper since this will prevent malpractices.</a:t>
            </a:r>
            <a:endParaRPr lang="en-GB" sz="2400" b="1" dirty="0">
              <a:effectLst/>
              <a:latin typeface="Times New Roman" panose="02020603050405020304" pitchFamily="18" charset="0"/>
              <a:cs typeface="Times New Roman" panose="02020603050405020304" pitchFamily="18" charset="0"/>
            </a:endParaRPr>
          </a:p>
          <a:p>
            <a:pPr lvl="0"/>
            <a:r>
              <a:rPr lang="en-US" sz="2400" b="1" dirty="0">
                <a:effectLst/>
                <a:latin typeface="Times New Roman" panose="02020603050405020304" pitchFamily="18" charset="0"/>
                <a:cs typeface="Times New Roman" panose="02020603050405020304" pitchFamily="18" charset="0"/>
              </a:rPr>
              <a:t>The user also seeks that, if the exams hall contains students writing the same paper, the system should be able to generate double even numbers in other to give spacing between students to prevent malpractice.</a:t>
            </a:r>
            <a:endParaRPr lang="en-GB" sz="2400" b="1" dirty="0">
              <a:effectLst/>
              <a:latin typeface="Times New Roman" panose="02020603050405020304" pitchFamily="18" charset="0"/>
              <a:cs typeface="Times New Roman" panose="02020603050405020304" pitchFamily="18" charset="0"/>
            </a:endParaRPr>
          </a:p>
          <a:p>
            <a:pPr lvl="0"/>
            <a:r>
              <a:rPr lang="en-US" sz="2400" b="1" dirty="0">
                <a:effectLst/>
                <a:latin typeface="Times New Roman" panose="02020603050405020304" pitchFamily="18" charset="0"/>
                <a:cs typeface="Times New Roman" panose="02020603050405020304" pitchFamily="18" charset="0"/>
              </a:rPr>
              <a:t>The system should also be able to generate set of numbers for a particular department if the exams hall contains different departmental students. Example: to generate seat number 1 to 20 for IT students writing information systems, seat number 21 to 40 for biomedical students writing medical imaging.  </a:t>
            </a:r>
            <a:endParaRPr lang="en-GB" sz="2400" b="1" dirty="0">
              <a:effectLs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85736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r>
              <a:rPr lang="en-US" b="1" dirty="0">
                <a:effectLst/>
              </a:rPr>
              <a:t>STUDY OF THE SYSTEM</a:t>
            </a:r>
            <a:r>
              <a:rPr lang="en-US" dirty="0">
                <a:effectLst/>
              </a:rPr>
              <a:t/>
            </a:r>
            <a:br>
              <a:rPr lang="en-US" dirty="0">
                <a:effectLst/>
              </a:rPr>
            </a:br>
            <a:r>
              <a:rPr lang="en-US" i="1" dirty="0" smtClean="0">
                <a:effectLst/>
              </a:rPr>
              <a:t> </a:t>
            </a:r>
            <a:r>
              <a:rPr lang="en-US" b="1" i="1" dirty="0">
                <a:effectLst/>
              </a:rPr>
              <a:t>MODULES:</a:t>
            </a:r>
            <a:r>
              <a:rPr lang="en-US" dirty="0">
                <a:effectLst/>
              </a:rPr>
              <a:t> This system has been divided or broken into modules in other to explain the block functionalities of the system. The modules involved are:</a:t>
            </a:r>
          </a:p>
          <a:p>
            <a:pPr marL="342900" lvl="0" indent="-342900">
              <a:buFont typeface="Arial" panose="020B0604020202020204" pitchFamily="34" charset="0"/>
              <a:buChar char="•"/>
            </a:pPr>
            <a:r>
              <a:rPr lang="en-US" dirty="0">
                <a:effectLst/>
              </a:rPr>
              <a:t>Administrator</a:t>
            </a:r>
          </a:p>
          <a:p>
            <a:pPr marL="342900" lvl="0" indent="-342900">
              <a:buFont typeface="Arial" panose="020B0604020202020204" pitchFamily="34" charset="0"/>
              <a:buChar char="•"/>
            </a:pPr>
            <a:r>
              <a:rPr lang="en-US" dirty="0">
                <a:effectLst/>
              </a:rPr>
              <a:t>student</a:t>
            </a:r>
          </a:p>
          <a:p>
            <a:endParaRPr lang="en-US" dirty="0">
              <a:effectLst/>
            </a:endParaRPr>
          </a:p>
        </p:txBody>
      </p:sp>
    </p:spTree>
    <p:extLst>
      <p:ext uri="{BB962C8B-B14F-4D97-AF65-F5344CB8AC3E}">
        <p14:creationId xmlns:p14="http://schemas.microsoft.com/office/powerpoint/2010/main" val="2787908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fontScale="92500" lnSpcReduction="20000"/>
          </a:bodyPr>
          <a:lstStyle/>
          <a:p>
            <a:r>
              <a:rPr lang="en-US" b="1" dirty="0">
                <a:effectLst/>
              </a:rPr>
              <a:t>ADMINISTRATOR</a:t>
            </a:r>
            <a:endParaRPr lang="en-US" dirty="0">
              <a:effectLst/>
            </a:endParaRPr>
          </a:p>
          <a:p>
            <a:r>
              <a:rPr lang="en-US" dirty="0">
                <a:effectLst/>
              </a:rPr>
              <a:t>The administrator is the main controller or manager of this system. Only admin have access into this admin page with detailed login information. The administrator has all the information about all the user. This module is divided into different sub-modules which he manages</a:t>
            </a:r>
            <a:r>
              <a:rPr lang="en-US" dirty="0" smtClean="0">
                <a:effectLst/>
              </a:rPr>
              <a:t>.</a:t>
            </a:r>
          </a:p>
          <a:p>
            <a:pPr marL="457200" indent="-457200">
              <a:buFont typeface="+mj-lt"/>
              <a:buAutoNum type="arabicPeriod"/>
            </a:pPr>
            <a:r>
              <a:rPr lang="en-US" dirty="0" smtClean="0">
                <a:effectLst/>
              </a:rPr>
              <a:t>User/student</a:t>
            </a:r>
          </a:p>
          <a:p>
            <a:pPr marL="457200" lvl="0" indent="-457200">
              <a:buFont typeface="+mj-lt"/>
              <a:buAutoNum type="arabicPeriod"/>
            </a:pPr>
            <a:r>
              <a:rPr lang="en-US" dirty="0" smtClean="0">
                <a:effectLst/>
              </a:rPr>
              <a:t>Department</a:t>
            </a:r>
            <a:endParaRPr lang="en-US" dirty="0">
              <a:effectLst/>
            </a:endParaRPr>
          </a:p>
          <a:p>
            <a:pPr marL="457200" lvl="0" indent="-457200">
              <a:buFont typeface="+mj-lt"/>
              <a:buAutoNum type="arabicPeriod"/>
            </a:pPr>
            <a:r>
              <a:rPr lang="en-US" dirty="0">
                <a:effectLst/>
              </a:rPr>
              <a:t>course</a:t>
            </a:r>
          </a:p>
          <a:p>
            <a:r>
              <a:rPr lang="en-US" dirty="0">
                <a:effectLst/>
              </a:rPr>
              <a:t> 4.    hall</a:t>
            </a:r>
          </a:p>
          <a:p>
            <a:r>
              <a:rPr lang="en-US" dirty="0">
                <a:effectLst/>
              </a:rPr>
              <a:t>The admin can perform the following activities using the system.</a:t>
            </a:r>
          </a:p>
          <a:p>
            <a:endParaRPr lang="en-US" dirty="0">
              <a:effectLst/>
            </a:endParaRPr>
          </a:p>
          <a:p>
            <a:endParaRPr lang="en-US" dirty="0">
              <a:effectLst/>
            </a:endParaRPr>
          </a:p>
        </p:txBody>
      </p:sp>
    </p:spTree>
    <p:extLst>
      <p:ext uri="{BB962C8B-B14F-4D97-AF65-F5344CB8AC3E}">
        <p14:creationId xmlns:p14="http://schemas.microsoft.com/office/powerpoint/2010/main" val="48615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6187" y="1231048"/>
            <a:ext cx="10953739" cy="4525808"/>
          </a:xfrm>
        </p:spPr>
        <p:txBody>
          <a:bodyPr>
            <a:normAutofit/>
          </a:bodyPr>
          <a:lstStyle/>
          <a:p>
            <a:pPr lvl="0"/>
            <a:r>
              <a:rPr lang="en-US" dirty="0">
                <a:effectLst/>
              </a:rPr>
              <a:t>Log onto the system and logout with login username and password.</a:t>
            </a:r>
          </a:p>
          <a:p>
            <a:pPr lvl="0"/>
            <a:r>
              <a:rPr lang="en-US" dirty="0">
                <a:effectLst/>
              </a:rPr>
              <a:t>View and add student </a:t>
            </a:r>
            <a:r>
              <a:rPr lang="en-US" dirty="0" smtClean="0">
                <a:effectLst/>
              </a:rPr>
              <a:t>information </a:t>
            </a:r>
            <a:r>
              <a:rPr lang="en-US" dirty="0">
                <a:effectLst/>
              </a:rPr>
              <a:t>onto the system by entering them one after the other or uploading large number of student’s information in a csv file.</a:t>
            </a:r>
          </a:p>
          <a:p>
            <a:pPr lvl="0"/>
            <a:r>
              <a:rPr lang="en-US" dirty="0">
                <a:effectLst/>
              </a:rPr>
              <a:t>The admin can also add departments that are to be involved in the exams, the courses and hall where the exams would take place.</a:t>
            </a:r>
          </a:p>
          <a:p>
            <a:pPr lvl="0"/>
            <a:r>
              <a:rPr lang="en-US" dirty="0">
                <a:effectLst/>
              </a:rPr>
              <a:t>The admin has the opportunity to delete and edit from any of the submodules whenever he/she wishes to do so.</a:t>
            </a:r>
          </a:p>
          <a:p>
            <a:endParaRPr lang="en-US" dirty="0">
              <a:effectLst/>
            </a:endParaRPr>
          </a:p>
        </p:txBody>
      </p:sp>
    </p:spTree>
    <p:extLst>
      <p:ext uri="{BB962C8B-B14F-4D97-AF65-F5344CB8AC3E}">
        <p14:creationId xmlns:p14="http://schemas.microsoft.com/office/powerpoint/2010/main" val="153949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1638</TotalTime>
  <Words>1127</Words>
  <Application>Microsoft Office PowerPoint</Application>
  <PresentationFormat>Widescreen</PresentationFormat>
  <Paragraphs>117</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Algerian</vt:lpstr>
      <vt:lpstr>Arial</vt:lpstr>
      <vt:lpstr>Bookman Old Style</vt:lpstr>
      <vt:lpstr>Consolas</vt:lpstr>
      <vt:lpstr>Finale Copyist Text Ext</vt:lpstr>
      <vt:lpstr>Rockwell</vt:lpstr>
      <vt:lpstr>Times New Roman</vt:lpstr>
      <vt:lpstr>Damask</vt:lpstr>
      <vt:lpstr>Visio.Drawing.15</vt:lpstr>
      <vt:lpstr>PowerPoint Presentation</vt:lpstr>
      <vt:lpstr>PowerPoint Presentation</vt:lpstr>
      <vt:lpstr>INTRODUCTION</vt:lpstr>
      <vt:lpstr>OBJECTIVES</vt:lpstr>
      <vt:lpstr>SCOPE</vt:lpstr>
      <vt:lpstr>USER REQUIREMENTS SPECIFICATION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BEHAVIORAL DIAGRAM  </vt:lpstr>
      <vt:lpstr>SEQUENCE DIAGRAM </vt:lpstr>
      <vt:lpstr>Use case diagram  </vt:lpstr>
      <vt:lpstr>USER REQUIREMENT SPECIFICATION.</vt:lpstr>
      <vt:lpstr>FUNCTIONAL REQUIREMENTS</vt:lpstr>
      <vt:lpstr>SOFTWARE ENVIRONMENT </vt:lpstr>
      <vt:lpstr>BACK END </vt:lpstr>
      <vt:lpstr> CONCLUSION </vt:lpstr>
      <vt:lpstr>SNAPSHOT</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KWAKU SAM</dc:creator>
  <cp:lastModifiedBy>COBBY</cp:lastModifiedBy>
  <cp:revision>41</cp:revision>
  <dcterms:created xsi:type="dcterms:W3CDTF">2017-01-29T11:19:41Z</dcterms:created>
  <dcterms:modified xsi:type="dcterms:W3CDTF">2017-05-08T20:55:03Z</dcterms:modified>
</cp:coreProperties>
</file>