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9" r:id="rId11"/>
    <p:sldId id="271" r:id="rId12"/>
    <p:sldId id="272" r:id="rId13"/>
    <p:sldId id="274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u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ssing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Number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a</a:t>
            </a:r>
            <a:r>
              <a:rPr lang="en-US">
                <a:solidFill>
                  <a:srgbClr val="993300"/>
                </a:solidFill>
              </a:rPr>
              <a:t>m</a:t>
            </a:r>
            <a:r>
              <a:rPr lang="en-US">
                <a:solidFill>
                  <a:srgbClr val="993300"/>
                </a:solidFill>
              </a:rPr>
              <a:t>e</a:t>
            </a:r>
            <a:endParaRPr lang="en-GB">
              <a:solidFill>
                <a:srgbClr val="993300"/>
              </a:solidFill>
            </a:endParaRPr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>
          <a:solidFill>
            <a:srgbClr val="FFE5E5"/>
          </a:solidFill>
        </p:spPr>
        <p:txBody>
          <a:bodyPr>
            <a:normAutofit fontScale="58333" lnSpcReduction="20000"/>
          </a:bodyPr>
          <a:p>
            <a:r>
              <a:rPr sz="2700" lang="en-US"/>
              <a:t>P</a:t>
            </a:r>
            <a:r>
              <a:rPr sz="2700" lang="en-US"/>
              <a:t>y</a:t>
            </a:r>
            <a:r>
              <a:rPr sz="2700" lang="en-US"/>
              <a:t>t</a:t>
            </a:r>
            <a:r>
              <a:rPr sz="2700" lang="en-US"/>
              <a:t>h</a:t>
            </a:r>
            <a:r>
              <a:rPr sz="2700" lang="en-US"/>
              <a:t>o</a:t>
            </a:r>
            <a:r>
              <a:rPr sz="2700" lang="en-US"/>
              <a:t>n</a:t>
            </a:r>
            <a:r>
              <a:rPr sz="2700" lang="en-US"/>
              <a:t> </a:t>
            </a:r>
            <a:r>
              <a:rPr sz="2700" lang="en-US"/>
              <a:t>-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m</a:t>
            </a:r>
            <a:r>
              <a:rPr sz="2700" lang="en-US"/>
              <a:t>i</a:t>
            </a:r>
            <a:r>
              <a:rPr sz="2700" lang="en-US"/>
              <a:t>n</a:t>
            </a:r>
            <a:r>
              <a:rPr sz="2700" lang="en-US"/>
              <a:t>i</a:t>
            </a:r>
            <a:r>
              <a:rPr sz="2700" lang="en-US"/>
              <a:t> </a:t>
            </a:r>
            <a:r>
              <a:rPr sz="2700" lang="en-US"/>
              <a:t>project</a:t>
            </a:r>
            <a:endParaRPr lang="en-GB"/>
          </a:p>
          <a:p>
            <a:r>
              <a:rPr sz="2700" lang="en-US"/>
              <a:t> </a:t>
            </a:r>
            <a:r>
              <a:rPr sz="2700" lang="en-US"/>
              <a:t>N</a:t>
            </a:r>
            <a:r>
              <a:rPr sz="2700" lang="en-US"/>
              <a:t>a</a:t>
            </a:r>
            <a:r>
              <a:rPr sz="2700" lang="en-US"/>
              <a:t>m</a:t>
            </a:r>
            <a:r>
              <a:rPr sz="2700" lang="en-US"/>
              <a:t>e</a:t>
            </a:r>
            <a:r>
              <a:rPr sz="2700" lang="en-US"/>
              <a:t> </a:t>
            </a:r>
            <a:r>
              <a:rPr sz="2700" lang="en-US"/>
              <a:t>o</a:t>
            </a:r>
            <a:r>
              <a:rPr sz="2700" lang="en-US"/>
              <a:t>f</a:t>
            </a:r>
            <a:r>
              <a:rPr sz="2700" lang="en-US"/>
              <a:t> </a:t>
            </a:r>
            <a:r>
              <a:rPr sz="2700" lang="en-US"/>
              <a:t>t</a:t>
            </a:r>
            <a:r>
              <a:rPr sz="2700" lang="en-US"/>
              <a:t>h</a:t>
            </a:r>
            <a:r>
              <a:rPr sz="2700" lang="en-US"/>
              <a:t>e</a:t>
            </a:r>
            <a:r>
              <a:rPr sz="2700" lang="en-US"/>
              <a:t> </a:t>
            </a:r>
            <a:r>
              <a:rPr sz="2700" lang="en-US"/>
              <a:t>s</a:t>
            </a:r>
            <a:r>
              <a:rPr sz="2700" lang="en-US"/>
              <a:t>t</a:t>
            </a:r>
            <a:r>
              <a:rPr sz="2700" lang="en-US"/>
              <a:t>u</a:t>
            </a:r>
            <a:r>
              <a:rPr sz="2700" lang="en-US"/>
              <a:t>d</a:t>
            </a:r>
            <a:r>
              <a:rPr sz="2700" lang="en-US"/>
              <a:t>e</a:t>
            </a:r>
            <a:r>
              <a:rPr sz="2700" lang="en-US"/>
              <a:t>n</a:t>
            </a:r>
            <a:r>
              <a:rPr sz="2700" lang="en-US"/>
              <a:t>t</a:t>
            </a:r>
            <a:r>
              <a:rPr sz="2700" lang="en-US"/>
              <a:t>s</a:t>
            </a:r>
            <a:r>
              <a:rPr sz="2700" lang="en-US"/>
              <a:t> </a:t>
            </a:r>
            <a:r>
              <a:rPr sz="2700" lang="en-US"/>
              <a:t>-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A</a:t>
            </a:r>
            <a:r>
              <a:rPr sz="2700" lang="en-US"/>
              <a:t>r</a:t>
            </a:r>
            <a:r>
              <a:rPr sz="2700" lang="en-US"/>
              <a:t>p</a:t>
            </a:r>
            <a:r>
              <a:rPr sz="2700" lang="en-US"/>
              <a:t>i</a:t>
            </a:r>
            <a:r>
              <a:rPr sz="2700" lang="en-US"/>
              <a:t>t</a:t>
            </a:r>
            <a:r>
              <a:rPr sz="2700" lang="en-US"/>
              <a:t>a</a:t>
            </a:r>
            <a:r>
              <a:rPr sz="2700" lang="en-US"/>
              <a:t> </a:t>
            </a:r>
            <a:r>
              <a:rPr sz="2700" lang="en-US"/>
              <a:t>s</a:t>
            </a:r>
            <a:r>
              <a:rPr sz="2700" lang="en-US"/>
              <a:t>a</a:t>
            </a:r>
            <a:r>
              <a:rPr sz="2700" lang="en-US"/>
              <a:t>r</a:t>
            </a:r>
            <a:r>
              <a:rPr sz="2700" lang="en-US"/>
              <a:t>d</a:t>
            </a:r>
            <a:r>
              <a:rPr sz="2700" lang="en-US"/>
              <a:t>a</a:t>
            </a:r>
            <a:endParaRPr lang="en-GB"/>
          </a:p>
          <a:p>
            <a:r>
              <a:rPr sz="2700" lang="en-US"/>
              <a:t>E</a:t>
            </a:r>
            <a:r>
              <a:rPr sz="2700" lang="en-US"/>
              <a:t>n</a:t>
            </a:r>
            <a:r>
              <a:rPr sz="2700" lang="en-US"/>
              <a:t>.</a:t>
            </a:r>
            <a:r>
              <a:rPr sz="2700" lang="en-US"/>
              <a:t>n</a:t>
            </a:r>
            <a:r>
              <a:rPr sz="2700" lang="en-US"/>
              <a:t>o</a:t>
            </a:r>
            <a:r>
              <a:rPr sz="2700" lang="en-US"/>
              <a:t>-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1</a:t>
            </a:r>
            <a:r>
              <a:rPr sz="2700" lang="en-US"/>
              <a:t>9</a:t>
            </a:r>
            <a:r>
              <a:rPr sz="2700" lang="en-US"/>
              <a:t>7</a:t>
            </a:r>
            <a:r>
              <a:rPr sz="2700" lang="en-US"/>
              <a:t>0</a:t>
            </a:r>
            <a:r>
              <a:rPr sz="2700" lang="en-US"/>
              <a:t>5</a:t>
            </a:r>
            <a:r>
              <a:rPr sz="2700" lang="en-US"/>
              <a:t>1</a:t>
            </a:r>
            <a:r>
              <a:rPr sz="2700" lang="en-US"/>
              <a:t> </a:t>
            </a:r>
            <a:endParaRPr lang="en-GB"/>
          </a:p>
          <a:p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 </a:t>
            </a:r>
            <a:r>
              <a:rPr sz="2700" lang="en-US"/>
              <a:t>K</a:t>
            </a:r>
            <a:r>
              <a:rPr sz="2700" lang="en-US"/>
              <a:t>o</a:t>
            </a:r>
            <a:r>
              <a:rPr sz="2700" lang="en-US"/>
              <a:t>m</a:t>
            </a:r>
            <a:r>
              <a:rPr sz="2700" lang="en-US"/>
              <a:t>a</a:t>
            </a:r>
            <a:r>
              <a:rPr sz="2700" lang="en-US"/>
              <a:t>l</a:t>
            </a:r>
            <a:r>
              <a:rPr sz="2700" lang="en-US"/>
              <a:t> </a:t>
            </a:r>
            <a:r>
              <a:rPr sz="2700" lang="en-US"/>
              <a:t>s</a:t>
            </a:r>
            <a:r>
              <a:rPr sz="2700" lang="en-US"/>
              <a:t>a</a:t>
            </a:r>
            <a:r>
              <a:rPr sz="2700" lang="en-US"/>
              <a:t>s</a:t>
            </a:r>
            <a:r>
              <a:rPr sz="2700" lang="en-US"/>
              <a:t>a</a:t>
            </a:r>
            <a:r>
              <a:rPr sz="2700" lang="en-US"/>
              <a:t>n</a:t>
            </a:r>
            <a:r>
              <a:rPr sz="2700" lang="en-US"/>
              <a:t>e</a:t>
            </a:r>
            <a:endParaRPr lang="en-GB"/>
          </a:p>
          <a:p>
            <a:r>
              <a:rPr sz="2700" lang="en-US"/>
              <a:t>E</a:t>
            </a:r>
            <a:r>
              <a:rPr sz="2700" lang="en-US"/>
              <a:t>n</a:t>
            </a:r>
            <a:r>
              <a:rPr sz="2700" lang="en-US"/>
              <a:t>.</a:t>
            </a:r>
            <a:r>
              <a:rPr sz="2700" lang="en-US"/>
              <a:t>n</a:t>
            </a:r>
            <a:r>
              <a:rPr sz="2700" lang="en-US"/>
              <a:t>o</a:t>
            </a:r>
            <a:r>
              <a:rPr sz="2700" lang="en-US"/>
              <a:t>.</a:t>
            </a:r>
            <a:r>
              <a:rPr sz="2700" lang="en-US"/>
              <a:t>-</a:t>
            </a:r>
            <a:r>
              <a:rPr sz="2700" lang="en-US"/>
              <a:t> </a:t>
            </a:r>
            <a:r>
              <a:rPr sz="2700" lang="en-US"/>
              <a:t>1</a:t>
            </a:r>
            <a:r>
              <a:rPr sz="2700" lang="en-US"/>
              <a:t>9</a:t>
            </a:r>
            <a:r>
              <a:rPr sz="2700" lang="en-US"/>
              <a:t>7</a:t>
            </a:r>
            <a:r>
              <a:rPr sz="2700" lang="en-US"/>
              <a:t>0</a:t>
            </a:r>
            <a:r>
              <a:rPr sz="2700" lang="en-US"/>
              <a:t>5</a:t>
            </a:r>
            <a:r>
              <a:rPr sz="2700" lang="en-US"/>
              <a:t>2</a:t>
            </a:r>
            <a:r>
              <a:rPr sz="2700" lang="en-US"/>
              <a:t> </a:t>
            </a:r>
            <a:endParaRPr lang="en-GB"/>
          </a:p>
          <a:p>
            <a:r>
              <a:rPr sz="2700" lang="en-US"/>
              <a:t>B</a:t>
            </a:r>
            <a:r>
              <a:rPr sz="2700" lang="en-US"/>
              <a:t>r</a:t>
            </a:r>
            <a:r>
              <a:rPr sz="2700" lang="en-US"/>
              <a:t>a</a:t>
            </a:r>
            <a:r>
              <a:rPr sz="2700" lang="en-US"/>
              <a:t>n</a:t>
            </a:r>
            <a:r>
              <a:rPr sz="2700" lang="en-US"/>
              <a:t>c</a:t>
            </a:r>
            <a:r>
              <a:rPr sz="2700" lang="en-US"/>
              <a:t>h</a:t>
            </a:r>
            <a:r>
              <a:rPr sz="2700" lang="en-US"/>
              <a:t>-</a:t>
            </a:r>
            <a:r>
              <a:rPr sz="2700" lang="en-US"/>
              <a:t> </a:t>
            </a:r>
            <a:r>
              <a:rPr sz="2700" lang="en-US"/>
              <a:t>I</a:t>
            </a:r>
            <a:r>
              <a:rPr sz="2700" lang="en-US"/>
              <a:t>n</a:t>
            </a:r>
            <a:r>
              <a:rPr sz="2700" lang="en-US"/>
              <a:t>f</a:t>
            </a:r>
            <a:r>
              <a:rPr sz="2700" lang="en-US"/>
              <a:t>o</a:t>
            </a:r>
            <a:r>
              <a:rPr sz="2700" lang="en-US"/>
              <a:t>rmation</a:t>
            </a:r>
            <a:r>
              <a:rPr sz="2700" lang="en-US"/>
              <a:t> </a:t>
            </a:r>
            <a:r>
              <a:rPr sz="2700" lang="en-US"/>
              <a:t>T</a:t>
            </a:r>
            <a:r>
              <a:rPr sz="2700" lang="en-US"/>
              <a:t>e</a:t>
            </a:r>
            <a:r>
              <a:rPr sz="2700" lang="en-US"/>
              <a:t>chnology</a:t>
            </a:r>
            <a:r>
              <a:rPr sz="2700" lang="en-US"/>
              <a:t> </a:t>
            </a:r>
            <a:r>
              <a:rPr sz="2700" lang="en-US"/>
              <a:t>(</a:t>
            </a:r>
            <a:r>
              <a:rPr sz="2700" lang="en-US"/>
              <a:t>2</a:t>
            </a:r>
            <a:r>
              <a:rPr sz="2700" lang="en-US"/>
              <a:t>n</a:t>
            </a:r>
            <a:r>
              <a:rPr sz="2700" lang="en-US"/>
              <a:t>d</a:t>
            </a:r>
            <a:r>
              <a:rPr sz="2700" lang="en-US"/>
              <a:t> </a:t>
            </a:r>
            <a:r>
              <a:rPr sz="2700" lang="en-US"/>
              <a:t>y</a:t>
            </a:r>
            <a:r>
              <a:rPr sz="2700" lang="en-US"/>
              <a:t>e</a:t>
            </a:r>
            <a:r>
              <a:rPr sz="2700" lang="en-US"/>
              <a:t>a</a:t>
            </a:r>
            <a:r>
              <a:rPr sz="2700" lang="en-US"/>
              <a:t>r</a:t>
            </a:r>
            <a:r>
              <a:rPr sz="2700" lang="en-US"/>
              <a:t>)</a:t>
            </a:r>
            <a:r>
              <a:rPr sz="2700" lang="en-US"/>
              <a:t> </a:t>
            </a: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idx="1"/>
          </p:nvPr>
        </p:nvSpPr>
        <p:spPr>
          <a:prstGeom prst="rect"/>
          <a:solidFill>
            <a:srgbClr val="FFE5E5"/>
          </a:solidFill>
        </p:spPr>
        <p:txBody>
          <a:bodyPr>
            <a:normAutofit fontScale="60714" lnSpcReduction="20000"/>
          </a:bodyPr>
          <a:p>
            <a:r>
              <a:rPr lang="en-GB"/>
              <a:t>If Guessing is more than required guesses,</a:t>
            </a:r>
            <a:br>
              <a:rPr lang="en-GB"/>
            </a:br>
            <a:r>
              <a:rPr lang="en-GB"/>
              <a:t># shows this output.</a:t>
            </a:r>
            <a:br>
              <a:rPr lang="en-GB"/>
            </a:br>
            <a:r>
              <a:rPr lang="en-GB"/>
              <a:t>if count &gt;= math.log(upper - lower + 1, 2): </a:t>
            </a:r>
            <a:br>
              <a:rPr lang="en-GB"/>
            </a:br>
            <a:r>
              <a:rPr lang="en-GB"/>
              <a:t>    print("\nThe number is %d" % x) </a:t>
            </a:r>
            <a:br>
              <a:rPr lang="en-GB"/>
            </a:br>
            <a:r>
              <a:rPr lang="en-GB"/>
              <a:t>    print("\tBetter Luck Next time!") </a:t>
            </a:r>
            <a:br>
              <a:rPr lang="en-GB"/>
            </a:br>
            <a:r>
              <a:rPr lang="en-GB"/>
              <a:t>      </a:t>
            </a:r>
            <a:br>
              <a:rPr lang="en-GB"/>
            </a:br>
            <a:r>
              <a:rPr lang="en-GB"/>
              <a:t>                           ******</a:t>
            </a:r>
            <a:br>
              <a:rPr lang="en-GB"/>
            </a:br>
            <a:r>
              <a:rPr lang="en-GB"/>
              <a:t>Output : </a:t>
            </a:r>
            <a:br>
              <a:rPr lang="en-GB"/>
            </a:br>
            <a:r>
              <a:rPr lang="en-GB"/>
              <a:t>                 </a:t>
            </a:r>
            <a:br>
              <a:rPr lang="en-GB"/>
            </a:br>
            <a:r>
              <a:rPr lang="en-GB"/>
              <a:t>Enter Lower bound :- 1</a:t>
            </a:r>
            <a:br>
              <a:rPr lang="en-GB"/>
            </a:br>
            <a:r>
              <a:rPr lang="en-GB"/>
              <a:t>Enter Upper bound :- 188</a:t>
            </a:r>
            <a:br>
              <a:rPr lang="en-GB"/>
            </a:br>
            <a:r>
              <a:rPr lang="en-GB"/>
              <a:t>        </a:t>
            </a:r>
            <a:br>
              <a:rPr lang="en-GB"/>
            </a:br>
            <a:r>
              <a:rPr lang="en-GB"/>
              <a:t>          You' ve  only 7 chances to guess the Integer!</a:t>
            </a:r>
            <a:br>
              <a:rPr lang="en-GB"/>
            </a:br>
            <a:r>
              <a:rPr lang="en-GB"/>
              <a:t>          </a:t>
            </a:r>
            <a:br>
              <a:rPr lang="en-GB"/>
            </a:br>
            <a:r>
              <a:rPr lang="en-GB"/>
              <a:t>Guess a number :- 50</a:t>
            </a:r>
            <a:br>
              <a:rPr lang="en-GB"/>
            </a:br>
            <a:r>
              <a:rPr lang="en-GB"/>
              <a:t>You guessed to small! </a:t>
            </a:r>
            <a:br>
              <a:rPr lang="en-GB"/>
            </a:br>
            <a:r>
              <a:rPr lang="en-GB"/>
              <a:t>Guess a number :- 75</a:t>
            </a:r>
            <a:br>
              <a:rPr lang="en-GB"/>
            </a:br>
            <a:r>
              <a:rPr lang="en-GB"/>
              <a:t>You guessed to high!     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idx="1"/>
          </p:nvPr>
        </p:nvSpPr>
        <p:spPr>
          <a:solidFill>
            <a:srgbClr val="FFE5E5"/>
          </a:solidFill>
        </p:spPr>
        <p:txBody>
          <a:bodyPr>
            <a:normAutofit fontScale="85714" lnSpcReduction="20000"/>
          </a:bodyPr>
          <a:p>
            <a:pPr indent="0" marL="0">
              <a:buNone/>
            </a:pPr>
            <a:r>
              <a:rPr lang="en-GB"/>
              <a:t>Guess a number :- 62</a:t>
            </a:r>
            <a:endParaRPr lang="en-GB"/>
          </a:p>
          <a:p>
            <a:pPr indent="0" marL="0">
              <a:buNone/>
            </a:pPr>
            <a:r>
              <a:rPr lang="en-GB"/>
              <a:t>You guessed to high! </a:t>
            </a:r>
            <a:endParaRPr lang="en-GB"/>
          </a:p>
          <a:p>
            <a:pPr indent="0" marL="0">
              <a:buNone/>
            </a:pPr>
            <a:r>
              <a:rPr lang="en-GB"/>
              <a:t>Guess a number :-  56</a:t>
            </a:r>
            <a:endParaRPr lang="en-GB"/>
          </a:p>
          <a:p>
            <a:pPr indent="0" marL="0">
              <a:buNone/>
            </a:pPr>
            <a:r>
              <a:rPr lang="en-GB"/>
              <a:t>You guessed to high!</a:t>
            </a:r>
            <a:endParaRPr lang="en-GB"/>
          </a:p>
          <a:p>
            <a:pPr indent="0" marL="0">
              <a:buNone/>
            </a:pPr>
            <a:r>
              <a:rPr lang="en-GB"/>
              <a:t>Guess a number :- 53</a:t>
            </a:r>
            <a:endParaRPr lang="en-GB"/>
          </a:p>
          <a:p>
            <a:pPr indent="0" marL="0">
              <a:buNone/>
            </a:pPr>
            <a:r>
              <a:rPr lang="en-GB"/>
              <a:t>You guessed to small! </a:t>
            </a:r>
            <a:endParaRPr lang="en-GB"/>
          </a:p>
          <a:p>
            <a:pPr indent="0" marL="0">
              <a:buNone/>
            </a:pPr>
            <a:r>
              <a:rPr lang="en-GB"/>
              <a:t>Guess a number :- 54</a:t>
            </a:r>
            <a:endParaRPr lang="en-GB"/>
          </a:p>
          <a:p>
            <a:pPr indent="0" marL="0">
              <a:buNone/>
            </a:pPr>
            <a:r>
              <a:rPr lang="en-GB"/>
              <a:t>Congratulations you did it in 6 try</a:t>
            </a:r>
            <a:endParaRPr lang="en-GB"/>
          </a:p>
          <a:p>
            <a:pPr indent="0" marL="0">
              <a:buNone/>
            </a:pPr>
            <a:r>
              <a:rPr lang="en-GB"/>
              <a:t>Process finished with exit code 0</a:t>
            </a:r>
            <a:endParaRPr lang="en-GB"/>
          </a:p>
          <a:p>
            <a:pPr indent="0" marL="0">
              <a:buNone/>
            </a:pPr>
            <a:r>
              <a:rPr lang="en-GB"/>
              <a:t>                             ******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ctrTitle"/>
          </p:nvPr>
        </p:nvSpPr>
        <p:spPr>
          <a:solidFill>
            <a:srgbClr val="C0C0C0"/>
          </a:solidFill>
        </p:spPr>
        <p:txBody>
          <a:bodyPr/>
          <a:p>
            <a:r>
              <a:rPr sz="9300" lang="en-US">
                <a:solidFill>
                  <a:srgbClr val="993300"/>
                </a:solidFill>
              </a:rPr>
              <a:t>T</a:t>
            </a:r>
            <a:r>
              <a:rPr sz="9300" lang="en-US">
                <a:solidFill>
                  <a:srgbClr val="993300"/>
                </a:solidFill>
              </a:rPr>
              <a:t>h</a:t>
            </a:r>
            <a:r>
              <a:rPr sz="9300" lang="en-US">
                <a:solidFill>
                  <a:srgbClr val="993300"/>
                </a:solidFill>
              </a:rPr>
              <a:t>a</a:t>
            </a:r>
            <a:r>
              <a:rPr sz="9300" lang="en-US">
                <a:solidFill>
                  <a:srgbClr val="993300"/>
                </a:solidFill>
              </a:rPr>
              <a:t>n</a:t>
            </a:r>
            <a:r>
              <a:rPr sz="9300" lang="en-US">
                <a:solidFill>
                  <a:srgbClr val="993300"/>
                </a:solidFill>
              </a:rPr>
              <a:t>k</a:t>
            </a:r>
            <a:r>
              <a:rPr sz="9300" lang="en-US">
                <a:solidFill>
                  <a:srgbClr val="993300"/>
                </a:solidFill>
              </a:rPr>
              <a:t> </a:t>
            </a:r>
            <a:r>
              <a:rPr sz="9300" lang="en-US">
                <a:solidFill>
                  <a:srgbClr val="993300"/>
                </a:solidFill>
              </a:rPr>
              <a:t>y</a:t>
            </a:r>
            <a:r>
              <a:rPr sz="9300" lang="en-US">
                <a:solidFill>
                  <a:srgbClr val="993300"/>
                </a:solidFill>
              </a:rPr>
              <a:t>o</a:t>
            </a:r>
            <a:r>
              <a:rPr sz="9300" lang="en-US">
                <a:solidFill>
                  <a:srgbClr val="993300"/>
                </a:solidFill>
              </a:rPr>
              <a:t>u</a:t>
            </a:r>
            <a:endParaRPr sz="930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I</a:t>
            </a:r>
            <a:r>
              <a:rPr lang="en-US">
                <a:solidFill>
                  <a:srgbClr val="993300"/>
                </a:solidFill>
              </a:rPr>
              <a:t>n</a:t>
            </a:r>
            <a:r>
              <a:rPr lang="en-US">
                <a:solidFill>
                  <a:srgbClr val="993300"/>
                </a:solidFill>
              </a:rPr>
              <a:t>t</a:t>
            </a:r>
            <a:r>
              <a:rPr lang="en-US">
                <a:solidFill>
                  <a:srgbClr val="993300"/>
                </a:solidFill>
              </a:rPr>
              <a:t>r</a:t>
            </a:r>
            <a:r>
              <a:rPr lang="en-US">
                <a:solidFill>
                  <a:srgbClr val="993300"/>
                </a:solidFill>
              </a:rPr>
              <a:t>o</a:t>
            </a:r>
            <a:r>
              <a:rPr lang="en-US">
                <a:solidFill>
                  <a:srgbClr val="993300"/>
                </a:solidFill>
              </a:rPr>
              <a:t>d</a:t>
            </a:r>
            <a:r>
              <a:rPr lang="en-US">
                <a:solidFill>
                  <a:srgbClr val="993300"/>
                </a:solidFill>
              </a:rPr>
              <a:t>u</a:t>
            </a:r>
            <a:r>
              <a:rPr lang="en-US">
                <a:solidFill>
                  <a:srgbClr val="993300"/>
                </a:solidFill>
              </a:rPr>
              <a:t>c</a:t>
            </a:r>
            <a:r>
              <a:rPr lang="en-US">
                <a:solidFill>
                  <a:srgbClr val="993300"/>
                </a:solidFill>
              </a:rPr>
              <a:t>tion</a:t>
            </a:r>
            <a:r>
              <a:rPr lang="en-US">
                <a:solidFill>
                  <a:srgbClr val="993300"/>
                </a:solidFill>
              </a:rPr>
              <a:t> </a:t>
            </a:r>
            <a:endParaRPr lang="en-GB">
              <a:solidFill>
                <a:srgbClr val="993300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>
          <a:solidFill>
            <a:srgbClr val="FFE5E5"/>
          </a:solidFill>
        </p:spPr>
        <p:txBody>
          <a:bodyPr>
            <a:normAutofit fontScale="87500" lnSpcReduction="20000"/>
          </a:bodyPr>
          <a:p>
            <a:r>
              <a:rPr lang="en-US"/>
              <a:t>*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ing</a:t>
            </a:r>
            <a:r>
              <a:rPr lang="en-US"/>
              <a:t> </a:t>
            </a:r>
            <a:r>
              <a:rPr lang="en-US"/>
              <a:t>number game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ng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attempts</a:t>
            </a:r>
            <a:r>
              <a:rPr lang="en-US"/>
              <a:t>. </a:t>
            </a:r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empts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,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W</a:t>
            </a:r>
            <a:r>
              <a:rPr lang="en-US">
                <a:solidFill>
                  <a:srgbClr val="993300"/>
                </a:solidFill>
              </a:rPr>
              <a:t>h</a:t>
            </a:r>
            <a:r>
              <a:rPr lang="en-US">
                <a:solidFill>
                  <a:srgbClr val="993300"/>
                </a:solidFill>
              </a:rPr>
              <a:t>i</a:t>
            </a:r>
            <a:r>
              <a:rPr lang="en-US">
                <a:solidFill>
                  <a:srgbClr val="993300"/>
                </a:solidFill>
              </a:rPr>
              <a:t>c</a:t>
            </a:r>
            <a:r>
              <a:rPr lang="en-US">
                <a:solidFill>
                  <a:srgbClr val="993300"/>
                </a:solidFill>
              </a:rPr>
              <a:t>h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p</a:t>
            </a:r>
            <a:r>
              <a:rPr lang="en-US">
                <a:solidFill>
                  <a:srgbClr val="993300"/>
                </a:solidFill>
              </a:rPr>
              <a:t>y</a:t>
            </a:r>
            <a:r>
              <a:rPr lang="en-US">
                <a:solidFill>
                  <a:srgbClr val="993300"/>
                </a:solidFill>
              </a:rPr>
              <a:t>t</a:t>
            </a:r>
            <a:r>
              <a:rPr lang="en-US">
                <a:solidFill>
                  <a:srgbClr val="993300"/>
                </a:solidFill>
              </a:rPr>
              <a:t>h</a:t>
            </a:r>
            <a:r>
              <a:rPr lang="en-US">
                <a:solidFill>
                  <a:srgbClr val="993300"/>
                </a:solidFill>
              </a:rPr>
              <a:t>o</a:t>
            </a:r>
            <a:r>
              <a:rPr lang="en-US">
                <a:solidFill>
                  <a:srgbClr val="993300"/>
                </a:solidFill>
              </a:rPr>
              <a:t>n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c</a:t>
            </a:r>
            <a:r>
              <a:rPr lang="en-US">
                <a:solidFill>
                  <a:srgbClr val="993300"/>
                </a:solidFill>
              </a:rPr>
              <a:t>o</a:t>
            </a:r>
            <a:r>
              <a:rPr lang="en-US">
                <a:solidFill>
                  <a:srgbClr val="993300"/>
                </a:solidFill>
              </a:rPr>
              <a:t>n</a:t>
            </a:r>
            <a:r>
              <a:rPr lang="en-US">
                <a:solidFill>
                  <a:srgbClr val="993300"/>
                </a:solidFill>
              </a:rPr>
              <a:t>c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p</a:t>
            </a:r>
            <a:r>
              <a:rPr lang="en-US">
                <a:solidFill>
                  <a:srgbClr val="993300"/>
                </a:solidFill>
              </a:rPr>
              <a:t>t</a:t>
            </a:r>
            <a:r>
              <a:rPr lang="en-US">
                <a:solidFill>
                  <a:srgbClr val="993300"/>
                </a:solidFill>
              </a:rPr>
              <a:t>s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a</a:t>
            </a:r>
            <a:r>
              <a:rPr lang="en-US">
                <a:solidFill>
                  <a:srgbClr val="993300"/>
                </a:solidFill>
              </a:rPr>
              <a:t>r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c</a:t>
            </a:r>
            <a:r>
              <a:rPr lang="en-US">
                <a:solidFill>
                  <a:srgbClr val="993300"/>
                </a:solidFill>
              </a:rPr>
              <a:t>o</a:t>
            </a:r>
            <a:r>
              <a:rPr lang="en-US">
                <a:solidFill>
                  <a:srgbClr val="993300"/>
                </a:solidFill>
              </a:rPr>
              <a:t>v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r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d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?</a:t>
            </a:r>
            <a:endParaRPr lang="en-GB">
              <a:solidFill>
                <a:srgbClr val="993300"/>
              </a:solidFill>
            </a:endParaRPr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>
          <a:solidFill>
            <a:srgbClr val="FFE5E5"/>
          </a:solidFill>
        </p:spPr>
        <p:txBody>
          <a:bodyPr/>
          <a:p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endParaRPr lang="en-GB"/>
          </a:p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P</a:t>
            </a:r>
            <a:endParaRPr lang="en-GB"/>
          </a:p>
          <a:p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GB"/>
          </a:p>
          <a:p>
            <a:r>
              <a:rPr lang="en-US"/>
              <a:t>B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u</a:t>
            </a:r>
            <a:r>
              <a:rPr lang="en-US">
                <a:solidFill>
                  <a:srgbClr val="993300"/>
                </a:solidFill>
              </a:rPr>
              <a:t>e</a:t>
            </a:r>
            <a:r>
              <a:rPr lang="en-US">
                <a:solidFill>
                  <a:srgbClr val="993300"/>
                </a:solidFill>
              </a:rPr>
              <a:t>s</a:t>
            </a:r>
            <a:r>
              <a:rPr lang="en-US">
                <a:solidFill>
                  <a:srgbClr val="993300"/>
                </a:solidFill>
              </a:rPr>
              <a:t>s</a:t>
            </a:r>
            <a:r>
              <a:rPr lang="en-US">
                <a:solidFill>
                  <a:srgbClr val="993300"/>
                </a:solidFill>
              </a:rPr>
              <a:t>ing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a</a:t>
            </a:r>
            <a:r>
              <a:rPr lang="en-US">
                <a:solidFill>
                  <a:srgbClr val="993300"/>
                </a:solidFill>
              </a:rPr>
              <a:t>m</a:t>
            </a:r>
            <a:r>
              <a:rPr lang="en-US">
                <a:solidFill>
                  <a:srgbClr val="993300"/>
                </a:solidFill>
              </a:rPr>
              <a:t>e</a:t>
            </a:r>
            <a:endParaRPr lang="en-GB">
              <a:solidFill>
                <a:srgbClr val="993300"/>
              </a:solidFill>
            </a:endParaRPr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>
          <a:solidFill>
            <a:srgbClr val="FFE5E5"/>
          </a:solidFill>
        </p:spPr>
        <p:txBody>
          <a:bodyPr/>
          <a:p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.</a:t>
            </a:r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closest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/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.</a:t>
            </a:r>
            <a:endParaRPr lang="en-GB"/>
          </a:p>
          <a:p>
            <a:r>
              <a:rPr lang="en-US"/>
              <a:t>P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r>
              <a:rPr lang="en-US"/>
              <a:t>Don't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!</a:t>
            </a:r>
            <a:r>
              <a:rPr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u</a:t>
            </a:r>
            <a:r>
              <a:rPr lang="en-US">
                <a:solidFill>
                  <a:srgbClr val="993300"/>
                </a:solidFill>
              </a:rPr>
              <a:t>essing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a</a:t>
            </a:r>
            <a:r>
              <a:rPr lang="en-US">
                <a:solidFill>
                  <a:srgbClr val="993300"/>
                </a:solidFill>
              </a:rPr>
              <a:t>m</a:t>
            </a:r>
            <a:r>
              <a:rPr lang="en-US">
                <a:solidFill>
                  <a:srgbClr val="993300"/>
                </a:solidFill>
              </a:rPr>
              <a:t>e</a:t>
            </a:r>
            <a:endParaRPr lang="en-GB">
              <a:solidFill>
                <a:srgbClr val="993300"/>
              </a:solidFill>
            </a:endParaRPr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>
          <a:solidFill>
            <a:srgbClr val="FFE5E5"/>
          </a:solidFill>
        </p:spPr>
        <p:txBody>
          <a:bodyPr>
            <a:normAutofit fontScale="89286" lnSpcReduction="20000"/>
          </a:bodyPr>
          <a:p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.</a:t>
            </a:r>
            <a:endParaRPr lang="en-GB"/>
          </a:p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est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/</a:t>
            </a:r>
            <a:r>
              <a:rPr lang="en-US"/>
              <a:t>3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e</a:t>
            </a:r>
            <a:r>
              <a:rPr lang="en-US"/>
              <a:t>.</a:t>
            </a:r>
            <a:endParaRPr lang="en-GB"/>
          </a:p>
          <a:p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.</a:t>
            </a:r>
            <a:r>
              <a:rPr lang="en-US"/>
              <a:t>.</a:t>
            </a:r>
            <a:endParaRPr lang="en-GB"/>
          </a:p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4</a:t>
            </a:r>
            <a:r>
              <a:rPr lang="en-US"/>
              <a:t>0</a:t>
            </a:r>
            <a:endParaRPr lang="en-GB"/>
          </a:p>
          <a:p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3</a:t>
            </a:r>
            <a:r>
              <a:rPr lang="en-US"/>
              <a:t>0</a:t>
            </a:r>
            <a:r>
              <a:rPr lang="en-US"/>
              <a:t>(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%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0</a:t>
            </a:r>
            <a:r>
              <a:rPr lang="en-US"/>
              <a:t>)</a:t>
            </a:r>
            <a:endParaRPr lang="en-GB"/>
          </a:p>
          <a:p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mic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5</a:t>
            </a:r>
            <a:endParaRPr lang="en-GB"/>
          </a:p>
          <a:p>
            <a:r>
              <a:rPr lang="en-US"/>
              <a:t>C</a:t>
            </a:r>
            <a:r>
              <a:rPr lang="en-US"/>
              <a:t>E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4</a:t>
            </a:r>
            <a:r>
              <a:rPr lang="en-US"/>
              <a:t>0</a:t>
            </a:r>
            <a:r>
              <a:rPr lang="en-US"/>
              <a:t>.</a:t>
            </a:r>
            <a:endParaRPr lang="en-GB"/>
          </a:p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one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one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?</a:t>
            </a:r>
            <a:endParaRPr lang="en-GB"/>
          </a:p>
          <a:p>
            <a:r>
              <a:rPr lang="en-US"/>
              <a:t>N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!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5750" y="396615"/>
            <a:ext cx="8572500" cy="606477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7477" y="299423"/>
            <a:ext cx="7949045" cy="625915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>
          <a:solidFill>
            <a:srgbClr val="C0C0C0"/>
          </a:solidFill>
        </p:spPr>
        <p:txBody>
          <a:bodyPr/>
          <a:p>
            <a:r>
              <a:rPr lang="en-US">
                <a:solidFill>
                  <a:srgbClr val="993300"/>
                </a:solidFill>
              </a:rPr>
              <a:t>P</a:t>
            </a:r>
            <a:r>
              <a:rPr lang="en-US">
                <a:solidFill>
                  <a:srgbClr val="993300"/>
                </a:solidFill>
              </a:rPr>
              <a:t>r</a:t>
            </a:r>
            <a:r>
              <a:rPr lang="en-US">
                <a:solidFill>
                  <a:srgbClr val="993300"/>
                </a:solidFill>
              </a:rPr>
              <a:t>o</a:t>
            </a:r>
            <a:r>
              <a:rPr lang="en-US">
                <a:solidFill>
                  <a:srgbClr val="993300"/>
                </a:solidFill>
              </a:rPr>
              <a:t>g</a:t>
            </a:r>
            <a:r>
              <a:rPr lang="en-US">
                <a:solidFill>
                  <a:srgbClr val="993300"/>
                </a:solidFill>
              </a:rPr>
              <a:t>r</a:t>
            </a:r>
            <a:r>
              <a:rPr lang="en-US">
                <a:solidFill>
                  <a:srgbClr val="993300"/>
                </a:solidFill>
              </a:rPr>
              <a:t>a</a:t>
            </a:r>
            <a:r>
              <a:rPr lang="en-US">
                <a:solidFill>
                  <a:srgbClr val="993300"/>
                </a:solidFill>
              </a:rPr>
              <a:t>m</a:t>
            </a:r>
            <a:endParaRPr lang="en-GB"/>
          </a:p>
        </p:txBody>
      </p:sp>
      <p:sp>
        <p:nvSpPr>
          <p:cNvPr id="1048665" name=""/>
          <p:cNvSpPr>
            <a:spLocks noGrp="1"/>
          </p:cNvSpPr>
          <p:nvPr>
            <p:ph idx="1"/>
          </p:nvPr>
        </p:nvSpPr>
        <p:spPr>
          <a:solidFill>
            <a:srgbClr val="FFE5E5"/>
          </a:solidFill>
        </p:spPr>
        <p:txBody>
          <a:bodyPr>
            <a:normAutofit fontScale="39286" lnSpcReduction="20000"/>
          </a:bodyPr>
          <a:p>
            <a:pPr indent="0" marL="0">
              <a:buNone/>
            </a:pPr>
            <a:r>
              <a:rPr lang="en-GB"/>
              <a:t>import random </a:t>
            </a:r>
            <a:endParaRPr lang="en-GB"/>
          </a:p>
          <a:p>
            <a:pPr indent="0" marL="0">
              <a:buNone/>
            </a:pPr>
            <a:r>
              <a:rPr lang="en-GB"/>
              <a:t>import math </a:t>
            </a:r>
            <a:endParaRPr lang="en-GB"/>
          </a:p>
          <a:p>
            <a:pPr indent="0" marL="0">
              <a:buNone/>
            </a:pPr>
            <a:r>
              <a:rPr lang="en-GB"/>
              <a:t># Taking Inputs</a:t>
            </a:r>
            <a:endParaRPr lang="en-GB"/>
          </a:p>
          <a:p>
            <a:pPr indent="0" marL="0">
              <a:buNone/>
            </a:pPr>
            <a:r>
              <a:rPr lang="en-GB"/>
              <a:t>lower = int(input("Enter Lower bound:- ")) </a:t>
            </a:r>
            <a:endParaRPr lang="en-GB"/>
          </a:p>
          <a:p>
            <a:pPr indent="0" marL="0">
              <a:buNone/>
            </a:pPr>
            <a:r>
              <a:rPr lang="en-GB"/>
              <a:t> </a:t>
            </a:r>
            <a:endParaRPr lang="en-GB"/>
          </a:p>
          <a:p>
            <a:pPr indent="0" marL="0">
              <a:buNone/>
            </a:pPr>
            <a:r>
              <a:rPr lang="en-GB"/>
              <a:t># Taking Inputs</a:t>
            </a:r>
            <a:endParaRPr lang="en-GB"/>
          </a:p>
          <a:p>
            <a:pPr indent="0" marL="0">
              <a:buNone/>
            </a:pPr>
            <a:r>
              <a:rPr lang="en-GB"/>
              <a:t>upper = int(input("Enter Upper bound:- "</a:t>
            </a:r>
            <a:r>
              <a:rPr lang="en-US"/>
              <a:t>)</a:t>
            </a:r>
            <a:endParaRPr lang="en-GB"/>
          </a:p>
          <a:p>
            <a:pPr indent="0" marL="0">
              <a:buNone/>
            </a:pPr>
            <a:r>
              <a:rPr lang="en-US"/>
              <a:t>#</a:t>
            </a:r>
            <a:r>
              <a:rPr lang="en-GB"/>
              <a:t>generating random number between</a:t>
            </a:r>
            <a:endParaRPr lang="en-GB"/>
          </a:p>
          <a:p>
            <a:pPr indent="0" marL="0">
              <a:buNone/>
            </a:pPr>
            <a:r>
              <a:rPr lang="en-GB"/>
              <a:t># the lower and upper</a:t>
            </a:r>
            <a:endParaRPr lang="en-GB"/>
          </a:p>
          <a:p>
            <a:pPr indent="0" marL="0">
              <a:buNone/>
            </a:pPr>
            <a:r>
              <a:rPr lang="en-GB"/>
              <a:t>x = random.randint(lower, upper) </a:t>
            </a:r>
            <a:endParaRPr lang="en-GB"/>
          </a:p>
          <a:p>
            <a:pPr indent="0" marL="0">
              <a:buNone/>
            </a:pPr>
            <a:r>
              <a:rPr lang="en-GB"/>
              <a:t>print("\n\tYou've only ", </a:t>
            </a:r>
            <a:endParaRPr lang="en-GB"/>
          </a:p>
          <a:p>
            <a:pPr indent="0" marL="0">
              <a:buNone/>
            </a:pPr>
            <a:r>
              <a:rPr lang="en-GB"/>
              <a:t>       round(math.log(upper - lower + 1, 2)), </a:t>
            </a:r>
            <a:endParaRPr lang="en-GB"/>
          </a:p>
          <a:p>
            <a:pPr indent="0" marL="0">
              <a:buNone/>
            </a:pPr>
            <a:r>
              <a:rPr lang="en-GB"/>
              <a:t>      " chances to guess the integer!\n") </a:t>
            </a:r>
            <a:endParaRPr lang="en-GB"/>
          </a:p>
          <a:p>
            <a:pPr indent="0" marL="0">
              <a:buNone/>
            </a:pPr>
            <a:r>
              <a:rPr lang="en-GB"/>
              <a:t> </a:t>
            </a:r>
            <a:endParaRPr lang="en-GB"/>
          </a:p>
          <a:p>
            <a:pPr indent="0" marL="0">
              <a:buNone/>
            </a:pPr>
            <a:r>
              <a:rPr lang="en-GB"/>
              <a:t># Initializing the number of guesses.</a:t>
            </a:r>
            <a:endParaRPr lang="en-GB"/>
          </a:p>
          <a:p>
            <a:pPr indent="0" marL="0">
              <a:buNone/>
            </a:pPr>
            <a:r>
              <a:rPr lang="en-GB"/>
              <a:t>count = 0 </a:t>
            </a:r>
            <a:endParaRPr lang="en-GB"/>
          </a:p>
          <a:p>
            <a:pPr indent="0" marL="0">
              <a:buNone/>
            </a:pPr>
            <a:r>
              <a:rPr lang="en-GB"/>
              <a:t> </a:t>
            </a:r>
            <a:endParaRPr lang="en-GB"/>
          </a:p>
          <a:p>
            <a:pPr indent="0" marL="0">
              <a:buNone/>
            </a:pPr>
            <a:r>
              <a:rPr lang="en-GB"/>
              <a:t># for calculation of minimum number of</a:t>
            </a:r>
            <a:endParaRPr lang="en-GB"/>
          </a:p>
          <a:p>
            <a:pPr indent="0" marL="0">
              <a:buNone/>
            </a:pPr>
            <a:r>
              <a:rPr lang="en-GB"/>
              <a:t># guesses depends upon range</a:t>
            </a:r>
            <a:endParaRPr lang="en-GB"/>
          </a:p>
          <a:p>
            <a:pPr indent="0" marL="0">
              <a:buNone/>
            </a:pPr>
            <a:r>
              <a:rPr lang="en-GB"/>
              <a:t>while count &lt; math.log(upper - lower + 1, 2): </a:t>
            </a:r>
            <a:endParaRPr lang="en-GB"/>
          </a:p>
          <a:p>
            <a:pPr indent="0" marL="0">
              <a:buNone/>
            </a:pPr>
            <a:r>
              <a:rPr lang="en-GB"/>
              <a:t>    count += 1  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>
            <a:spLocks noGrp="1"/>
          </p:cNvSpPr>
          <p:nvPr>
            <p:ph type="title"/>
          </p:nvPr>
        </p:nvSpPr>
        <p:spPr>
          <a:xfrm>
            <a:off x="0" y="-3923560"/>
            <a:ext cx="8090717" cy="13045442"/>
          </a:xfrm>
          <a:prstGeom prst="rect"/>
          <a:solidFill>
            <a:srgbClr val="FFE5E5"/>
          </a:solidFill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taking guessing number as input 
    guess = int(input("Guess a number:- ")) 
  </a:t>
            </a: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r>
              <a:rPr sz="2800" lang="en-US">
                <a:solidFill>
                  <a:srgbClr val="000000"/>
                </a:solidFill>
              </a:rPr>
              <a:t>#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br>
              <a:rPr sz="2800" lang="en-US">
                <a:solidFill>
                  <a:srgbClr val="000000"/>
                </a:solidFill>
              </a:rPr>
            </a:br>
            <a:br>
              <a:rPr sz="2800" lang="en-US">
                <a:solidFill>
                  <a:srgbClr val="000000"/>
                </a:solidFill>
              </a:rPr>
            </a:b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=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)</a:t>
            </a:r>
            <a:br>
              <a:rPr sz="2800" lang="en-US">
                <a:solidFill>
                  <a:srgbClr val="000000"/>
                </a:solidFill>
              </a:rPr>
            </a:br>
            <a:r>
              <a:rPr sz="2800" lang="en-GB">
                <a:solidFill>
                  <a:srgbClr val="000000"/>
                </a:solidFill>
              </a:rPr>
              <a:t>  # Condition testing 
    if x == guess: 
        print("Congratulations you did it in ", 
              count, " try") 
        # Once guessed, loop will break 
        break 
    elif x &gt; guess: 
        print("You guessed too small!") 
    elif x &lt; guess: 
        print("You Guessed too high!")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SM-M013F</dc:creator>
  <dcterms:created xsi:type="dcterms:W3CDTF">2015-05-11T11:30:45Z</dcterms:created>
  <dcterms:modified xsi:type="dcterms:W3CDTF">2021-06-13T11:08:44Z</dcterms:modified>
</cp:coreProperties>
</file>