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89" r:id="rId7"/>
    <p:sldId id="262" r:id="rId8"/>
    <p:sldId id="264"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AF950-D75D-4CE0-B509-ABC06363C163}" type="datetimeFigureOut">
              <a:rPr lang="en-US" smtClean="0"/>
              <a:pPr/>
              <a:t>21/06/2021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FD201-A707-40B6-B9E1-0EC4D9B201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AF950-D75D-4CE0-B509-ABC06363C163}" type="datetimeFigureOut">
              <a:rPr lang="en-US" smtClean="0"/>
              <a:pPr/>
              <a:t>21/06/2021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FD201-A707-40B6-B9E1-0EC4D9B201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vernment-polytechnic-logo.jpg"/>
          <p:cNvPicPr>
            <a:picLocks noGrp="1" noChangeAspect="1"/>
          </p:cNvPicPr>
          <p:nvPr>
            <p:ph idx="1"/>
          </p:nvPr>
        </p:nvPicPr>
        <p:blipFill>
          <a:blip r:embed="rId2"/>
          <a:stretch>
            <a:fillRect/>
          </a:stretch>
        </p:blipFill>
        <p:spPr>
          <a:xfrm>
            <a:off x="914400" y="2133600"/>
            <a:ext cx="7378700" cy="17145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305800" cy="1969770"/>
          </a:xfrm>
          <a:prstGeom prst="rect">
            <a:avLst/>
          </a:prstGeom>
          <a:noFill/>
        </p:spPr>
        <p:txBody>
          <a:bodyPr wrap="square" rtlCol="0">
            <a:spAutoFit/>
          </a:bodyPr>
          <a:lstStyle/>
          <a:p>
            <a:pPr fontAlgn="base"/>
            <a:r>
              <a:rPr lang="en-US" sz="3200" dirty="0"/>
              <a:t>Step 3: Designing the buttons</a:t>
            </a:r>
          </a:p>
          <a:p>
            <a:pPr fontAlgn="base"/>
            <a:r>
              <a:rPr lang="en-US" sz="2400" dirty="0"/>
              <a:t>Now let’s quickly design the buttons for our calculator and put them on our application window</a:t>
            </a:r>
            <a:r>
              <a:rPr lang="en-US" dirty="0"/>
              <a:t>.</a:t>
            </a:r>
          </a:p>
          <a:p>
            <a:pPr fontAlgn="base"/>
            <a:r>
              <a:rPr lang="en-US" sz="2400" b="1" dirty="0"/>
              <a:t>Code:</a:t>
            </a:r>
            <a:endParaRPr lang="en-US" sz="2400" dirty="0"/>
          </a:p>
          <a:p>
            <a:endParaRPr lang="en-US" dirty="0"/>
          </a:p>
        </p:txBody>
      </p:sp>
      <p:sp>
        <p:nvSpPr>
          <p:cNvPr id="5" name="TextBox 4"/>
          <p:cNvSpPr txBox="1"/>
          <p:nvPr/>
        </p:nvSpPr>
        <p:spPr>
          <a:xfrm>
            <a:off x="457200" y="2286000"/>
            <a:ext cx="8229600" cy="3693319"/>
          </a:xfrm>
          <a:prstGeom prst="rect">
            <a:avLst/>
          </a:prstGeom>
          <a:solidFill>
            <a:schemeClr val="bg2"/>
          </a:solidFill>
        </p:spPr>
        <p:txBody>
          <a:bodyPr wrap="square" rtlCol="0">
            <a:spAutoFit/>
          </a:bodyPr>
          <a:lstStyle/>
          <a:p>
            <a:pPr fontAlgn="base"/>
            <a:r>
              <a:rPr lang="en-US" dirty="0">
                <a:solidFill>
                  <a:srgbClr val="00B050"/>
                </a:solidFill>
                <a:latin typeface="Adobe Caslon Pro" pitchFamily="18" charset="0"/>
              </a:rPr>
              <a:t>#adding the input field</a:t>
            </a:r>
          </a:p>
          <a:p>
            <a:pPr fontAlgn="base"/>
            <a:r>
              <a:rPr lang="en-US" dirty="0">
                <a:latin typeface="Adobe Caslon Pro" pitchFamily="18" charset="0"/>
              </a:rPr>
              <a:t>display = Entry(root)</a:t>
            </a:r>
          </a:p>
          <a:p>
            <a:pPr fontAlgn="base"/>
            <a:r>
              <a:rPr lang="en-US" dirty="0" err="1">
                <a:latin typeface="Adobe Caslon Pro" pitchFamily="18" charset="0"/>
              </a:rPr>
              <a:t>display.grid</a:t>
            </a:r>
            <a:r>
              <a:rPr lang="en-US" dirty="0">
                <a:latin typeface="Adobe Caslon Pro" pitchFamily="18" charset="0"/>
              </a:rPr>
              <a:t>(row=1,columnspan=6,sticky=N+E+W+S)</a:t>
            </a:r>
          </a:p>
          <a:p>
            <a:pPr fontAlgn="base"/>
            <a:r>
              <a:rPr lang="en-US" dirty="0">
                <a:solidFill>
                  <a:srgbClr val="00B050"/>
                </a:solidFill>
                <a:latin typeface="Adobe Caslon Pro" pitchFamily="18" charset="0"/>
              </a:rPr>
              <a:t>#Code to add buttons to the Calculator</a:t>
            </a:r>
          </a:p>
          <a:p>
            <a:pPr fontAlgn="base"/>
            <a:r>
              <a:rPr lang="en-US" dirty="0">
                <a:latin typeface="Adobe Caslon Pro" pitchFamily="18" charset="0"/>
              </a:rPr>
              <a:t>Button(</a:t>
            </a:r>
            <a:r>
              <a:rPr lang="en-US" dirty="0" err="1">
                <a:latin typeface="Adobe Caslon Pro" pitchFamily="18" charset="0"/>
              </a:rPr>
              <a:t>root,text</a:t>
            </a:r>
            <a:r>
              <a:rPr lang="en-US" dirty="0">
                <a:latin typeface="Adobe Caslon Pro" pitchFamily="18" charset="0"/>
              </a:rPr>
              <a:t>=</a:t>
            </a:r>
            <a:r>
              <a:rPr lang="en-US" dirty="0">
                <a:solidFill>
                  <a:schemeClr val="accent1"/>
                </a:solidFill>
                <a:latin typeface="Adobe Caslon Pro" pitchFamily="18" charset="0"/>
              </a:rPr>
              <a:t>"1"</a:t>
            </a:r>
            <a:r>
              <a:rPr lang="en-US" dirty="0">
                <a:latin typeface="Adobe Caslon Pro" pitchFamily="18" charset="0"/>
              </a:rPr>
              <a:t>,command = lambda :</a:t>
            </a:r>
            <a:r>
              <a:rPr lang="en-US" dirty="0" err="1">
                <a:latin typeface="Adobe Caslon Pro" pitchFamily="18" charset="0"/>
              </a:rPr>
              <a:t>get_variables</a:t>
            </a:r>
            <a:r>
              <a:rPr lang="en-US" dirty="0">
                <a:latin typeface="Adobe Caslon Pro" pitchFamily="18" charset="0"/>
              </a:rPr>
              <a:t>(1)).grid(row=2,column=0, sticky=N+S+E+W)</a:t>
            </a:r>
          </a:p>
          <a:p>
            <a:pPr fontAlgn="base"/>
            <a:r>
              <a:rPr lang="en-US" dirty="0">
                <a:latin typeface="Adobe Caslon Pro" pitchFamily="18" charset="0"/>
              </a:rPr>
              <a:t>Button(</a:t>
            </a:r>
            <a:r>
              <a:rPr lang="en-US" dirty="0" err="1">
                <a:latin typeface="Adobe Caslon Pro" pitchFamily="18" charset="0"/>
              </a:rPr>
              <a:t>root,text</a:t>
            </a:r>
            <a:r>
              <a:rPr lang="en-US" dirty="0">
                <a:latin typeface="Adobe Caslon Pro" pitchFamily="18" charset="0"/>
              </a:rPr>
              <a:t>=</a:t>
            </a:r>
            <a:r>
              <a:rPr lang="en-US" dirty="0">
                <a:solidFill>
                  <a:schemeClr val="accent1"/>
                </a:solidFill>
                <a:latin typeface="Adobe Caslon Pro" pitchFamily="18" charset="0"/>
              </a:rPr>
              <a:t>" 2"</a:t>
            </a:r>
            <a:r>
              <a:rPr lang="en-US" dirty="0">
                <a:latin typeface="Adobe Caslon Pro" pitchFamily="18" charset="0"/>
              </a:rPr>
              <a:t>,command = lambda :</a:t>
            </a:r>
            <a:r>
              <a:rPr lang="en-US" dirty="0" err="1">
                <a:latin typeface="Adobe Caslon Pro" pitchFamily="18" charset="0"/>
              </a:rPr>
              <a:t>get_variables</a:t>
            </a:r>
            <a:r>
              <a:rPr lang="en-US" dirty="0">
                <a:latin typeface="Adobe Caslon Pro" pitchFamily="18" charset="0"/>
              </a:rPr>
              <a:t>(2)).grid(row=2,column=1, sticky=N+S+E+W)</a:t>
            </a:r>
          </a:p>
          <a:p>
            <a:pPr fontAlgn="base"/>
            <a:r>
              <a:rPr lang="en-US" dirty="0">
                <a:latin typeface="Adobe Caslon Pro" pitchFamily="18" charset="0"/>
              </a:rPr>
              <a:t>Button(</a:t>
            </a:r>
            <a:r>
              <a:rPr lang="en-US" dirty="0" err="1">
                <a:latin typeface="Adobe Caslon Pro" pitchFamily="18" charset="0"/>
              </a:rPr>
              <a:t>root,text</a:t>
            </a:r>
            <a:r>
              <a:rPr lang="en-US" dirty="0">
                <a:latin typeface="Adobe Caslon Pro" pitchFamily="18" charset="0"/>
              </a:rPr>
              <a:t>=</a:t>
            </a:r>
            <a:r>
              <a:rPr lang="en-US" dirty="0">
                <a:solidFill>
                  <a:schemeClr val="accent1"/>
                </a:solidFill>
                <a:latin typeface="Adobe Caslon Pro" pitchFamily="18" charset="0"/>
              </a:rPr>
              <a:t>" 3"</a:t>
            </a:r>
            <a:r>
              <a:rPr lang="en-US" dirty="0">
                <a:latin typeface="Adobe Caslon Pro" pitchFamily="18" charset="0"/>
              </a:rPr>
              <a:t>,command = lambda :</a:t>
            </a:r>
            <a:r>
              <a:rPr lang="en-US" dirty="0" err="1">
                <a:latin typeface="Adobe Caslon Pro" pitchFamily="18" charset="0"/>
              </a:rPr>
              <a:t>get_variables</a:t>
            </a:r>
            <a:r>
              <a:rPr lang="en-US" dirty="0">
                <a:latin typeface="Adobe Caslon Pro" pitchFamily="18" charset="0"/>
              </a:rPr>
              <a:t>(3)).grid(row=2,column=2, sticky=N+S+E+W)</a:t>
            </a:r>
          </a:p>
          <a:p>
            <a:pPr fontAlgn="base"/>
            <a:r>
              <a:rPr lang="en-US" dirty="0">
                <a:latin typeface="Adobe Caslon Pro" pitchFamily="18" charset="0"/>
              </a:rPr>
              <a:t>Button(</a:t>
            </a:r>
            <a:r>
              <a:rPr lang="en-US" dirty="0" err="1">
                <a:latin typeface="Adobe Caslon Pro" pitchFamily="18" charset="0"/>
              </a:rPr>
              <a:t>root,text</a:t>
            </a:r>
            <a:r>
              <a:rPr lang="en-US" dirty="0">
                <a:latin typeface="Adobe Caslon Pro" pitchFamily="18" charset="0"/>
              </a:rPr>
              <a:t>=</a:t>
            </a:r>
            <a:r>
              <a:rPr lang="en-US" dirty="0">
                <a:solidFill>
                  <a:schemeClr val="accent1"/>
                </a:solidFill>
                <a:latin typeface="Adobe Caslon Pro" pitchFamily="18" charset="0"/>
              </a:rPr>
              <a:t>"4"</a:t>
            </a:r>
            <a:r>
              <a:rPr lang="en-US" dirty="0">
                <a:latin typeface="Adobe Caslon Pro" pitchFamily="18" charset="0"/>
              </a:rPr>
              <a:t>,command = lambda :</a:t>
            </a:r>
            <a:r>
              <a:rPr lang="en-US" dirty="0" err="1">
                <a:latin typeface="Adobe Caslon Pro" pitchFamily="18" charset="0"/>
              </a:rPr>
              <a:t>get_variables</a:t>
            </a:r>
            <a:r>
              <a:rPr lang="en-US" dirty="0">
                <a:latin typeface="Adobe Caslon Pro" pitchFamily="18" charset="0"/>
              </a:rPr>
              <a:t>(4)).grid(row=3,column=0, sticky=N+S+E+W)</a:t>
            </a:r>
          </a:p>
          <a:p>
            <a:pPr fontAlgn="base"/>
            <a:r>
              <a:rPr lang="en-US" dirty="0">
                <a:latin typeface="Adobe Caslon Pro" pitchFamily="18" charset="0"/>
              </a:rPr>
              <a:t>Button(</a:t>
            </a:r>
            <a:r>
              <a:rPr lang="en-US" dirty="0" err="1">
                <a:latin typeface="Adobe Caslon Pro" pitchFamily="18" charset="0"/>
              </a:rPr>
              <a:t>root,text</a:t>
            </a:r>
            <a:r>
              <a:rPr lang="en-US" dirty="0">
                <a:latin typeface="Adobe Caslon Pro" pitchFamily="18" charset="0"/>
              </a:rPr>
              <a:t>=</a:t>
            </a:r>
            <a:r>
              <a:rPr lang="en-US" dirty="0">
                <a:solidFill>
                  <a:schemeClr val="accent1"/>
                </a:solidFill>
                <a:latin typeface="Adobe Caslon Pro" pitchFamily="18" charset="0"/>
              </a:rPr>
              <a:t>" </a:t>
            </a:r>
            <a:r>
              <a:rPr lang="en-US" dirty="0" smtClean="0">
                <a:solidFill>
                  <a:schemeClr val="accent1"/>
                </a:solidFill>
                <a:latin typeface="Adobe Caslon Pro" pitchFamily="18" charset="0"/>
              </a:rPr>
              <a:t>5"</a:t>
            </a:r>
            <a:r>
              <a:rPr lang="en-US" dirty="0" smtClean="0">
                <a:latin typeface="Adobe Caslon Pro" pitchFamily="18" charset="0"/>
              </a:rPr>
              <a:t>,</a:t>
            </a:r>
            <a:r>
              <a:rPr lang="en-US" dirty="0">
                <a:latin typeface="Adobe Caslon Pro" pitchFamily="18" charset="0"/>
              </a:rPr>
              <a:t>command = </a:t>
            </a:r>
            <a:r>
              <a:rPr lang="en-US" dirty="0" smtClean="0">
                <a:latin typeface="Adobe Caslon Pro" pitchFamily="18" charset="0"/>
              </a:rPr>
              <a:t>lambda</a:t>
            </a:r>
            <a:endParaRPr lang="en-US" dirty="0">
              <a:latin typeface="Adobe Caslon Pro"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86800" cy="6463308"/>
          </a:xfrm>
          <a:prstGeom prst="rect">
            <a:avLst/>
          </a:prstGeom>
          <a:solidFill>
            <a:schemeClr val="bg2"/>
          </a:solidFill>
        </p:spPr>
        <p:txBody>
          <a:bodyPr wrap="square" rtlCol="0">
            <a:spAutoFit/>
          </a:bodyPr>
          <a:lstStyle/>
          <a:p>
            <a:pPr fontAlgn="base"/>
            <a:r>
              <a:rPr lang="en-US" dirty="0"/>
              <a:t>:</a:t>
            </a:r>
            <a:r>
              <a:rPr lang="en-US" dirty="0" err="1"/>
              <a:t>get_variables</a:t>
            </a:r>
            <a:r>
              <a:rPr lang="en-US" dirty="0"/>
              <a:t>(5)).grid(row=3,column=1, sticky=N+S+E+W)</a:t>
            </a:r>
          </a:p>
          <a:p>
            <a:pPr fontAlgn="base"/>
            <a:r>
              <a:rPr lang="en-US" dirty="0"/>
              <a:t>Button(</a:t>
            </a:r>
            <a:r>
              <a:rPr lang="en-US" dirty="0" err="1"/>
              <a:t>root,text</a:t>
            </a:r>
            <a:r>
              <a:rPr lang="en-US" dirty="0"/>
              <a:t>=</a:t>
            </a:r>
            <a:r>
              <a:rPr lang="en-US" dirty="0">
                <a:solidFill>
                  <a:schemeClr val="accent1"/>
                </a:solidFill>
              </a:rPr>
              <a:t>" 6"</a:t>
            </a:r>
            <a:r>
              <a:rPr lang="en-US" dirty="0"/>
              <a:t>,command = lambda :</a:t>
            </a:r>
            <a:r>
              <a:rPr lang="en-US" dirty="0" err="1"/>
              <a:t>get_variables</a:t>
            </a:r>
            <a:r>
              <a:rPr lang="en-US" dirty="0"/>
              <a:t>(6)).grid(row=3,column=2, sticky=N+S+E+W)</a:t>
            </a:r>
          </a:p>
          <a:p>
            <a:pPr fontAlgn="base"/>
            <a:r>
              <a:rPr lang="en-US" dirty="0"/>
              <a:t>Button(</a:t>
            </a:r>
            <a:r>
              <a:rPr lang="en-US" dirty="0" err="1"/>
              <a:t>root,text</a:t>
            </a:r>
            <a:r>
              <a:rPr lang="en-US" dirty="0"/>
              <a:t>=</a:t>
            </a:r>
            <a:r>
              <a:rPr lang="en-US" dirty="0">
                <a:solidFill>
                  <a:schemeClr val="accent1"/>
                </a:solidFill>
              </a:rPr>
              <a:t>"7"</a:t>
            </a:r>
            <a:r>
              <a:rPr lang="en-US" dirty="0"/>
              <a:t>,command = lambda :</a:t>
            </a:r>
            <a:r>
              <a:rPr lang="en-US" dirty="0" err="1"/>
              <a:t>get_variables</a:t>
            </a:r>
            <a:r>
              <a:rPr lang="en-US" dirty="0"/>
              <a:t>(7)).grid(row=4,column=0, sticky=N+S+E+W)</a:t>
            </a:r>
          </a:p>
          <a:p>
            <a:pPr fontAlgn="base"/>
            <a:r>
              <a:rPr lang="en-US" dirty="0"/>
              <a:t>Button(</a:t>
            </a:r>
            <a:r>
              <a:rPr lang="en-US" dirty="0" err="1"/>
              <a:t>root,text</a:t>
            </a:r>
            <a:r>
              <a:rPr lang="en-US" dirty="0"/>
              <a:t>=</a:t>
            </a:r>
            <a:r>
              <a:rPr lang="en-US" dirty="0">
                <a:solidFill>
                  <a:schemeClr val="accent1"/>
                </a:solidFill>
              </a:rPr>
              <a:t>" 8"</a:t>
            </a:r>
            <a:r>
              <a:rPr lang="en-US" dirty="0"/>
              <a:t>,command = lambda :</a:t>
            </a:r>
            <a:r>
              <a:rPr lang="en-US" dirty="0" err="1"/>
              <a:t>get_variables</a:t>
            </a:r>
            <a:r>
              <a:rPr lang="en-US" dirty="0"/>
              <a:t>(8)).grid(row=4,column=1, sticky=N+S+E+W)</a:t>
            </a:r>
          </a:p>
          <a:p>
            <a:pPr fontAlgn="base"/>
            <a:r>
              <a:rPr lang="en-US" dirty="0"/>
              <a:t>Button(</a:t>
            </a:r>
            <a:r>
              <a:rPr lang="en-US" dirty="0" err="1"/>
              <a:t>root,text</a:t>
            </a:r>
            <a:r>
              <a:rPr lang="en-US" dirty="0"/>
              <a:t>=</a:t>
            </a:r>
            <a:r>
              <a:rPr lang="en-US" dirty="0">
                <a:solidFill>
                  <a:schemeClr val="accent1"/>
                </a:solidFill>
              </a:rPr>
              <a:t>" 9"</a:t>
            </a:r>
            <a:r>
              <a:rPr lang="en-US" dirty="0"/>
              <a:t>,command = lambda :</a:t>
            </a:r>
            <a:r>
              <a:rPr lang="en-US" dirty="0" err="1"/>
              <a:t>get_variables</a:t>
            </a:r>
            <a:r>
              <a:rPr lang="en-US" dirty="0"/>
              <a:t>(9)).grid(row=4,column=2, sticky=N+S+E+W)</a:t>
            </a:r>
          </a:p>
          <a:p>
            <a:pPr fontAlgn="base"/>
            <a:r>
              <a:rPr lang="en-US" dirty="0">
                <a:solidFill>
                  <a:srgbClr val="00B050"/>
                </a:solidFill>
              </a:rPr>
              <a:t>#adding other buttons to the calculator</a:t>
            </a:r>
          </a:p>
          <a:p>
            <a:pPr fontAlgn="base"/>
            <a:r>
              <a:rPr lang="en-US" dirty="0"/>
              <a:t>Button(</a:t>
            </a:r>
            <a:r>
              <a:rPr lang="en-US" dirty="0" err="1"/>
              <a:t>root,text</a:t>
            </a:r>
            <a:r>
              <a:rPr lang="en-US" dirty="0"/>
              <a:t>=</a:t>
            </a:r>
            <a:r>
              <a:rPr lang="en-US" dirty="0">
                <a:solidFill>
                  <a:schemeClr val="accent1"/>
                </a:solidFill>
              </a:rPr>
              <a:t>"</a:t>
            </a:r>
            <a:r>
              <a:rPr lang="en-US" dirty="0" err="1">
                <a:solidFill>
                  <a:schemeClr val="accent1"/>
                </a:solidFill>
              </a:rPr>
              <a:t>AC"</a:t>
            </a:r>
            <a:r>
              <a:rPr lang="en-US" dirty="0" err="1"/>
              <a:t>,command</a:t>
            </a:r>
            <a:r>
              <a:rPr lang="en-US" dirty="0"/>
              <a:t>=lambda :</a:t>
            </a:r>
            <a:r>
              <a:rPr lang="en-US" dirty="0" err="1"/>
              <a:t>clear_all</a:t>
            </a:r>
            <a:r>
              <a:rPr lang="en-US" dirty="0"/>
              <a:t>()).grid(row=5,column=0, sticky=N+S+E+W)</a:t>
            </a:r>
          </a:p>
          <a:p>
            <a:pPr fontAlgn="base"/>
            <a:r>
              <a:rPr lang="en-US" dirty="0"/>
              <a:t>Button(</a:t>
            </a:r>
            <a:r>
              <a:rPr lang="en-US" dirty="0" err="1"/>
              <a:t>root,text</a:t>
            </a:r>
            <a:r>
              <a:rPr lang="en-US" dirty="0"/>
              <a:t>=</a:t>
            </a:r>
            <a:r>
              <a:rPr lang="en-US" dirty="0">
                <a:solidFill>
                  <a:schemeClr val="accent1"/>
                </a:solidFill>
              </a:rPr>
              <a:t>" 0"</a:t>
            </a:r>
            <a:r>
              <a:rPr lang="en-US" dirty="0"/>
              <a:t>,command = lambda :</a:t>
            </a:r>
            <a:r>
              <a:rPr lang="en-US" dirty="0" err="1"/>
              <a:t>get_variables</a:t>
            </a:r>
            <a:r>
              <a:rPr lang="en-US" dirty="0"/>
              <a:t>(0)).grid(row=5,column=1, sticky=N+S+E+W)</a:t>
            </a:r>
          </a:p>
          <a:p>
            <a:pPr fontAlgn="base"/>
            <a:r>
              <a:rPr lang="en-US" dirty="0"/>
              <a:t>Button(</a:t>
            </a:r>
            <a:r>
              <a:rPr lang="en-US" dirty="0" err="1"/>
              <a:t>root,text</a:t>
            </a:r>
            <a:r>
              <a:rPr lang="en-US" dirty="0"/>
              <a:t>=</a:t>
            </a:r>
            <a:r>
              <a:rPr lang="en-US" dirty="0">
                <a:solidFill>
                  <a:schemeClr val="accent1"/>
                </a:solidFill>
              </a:rPr>
              <a:t>" ."</a:t>
            </a:r>
            <a:r>
              <a:rPr lang="en-US" dirty="0"/>
              <a:t>,command=lambda :</a:t>
            </a:r>
            <a:r>
              <a:rPr lang="en-US" dirty="0" err="1"/>
              <a:t>get_variables</a:t>
            </a:r>
            <a:r>
              <a:rPr lang="en-US" dirty="0"/>
              <a:t>(</a:t>
            </a:r>
            <a:r>
              <a:rPr lang="en-US" dirty="0">
                <a:solidFill>
                  <a:schemeClr val="accent1"/>
                </a:solidFill>
              </a:rPr>
              <a:t>"."</a:t>
            </a:r>
            <a:r>
              <a:rPr lang="en-US" dirty="0"/>
              <a:t>)).grid(row=5, column=2,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smtClean="0"/>
              <a:t>(</a:t>
            </a:r>
            <a:r>
              <a:rPr lang="en-US" dirty="0" smtClean="0">
                <a:solidFill>
                  <a:schemeClr val="accent1"/>
                </a:solidFill>
              </a:rPr>
              <a:t>"+"</a:t>
            </a:r>
            <a:r>
              <a:rPr lang="en-US" dirty="0" smtClean="0"/>
              <a:t>)).</a:t>
            </a:r>
            <a:r>
              <a:rPr lang="en-US" dirty="0"/>
              <a:t>grid(row=2,column=3,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)).grid(row=3,column=3,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)).grid(row=4,column=3, sticky=N+S+E+W)</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1493"/>
            <a:ext cx="8458200" cy="6740307"/>
          </a:xfrm>
          <a:prstGeom prst="rect">
            <a:avLst/>
          </a:prstGeom>
          <a:solidFill>
            <a:schemeClr val="bg2"/>
          </a:solidFill>
        </p:spPr>
        <p:txBody>
          <a:bodyPr wrap="square" rtlCol="0">
            <a:spAutoFit/>
          </a:bodyPr>
          <a:lstStyle/>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)).grid(row=5,column=3, sticky=N+S+E+W)</a:t>
            </a:r>
          </a:p>
          <a:p>
            <a:pPr fontAlgn="base"/>
            <a:r>
              <a:rPr lang="en-US" dirty="0">
                <a:solidFill>
                  <a:srgbClr val="00B050"/>
                </a:solidFill>
              </a:rPr>
              <a:t># adding new operations</a:t>
            </a:r>
          </a:p>
          <a:p>
            <a:pPr fontAlgn="base"/>
            <a:r>
              <a:rPr lang="en-US" dirty="0"/>
              <a:t>Button(</a:t>
            </a:r>
            <a:r>
              <a:rPr lang="en-US" dirty="0" err="1"/>
              <a:t>root,text</a:t>
            </a:r>
            <a:r>
              <a:rPr lang="en-US" dirty="0"/>
              <a:t>=</a:t>
            </a:r>
            <a:r>
              <a:rPr lang="en-US" dirty="0">
                <a:solidFill>
                  <a:schemeClr val="accent1"/>
                </a:solidFill>
              </a:rPr>
              <a:t>"</a:t>
            </a:r>
            <a:r>
              <a:rPr lang="en-US" dirty="0" err="1">
                <a:solidFill>
                  <a:schemeClr val="accent1"/>
                </a:solidFill>
              </a:rPr>
              <a:t>pi"</a:t>
            </a:r>
            <a:r>
              <a:rPr lang="en-US" dirty="0" err="1"/>
              <a:t>,command</a:t>
            </a:r>
            <a:r>
              <a:rPr lang="en-US" dirty="0"/>
              <a:t>= lambda :</a:t>
            </a:r>
            <a:r>
              <a:rPr lang="en-US" dirty="0" err="1"/>
              <a:t>get_operation</a:t>
            </a:r>
            <a:r>
              <a:rPr lang="en-US" dirty="0"/>
              <a:t>("</a:t>
            </a:r>
            <a:r>
              <a:rPr lang="en-US" dirty="0">
                <a:solidFill>
                  <a:schemeClr val="accent1"/>
                </a:solidFill>
              </a:rPr>
              <a:t>*3.14"</a:t>
            </a:r>
            <a:r>
              <a:rPr lang="en-US" dirty="0"/>
              <a:t>)).grid(row=2,column=4,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)).grid(row=3,column=4,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)).grid(row=4,column=4, sticky=N+S+E+W)</a:t>
            </a:r>
          </a:p>
          <a:p>
            <a:pPr fontAlgn="base"/>
            <a:r>
              <a:rPr lang="en-US" dirty="0"/>
              <a:t>Button(</a:t>
            </a:r>
            <a:r>
              <a:rPr lang="en-US" dirty="0" err="1"/>
              <a:t>root,text</a:t>
            </a:r>
            <a:r>
              <a:rPr lang="en-US" dirty="0"/>
              <a:t>=</a:t>
            </a:r>
            <a:r>
              <a:rPr lang="en-US" dirty="0">
                <a:solidFill>
                  <a:schemeClr val="accent1"/>
                </a:solidFill>
              </a:rPr>
              <a:t>"</a:t>
            </a:r>
            <a:r>
              <a:rPr lang="en-US" dirty="0" err="1">
                <a:solidFill>
                  <a:schemeClr val="accent1"/>
                </a:solidFill>
              </a:rPr>
              <a:t>exp"</a:t>
            </a:r>
            <a:r>
              <a:rPr lang="en-US" dirty="0" err="1"/>
              <a:t>,command</a:t>
            </a:r>
            <a:r>
              <a:rPr lang="en-US" dirty="0"/>
              <a:t>= lambda :</a:t>
            </a:r>
            <a:r>
              <a:rPr lang="en-US" dirty="0" err="1"/>
              <a:t>get_operation</a:t>
            </a:r>
            <a:r>
              <a:rPr lang="en-US" dirty="0"/>
              <a:t>(</a:t>
            </a:r>
            <a:r>
              <a:rPr lang="en-US" dirty="0">
                <a:solidFill>
                  <a:schemeClr val="accent1"/>
                </a:solidFill>
              </a:rPr>
              <a:t>"**"</a:t>
            </a:r>
            <a:r>
              <a:rPr lang="en-US" dirty="0"/>
              <a:t>)).grid(row=5,column=4, sticky=N+S+E+W)</a:t>
            </a:r>
          </a:p>
          <a:p>
            <a:pPr fontAlgn="base"/>
            <a:r>
              <a:rPr lang="en-US" dirty="0"/>
              <a:t>Button(</a:t>
            </a:r>
            <a:r>
              <a:rPr lang="en-US" dirty="0" err="1"/>
              <a:t>root,text</a:t>
            </a:r>
            <a:r>
              <a:rPr lang="en-US" dirty="0"/>
              <a:t>=</a:t>
            </a:r>
            <a:r>
              <a:rPr lang="en-US" dirty="0">
                <a:solidFill>
                  <a:schemeClr val="accent1"/>
                </a:solidFill>
              </a:rPr>
              <a:t>"&lt;-"</a:t>
            </a:r>
            <a:r>
              <a:rPr lang="en-US" dirty="0"/>
              <a:t>,command= lambda :undo()).grid(row=2,column=5, sticky=N+S+E+W)</a:t>
            </a:r>
          </a:p>
          <a:p>
            <a:pPr fontAlgn="base"/>
            <a:r>
              <a:rPr lang="en-US" dirty="0"/>
              <a:t>Button(</a:t>
            </a:r>
            <a:r>
              <a:rPr lang="en-US" dirty="0" err="1"/>
              <a:t>root,text</a:t>
            </a:r>
            <a:r>
              <a:rPr lang="en-US" dirty="0"/>
              <a:t>=</a:t>
            </a:r>
            <a:r>
              <a:rPr lang="en-US" dirty="0">
                <a:solidFill>
                  <a:schemeClr val="accent1"/>
                </a:solidFill>
              </a:rPr>
              <a:t>"x!"</a:t>
            </a:r>
            <a:r>
              <a:rPr lang="en-US" dirty="0"/>
              <a:t>, command= lambda: fact()).grid(row=3,column=5, sticky=N+S+E+W)</a:t>
            </a:r>
          </a:p>
          <a:p>
            <a:pPr fontAlgn="base"/>
            <a:r>
              <a:rPr lang="en-US" dirty="0"/>
              <a:t>Button(</a:t>
            </a:r>
            <a:r>
              <a:rPr lang="en-US" dirty="0" err="1"/>
              <a:t>root,text</a:t>
            </a:r>
            <a:r>
              <a:rPr lang="en-US" dirty="0"/>
              <a:t>=</a:t>
            </a:r>
            <a:r>
              <a:rPr lang="en-US" dirty="0">
                <a:solidFill>
                  <a:schemeClr val="accent1"/>
                </a:solidFill>
              </a:rPr>
              <a:t>")"</a:t>
            </a:r>
            <a:r>
              <a:rPr lang="en-US" dirty="0"/>
              <a:t>,command= lambda :</a:t>
            </a:r>
            <a:r>
              <a:rPr lang="en-US" dirty="0" err="1"/>
              <a:t>get_operation</a:t>
            </a:r>
            <a:r>
              <a:rPr lang="en-US" dirty="0"/>
              <a:t>(</a:t>
            </a:r>
            <a:r>
              <a:rPr lang="en-US" dirty="0">
                <a:solidFill>
                  <a:schemeClr val="accent1"/>
                </a:solidFill>
              </a:rPr>
              <a:t>")"</a:t>
            </a:r>
            <a:r>
              <a:rPr lang="en-US" dirty="0"/>
              <a:t>)).grid(row=4,column=5, sticky=N+S+E+W)</a:t>
            </a:r>
          </a:p>
          <a:p>
            <a:pPr fontAlgn="base"/>
            <a:r>
              <a:rPr lang="en-US" dirty="0"/>
              <a:t>Button(</a:t>
            </a:r>
            <a:r>
              <a:rPr lang="en-US" dirty="0" err="1"/>
              <a:t>root,text</a:t>
            </a:r>
            <a:r>
              <a:rPr lang="en-US" dirty="0"/>
              <a:t>=</a:t>
            </a:r>
            <a:r>
              <a:rPr lang="en-US" dirty="0">
                <a:solidFill>
                  <a:schemeClr val="accent1"/>
                </a:solidFill>
              </a:rPr>
              <a:t>"^2"</a:t>
            </a:r>
            <a:r>
              <a:rPr lang="en-US" dirty="0"/>
              <a:t>,command= lambda :</a:t>
            </a:r>
            <a:r>
              <a:rPr lang="en-US" dirty="0" err="1"/>
              <a:t>get_operation</a:t>
            </a:r>
            <a:r>
              <a:rPr lang="en-US" dirty="0"/>
              <a:t>(</a:t>
            </a:r>
            <a:r>
              <a:rPr lang="en-US" dirty="0">
                <a:solidFill>
                  <a:schemeClr val="accent1"/>
                </a:solidFill>
              </a:rPr>
              <a:t>"**2"</a:t>
            </a:r>
            <a:r>
              <a:rPr lang="en-US" dirty="0"/>
              <a:t>)).grid(row=5,column=5, sticky=N+S+E+W)</a:t>
            </a:r>
          </a:p>
          <a:p>
            <a:pPr fontAlgn="base"/>
            <a:r>
              <a:rPr lang="en-US" dirty="0"/>
              <a:t>Button(</a:t>
            </a:r>
            <a:r>
              <a:rPr lang="en-US" dirty="0" err="1"/>
              <a:t>root,text</a:t>
            </a:r>
            <a:r>
              <a:rPr lang="en-US" dirty="0"/>
              <a:t>=</a:t>
            </a:r>
            <a:r>
              <a:rPr lang="en-US" dirty="0">
                <a:solidFill>
                  <a:schemeClr val="accent1"/>
                </a:solidFill>
              </a:rPr>
              <a:t>"^2"</a:t>
            </a:r>
            <a:r>
              <a:rPr lang="en-US" dirty="0"/>
              <a:t>,command= lambda :</a:t>
            </a:r>
            <a:r>
              <a:rPr lang="en-US" dirty="0" err="1"/>
              <a:t>get_operation</a:t>
            </a:r>
            <a:r>
              <a:rPr lang="en-US" dirty="0"/>
              <a:t>(</a:t>
            </a:r>
            <a:r>
              <a:rPr lang="en-US" dirty="0">
                <a:solidFill>
                  <a:schemeClr val="accent1"/>
                </a:solidFill>
              </a:rPr>
              <a:t>"**2"</a:t>
            </a:r>
            <a:r>
              <a:rPr lang="en-US" dirty="0"/>
              <a:t>)).grid(row=5,column=5, sticky=N+S+E+W)</a:t>
            </a:r>
          </a:p>
          <a:p>
            <a:pPr fontAlgn="base"/>
            <a:r>
              <a:rPr lang="en-US" dirty="0"/>
              <a:t>Button(</a:t>
            </a:r>
            <a:r>
              <a:rPr lang="en-US" dirty="0" err="1"/>
              <a:t>root,text</a:t>
            </a:r>
            <a:r>
              <a:rPr lang="en-US" dirty="0"/>
              <a:t>=</a:t>
            </a:r>
            <a:r>
              <a:rPr lang="en-US" dirty="0">
                <a:solidFill>
                  <a:schemeClr val="accent1"/>
                </a:solidFill>
              </a:rPr>
              <a:t>"="</a:t>
            </a:r>
            <a:r>
              <a:rPr lang="en-US" dirty="0"/>
              <a:t>,command= lambda :calculate()).grid(</a:t>
            </a:r>
            <a:r>
              <a:rPr lang="en-US" dirty="0" err="1"/>
              <a:t>columnspan</a:t>
            </a:r>
            <a:r>
              <a:rPr lang="en-US" dirty="0"/>
              <a:t>=6, sticky=N+S+E+W)</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382000" cy="2031325"/>
          </a:xfrm>
          <a:prstGeom prst="rect">
            <a:avLst/>
          </a:prstGeom>
          <a:noFill/>
        </p:spPr>
        <p:txBody>
          <a:bodyPr wrap="square" rtlCol="0">
            <a:spAutoFit/>
          </a:bodyPr>
          <a:lstStyle/>
          <a:p>
            <a:pPr fontAlgn="base"/>
            <a:r>
              <a:rPr lang="en-US" sz="2800" b="1" dirty="0"/>
              <a:t>Explanation:</a:t>
            </a:r>
            <a:endParaRPr lang="en-US" sz="2800" dirty="0"/>
          </a:p>
          <a:p>
            <a:pPr fontAlgn="base"/>
            <a:r>
              <a:rPr lang="en-US" sz="2000" dirty="0"/>
              <a:t>In this calculator program in python, the “Entry” function helps in making a text input field and we use .grid() method to define the positioning associated with the button or input field. We use the button method to display a button on our application window.</a:t>
            </a:r>
          </a:p>
          <a:p>
            <a:endParaRPr lang="en-US" dirty="0"/>
          </a:p>
        </p:txBody>
      </p:sp>
      <p:sp>
        <p:nvSpPr>
          <p:cNvPr id="5" name="TextBox 4"/>
          <p:cNvSpPr txBox="1"/>
          <p:nvPr/>
        </p:nvSpPr>
        <p:spPr>
          <a:xfrm>
            <a:off x="457200" y="2286000"/>
            <a:ext cx="8382000" cy="3139321"/>
          </a:xfrm>
          <a:prstGeom prst="rect">
            <a:avLst/>
          </a:prstGeom>
          <a:noFill/>
        </p:spPr>
        <p:txBody>
          <a:bodyPr wrap="square" rtlCol="0">
            <a:spAutoFit/>
          </a:bodyPr>
          <a:lstStyle/>
          <a:p>
            <a:pPr fontAlgn="base">
              <a:buFont typeface="Arial" pitchFamily="34" charset="0"/>
              <a:buChar char="•"/>
            </a:pPr>
            <a:r>
              <a:rPr lang="en-US" sz="2000" b="1" dirty="0"/>
              <a:t>root</a:t>
            </a:r>
            <a:r>
              <a:rPr lang="en-US" sz="2000" dirty="0"/>
              <a:t> – the name with which we refer to our window</a:t>
            </a:r>
          </a:p>
          <a:p>
            <a:pPr fontAlgn="base">
              <a:buFont typeface="Arial" pitchFamily="34" charset="0"/>
              <a:buChar char="•"/>
            </a:pPr>
            <a:r>
              <a:rPr lang="en-US" sz="2000" b="1" dirty="0"/>
              <a:t>text</a:t>
            </a:r>
            <a:r>
              <a:rPr lang="en-US" sz="2000" dirty="0"/>
              <a:t> – text to be displayed on the button</a:t>
            </a:r>
          </a:p>
          <a:p>
            <a:pPr fontAlgn="base">
              <a:buFont typeface="Arial" pitchFamily="34" charset="0"/>
              <a:buChar char="•"/>
            </a:pPr>
            <a:r>
              <a:rPr lang="en-US" sz="2000" b="1" dirty="0"/>
              <a:t>row</a:t>
            </a:r>
            <a:r>
              <a:rPr lang="en-US" sz="2000" dirty="0"/>
              <a:t> – row index of the grid</a:t>
            </a:r>
          </a:p>
          <a:p>
            <a:pPr fontAlgn="base">
              <a:buFont typeface="Arial" pitchFamily="34" charset="0"/>
              <a:buChar char="•"/>
            </a:pPr>
            <a:r>
              <a:rPr lang="en-US" sz="2000" b="1" dirty="0"/>
              <a:t>column</a:t>
            </a:r>
            <a:r>
              <a:rPr lang="en-US" sz="2000" dirty="0"/>
              <a:t> – column index of the grid</a:t>
            </a:r>
          </a:p>
          <a:p>
            <a:pPr fontAlgn="base">
              <a:buFont typeface="Arial" pitchFamily="34" charset="0"/>
              <a:buChar char="•"/>
            </a:pPr>
            <a:r>
              <a:rPr lang="en-US" sz="2000" b="1" dirty="0" err="1"/>
              <a:t>columnspan</a:t>
            </a:r>
            <a:r>
              <a:rPr lang="en-US" sz="2000" dirty="0"/>
              <a:t> – spans or combines the number of columns</a:t>
            </a:r>
          </a:p>
          <a:p>
            <a:pPr fontAlgn="base">
              <a:buFont typeface="Arial" pitchFamily="34" charset="0"/>
              <a:buChar char="•"/>
            </a:pPr>
            <a:r>
              <a:rPr lang="en-US" sz="2000" b="1" dirty="0"/>
              <a:t>sticky</a:t>
            </a:r>
            <a:r>
              <a:rPr lang="en-US" sz="2000" dirty="0"/>
              <a:t> – If the resulting cell is larger than the widget then sticky defines how to expand the widget. The combination of constants used S, N, E, and W, or NW, NE, SW, and SE are analogous to the directions in compass. N+E+W+S means that the widget should be expanded in all directions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001000" cy="830997"/>
          </a:xfrm>
          <a:prstGeom prst="rect">
            <a:avLst/>
          </a:prstGeom>
          <a:noFill/>
        </p:spPr>
        <p:txBody>
          <a:bodyPr wrap="square" rtlCol="0">
            <a:spAutoFit/>
          </a:bodyPr>
          <a:lstStyle/>
          <a:p>
            <a:r>
              <a:rPr lang="en-US" sz="2400" dirty="0"/>
              <a:t>When you run the above code, you will get calculator output like this.</a:t>
            </a:r>
          </a:p>
        </p:txBody>
      </p:sp>
      <p:pic>
        <p:nvPicPr>
          <p:cNvPr id="21506" name="Picture 2" descr="https://d2h0cx97tjks2p.cloudfront.net/blogs/wp-content/uploads/sites/2/2020/08/python-calculator.png"/>
          <p:cNvPicPr>
            <a:picLocks noChangeAspect="1" noChangeArrowheads="1"/>
          </p:cNvPicPr>
          <p:nvPr/>
        </p:nvPicPr>
        <p:blipFill>
          <a:blip r:embed="rId2"/>
          <a:srcRect/>
          <a:stretch>
            <a:fillRect/>
          </a:stretch>
        </p:blipFill>
        <p:spPr bwMode="auto">
          <a:xfrm>
            <a:off x="2209800" y="1219200"/>
            <a:ext cx="4114800" cy="519534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066800"/>
            <a:ext cx="7924800" cy="4124206"/>
          </a:xfrm>
          <a:prstGeom prst="rect">
            <a:avLst/>
          </a:prstGeom>
          <a:noFill/>
        </p:spPr>
        <p:txBody>
          <a:bodyPr wrap="square" rtlCol="0">
            <a:spAutoFit/>
          </a:bodyPr>
          <a:lstStyle/>
          <a:p>
            <a:pPr fontAlgn="base"/>
            <a:r>
              <a:rPr lang="en-US" sz="2800" b="1" i="1" dirty="0"/>
              <a:t>NOTE:</a:t>
            </a:r>
            <a:endParaRPr lang="en-US" sz="2800" dirty="0"/>
          </a:p>
          <a:p>
            <a:pPr fontAlgn="base"/>
            <a:r>
              <a:rPr lang="en-US" sz="2400" dirty="0"/>
              <a:t>If you have noticed an error such as no function </a:t>
            </a:r>
            <a:r>
              <a:rPr lang="en-US" sz="2400" b="1" dirty="0" err="1"/>
              <a:t>get_variable</a:t>
            </a:r>
            <a:r>
              <a:rPr lang="en-US" sz="2400" b="1" dirty="0"/>
              <a:t>()</a:t>
            </a:r>
            <a:r>
              <a:rPr lang="en-US" sz="2400" dirty="0"/>
              <a:t> found, then do not worry. We are just defining an action function associated with each button. Since we have just called and not declared them yet hence the error. Now, lets defined those functions.</a:t>
            </a:r>
          </a:p>
          <a:p>
            <a:pPr fontAlgn="base"/>
            <a:r>
              <a:rPr lang="en-US" sz="2400" dirty="0"/>
              <a:t>To connect the </a:t>
            </a:r>
            <a:r>
              <a:rPr lang="en-US" sz="2400" b="1" dirty="0"/>
              <a:t>digit button</a:t>
            </a:r>
            <a:r>
              <a:rPr lang="en-US" sz="2400" dirty="0"/>
              <a:t> to the </a:t>
            </a:r>
            <a:r>
              <a:rPr lang="en-US" sz="2400" b="1" dirty="0" err="1"/>
              <a:t>get_variable</a:t>
            </a:r>
            <a:r>
              <a:rPr lang="en-US" sz="2400" b="1" dirty="0"/>
              <a:t>()</a:t>
            </a:r>
            <a:r>
              <a:rPr lang="en-US" sz="2400" dirty="0"/>
              <a:t> function, we use the “command” parameter. Here we pass ‘1’ as an argument to the </a:t>
            </a:r>
            <a:r>
              <a:rPr lang="en-US" sz="2400" b="1" dirty="0" err="1"/>
              <a:t>get_variable</a:t>
            </a:r>
            <a:r>
              <a:rPr lang="en-US" sz="2400" b="1" dirty="0"/>
              <a:t>()</a:t>
            </a:r>
            <a:r>
              <a:rPr lang="en-US" sz="2400" dirty="0"/>
              <a:t> function when button ‘1’ is pressed.</a:t>
            </a:r>
          </a:p>
          <a:p>
            <a:pPr fontAlgn="base"/>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53400" cy="1661993"/>
          </a:xfrm>
          <a:prstGeom prst="rect">
            <a:avLst/>
          </a:prstGeom>
          <a:noFill/>
        </p:spPr>
        <p:txBody>
          <a:bodyPr wrap="square" rtlCol="0">
            <a:spAutoFit/>
          </a:bodyPr>
          <a:lstStyle/>
          <a:p>
            <a:pPr fontAlgn="base"/>
            <a:r>
              <a:rPr lang="en-US" sz="2800" dirty="0"/>
              <a:t>Step 4: Mapping the buttons to their functionalities</a:t>
            </a:r>
          </a:p>
          <a:p>
            <a:pPr fontAlgn="base"/>
            <a:r>
              <a:rPr lang="en-US" sz="2800" b="1" dirty="0"/>
              <a:t>Mapping the digits</a:t>
            </a:r>
            <a:endParaRPr lang="en-US" sz="2800" dirty="0"/>
          </a:p>
          <a:p>
            <a:pPr fontAlgn="base"/>
            <a:r>
              <a:rPr lang="en-US" sz="2400" b="1" dirty="0"/>
              <a:t>Code:</a:t>
            </a:r>
            <a:endParaRPr lang="en-US" sz="2400" dirty="0"/>
          </a:p>
          <a:p>
            <a:endParaRPr lang="en-US" dirty="0"/>
          </a:p>
        </p:txBody>
      </p:sp>
      <p:sp>
        <p:nvSpPr>
          <p:cNvPr id="5" name="TextBox 4"/>
          <p:cNvSpPr txBox="1"/>
          <p:nvPr/>
        </p:nvSpPr>
        <p:spPr>
          <a:xfrm>
            <a:off x="533400" y="2363212"/>
            <a:ext cx="8153400" cy="3046988"/>
          </a:xfrm>
          <a:prstGeom prst="rect">
            <a:avLst/>
          </a:prstGeom>
          <a:solidFill>
            <a:schemeClr val="bg2"/>
          </a:solidFill>
        </p:spPr>
        <p:txBody>
          <a:bodyPr wrap="square" rtlCol="0">
            <a:spAutoFit/>
          </a:bodyPr>
          <a:lstStyle/>
          <a:p>
            <a:r>
              <a:rPr lang="en-US" sz="2400" dirty="0" smtClean="0">
                <a:solidFill>
                  <a:srgbClr val="92D050"/>
                </a:solidFill>
                <a:latin typeface="Adobe Caslon Pro" pitchFamily="18" charset="0"/>
              </a:rPr>
              <a:t># </a:t>
            </a:r>
            <a:r>
              <a:rPr lang="en-US" sz="2400" dirty="0" err="1" smtClean="0">
                <a:solidFill>
                  <a:srgbClr val="92D050"/>
                </a:solidFill>
                <a:latin typeface="Adobe Caslon Pro" pitchFamily="18" charset="0"/>
              </a:rPr>
              <a:t>i</a:t>
            </a:r>
            <a:r>
              <a:rPr lang="en-US" sz="2400" dirty="0" smtClean="0">
                <a:solidFill>
                  <a:srgbClr val="92D050"/>
                </a:solidFill>
                <a:latin typeface="Adobe Caslon Pro" pitchFamily="18" charset="0"/>
              </a:rPr>
              <a:t> keeps the track of current position on the input text field</a:t>
            </a:r>
          </a:p>
          <a:p>
            <a:r>
              <a:rPr lang="en-US" sz="2400" dirty="0" smtClean="0">
                <a:latin typeface="Adobe Caslon Pro" pitchFamily="18" charset="0"/>
              </a:rPr>
              <a:t> </a:t>
            </a:r>
            <a:r>
              <a:rPr lang="en-US" sz="2400" dirty="0" err="1" smtClean="0">
                <a:latin typeface="Adobe Caslon Pro" pitchFamily="18" charset="0"/>
              </a:rPr>
              <a:t>i</a:t>
            </a:r>
            <a:r>
              <a:rPr lang="en-US" sz="2400" dirty="0" smtClean="0">
                <a:latin typeface="Adobe Caslon Pro" pitchFamily="18" charset="0"/>
              </a:rPr>
              <a:t> = 0</a:t>
            </a:r>
          </a:p>
          <a:p>
            <a:r>
              <a:rPr lang="en-US" sz="2400" dirty="0" smtClean="0">
                <a:solidFill>
                  <a:srgbClr val="92D050"/>
                </a:solidFill>
                <a:latin typeface="Adobe Caslon Pro" pitchFamily="18" charset="0"/>
              </a:rPr>
              <a:t> # Receives the digit as parameter and display it on the input field</a:t>
            </a:r>
          </a:p>
          <a:p>
            <a:r>
              <a:rPr lang="en-US" sz="2400" dirty="0" smtClean="0">
                <a:solidFill>
                  <a:schemeClr val="accent1"/>
                </a:solidFill>
                <a:latin typeface="Adobe Caslon Pro" pitchFamily="18" charset="0"/>
              </a:rPr>
              <a:t> def </a:t>
            </a:r>
            <a:r>
              <a:rPr lang="en-US" sz="2400" dirty="0" err="1" smtClean="0">
                <a:latin typeface="Adobe Caslon Pro" pitchFamily="18" charset="0"/>
              </a:rPr>
              <a:t>get_variables</a:t>
            </a:r>
            <a:r>
              <a:rPr lang="en-US" sz="2400" dirty="0" smtClean="0">
                <a:latin typeface="Adobe Caslon Pro" pitchFamily="18" charset="0"/>
              </a:rPr>
              <a:t>(num): </a:t>
            </a:r>
          </a:p>
          <a:p>
            <a:r>
              <a:rPr lang="en-US" sz="2400" dirty="0" smtClean="0">
                <a:latin typeface="Adobe Caslon Pro" pitchFamily="18" charset="0"/>
              </a:rPr>
              <a:t>                  global I</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a:t>
            </a:r>
            <a:r>
              <a:rPr lang="en-US" sz="2400" dirty="0" err="1" smtClean="0">
                <a:latin typeface="Adobe Caslon Pro" pitchFamily="18" charset="0"/>
              </a:rPr>
              <a:t>i,num</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i</a:t>
            </a:r>
            <a:r>
              <a:rPr lang="en-US" sz="2400" dirty="0" smtClean="0">
                <a:latin typeface="Adobe Caslon Pro" pitchFamily="18" charset="0"/>
              </a:rPr>
              <a:t>+=1</a:t>
            </a:r>
            <a:endParaRPr lang="en-US" sz="2400" dirty="0">
              <a:latin typeface="Adobe Caslon Pro"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915400" cy="3754874"/>
          </a:xfrm>
          <a:prstGeom prst="rect">
            <a:avLst/>
          </a:prstGeom>
          <a:noFill/>
        </p:spPr>
        <p:txBody>
          <a:bodyPr wrap="square" rtlCol="0">
            <a:spAutoFit/>
          </a:bodyPr>
          <a:lstStyle/>
          <a:p>
            <a:pPr fontAlgn="base"/>
            <a:r>
              <a:rPr lang="en-US" sz="2800" b="1" dirty="0"/>
              <a:t>Explanation:</a:t>
            </a:r>
            <a:endParaRPr lang="en-US" sz="2800" dirty="0"/>
          </a:p>
          <a:p>
            <a:pPr fontAlgn="base"/>
            <a:r>
              <a:rPr lang="en-US" sz="2400" dirty="0"/>
              <a:t>The </a:t>
            </a:r>
            <a:r>
              <a:rPr lang="en-US" sz="2400" b="1" dirty="0" err="1"/>
              <a:t>get_variable</a:t>
            </a:r>
            <a:r>
              <a:rPr lang="en-US" sz="2400" b="1" dirty="0"/>
              <a:t>()</a:t>
            </a:r>
            <a:r>
              <a:rPr lang="en-US" sz="2400" dirty="0"/>
              <a:t> function receives the digit as parameter. The digit is inserted to the input field with </a:t>
            </a:r>
            <a:r>
              <a:rPr lang="en-US" sz="2400" b="1" dirty="0"/>
              <a:t>.insert()</a:t>
            </a:r>
            <a:r>
              <a:rPr lang="en-US" sz="2400" dirty="0"/>
              <a:t> method with parameters ‘</a:t>
            </a:r>
            <a:r>
              <a:rPr lang="en-US" sz="2400" dirty="0" err="1"/>
              <a:t>i</a:t>
            </a:r>
            <a:r>
              <a:rPr lang="en-US" sz="2400" dirty="0"/>
              <a:t>’ and ‘num’. The global variable </a:t>
            </a:r>
            <a:r>
              <a:rPr lang="en-US" sz="2400" dirty="0" err="1"/>
              <a:t>i</a:t>
            </a:r>
            <a:r>
              <a:rPr lang="en-US" sz="2400" dirty="0"/>
              <a:t> is incremented each time to get updated with the position to insert the next digit or next operator.</a:t>
            </a:r>
          </a:p>
          <a:p>
            <a:pPr algn="just" fontAlgn="base">
              <a:buFont typeface="Arial" pitchFamily="34" charset="0"/>
              <a:buChar char="•"/>
            </a:pPr>
            <a:r>
              <a:rPr lang="en-US" sz="2400" b="1" dirty="0" err="1"/>
              <a:t>i</a:t>
            </a:r>
            <a:r>
              <a:rPr lang="en-US" sz="2400" dirty="0"/>
              <a:t> – the position to insert the digit</a:t>
            </a:r>
          </a:p>
          <a:p>
            <a:pPr algn="just" fontAlgn="base">
              <a:buFont typeface="Arial" pitchFamily="34" charset="0"/>
              <a:buChar char="•"/>
            </a:pPr>
            <a:r>
              <a:rPr lang="en-US" sz="2400" b="1" dirty="0"/>
              <a:t>num</a:t>
            </a:r>
            <a:r>
              <a:rPr lang="en-US" sz="2400" dirty="0"/>
              <a:t> – the digit</a:t>
            </a:r>
          </a:p>
          <a:p>
            <a:pPr fontAlgn="base"/>
            <a:r>
              <a:rPr lang="en-US" sz="2400" b="1" dirty="0"/>
              <a:t>Mapping the operator buttons</a:t>
            </a:r>
            <a:endParaRPr lang="en-US" sz="2400" dirty="0"/>
          </a:p>
          <a:p>
            <a:pPr fontAlgn="base"/>
            <a:r>
              <a:rPr lang="en-US" sz="2400" b="1" dirty="0"/>
              <a:t>Code:</a:t>
            </a:r>
            <a:endParaRPr lang="en-US" sz="2400" dirty="0"/>
          </a:p>
          <a:p>
            <a:endParaRPr lang="en-US" dirty="0"/>
          </a:p>
        </p:txBody>
      </p:sp>
      <p:sp>
        <p:nvSpPr>
          <p:cNvPr id="5" name="TextBox 4"/>
          <p:cNvSpPr txBox="1"/>
          <p:nvPr/>
        </p:nvSpPr>
        <p:spPr>
          <a:xfrm>
            <a:off x="533400" y="3962400"/>
            <a:ext cx="8153400" cy="1938992"/>
          </a:xfrm>
          <a:prstGeom prst="rect">
            <a:avLst/>
          </a:prstGeom>
          <a:solidFill>
            <a:schemeClr val="bg2"/>
          </a:solidFill>
        </p:spPr>
        <p:txBody>
          <a:bodyPr wrap="square" rtlCol="0">
            <a:spAutoFit/>
          </a:bodyPr>
          <a:lstStyle/>
          <a:p>
            <a:r>
              <a:rPr lang="en-US" sz="2400" dirty="0" smtClean="0">
                <a:latin typeface="Adobe Caslon Pro" pitchFamily="18" charset="0"/>
              </a:rPr>
              <a:t>def </a:t>
            </a:r>
            <a:r>
              <a:rPr lang="en-US" sz="2400" dirty="0" err="1" smtClean="0">
                <a:latin typeface="Adobe Caslon Pro" pitchFamily="18" charset="0"/>
              </a:rPr>
              <a:t>get_operation</a:t>
            </a:r>
            <a:r>
              <a:rPr lang="en-US" sz="2400" dirty="0" smtClean="0">
                <a:latin typeface="Adobe Caslon Pro" pitchFamily="18" charset="0"/>
              </a:rPr>
              <a:t>(operator): </a:t>
            </a:r>
          </a:p>
          <a:p>
            <a:r>
              <a:rPr lang="en-US" sz="2400" dirty="0" smtClean="0">
                <a:latin typeface="Adobe Caslon Pro" pitchFamily="18" charset="0"/>
              </a:rPr>
              <a:t>           global I</a:t>
            </a:r>
          </a:p>
          <a:p>
            <a:r>
              <a:rPr lang="en-US" sz="2400" dirty="0" smtClean="0">
                <a:latin typeface="Adobe Caslon Pro" pitchFamily="18" charset="0"/>
              </a:rPr>
              <a:t>           length = </a:t>
            </a:r>
            <a:r>
              <a:rPr lang="en-US" sz="2400" dirty="0" err="1" smtClean="0">
                <a:latin typeface="Adobe Caslon Pro" pitchFamily="18" charset="0"/>
              </a:rPr>
              <a:t>len</a:t>
            </a:r>
            <a:r>
              <a:rPr lang="en-US" sz="2400" dirty="0" smtClean="0">
                <a:latin typeface="Adobe Caslon Pro" pitchFamily="18" charset="0"/>
              </a:rPr>
              <a:t>(operator) </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a:t>
            </a:r>
            <a:r>
              <a:rPr lang="en-US" sz="2400" dirty="0" err="1" smtClean="0">
                <a:latin typeface="Adobe Caslon Pro" pitchFamily="18" charset="0"/>
              </a:rPr>
              <a:t>i,operator</a:t>
            </a:r>
            <a:r>
              <a:rPr lang="en-US" sz="2400" dirty="0" smtClean="0">
                <a:latin typeface="Adobe Caslon Pro" pitchFamily="18" charset="0"/>
              </a:rPr>
              <a:t>)</a:t>
            </a:r>
          </a:p>
          <a:p>
            <a:r>
              <a:rPr lang="en-US" sz="2400" dirty="0">
                <a:latin typeface="Adobe Caslon Pro" pitchFamily="18" charset="0"/>
              </a:rPr>
              <a:t> </a:t>
            </a:r>
            <a:r>
              <a:rPr lang="en-US" sz="2400" dirty="0" smtClean="0">
                <a:latin typeface="Adobe Caslon Pro" pitchFamily="18" charset="0"/>
              </a:rPr>
              <a:t>          </a:t>
            </a:r>
            <a:r>
              <a:rPr lang="en-US" sz="2400" dirty="0" err="1" smtClean="0">
                <a:latin typeface="Adobe Caslon Pro" pitchFamily="18" charset="0"/>
              </a:rPr>
              <a:t>i</a:t>
            </a:r>
            <a:r>
              <a:rPr lang="en-US" sz="2400" dirty="0" smtClean="0">
                <a:latin typeface="Adobe Caslon Pro" pitchFamily="18" charset="0"/>
              </a:rPr>
              <a:t>+=length</a:t>
            </a:r>
            <a:endParaRPr lang="en-US" sz="2400" dirty="0">
              <a:latin typeface="Adobe Caslon Pro"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8534400" cy="3631763"/>
          </a:xfrm>
          <a:prstGeom prst="rect">
            <a:avLst/>
          </a:prstGeom>
          <a:noFill/>
        </p:spPr>
        <p:txBody>
          <a:bodyPr wrap="square" rtlCol="0">
            <a:spAutoFit/>
          </a:bodyPr>
          <a:lstStyle/>
          <a:p>
            <a:pPr fontAlgn="base"/>
            <a:r>
              <a:rPr lang="en-US" sz="2800" b="1" dirty="0"/>
              <a:t>Explanation:</a:t>
            </a:r>
            <a:endParaRPr lang="en-US" sz="2800" dirty="0"/>
          </a:p>
          <a:p>
            <a:pPr fontAlgn="base"/>
            <a:r>
              <a:rPr lang="en-US" sz="2400" dirty="0"/>
              <a:t>The </a:t>
            </a:r>
            <a:r>
              <a:rPr lang="en-US" sz="2400" b="1" dirty="0" err="1"/>
              <a:t>get_operation</a:t>
            </a:r>
            <a:r>
              <a:rPr lang="en-US" sz="2400" b="1" dirty="0"/>
              <a:t>()</a:t>
            </a:r>
            <a:r>
              <a:rPr lang="en-US" sz="2400" dirty="0"/>
              <a:t> function receives the operator as a parameter which is then inserted to the text field at the </a:t>
            </a:r>
            <a:r>
              <a:rPr lang="en-US" sz="2400" dirty="0" err="1"/>
              <a:t>ith</a:t>
            </a:r>
            <a:r>
              <a:rPr lang="en-US" sz="2400" dirty="0"/>
              <a:t> position of python calculator.</a:t>
            </a:r>
          </a:p>
          <a:p>
            <a:pPr fontAlgn="base"/>
            <a:endParaRPr lang="en-US" sz="2800" b="1" dirty="0" smtClean="0"/>
          </a:p>
          <a:p>
            <a:pPr fontAlgn="base"/>
            <a:r>
              <a:rPr lang="en-US" sz="2800" b="1" dirty="0" smtClean="0"/>
              <a:t>Mapping </a:t>
            </a:r>
            <a:r>
              <a:rPr lang="en-US" sz="2800" b="1" dirty="0"/>
              <a:t>the AC button</a:t>
            </a:r>
            <a:endParaRPr lang="en-US" sz="2800" dirty="0"/>
          </a:p>
          <a:p>
            <a:pPr fontAlgn="base"/>
            <a:endParaRPr lang="en-US" sz="2800" b="1" dirty="0" smtClean="0"/>
          </a:p>
          <a:p>
            <a:pPr fontAlgn="base"/>
            <a:r>
              <a:rPr lang="en-US" sz="2800" b="1" dirty="0" smtClean="0"/>
              <a:t>Code</a:t>
            </a:r>
            <a:r>
              <a:rPr lang="en-US" sz="2800" b="1" dirty="0"/>
              <a:t>:</a:t>
            </a:r>
            <a:endParaRPr lang="en-US" sz="2800" dirty="0"/>
          </a:p>
          <a:p>
            <a:endParaRPr lang="en-US" dirty="0"/>
          </a:p>
        </p:txBody>
      </p:sp>
      <p:sp>
        <p:nvSpPr>
          <p:cNvPr id="5" name="TextBox 4"/>
          <p:cNvSpPr txBox="1"/>
          <p:nvPr/>
        </p:nvSpPr>
        <p:spPr>
          <a:xfrm>
            <a:off x="838200" y="4267200"/>
            <a:ext cx="7391400" cy="830997"/>
          </a:xfrm>
          <a:prstGeom prst="rect">
            <a:avLst/>
          </a:prstGeom>
          <a:solidFill>
            <a:schemeClr val="bg2"/>
          </a:solidFill>
        </p:spPr>
        <p:txBody>
          <a:bodyPr wrap="square" rtlCol="0">
            <a:spAutoFit/>
          </a:bodyPr>
          <a:lstStyle/>
          <a:p>
            <a:r>
              <a:rPr lang="en-US" sz="2400" dirty="0" smtClean="0">
                <a:latin typeface="Adobe Caslon Pro" pitchFamily="18" charset="0"/>
              </a:rPr>
              <a:t>def </a:t>
            </a:r>
            <a:r>
              <a:rPr lang="en-US" sz="2400" dirty="0" err="1" smtClean="0">
                <a:latin typeface="Adobe Caslon Pro" pitchFamily="18" charset="0"/>
              </a:rPr>
              <a:t>clear_all</a:t>
            </a:r>
            <a:r>
              <a:rPr lang="en-US" sz="2400" dirty="0" smtClean="0">
                <a:latin typeface="Adobe Caslon Pro" pitchFamily="18" charset="0"/>
              </a:rPr>
              <a:t>(): </a:t>
            </a:r>
          </a:p>
          <a:p>
            <a:r>
              <a:rPr lang="en-US" sz="2400" dirty="0">
                <a:latin typeface="Adobe Caslon Pro" pitchFamily="18" charset="0"/>
              </a:rPr>
              <a:t> </a:t>
            </a:r>
            <a:r>
              <a:rPr lang="en-US" sz="2400" dirty="0" smtClean="0">
                <a:latin typeface="Adobe Caslon Pro" pitchFamily="18" charset="0"/>
              </a:rPr>
              <a:t>      </a:t>
            </a:r>
            <a:r>
              <a:rPr lang="en-US" sz="2400" dirty="0" err="1" smtClean="0">
                <a:latin typeface="Adobe Caslon Pro" pitchFamily="18" charset="0"/>
              </a:rPr>
              <a:t>display.delete</a:t>
            </a:r>
            <a:r>
              <a:rPr lang="en-US" sz="2400" dirty="0" smtClean="0">
                <a:latin typeface="Adobe Caslon Pro" pitchFamily="18" charset="0"/>
              </a:rPr>
              <a:t>(0,</a:t>
            </a:r>
            <a:r>
              <a:rPr lang="en-US" sz="2400" dirty="0" smtClean="0">
                <a:solidFill>
                  <a:schemeClr val="accent1"/>
                </a:solidFill>
                <a:latin typeface="Adobe Caslon Pro" pitchFamily="18" charset="0"/>
              </a:rPr>
              <a:t>END</a:t>
            </a:r>
            <a:r>
              <a:rPr lang="en-US" sz="2400" dirty="0" smtClean="0">
                <a:latin typeface="Adobe Caslon Pro" pitchFamily="18" charset="0"/>
              </a:rPr>
              <a:t>)</a:t>
            </a:r>
            <a:endParaRPr lang="en-US" sz="2400" dirty="0">
              <a:latin typeface="Adobe Caslon Pro"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7239000" cy="2646878"/>
          </a:xfrm>
          <a:prstGeom prst="rect">
            <a:avLst/>
          </a:prstGeom>
          <a:noFill/>
        </p:spPr>
        <p:txBody>
          <a:bodyPr wrap="square" rtlCol="0">
            <a:spAutoFit/>
          </a:bodyPr>
          <a:lstStyle/>
          <a:p>
            <a:pPr fontAlgn="base"/>
            <a:r>
              <a:rPr lang="en-US" sz="2800" b="1" dirty="0"/>
              <a:t>Explanation:</a:t>
            </a:r>
            <a:endParaRPr lang="en-US" sz="2800" dirty="0"/>
          </a:p>
          <a:p>
            <a:pPr fontAlgn="base"/>
            <a:r>
              <a:rPr lang="en-US" sz="2400" dirty="0"/>
              <a:t>We use the </a:t>
            </a:r>
            <a:r>
              <a:rPr lang="en-US" sz="2400" b="1" dirty="0"/>
              <a:t>.delete()</a:t>
            </a:r>
            <a:r>
              <a:rPr lang="en-US" sz="2400" dirty="0"/>
              <a:t> method to remove characters in the text field. It accepts the start and end position as the parameter.</a:t>
            </a:r>
          </a:p>
          <a:p>
            <a:pPr fontAlgn="base">
              <a:buFont typeface="Arial" pitchFamily="34" charset="0"/>
              <a:buChar char="•"/>
            </a:pPr>
            <a:r>
              <a:rPr lang="en-US" sz="2400" b="1" dirty="0"/>
              <a:t>0</a:t>
            </a:r>
            <a:r>
              <a:rPr lang="en-US" sz="2400" dirty="0"/>
              <a:t> – start position</a:t>
            </a:r>
          </a:p>
          <a:p>
            <a:pPr fontAlgn="base">
              <a:buFont typeface="Arial" pitchFamily="34" charset="0"/>
              <a:buChar char="•"/>
            </a:pPr>
            <a:r>
              <a:rPr lang="en-US" sz="2400" b="1" dirty="0"/>
              <a:t>END</a:t>
            </a:r>
            <a:r>
              <a:rPr lang="en-US" sz="2400" dirty="0"/>
              <a:t> – end position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fontScale="90000"/>
          </a:bodyPr>
          <a:lstStyle/>
          <a:p>
            <a:r>
              <a:rPr lang="en-US" sz="6000" dirty="0" smtClean="0">
                <a:latin typeface="Adobe Caslon Pro Bold" pitchFamily="18" charset="0"/>
              </a:rPr>
              <a:t>Python Mini Project</a:t>
            </a:r>
            <a:r>
              <a:rPr lang="en-US" dirty="0" smtClean="0">
                <a:latin typeface="Adobe Caslon Pro Bold" pitchFamily="18" charset="0"/>
              </a:rPr>
              <a:t/>
            </a:r>
            <a:br>
              <a:rPr lang="en-US" dirty="0" smtClean="0">
                <a:latin typeface="Adobe Caslon Pro Bold" pitchFamily="18" charset="0"/>
              </a:rPr>
            </a:br>
            <a:endParaRPr lang="en-US" dirty="0"/>
          </a:p>
        </p:txBody>
      </p:sp>
      <p:sp>
        <p:nvSpPr>
          <p:cNvPr id="3" name="Subtitle 2"/>
          <p:cNvSpPr>
            <a:spLocks noGrp="1"/>
          </p:cNvSpPr>
          <p:nvPr>
            <p:ph type="subTitle" idx="1"/>
          </p:nvPr>
        </p:nvSpPr>
        <p:spPr>
          <a:xfrm>
            <a:off x="1295400" y="2438400"/>
            <a:ext cx="6400800" cy="1752600"/>
          </a:xfrm>
        </p:spPr>
        <p:txBody>
          <a:bodyPr>
            <a:normAutofit/>
          </a:bodyPr>
          <a:lstStyle/>
          <a:p>
            <a:r>
              <a:rPr lang="en-US" sz="4000" dirty="0" smtClean="0">
                <a:solidFill>
                  <a:schemeClr val="tx1"/>
                </a:solidFill>
                <a:latin typeface="Adobe Caslon Pro Bold" pitchFamily="18" charset="0"/>
              </a:rPr>
              <a:t>Topic</a:t>
            </a:r>
            <a:r>
              <a:rPr lang="en-US" sz="4000" dirty="0" smtClean="0">
                <a:solidFill>
                  <a:schemeClr val="tx1"/>
                </a:solidFill>
              </a:rPr>
              <a:t>:- </a:t>
            </a:r>
            <a:r>
              <a:rPr lang="en-US" sz="4000" dirty="0" smtClean="0">
                <a:solidFill>
                  <a:schemeClr val="tx1"/>
                </a:solidFill>
                <a:latin typeface="Adobe Caslon Pro Bold" pitchFamily="18" charset="0"/>
              </a:rPr>
              <a:t>Python</a:t>
            </a:r>
            <a:r>
              <a:rPr lang="en-US" sz="4000" dirty="0" smtClean="0">
                <a:solidFill>
                  <a:schemeClr val="tx1"/>
                </a:solidFill>
              </a:rPr>
              <a:t> </a:t>
            </a:r>
            <a:r>
              <a:rPr lang="en-US" sz="4000" dirty="0" smtClean="0">
                <a:solidFill>
                  <a:schemeClr val="tx1"/>
                </a:solidFill>
                <a:latin typeface="Adobe Caslon Pro Bold" pitchFamily="18" charset="0"/>
              </a:rPr>
              <a:t>Calculator</a:t>
            </a:r>
            <a:endParaRPr lang="en-US" sz="4000" dirty="0">
              <a:solidFill>
                <a:schemeClr val="tx1"/>
              </a:solidFill>
              <a:latin typeface="Adobe Caslon Pro Bold" pitchFamily="18" charset="0"/>
            </a:endParaRPr>
          </a:p>
        </p:txBody>
      </p:sp>
      <p:sp>
        <p:nvSpPr>
          <p:cNvPr id="4" name="TextBox 3"/>
          <p:cNvSpPr txBox="1"/>
          <p:nvPr/>
        </p:nvSpPr>
        <p:spPr>
          <a:xfrm>
            <a:off x="4267200" y="5181600"/>
            <a:ext cx="6172200" cy="1077218"/>
          </a:xfrm>
          <a:prstGeom prst="rect">
            <a:avLst/>
          </a:prstGeom>
          <a:noFill/>
        </p:spPr>
        <p:txBody>
          <a:bodyPr wrap="square" rtlCol="0">
            <a:spAutoFit/>
          </a:bodyPr>
          <a:lstStyle/>
          <a:p>
            <a:r>
              <a:rPr lang="en-US" sz="3600" dirty="0" smtClean="0">
                <a:latin typeface="Agency FB" pitchFamily="34" charset="0"/>
              </a:rPr>
              <a:t>Presented by</a:t>
            </a:r>
            <a:r>
              <a:rPr lang="en-US" dirty="0" smtClean="0">
                <a:latin typeface="Agency FB" pitchFamily="34" charset="0"/>
              </a:rPr>
              <a:t>:- </a:t>
            </a:r>
            <a:r>
              <a:rPr lang="en-US" sz="2800" dirty="0" err="1" smtClean="0">
                <a:latin typeface="Agency FB" pitchFamily="34" charset="0"/>
              </a:rPr>
              <a:t>Poonam</a:t>
            </a:r>
            <a:r>
              <a:rPr lang="en-US" sz="2800" dirty="0" smtClean="0">
                <a:latin typeface="Agency FB" pitchFamily="34" charset="0"/>
              </a:rPr>
              <a:t> </a:t>
            </a:r>
            <a:r>
              <a:rPr lang="en-US" sz="2800" dirty="0" err="1" smtClean="0">
                <a:latin typeface="Agency FB" pitchFamily="34" charset="0"/>
              </a:rPr>
              <a:t>Raut</a:t>
            </a:r>
            <a:r>
              <a:rPr lang="en-US" sz="2800" dirty="0" smtClean="0">
                <a:latin typeface="Agency FB" pitchFamily="34" charset="0"/>
              </a:rPr>
              <a:t>(177048)</a:t>
            </a:r>
          </a:p>
          <a:p>
            <a:r>
              <a:rPr lang="en-US" dirty="0" smtClean="0">
                <a:latin typeface="Agency FB" pitchFamily="34" charset="0"/>
              </a:rPr>
              <a:t>                                      </a:t>
            </a:r>
            <a:r>
              <a:rPr lang="en-US" sz="2800" dirty="0" err="1" smtClean="0">
                <a:latin typeface="Agency FB" pitchFamily="34" charset="0"/>
              </a:rPr>
              <a:t>Sanghapal</a:t>
            </a:r>
            <a:r>
              <a:rPr lang="en-US" sz="2800" dirty="0" smtClean="0">
                <a:latin typeface="Agency FB" pitchFamily="34" charset="0"/>
              </a:rPr>
              <a:t> Salve(177051)</a:t>
            </a:r>
            <a:endParaRPr lang="en-US" sz="2800" dirty="0">
              <a:latin typeface="Agency FB"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6553200" cy="1538883"/>
          </a:xfrm>
          <a:prstGeom prst="rect">
            <a:avLst/>
          </a:prstGeom>
          <a:noFill/>
        </p:spPr>
        <p:txBody>
          <a:bodyPr wrap="square" rtlCol="0">
            <a:spAutoFit/>
          </a:bodyPr>
          <a:lstStyle/>
          <a:p>
            <a:pPr fontAlgn="base"/>
            <a:r>
              <a:rPr lang="en-US" sz="2800" b="1" dirty="0"/>
              <a:t>Mapping the undo button</a:t>
            </a:r>
            <a:endParaRPr lang="en-US" sz="2800" dirty="0"/>
          </a:p>
          <a:p>
            <a:pPr fontAlgn="base"/>
            <a:endParaRPr lang="en-US" sz="2400" b="1" dirty="0" smtClean="0"/>
          </a:p>
          <a:p>
            <a:pPr fontAlgn="base"/>
            <a:r>
              <a:rPr lang="en-US" sz="2400" b="1" dirty="0" smtClean="0"/>
              <a:t>Code</a:t>
            </a:r>
            <a:r>
              <a:rPr lang="en-US" sz="2400" b="1" dirty="0"/>
              <a:t>:</a:t>
            </a:r>
            <a:endParaRPr lang="en-US" sz="2400" dirty="0"/>
          </a:p>
          <a:p>
            <a:endParaRPr lang="en-US" dirty="0"/>
          </a:p>
        </p:txBody>
      </p:sp>
      <p:sp>
        <p:nvSpPr>
          <p:cNvPr id="5" name="TextBox 4"/>
          <p:cNvSpPr txBox="1"/>
          <p:nvPr/>
        </p:nvSpPr>
        <p:spPr>
          <a:xfrm>
            <a:off x="914400" y="1905000"/>
            <a:ext cx="7239000" cy="3416320"/>
          </a:xfrm>
          <a:prstGeom prst="rect">
            <a:avLst/>
          </a:prstGeom>
          <a:solidFill>
            <a:schemeClr val="bg2"/>
          </a:solidFill>
        </p:spPr>
        <p:txBody>
          <a:bodyPr wrap="square" rtlCol="0">
            <a:spAutoFit/>
          </a:bodyPr>
          <a:lstStyle/>
          <a:p>
            <a:r>
              <a:rPr lang="en-US" sz="2400" dirty="0" smtClean="0">
                <a:latin typeface="Adobe Caslon Pro" pitchFamily="18" charset="0"/>
              </a:rPr>
              <a:t>def undo(): </a:t>
            </a:r>
          </a:p>
          <a:p>
            <a:r>
              <a:rPr lang="en-US" sz="2400" dirty="0" smtClean="0">
                <a:latin typeface="Adobe Caslon Pro" pitchFamily="18" charset="0"/>
              </a:rPr>
              <a:t>       </a:t>
            </a:r>
            <a:r>
              <a:rPr lang="en-US" sz="2400" dirty="0" err="1" smtClean="0">
                <a:latin typeface="Adobe Caslon Pro" pitchFamily="18" charset="0"/>
              </a:rPr>
              <a:t>entire_string</a:t>
            </a:r>
            <a:r>
              <a:rPr lang="en-US" sz="2400" dirty="0" smtClean="0">
                <a:latin typeface="Adobe Caslon Pro" pitchFamily="18" charset="0"/>
              </a:rPr>
              <a:t> = </a:t>
            </a:r>
            <a:r>
              <a:rPr lang="en-US" sz="2400" dirty="0" err="1" smtClean="0">
                <a:latin typeface="Adobe Caslon Pro" pitchFamily="18" charset="0"/>
              </a:rPr>
              <a:t>display.get</a:t>
            </a:r>
            <a:r>
              <a:rPr lang="en-US" sz="2400" dirty="0" smtClean="0">
                <a:latin typeface="Adobe Caslon Pro" pitchFamily="18" charset="0"/>
              </a:rPr>
              <a:t>() </a:t>
            </a:r>
          </a:p>
          <a:p>
            <a:r>
              <a:rPr lang="en-US" sz="2400" dirty="0" smtClean="0">
                <a:solidFill>
                  <a:srgbClr val="7030A0"/>
                </a:solidFill>
                <a:latin typeface="Adobe Caslon Pro" pitchFamily="18" charset="0"/>
              </a:rPr>
              <a:t>       if </a:t>
            </a:r>
            <a:r>
              <a:rPr lang="en-US" sz="2400" dirty="0" err="1" smtClean="0">
                <a:latin typeface="Adobe Caslon Pro" pitchFamily="18" charset="0"/>
              </a:rPr>
              <a:t>len</a:t>
            </a:r>
            <a:r>
              <a:rPr lang="en-US" sz="2400" dirty="0" smtClean="0">
                <a:latin typeface="Adobe Caslon Pro" pitchFamily="18" charset="0"/>
              </a:rPr>
              <a:t>(</a:t>
            </a:r>
            <a:r>
              <a:rPr lang="en-US" sz="2400" dirty="0" err="1" smtClean="0">
                <a:latin typeface="Adobe Caslon Pro" pitchFamily="18" charset="0"/>
              </a:rPr>
              <a:t>entire_string</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new_string</a:t>
            </a:r>
            <a:r>
              <a:rPr lang="en-US" sz="2400" dirty="0" smtClean="0">
                <a:latin typeface="Adobe Caslon Pro" pitchFamily="18" charset="0"/>
              </a:rPr>
              <a:t> = </a:t>
            </a:r>
            <a:r>
              <a:rPr lang="en-US" sz="2400" dirty="0" err="1" smtClean="0">
                <a:latin typeface="Adobe Caslon Pro" pitchFamily="18" charset="0"/>
              </a:rPr>
              <a:t>entire_string</a:t>
            </a:r>
            <a:r>
              <a:rPr lang="en-US" sz="2400" dirty="0" smtClean="0">
                <a:latin typeface="Adobe Caslon Pro" pitchFamily="18" charset="0"/>
              </a:rPr>
              <a:t>[:-1] </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(0,new_string) </a:t>
            </a:r>
          </a:p>
          <a:p>
            <a:r>
              <a:rPr lang="en-US" sz="2400" dirty="0" smtClean="0">
                <a:solidFill>
                  <a:srgbClr val="7030A0"/>
                </a:solidFill>
                <a:latin typeface="Adobe Caslon Pro" pitchFamily="18" charset="0"/>
              </a:rPr>
              <a:t>       else: </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a:t>
            </a:r>
            <a:r>
              <a:rPr lang="en-US" sz="2400" dirty="0" smtClean="0">
                <a:solidFill>
                  <a:srgbClr val="0070C0"/>
                </a:solidFill>
                <a:latin typeface="Adobe Caslon Pro" pitchFamily="18" charset="0"/>
              </a:rPr>
              <a:t>"Error"</a:t>
            </a:r>
            <a:r>
              <a:rPr lang="en-US" sz="2400" dirty="0" smtClean="0">
                <a:latin typeface="Adobe Caslon Pro" pitchFamily="18" charset="0"/>
              </a:rPr>
              <a:t>)</a:t>
            </a:r>
            <a:endParaRPr lang="en-US" sz="2400" dirty="0">
              <a:latin typeface="Adobe Caslon Pro"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914400"/>
            <a:ext cx="8229600" cy="2339102"/>
          </a:xfrm>
          <a:prstGeom prst="rect">
            <a:avLst/>
          </a:prstGeom>
          <a:noFill/>
        </p:spPr>
        <p:txBody>
          <a:bodyPr wrap="square" rtlCol="0">
            <a:spAutoFit/>
          </a:bodyPr>
          <a:lstStyle/>
          <a:p>
            <a:pPr fontAlgn="base"/>
            <a:r>
              <a:rPr lang="en-US" sz="3200" b="1" dirty="0"/>
              <a:t>Explanation:</a:t>
            </a:r>
            <a:endParaRPr lang="en-US" sz="3200" dirty="0"/>
          </a:p>
          <a:p>
            <a:pPr fontAlgn="base"/>
            <a:r>
              <a:rPr lang="en-US" sz="2400" dirty="0"/>
              <a:t>We use the </a:t>
            </a:r>
            <a:r>
              <a:rPr lang="en-US" sz="2400" b="1" dirty="0"/>
              <a:t>.get()</a:t>
            </a:r>
            <a:r>
              <a:rPr lang="en-US" sz="2400" dirty="0"/>
              <a:t> method to fetch the string present on the input field. If there is really a string present, we slice out the last character, clear the input field and push the new string back to the input field which does not contain the last character.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5410200" cy="1538883"/>
          </a:xfrm>
          <a:prstGeom prst="rect">
            <a:avLst/>
          </a:prstGeom>
          <a:noFill/>
        </p:spPr>
        <p:txBody>
          <a:bodyPr wrap="square" rtlCol="0">
            <a:spAutoFit/>
          </a:bodyPr>
          <a:lstStyle/>
          <a:p>
            <a:pPr fontAlgn="base"/>
            <a:r>
              <a:rPr lang="en-US" sz="2800" b="1" dirty="0"/>
              <a:t>Mapping the ‘= ’ button</a:t>
            </a:r>
            <a:endParaRPr lang="en-US" sz="2800" dirty="0"/>
          </a:p>
          <a:p>
            <a:pPr fontAlgn="base"/>
            <a:endParaRPr lang="en-US" sz="2400" b="1" dirty="0" smtClean="0"/>
          </a:p>
          <a:p>
            <a:pPr fontAlgn="base"/>
            <a:r>
              <a:rPr lang="en-US" sz="2400" b="1" dirty="0" smtClean="0"/>
              <a:t>Code</a:t>
            </a:r>
            <a:r>
              <a:rPr lang="en-US" sz="2400" b="1" dirty="0"/>
              <a:t>:</a:t>
            </a:r>
            <a:endParaRPr lang="en-US" sz="2400" dirty="0"/>
          </a:p>
          <a:p>
            <a:endParaRPr lang="en-US" dirty="0"/>
          </a:p>
        </p:txBody>
      </p:sp>
      <p:sp>
        <p:nvSpPr>
          <p:cNvPr id="5" name="TextBox 4"/>
          <p:cNvSpPr txBox="1"/>
          <p:nvPr/>
        </p:nvSpPr>
        <p:spPr>
          <a:xfrm>
            <a:off x="533400" y="1676400"/>
            <a:ext cx="8001000" cy="3785652"/>
          </a:xfrm>
          <a:prstGeom prst="rect">
            <a:avLst/>
          </a:prstGeom>
          <a:solidFill>
            <a:schemeClr val="bg2"/>
          </a:solidFill>
        </p:spPr>
        <p:txBody>
          <a:bodyPr wrap="square" rtlCol="0">
            <a:spAutoFit/>
          </a:bodyPr>
          <a:lstStyle/>
          <a:p>
            <a:r>
              <a:rPr lang="en-US" sz="2400" dirty="0" smtClean="0">
                <a:latin typeface="Adobe Caslon Pro" pitchFamily="18" charset="0"/>
              </a:rPr>
              <a:t>def calculate(): </a:t>
            </a:r>
          </a:p>
          <a:p>
            <a:r>
              <a:rPr lang="en-US" sz="2400" dirty="0" smtClean="0">
                <a:latin typeface="Adobe Caslon Pro" pitchFamily="18" charset="0"/>
              </a:rPr>
              <a:t>          </a:t>
            </a:r>
            <a:r>
              <a:rPr lang="en-US" sz="2400" dirty="0" err="1" smtClean="0">
                <a:latin typeface="Adobe Caslon Pro" pitchFamily="18" charset="0"/>
              </a:rPr>
              <a:t>entire_string</a:t>
            </a:r>
            <a:r>
              <a:rPr lang="en-US" sz="2400" dirty="0" smtClean="0">
                <a:latin typeface="Adobe Caslon Pro" pitchFamily="18" charset="0"/>
              </a:rPr>
              <a:t> = </a:t>
            </a:r>
            <a:r>
              <a:rPr lang="en-US" sz="2400" dirty="0" err="1" smtClean="0">
                <a:latin typeface="Adobe Caslon Pro" pitchFamily="18" charset="0"/>
              </a:rPr>
              <a:t>display.get</a:t>
            </a:r>
            <a:r>
              <a:rPr lang="en-US" sz="2400" dirty="0" smtClean="0">
                <a:latin typeface="Adobe Caslon Pro" pitchFamily="18" charset="0"/>
              </a:rPr>
              <a:t>() </a:t>
            </a:r>
          </a:p>
          <a:p>
            <a:r>
              <a:rPr lang="en-US" sz="2400" dirty="0" smtClean="0">
                <a:solidFill>
                  <a:srgbClr val="7030A0"/>
                </a:solidFill>
                <a:latin typeface="Adobe Caslon Pro" pitchFamily="18" charset="0"/>
              </a:rPr>
              <a:t>          try: </a:t>
            </a:r>
          </a:p>
          <a:p>
            <a:r>
              <a:rPr lang="en-US" sz="2400" dirty="0" smtClean="0">
                <a:latin typeface="Adobe Caslon Pro" pitchFamily="18" charset="0"/>
              </a:rPr>
              <a:t>                    a = </a:t>
            </a:r>
            <a:r>
              <a:rPr lang="en-US" sz="2400" dirty="0" err="1" smtClean="0">
                <a:latin typeface="Adobe Caslon Pro" pitchFamily="18" charset="0"/>
              </a:rPr>
              <a:t>parser.expr</a:t>
            </a:r>
            <a:r>
              <a:rPr lang="en-US" sz="2400" dirty="0" smtClean="0">
                <a:latin typeface="Adobe Caslon Pro" pitchFamily="18" charset="0"/>
              </a:rPr>
              <a:t>(</a:t>
            </a:r>
            <a:r>
              <a:rPr lang="en-US" sz="2400" dirty="0" err="1" smtClean="0">
                <a:latin typeface="Adobe Caslon Pro" pitchFamily="18" charset="0"/>
              </a:rPr>
              <a:t>entire_string</a:t>
            </a:r>
            <a:r>
              <a:rPr lang="en-US" sz="2400" dirty="0" smtClean="0">
                <a:latin typeface="Adobe Caslon Pro" pitchFamily="18" charset="0"/>
              </a:rPr>
              <a:t>).compile() </a:t>
            </a:r>
          </a:p>
          <a:p>
            <a:r>
              <a:rPr lang="en-US" sz="2400" dirty="0" smtClean="0">
                <a:latin typeface="Adobe Caslon Pro" pitchFamily="18" charset="0"/>
              </a:rPr>
              <a:t>                    result = </a:t>
            </a:r>
            <a:r>
              <a:rPr lang="en-US" sz="2400" dirty="0" err="1" smtClean="0">
                <a:latin typeface="Adobe Caslon Pro" pitchFamily="18" charset="0"/>
              </a:rPr>
              <a:t>eval</a:t>
            </a:r>
            <a:r>
              <a:rPr lang="en-US" sz="2400" dirty="0" smtClean="0">
                <a:latin typeface="Adobe Caslon Pro" pitchFamily="18" charset="0"/>
              </a:rPr>
              <a:t>(a)</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(0,result) </a:t>
            </a:r>
          </a:p>
          <a:p>
            <a:r>
              <a:rPr lang="en-US" sz="2400" dirty="0" smtClean="0">
                <a:solidFill>
                  <a:srgbClr val="7030A0"/>
                </a:solidFill>
                <a:latin typeface="Adobe Caslon Pro" pitchFamily="18" charset="0"/>
              </a:rPr>
              <a:t>          except </a:t>
            </a:r>
            <a:r>
              <a:rPr lang="en-US" sz="2400" dirty="0" smtClean="0">
                <a:latin typeface="Adobe Caslon Pro" pitchFamily="18" charset="0"/>
              </a:rPr>
              <a:t>Exception: </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a:t>
            </a:r>
            <a:r>
              <a:rPr lang="en-US" sz="2400" dirty="0" smtClean="0">
                <a:solidFill>
                  <a:schemeClr val="accent1"/>
                </a:solidFill>
                <a:latin typeface="Adobe Caslon Pro" pitchFamily="18" charset="0"/>
              </a:rPr>
              <a:t>"Error"</a:t>
            </a:r>
            <a:r>
              <a:rPr lang="en-US" sz="2400" dirty="0" smtClean="0">
                <a:latin typeface="Adobe Caslon Pro" pitchFamily="18" charset="0"/>
              </a:rPr>
              <a:t>)</a:t>
            </a:r>
            <a:endParaRPr lang="en-US" sz="2400" dirty="0">
              <a:latin typeface="Adobe Caslon Pro"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8458200" cy="3754874"/>
          </a:xfrm>
          <a:prstGeom prst="rect">
            <a:avLst/>
          </a:prstGeom>
          <a:noFill/>
        </p:spPr>
        <p:txBody>
          <a:bodyPr wrap="square" rtlCol="0">
            <a:spAutoFit/>
          </a:bodyPr>
          <a:lstStyle/>
          <a:p>
            <a:pPr fontAlgn="base"/>
            <a:r>
              <a:rPr lang="en-US" sz="2800" b="1" dirty="0"/>
              <a:t>Explanation:</a:t>
            </a:r>
            <a:endParaRPr lang="en-US" sz="2800" dirty="0"/>
          </a:p>
          <a:p>
            <a:pPr fontAlgn="base"/>
            <a:r>
              <a:rPr lang="en-US" sz="2400" dirty="0"/>
              <a:t>We fetch the string present on the input field using the </a:t>
            </a:r>
            <a:r>
              <a:rPr lang="en-US" sz="2400" b="1" dirty="0"/>
              <a:t>.get()</a:t>
            </a:r>
            <a:r>
              <a:rPr lang="en-US" sz="2400" dirty="0"/>
              <a:t> method. We now use the parse module to scan the string with the help of </a:t>
            </a:r>
            <a:r>
              <a:rPr lang="en-US" sz="2400" b="1" dirty="0"/>
              <a:t>.</a:t>
            </a:r>
            <a:r>
              <a:rPr lang="en-US" sz="2400" b="1" dirty="0" err="1"/>
              <a:t>expr</a:t>
            </a:r>
            <a:r>
              <a:rPr lang="en-US" sz="2400" b="1" dirty="0"/>
              <a:t>()</a:t>
            </a:r>
            <a:r>
              <a:rPr lang="en-US" sz="2400" dirty="0"/>
              <a:t> method which accepts the string as a parameter. We basically leave it to the parser to build an abstract syntax tree of the string which is evaluated using the </a:t>
            </a:r>
            <a:r>
              <a:rPr lang="en-US" sz="2400" b="1" dirty="0" err="1"/>
              <a:t>eval</a:t>
            </a:r>
            <a:r>
              <a:rPr lang="en-US" sz="2400" b="1" dirty="0"/>
              <a:t>()</a:t>
            </a:r>
            <a:r>
              <a:rPr lang="en-US" sz="2400" dirty="0"/>
              <a:t> function.</a:t>
            </a:r>
          </a:p>
          <a:p>
            <a:pPr fontAlgn="base"/>
            <a:r>
              <a:rPr lang="en-US" sz="2400" dirty="0"/>
              <a:t>Once we get the result, we push it to the input field after clearing it.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458200" cy="1600438"/>
          </a:xfrm>
          <a:prstGeom prst="rect">
            <a:avLst/>
          </a:prstGeom>
          <a:noFill/>
        </p:spPr>
        <p:txBody>
          <a:bodyPr wrap="square" rtlCol="0">
            <a:spAutoFit/>
          </a:bodyPr>
          <a:lstStyle/>
          <a:p>
            <a:pPr fontAlgn="base"/>
            <a:r>
              <a:rPr lang="en-US" sz="3200" b="1" dirty="0"/>
              <a:t>Mapping the factorial key</a:t>
            </a:r>
            <a:endParaRPr lang="en-US" sz="3200" dirty="0"/>
          </a:p>
          <a:p>
            <a:pPr fontAlgn="base"/>
            <a:endParaRPr lang="en-US" sz="2400" b="1" dirty="0" smtClean="0"/>
          </a:p>
          <a:p>
            <a:pPr fontAlgn="base"/>
            <a:r>
              <a:rPr lang="en-US" sz="2400" b="1" dirty="0" smtClean="0"/>
              <a:t>Code</a:t>
            </a:r>
            <a:r>
              <a:rPr lang="en-US" sz="2400" b="1" dirty="0"/>
              <a:t>:</a:t>
            </a:r>
            <a:endParaRPr lang="en-US" sz="2400" dirty="0"/>
          </a:p>
          <a:p>
            <a:endParaRPr lang="en-US" dirty="0"/>
          </a:p>
        </p:txBody>
      </p:sp>
      <p:sp>
        <p:nvSpPr>
          <p:cNvPr id="7" name="TextBox 6"/>
          <p:cNvSpPr txBox="1"/>
          <p:nvPr/>
        </p:nvSpPr>
        <p:spPr>
          <a:xfrm>
            <a:off x="457200" y="1993880"/>
            <a:ext cx="8153400" cy="3416320"/>
          </a:xfrm>
          <a:prstGeom prst="rect">
            <a:avLst/>
          </a:prstGeom>
          <a:solidFill>
            <a:schemeClr val="bg2"/>
          </a:solidFill>
        </p:spPr>
        <p:txBody>
          <a:bodyPr wrap="square" rtlCol="0">
            <a:spAutoFit/>
          </a:bodyPr>
          <a:lstStyle/>
          <a:p>
            <a:r>
              <a:rPr lang="en-US" sz="2400" dirty="0" smtClean="0">
                <a:latin typeface="Adobe Caslon Pro" pitchFamily="18" charset="0"/>
              </a:rPr>
              <a:t>def fact():</a:t>
            </a:r>
          </a:p>
          <a:p>
            <a:r>
              <a:rPr lang="en-US" sz="2400" dirty="0">
                <a:latin typeface="Adobe Caslon Pro" pitchFamily="18" charset="0"/>
              </a:rPr>
              <a:t> </a:t>
            </a:r>
            <a:r>
              <a:rPr lang="en-US" sz="2400" dirty="0" smtClean="0">
                <a:latin typeface="Adobe Caslon Pro" pitchFamily="18" charset="0"/>
              </a:rPr>
              <a:t>         </a:t>
            </a:r>
            <a:r>
              <a:rPr lang="en-US" sz="2400" dirty="0" err="1" smtClean="0">
                <a:latin typeface="Adobe Caslon Pro" pitchFamily="18" charset="0"/>
              </a:rPr>
              <a:t>entire_string</a:t>
            </a:r>
            <a:r>
              <a:rPr lang="en-US" sz="2400" dirty="0" smtClean="0">
                <a:latin typeface="Adobe Caslon Pro" pitchFamily="18" charset="0"/>
              </a:rPr>
              <a:t> = </a:t>
            </a:r>
            <a:r>
              <a:rPr lang="en-US" sz="2400" dirty="0" err="1" smtClean="0">
                <a:latin typeface="Adobe Caslon Pro" pitchFamily="18" charset="0"/>
              </a:rPr>
              <a:t>display.get</a:t>
            </a:r>
            <a:r>
              <a:rPr lang="en-US" sz="2400" dirty="0" smtClean="0">
                <a:latin typeface="Adobe Caslon Pro" pitchFamily="18" charset="0"/>
              </a:rPr>
              <a:t>() </a:t>
            </a:r>
          </a:p>
          <a:p>
            <a:r>
              <a:rPr lang="en-US" sz="2400" dirty="0" smtClean="0">
                <a:solidFill>
                  <a:srgbClr val="7030A0"/>
                </a:solidFill>
                <a:latin typeface="Adobe Caslon Pro" pitchFamily="18" charset="0"/>
              </a:rPr>
              <a:t>          try:</a:t>
            </a:r>
          </a:p>
          <a:p>
            <a:r>
              <a:rPr lang="en-US" sz="2400" dirty="0" smtClean="0">
                <a:latin typeface="Adobe Caslon Pro" pitchFamily="18" charset="0"/>
              </a:rPr>
              <a:t>                 result = factorial(</a:t>
            </a:r>
            <a:r>
              <a:rPr lang="en-US" sz="2400" dirty="0" err="1" smtClean="0">
                <a:latin typeface="Adobe Caslon Pro" pitchFamily="18" charset="0"/>
              </a:rPr>
              <a:t>int</a:t>
            </a:r>
            <a:r>
              <a:rPr lang="en-US" sz="2400" dirty="0" smtClean="0">
                <a:latin typeface="Adobe Caslon Pro" pitchFamily="18" charset="0"/>
              </a:rPr>
              <a:t>(</a:t>
            </a:r>
            <a:r>
              <a:rPr lang="en-US" sz="2400" dirty="0" err="1" smtClean="0">
                <a:latin typeface="Adobe Caslon Pro" pitchFamily="18" charset="0"/>
              </a:rPr>
              <a:t>entire_string</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 </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(0,result) </a:t>
            </a:r>
          </a:p>
          <a:p>
            <a:r>
              <a:rPr lang="en-US" sz="2400" dirty="0" smtClean="0">
                <a:solidFill>
                  <a:srgbClr val="7030A0"/>
                </a:solidFill>
                <a:latin typeface="Adobe Caslon Pro" pitchFamily="18" charset="0"/>
              </a:rPr>
              <a:t>          except </a:t>
            </a:r>
            <a:r>
              <a:rPr lang="en-US" sz="2400" dirty="0" smtClean="0">
                <a:latin typeface="Adobe Caslon Pro" pitchFamily="18" charset="0"/>
              </a:rPr>
              <a:t>Exception:</a:t>
            </a:r>
          </a:p>
          <a:p>
            <a:r>
              <a:rPr lang="en-US" sz="2400" dirty="0" smtClean="0">
                <a:latin typeface="Adobe Caslon Pro" pitchFamily="18" charset="0"/>
              </a:rPr>
              <a:t>                 </a:t>
            </a:r>
            <a:r>
              <a:rPr lang="en-US" sz="2400" dirty="0" err="1" smtClean="0">
                <a:latin typeface="Adobe Caslon Pro" pitchFamily="18" charset="0"/>
              </a:rPr>
              <a:t>clear_all</a:t>
            </a:r>
            <a:r>
              <a:rPr lang="en-US" sz="2400" dirty="0" smtClean="0">
                <a:latin typeface="Adobe Caslon Pro" pitchFamily="18" charset="0"/>
              </a:rPr>
              <a:t>()</a:t>
            </a:r>
          </a:p>
          <a:p>
            <a:r>
              <a:rPr lang="en-US" sz="2400" dirty="0" smtClean="0">
                <a:latin typeface="Adobe Caslon Pro" pitchFamily="18" charset="0"/>
              </a:rPr>
              <a:t>                 </a:t>
            </a:r>
            <a:r>
              <a:rPr lang="en-US" sz="2400" dirty="0" err="1" smtClean="0">
                <a:latin typeface="Adobe Caslon Pro" pitchFamily="18" charset="0"/>
              </a:rPr>
              <a:t>display.insert</a:t>
            </a:r>
            <a:r>
              <a:rPr lang="en-US" sz="2400" dirty="0" smtClean="0">
                <a:latin typeface="Adobe Caslon Pro" pitchFamily="18" charset="0"/>
              </a:rPr>
              <a:t>(0,</a:t>
            </a:r>
            <a:r>
              <a:rPr lang="en-US" sz="2400" dirty="0" smtClean="0">
                <a:solidFill>
                  <a:srgbClr val="0070C0"/>
                </a:solidFill>
                <a:latin typeface="Adobe Caslon Pro" pitchFamily="18" charset="0"/>
              </a:rPr>
              <a:t>"Error"</a:t>
            </a:r>
            <a:r>
              <a:rPr lang="en-US" sz="2400" dirty="0" smtClean="0">
                <a:latin typeface="Adobe Caslon Pro" pitchFamily="18" charset="0"/>
              </a:rPr>
              <a:t>)</a:t>
            </a:r>
            <a:endParaRPr lang="en-US" sz="2400" dirty="0">
              <a:latin typeface="Adobe Caslon Pro"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0"/>
            <a:ext cx="7696200" cy="3016210"/>
          </a:xfrm>
          <a:prstGeom prst="rect">
            <a:avLst/>
          </a:prstGeom>
          <a:noFill/>
        </p:spPr>
        <p:txBody>
          <a:bodyPr wrap="square" rtlCol="0">
            <a:spAutoFit/>
          </a:bodyPr>
          <a:lstStyle/>
          <a:p>
            <a:pPr fontAlgn="base"/>
            <a:r>
              <a:rPr lang="en-US" sz="2800" b="1" dirty="0"/>
              <a:t>Explanation:</a:t>
            </a:r>
            <a:endParaRPr lang="en-US" sz="2800" dirty="0"/>
          </a:p>
          <a:p>
            <a:pPr fontAlgn="base"/>
            <a:r>
              <a:rPr lang="en-US" sz="2400" dirty="0"/>
              <a:t>We fetch the string from the input field. We convert the string to type </a:t>
            </a:r>
            <a:r>
              <a:rPr lang="en-US" sz="2400" dirty="0" err="1"/>
              <a:t>int</a:t>
            </a:r>
            <a:r>
              <a:rPr lang="en-US" sz="2400" dirty="0"/>
              <a:t> and pass it to the factorial function which we imported in the beginning. After that we clear the input field and push the result to the input field. We deal with any exception by clearing the input field followed by pushing an error message on the input field.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153400" cy="1600438"/>
          </a:xfrm>
          <a:prstGeom prst="rect">
            <a:avLst/>
          </a:prstGeom>
          <a:noFill/>
        </p:spPr>
        <p:txBody>
          <a:bodyPr wrap="square" rtlCol="0">
            <a:spAutoFit/>
          </a:bodyPr>
          <a:lstStyle/>
          <a:p>
            <a:pPr fontAlgn="base"/>
            <a:r>
              <a:rPr lang="en-US" sz="3200" dirty="0"/>
              <a:t>Final Screens of Python Calculator</a:t>
            </a:r>
          </a:p>
          <a:p>
            <a:pPr fontAlgn="base"/>
            <a:r>
              <a:rPr lang="en-US" sz="2400" dirty="0"/>
              <a:t>When you execute this calculator program in python you will get following screens:</a:t>
            </a:r>
          </a:p>
          <a:p>
            <a:endParaRPr lang="en-US" dirty="0"/>
          </a:p>
        </p:txBody>
      </p:sp>
      <p:pic>
        <p:nvPicPr>
          <p:cNvPr id="33794" name="Picture 2" descr="https://d2h0cx97tjks2p.cloudfront.net/blogs/wp-content/uploads/sites/2/2020/08/calculator.png"/>
          <p:cNvPicPr>
            <a:picLocks noChangeAspect="1" noChangeArrowheads="1"/>
          </p:cNvPicPr>
          <p:nvPr/>
        </p:nvPicPr>
        <p:blipFill>
          <a:blip r:embed="rId2"/>
          <a:srcRect/>
          <a:stretch>
            <a:fillRect/>
          </a:stretch>
        </p:blipFill>
        <p:spPr bwMode="auto">
          <a:xfrm>
            <a:off x="2438400" y="1600200"/>
            <a:ext cx="3962400" cy="502676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09600"/>
            <a:ext cx="8001000" cy="3139321"/>
          </a:xfrm>
          <a:prstGeom prst="rect">
            <a:avLst/>
          </a:prstGeom>
          <a:noFill/>
        </p:spPr>
        <p:txBody>
          <a:bodyPr wrap="square" rtlCol="0">
            <a:spAutoFit/>
          </a:bodyPr>
          <a:lstStyle/>
          <a:p>
            <a:pPr fontAlgn="base"/>
            <a:r>
              <a:rPr lang="en-US" sz="3600" dirty="0" smtClean="0"/>
              <a:t>Conclusion:</a:t>
            </a:r>
            <a:endParaRPr lang="en-US" sz="3600" dirty="0"/>
          </a:p>
          <a:p>
            <a:pPr fontAlgn="base"/>
            <a:r>
              <a:rPr lang="en-US" sz="2400" dirty="0" smtClean="0"/>
              <a:t>We </a:t>
            </a:r>
            <a:r>
              <a:rPr lang="en-US" sz="2400" dirty="0"/>
              <a:t>have successfully designed a python calculator with </a:t>
            </a:r>
            <a:r>
              <a:rPr lang="en-US" sz="2400" dirty="0" err="1"/>
              <a:t>tkinter</a:t>
            </a:r>
            <a:r>
              <a:rPr lang="en-US" sz="2400" dirty="0"/>
              <a:t>. This means that you have a better understanding of the way </a:t>
            </a:r>
            <a:r>
              <a:rPr lang="en-US" sz="2400" dirty="0" err="1"/>
              <a:t>tkinter</a:t>
            </a:r>
            <a:r>
              <a:rPr lang="en-US" sz="2400" dirty="0"/>
              <a:t> is used to build GUI applications. Apart from this, you can now take a step forward to extend the project by making a history tab which keeps track of the previous calculations or adding a background image to the calculator.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normAutofit/>
          </a:bodyPr>
          <a:lstStyle/>
          <a:p>
            <a:r>
              <a:rPr lang="en-US" sz="6600" smtClean="0">
                <a:latin typeface="Algerian" pitchFamily="82" charset="0"/>
              </a:rPr>
              <a:t> Directed by:-</a:t>
            </a:r>
            <a:endParaRPr lang="en-US" sz="6600" dirty="0">
              <a:latin typeface="Algerian" pitchFamily="82" charset="0"/>
            </a:endParaRPr>
          </a:p>
        </p:txBody>
      </p:sp>
      <p:sp>
        <p:nvSpPr>
          <p:cNvPr id="4" name="TextBox 3"/>
          <p:cNvSpPr txBox="1"/>
          <p:nvPr/>
        </p:nvSpPr>
        <p:spPr>
          <a:xfrm>
            <a:off x="1981200" y="3276600"/>
            <a:ext cx="6400800" cy="800219"/>
          </a:xfrm>
          <a:prstGeom prst="rect">
            <a:avLst/>
          </a:prstGeom>
          <a:noFill/>
        </p:spPr>
        <p:txBody>
          <a:bodyPr wrap="square" rtlCol="0">
            <a:spAutoFit/>
          </a:bodyPr>
          <a:lstStyle/>
          <a:p>
            <a:r>
              <a:rPr lang="en-US" sz="4600" dirty="0" smtClean="0">
                <a:latin typeface="Arno Pro Smbd" pitchFamily="18" charset="0"/>
              </a:rPr>
              <a:t>Mahesh </a:t>
            </a:r>
            <a:r>
              <a:rPr lang="en-US" sz="4600" dirty="0" err="1" smtClean="0">
                <a:latin typeface="Arno Pro Smbd" pitchFamily="18" charset="0"/>
              </a:rPr>
              <a:t>Dahiwal</a:t>
            </a:r>
            <a:endParaRPr lang="en-US" sz="4600" dirty="0">
              <a:latin typeface="Arno Pro Smb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7162800" cy="1354217"/>
          </a:xfrm>
          <a:prstGeom prst="rect">
            <a:avLst/>
          </a:prstGeom>
          <a:noFill/>
        </p:spPr>
        <p:txBody>
          <a:bodyPr wrap="square" rtlCol="0">
            <a:spAutoFit/>
          </a:bodyPr>
          <a:lstStyle/>
          <a:p>
            <a:r>
              <a:rPr lang="en-US" sz="3200" dirty="0">
                <a:latin typeface="Adobe Garamond Pro Bold" pitchFamily="18" charset="0"/>
              </a:rPr>
              <a:t>Calculator Program in Python – Python Calculator Project</a:t>
            </a:r>
          </a:p>
          <a:p>
            <a:endParaRPr lang="en-US" dirty="0"/>
          </a:p>
        </p:txBody>
      </p:sp>
      <p:sp>
        <p:nvSpPr>
          <p:cNvPr id="5" name="TextBox 4"/>
          <p:cNvSpPr txBox="1"/>
          <p:nvPr/>
        </p:nvSpPr>
        <p:spPr>
          <a:xfrm>
            <a:off x="609600" y="2590800"/>
            <a:ext cx="7010400" cy="2308324"/>
          </a:xfrm>
          <a:prstGeom prst="rect">
            <a:avLst/>
          </a:prstGeom>
          <a:noFill/>
        </p:spPr>
        <p:txBody>
          <a:bodyPr wrap="square" rtlCol="0">
            <a:spAutoFit/>
          </a:bodyPr>
          <a:lstStyle/>
          <a:p>
            <a:r>
              <a:rPr lang="en-US" sz="2400" dirty="0"/>
              <a:t>The calculator is one application that we all use in our day to day lives. If you are trying to get your hands dirty with programming in python, Calculator is a project which is easy and useful at the same time. Today, we are going to build a Python Calculator using </a:t>
            </a:r>
            <a:r>
              <a:rPr lang="en-US" sz="2400" dirty="0" err="1"/>
              <a:t>Tkinter</a:t>
            </a:r>
            <a:r>
              <a:rPr lang="en-US" sz="2400" dirty="0"/>
              <a:t> with easy to understand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8077200" cy="3200876"/>
          </a:xfrm>
          <a:prstGeom prst="rect">
            <a:avLst/>
          </a:prstGeom>
          <a:noFill/>
        </p:spPr>
        <p:txBody>
          <a:bodyPr wrap="square" rtlCol="0">
            <a:spAutoFit/>
          </a:bodyPr>
          <a:lstStyle/>
          <a:p>
            <a:pPr fontAlgn="base"/>
            <a:r>
              <a:rPr lang="en-US" sz="3200" dirty="0">
                <a:latin typeface="Adobe Garamond Pro Bold" pitchFamily="18" charset="0"/>
              </a:rPr>
              <a:t>What is </a:t>
            </a:r>
            <a:r>
              <a:rPr lang="en-US" sz="3200" dirty="0" err="1">
                <a:latin typeface="Adobe Garamond Pro Bold" pitchFamily="18" charset="0"/>
              </a:rPr>
              <a:t>Tkinter</a:t>
            </a:r>
            <a:r>
              <a:rPr lang="en-US" sz="3200" dirty="0" smtClean="0">
                <a:latin typeface="Adobe Garamond Pro Bold" pitchFamily="18" charset="0"/>
              </a:rPr>
              <a:t>?</a:t>
            </a:r>
          </a:p>
          <a:p>
            <a:pPr fontAlgn="base"/>
            <a:endParaRPr lang="en-US" sz="3200" dirty="0">
              <a:latin typeface="Adobe Garamond Pro Bold" pitchFamily="18" charset="0"/>
            </a:endParaRPr>
          </a:p>
          <a:p>
            <a:pPr fontAlgn="base"/>
            <a:r>
              <a:rPr lang="en-US" sz="2400" dirty="0"/>
              <a:t>Python offers various utilities to design the GUI wiz Graphical User Interface, and one such utility is </a:t>
            </a:r>
            <a:r>
              <a:rPr lang="en-US" sz="2400" dirty="0" err="1"/>
              <a:t>Tkinter</a:t>
            </a:r>
            <a:r>
              <a:rPr lang="en-US" sz="2400" dirty="0"/>
              <a:t> which is most commonly used. It is indeed one of the fastest and easiest ways to build GUI application. Moreover, </a:t>
            </a:r>
            <a:r>
              <a:rPr lang="en-US" sz="2400" dirty="0" err="1"/>
              <a:t>Tkinter</a:t>
            </a:r>
            <a:r>
              <a:rPr lang="en-US" sz="2400" dirty="0"/>
              <a:t> is cross-platform, hence the same code works on </a:t>
            </a:r>
            <a:r>
              <a:rPr lang="en-US" sz="2400" dirty="0" err="1"/>
              <a:t>macOS</a:t>
            </a:r>
            <a:r>
              <a:rPr lang="en-US" sz="2400" dirty="0"/>
              <a:t>, Windows, and Linux.</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04800"/>
            <a:ext cx="7848600" cy="1600438"/>
          </a:xfrm>
          <a:prstGeom prst="rect">
            <a:avLst/>
          </a:prstGeom>
          <a:noFill/>
        </p:spPr>
        <p:txBody>
          <a:bodyPr wrap="square" rtlCol="0">
            <a:spAutoFit/>
          </a:bodyPr>
          <a:lstStyle/>
          <a:p>
            <a:pPr fontAlgn="base"/>
            <a:r>
              <a:rPr lang="en-US" sz="3200" dirty="0">
                <a:latin typeface="Adobe Garamond Pro Bold" pitchFamily="18" charset="0"/>
              </a:rPr>
              <a:t>Python Calculator Project</a:t>
            </a:r>
          </a:p>
          <a:p>
            <a:pPr fontAlgn="base"/>
            <a:r>
              <a:rPr lang="en-US" sz="2400" dirty="0"/>
              <a:t>The python calculator which we are going to build will look something like this</a:t>
            </a:r>
            <a:r>
              <a:rPr lang="en-US" dirty="0"/>
              <a:t>:</a:t>
            </a:r>
          </a:p>
          <a:p>
            <a:endParaRPr lang="en-US" dirty="0"/>
          </a:p>
        </p:txBody>
      </p:sp>
      <p:pic>
        <p:nvPicPr>
          <p:cNvPr id="3074" name="Picture 2" descr="https://d2h0cx97tjks2p.cloudfront.net/blogs/wp-content/uploads/sites/2/2020/08/python-calculator.png"/>
          <p:cNvPicPr>
            <a:picLocks noChangeAspect="1" noChangeArrowheads="1"/>
          </p:cNvPicPr>
          <p:nvPr/>
        </p:nvPicPr>
        <p:blipFill>
          <a:blip r:embed="rId2"/>
          <a:srcRect/>
          <a:stretch>
            <a:fillRect/>
          </a:stretch>
        </p:blipFill>
        <p:spPr bwMode="auto">
          <a:xfrm>
            <a:off x="2514600" y="1828800"/>
            <a:ext cx="3810000" cy="481050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295400" y="1828800"/>
          <a:ext cx="7040493" cy="1905000"/>
        </p:xfrm>
        <a:graphic>
          <a:graphicData uri="http://schemas.openxmlformats.org/presentationml/2006/ole">
            <p:oleObj spid="_x0000_s45058" name="Packager Shell Object" showAsIcon="1" r:id="rId3" imgW="1813320" imgH="491040" progId="Package">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04800"/>
            <a:ext cx="8686800" cy="1969770"/>
          </a:xfrm>
          <a:prstGeom prst="rect">
            <a:avLst/>
          </a:prstGeom>
          <a:noFill/>
        </p:spPr>
        <p:txBody>
          <a:bodyPr wrap="square" rtlCol="0">
            <a:spAutoFit/>
          </a:bodyPr>
          <a:lstStyle/>
          <a:p>
            <a:pPr fontAlgn="base"/>
            <a:r>
              <a:rPr lang="en-US" sz="3200" dirty="0"/>
              <a:t>Step 1: Importing the necessary modules</a:t>
            </a:r>
          </a:p>
          <a:p>
            <a:pPr fontAlgn="base"/>
            <a:r>
              <a:rPr lang="en-US" sz="2400" dirty="0"/>
              <a:t>To use the </a:t>
            </a:r>
            <a:r>
              <a:rPr lang="en-US" sz="2400" dirty="0" err="1"/>
              <a:t>Tkinter</a:t>
            </a:r>
            <a:r>
              <a:rPr lang="en-US" sz="2400" dirty="0"/>
              <a:t> we need to import the </a:t>
            </a:r>
            <a:r>
              <a:rPr lang="en-US" sz="2400" dirty="0" err="1"/>
              <a:t>Tkinter</a:t>
            </a:r>
            <a:r>
              <a:rPr lang="en-US" sz="2400" dirty="0"/>
              <a:t> module. We are also going to import the function factorial from math module.</a:t>
            </a:r>
          </a:p>
          <a:p>
            <a:pPr fontAlgn="base"/>
            <a:r>
              <a:rPr lang="en-US" sz="2400" b="1" dirty="0"/>
              <a:t>Code:</a:t>
            </a:r>
            <a:endParaRPr lang="en-US" sz="2400" dirty="0"/>
          </a:p>
          <a:p>
            <a:endParaRPr lang="en-US" dirty="0"/>
          </a:p>
        </p:txBody>
      </p:sp>
      <p:sp>
        <p:nvSpPr>
          <p:cNvPr id="6" name="TextBox 5"/>
          <p:cNvSpPr txBox="1"/>
          <p:nvPr/>
        </p:nvSpPr>
        <p:spPr>
          <a:xfrm>
            <a:off x="1676400" y="2438400"/>
            <a:ext cx="5334000" cy="1200329"/>
          </a:xfrm>
          <a:prstGeom prst="rect">
            <a:avLst/>
          </a:prstGeom>
          <a:solidFill>
            <a:schemeClr val="bg2"/>
          </a:solidFill>
        </p:spPr>
        <p:txBody>
          <a:bodyPr wrap="square" rtlCol="0">
            <a:spAutoFit/>
          </a:bodyPr>
          <a:lstStyle/>
          <a:p>
            <a:r>
              <a:rPr lang="en-US" sz="2400" dirty="0" smtClean="0">
                <a:latin typeface="Adobe Caslon Pro" pitchFamily="18" charset="0"/>
              </a:rPr>
              <a:t>from </a:t>
            </a:r>
            <a:r>
              <a:rPr lang="en-US" sz="2400" dirty="0" err="1" smtClean="0">
                <a:latin typeface="Adobe Caslon Pro" pitchFamily="18" charset="0"/>
              </a:rPr>
              <a:t>tkinter</a:t>
            </a:r>
            <a:r>
              <a:rPr lang="en-US" sz="2400" dirty="0" smtClean="0">
                <a:latin typeface="Adobe Caslon Pro" pitchFamily="18" charset="0"/>
              </a:rPr>
              <a:t> import *</a:t>
            </a:r>
          </a:p>
          <a:p>
            <a:r>
              <a:rPr lang="en-US" sz="2400" dirty="0" smtClean="0">
                <a:latin typeface="Adobe Caslon Pro" pitchFamily="18" charset="0"/>
              </a:rPr>
              <a:t> import parser</a:t>
            </a:r>
          </a:p>
          <a:p>
            <a:r>
              <a:rPr lang="en-US" sz="2400" dirty="0" smtClean="0">
                <a:latin typeface="Adobe Caslon Pro" pitchFamily="18" charset="0"/>
              </a:rPr>
              <a:t> from math import factorial</a:t>
            </a:r>
            <a:endParaRPr lang="en-US" sz="2400" dirty="0">
              <a:latin typeface="Adobe Caslon Pro"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534400" cy="1969770"/>
          </a:xfrm>
          <a:prstGeom prst="rect">
            <a:avLst/>
          </a:prstGeom>
          <a:noFill/>
        </p:spPr>
        <p:txBody>
          <a:bodyPr wrap="square" rtlCol="0">
            <a:spAutoFit/>
          </a:bodyPr>
          <a:lstStyle/>
          <a:p>
            <a:pPr fontAlgn="base"/>
            <a:r>
              <a:rPr lang="en-US" sz="3200" dirty="0"/>
              <a:t>Step 2: Making a window for our calculator</a:t>
            </a:r>
          </a:p>
          <a:p>
            <a:pPr fontAlgn="base"/>
            <a:r>
              <a:rPr lang="en-US" sz="2400" dirty="0"/>
              <a:t>Now we are going to draft the window for our calculator which will accommodate the buttons.</a:t>
            </a:r>
          </a:p>
          <a:p>
            <a:pPr fontAlgn="base"/>
            <a:r>
              <a:rPr lang="en-US" sz="2400" b="1" dirty="0"/>
              <a:t>Code:</a:t>
            </a:r>
            <a:endParaRPr lang="en-US" sz="2400" dirty="0"/>
          </a:p>
          <a:p>
            <a:endParaRPr lang="en-US" dirty="0"/>
          </a:p>
        </p:txBody>
      </p:sp>
      <p:sp>
        <p:nvSpPr>
          <p:cNvPr id="5" name="TextBox 4"/>
          <p:cNvSpPr txBox="1"/>
          <p:nvPr/>
        </p:nvSpPr>
        <p:spPr>
          <a:xfrm>
            <a:off x="1371600" y="1981200"/>
            <a:ext cx="6477000" cy="1200329"/>
          </a:xfrm>
          <a:prstGeom prst="rect">
            <a:avLst/>
          </a:prstGeom>
          <a:solidFill>
            <a:schemeClr val="bg2"/>
          </a:solidFill>
        </p:spPr>
        <p:txBody>
          <a:bodyPr wrap="square" rtlCol="0">
            <a:spAutoFit/>
          </a:bodyPr>
          <a:lstStyle/>
          <a:p>
            <a:r>
              <a:rPr lang="en-US" sz="2400" dirty="0" smtClean="0">
                <a:latin typeface="Adobe Caslon Pro" pitchFamily="18" charset="0"/>
              </a:rPr>
              <a:t>root = </a:t>
            </a:r>
            <a:r>
              <a:rPr lang="en-US" sz="2400" dirty="0" err="1" smtClean="0">
                <a:latin typeface="Adobe Caslon Pro" pitchFamily="18" charset="0"/>
              </a:rPr>
              <a:t>Tk</a:t>
            </a:r>
            <a:r>
              <a:rPr lang="en-US" sz="2400" dirty="0" smtClean="0">
                <a:latin typeface="Adobe Caslon Pro" pitchFamily="18" charset="0"/>
              </a:rPr>
              <a:t>()</a:t>
            </a:r>
          </a:p>
          <a:p>
            <a:r>
              <a:rPr lang="en-US" sz="2400" dirty="0" smtClean="0">
                <a:latin typeface="Adobe Caslon Pro" pitchFamily="18" charset="0"/>
              </a:rPr>
              <a:t> </a:t>
            </a:r>
            <a:r>
              <a:rPr lang="en-US" sz="2400" dirty="0" err="1" smtClean="0">
                <a:latin typeface="Adobe Caslon Pro" pitchFamily="18" charset="0"/>
              </a:rPr>
              <a:t>root.title</a:t>
            </a:r>
            <a:r>
              <a:rPr lang="en-US" sz="2400" dirty="0" smtClean="0">
                <a:latin typeface="Adobe Caslon Pro" pitchFamily="18" charset="0"/>
              </a:rPr>
              <a:t>(</a:t>
            </a:r>
            <a:r>
              <a:rPr lang="en-US" sz="2400" dirty="0" smtClean="0">
                <a:solidFill>
                  <a:schemeClr val="accent1"/>
                </a:solidFill>
                <a:latin typeface="Adobe Caslon Pro" pitchFamily="18" charset="0"/>
              </a:rPr>
              <a:t>'</a:t>
            </a:r>
            <a:r>
              <a:rPr lang="en-US" sz="2400" dirty="0" err="1" smtClean="0">
                <a:solidFill>
                  <a:schemeClr val="accent1"/>
                </a:solidFill>
                <a:latin typeface="Adobe Caslon Pro" pitchFamily="18" charset="0"/>
              </a:rPr>
              <a:t>DataFlair</a:t>
            </a:r>
            <a:r>
              <a:rPr lang="en-US" sz="2400" dirty="0" smtClean="0">
                <a:solidFill>
                  <a:schemeClr val="accent1"/>
                </a:solidFill>
                <a:latin typeface="Adobe Caslon Pro" pitchFamily="18" charset="0"/>
              </a:rPr>
              <a:t> - Calculator</a:t>
            </a:r>
            <a:r>
              <a:rPr lang="en-US" sz="2400" dirty="0" smtClean="0">
                <a:latin typeface="Adobe Caslon Pro" pitchFamily="18" charset="0"/>
              </a:rPr>
              <a:t>') </a:t>
            </a:r>
          </a:p>
          <a:p>
            <a:r>
              <a:rPr lang="en-US" sz="2400" dirty="0" err="1" smtClean="0">
                <a:latin typeface="Adobe Caslon Pro" pitchFamily="18" charset="0"/>
              </a:rPr>
              <a:t>root.mainloop</a:t>
            </a:r>
            <a:r>
              <a:rPr lang="en-US" sz="2400" dirty="0" smtClean="0">
                <a:latin typeface="Adobe Caslon Pro" pitchFamily="18" charset="0"/>
              </a:rPr>
              <a:t>()</a:t>
            </a:r>
            <a:endParaRPr lang="en-US" sz="2400" dirty="0">
              <a:latin typeface="Adobe Caslon Pro" pitchFamily="18" charset="0"/>
            </a:endParaRPr>
          </a:p>
        </p:txBody>
      </p:sp>
      <p:sp>
        <p:nvSpPr>
          <p:cNvPr id="6" name="TextBox 5"/>
          <p:cNvSpPr txBox="1"/>
          <p:nvPr/>
        </p:nvSpPr>
        <p:spPr>
          <a:xfrm>
            <a:off x="381000" y="3733800"/>
            <a:ext cx="8458200" cy="1846659"/>
          </a:xfrm>
          <a:prstGeom prst="rect">
            <a:avLst/>
          </a:prstGeom>
          <a:noFill/>
        </p:spPr>
        <p:txBody>
          <a:bodyPr wrap="square" rtlCol="0">
            <a:spAutoFit/>
          </a:bodyPr>
          <a:lstStyle/>
          <a:p>
            <a:pPr fontAlgn="base"/>
            <a:r>
              <a:rPr lang="en-US" sz="2400" b="1" dirty="0"/>
              <a:t>Explanation:</a:t>
            </a:r>
            <a:endParaRPr lang="en-US" sz="2400" dirty="0"/>
          </a:p>
          <a:p>
            <a:pPr fontAlgn="base"/>
            <a:r>
              <a:rPr lang="en-US" sz="2400" dirty="0"/>
              <a:t>The above code sets the title of python calculator window as ‘</a:t>
            </a:r>
            <a:r>
              <a:rPr lang="en-US" sz="2400" dirty="0" err="1"/>
              <a:t>DataFlair</a:t>
            </a:r>
            <a:r>
              <a:rPr lang="en-US" sz="2400" dirty="0"/>
              <a:t> – Calculator’. When you run the above code, you will get a window like this</a:t>
            </a:r>
            <a:r>
              <a:rPr lang="en-US"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6781800" cy="461665"/>
          </a:xfrm>
          <a:prstGeom prst="rect">
            <a:avLst/>
          </a:prstGeom>
          <a:noFill/>
        </p:spPr>
        <p:txBody>
          <a:bodyPr wrap="square" rtlCol="0">
            <a:spAutoFit/>
          </a:bodyPr>
          <a:lstStyle/>
          <a:p>
            <a:r>
              <a:rPr lang="en-US" sz="2400" b="1" dirty="0"/>
              <a:t>Output:</a:t>
            </a:r>
            <a:endParaRPr lang="en-US" sz="2400" dirty="0"/>
          </a:p>
        </p:txBody>
      </p:sp>
      <p:pic>
        <p:nvPicPr>
          <p:cNvPr id="1026" name="Picture 2" descr="https://d2h0cx97tjks2p.cloudfront.net/blogs/wp-content/uploads/sites/2/2020/08/calculator-window.png"/>
          <p:cNvPicPr>
            <a:picLocks noChangeAspect="1" noChangeArrowheads="1"/>
          </p:cNvPicPr>
          <p:nvPr/>
        </p:nvPicPr>
        <p:blipFill>
          <a:blip r:embed="rId2"/>
          <a:srcRect/>
          <a:stretch>
            <a:fillRect/>
          </a:stretch>
        </p:blipFill>
        <p:spPr bwMode="auto">
          <a:xfrm>
            <a:off x="1905000" y="533400"/>
            <a:ext cx="6191250" cy="60674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1179</Words>
  <Application>Microsoft Office PowerPoint</Application>
  <PresentationFormat>On-screen Show (4:3)</PresentationFormat>
  <Paragraphs>158</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Packager Shell Object</vt:lpstr>
      <vt:lpstr>Slide 1</vt:lpstr>
      <vt:lpstr>Python Mini Project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 Directed by:-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18</cp:revision>
  <dcterms:created xsi:type="dcterms:W3CDTF">2021-06-20T05:32:06Z</dcterms:created>
  <dcterms:modified xsi:type="dcterms:W3CDTF">2021-06-21T07:33:28Z</dcterms:modified>
</cp:coreProperties>
</file>