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6" r:id="rId1"/>
  </p:sldMasterIdLst>
  <p:notesMasterIdLst>
    <p:notesMasterId r:id="rId2"/>
  </p:notesMasterIdLst>
  <p:sldIdLst>
    <p:sldId id="256" r:id="rId3"/>
    <p:sldId id="258" r:id="rId4"/>
    <p:sldId id="259" r:id="rId5"/>
    <p:sldId id="266" r:id="rId6"/>
    <p:sldId id="267" r:id="rId7"/>
    <p:sldId id="262" r:id="rId8"/>
    <p:sldId id="260" r:id="rId9"/>
    <p:sldId id="261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notesMaster" Target="notesMasters/notesMaster1.xml"></Relationship><Relationship Id="rId3" Type="http://schemas.openxmlformats.org/officeDocument/2006/relationships/slide" Target="slides/slide1.xml"></Relationship><Relationship Id="rId4" Type="http://schemas.openxmlformats.org/officeDocument/2006/relationships/slide" Target="slides/slide2.xml"></Relationship><Relationship Id="rId5" Type="http://schemas.openxmlformats.org/officeDocument/2006/relationships/slide" Target="slides/slide3.xml"></Relationship><Relationship Id="rId6" Type="http://schemas.openxmlformats.org/officeDocument/2006/relationships/slide" Target="slides/slide4.xml"></Relationship><Relationship Id="rId7" Type="http://schemas.openxmlformats.org/officeDocument/2006/relationships/slide" Target="slides/slide5.xml"></Relationship><Relationship Id="rId8" Type="http://schemas.openxmlformats.org/officeDocument/2006/relationships/slide" Target="slides/slide6.xml"></Relationship><Relationship Id="rId9" Type="http://schemas.openxmlformats.org/officeDocument/2006/relationships/slide" Target="slides/slide7.xml"></Relationship><Relationship Id="rId10" Type="http://schemas.openxmlformats.org/officeDocument/2006/relationships/slide" Target="slides/slide8.xml"></Relationship><Relationship Id="rId11" Type="http://schemas.openxmlformats.org/officeDocument/2006/relationships/slide" Target="slides/slide9.xml"></Relationship><Relationship Id="rId12" Type="http://schemas.openxmlformats.org/officeDocument/2006/relationships/slide" Target="slides/slide10.xml"></Relationship><Relationship Id="rId13" Type="http://schemas.openxmlformats.org/officeDocument/2006/relationships/slide" Target="slides/slide11.xml"></Relationship><Relationship Id="rId14" Type="http://schemas.openxmlformats.org/officeDocument/2006/relationships/theme" Target="theme/theme1.xml"></Relationship><Relationship Id="rId15" Type="http://schemas.openxmlformats.org/officeDocument/2006/relationships/theme" Target="theme/theme2.xml"></Relationship><Relationship Id="rId16" Type="http://schemas.openxmlformats.org/officeDocument/2006/relationships/presProps" Target="presProps.xml"></Relationship><Relationship Id="rId17" Type="http://schemas.openxmlformats.org/officeDocument/2006/relationships/viewProps" Target="viewProps.xml"></Relationship><Relationship Id="rId18" Type="http://schemas.openxmlformats.org/officeDocument/2006/relationships/tableStyles" Target="tableStyle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2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머리글 갤체 틀 4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latin typeface="맑은 고딕" charset="0"/>
                <a:ea typeface="맑은 고딕" charset="0"/>
              </a:rPr>
              <a:t>4/5/2018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슬라이드 번호 개체 틀 7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slide" Target="../slides/slide1.xml"></Relationship><Relationship Id="rId1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3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 txBox="1">
            <a:spLocks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4/5/2018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바닥글 개체 틀 11"/>
          <p:cNvSpPr txBox="1">
            <a:spLocks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4/5/2018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개체 틀 13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개체 틀 11"/>
          <p:cNvSpPr txBox="1">
            <a:spLocks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날짜 개체 틀 12"/>
          <p:cNvSpPr txBox="1">
            <a:spLocks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바닥글 개체 틀 13"/>
          <p:cNvSpPr txBox="1">
            <a:spLocks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슬라이드 번호 개체 틀 14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 txBox="1">
            <a:spLocks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8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바닥글 개체 틀 9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슬라이드 번호 개체 틀 1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날짜 개체 틀 10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바닥글 개체 틀 11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날짜 개체 틀 11"/>
          <p:cNvSpPr txBox="1">
            <a:spLocks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4/5/2018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바닥글 개체 틀 12"/>
          <p:cNvSpPr txBox="1">
            <a:spLocks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슬라이드 번호 개체 틀 1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Click to edit Master title style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4/5/2018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22343451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9327454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40264457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44834226500.png"></Relationship><Relationship Id="rId3" Type="http://schemas.openxmlformats.org/officeDocument/2006/relationships/image" Target="../media/fImage205804239169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5744425724.png"></Relationship><Relationship Id="rId3" Type="http://schemas.openxmlformats.org/officeDocument/2006/relationships/image" Target="../media/fImage48614431478.png"></Relationship><Relationship Id="rId4" Type="http://schemas.openxmlformats.org/officeDocument/2006/relationships/image" Target="../media/fImage3068444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4613450696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2237105" y="2000885"/>
            <a:ext cx="6410960" cy="21501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solidFill>
                  <a:schemeClr val="bg1"/>
                </a:solidFill>
                <a:latin typeface="Impact" charset="0"/>
                <a:ea typeface="Impact" charset="0"/>
              </a:rPr>
              <a:t>HeadFirst_</a:t>
            </a:r>
            <a:r>
              <a:rPr lang="en-US" altLang="ko-KR" sz="5400" cap="none" dirty="0" smtClean="0" b="0" strike="noStrike">
                <a:solidFill>
                  <a:srgbClr val="FF0000"/>
                </a:solidFill>
                <a:latin typeface="Impact" charset="0"/>
                <a:ea typeface="Impact" charset="0"/>
              </a:rPr>
              <a:t>Invader</a:t>
            </a:r>
            <a:endParaRPr lang="ko-KR" altLang="en-US" sz="5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8371840" y="5163820"/>
            <a:ext cx="5058410" cy="10134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i="1" b="1" strike="noStrike">
                <a:solidFill>
                  <a:schemeClr val="bg1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PMingLiU-ExtB" charset="0"/>
                <a:ea typeface="PMingLiU-ExtB" charset="0"/>
              </a:rPr>
              <a:t>이재건</a:t>
            </a:r>
            <a:endParaRPr lang="ko-KR" altLang="en-US" sz="4000" cap="none" dirty="0" smtClean="0" i="1" b="1" strike="noStrike">
              <a:solidFill>
                <a:schemeClr val="bg1"/>
              </a:solidFill>
              <a:latin typeface="PMingLiU-ExtB" charset="0"/>
              <a:ea typeface="PMingLiU-Ext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1048385" y="1160780"/>
            <a:ext cx="10310495" cy="4545965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350" cap="none" dirty="0" smtClean="0" b="1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Bahnschrift" charset="0"/>
                <a:ea typeface="Bahnschrift" charset="0"/>
              </a:rPr>
              <a:t>부족했던 부분:</a:t>
            </a:r>
            <a:endParaRPr lang="ko-KR" altLang="en-US" sz="2350" cap="none" dirty="0" smtClean="0" b="1" strike="noStrike">
              <a:solidFill>
                <a:schemeClr val="accent5">
                  <a:lumMod val="75000"/>
                  <a:lumOff val="0"/>
                </a:schemeClr>
              </a:solidFill>
              <a:latin typeface="Bahnschrift" charset="0"/>
              <a:ea typeface="Bahnschrif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80" cap="none" dirty="0" smtClean="0" b="0" strike="noStrike">
                <a:solidFill>
                  <a:schemeClr val="tx1"/>
                </a:solidFill>
                <a:latin typeface="Impact" charset="0"/>
                <a:ea typeface="Impact" charset="0"/>
              </a:rPr>
              <a:t>-&gt;자료구조(LINQ)를 이용하여 충돌처리를  하지 못했던 부분.</a:t>
            </a:r>
            <a:endParaRPr lang="ko-KR" altLang="en-US" sz="188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80" cap="none" dirty="0" smtClean="0" b="0" strike="noStrike">
                <a:solidFill>
                  <a:schemeClr val="tx1"/>
                </a:solidFill>
                <a:latin typeface="Impact" charset="0"/>
                <a:ea typeface="Impact" charset="0"/>
              </a:rPr>
              <a:t>-&gt;가급적 메소드 내부에서 직접 입력한 값(숫자로 값을 입력한 부분)을 최소한으로 사용하지 못한 부분.(충돌처리)</a:t>
            </a:r>
            <a:endParaRPr lang="ko-KR" altLang="en-US" sz="188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80" cap="none" dirty="0" smtClean="0" b="0" strike="noStrike">
                <a:solidFill>
                  <a:schemeClr val="tx1"/>
                </a:solidFill>
                <a:latin typeface="Impact" charset="0"/>
                <a:ea typeface="Impact" charset="0"/>
              </a:rPr>
              <a:t>-&gt;별을 이쁘게 못찍었던 부분.........................</a:t>
            </a:r>
            <a:endParaRPr lang="ko-KR" altLang="en-US" sz="188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80" cap="none" dirty="0" smtClean="0" b="0" strike="noStrike">
                <a:solidFill>
                  <a:schemeClr val="tx1"/>
                </a:solidFill>
                <a:latin typeface="Impact" charset="0"/>
                <a:ea typeface="Impact" charset="0"/>
              </a:rPr>
              <a:t>-&gt;다른사람이 나의 코드를 보고 손쉽게 이해할 수 있는 가독성이 부족했던 부분.</a:t>
            </a:r>
            <a:endParaRPr lang="ko-KR" altLang="en-US" sz="188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80" cap="none" dirty="0" smtClean="0" b="0" strike="noStrike">
                <a:solidFill>
                  <a:schemeClr val="tx1"/>
                </a:solidFill>
                <a:latin typeface="Impact" charset="0"/>
                <a:ea typeface="Impact" charset="0"/>
              </a:rPr>
              <a:t>-&gt;Invader의 총알 발사 시 동시에 발사 될 경우가 존재하는데  이 문제를  고치지 못한 부분.</a:t>
            </a:r>
            <a:endParaRPr lang="ko-KR" altLang="en-US" sz="188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8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Impact" charset="0"/>
              <a:ea typeface="Impac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350" cap="none" dirty="0" smtClean="0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Impact" charset="0"/>
                <a:ea typeface="Impact" charset="0"/>
              </a:rPr>
              <a:t>추가하고 싶은 부분:</a:t>
            </a:r>
            <a:endParaRPr lang="ko-KR" altLang="en-US" sz="235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Impact" charset="0"/>
              <a:ea typeface="Impac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80" cap="none" dirty="0" smtClean="0" b="0" strike="noStrike">
                <a:solidFill>
                  <a:schemeClr val="tx1"/>
                </a:solidFill>
                <a:latin typeface="Impact" charset="0"/>
                <a:ea typeface="Impact" charset="0"/>
              </a:rPr>
              <a:t>-&gt; 보스몬스터 구현</a:t>
            </a:r>
            <a:endParaRPr lang="ko-KR" altLang="en-US" sz="188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80" cap="none" dirty="0" smtClean="0" b="0" strike="noStrike">
                <a:solidFill>
                  <a:schemeClr val="tx1"/>
                </a:solidFill>
                <a:latin typeface="Impact" charset="0"/>
                <a:ea typeface="Impact" charset="0"/>
              </a:rPr>
              <a:t>-&gt; 피격&amp;타격 시 사운드 추가</a:t>
            </a:r>
            <a:endParaRPr lang="ko-KR" altLang="en-US" sz="188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80" cap="none" dirty="0" smtClean="0" b="0" strike="noStrike">
                <a:solidFill>
                  <a:schemeClr val="tx1"/>
                </a:solidFill>
                <a:latin typeface="Impact" charset="0"/>
                <a:ea typeface="Impact" charset="0"/>
              </a:rPr>
              <a:t>-&gt;유도 미사일 구현</a:t>
            </a:r>
            <a:endParaRPr lang="ko-KR" altLang="en-US" sz="188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실습#3을 마치며...</a:t>
            </a:r>
            <a:endParaRPr lang="ko-KR" altLang="en-US" sz="2800" cap="none" dirty="0" smtClean="0" b="1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1048385" y="1160780"/>
            <a:ext cx="10310495" cy="45459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 strike="noStrike">
                <a:solidFill>
                  <a:schemeClr val="tx1"/>
                </a:solidFill>
                <a:latin typeface="Impact" charset="0"/>
                <a:ea typeface="Impact" charset="0"/>
              </a:rPr>
              <a:t>Q&amp;A</a:t>
            </a:r>
            <a:endParaRPr lang="ko-KR" altLang="en-US" sz="9600" cap="none" dirty="0" smtClean="0" b="0" strike="noStrike">
              <a:solidFill>
                <a:schemeClr val="tx1"/>
              </a:solidFill>
              <a:latin typeface="Impact" charset="0"/>
              <a:ea typeface="Impact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실습#3을 마치며...</a:t>
            </a:r>
            <a:endParaRPr lang="ko-KR" altLang="en-US" sz="2800" cap="none" dirty="0" smtClean="0" b="1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3"/>
          </p:nvPr>
        </p:nvSpPr>
        <p:spPr>
          <a:xfrm rot="0">
            <a:off x="807720" y="709930"/>
            <a:ext cx="10305415" cy="5232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latin typeface="PMingLiU-ExtB" charset="0"/>
                <a:ea typeface="PMingLiU-ExtB" charset="0"/>
              </a:rPr>
              <a:t>Contents</a:t>
            </a:r>
            <a:endParaRPr lang="ko-KR" altLang="en-US" sz="4000" cap="none" dirty="0" smtClean="0" b="1" strike="noStrike">
              <a:latin typeface="PMingLiU-ExtB" charset="0"/>
              <a:ea typeface="PMingLiU-ExtB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4"/>
          </p:nvPr>
        </p:nvSpPr>
        <p:spPr>
          <a:xfrm rot="0">
            <a:off x="811530" y="1624965"/>
            <a:ext cx="7989570" cy="38201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i="1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Impact" charset="0"/>
                <a:ea typeface="Impact" charset="0"/>
              </a:rPr>
              <a:t>클래스 다이어그램</a:t>
            </a:r>
            <a:endParaRPr lang="ko-KR" altLang="en-US" sz="2800" cap="none" dirty="0" smtClean="0" i="1" b="0" strike="noStrike">
              <a:solidFill>
                <a:schemeClr val="accent5">
                  <a:lumMod val="75000"/>
                  <a:lumOff val="0"/>
                </a:schemeClr>
              </a:solidFill>
              <a:latin typeface="Impact" charset="0"/>
              <a:ea typeface="Impact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cap="none" dirty="0" smtClean="0" i="1" b="0" strike="noStrike">
              <a:solidFill>
                <a:schemeClr val="accent5">
                  <a:lumMod val="75000"/>
                  <a:lumOff val="0"/>
                </a:schemeClr>
              </a:solidFill>
              <a:latin typeface="Impact" charset="0"/>
              <a:ea typeface="Impact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i="1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Impact" charset="0"/>
                <a:ea typeface="Impact" charset="0"/>
              </a:rPr>
              <a:t>추가 구현 </a:t>
            </a:r>
            <a:endParaRPr lang="ko-KR" altLang="en-US" sz="2800" cap="none" dirty="0" smtClean="0" i="1" b="0" strike="noStrike">
              <a:solidFill>
                <a:schemeClr val="accent5">
                  <a:lumMod val="75000"/>
                  <a:lumOff val="0"/>
                </a:schemeClr>
              </a:solidFill>
              <a:latin typeface="Impact" charset="0"/>
              <a:ea typeface="Impact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cap="none" dirty="0" smtClean="0" i="1" b="0" strike="noStrike">
              <a:solidFill>
                <a:schemeClr val="accent5">
                  <a:lumMod val="75000"/>
                  <a:lumOff val="0"/>
                </a:schemeClr>
              </a:solidFill>
              <a:latin typeface="Impact" charset="0"/>
              <a:ea typeface="Impact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i="1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Impact" charset="0"/>
                <a:ea typeface="Impact" charset="0"/>
              </a:rPr>
              <a:t>핵심 코드</a:t>
            </a:r>
            <a:endParaRPr lang="ko-KR" altLang="en-US" sz="2800" cap="none" dirty="0" smtClean="0" i="1" b="0" strike="noStrike">
              <a:solidFill>
                <a:schemeClr val="accent5">
                  <a:lumMod val="75000"/>
                  <a:lumOff val="0"/>
                </a:schemeClr>
              </a:solidFill>
              <a:latin typeface="Impact" charset="0"/>
              <a:ea typeface="Impact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cap="none" dirty="0" smtClean="0" i="1" b="0" strike="noStrike">
              <a:solidFill>
                <a:schemeClr val="accent5">
                  <a:lumMod val="75000"/>
                  <a:lumOff val="0"/>
                </a:schemeClr>
              </a:solidFill>
              <a:latin typeface="Impact" charset="0"/>
              <a:ea typeface="Impact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i="1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Impact" charset="0"/>
                <a:ea typeface="Impact" charset="0"/>
              </a:rPr>
              <a:t>실습#3을 마치며</a:t>
            </a:r>
            <a:endParaRPr lang="ko-KR" altLang="en-US" sz="2800" cap="none" dirty="0" smtClean="0" i="1" b="0" strike="noStrike">
              <a:solidFill>
                <a:schemeClr val="accent5">
                  <a:lumMod val="75000"/>
                  <a:lumOff val="0"/>
                </a:schemeClr>
              </a:solidFill>
              <a:latin typeface="Impact" charset="0"/>
              <a:ea typeface="Impact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cap="none" dirty="0" smtClean="0" i="1" b="0" strike="noStrike">
              <a:latin typeface="Impact" charset="0"/>
              <a:ea typeface="Impact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cap="none" dirty="0" smtClean="0" i="1" b="0" strike="noStrike">
              <a:latin typeface="Impact" charset="0"/>
              <a:ea typeface="Impac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i="1" b="0" strike="noStrike">
              <a:latin typeface="Impact" charset="0"/>
              <a:ea typeface="Impac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클래스 다이어그램_1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hrd32105/AppData/Roaming/PolarisOffice/ETemp/12436_51289408/fImage2234345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805" y="1508125"/>
            <a:ext cx="11912600" cy="4337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클래스 다이어그램_2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hrd32105/AppData/Roaming/PolarisOffice/ETemp/12436_51289408/fImage1932745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795" y="1652270"/>
            <a:ext cx="11920220" cy="3646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클래스 다이어그램_3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hrd32105/AppData/Roaming/PolarisOffice/ETemp/12436_51289408/fImage40264457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9695" y="1268095"/>
            <a:ext cx="8400415" cy="5516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790" y="1468755"/>
            <a:ext cx="5045710" cy="43535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배경 사운드 추가</a:t>
            </a:r>
            <a:endParaRPr lang="ko-KR" altLang="en-US" sz="200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-&gt;C#에서 제공하는 SoundPlayer 클래스 이용하여 back ground music 추가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명예의 전당 시스템</a:t>
            </a:r>
            <a:endParaRPr lang="ko-KR" altLang="en-US" sz="200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-&gt;랭킹 시스템으로 게임 시작 전 확인 할 수 있으며 MessageBox로 출력하여 정보를 제공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-&gt;점수에 대한 정보는 text파일로 프로젝트 파일에 저장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obj" idx="1"/>
          </p:nvPr>
        </p:nvSpPr>
        <p:spPr>
          <a:xfrm rot="0">
            <a:off x="763905" y="1468120"/>
            <a:ext cx="5177790" cy="43535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스테이지가 나뉘어져 있어서 스테이지가 증가함에 따라 몬스터의 속도가 증가</a:t>
            </a:r>
            <a:endParaRPr lang="ko-KR" altLang="en-US" sz="200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-&gt;Animation_timer의 interval 을 현재 stage의 값*10 만큼 차감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몬스터 제거 시 일정 확률로 아이템 드랍</a:t>
            </a:r>
            <a:endParaRPr lang="ko-KR" altLang="en-US" sz="200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-&gt;아이템은 체력증가와 총알 갯수 증가 2가지 종류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피격시 화면 흔들림 효과 , 타격시 해당 Invader의 점수를 2초간 보여줌</a:t>
            </a:r>
            <a:endParaRPr lang="ko-KR" altLang="en-US" sz="200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-&gt;가장 하단의 invader는 10점으로 시작하여 위로 올라갈수록 +10씩 증가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추가 구현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160" cap="none" dirty="0" smtClean="0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인베이더 팩토리</a:t>
            </a:r>
            <a:endParaRPr lang="ko-KR" altLang="en-US" sz="216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팩토리 메서드 패턴을 이용하여 enum 값에 따라 분류하여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invader 종류를 나누었습니다.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160" cap="none" dirty="0" smtClean="0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충돌처리</a:t>
            </a:r>
            <a:endParaRPr lang="ko-KR" altLang="en-US" sz="216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timer를 이용하여 game.Go()함수를 호출하면 아래와 같이 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4개의 메서드가 실행됩니다. 충돌처리는 충돌하는 2개의 객체의 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각각의 Location값과 rectangle 사이즈를 이용하여 처리합니다.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핵심 코드_1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hrd32105/AppData/Roaming/PolarisOffice/ETemp/12436_51289408/fImage4483422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9515" y="3961130"/>
            <a:ext cx="3926840" cy="2094230"/>
          </a:xfrm>
          <a:prstGeom prst="rect"/>
          <a:noFill/>
        </p:spPr>
      </p:pic>
      <p:pic>
        <p:nvPicPr>
          <p:cNvPr id="5" name="그림 4" descr="C:/Users/hrd32105/AppData/Roaming/PolarisOffice/ETemp/12436_51289408/fImage20580423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05830" y="1318895"/>
            <a:ext cx="6130925" cy="4048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000" cap="none" dirty="0" smtClean="0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명예의 전당 시스템 구현코드</a:t>
            </a:r>
            <a:endParaRPr lang="ko-KR" altLang="en-US" sz="200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Using 과 LINQ를 이용하여 text파일로 자료를 write 하고 text파일에 자료를 read하는 것을 통하여 데이터 저장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이때 LINQ를 이용해 파일 내부에 SCORE 값들을 내림차순으로 정렬하여 점수를 저장.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If 문과 subString을 이용하여 점수만 가져오게 합니다.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핵심 코드_2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hrd32105/AppData/Roaming/PolarisOffice/ETemp/12436_51289408/fImage2574442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9505" y="1917065"/>
            <a:ext cx="7766685" cy="583565"/>
          </a:xfrm>
          <a:prstGeom prst="rect"/>
          <a:noFill/>
        </p:spPr>
      </p:pic>
      <p:pic>
        <p:nvPicPr>
          <p:cNvPr id="5" name="그림 4" descr="C:/Users/hrd32105/AppData/Roaming/PolarisOffice/ETemp/12436_51289408/fImage4861443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6175" y="2425700"/>
            <a:ext cx="7740015" cy="1325880"/>
          </a:xfrm>
          <a:prstGeom prst="rect"/>
          <a:noFill/>
        </p:spPr>
      </p:pic>
      <p:pic>
        <p:nvPicPr>
          <p:cNvPr id="6" name="그림 5" descr="C:/Users/hrd32105/AppData/Roaming/PolarisOffice/ETemp/12436_51289408/fImage3068444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5060" y="4404360"/>
            <a:ext cx="4601210" cy="991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1003935" y="1455420"/>
            <a:ext cx="10310495" cy="45459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900" cap="none" dirty="0" smtClean="0" b="0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인베이더 타격 시 점수 시스템</a:t>
            </a:r>
            <a:endParaRPr lang="ko-KR" altLang="en-US" sz="190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-&gt;PlayerBullet이 invader와 충돌을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한다면 Game.killinvader의 bool값을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참으로 변경하면서 list에 해당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invader의 위치를 저장합니다.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 animation_timer에서 killinvader가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true라면 오른쪽 코드와 같이 label을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띄워주며 일정 tickcount 후 사라지게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핵심 코드_3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hrd32105/AppData/Roaming/PolarisOffice/ETemp/12436_51289408/fImage24613450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36770" y="642620"/>
            <a:ext cx="6934835" cy="5572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lin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23D9700E-2087-4FAA-A8E1-53753FBBF046}" vid="{26104E33-4019-4814-8C03-E3B176A083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0</Paragraphs>
  <Words>11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jaegun92</dc:creator>
  <cp:lastModifiedBy>jaegun92</cp:lastModifiedBy>
</cp:coreProperties>
</file>