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handoutMasterIdLst>
    <p:handoutMasterId r:id="rId46"/>
  </p:handoutMasterIdLst>
  <p:sldIdLst>
    <p:sldId id="305" r:id="rId2"/>
    <p:sldId id="257" r:id="rId3"/>
    <p:sldId id="293" r:id="rId4"/>
    <p:sldId id="295" r:id="rId5"/>
    <p:sldId id="296" r:id="rId6"/>
    <p:sldId id="297" r:id="rId7"/>
    <p:sldId id="302" r:id="rId8"/>
    <p:sldId id="298" r:id="rId9"/>
    <p:sldId id="299" r:id="rId10"/>
    <p:sldId id="300" r:id="rId11"/>
    <p:sldId id="303" r:id="rId12"/>
    <p:sldId id="301" r:id="rId13"/>
    <p:sldId id="304" r:id="rId14"/>
    <p:sldId id="258" r:id="rId15"/>
    <p:sldId id="259" r:id="rId16"/>
    <p:sldId id="260" r:id="rId17"/>
    <p:sldId id="261" r:id="rId18"/>
    <p:sldId id="309" r:id="rId19"/>
    <p:sldId id="262" r:id="rId20"/>
    <p:sldId id="287" r:id="rId21"/>
    <p:sldId id="263" r:id="rId22"/>
    <p:sldId id="282" r:id="rId23"/>
    <p:sldId id="281" r:id="rId24"/>
    <p:sldId id="284" r:id="rId25"/>
    <p:sldId id="314" r:id="rId26"/>
    <p:sldId id="288" r:id="rId27"/>
    <p:sldId id="289" r:id="rId28"/>
    <p:sldId id="290" r:id="rId29"/>
    <p:sldId id="291" r:id="rId30"/>
    <p:sldId id="285" r:id="rId31"/>
    <p:sldId id="292" r:id="rId32"/>
    <p:sldId id="264" r:id="rId33"/>
    <p:sldId id="270" r:id="rId34"/>
    <p:sldId id="265" r:id="rId35"/>
    <p:sldId id="266" r:id="rId36"/>
    <p:sldId id="267" r:id="rId37"/>
    <p:sldId id="268" r:id="rId38"/>
    <p:sldId id="312" r:id="rId39"/>
    <p:sldId id="272" r:id="rId40"/>
    <p:sldId id="273" r:id="rId41"/>
    <p:sldId id="274" r:id="rId42"/>
    <p:sldId id="308" r:id="rId43"/>
    <p:sldId id="276" r:id="rId44"/>
  </p:sldIdLst>
  <p:sldSz cx="9144000" cy="6858000" type="screen4x3"/>
  <p:notesSz cx="6845300" cy="9396413"/>
  <p:custDataLst>
    <p:tags r:id="rId48"/>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512" autoAdjust="0"/>
    <p:restoredTop sz="94640" autoAdjust="0"/>
  </p:normalViewPr>
  <p:slideViewPr>
    <p:cSldViewPr>
      <p:cViewPr varScale="1">
        <p:scale>
          <a:sx n="165" d="100"/>
          <a:sy n="165" d="100"/>
        </p:scale>
        <p:origin x="-112" y="-12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208"/>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handoutMaster" Target="handoutMasters/handoutMaster1.xml"/><Relationship Id="rId47" Type="http://schemas.openxmlformats.org/officeDocument/2006/relationships/printerSettings" Target="printerSettings/printerSettings1.bin"/><Relationship Id="rId48" Type="http://schemas.openxmlformats.org/officeDocument/2006/relationships/tags" Target="tags/tag1.xml"/><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67038" cy="469900"/>
          </a:xfrm>
          <a:prstGeom prst="rect">
            <a:avLst/>
          </a:prstGeom>
          <a:noFill/>
          <a:ln>
            <a:noFill/>
          </a:ln>
        </p:spPr>
        <p:txBody>
          <a:bodyPr vert="horz" wrap="square" lIns="91440" tIns="45720" rIns="91440" bIns="45720" anchor="t" anchorCtr="0" compatLnSpc="1"/>
          <a:lstStyle>
            <a:lvl1pPr fontAlgn="auto">
              <a:spcBef>
                <a:spcPts val="0"/>
              </a:spcBef>
              <a:spcAft>
                <a:spcPts val="0"/>
              </a:spcAft>
              <a:defRPr sz="1800" kern="0">
                <a:solidFill>
                  <a:srgbClr val="000000"/>
                </a:solidFill>
                <a:latin typeface="Calibri"/>
              </a:defRPr>
            </a:lvl1pPr>
          </a:lstStyle>
          <a:p>
            <a:pPr>
              <a:defRPr sz="1800" b="0" i="0" u="none" strike="noStrike" kern="0" cap="none" spc="0" baseline="0">
                <a:solidFill>
                  <a:srgbClr val="000000"/>
                </a:solidFill>
                <a:uFillTx/>
              </a:defRPr>
            </a:pPr>
            <a:endParaRPr lang="en-US"/>
          </a:p>
        </p:txBody>
      </p:sp>
      <p:sp>
        <p:nvSpPr>
          <p:cNvPr id="3" name="Date Placeholder 2"/>
          <p:cNvSpPr txBox="1">
            <a:spLocks noGrp="1"/>
          </p:cNvSpPr>
          <p:nvPr>
            <p:ph type="dt" sz="quarter" idx="1"/>
          </p:nvPr>
        </p:nvSpPr>
        <p:spPr>
          <a:xfrm>
            <a:off x="3876675" y="0"/>
            <a:ext cx="2967038" cy="469900"/>
          </a:xfrm>
          <a:prstGeom prst="rect">
            <a:avLst/>
          </a:prstGeom>
          <a:noFill/>
          <a:ln>
            <a:noFill/>
          </a:ln>
        </p:spPr>
        <p:txBody>
          <a:bodyPr vert="horz" wrap="square" lIns="91440" tIns="45720" rIns="91440" bIns="45720" anchor="t" anchorCtr="0" compatLnSpc="1"/>
          <a:lstStyle>
            <a:lvl1pPr algn="r" fontAlgn="auto">
              <a:spcBef>
                <a:spcPts val="0"/>
              </a:spcBef>
              <a:spcAft>
                <a:spcPts val="0"/>
              </a:spcAft>
              <a:defRPr sz="1800" kern="0">
                <a:solidFill>
                  <a:srgbClr val="000000"/>
                </a:solidFill>
                <a:latin typeface="Calibri"/>
              </a:defRPr>
            </a:lvl1pPr>
          </a:lstStyle>
          <a:p>
            <a:pPr>
              <a:defRPr sz="1800" b="0" i="0" u="none" strike="noStrike" kern="0" cap="none" spc="0" baseline="0">
                <a:solidFill>
                  <a:srgbClr val="000000"/>
                </a:solidFill>
                <a:uFillTx/>
              </a:defRPr>
            </a:pPr>
            <a:fld id="{2EE14F9B-FF42-42D0-BAA5-82B52BC7F17B}" type="datetime1">
              <a:rPr lang="en-US"/>
              <a:pPr>
                <a:defRPr sz="1800" b="0" i="0" u="none" strike="noStrike" kern="0" cap="none" spc="0" baseline="0">
                  <a:solidFill>
                    <a:srgbClr val="000000"/>
                  </a:solidFill>
                  <a:uFillTx/>
                </a:defRPr>
              </a:pPr>
              <a:t>7/6/12</a:t>
            </a:fld>
            <a:endParaRPr lang="en-US"/>
          </a:p>
        </p:txBody>
      </p:sp>
      <p:sp>
        <p:nvSpPr>
          <p:cNvPr id="4" name="Footer Placeholder 3"/>
          <p:cNvSpPr txBox="1">
            <a:spLocks noGrp="1"/>
          </p:cNvSpPr>
          <p:nvPr>
            <p:ph type="ftr" sz="quarter" idx="2"/>
          </p:nvPr>
        </p:nvSpPr>
        <p:spPr>
          <a:xfrm>
            <a:off x="0" y="8924925"/>
            <a:ext cx="2967038" cy="469900"/>
          </a:xfrm>
          <a:prstGeom prst="rect">
            <a:avLst/>
          </a:prstGeom>
          <a:noFill/>
          <a:ln>
            <a:noFill/>
          </a:ln>
        </p:spPr>
        <p:txBody>
          <a:bodyPr vert="horz" wrap="square" lIns="91440" tIns="45720" rIns="91440" bIns="45720" anchor="b" anchorCtr="0" compatLnSpc="1"/>
          <a:lstStyle>
            <a:lvl1pPr fontAlgn="auto">
              <a:spcBef>
                <a:spcPts val="0"/>
              </a:spcBef>
              <a:spcAft>
                <a:spcPts val="0"/>
              </a:spcAft>
              <a:defRPr sz="1800" kern="0">
                <a:solidFill>
                  <a:srgbClr val="000000"/>
                </a:solidFill>
                <a:latin typeface="Calibri"/>
              </a:defRPr>
            </a:lvl1pPr>
          </a:lstStyle>
          <a:p>
            <a:pPr>
              <a:defRPr sz="1800" b="0" i="0" u="none" strike="noStrike" kern="0" cap="none" spc="0" baseline="0">
                <a:solidFill>
                  <a:srgbClr val="000000"/>
                </a:solidFill>
                <a:uFillTx/>
              </a:defRPr>
            </a:pPr>
            <a:endParaRPr lang="en-US"/>
          </a:p>
        </p:txBody>
      </p:sp>
      <p:sp>
        <p:nvSpPr>
          <p:cNvPr id="5" name="Slide Number Placeholder 4"/>
          <p:cNvSpPr txBox="1">
            <a:spLocks noGrp="1"/>
          </p:cNvSpPr>
          <p:nvPr>
            <p:ph type="sldNum" sz="quarter" idx="3"/>
          </p:nvPr>
        </p:nvSpPr>
        <p:spPr>
          <a:xfrm>
            <a:off x="3876675" y="8924925"/>
            <a:ext cx="2967038" cy="469900"/>
          </a:xfrm>
          <a:prstGeom prst="rect">
            <a:avLst/>
          </a:prstGeom>
          <a:noFill/>
          <a:ln>
            <a:noFill/>
          </a:ln>
        </p:spPr>
        <p:txBody>
          <a:bodyPr vert="horz" wrap="square" lIns="91440" tIns="45720" rIns="91440" bIns="45720" anchor="b" anchorCtr="0" compatLnSpc="1"/>
          <a:lstStyle>
            <a:lvl1pPr algn="r" fontAlgn="auto">
              <a:spcBef>
                <a:spcPts val="0"/>
              </a:spcBef>
              <a:spcAft>
                <a:spcPts val="0"/>
              </a:spcAft>
              <a:defRPr kern="0">
                <a:solidFill>
                  <a:srgbClr val="000000"/>
                </a:solidFill>
                <a:latin typeface="+mn-lt"/>
              </a:defRPr>
            </a:lvl1pPr>
          </a:lstStyle>
          <a:p>
            <a:pPr>
              <a:defRPr sz="1800" b="0" i="0" u="none" strike="noStrike" kern="0" cap="none" spc="0" baseline="0">
                <a:solidFill>
                  <a:srgbClr val="000000"/>
                </a:solidFill>
                <a:uFillTx/>
              </a:defRPr>
            </a:pPr>
            <a:fld id="{D54DBE17-A650-4CD0-92E9-04D0022E719F}" type="slidenum">
              <a:rPr/>
              <a:pPr>
                <a:defRPr sz="1800" b="0" i="0" u="none" strike="noStrike" kern="0" cap="none" spc="0" baseline="0">
                  <a:solidFill>
                    <a:srgbClr val="000000"/>
                  </a:solidFill>
                  <a:uFillTx/>
                </a:defRPr>
              </a:pPr>
              <a:t>‹#›</a:t>
            </a:fld>
            <a:endParaRPr lang="en-US" sz="1200"/>
          </a:p>
        </p:txBody>
      </p:sp>
    </p:spTree>
    <p:extLst>
      <p:ext uri="{BB962C8B-B14F-4D97-AF65-F5344CB8AC3E}">
        <p14:creationId xmlns:p14="http://schemas.microsoft.com/office/powerpoint/2010/main" val="4391096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67038" cy="469900"/>
          </a:xfrm>
          <a:prstGeom prst="rect">
            <a:avLst/>
          </a:prstGeom>
          <a:noFill/>
          <a:ln>
            <a:noFill/>
          </a:ln>
        </p:spPr>
        <p:txBody>
          <a:bodyPr vert="horz" wrap="square" lIns="91440" tIns="45720" rIns="91440" bIns="45720" anchor="t" anchorCtr="0" compatLnSpc="1"/>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a:defRPr/>
            </a:pPr>
            <a:endParaRPr/>
          </a:p>
        </p:txBody>
      </p:sp>
      <p:sp>
        <p:nvSpPr>
          <p:cNvPr id="3" name="Date Placeholder 2"/>
          <p:cNvSpPr txBox="1">
            <a:spLocks noGrp="1"/>
          </p:cNvSpPr>
          <p:nvPr>
            <p:ph type="dt" idx="1"/>
          </p:nvPr>
        </p:nvSpPr>
        <p:spPr>
          <a:xfrm>
            <a:off x="3876675" y="0"/>
            <a:ext cx="2967038" cy="469900"/>
          </a:xfrm>
          <a:prstGeom prst="rect">
            <a:avLst/>
          </a:prstGeom>
          <a:noFill/>
          <a:ln>
            <a:noFill/>
          </a:ln>
        </p:spPr>
        <p:txBody>
          <a:bodyPr vert="horz" wrap="square" lIns="91440" tIns="45720" rIns="91440" bIns="45720" anchor="t" anchorCtr="0" compatLnSpc="1"/>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a:defRPr/>
            </a:pPr>
            <a:fld id="{02887143-C9F9-40CE-9297-D577E8B1A106}" type="datetime1">
              <a:rPr lang="en-US"/>
              <a:pPr>
                <a:defRPr/>
              </a:pPr>
              <a:t>7/6/12</a:t>
            </a:fld>
            <a:endParaRPr/>
          </a:p>
        </p:txBody>
      </p:sp>
      <p:sp>
        <p:nvSpPr>
          <p:cNvPr id="13316" name="Slide Image Placeholder 3"/>
          <p:cNvSpPr>
            <a:spLocks noGrp="1" noRot="1" noChangeAspect="1"/>
          </p:cNvSpPr>
          <p:nvPr>
            <p:ph type="sldImg" idx="2"/>
          </p:nvPr>
        </p:nvSpPr>
        <p:spPr bwMode="auto">
          <a:xfrm>
            <a:off x="1073150" y="704850"/>
            <a:ext cx="4699000" cy="3524250"/>
          </a:xfrm>
          <a:prstGeom prst="rect">
            <a:avLst/>
          </a:prstGeom>
          <a:noFill/>
          <a:ln w="12701">
            <a:solidFill>
              <a:srgbClr val="000000"/>
            </a:solidFill>
            <a:miter lim="800000"/>
            <a:headEnd/>
            <a:tailEnd/>
          </a:ln>
        </p:spPr>
      </p:sp>
      <p:sp>
        <p:nvSpPr>
          <p:cNvPr id="5" name="Notes Placeholder 4"/>
          <p:cNvSpPr txBox="1">
            <a:spLocks noGrp="1"/>
          </p:cNvSpPr>
          <p:nvPr>
            <p:ph type="body" sz="quarter" idx="3"/>
          </p:nvPr>
        </p:nvSpPr>
        <p:spPr>
          <a:xfrm>
            <a:off x="684213" y="4464050"/>
            <a:ext cx="5476875" cy="4227513"/>
          </a:xfrm>
          <a:prstGeom prst="rect">
            <a:avLst/>
          </a:prstGeom>
          <a:noFill/>
          <a:ln>
            <a:noFill/>
          </a:ln>
        </p:spPr>
        <p:txBody>
          <a:bodyPr vert="horz" wrap="square" lIns="91440" tIns="45720" rIns="91440" bIns="45720" anchor="t" anchorCtr="0" compatLnSpc="1"/>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txBox="1">
            <a:spLocks noGrp="1"/>
          </p:cNvSpPr>
          <p:nvPr>
            <p:ph type="ftr" sz="quarter" idx="4"/>
          </p:nvPr>
        </p:nvSpPr>
        <p:spPr>
          <a:xfrm>
            <a:off x="0" y="8924925"/>
            <a:ext cx="2967038" cy="469900"/>
          </a:xfrm>
          <a:prstGeom prst="rect">
            <a:avLst/>
          </a:prstGeom>
          <a:noFill/>
          <a:ln>
            <a:noFill/>
          </a:ln>
        </p:spPr>
        <p:txBody>
          <a:bodyPr vert="horz" wrap="square" lIns="91440" tIns="45720" rIns="91440" bIns="45720" anchor="b" anchorCtr="0" compatLnSpc="1"/>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a:defRPr/>
            </a:pPr>
            <a:endParaRPr/>
          </a:p>
        </p:txBody>
      </p:sp>
      <p:sp>
        <p:nvSpPr>
          <p:cNvPr id="7" name="Slide Number Placeholder 6"/>
          <p:cNvSpPr txBox="1">
            <a:spLocks noGrp="1"/>
          </p:cNvSpPr>
          <p:nvPr>
            <p:ph type="sldNum" sz="quarter" idx="5"/>
          </p:nvPr>
        </p:nvSpPr>
        <p:spPr>
          <a:xfrm>
            <a:off x="3876675" y="8924925"/>
            <a:ext cx="2967038" cy="469900"/>
          </a:xfrm>
          <a:prstGeom prst="rect">
            <a:avLst/>
          </a:prstGeom>
          <a:noFill/>
          <a:ln>
            <a:noFill/>
          </a:ln>
        </p:spPr>
        <p:txBody>
          <a:bodyPr vert="horz" wrap="square" lIns="91440" tIns="45720" rIns="91440" bIns="45720" anchor="b" anchorCtr="0" compatLnSpc="1"/>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a:defRPr/>
            </a:pPr>
            <a:fld id="{47B37FDD-4D5D-4B7E-BE44-D887A6E1BCDC}" type="slidenum">
              <a:rPr/>
              <a:pPr>
                <a:defRPr/>
              </a:pPr>
              <a:t>‹#›</a:t>
            </a:fld>
            <a:endParaRPr/>
          </a:p>
        </p:txBody>
      </p:sp>
    </p:spTree>
    <p:extLst>
      <p:ext uri="{BB962C8B-B14F-4D97-AF65-F5344CB8AC3E}">
        <p14:creationId xmlns:p14="http://schemas.microsoft.com/office/powerpoint/2010/main" val="404109550"/>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lang="en-US" sz="1200" kern="1200">
        <a:solidFill>
          <a:srgbClr val="000000"/>
        </a:solidFill>
        <a:latin typeface="Calibri"/>
      </a:defRPr>
    </a:lvl1pPr>
    <a:lvl2pPr marL="457200" lvl="1" algn="l" rtl="0" eaLnBrk="0" fontAlgn="base" hangingPunct="0">
      <a:spcBef>
        <a:spcPct val="0"/>
      </a:spcBef>
      <a:spcAft>
        <a:spcPct val="0"/>
      </a:spcAft>
      <a:defRPr lang="en-US" sz="1200" kern="1200">
        <a:solidFill>
          <a:srgbClr val="000000"/>
        </a:solidFill>
        <a:latin typeface="Calibri"/>
      </a:defRPr>
    </a:lvl2pPr>
    <a:lvl3pPr marL="914400" lvl="2" algn="l" rtl="0" eaLnBrk="0" fontAlgn="base" hangingPunct="0">
      <a:spcBef>
        <a:spcPct val="0"/>
      </a:spcBef>
      <a:spcAft>
        <a:spcPct val="0"/>
      </a:spcAft>
      <a:defRPr lang="en-US" sz="1200" kern="1200">
        <a:solidFill>
          <a:srgbClr val="000000"/>
        </a:solidFill>
        <a:latin typeface="Calibri"/>
      </a:defRPr>
    </a:lvl3pPr>
    <a:lvl4pPr marL="1371600" lvl="3" algn="l" rtl="0" eaLnBrk="0" fontAlgn="base" hangingPunct="0">
      <a:spcBef>
        <a:spcPct val="0"/>
      </a:spcBef>
      <a:spcAft>
        <a:spcPct val="0"/>
      </a:spcAft>
      <a:defRPr lang="en-US" sz="1200" kern="1200">
        <a:solidFill>
          <a:srgbClr val="000000"/>
        </a:solidFill>
        <a:latin typeface="Calibri"/>
      </a:defRPr>
    </a:lvl4pPr>
    <a:lvl5pPr marL="1828800" lvl="4" algn="l" rtl="0" eaLnBrk="0" fontAlgn="base" hangingPunct="0">
      <a:spcBef>
        <a:spcPct val="0"/>
      </a:spcBef>
      <a:spcAft>
        <a:spcPct val="0"/>
      </a:spcAft>
      <a:defRPr lang="en-US" sz="1200" kern="1200">
        <a:solidFill>
          <a:srgbClr val="000000"/>
        </a:solidFill>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a:ln/>
        </p:spPr>
      </p:sp>
      <p:sp>
        <p:nvSpPr>
          <p:cNvPr id="16386"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FD1B0B22-8251-4FB9-97D3-8451E56C8593}"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a:t>
            </a:fld>
            <a:endParaRPr lang="en-US" sz="1200" kern="0">
              <a:solidFill>
                <a:srgbClr val="000000"/>
              </a:solidFill>
              <a:latin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dirty="0"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10</a:t>
            </a:fld>
            <a:endParaRPr lang="en-US" sz="1200" kern="0">
              <a:solidFill>
                <a:srgbClr val="000000"/>
              </a:solidFill>
              <a:latin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11</a:t>
            </a:fld>
            <a:endParaRPr lang="en-US" sz="1200" kern="0">
              <a:solidFill>
                <a:srgbClr val="000000"/>
              </a:solidFill>
              <a:latin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12</a:t>
            </a:fld>
            <a:endParaRPr lang="en-US" sz="1200" kern="0">
              <a:solidFill>
                <a:srgbClr val="000000"/>
              </a:solidFill>
              <a:latin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13</a:t>
            </a:fld>
            <a:endParaRPr lang="en-US" sz="1200" kern="0">
              <a:solidFill>
                <a:srgbClr val="000000"/>
              </a:solidFill>
              <a:latin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4E57A3AA-06A3-4DB9-AB63-FAC8EF84AC27}"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14</a:t>
            </a:fld>
            <a:endParaRPr lang="en-US" sz="1200" kern="0">
              <a:solidFill>
                <a:srgbClr val="000000"/>
              </a:solidFill>
              <a:latin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a:ln/>
        </p:spPr>
      </p:sp>
      <p:sp>
        <p:nvSpPr>
          <p:cNvPr id="22530"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75BA485-4881-4092-A2B1-80C92EF76920}"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15</a:t>
            </a:fld>
            <a:endParaRPr lang="en-US" sz="1200" kern="0">
              <a:solidFill>
                <a:srgbClr val="000000"/>
              </a:solidFill>
              <a:latin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a:ln/>
        </p:spPr>
      </p:sp>
      <p:sp>
        <p:nvSpPr>
          <p:cNvPr id="24578"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2BD84475-342C-4A15-80E6-EAAFC8A4DF27}"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16</a:t>
            </a:fld>
            <a:endParaRPr lang="en-US" sz="1200" kern="0">
              <a:solidFill>
                <a:srgbClr val="000000"/>
              </a:solidFill>
              <a:latin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a:ln/>
        </p:spPr>
      </p:sp>
      <p:sp>
        <p:nvSpPr>
          <p:cNvPr id="26626"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3D6389FE-659C-45BE-BA49-EB6E1D20B165}"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17</a:t>
            </a:fld>
            <a:endParaRPr lang="en-US" sz="1200" kern="0">
              <a:solidFill>
                <a:srgbClr val="000000"/>
              </a:solidFill>
              <a:latin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a:ln/>
        </p:spPr>
      </p:sp>
      <p:sp>
        <p:nvSpPr>
          <p:cNvPr id="26626"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3D6389FE-659C-45BE-BA49-EB6E1D20B165}"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18</a:t>
            </a:fld>
            <a:endParaRPr lang="en-US" sz="1200" kern="0">
              <a:solidFill>
                <a:srgbClr val="000000"/>
              </a:solidFill>
              <a:latin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a:ln/>
        </p:spPr>
      </p:sp>
      <p:sp>
        <p:nvSpPr>
          <p:cNvPr id="2867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E6121A6F-3522-41FB-B06A-06F1D955109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19</a:t>
            </a:fld>
            <a:endParaRPr lang="en-US" sz="1200" kern="0">
              <a:solidFill>
                <a:srgbClr val="000000"/>
              </a:solidFill>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a:t>
            </a:fld>
            <a:endParaRPr lang="en-US" sz="1200" kern="0">
              <a:solidFill>
                <a:srgbClr val="000000"/>
              </a:solidFill>
              <a:latin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20</a:t>
            </a:fld>
            <a:endParaRPr lang="en-US" sz="1200" kern="0">
              <a:solidFill>
                <a:srgbClr val="000000"/>
              </a:solidFill>
              <a:latin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21</a:t>
            </a:fld>
            <a:endParaRPr lang="en-US" sz="1200" kern="0">
              <a:solidFill>
                <a:srgbClr val="000000"/>
              </a:solidFill>
              <a:latin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22</a:t>
            </a:fld>
            <a:endParaRPr lang="en-US" sz="1200" kern="0">
              <a:solidFill>
                <a:srgbClr val="000000"/>
              </a:solidFill>
              <a:latin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23</a:t>
            </a:fld>
            <a:endParaRPr lang="en-US" sz="1200" kern="0">
              <a:solidFill>
                <a:srgbClr val="000000"/>
              </a:solidFill>
              <a:latin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24</a:t>
            </a:fld>
            <a:endParaRPr lang="en-US" sz="1200" kern="0">
              <a:solidFill>
                <a:srgbClr val="000000"/>
              </a:solidFill>
              <a:latin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25</a:t>
            </a:fld>
            <a:endParaRPr lang="en-US" sz="1200" kern="0">
              <a:solidFill>
                <a:srgbClr val="000000"/>
              </a:solidFill>
              <a:latin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sz="quarter" idx="1"/>
          </p:nvPr>
        </p:nvSpPr>
        <p:spPr/>
        <p:txBody>
          <a:bodyPr/>
          <a:lstStyle/>
          <a:p>
            <a:endParaRPr lang="en-US"/>
          </a:p>
        </p:txBody>
      </p:sp>
      <p:sp>
        <p:nvSpPr>
          <p:cNvPr id="4" name="Slide Number Placeholder 3"/>
          <p:cNvSpPr txBox="1"/>
          <p:nvPr/>
        </p:nvSpPr>
        <p:spPr>
          <a:xfrm>
            <a:off x="3877414" y="8924956"/>
            <a:ext cx="2966297" cy="469821"/>
          </a:xfrm>
          <a:prstGeom prst="rect">
            <a:avLst/>
          </a:prstGeom>
          <a:noFill/>
          <a:ln>
            <a:noFill/>
          </a:ln>
        </p:spPr>
        <p:txBody>
          <a:bodyPr vert="horz" wrap="square" lIns="91440" tIns="45720" rIns="91440" bIns="45720" anchor="b"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B3C8116-6A97-4DAB-B26F-CB07BC1DE5C2}"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26</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sz="quarter" idx="1"/>
          </p:nvPr>
        </p:nvSpPr>
        <p:spPr/>
        <p:txBody>
          <a:bodyPr/>
          <a:lstStyle/>
          <a:p>
            <a:endParaRPr lang="en-US" dirty="0"/>
          </a:p>
        </p:txBody>
      </p:sp>
      <p:sp>
        <p:nvSpPr>
          <p:cNvPr id="4" name="Slide Number Placeholder 3"/>
          <p:cNvSpPr txBox="1"/>
          <p:nvPr/>
        </p:nvSpPr>
        <p:spPr>
          <a:xfrm>
            <a:off x="3877414" y="8924956"/>
            <a:ext cx="2966297" cy="469821"/>
          </a:xfrm>
          <a:prstGeom prst="rect">
            <a:avLst/>
          </a:prstGeom>
          <a:noFill/>
          <a:ln>
            <a:noFill/>
          </a:ln>
        </p:spPr>
        <p:txBody>
          <a:bodyPr vert="horz" wrap="square" lIns="91440" tIns="45720" rIns="91440" bIns="45720" anchor="b"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B3C8116-6A97-4DAB-B26F-CB07BC1DE5C2}"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27</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sz="quarter" idx="1"/>
          </p:nvPr>
        </p:nvSpPr>
        <p:spPr/>
        <p:txBody>
          <a:bodyPr/>
          <a:lstStyle/>
          <a:p>
            <a:endParaRPr lang="en-US"/>
          </a:p>
        </p:txBody>
      </p:sp>
      <p:sp>
        <p:nvSpPr>
          <p:cNvPr id="4" name="Slide Number Placeholder 3"/>
          <p:cNvSpPr txBox="1"/>
          <p:nvPr/>
        </p:nvSpPr>
        <p:spPr>
          <a:xfrm>
            <a:off x="3877414" y="8924956"/>
            <a:ext cx="2966297" cy="469821"/>
          </a:xfrm>
          <a:prstGeom prst="rect">
            <a:avLst/>
          </a:prstGeom>
          <a:noFill/>
          <a:ln>
            <a:noFill/>
          </a:ln>
        </p:spPr>
        <p:txBody>
          <a:bodyPr vert="horz" wrap="square" lIns="91440" tIns="45720" rIns="91440" bIns="45720" anchor="b"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B3C8116-6A97-4DAB-B26F-CB07BC1DE5C2}"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28</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dirty="0"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29</a:t>
            </a:fld>
            <a:endParaRPr lang="en-US" sz="1200" kern="0">
              <a:solidFill>
                <a:srgbClr val="000000"/>
              </a:solidFill>
              <a:latin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a:t>
            </a:fld>
            <a:endParaRPr lang="en-US" sz="1200" kern="0">
              <a:solidFill>
                <a:srgbClr val="000000"/>
              </a:solidFill>
              <a:latin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30</a:t>
            </a:fld>
            <a:endParaRPr lang="en-US" sz="1200" kern="0">
              <a:solidFill>
                <a:srgbClr val="000000"/>
              </a:solidFill>
              <a:latin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31</a:t>
            </a:fld>
            <a:endParaRPr lang="en-US" sz="1200" kern="0">
              <a:solidFill>
                <a:srgbClr val="000000"/>
              </a:solidFill>
              <a:latin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a:ln/>
        </p:spPr>
      </p:sp>
      <p:sp>
        <p:nvSpPr>
          <p:cNvPr id="32770"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34E21779-94A9-4317-B051-FEA030C1A80D}"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32</a:t>
            </a:fld>
            <a:endParaRPr lang="en-US" sz="1200" kern="0">
              <a:solidFill>
                <a:srgbClr val="000000"/>
              </a:solidFill>
              <a:latin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a:ln/>
        </p:spPr>
      </p:sp>
      <p:sp>
        <p:nvSpPr>
          <p:cNvPr id="45058"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8874F28D-DA21-407A-A722-8F2A2C0D72B7}"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33</a:t>
            </a:fld>
            <a:endParaRPr lang="en-US" sz="1200" kern="0">
              <a:solidFill>
                <a:srgbClr val="000000"/>
              </a:solidFill>
              <a:latin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a:ln/>
        </p:spPr>
      </p:sp>
      <p:sp>
        <p:nvSpPr>
          <p:cNvPr id="34818"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F7F3E5DD-E4FE-433F-AF86-10F02483165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34</a:t>
            </a:fld>
            <a:endParaRPr lang="en-US" sz="1200" kern="0">
              <a:solidFill>
                <a:srgbClr val="000000"/>
              </a:solidFill>
              <a:latin typeface="Calibri"/>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a:ln/>
        </p:spPr>
      </p:sp>
      <p:sp>
        <p:nvSpPr>
          <p:cNvPr id="36866" name="Notes Placeholder 2"/>
          <p:cNvSpPr txBox="1">
            <a:spLocks noGrp="1"/>
          </p:cNvSpPr>
          <p:nvPr>
            <p:ph type="body" sz="quarter" idx="1"/>
          </p:nvPr>
        </p:nvSpPr>
        <p:spPr bwMode="auto">
          <a:noFill/>
        </p:spPr>
        <p:txBody>
          <a:bodyPr numCol="1">
            <a:prstTxWarp prst="textNoShape">
              <a:avLst/>
            </a:prstTxWarp>
          </a:bodyPr>
          <a:lstStyle/>
          <a:p>
            <a:pPr eaLnBrk="1" hangingPunct="1"/>
            <a:endParaRPr dirty="0"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3693918A-B925-4B75-B49F-76B194EBCB3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35</a:t>
            </a:fld>
            <a:endParaRPr lang="en-US" sz="1200" kern="0">
              <a:solidFill>
                <a:srgbClr val="000000"/>
              </a:solidFill>
              <a:latin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a:ln/>
        </p:spPr>
      </p:sp>
      <p:sp>
        <p:nvSpPr>
          <p:cNvPr id="3891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4BC1BB0C-AD77-49CE-BC56-B21552C3DFD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36</a:t>
            </a:fld>
            <a:endParaRPr lang="en-US" sz="1200" kern="0">
              <a:solidFill>
                <a:srgbClr val="000000"/>
              </a:solidFill>
              <a:latin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a:ln/>
        </p:spPr>
      </p:sp>
      <p:sp>
        <p:nvSpPr>
          <p:cNvPr id="4096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48295D97-202E-4DC9-B52B-78C947E8A21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37</a:t>
            </a:fld>
            <a:endParaRPr lang="en-US" sz="1200" kern="0">
              <a:solidFill>
                <a:srgbClr val="000000"/>
              </a:solidFill>
              <a:latin typeface="Calibri"/>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38</a:t>
            </a:fld>
            <a:endParaRPr lang="en-US" sz="1200" kern="0">
              <a:solidFill>
                <a:srgbClr val="000000"/>
              </a:solidFill>
              <a:latin typeface="Calibri"/>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a:ln/>
        </p:spPr>
      </p:sp>
      <p:sp>
        <p:nvSpPr>
          <p:cNvPr id="4915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E977696A-F975-4940-8F39-96B220C2F85F}"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39</a:t>
            </a:fld>
            <a:endParaRPr lang="en-US" sz="1200" kern="0">
              <a:solidFill>
                <a:srgbClr val="000000"/>
              </a:solidFill>
              <a:latin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4E57A3AA-06A3-4DB9-AB63-FAC8EF84AC27}"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a:t>
            </a:fld>
            <a:endParaRPr lang="en-US" sz="1200" kern="0">
              <a:solidFill>
                <a:srgbClr val="000000"/>
              </a:solidFill>
              <a:latin typeface="Calibri"/>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a:ln/>
        </p:spPr>
      </p:sp>
      <p:sp>
        <p:nvSpPr>
          <p:cNvPr id="5120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2DDA815C-D67D-421C-9BCC-53A8DA993E18}"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40</a:t>
            </a:fld>
            <a:endParaRPr lang="en-US" sz="1200" kern="0">
              <a:solidFill>
                <a:srgbClr val="000000"/>
              </a:solidFill>
              <a:latin typeface="Calibri"/>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a:ln/>
        </p:spPr>
      </p:sp>
      <p:sp>
        <p:nvSpPr>
          <p:cNvPr id="53250"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F59EFB43-6CC3-48D9-AA95-30565B11791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41</a:t>
            </a:fld>
            <a:endParaRPr lang="en-US" sz="1200" kern="0">
              <a:solidFill>
                <a:srgbClr val="000000"/>
              </a:solidFill>
              <a:latin typeface="Calibri"/>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a:ln/>
        </p:spPr>
      </p:sp>
      <p:sp>
        <p:nvSpPr>
          <p:cNvPr id="4915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E977696A-F975-4940-8F39-96B220C2F85F}"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42</a:t>
            </a:fld>
            <a:endParaRPr lang="en-US" sz="1200" kern="0">
              <a:solidFill>
                <a:srgbClr val="000000"/>
              </a:solidFill>
              <a:latin typeface="Calibri"/>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a:ln/>
        </p:spPr>
      </p:sp>
      <p:sp>
        <p:nvSpPr>
          <p:cNvPr id="57346"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DC580C40-695C-4315-B6B9-C14B952D1DBE}"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43</a:t>
            </a:fld>
            <a:endParaRPr lang="en-US" sz="1200" kern="0">
              <a:solidFill>
                <a:srgbClr val="000000"/>
              </a:solidFill>
              <a:latin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5</a:t>
            </a:fld>
            <a:endParaRPr lang="en-US" sz="1200" kern="0">
              <a:solidFill>
                <a:srgbClr val="000000"/>
              </a:solidFill>
              <a:latin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6</a:t>
            </a:fld>
            <a:endParaRPr lang="en-US" sz="1200" kern="0">
              <a:solidFill>
                <a:srgbClr val="000000"/>
              </a:solidFill>
              <a:latin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7</a:t>
            </a:fld>
            <a:endParaRPr lang="en-US" sz="1200" kern="0">
              <a:solidFill>
                <a:srgbClr val="000000"/>
              </a:solidFill>
              <a:latin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8</a:t>
            </a:fld>
            <a:endParaRPr lang="en-US" sz="1200" kern="0">
              <a:solidFill>
                <a:srgbClr val="000000"/>
              </a:solidFill>
              <a:latin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9</a:t>
            </a:fld>
            <a:endParaRPr lang="en-US" sz="1200" kern="0">
              <a:solidFill>
                <a:srgbClr val="000000"/>
              </a:solidFill>
              <a:latin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685800" y="2130423"/>
            <a:ext cx="7772400" cy="1470026"/>
          </a:xfrm>
        </p:spPr>
        <p:txBody>
          <a:bodyPr/>
          <a:lstStyle>
            <a:lvl1pPr>
              <a:defRPr/>
            </a:lvl1pPr>
          </a:lstStyle>
          <a:p>
            <a:pPr lvl="0"/>
            <a:r>
              <a:rPr lang="en-US"/>
              <a:t>Click to edit Master title style</a:t>
            </a:r>
          </a:p>
        </p:txBody>
      </p:sp>
      <p:sp>
        <p:nvSpPr>
          <p:cNvPr id="3" name="Subtitle 2"/>
          <p:cNvSpPr txBox="1">
            <a:spLocks noGrp="1"/>
          </p:cNvSpPr>
          <p:nvPr>
            <p:ph type="subTitle" idx="1"/>
          </p:nvPr>
        </p:nvSpPr>
        <p:spPr>
          <a:xfrm>
            <a:off x="1371600" y="3886200"/>
            <a:ext cx="6400800" cy="1752603"/>
          </a:xfrm>
        </p:spPr>
        <p:txBody>
          <a:bodyPr anchorCtr="1"/>
          <a:lstStyle>
            <a:lvl1pPr marL="0" indent="0" algn="ctr">
              <a:buNone/>
              <a:defRPr>
                <a:solidFill>
                  <a:srgbClr val="898989"/>
                </a:solidFill>
              </a:defRPr>
            </a:lvl1pPr>
          </a:lstStyle>
          <a:p>
            <a:pPr lvl="0"/>
            <a:r>
              <a:rPr lang="en-US"/>
              <a:t>Click to edit Master subtitle style</a:t>
            </a:r>
          </a:p>
        </p:txBody>
      </p:sp>
      <p:sp>
        <p:nvSpPr>
          <p:cNvPr id="4" name="Date Placeholder 3"/>
          <p:cNvSpPr txBox="1">
            <a:spLocks noGrp="1"/>
          </p:cNvSpPr>
          <p:nvPr>
            <p:ph type="dt" sz="half" idx="10"/>
          </p:nvPr>
        </p:nvSpPr>
        <p:spPr>
          <a:ln/>
        </p:spPr>
        <p:txBody>
          <a:bodyPr/>
          <a:lstStyle>
            <a:lvl1pPr>
              <a:defRPr/>
            </a:lvl1pPr>
          </a:lstStyle>
          <a:p>
            <a:pPr>
              <a:defRPr/>
            </a:pPr>
            <a:fld id="{E16FF505-C843-484F-9047-C85A9A0008DD}" type="datetime1">
              <a:rPr lang="en-US"/>
              <a:pPr>
                <a:defRPr/>
              </a:pPr>
              <a:t>7/6/12</a:t>
            </a:fld>
            <a:endParaRPr/>
          </a:p>
        </p:txBody>
      </p:sp>
      <p:sp>
        <p:nvSpPr>
          <p:cNvPr id="5" name="Footer Placeholder 4"/>
          <p:cNvSpPr txBox="1">
            <a:spLocks noGrp="1"/>
          </p:cNvSpPr>
          <p:nvPr>
            <p:ph type="ftr" sz="quarter" idx="11"/>
          </p:nvPr>
        </p:nvSpPr>
        <p:spPr>
          <a:ln/>
        </p:spPr>
        <p:txBody>
          <a:bodyPr/>
          <a:lstStyle>
            <a:lvl1pPr>
              <a:defRPr/>
            </a:lvl1pPr>
          </a:lstStyle>
          <a:p>
            <a:pPr>
              <a:defRPr/>
            </a:pPr>
            <a:endParaRPr/>
          </a:p>
        </p:txBody>
      </p:sp>
      <p:sp>
        <p:nvSpPr>
          <p:cNvPr id="6" name="Slide Number Placeholder 5"/>
          <p:cNvSpPr txBox="1">
            <a:spLocks noGrp="1"/>
          </p:cNvSpPr>
          <p:nvPr>
            <p:ph type="sldNum" sz="quarter" idx="12"/>
          </p:nvPr>
        </p:nvSpPr>
        <p:spPr>
          <a:ln/>
        </p:spPr>
        <p:txBody>
          <a:bodyPr/>
          <a:lstStyle>
            <a:lvl1pPr>
              <a:defRPr/>
            </a:lvl1pPr>
          </a:lstStyle>
          <a:p>
            <a:pPr>
              <a:defRPr/>
            </a:pPr>
            <a:fld id="{E9BC194D-2649-4D5A-8382-361ECF4B9A54}" type="slidenum">
              <a:rPr/>
              <a:pPr>
                <a:defRPr/>
              </a:pPr>
              <a:t>‹#›</a:t>
            </a:fld>
            <a:endParaRPr/>
          </a:p>
        </p:txBody>
      </p:sp>
    </p:spTree>
  </p:cSld>
  <p:clrMapOvr>
    <a:masterClrMapping/>
  </p:clrMapOvr>
  <p:transition xmlns:p14="http://schemas.microsoft.com/office/powerpoint/2010/mai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10"/>
          </p:nvPr>
        </p:nvSpPr>
        <p:spPr>
          <a:ln/>
        </p:spPr>
        <p:txBody>
          <a:bodyPr/>
          <a:lstStyle>
            <a:lvl1pPr>
              <a:defRPr/>
            </a:lvl1pPr>
          </a:lstStyle>
          <a:p>
            <a:pPr>
              <a:defRPr/>
            </a:pPr>
            <a:fld id="{6AC5D45F-CECE-46F9-8C63-BDA59D3EB397}" type="datetime1">
              <a:rPr lang="en-US"/>
              <a:pPr>
                <a:defRPr/>
              </a:pPr>
              <a:t>7/6/12</a:t>
            </a:fld>
            <a:endParaRPr/>
          </a:p>
        </p:txBody>
      </p:sp>
      <p:sp>
        <p:nvSpPr>
          <p:cNvPr id="5" name="Footer Placeholder 4"/>
          <p:cNvSpPr txBox="1">
            <a:spLocks noGrp="1"/>
          </p:cNvSpPr>
          <p:nvPr>
            <p:ph type="ftr" sz="quarter" idx="11"/>
          </p:nvPr>
        </p:nvSpPr>
        <p:spPr>
          <a:ln/>
        </p:spPr>
        <p:txBody>
          <a:bodyPr/>
          <a:lstStyle>
            <a:lvl1pPr>
              <a:defRPr/>
            </a:lvl1pPr>
          </a:lstStyle>
          <a:p>
            <a:pPr>
              <a:defRPr/>
            </a:pPr>
            <a:endParaRPr/>
          </a:p>
        </p:txBody>
      </p:sp>
      <p:sp>
        <p:nvSpPr>
          <p:cNvPr id="6" name="Slide Number Placeholder 5"/>
          <p:cNvSpPr txBox="1">
            <a:spLocks noGrp="1"/>
          </p:cNvSpPr>
          <p:nvPr>
            <p:ph type="sldNum" sz="quarter" idx="12"/>
          </p:nvPr>
        </p:nvSpPr>
        <p:spPr>
          <a:ln/>
        </p:spPr>
        <p:txBody>
          <a:bodyPr/>
          <a:lstStyle>
            <a:lvl1pPr>
              <a:defRPr/>
            </a:lvl1pPr>
          </a:lstStyle>
          <a:p>
            <a:pPr>
              <a:defRPr/>
            </a:pPr>
            <a:fld id="{C4F23D11-6B79-4A60-BD84-20FCACD8B5DD}" type="slidenum">
              <a:rPr/>
              <a:pPr>
                <a:defRPr/>
              </a:pPr>
              <a:t>‹#›</a:t>
            </a:fld>
            <a:endParaRPr/>
          </a:p>
        </p:txBody>
      </p:sp>
    </p:spTree>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6629400" y="274640"/>
            <a:ext cx="2057400" cy="5851529"/>
          </a:xfrm>
        </p:spPr>
        <p:txBody>
          <a:bodyPr vert="eaVert"/>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a:xfrm>
            <a:off x="457200" y="274640"/>
            <a:ext cx="6019796" cy="5851529"/>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10"/>
          </p:nvPr>
        </p:nvSpPr>
        <p:spPr>
          <a:ln/>
        </p:spPr>
        <p:txBody>
          <a:bodyPr/>
          <a:lstStyle>
            <a:lvl1pPr>
              <a:defRPr/>
            </a:lvl1pPr>
          </a:lstStyle>
          <a:p>
            <a:pPr>
              <a:defRPr/>
            </a:pPr>
            <a:fld id="{C6DD7EF1-7BDD-4A88-AE39-78608D74A958}" type="datetime1">
              <a:rPr lang="en-US"/>
              <a:pPr>
                <a:defRPr/>
              </a:pPr>
              <a:t>7/6/12</a:t>
            </a:fld>
            <a:endParaRPr/>
          </a:p>
        </p:txBody>
      </p:sp>
      <p:sp>
        <p:nvSpPr>
          <p:cNvPr id="5" name="Footer Placeholder 4"/>
          <p:cNvSpPr txBox="1">
            <a:spLocks noGrp="1"/>
          </p:cNvSpPr>
          <p:nvPr>
            <p:ph type="ftr" sz="quarter" idx="11"/>
          </p:nvPr>
        </p:nvSpPr>
        <p:spPr>
          <a:ln/>
        </p:spPr>
        <p:txBody>
          <a:bodyPr/>
          <a:lstStyle>
            <a:lvl1pPr>
              <a:defRPr/>
            </a:lvl1pPr>
          </a:lstStyle>
          <a:p>
            <a:pPr>
              <a:defRPr/>
            </a:pPr>
            <a:endParaRPr/>
          </a:p>
        </p:txBody>
      </p:sp>
      <p:sp>
        <p:nvSpPr>
          <p:cNvPr id="6" name="Slide Number Placeholder 5"/>
          <p:cNvSpPr txBox="1">
            <a:spLocks noGrp="1"/>
          </p:cNvSpPr>
          <p:nvPr>
            <p:ph type="sldNum" sz="quarter" idx="12"/>
          </p:nvPr>
        </p:nvSpPr>
        <p:spPr>
          <a:ln/>
        </p:spPr>
        <p:txBody>
          <a:bodyPr/>
          <a:lstStyle>
            <a:lvl1pPr>
              <a:defRPr/>
            </a:lvl1pPr>
          </a:lstStyle>
          <a:p>
            <a:pPr>
              <a:defRPr/>
            </a:pPr>
            <a:fld id="{597D9B55-AEFC-44F4-9CAA-6AE100119406}" type="slidenum">
              <a:rPr/>
              <a:pPr>
                <a:defRPr/>
              </a:pPr>
              <a:t>‹#›</a:t>
            </a:fld>
            <a:endParaRPr/>
          </a:p>
        </p:txBody>
      </p:sp>
    </p:spTree>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10"/>
          </p:nvPr>
        </p:nvSpPr>
        <p:spPr>
          <a:ln/>
        </p:spPr>
        <p:txBody>
          <a:bodyPr/>
          <a:lstStyle>
            <a:lvl1pPr>
              <a:defRPr/>
            </a:lvl1pPr>
          </a:lstStyle>
          <a:p>
            <a:pPr>
              <a:defRPr/>
            </a:pPr>
            <a:fld id="{52271A60-E6B3-4E02-86FE-ED03A11D8745}" type="datetime1">
              <a:rPr lang="en-US"/>
              <a:pPr>
                <a:defRPr/>
              </a:pPr>
              <a:t>7/6/12</a:t>
            </a:fld>
            <a:endParaRPr/>
          </a:p>
        </p:txBody>
      </p:sp>
      <p:sp>
        <p:nvSpPr>
          <p:cNvPr id="5" name="Footer Placeholder 4"/>
          <p:cNvSpPr txBox="1">
            <a:spLocks noGrp="1"/>
          </p:cNvSpPr>
          <p:nvPr>
            <p:ph type="ftr" sz="quarter" idx="11"/>
          </p:nvPr>
        </p:nvSpPr>
        <p:spPr>
          <a:ln/>
        </p:spPr>
        <p:txBody>
          <a:bodyPr/>
          <a:lstStyle>
            <a:lvl1pPr>
              <a:defRPr/>
            </a:lvl1pPr>
          </a:lstStyle>
          <a:p>
            <a:pPr>
              <a:defRPr/>
            </a:pPr>
            <a:endParaRPr/>
          </a:p>
        </p:txBody>
      </p:sp>
      <p:sp>
        <p:nvSpPr>
          <p:cNvPr id="6" name="Slide Number Placeholder 5"/>
          <p:cNvSpPr txBox="1">
            <a:spLocks noGrp="1"/>
          </p:cNvSpPr>
          <p:nvPr>
            <p:ph type="sldNum" sz="quarter" idx="12"/>
          </p:nvPr>
        </p:nvSpPr>
        <p:spPr>
          <a:ln/>
        </p:spPr>
        <p:txBody>
          <a:bodyPr/>
          <a:lstStyle>
            <a:lvl1pPr>
              <a:defRPr/>
            </a:lvl1pPr>
          </a:lstStyle>
          <a:p>
            <a:pPr>
              <a:defRPr/>
            </a:pPr>
            <a:fld id="{6FB02140-D809-47C7-9EFE-BF1475B2C004}" type="slidenum">
              <a:rPr/>
              <a:pPr>
                <a:defRPr/>
              </a:pPr>
              <a:t>‹#›</a:t>
            </a:fld>
            <a:endParaRPr/>
          </a:p>
        </p:txBody>
      </p:sp>
    </p:spTree>
  </p:cSld>
  <p:clrMapOvr>
    <a:masterClrMapping/>
  </p:clrMapOvr>
  <p:transition xmlns:p14="http://schemas.microsoft.com/office/powerpoint/2010/mai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722311" y="4406895"/>
            <a:ext cx="7772400" cy="1362071"/>
          </a:xfrm>
        </p:spPr>
        <p:txBody>
          <a:bodyPr anchor="t" anchorCtr="0"/>
          <a:lstStyle>
            <a:lvl1pPr algn="l">
              <a:defRPr sz="4000" b="1" cap="all"/>
            </a:lvl1pPr>
          </a:lstStyle>
          <a:p>
            <a:pPr lvl="0"/>
            <a:r>
              <a:rPr lang="en-US"/>
              <a:t>Click to edit Master title style</a:t>
            </a:r>
          </a:p>
        </p:txBody>
      </p:sp>
      <p:sp>
        <p:nvSpPr>
          <p:cNvPr id="3" name="Text Placeholder 2"/>
          <p:cNvSpPr txBox="1">
            <a:spLocks noGrp="1"/>
          </p:cNvSpPr>
          <p:nvPr>
            <p:ph type="body" idx="1"/>
          </p:nvPr>
        </p:nvSpPr>
        <p:spPr>
          <a:xfrm>
            <a:off x="722311" y="2906713"/>
            <a:ext cx="7772400" cy="1500182"/>
          </a:xfrm>
        </p:spPr>
        <p:txBody>
          <a:bodyPr anchor="b"/>
          <a:lstStyle>
            <a:lvl1pPr marL="0" indent="0">
              <a:spcBef>
                <a:spcPts val="500"/>
              </a:spcBef>
              <a:buNone/>
              <a:defRPr sz="2000">
                <a:solidFill>
                  <a:srgbClr val="898989"/>
                </a:solidFill>
              </a:defRPr>
            </a:lvl1pPr>
          </a:lstStyle>
          <a:p>
            <a:pPr lvl="0"/>
            <a:r>
              <a:rPr lang="en-US"/>
              <a:t>Click to edit Master text styles</a:t>
            </a:r>
          </a:p>
        </p:txBody>
      </p:sp>
      <p:sp>
        <p:nvSpPr>
          <p:cNvPr id="4" name="Date Placeholder 3"/>
          <p:cNvSpPr txBox="1">
            <a:spLocks noGrp="1"/>
          </p:cNvSpPr>
          <p:nvPr>
            <p:ph type="dt" sz="half" idx="10"/>
          </p:nvPr>
        </p:nvSpPr>
        <p:spPr>
          <a:ln/>
        </p:spPr>
        <p:txBody>
          <a:bodyPr/>
          <a:lstStyle>
            <a:lvl1pPr>
              <a:defRPr/>
            </a:lvl1pPr>
          </a:lstStyle>
          <a:p>
            <a:pPr>
              <a:defRPr/>
            </a:pPr>
            <a:fld id="{93C0600F-ED0A-4E9B-AB4C-A4868027197D}" type="datetime1">
              <a:rPr lang="en-US"/>
              <a:pPr>
                <a:defRPr/>
              </a:pPr>
              <a:t>7/6/12</a:t>
            </a:fld>
            <a:endParaRPr/>
          </a:p>
        </p:txBody>
      </p:sp>
      <p:sp>
        <p:nvSpPr>
          <p:cNvPr id="5" name="Footer Placeholder 4"/>
          <p:cNvSpPr txBox="1">
            <a:spLocks noGrp="1"/>
          </p:cNvSpPr>
          <p:nvPr>
            <p:ph type="ftr" sz="quarter" idx="11"/>
          </p:nvPr>
        </p:nvSpPr>
        <p:spPr>
          <a:ln/>
        </p:spPr>
        <p:txBody>
          <a:bodyPr/>
          <a:lstStyle>
            <a:lvl1pPr>
              <a:defRPr/>
            </a:lvl1pPr>
          </a:lstStyle>
          <a:p>
            <a:pPr>
              <a:defRPr/>
            </a:pPr>
            <a:endParaRPr/>
          </a:p>
        </p:txBody>
      </p:sp>
      <p:sp>
        <p:nvSpPr>
          <p:cNvPr id="6" name="Slide Number Placeholder 5"/>
          <p:cNvSpPr txBox="1">
            <a:spLocks noGrp="1"/>
          </p:cNvSpPr>
          <p:nvPr>
            <p:ph type="sldNum" sz="quarter" idx="12"/>
          </p:nvPr>
        </p:nvSpPr>
        <p:spPr>
          <a:ln/>
        </p:spPr>
        <p:txBody>
          <a:bodyPr/>
          <a:lstStyle>
            <a:lvl1pPr>
              <a:defRPr/>
            </a:lvl1pPr>
          </a:lstStyle>
          <a:p>
            <a:pPr>
              <a:defRPr/>
            </a:pPr>
            <a:fld id="{F64A96F7-34BC-42AF-ADEF-BBC19D3C9587}" type="slidenum">
              <a:rPr/>
              <a:pPr>
                <a:defRPr/>
              </a:pPr>
              <a:t>‹#›</a:t>
            </a:fld>
            <a:endParaRPr/>
          </a:p>
        </p:txBody>
      </p:sp>
    </p:spTree>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a:xfrm>
            <a:off x="457200" y="1600200"/>
            <a:ext cx="4038603" cy="4525959"/>
          </a:xfrm>
        </p:spPr>
        <p:txBody>
          <a:bodyPr/>
          <a:lstStyle>
            <a:lvl1pPr>
              <a:spcBef>
                <a:spcPts val="700"/>
              </a:spcBef>
              <a:defRPr sz="2800"/>
            </a:lvl1pPr>
            <a:lvl2pPr>
              <a:spcBef>
                <a:spcPts val="600"/>
              </a:spcBef>
              <a:defRPr sz="2400"/>
            </a:lvl2pPr>
            <a:lvl3pPr>
              <a:spcBef>
                <a:spcPts val="500"/>
              </a:spcBef>
              <a:defRPr sz="2000"/>
            </a:lvl3pPr>
            <a:lvl4pPr>
              <a:spcBef>
                <a:spcPts val="400"/>
              </a:spcBef>
              <a:defRPr sz="1800"/>
            </a:lvl4pPr>
            <a:lvl5pPr>
              <a:spcBef>
                <a:spcPts val="4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txBox="1">
            <a:spLocks noGrp="1"/>
          </p:cNvSpPr>
          <p:nvPr>
            <p:ph idx="2"/>
          </p:nvPr>
        </p:nvSpPr>
        <p:spPr>
          <a:xfrm>
            <a:off x="4648196" y="1600200"/>
            <a:ext cx="4038603" cy="4525959"/>
          </a:xfrm>
        </p:spPr>
        <p:txBody>
          <a:bodyPr/>
          <a:lstStyle>
            <a:lvl1pPr>
              <a:spcBef>
                <a:spcPts val="700"/>
              </a:spcBef>
              <a:defRPr sz="2800"/>
            </a:lvl1pPr>
            <a:lvl2pPr>
              <a:spcBef>
                <a:spcPts val="600"/>
              </a:spcBef>
              <a:defRPr sz="2400"/>
            </a:lvl2pPr>
            <a:lvl3pPr>
              <a:spcBef>
                <a:spcPts val="500"/>
              </a:spcBef>
              <a:defRPr sz="2000"/>
            </a:lvl3pPr>
            <a:lvl4pPr>
              <a:spcBef>
                <a:spcPts val="400"/>
              </a:spcBef>
              <a:defRPr sz="1800"/>
            </a:lvl4pPr>
            <a:lvl5pPr>
              <a:spcBef>
                <a:spcPts val="4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txBox="1">
            <a:spLocks noGrp="1"/>
          </p:cNvSpPr>
          <p:nvPr>
            <p:ph type="dt" sz="half" idx="10"/>
          </p:nvPr>
        </p:nvSpPr>
        <p:spPr>
          <a:ln/>
        </p:spPr>
        <p:txBody>
          <a:bodyPr/>
          <a:lstStyle>
            <a:lvl1pPr>
              <a:defRPr/>
            </a:lvl1pPr>
          </a:lstStyle>
          <a:p>
            <a:pPr>
              <a:defRPr/>
            </a:pPr>
            <a:fld id="{53DD1DB7-C56D-44E0-B626-60A8D2EE2C18}" type="datetime1">
              <a:rPr lang="en-US"/>
              <a:pPr>
                <a:defRPr/>
              </a:pPr>
              <a:t>7/6/12</a:t>
            </a:fld>
            <a:endParaRPr/>
          </a:p>
        </p:txBody>
      </p:sp>
      <p:sp>
        <p:nvSpPr>
          <p:cNvPr id="6" name="Footer Placeholder 4"/>
          <p:cNvSpPr txBox="1">
            <a:spLocks noGrp="1"/>
          </p:cNvSpPr>
          <p:nvPr>
            <p:ph type="ftr" sz="quarter" idx="11"/>
          </p:nvPr>
        </p:nvSpPr>
        <p:spPr>
          <a:ln/>
        </p:spPr>
        <p:txBody>
          <a:bodyPr/>
          <a:lstStyle>
            <a:lvl1pPr>
              <a:defRPr/>
            </a:lvl1pPr>
          </a:lstStyle>
          <a:p>
            <a:pPr>
              <a:defRPr/>
            </a:pPr>
            <a:endParaRPr/>
          </a:p>
        </p:txBody>
      </p:sp>
      <p:sp>
        <p:nvSpPr>
          <p:cNvPr id="7" name="Slide Number Placeholder 5"/>
          <p:cNvSpPr txBox="1">
            <a:spLocks noGrp="1"/>
          </p:cNvSpPr>
          <p:nvPr>
            <p:ph type="sldNum" sz="quarter" idx="12"/>
          </p:nvPr>
        </p:nvSpPr>
        <p:spPr>
          <a:ln/>
        </p:spPr>
        <p:txBody>
          <a:bodyPr/>
          <a:lstStyle>
            <a:lvl1pPr>
              <a:defRPr/>
            </a:lvl1pPr>
          </a:lstStyle>
          <a:p>
            <a:pPr>
              <a:defRPr/>
            </a:pPr>
            <a:fld id="{7C5F1918-E226-4620-9F00-CB7C49AF06E3}" type="slidenum">
              <a:rPr/>
              <a:pPr>
                <a:defRPr/>
              </a:pPr>
              <a:t>‹#›</a:t>
            </a:fld>
            <a:endParaRPr/>
          </a:p>
        </p:txBody>
      </p:sp>
    </p:spTree>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Text Placeholder 2"/>
          <p:cNvSpPr txBox="1">
            <a:spLocks noGrp="1"/>
          </p:cNvSpPr>
          <p:nvPr>
            <p:ph type="body" idx="1"/>
          </p:nvPr>
        </p:nvSpPr>
        <p:spPr>
          <a:xfrm>
            <a:off x="457200" y="1535113"/>
            <a:ext cx="4040184" cy="639759"/>
          </a:xfrm>
        </p:spPr>
        <p:txBody>
          <a:bodyPr anchor="b"/>
          <a:lstStyle>
            <a:lvl1pPr marL="0" indent="0">
              <a:spcBef>
                <a:spcPts val="600"/>
              </a:spcBef>
              <a:buNone/>
              <a:defRPr sz="2400" b="1"/>
            </a:lvl1pPr>
          </a:lstStyle>
          <a:p>
            <a:pPr lvl="0"/>
            <a:r>
              <a:rPr lang="en-US"/>
              <a:t>Click to edit Master text styles</a:t>
            </a:r>
          </a:p>
        </p:txBody>
      </p:sp>
      <p:sp>
        <p:nvSpPr>
          <p:cNvPr id="4" name="Content Placeholder 3"/>
          <p:cNvSpPr txBox="1">
            <a:spLocks noGrp="1"/>
          </p:cNvSpPr>
          <p:nvPr>
            <p:ph idx="2"/>
          </p:nvPr>
        </p:nvSpPr>
        <p:spPr>
          <a:xfrm>
            <a:off x="457200" y="2174872"/>
            <a:ext cx="4040184" cy="3951286"/>
          </a:xfrm>
        </p:spPr>
        <p:txBody>
          <a:bodyPr/>
          <a:lstStyle>
            <a:lvl1pPr>
              <a:spcBef>
                <a:spcPts val="600"/>
              </a:spcBef>
              <a:defRPr sz="2400"/>
            </a:lvl1pPr>
            <a:lvl2pPr>
              <a:spcBef>
                <a:spcPts val="500"/>
              </a:spcBef>
              <a:defRPr sz="2000"/>
            </a:lvl2pPr>
            <a:lvl3pPr>
              <a:spcBef>
                <a:spcPts val="400"/>
              </a:spcBef>
              <a:defRPr sz="1800"/>
            </a:lvl3pPr>
            <a:lvl4pPr>
              <a:spcBef>
                <a:spcPts val="400"/>
              </a:spcBef>
              <a:defRPr sz="1600"/>
            </a:lvl4pPr>
            <a:lvl5pPr>
              <a:spcBef>
                <a:spcPts val="40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txBox="1">
            <a:spLocks noGrp="1"/>
          </p:cNvSpPr>
          <p:nvPr>
            <p:ph type="body" idx="3"/>
          </p:nvPr>
        </p:nvSpPr>
        <p:spPr>
          <a:xfrm>
            <a:off x="4645023" y="1535113"/>
            <a:ext cx="4041776" cy="639759"/>
          </a:xfrm>
        </p:spPr>
        <p:txBody>
          <a:bodyPr anchor="b"/>
          <a:lstStyle>
            <a:lvl1pPr marL="0" indent="0">
              <a:spcBef>
                <a:spcPts val="600"/>
              </a:spcBef>
              <a:buNone/>
              <a:defRPr sz="2400" b="1"/>
            </a:lvl1pPr>
          </a:lstStyle>
          <a:p>
            <a:pPr lvl="0"/>
            <a:r>
              <a:rPr lang="en-US"/>
              <a:t>Click to edit Master text styles</a:t>
            </a:r>
          </a:p>
        </p:txBody>
      </p:sp>
      <p:sp>
        <p:nvSpPr>
          <p:cNvPr id="6" name="Content Placeholder 5"/>
          <p:cNvSpPr txBox="1">
            <a:spLocks noGrp="1"/>
          </p:cNvSpPr>
          <p:nvPr>
            <p:ph idx="4"/>
          </p:nvPr>
        </p:nvSpPr>
        <p:spPr>
          <a:xfrm>
            <a:off x="4645023" y="2174872"/>
            <a:ext cx="4041776" cy="3951286"/>
          </a:xfrm>
        </p:spPr>
        <p:txBody>
          <a:bodyPr/>
          <a:lstStyle>
            <a:lvl1pPr>
              <a:spcBef>
                <a:spcPts val="600"/>
              </a:spcBef>
              <a:defRPr sz="2400"/>
            </a:lvl1pPr>
            <a:lvl2pPr>
              <a:spcBef>
                <a:spcPts val="500"/>
              </a:spcBef>
              <a:defRPr sz="2000"/>
            </a:lvl2pPr>
            <a:lvl3pPr>
              <a:spcBef>
                <a:spcPts val="400"/>
              </a:spcBef>
              <a:defRPr sz="1800"/>
            </a:lvl3pPr>
            <a:lvl4pPr>
              <a:spcBef>
                <a:spcPts val="400"/>
              </a:spcBef>
              <a:defRPr sz="1600"/>
            </a:lvl4pPr>
            <a:lvl5pPr>
              <a:spcBef>
                <a:spcPts val="40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txBox="1">
            <a:spLocks noGrp="1"/>
          </p:cNvSpPr>
          <p:nvPr>
            <p:ph type="dt" sz="half" idx="10"/>
          </p:nvPr>
        </p:nvSpPr>
        <p:spPr>
          <a:ln/>
        </p:spPr>
        <p:txBody>
          <a:bodyPr/>
          <a:lstStyle>
            <a:lvl1pPr>
              <a:defRPr/>
            </a:lvl1pPr>
          </a:lstStyle>
          <a:p>
            <a:pPr>
              <a:defRPr/>
            </a:pPr>
            <a:fld id="{3421838E-C067-48C4-AC93-FF702916985A}" type="datetime1">
              <a:rPr lang="en-US"/>
              <a:pPr>
                <a:defRPr/>
              </a:pPr>
              <a:t>7/6/12</a:t>
            </a:fld>
            <a:endParaRPr/>
          </a:p>
        </p:txBody>
      </p:sp>
      <p:sp>
        <p:nvSpPr>
          <p:cNvPr id="8" name="Footer Placeholder 4"/>
          <p:cNvSpPr txBox="1">
            <a:spLocks noGrp="1"/>
          </p:cNvSpPr>
          <p:nvPr>
            <p:ph type="ftr" sz="quarter" idx="11"/>
          </p:nvPr>
        </p:nvSpPr>
        <p:spPr>
          <a:ln/>
        </p:spPr>
        <p:txBody>
          <a:bodyPr/>
          <a:lstStyle>
            <a:lvl1pPr>
              <a:defRPr/>
            </a:lvl1pPr>
          </a:lstStyle>
          <a:p>
            <a:pPr>
              <a:defRPr/>
            </a:pPr>
            <a:endParaRPr/>
          </a:p>
        </p:txBody>
      </p:sp>
      <p:sp>
        <p:nvSpPr>
          <p:cNvPr id="9" name="Slide Number Placeholder 5"/>
          <p:cNvSpPr txBox="1">
            <a:spLocks noGrp="1"/>
          </p:cNvSpPr>
          <p:nvPr>
            <p:ph type="sldNum" sz="quarter" idx="12"/>
          </p:nvPr>
        </p:nvSpPr>
        <p:spPr>
          <a:ln/>
        </p:spPr>
        <p:txBody>
          <a:bodyPr/>
          <a:lstStyle>
            <a:lvl1pPr>
              <a:defRPr/>
            </a:lvl1pPr>
          </a:lstStyle>
          <a:p>
            <a:pPr>
              <a:defRPr/>
            </a:pPr>
            <a:fld id="{D8910EA3-B914-4639-B8C4-987B5D01E4A2}" type="slidenum">
              <a:rPr/>
              <a:pPr>
                <a:defRPr/>
              </a:pPr>
              <a:t>‹#›</a:t>
            </a:fld>
            <a:endParaRPr/>
          </a:p>
        </p:txBody>
      </p:sp>
    </p:spTree>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Date Placeholder 3"/>
          <p:cNvSpPr txBox="1">
            <a:spLocks noGrp="1"/>
          </p:cNvSpPr>
          <p:nvPr>
            <p:ph type="dt" sz="half" idx="10"/>
          </p:nvPr>
        </p:nvSpPr>
        <p:spPr>
          <a:ln/>
        </p:spPr>
        <p:txBody>
          <a:bodyPr/>
          <a:lstStyle>
            <a:lvl1pPr>
              <a:defRPr/>
            </a:lvl1pPr>
          </a:lstStyle>
          <a:p>
            <a:pPr>
              <a:defRPr/>
            </a:pPr>
            <a:fld id="{9DC97836-0FC5-45FF-81F7-8FDE22150AE1}" type="datetime1">
              <a:rPr lang="en-US"/>
              <a:pPr>
                <a:defRPr/>
              </a:pPr>
              <a:t>7/6/12</a:t>
            </a:fld>
            <a:endParaRPr/>
          </a:p>
        </p:txBody>
      </p:sp>
      <p:sp>
        <p:nvSpPr>
          <p:cNvPr id="4" name="Footer Placeholder 4"/>
          <p:cNvSpPr txBox="1">
            <a:spLocks noGrp="1"/>
          </p:cNvSpPr>
          <p:nvPr>
            <p:ph type="ftr" sz="quarter" idx="11"/>
          </p:nvPr>
        </p:nvSpPr>
        <p:spPr>
          <a:ln/>
        </p:spPr>
        <p:txBody>
          <a:bodyPr/>
          <a:lstStyle>
            <a:lvl1pPr>
              <a:defRPr/>
            </a:lvl1pPr>
          </a:lstStyle>
          <a:p>
            <a:pPr>
              <a:defRPr/>
            </a:pPr>
            <a:endParaRPr/>
          </a:p>
        </p:txBody>
      </p:sp>
      <p:sp>
        <p:nvSpPr>
          <p:cNvPr id="5" name="Slide Number Placeholder 5"/>
          <p:cNvSpPr txBox="1">
            <a:spLocks noGrp="1"/>
          </p:cNvSpPr>
          <p:nvPr>
            <p:ph type="sldNum" sz="quarter" idx="12"/>
          </p:nvPr>
        </p:nvSpPr>
        <p:spPr>
          <a:ln/>
        </p:spPr>
        <p:txBody>
          <a:bodyPr/>
          <a:lstStyle>
            <a:lvl1pPr>
              <a:defRPr/>
            </a:lvl1pPr>
          </a:lstStyle>
          <a:p>
            <a:pPr>
              <a:defRPr/>
            </a:pPr>
            <a:fld id="{630C70C6-4C78-4568-AECD-388C4D3BDAA0}" type="slidenum">
              <a:rPr/>
              <a:pPr>
                <a:defRPr/>
              </a:pPr>
              <a:t>‹#›</a:t>
            </a:fld>
            <a:endParaRPr/>
          </a:p>
        </p:txBody>
      </p:sp>
    </p:spTree>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txBox="1">
            <a:spLocks noGrp="1"/>
          </p:cNvSpPr>
          <p:nvPr>
            <p:ph type="dt" sz="half" idx="10"/>
          </p:nvPr>
        </p:nvSpPr>
        <p:spPr>
          <a:ln/>
        </p:spPr>
        <p:txBody>
          <a:bodyPr/>
          <a:lstStyle>
            <a:lvl1pPr>
              <a:defRPr/>
            </a:lvl1pPr>
          </a:lstStyle>
          <a:p>
            <a:pPr>
              <a:defRPr/>
            </a:pPr>
            <a:fld id="{9D3F28D3-48AA-4680-B8FF-6AFD520850B5}" type="datetime1">
              <a:rPr lang="en-US"/>
              <a:pPr>
                <a:defRPr/>
              </a:pPr>
              <a:t>7/6/12</a:t>
            </a:fld>
            <a:endParaRPr/>
          </a:p>
        </p:txBody>
      </p:sp>
      <p:sp>
        <p:nvSpPr>
          <p:cNvPr id="3" name="Footer Placeholder 4"/>
          <p:cNvSpPr txBox="1">
            <a:spLocks noGrp="1"/>
          </p:cNvSpPr>
          <p:nvPr>
            <p:ph type="ftr" sz="quarter" idx="11"/>
          </p:nvPr>
        </p:nvSpPr>
        <p:spPr>
          <a:ln/>
        </p:spPr>
        <p:txBody>
          <a:bodyPr/>
          <a:lstStyle>
            <a:lvl1pPr>
              <a:defRPr/>
            </a:lvl1pPr>
          </a:lstStyle>
          <a:p>
            <a:pPr>
              <a:defRPr/>
            </a:pPr>
            <a:endParaRPr/>
          </a:p>
        </p:txBody>
      </p:sp>
      <p:sp>
        <p:nvSpPr>
          <p:cNvPr id="4" name="Slide Number Placeholder 5"/>
          <p:cNvSpPr txBox="1">
            <a:spLocks noGrp="1"/>
          </p:cNvSpPr>
          <p:nvPr>
            <p:ph type="sldNum" sz="quarter" idx="12"/>
          </p:nvPr>
        </p:nvSpPr>
        <p:spPr>
          <a:ln/>
        </p:spPr>
        <p:txBody>
          <a:bodyPr/>
          <a:lstStyle>
            <a:lvl1pPr>
              <a:defRPr/>
            </a:lvl1pPr>
          </a:lstStyle>
          <a:p>
            <a:pPr>
              <a:defRPr/>
            </a:pPr>
            <a:fld id="{CC04DD70-6E64-4B7B-8A3F-595FDE8CA58D}" type="slidenum">
              <a:rPr/>
              <a:pPr>
                <a:defRPr/>
              </a:pPr>
              <a:t>‹#›</a:t>
            </a:fld>
            <a:endParaRPr/>
          </a:p>
        </p:txBody>
      </p:sp>
    </p:spTree>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273048"/>
            <a:ext cx="3008311" cy="1162046"/>
          </a:xfrm>
        </p:spPr>
        <p:txBody>
          <a:bodyPr anchor="b" anchorCtr="0"/>
          <a:lstStyle>
            <a:lvl1pPr algn="l">
              <a:defRPr sz="2000" b="1"/>
            </a:lvl1pPr>
          </a:lstStyle>
          <a:p>
            <a:pPr lvl="0"/>
            <a:r>
              <a:rPr lang="en-US"/>
              <a:t>Click to edit Master title style</a:t>
            </a:r>
          </a:p>
        </p:txBody>
      </p:sp>
      <p:sp>
        <p:nvSpPr>
          <p:cNvPr id="3" name="Content Placeholder 2"/>
          <p:cNvSpPr txBox="1">
            <a:spLocks noGrp="1"/>
          </p:cNvSpPr>
          <p:nvPr>
            <p:ph idx="1"/>
          </p:nvPr>
        </p:nvSpPr>
        <p:spPr>
          <a:xfrm>
            <a:off x="3575047" y="273048"/>
            <a:ext cx="5111752" cy="585311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txBox="1">
            <a:spLocks noGrp="1"/>
          </p:cNvSpPr>
          <p:nvPr>
            <p:ph type="body" idx="2"/>
          </p:nvPr>
        </p:nvSpPr>
        <p:spPr>
          <a:xfrm>
            <a:off x="457200" y="1435095"/>
            <a:ext cx="3008311" cy="4691064"/>
          </a:xfrm>
        </p:spPr>
        <p:txBody>
          <a:bodyPr/>
          <a:lstStyle>
            <a:lvl1pPr marL="0" indent="0">
              <a:spcBef>
                <a:spcPts val="300"/>
              </a:spcBef>
              <a:buNone/>
              <a:defRPr sz="1400"/>
            </a:lvl1pPr>
          </a:lstStyle>
          <a:p>
            <a:pPr lvl="0"/>
            <a:r>
              <a:rPr lang="en-US"/>
              <a:t>Click to edit Master text styles</a:t>
            </a:r>
          </a:p>
        </p:txBody>
      </p:sp>
      <p:sp>
        <p:nvSpPr>
          <p:cNvPr id="5" name="Date Placeholder 3"/>
          <p:cNvSpPr txBox="1">
            <a:spLocks noGrp="1"/>
          </p:cNvSpPr>
          <p:nvPr>
            <p:ph type="dt" sz="half" idx="10"/>
          </p:nvPr>
        </p:nvSpPr>
        <p:spPr>
          <a:ln/>
        </p:spPr>
        <p:txBody>
          <a:bodyPr/>
          <a:lstStyle>
            <a:lvl1pPr>
              <a:defRPr/>
            </a:lvl1pPr>
          </a:lstStyle>
          <a:p>
            <a:pPr>
              <a:defRPr/>
            </a:pPr>
            <a:fld id="{408B734E-A8DB-456B-BBE3-0EF15E9B4BB6}" type="datetime1">
              <a:rPr lang="en-US"/>
              <a:pPr>
                <a:defRPr/>
              </a:pPr>
              <a:t>7/6/12</a:t>
            </a:fld>
            <a:endParaRPr/>
          </a:p>
        </p:txBody>
      </p:sp>
      <p:sp>
        <p:nvSpPr>
          <p:cNvPr id="6" name="Footer Placeholder 4"/>
          <p:cNvSpPr txBox="1">
            <a:spLocks noGrp="1"/>
          </p:cNvSpPr>
          <p:nvPr>
            <p:ph type="ftr" sz="quarter" idx="11"/>
          </p:nvPr>
        </p:nvSpPr>
        <p:spPr>
          <a:ln/>
        </p:spPr>
        <p:txBody>
          <a:bodyPr/>
          <a:lstStyle>
            <a:lvl1pPr>
              <a:defRPr/>
            </a:lvl1pPr>
          </a:lstStyle>
          <a:p>
            <a:pPr>
              <a:defRPr/>
            </a:pPr>
            <a:endParaRPr/>
          </a:p>
        </p:txBody>
      </p:sp>
      <p:sp>
        <p:nvSpPr>
          <p:cNvPr id="7" name="Slide Number Placeholder 5"/>
          <p:cNvSpPr txBox="1">
            <a:spLocks noGrp="1"/>
          </p:cNvSpPr>
          <p:nvPr>
            <p:ph type="sldNum" sz="quarter" idx="12"/>
          </p:nvPr>
        </p:nvSpPr>
        <p:spPr>
          <a:ln/>
        </p:spPr>
        <p:txBody>
          <a:bodyPr/>
          <a:lstStyle>
            <a:lvl1pPr>
              <a:defRPr/>
            </a:lvl1pPr>
          </a:lstStyle>
          <a:p>
            <a:pPr>
              <a:defRPr/>
            </a:pPr>
            <a:fld id="{43CDE544-8B7C-4050-A506-E9448C289DCC}" type="slidenum">
              <a:rPr/>
              <a:pPr>
                <a:defRPr/>
              </a:pPr>
              <a:t>‹#›</a:t>
            </a:fld>
            <a:endParaRPr/>
          </a:p>
        </p:txBody>
      </p:sp>
    </p:spTree>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1792288" y="4800600"/>
            <a:ext cx="5486400" cy="566735"/>
          </a:xfrm>
        </p:spPr>
        <p:txBody>
          <a:bodyPr anchor="b" anchorCtr="0"/>
          <a:lstStyle>
            <a:lvl1pPr algn="l">
              <a:defRPr sz="2000" b="1"/>
            </a:lvl1pPr>
          </a:lstStyle>
          <a:p>
            <a:pPr lvl="0"/>
            <a:r>
              <a:rPr lang="en-US"/>
              <a:t>Click to edit Master title style</a:t>
            </a:r>
          </a:p>
        </p:txBody>
      </p:sp>
      <p:sp>
        <p:nvSpPr>
          <p:cNvPr id="3" name="Picture Placeholder 2"/>
          <p:cNvSpPr txBox="1">
            <a:spLocks noGrp="1"/>
          </p:cNvSpPr>
          <p:nvPr>
            <p:ph type="pic" idx="1"/>
          </p:nvPr>
        </p:nvSpPr>
        <p:spPr>
          <a:xfrm>
            <a:off x="1792288" y="612776"/>
            <a:ext cx="5486400" cy="4114800"/>
          </a:xfrm>
        </p:spPr>
        <p:txBody>
          <a:bodyPr/>
          <a:lstStyle>
            <a:lvl1pPr marL="0" indent="0">
              <a:buNone/>
              <a:defRPr/>
            </a:lvl1pPr>
          </a:lstStyle>
          <a:p>
            <a:pPr lvl="0"/>
            <a:endParaRPr lang="en-US" noProof="0"/>
          </a:p>
        </p:txBody>
      </p:sp>
      <p:sp>
        <p:nvSpPr>
          <p:cNvPr id="4" name="Text Placeholder 3"/>
          <p:cNvSpPr txBox="1">
            <a:spLocks noGrp="1"/>
          </p:cNvSpPr>
          <p:nvPr>
            <p:ph type="body" idx="2"/>
          </p:nvPr>
        </p:nvSpPr>
        <p:spPr>
          <a:xfrm>
            <a:off x="1792288" y="5367335"/>
            <a:ext cx="5486400" cy="804864"/>
          </a:xfrm>
        </p:spPr>
        <p:txBody>
          <a:bodyPr/>
          <a:lstStyle>
            <a:lvl1pPr marL="0" indent="0">
              <a:spcBef>
                <a:spcPts val="300"/>
              </a:spcBef>
              <a:buNone/>
              <a:defRPr sz="1400"/>
            </a:lvl1pPr>
          </a:lstStyle>
          <a:p>
            <a:pPr lvl="0"/>
            <a:r>
              <a:rPr lang="en-US"/>
              <a:t>Click to edit Master text styles</a:t>
            </a:r>
          </a:p>
        </p:txBody>
      </p:sp>
      <p:sp>
        <p:nvSpPr>
          <p:cNvPr id="5" name="Date Placeholder 3"/>
          <p:cNvSpPr txBox="1">
            <a:spLocks noGrp="1"/>
          </p:cNvSpPr>
          <p:nvPr>
            <p:ph type="dt" sz="half" idx="10"/>
          </p:nvPr>
        </p:nvSpPr>
        <p:spPr>
          <a:ln/>
        </p:spPr>
        <p:txBody>
          <a:bodyPr/>
          <a:lstStyle>
            <a:lvl1pPr>
              <a:defRPr/>
            </a:lvl1pPr>
          </a:lstStyle>
          <a:p>
            <a:pPr>
              <a:defRPr/>
            </a:pPr>
            <a:fld id="{2163C7A3-ECE8-4011-8E08-9D4F70A17AC2}" type="datetime1">
              <a:rPr lang="en-US"/>
              <a:pPr>
                <a:defRPr/>
              </a:pPr>
              <a:t>7/6/12</a:t>
            </a:fld>
            <a:endParaRPr/>
          </a:p>
        </p:txBody>
      </p:sp>
      <p:sp>
        <p:nvSpPr>
          <p:cNvPr id="6" name="Footer Placeholder 4"/>
          <p:cNvSpPr txBox="1">
            <a:spLocks noGrp="1"/>
          </p:cNvSpPr>
          <p:nvPr>
            <p:ph type="ftr" sz="quarter" idx="11"/>
          </p:nvPr>
        </p:nvSpPr>
        <p:spPr>
          <a:ln/>
        </p:spPr>
        <p:txBody>
          <a:bodyPr/>
          <a:lstStyle>
            <a:lvl1pPr>
              <a:defRPr/>
            </a:lvl1pPr>
          </a:lstStyle>
          <a:p>
            <a:pPr>
              <a:defRPr/>
            </a:pPr>
            <a:endParaRPr/>
          </a:p>
        </p:txBody>
      </p:sp>
      <p:sp>
        <p:nvSpPr>
          <p:cNvPr id="7" name="Slide Number Placeholder 5"/>
          <p:cNvSpPr txBox="1">
            <a:spLocks noGrp="1"/>
          </p:cNvSpPr>
          <p:nvPr>
            <p:ph type="sldNum" sz="quarter" idx="12"/>
          </p:nvPr>
        </p:nvSpPr>
        <p:spPr>
          <a:ln/>
        </p:spPr>
        <p:txBody>
          <a:bodyPr/>
          <a:lstStyle>
            <a:lvl1pPr>
              <a:defRPr/>
            </a:lvl1pPr>
          </a:lstStyle>
          <a:p>
            <a:pPr>
              <a:defRPr/>
            </a:pPr>
            <a:fld id="{054FE2E3-DDAE-40E7-8485-E4EB35D07362}" type="slidenum">
              <a:rPr/>
              <a:pPr>
                <a:defRPr/>
              </a:pPr>
              <a:t>‹#›</a:t>
            </a:fld>
            <a:endParaRPr/>
          </a:p>
        </p:txBody>
      </p:sp>
    </p:spTree>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Title Placeholder 1"/>
          <p:cNvSpPr txBox="1">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1" compatLnSpc="1">
            <a:prstTxWarp prst="textNoShape">
              <a:avLst/>
            </a:prstTxWarp>
          </a:bodyPr>
          <a:lstStyle/>
          <a:p>
            <a:pPr lvl="0"/>
            <a:r>
              <a:rPr lang="en-US" smtClean="0"/>
              <a:t>Click to edit Master title style</a:t>
            </a:r>
          </a:p>
        </p:txBody>
      </p:sp>
      <p:sp>
        <p:nvSpPr>
          <p:cNvPr id="1027" name="Text Placeholder 2"/>
          <p:cNvSpPr txBox="1">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txBox="1">
            <a:spLocks noGrp="1"/>
          </p:cNvSpPr>
          <p:nvPr>
            <p:ph type="dt" sz="half" idx="2"/>
          </p:nvPr>
        </p:nvSpPr>
        <p:spPr>
          <a:xfrm>
            <a:off x="457200" y="6356350"/>
            <a:ext cx="2133600" cy="365125"/>
          </a:xfrm>
          <a:prstGeom prst="rect">
            <a:avLst/>
          </a:prstGeom>
          <a:noFill/>
          <a:ln>
            <a:noFill/>
          </a:ln>
        </p:spPr>
        <p:txBody>
          <a:bodyPr vert="horz" wrap="square" lIns="91440" tIns="45720" rIns="91440" bIns="45720" anchor="ctr" anchorCtr="0" compatLnSpc="1"/>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a:defRPr/>
            </a:pPr>
            <a:fld id="{C07F34C9-2123-4F26-923C-086DE92BA7FD}" type="datetime1">
              <a:rPr lang="en-US"/>
              <a:pPr>
                <a:defRPr/>
              </a:pPr>
              <a:t>7/6/12</a:t>
            </a:fld>
            <a:endParaRPr/>
          </a:p>
        </p:txBody>
      </p:sp>
      <p:sp>
        <p:nvSpPr>
          <p:cNvPr id="5" name="Footer Placeholder 4"/>
          <p:cNvSpPr txBox="1">
            <a:spLocks noGrp="1"/>
          </p:cNvSpPr>
          <p:nvPr>
            <p:ph type="ftr" sz="quarter" idx="3"/>
          </p:nvPr>
        </p:nvSpPr>
        <p:spPr>
          <a:xfrm>
            <a:off x="3124200" y="6356350"/>
            <a:ext cx="2895600" cy="365125"/>
          </a:xfrm>
          <a:prstGeom prst="rect">
            <a:avLst/>
          </a:prstGeom>
          <a:noFill/>
          <a:ln>
            <a:noFill/>
          </a:ln>
        </p:spPr>
        <p:txBody>
          <a:bodyPr vert="horz" wrap="square" lIns="91440" tIns="45720" rIns="91440" bIns="45720" anchor="ctr" anchorCtr="1" compatLnSpc="1"/>
          <a:lstStyle>
            <a:lvl1pPr marL="0" marR="0" lvl="0" indent="0" algn="ct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a:defRPr/>
            </a:pPr>
            <a:endParaRPr/>
          </a:p>
        </p:txBody>
      </p:sp>
      <p:sp>
        <p:nvSpPr>
          <p:cNvPr id="6" name="Slide Number Placeholder 5"/>
          <p:cNvSpPr txBox="1">
            <a:spLocks noGrp="1"/>
          </p:cNvSpPr>
          <p:nvPr>
            <p:ph type="sldNum" sz="quarter" idx="4"/>
          </p:nvPr>
        </p:nvSpPr>
        <p:spPr>
          <a:xfrm>
            <a:off x="6553200" y="6356350"/>
            <a:ext cx="2133600" cy="365125"/>
          </a:xfrm>
          <a:prstGeom prst="rect">
            <a:avLst/>
          </a:prstGeom>
          <a:noFill/>
          <a:ln>
            <a:noFill/>
          </a:ln>
        </p:spPr>
        <p:txBody>
          <a:bodyPr vert="horz" wrap="square" lIns="91440" tIns="45720" rIns="91440" bIns="45720" anchor="ctr" anchorCtr="0" compatLnSpc="1"/>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a:defRPr/>
            </a:pPr>
            <a:fld id="{DBEBD3AE-A235-4D4D-B213-228C13CDA3AC}" type="slidenum">
              <a:rPr/>
              <a:pPr>
                <a:defRPr/>
              </a:pPr>
              <a:t>‹#›</a:t>
            </a:fld>
            <a:endParaRP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ransition xmlns:p14="http://schemas.microsoft.com/office/powerpoint/2010/main"/>
  <p:txStyles>
    <p:titleStyle>
      <a:lvl1pPr algn="ctr" rtl="0" eaLnBrk="0" fontAlgn="base" hangingPunct="0">
        <a:spcBef>
          <a:spcPct val="0"/>
        </a:spcBef>
        <a:spcAft>
          <a:spcPct val="0"/>
        </a:spcAft>
        <a:defRPr lang="en-US" sz="4400" kern="1200">
          <a:solidFill>
            <a:srgbClr val="000000"/>
          </a:solidFill>
          <a:latin typeface="Calibri"/>
        </a:defRPr>
      </a:lvl1pPr>
      <a:lvl2pPr algn="ctr" rtl="0" eaLnBrk="0" fontAlgn="base" hangingPunct="0">
        <a:spcBef>
          <a:spcPct val="0"/>
        </a:spcBef>
        <a:spcAft>
          <a:spcPct val="0"/>
        </a:spcAft>
        <a:defRPr sz="4400">
          <a:solidFill>
            <a:srgbClr val="000000"/>
          </a:solidFill>
          <a:latin typeface="Calibri" pitchFamily="34" charset="0"/>
        </a:defRPr>
      </a:lvl2pPr>
      <a:lvl3pPr algn="ctr" rtl="0" eaLnBrk="0" fontAlgn="base" hangingPunct="0">
        <a:spcBef>
          <a:spcPct val="0"/>
        </a:spcBef>
        <a:spcAft>
          <a:spcPct val="0"/>
        </a:spcAft>
        <a:defRPr sz="4400">
          <a:solidFill>
            <a:srgbClr val="000000"/>
          </a:solidFill>
          <a:latin typeface="Calibri" pitchFamily="34" charset="0"/>
        </a:defRPr>
      </a:lvl3pPr>
      <a:lvl4pPr algn="ctr" rtl="0" eaLnBrk="0" fontAlgn="base" hangingPunct="0">
        <a:spcBef>
          <a:spcPct val="0"/>
        </a:spcBef>
        <a:spcAft>
          <a:spcPct val="0"/>
        </a:spcAft>
        <a:defRPr sz="4400">
          <a:solidFill>
            <a:srgbClr val="000000"/>
          </a:solidFill>
          <a:latin typeface="Calibri" pitchFamily="34" charset="0"/>
        </a:defRPr>
      </a:lvl4pPr>
      <a:lvl5pPr algn="ctr" rtl="0" eaLnBrk="0" fontAlgn="base" hangingPunct="0">
        <a:spcBef>
          <a:spcPct val="0"/>
        </a:spcBef>
        <a:spcAft>
          <a:spcPct val="0"/>
        </a:spcAft>
        <a:defRPr sz="4400">
          <a:solidFill>
            <a:srgbClr val="000000"/>
          </a:solidFill>
          <a:latin typeface="Calibri" pitchFamily="34" charset="0"/>
        </a:defRPr>
      </a:lvl5pPr>
      <a:lvl6pPr marL="457200" algn="ctr" rtl="0" eaLnBrk="0" fontAlgn="base">
        <a:spcBef>
          <a:spcPct val="0"/>
        </a:spcBef>
        <a:spcAft>
          <a:spcPct val="0"/>
        </a:spcAft>
        <a:defRPr sz="4400">
          <a:solidFill>
            <a:srgbClr val="000000"/>
          </a:solidFill>
          <a:latin typeface="Calibri" pitchFamily="34" charset="0"/>
        </a:defRPr>
      </a:lvl6pPr>
      <a:lvl7pPr marL="914400" algn="ctr" rtl="0" eaLnBrk="0" fontAlgn="base">
        <a:spcBef>
          <a:spcPct val="0"/>
        </a:spcBef>
        <a:spcAft>
          <a:spcPct val="0"/>
        </a:spcAft>
        <a:defRPr sz="4400">
          <a:solidFill>
            <a:srgbClr val="000000"/>
          </a:solidFill>
          <a:latin typeface="Calibri" pitchFamily="34" charset="0"/>
        </a:defRPr>
      </a:lvl7pPr>
      <a:lvl8pPr marL="1371600" algn="ctr" rtl="0" eaLnBrk="0" fontAlgn="base">
        <a:spcBef>
          <a:spcPct val="0"/>
        </a:spcBef>
        <a:spcAft>
          <a:spcPct val="0"/>
        </a:spcAft>
        <a:defRPr sz="4400">
          <a:solidFill>
            <a:srgbClr val="000000"/>
          </a:solidFill>
          <a:latin typeface="Calibri" pitchFamily="34" charset="0"/>
        </a:defRPr>
      </a:lvl8pPr>
      <a:lvl9pPr marL="1828800" algn="ctr" rtl="0" eaLnBrk="0" fontAlgn="base">
        <a:spcBef>
          <a:spcPct val="0"/>
        </a:spcBef>
        <a:spcAft>
          <a:spcPct val="0"/>
        </a:spcAft>
        <a:defRPr sz="4400">
          <a:solidFill>
            <a:srgbClr val="000000"/>
          </a:solidFill>
          <a:latin typeface="Calibri" pitchFamily="34" charset="0"/>
        </a:defRPr>
      </a:lvl9pPr>
    </p:titleStyle>
    <p:bodyStyle>
      <a:lvl1pPr marL="342900" indent="-342900" algn="l" rtl="0" eaLnBrk="0" fontAlgn="base" hangingPunct="0">
        <a:spcBef>
          <a:spcPts val="800"/>
        </a:spcBef>
        <a:spcAft>
          <a:spcPct val="0"/>
        </a:spcAft>
        <a:buSzPct val="100000"/>
        <a:buFont typeface="Arial" charset="0"/>
        <a:buChar char="•"/>
        <a:defRPr lang="en-US" sz="3200" kern="1200">
          <a:solidFill>
            <a:srgbClr val="000000"/>
          </a:solidFill>
          <a:latin typeface="Calibri"/>
        </a:defRPr>
      </a:lvl1pPr>
      <a:lvl2pPr marL="742950" lvl="1" indent="-285750" algn="l" rtl="0" eaLnBrk="0" fontAlgn="base" hangingPunct="0">
        <a:spcBef>
          <a:spcPts val="700"/>
        </a:spcBef>
        <a:spcAft>
          <a:spcPct val="0"/>
        </a:spcAft>
        <a:buSzPct val="100000"/>
        <a:buFont typeface="Arial" charset="0"/>
        <a:buChar char="–"/>
        <a:defRPr lang="en-US" sz="2800" kern="1200">
          <a:solidFill>
            <a:srgbClr val="000000"/>
          </a:solidFill>
          <a:latin typeface="Calibri"/>
        </a:defRPr>
      </a:lvl2pPr>
      <a:lvl3pPr marL="1143000" lvl="2" indent="-228600" algn="l" rtl="0" eaLnBrk="0" fontAlgn="base" hangingPunct="0">
        <a:spcBef>
          <a:spcPts val="600"/>
        </a:spcBef>
        <a:spcAft>
          <a:spcPct val="0"/>
        </a:spcAft>
        <a:buSzPct val="100000"/>
        <a:buFont typeface="Arial" charset="0"/>
        <a:buChar char="•"/>
        <a:defRPr lang="en-US" sz="2400" kern="1200">
          <a:solidFill>
            <a:srgbClr val="000000"/>
          </a:solidFill>
          <a:latin typeface="Calibri"/>
        </a:defRPr>
      </a:lvl3pPr>
      <a:lvl4pPr marL="1600200" lvl="3" indent="-228600" algn="l" rtl="0" eaLnBrk="0" fontAlgn="base" hangingPunct="0">
        <a:spcBef>
          <a:spcPts val="500"/>
        </a:spcBef>
        <a:spcAft>
          <a:spcPct val="0"/>
        </a:spcAft>
        <a:buSzPct val="100000"/>
        <a:buFont typeface="Arial" charset="0"/>
        <a:buChar char="–"/>
        <a:defRPr lang="en-US" sz="2000" kern="1200">
          <a:solidFill>
            <a:srgbClr val="000000"/>
          </a:solidFill>
          <a:latin typeface="Calibri"/>
        </a:defRPr>
      </a:lvl4pPr>
      <a:lvl5pPr marL="2057400" lvl="4" indent="-228600" algn="l" rtl="0" eaLnBrk="0" fontAlgn="base" hangingPunct="0">
        <a:spcBef>
          <a:spcPts val="500"/>
        </a:spcBef>
        <a:spcAft>
          <a:spcPct val="0"/>
        </a:spcAft>
        <a:buSzPct val="100000"/>
        <a:buFont typeface="Arial" charset="0"/>
        <a:buChar char="»"/>
        <a:defRPr lang="en-US" sz="2000" kern="1200">
          <a:solidFill>
            <a:srgbClr val="000000"/>
          </a:solidFill>
          <a:latin typeface="Calibri"/>
        </a:defRPr>
      </a:lvl5pPr>
      <a:lvl6pPr marL="2514600" indent="-228600" algn="l" rtl="0" eaLnBrk="0" fontAlgn="base">
        <a:spcBef>
          <a:spcPts val="500"/>
        </a:spcBef>
        <a:spcAft>
          <a:spcPct val="0"/>
        </a:spcAft>
        <a:buSzPct val="100000"/>
        <a:buFont typeface="Arial" charset="0"/>
        <a:buChar char="»"/>
        <a:defRPr lang="en-US" sz="2000" kern="1200">
          <a:solidFill>
            <a:srgbClr val="000000"/>
          </a:solidFill>
          <a:latin typeface="Calibri"/>
        </a:defRPr>
      </a:lvl6pPr>
      <a:lvl7pPr marL="2971800" indent="-228600" algn="l" rtl="0" eaLnBrk="0" fontAlgn="base">
        <a:spcBef>
          <a:spcPts val="500"/>
        </a:spcBef>
        <a:spcAft>
          <a:spcPct val="0"/>
        </a:spcAft>
        <a:buSzPct val="100000"/>
        <a:buFont typeface="Arial" charset="0"/>
        <a:buChar char="»"/>
        <a:defRPr lang="en-US" sz="2000" kern="1200">
          <a:solidFill>
            <a:srgbClr val="000000"/>
          </a:solidFill>
          <a:latin typeface="Calibri"/>
        </a:defRPr>
      </a:lvl7pPr>
      <a:lvl8pPr marL="3429000" indent="-228600" algn="l" rtl="0" eaLnBrk="0" fontAlgn="base">
        <a:spcBef>
          <a:spcPts val="500"/>
        </a:spcBef>
        <a:spcAft>
          <a:spcPct val="0"/>
        </a:spcAft>
        <a:buSzPct val="100000"/>
        <a:buFont typeface="Arial" charset="0"/>
        <a:buChar char="»"/>
        <a:defRPr lang="en-US" sz="2000" kern="1200">
          <a:solidFill>
            <a:srgbClr val="000000"/>
          </a:solidFill>
          <a:latin typeface="Calibri"/>
        </a:defRPr>
      </a:lvl8pPr>
      <a:lvl9pPr marL="3886200" indent="-228600" algn="l" rtl="0" eaLnBrk="0" fontAlgn="base">
        <a:spcBef>
          <a:spcPts val="500"/>
        </a:spcBef>
        <a:spcAft>
          <a:spcPct val="0"/>
        </a:spcAft>
        <a:buSzPct val="100000"/>
        <a:buFont typeface="Arial" charset="0"/>
        <a:buChar char="»"/>
        <a:defRPr lang="en-US" sz="2000" kern="1200">
          <a:solidFill>
            <a:srgbClr val="000000"/>
          </a:solidFill>
          <a:latin typeface="Calibri"/>
        </a:defRPr>
      </a:lvl9pPr>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tags" Target="../tags/tag4.xml"/><Relationship Id="rId4" Type="http://schemas.openxmlformats.org/officeDocument/2006/relationships/slideLayout" Target="../slideLayouts/slideLayout2.xml"/><Relationship Id="rId5" Type="http://schemas.openxmlformats.org/officeDocument/2006/relationships/notesSlide" Target="../notesSlides/notesSlide11.xml"/><Relationship Id="rId6" Type="http://schemas.openxmlformats.org/officeDocument/2006/relationships/image" Target="../media/image6.jpe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 Type="http://schemas.openxmlformats.org/officeDocument/2006/relationships/tags" Target="../tags/tag2.xml"/><Relationship Id="rId2" Type="http://schemas.openxmlformats.org/officeDocument/2006/relationships/tags" Target="../tags/tag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jpeg"/><Relationship Id="rId6" Type="http://schemas.openxmlformats.org/officeDocument/2006/relationships/image" Target="../media/image5.jpe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openkim.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txBox="1">
            <a:spLocks noGrp="1"/>
          </p:cNvSpPr>
          <p:nvPr>
            <p:ph type="ctrTitle"/>
          </p:nvPr>
        </p:nvSpPr>
        <p:spPr>
          <a:xfrm>
            <a:off x="762000" y="533400"/>
            <a:ext cx="7772400" cy="1828800"/>
          </a:xfrm>
        </p:spPr>
        <p:txBody>
          <a:bodyPr/>
          <a:lstStyle/>
          <a:p>
            <a:pPr eaLnBrk="1" hangingPunct="1"/>
            <a:r>
              <a:rPr lang="en-US" sz="3200" b="1" dirty="0" smtClean="0">
                <a:solidFill>
                  <a:srgbClr val="0070C0"/>
                </a:solidFill>
                <a:latin typeface="Arial" charset="0"/>
                <a:cs typeface="Arial" charset="0"/>
              </a:rPr>
              <a:t>Knowledgebase of Interatomic Models</a:t>
            </a:r>
            <a:br>
              <a:rPr lang="en-US" sz="3200" b="1" dirty="0" smtClean="0">
                <a:solidFill>
                  <a:srgbClr val="0070C0"/>
                </a:solidFill>
                <a:latin typeface="Arial" charset="0"/>
                <a:cs typeface="Arial" charset="0"/>
              </a:rPr>
            </a:br>
            <a:r>
              <a:rPr lang="en-US" sz="3200" b="1" dirty="0" smtClean="0">
                <a:solidFill>
                  <a:srgbClr val="0070C0"/>
                </a:solidFill>
                <a:latin typeface="Arial" charset="0"/>
                <a:cs typeface="Arial" charset="0"/>
              </a:rPr>
              <a:t> Application Programming Interface </a:t>
            </a:r>
            <a:r>
              <a:rPr sz="3200" b="1" dirty="0" smtClean="0">
                <a:solidFill>
                  <a:srgbClr val="0070C0"/>
                </a:solidFill>
                <a:latin typeface="Arial" charset="0"/>
                <a:cs typeface="Arial" charset="0"/>
              </a:rPr>
              <a:t/>
            </a:r>
            <a:br>
              <a:rPr sz="3200" b="1" dirty="0" smtClean="0">
                <a:solidFill>
                  <a:srgbClr val="0070C0"/>
                </a:solidFill>
                <a:latin typeface="Arial" charset="0"/>
                <a:cs typeface="Arial" charset="0"/>
              </a:rPr>
            </a:br>
            <a:r>
              <a:rPr sz="2400" dirty="0" smtClean="0">
                <a:solidFill>
                  <a:srgbClr val="0070C0"/>
                </a:solidFill>
                <a:latin typeface="Arial" charset="0"/>
                <a:cs typeface="Arial" charset="0"/>
              </a:rPr>
              <a:t>(KIM API)</a:t>
            </a:r>
          </a:p>
        </p:txBody>
      </p:sp>
      <p:sp>
        <p:nvSpPr>
          <p:cNvPr id="15362" name="Subtitle 2"/>
          <p:cNvSpPr txBox="1">
            <a:spLocks noGrp="1"/>
          </p:cNvSpPr>
          <p:nvPr>
            <p:ph type="subTitle" idx="1"/>
          </p:nvPr>
        </p:nvSpPr>
        <p:spPr>
          <a:xfrm>
            <a:off x="1447800" y="3657600"/>
            <a:ext cx="6553200" cy="2286000"/>
          </a:xfrm>
        </p:spPr>
        <p:txBody>
          <a:bodyPr anchorCtr="0"/>
          <a:lstStyle/>
          <a:p>
            <a:pPr algn="l" eaLnBrk="1" hangingPunct="1">
              <a:lnSpc>
                <a:spcPct val="80000"/>
              </a:lnSpc>
              <a:spcBef>
                <a:spcPts val="400"/>
              </a:spcBef>
            </a:pPr>
            <a:r>
              <a:rPr sz="1800" dirty="0" smtClean="0">
                <a:latin typeface="Calibri" pitchFamily="34" charset="0"/>
              </a:rPr>
              <a:t>       This document describes how KIM </a:t>
            </a:r>
            <a:r>
              <a:rPr sz="1800" b="1" dirty="0" smtClean="0">
                <a:latin typeface="Calibri" pitchFamily="34" charset="0"/>
              </a:rPr>
              <a:t>Tests</a:t>
            </a:r>
            <a:r>
              <a:rPr sz="1800" dirty="0" smtClean="0">
                <a:latin typeface="Calibri" pitchFamily="34" charset="0"/>
              </a:rPr>
              <a:t> and </a:t>
            </a:r>
            <a:r>
              <a:rPr sz="1800" b="1" dirty="0" smtClean="0">
                <a:latin typeface="Calibri" pitchFamily="34" charset="0"/>
              </a:rPr>
              <a:t>Models</a:t>
            </a:r>
            <a:r>
              <a:rPr sz="1800" dirty="0" smtClean="0">
                <a:latin typeface="Calibri" pitchFamily="34" charset="0"/>
              </a:rPr>
              <a:t> written in different languages work together. A unified interface, tuned for the specific needs of atomistic simulations, is presented. This interface is based on the concept of “descriptor files”. A descriptor file  specifies all </a:t>
            </a:r>
            <a:r>
              <a:rPr lang="en-US" sz="1800" dirty="0" smtClean="0">
                <a:latin typeface="Calibri" pitchFamily="34" charset="0"/>
              </a:rPr>
              <a:t>vari</a:t>
            </a:r>
            <a:r>
              <a:rPr sz="1800" dirty="0" smtClean="0">
                <a:latin typeface="Calibri" pitchFamily="34" charset="0"/>
              </a:rPr>
              <a:t>ables and methods required for communication between a particular </a:t>
            </a:r>
            <a:r>
              <a:rPr sz="1800" b="1" dirty="0" smtClean="0">
                <a:latin typeface="Calibri" pitchFamily="34" charset="0"/>
              </a:rPr>
              <a:t>Model </a:t>
            </a:r>
            <a:r>
              <a:rPr sz="1800" dirty="0" smtClean="0">
                <a:latin typeface="Calibri" pitchFamily="34" charset="0"/>
              </a:rPr>
              <a:t>and a </a:t>
            </a:r>
            <a:r>
              <a:rPr sz="1800" b="1" dirty="0" smtClean="0">
                <a:latin typeface="Calibri" pitchFamily="34" charset="0"/>
              </a:rPr>
              <a:t>Test</a:t>
            </a:r>
            <a:r>
              <a:rPr sz="1800" dirty="0" smtClean="0">
                <a:latin typeface="Calibri" pitchFamily="34" charset="0"/>
              </a:rPr>
              <a:t>.  A “KIM API object” is created, based on the descriptor files, that holds all arguments (variable/data and method pointers) needed for </a:t>
            </a:r>
            <a:r>
              <a:rPr sz="1800" b="1" dirty="0" smtClean="0">
                <a:latin typeface="Calibri" pitchFamily="34" charset="0"/>
              </a:rPr>
              <a:t>Test</a:t>
            </a:r>
            <a:r>
              <a:rPr sz="1800" dirty="0" smtClean="0">
                <a:latin typeface="Calibri" pitchFamily="34" charset="0"/>
              </a:rPr>
              <a:t>/</a:t>
            </a:r>
            <a:r>
              <a:rPr sz="1800" b="1" dirty="0" smtClean="0">
                <a:latin typeface="Calibri" pitchFamily="34" charset="0"/>
              </a:rPr>
              <a:t>Model</a:t>
            </a:r>
            <a:r>
              <a:rPr sz="1800" dirty="0" smtClean="0">
                <a:latin typeface="Calibri" pitchFamily="34" charset="0"/>
              </a:rPr>
              <a:t> interaction. A complete set of KIM API service routines are available for accessing the various pointers in the KIM API object.</a:t>
            </a:r>
          </a:p>
        </p:txBody>
      </p:sp>
      <p:sp>
        <p:nvSpPr>
          <p:cNvPr id="15363" name="Rectangle 3"/>
          <p:cNvSpPr>
            <a:spLocks noChangeArrowheads="1"/>
          </p:cNvSpPr>
          <p:nvPr/>
        </p:nvSpPr>
        <p:spPr bwMode="auto">
          <a:xfrm>
            <a:off x="533400" y="2209800"/>
            <a:ext cx="8229599" cy="1323439"/>
          </a:xfrm>
          <a:prstGeom prst="rect">
            <a:avLst/>
          </a:prstGeom>
          <a:noFill/>
          <a:ln w="9525">
            <a:noFill/>
            <a:miter lim="800000"/>
            <a:headEnd/>
            <a:tailEnd/>
          </a:ln>
        </p:spPr>
        <p:txBody>
          <a:bodyPr wrap="square" anchorCtr="1">
            <a:spAutoFit/>
          </a:bodyPr>
          <a:lstStyle/>
          <a:p>
            <a:pPr algn="ctr"/>
            <a:r>
              <a:rPr lang="en-US" sz="2000" dirty="0" smtClean="0">
                <a:solidFill>
                  <a:srgbClr val="4F6228"/>
                </a:solidFill>
                <a:latin typeface="Calibri" pitchFamily="34" charset="0"/>
              </a:rPr>
              <a:t>Ryan S. Elliott, </a:t>
            </a:r>
            <a:r>
              <a:rPr lang="en-US" sz="2000" dirty="0" err="1" smtClean="0">
                <a:solidFill>
                  <a:srgbClr val="4F6228"/>
                </a:solidFill>
                <a:latin typeface="Calibri" pitchFamily="34" charset="0"/>
              </a:rPr>
              <a:t>Ellad</a:t>
            </a:r>
            <a:r>
              <a:rPr lang="en-US" sz="2000" dirty="0" smtClean="0">
                <a:solidFill>
                  <a:srgbClr val="4F6228"/>
                </a:solidFill>
                <a:latin typeface="Calibri" pitchFamily="34" charset="0"/>
              </a:rPr>
              <a:t> B. </a:t>
            </a:r>
            <a:r>
              <a:rPr lang="en-US" sz="2000" dirty="0" err="1" smtClean="0">
                <a:solidFill>
                  <a:srgbClr val="4F6228"/>
                </a:solidFill>
                <a:latin typeface="Calibri" pitchFamily="34" charset="0"/>
              </a:rPr>
              <a:t>Tadmor</a:t>
            </a:r>
            <a:r>
              <a:rPr lang="en-US" sz="2000" dirty="0" smtClean="0">
                <a:solidFill>
                  <a:srgbClr val="4F6228"/>
                </a:solidFill>
                <a:latin typeface="Calibri" pitchFamily="34" charset="0"/>
              </a:rPr>
              <a:t>, and </a:t>
            </a:r>
            <a:r>
              <a:rPr lang="en-US" sz="2000" dirty="0" err="1" smtClean="0">
                <a:solidFill>
                  <a:srgbClr val="4F6228"/>
                </a:solidFill>
                <a:latin typeface="Calibri" pitchFamily="34" charset="0"/>
              </a:rPr>
              <a:t>Valeriu</a:t>
            </a:r>
            <a:r>
              <a:rPr lang="en-US" sz="2000" dirty="0" smtClean="0">
                <a:solidFill>
                  <a:srgbClr val="4F6228"/>
                </a:solidFill>
                <a:latin typeface="Calibri" pitchFamily="34" charset="0"/>
              </a:rPr>
              <a:t> </a:t>
            </a:r>
            <a:r>
              <a:rPr lang="en-US" sz="2000" dirty="0" err="1" smtClean="0">
                <a:solidFill>
                  <a:srgbClr val="4F6228"/>
                </a:solidFill>
                <a:latin typeface="Calibri" pitchFamily="34" charset="0"/>
              </a:rPr>
              <a:t>Smirichinski</a:t>
            </a:r>
            <a:r>
              <a:rPr lang="en-US" sz="2000" dirty="0" smtClean="0">
                <a:solidFill>
                  <a:srgbClr val="4F6228"/>
                </a:solidFill>
                <a:latin typeface="Calibri" pitchFamily="34" charset="0"/>
              </a:rPr>
              <a:t> </a:t>
            </a:r>
          </a:p>
          <a:p>
            <a:pPr algn="ctr"/>
            <a:r>
              <a:rPr lang="en-US" sz="1600" dirty="0" smtClean="0">
                <a:solidFill>
                  <a:srgbClr val="4F6228"/>
                </a:solidFill>
                <a:latin typeface="Calibri" pitchFamily="34" charset="0"/>
              </a:rPr>
              <a:t>Dept. of Aerospace Engineering and Mechanics, University of Minnesota</a:t>
            </a:r>
            <a:endParaRPr lang="en-US" sz="2000" dirty="0">
              <a:solidFill>
                <a:srgbClr val="4F6228"/>
              </a:solidFill>
              <a:latin typeface="Calibri" pitchFamily="34" charset="0"/>
            </a:endParaRPr>
          </a:p>
          <a:p>
            <a:pPr algn="ctr"/>
            <a:endParaRPr lang="en-US" sz="2000" dirty="0">
              <a:solidFill>
                <a:srgbClr val="4F6228"/>
              </a:solidFill>
              <a:latin typeface="Calibri" pitchFamily="34" charset="0"/>
            </a:endParaRPr>
          </a:p>
          <a:p>
            <a:pPr algn="ctr"/>
            <a:r>
              <a:rPr lang="en-US" sz="2000" dirty="0">
                <a:solidFill>
                  <a:srgbClr val="4F6228"/>
                </a:solidFill>
                <a:latin typeface="Calibri" pitchFamily="34" charset="0"/>
              </a:rPr>
              <a:t>  </a:t>
            </a:r>
            <a:r>
              <a:rPr lang="en-US" sz="2000" dirty="0" smtClean="0">
                <a:solidFill>
                  <a:srgbClr val="4F6228"/>
                </a:solidFill>
                <a:latin typeface="Calibri" pitchFamily="34" charset="0"/>
              </a:rPr>
              <a:t>June 2012</a:t>
            </a:r>
            <a:endParaRPr lang="en-US" sz="2000" dirty="0">
              <a:solidFill>
                <a:srgbClr val="4F6228"/>
              </a:solidFill>
              <a:latin typeface="Calibri" pitchFamily="34" charset="0"/>
            </a:endParaRPr>
          </a:p>
        </p:txBody>
      </p:sp>
      <p:sp>
        <p:nvSpPr>
          <p:cNvPr id="5" name="Slide Number Placeholder 7"/>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D46332D3-47A1-4D4B-8FCA-ECA1B913CD02}"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a:t>
            </a:fld>
            <a:endParaRPr lang="en-US" sz="1200" kern="0" dirty="0">
              <a:solidFill>
                <a:srgbClr val="898989"/>
              </a:solidFill>
              <a:latin typeface="Calibri"/>
            </a:endParaRPr>
          </a:p>
        </p:txBody>
      </p:sp>
      <p:sp>
        <p:nvSpPr>
          <p:cNvPr id="6" name="TextBox 6"/>
          <p:cNvSpPr txBox="1">
            <a:spLocks noChangeArrowheads="1"/>
          </p:cNvSpPr>
          <p:nvPr/>
        </p:nvSpPr>
        <p:spPr bwMode="auto">
          <a:xfrm>
            <a:off x="381000" y="6413500"/>
            <a:ext cx="6781800" cy="307777"/>
          </a:xfrm>
          <a:prstGeom prst="rect">
            <a:avLst/>
          </a:prstGeom>
          <a:noFill/>
          <a:ln w="9525">
            <a:noFill/>
            <a:miter lim="800000"/>
            <a:headEnd/>
            <a:tailEnd/>
          </a:ln>
        </p:spPr>
        <p:txBody>
          <a:bodyPr>
            <a:spAutoFit/>
          </a:bodyPr>
          <a:lstStyle/>
          <a:p>
            <a:pPr marL="228600" indent="-228600"/>
            <a:r>
              <a:rPr lang="en-US" sz="1400" dirty="0" smtClean="0">
                <a:latin typeface="Calibri" pitchFamily="34" charset="0"/>
              </a:rPr>
              <a:t>  </a:t>
            </a:r>
            <a:r>
              <a:rPr lang="en-US" sz="1400" dirty="0" err="1" smtClean="0">
                <a:latin typeface="Calibri" pitchFamily="34" charset="0"/>
              </a:rPr>
              <a:t>openkim-api</a:t>
            </a:r>
            <a:r>
              <a:rPr lang="en-US" sz="1400" dirty="0">
                <a:latin typeface="Calibri" pitchFamily="34" charset="0"/>
              </a:rPr>
              <a:t> </a:t>
            </a:r>
            <a:r>
              <a:rPr lang="en-US" sz="1400" dirty="0" smtClean="0">
                <a:latin typeface="Calibri" pitchFamily="34" charset="0"/>
              </a:rPr>
              <a:t>package</a:t>
            </a:r>
            <a:endParaRPr lang="en-US" sz="1400" dirty="0">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KIM framework </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10</a:t>
            </a:fld>
            <a:endParaRPr lang="en-US" sz="1200" kern="0" dirty="0">
              <a:solidFill>
                <a:srgbClr val="898989"/>
              </a:solidFill>
              <a:latin typeface="Calibri"/>
            </a:endParaRPr>
          </a:p>
        </p:txBody>
      </p:sp>
      <p:sp>
        <p:nvSpPr>
          <p:cNvPr id="10" name="Rounded Rectangle 9"/>
          <p:cNvSpPr/>
          <p:nvPr/>
        </p:nvSpPr>
        <p:spPr>
          <a:xfrm>
            <a:off x="4267200" y="1143000"/>
            <a:ext cx="4648200" cy="3048000"/>
          </a:xfrm>
          <a:prstGeom prst="roundRect">
            <a:avLst/>
          </a:prstGeom>
          <a:solidFill>
            <a:schemeClr val="bg1"/>
          </a:solidFill>
          <a:ln w="28575">
            <a:solidFill>
              <a:schemeClr val="tx2">
                <a:lumMod val="40000"/>
                <a:lumOff val="60000"/>
              </a:schemeClr>
            </a:solidFill>
          </a:ln>
          <a:effectLst>
            <a:outerShdw blurRad="508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4495800" y="2514600"/>
            <a:ext cx="1936750" cy="435429"/>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Repository</a:t>
            </a:r>
            <a:endParaRPr lang="en-US" b="1" dirty="0"/>
          </a:p>
        </p:txBody>
      </p:sp>
      <p:sp>
        <p:nvSpPr>
          <p:cNvPr id="13" name="Rounded Rectangle 12"/>
          <p:cNvSpPr/>
          <p:nvPr/>
        </p:nvSpPr>
        <p:spPr>
          <a:xfrm>
            <a:off x="6553200" y="2514600"/>
            <a:ext cx="1936750" cy="725714"/>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Processing pipeline</a:t>
            </a:r>
            <a:endParaRPr lang="en-US" b="1" dirty="0"/>
          </a:p>
        </p:txBody>
      </p:sp>
      <p:cxnSp>
        <p:nvCxnSpPr>
          <p:cNvPr id="15" name="Elbow Connector 14"/>
          <p:cNvCxnSpPr>
            <a:stCxn id="11" idx="2"/>
            <a:endCxn id="13" idx="0"/>
          </p:cNvCxnSpPr>
          <p:nvPr/>
        </p:nvCxnSpPr>
        <p:spPr>
          <a:xfrm rot="16200000" flipH="1">
            <a:off x="6596290" y="1589314"/>
            <a:ext cx="783771" cy="10668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1" idx="2"/>
            <a:endCxn id="12" idx="0"/>
          </p:cNvCxnSpPr>
          <p:nvPr/>
        </p:nvCxnSpPr>
        <p:spPr>
          <a:xfrm rot="5400000">
            <a:off x="5567590" y="1627414"/>
            <a:ext cx="783771" cy="9906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572000" y="2133600"/>
            <a:ext cx="3873500" cy="725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419600" y="1524000"/>
            <a:ext cx="4260850" cy="1959429"/>
          </a:xfrm>
          <a:prstGeom prst="rect">
            <a:avLst/>
          </a:prstGeom>
          <a:noFill/>
          <a:ln w="9525">
            <a:solidFill>
              <a:schemeClr val="accent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467600" y="3276600"/>
            <a:ext cx="697230" cy="369332"/>
          </a:xfrm>
          <a:prstGeom prst="rect">
            <a:avLst/>
          </a:prstGeom>
          <a:noFill/>
          <a:ln>
            <a:noFill/>
          </a:ln>
        </p:spPr>
        <p:txBody>
          <a:bodyPr wrap="square" rtlCol="0">
            <a:spAutoFit/>
          </a:bodyPr>
          <a:lstStyle/>
          <a:p>
            <a:r>
              <a:rPr lang="en-US" dirty="0" smtClean="0">
                <a:solidFill>
                  <a:schemeClr val="accent2">
                    <a:lumMod val="75000"/>
                  </a:schemeClr>
                </a:solidFill>
              </a:rPr>
              <a:t>KIM</a:t>
            </a:r>
            <a:endParaRPr lang="en-US" dirty="0">
              <a:solidFill>
                <a:schemeClr val="accent2">
                  <a:lumMod val="75000"/>
                </a:schemeClr>
              </a:solidFill>
            </a:endParaRPr>
          </a:p>
        </p:txBody>
      </p:sp>
      <p:sp>
        <p:nvSpPr>
          <p:cNvPr id="11" name="Rounded Rectangle 10"/>
          <p:cNvSpPr/>
          <p:nvPr/>
        </p:nvSpPr>
        <p:spPr>
          <a:xfrm>
            <a:off x="5486400" y="1295400"/>
            <a:ext cx="1936750" cy="435429"/>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Web portal</a:t>
            </a:r>
            <a:endParaRPr lang="en-US" b="1" dirty="0"/>
          </a:p>
        </p:txBody>
      </p:sp>
      <p:sp>
        <p:nvSpPr>
          <p:cNvPr id="23" name="Up-Down Arrow 22"/>
          <p:cNvSpPr/>
          <p:nvPr/>
        </p:nvSpPr>
        <p:spPr>
          <a:xfrm>
            <a:off x="5181600" y="3124200"/>
            <a:ext cx="232410" cy="798286"/>
          </a:xfrm>
          <a:prstGeom prst="upDownArrow">
            <a:avLst/>
          </a:prstGeom>
          <a:solidFill>
            <a:schemeClr val="bg1"/>
          </a:solidFill>
          <a:ln w="952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4648200" y="3886200"/>
            <a:ext cx="2866390" cy="307777"/>
          </a:xfrm>
          <a:prstGeom prst="rect">
            <a:avLst/>
          </a:prstGeom>
          <a:noFill/>
        </p:spPr>
        <p:txBody>
          <a:bodyPr wrap="square" rtlCol="0">
            <a:spAutoFit/>
          </a:bodyPr>
          <a:lstStyle/>
          <a:p>
            <a:r>
              <a:rPr lang="en-US" sz="1400" dirty="0" smtClean="0"/>
              <a:t>External repositories</a:t>
            </a:r>
            <a:endParaRPr lang="en-US" sz="1400" dirty="0"/>
          </a:p>
        </p:txBody>
      </p:sp>
      <p:sp>
        <p:nvSpPr>
          <p:cNvPr id="25" name="Rounded Rectangular Callout 24"/>
          <p:cNvSpPr/>
          <p:nvPr/>
        </p:nvSpPr>
        <p:spPr>
          <a:xfrm>
            <a:off x="152400" y="1143000"/>
            <a:ext cx="3962400" cy="2667000"/>
          </a:xfrm>
          <a:prstGeom prst="wedgeRoundRectCallout">
            <a:avLst>
              <a:gd name="adj1" fmla="val 85797"/>
              <a:gd name="adj2" fmla="val -28089"/>
              <a:gd name="adj3" fmla="val 16667"/>
            </a:avLst>
          </a:prstGeom>
          <a:solidFill>
            <a:schemeClr val="accent1">
              <a:lumMod val="40000"/>
              <a:lumOff val="60000"/>
              <a:alpha val="30000"/>
            </a:scheme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A web interface that will facilitate:</a:t>
            </a:r>
          </a:p>
          <a:p>
            <a:endParaRPr lang="en-US" sz="1400" dirty="0" smtClean="0">
              <a:solidFill>
                <a:schemeClr val="tx1"/>
              </a:solidFill>
            </a:endParaRPr>
          </a:p>
          <a:p>
            <a:pPr>
              <a:buFont typeface="Arial" pitchFamily="34" charset="0"/>
              <a:buChar char="•"/>
            </a:pPr>
            <a:r>
              <a:rPr lang="en-US" sz="1400" dirty="0" smtClean="0">
                <a:solidFill>
                  <a:schemeClr val="tx1"/>
                </a:solidFill>
              </a:rPr>
              <a:t>  user </a:t>
            </a:r>
            <a:r>
              <a:rPr lang="en-US" sz="1400" dirty="0" smtClean="0">
                <a:solidFill>
                  <a:schemeClr val="accent2">
                    <a:lumMod val="75000"/>
                  </a:schemeClr>
                </a:solidFill>
              </a:rPr>
              <a:t>upload</a:t>
            </a:r>
            <a:r>
              <a:rPr lang="en-US" sz="1400" dirty="0" smtClean="0">
                <a:solidFill>
                  <a:schemeClr val="tx1"/>
                </a:solidFill>
              </a:rPr>
              <a:t> and </a:t>
            </a:r>
            <a:r>
              <a:rPr lang="en-US" sz="1400" dirty="0" smtClean="0">
                <a:solidFill>
                  <a:schemeClr val="accent2">
                    <a:lumMod val="75000"/>
                  </a:schemeClr>
                </a:solidFill>
              </a:rPr>
              <a:t>download</a:t>
            </a:r>
            <a:r>
              <a:rPr lang="en-US" sz="1400" dirty="0" smtClean="0">
                <a:solidFill>
                  <a:schemeClr val="tx1"/>
                </a:solidFill>
              </a:rPr>
              <a:t> of Tests, Models and Reference Data</a:t>
            </a:r>
          </a:p>
          <a:p>
            <a:pPr>
              <a:buFont typeface="Arial" pitchFamily="34" charset="0"/>
              <a:buChar char="•"/>
            </a:pPr>
            <a:endParaRPr lang="en-US" sz="1400" dirty="0" smtClean="0">
              <a:solidFill>
                <a:schemeClr val="tx1"/>
              </a:solidFill>
            </a:endParaRPr>
          </a:p>
          <a:p>
            <a:pPr>
              <a:buFont typeface="Arial" pitchFamily="34" charset="0"/>
              <a:buChar char="•"/>
            </a:pPr>
            <a:r>
              <a:rPr lang="en-US" sz="1400" dirty="0" smtClean="0">
                <a:solidFill>
                  <a:schemeClr val="tx1"/>
                </a:solidFill>
              </a:rPr>
              <a:t>  </a:t>
            </a:r>
            <a:r>
              <a:rPr lang="en-US" sz="1400" dirty="0" smtClean="0">
                <a:solidFill>
                  <a:schemeClr val="accent2">
                    <a:lumMod val="75000"/>
                  </a:schemeClr>
                </a:solidFill>
              </a:rPr>
              <a:t>searching</a:t>
            </a:r>
            <a:r>
              <a:rPr lang="en-US" sz="1400" dirty="0" smtClean="0">
                <a:solidFill>
                  <a:schemeClr val="tx1"/>
                </a:solidFill>
              </a:rPr>
              <a:t> and querying the repository</a:t>
            </a:r>
          </a:p>
          <a:p>
            <a:endParaRPr lang="en-US" sz="1400" dirty="0" smtClean="0">
              <a:solidFill>
                <a:schemeClr val="tx1"/>
              </a:solidFill>
            </a:endParaRPr>
          </a:p>
          <a:p>
            <a:pPr>
              <a:buFont typeface="Arial" pitchFamily="34" charset="0"/>
              <a:buChar char="•"/>
            </a:pPr>
            <a:r>
              <a:rPr lang="en-US" sz="1400" dirty="0" smtClean="0">
                <a:solidFill>
                  <a:schemeClr val="tx1"/>
                </a:solidFill>
              </a:rPr>
              <a:t>  comparing and </a:t>
            </a:r>
            <a:r>
              <a:rPr lang="en-US" sz="1400" dirty="0" smtClean="0">
                <a:solidFill>
                  <a:schemeClr val="accent2">
                    <a:lumMod val="75000"/>
                  </a:schemeClr>
                </a:solidFill>
              </a:rPr>
              <a:t>visualizing</a:t>
            </a:r>
            <a:r>
              <a:rPr lang="en-US" sz="1400" dirty="0" smtClean="0">
                <a:solidFill>
                  <a:schemeClr val="tx1"/>
                </a:solidFill>
              </a:rPr>
              <a:t> Predictions and Reference Data</a:t>
            </a:r>
          </a:p>
          <a:p>
            <a:pPr>
              <a:buFont typeface="Arial" pitchFamily="34" charset="0"/>
              <a:buChar char="•"/>
            </a:pPr>
            <a:endParaRPr lang="en-US" sz="1400" dirty="0" smtClean="0">
              <a:solidFill>
                <a:schemeClr val="tx1"/>
              </a:solidFill>
            </a:endParaRPr>
          </a:p>
          <a:p>
            <a:pPr>
              <a:buFont typeface="Arial" pitchFamily="34" charset="0"/>
              <a:buChar char="•"/>
            </a:pPr>
            <a:r>
              <a:rPr lang="en-US" sz="1400" dirty="0" smtClean="0">
                <a:solidFill>
                  <a:schemeClr val="tx1"/>
                </a:solidFill>
              </a:rPr>
              <a:t> recording </a:t>
            </a:r>
            <a:r>
              <a:rPr lang="en-US" sz="1400" dirty="0" smtClean="0">
                <a:solidFill>
                  <a:schemeClr val="accent2">
                    <a:lumMod val="75000"/>
                  </a:schemeClr>
                </a:solidFill>
              </a:rPr>
              <a:t>user feedback </a:t>
            </a:r>
            <a:r>
              <a:rPr lang="en-US" sz="1400" dirty="0" smtClean="0">
                <a:solidFill>
                  <a:schemeClr val="tx1"/>
                </a:solidFill>
              </a:rPr>
              <a:t>(ranking and discussion forums)</a:t>
            </a:r>
            <a:endParaRPr lang="en-US" sz="1400" dirty="0">
              <a:solidFill>
                <a:schemeClr val="tx1"/>
              </a:solidFill>
            </a:endParaRPr>
          </a:p>
        </p:txBody>
      </p:sp>
      <p:sp>
        <p:nvSpPr>
          <p:cNvPr id="26" name="Rounded Rectangular Callout 25"/>
          <p:cNvSpPr/>
          <p:nvPr/>
        </p:nvSpPr>
        <p:spPr>
          <a:xfrm>
            <a:off x="152400" y="3886200"/>
            <a:ext cx="3886200" cy="2514600"/>
          </a:xfrm>
          <a:prstGeom prst="wedgeRoundRectCallout">
            <a:avLst>
              <a:gd name="adj1" fmla="val 79747"/>
              <a:gd name="adj2" fmla="val -74078"/>
              <a:gd name="adj3" fmla="val 16667"/>
            </a:avLst>
          </a:prstGeom>
          <a:solidFill>
            <a:schemeClr val="accent1">
              <a:lumMod val="40000"/>
              <a:lumOff val="60000"/>
              <a:alpha val="30000"/>
            </a:scheme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  A user-extendible database of</a:t>
            </a:r>
          </a:p>
          <a:p>
            <a:endParaRPr lang="en-US" sz="1400" b="1" dirty="0" smtClean="0">
              <a:solidFill>
                <a:schemeClr val="tx1"/>
              </a:solidFill>
            </a:endParaRPr>
          </a:p>
          <a:p>
            <a:pPr>
              <a:buFont typeface="Arial" pitchFamily="34" charset="0"/>
              <a:buChar char="•"/>
            </a:pPr>
            <a:r>
              <a:rPr lang="en-US" sz="1400" dirty="0" smtClean="0">
                <a:solidFill>
                  <a:schemeClr val="tx1"/>
                </a:solidFill>
              </a:rPr>
              <a:t>   </a:t>
            </a:r>
            <a:r>
              <a:rPr lang="en-US" sz="1400" dirty="0" err="1" smtClean="0">
                <a:solidFill>
                  <a:schemeClr val="tx1"/>
                </a:solidFill>
              </a:rPr>
              <a:t>interatomic</a:t>
            </a:r>
            <a:r>
              <a:rPr lang="en-US" sz="1400" dirty="0" smtClean="0">
                <a:solidFill>
                  <a:schemeClr val="tx1"/>
                </a:solidFill>
              </a:rPr>
              <a:t> </a:t>
            </a:r>
            <a:r>
              <a:rPr lang="en-US" sz="1400" dirty="0" smtClean="0">
                <a:solidFill>
                  <a:schemeClr val="accent2">
                    <a:lumMod val="75000"/>
                  </a:schemeClr>
                </a:solidFill>
              </a:rPr>
              <a:t>Models</a:t>
            </a:r>
          </a:p>
          <a:p>
            <a:pPr>
              <a:buFont typeface="Arial" pitchFamily="34" charset="0"/>
              <a:buChar char="•"/>
            </a:pPr>
            <a:endParaRPr lang="en-US" sz="1400" dirty="0" smtClean="0">
              <a:solidFill>
                <a:schemeClr val="tx1"/>
              </a:solidFill>
            </a:endParaRPr>
          </a:p>
          <a:p>
            <a:pPr>
              <a:buFont typeface="Arial" pitchFamily="34" charset="0"/>
              <a:buChar char="•"/>
            </a:pPr>
            <a:r>
              <a:rPr lang="en-US" sz="1400" dirty="0" smtClean="0">
                <a:solidFill>
                  <a:schemeClr val="tx1"/>
                </a:solidFill>
              </a:rPr>
              <a:t>   standardized </a:t>
            </a:r>
            <a:r>
              <a:rPr lang="en-US" sz="1400" dirty="0" smtClean="0">
                <a:solidFill>
                  <a:schemeClr val="accent2">
                    <a:lumMod val="75000"/>
                  </a:schemeClr>
                </a:solidFill>
              </a:rPr>
              <a:t>Tests </a:t>
            </a:r>
            <a:r>
              <a:rPr lang="en-US" sz="1400" dirty="0" smtClean="0">
                <a:solidFill>
                  <a:schemeClr val="tx1"/>
                </a:solidFill>
              </a:rPr>
              <a:t>(simulation codes)</a:t>
            </a:r>
          </a:p>
          <a:p>
            <a:pPr>
              <a:buFont typeface="Arial" pitchFamily="34" charset="0"/>
              <a:buChar char="•"/>
            </a:pPr>
            <a:endParaRPr lang="en-US" sz="1400" dirty="0" smtClean="0">
              <a:solidFill>
                <a:schemeClr val="tx1"/>
              </a:solidFill>
            </a:endParaRPr>
          </a:p>
          <a:p>
            <a:pPr>
              <a:buFont typeface="Arial" pitchFamily="34" charset="0"/>
              <a:buChar char="•"/>
            </a:pPr>
            <a:r>
              <a:rPr lang="en-US" sz="1400" dirty="0" smtClean="0">
                <a:solidFill>
                  <a:schemeClr val="tx1"/>
                </a:solidFill>
              </a:rPr>
              <a:t>   </a:t>
            </a:r>
            <a:r>
              <a:rPr lang="en-US" sz="1400" dirty="0" smtClean="0">
                <a:solidFill>
                  <a:schemeClr val="accent2">
                    <a:lumMod val="75000"/>
                  </a:schemeClr>
                </a:solidFill>
              </a:rPr>
              <a:t>Predictions</a:t>
            </a:r>
            <a:r>
              <a:rPr lang="en-US" sz="1400" dirty="0" smtClean="0">
                <a:solidFill>
                  <a:schemeClr val="tx1"/>
                </a:solidFill>
              </a:rPr>
              <a:t> (results from Model-Test couplings)</a:t>
            </a:r>
          </a:p>
          <a:p>
            <a:pPr>
              <a:buFont typeface="Arial" pitchFamily="34" charset="0"/>
              <a:buChar char="•"/>
            </a:pPr>
            <a:endParaRPr lang="en-US" sz="1400" dirty="0" smtClean="0">
              <a:solidFill>
                <a:schemeClr val="tx1"/>
              </a:solidFill>
            </a:endParaRPr>
          </a:p>
          <a:p>
            <a:pPr>
              <a:buFont typeface="Arial" pitchFamily="34" charset="0"/>
              <a:buChar char="•"/>
            </a:pPr>
            <a:r>
              <a:rPr lang="en-US" sz="1400" dirty="0" smtClean="0">
                <a:solidFill>
                  <a:schemeClr val="tx1"/>
                </a:solidFill>
              </a:rPr>
              <a:t>   </a:t>
            </a:r>
            <a:r>
              <a:rPr lang="en-US" sz="1400" dirty="0" smtClean="0">
                <a:solidFill>
                  <a:schemeClr val="accent2">
                    <a:lumMod val="75000"/>
                  </a:schemeClr>
                </a:solidFill>
              </a:rPr>
              <a:t>Reference Data </a:t>
            </a:r>
            <a:r>
              <a:rPr lang="en-US" sz="1400" dirty="0" smtClean="0">
                <a:solidFill>
                  <a:schemeClr val="tx1"/>
                </a:solidFill>
              </a:rPr>
              <a:t>(obtained from experiments and first principles calculations)</a:t>
            </a:r>
            <a:endParaRPr lang="en-US" sz="1400" dirty="0">
              <a:solidFill>
                <a:schemeClr val="tx1"/>
              </a:solidFill>
            </a:endParaRPr>
          </a:p>
        </p:txBody>
      </p:sp>
      <p:sp>
        <p:nvSpPr>
          <p:cNvPr id="27" name="Rounded Rectangular Callout 26"/>
          <p:cNvSpPr/>
          <p:nvPr/>
        </p:nvSpPr>
        <p:spPr>
          <a:xfrm>
            <a:off x="4191000" y="4419600"/>
            <a:ext cx="4724400" cy="1981200"/>
          </a:xfrm>
          <a:prstGeom prst="wedgeRoundRectCallout">
            <a:avLst>
              <a:gd name="adj1" fmla="val 16118"/>
              <a:gd name="adj2" fmla="val -110203"/>
              <a:gd name="adj3" fmla="val 16667"/>
            </a:avLst>
          </a:prstGeom>
          <a:solidFill>
            <a:schemeClr val="accent1">
              <a:lumMod val="40000"/>
              <a:lumOff val="60000"/>
              <a:alpha val="30000"/>
            </a:scheme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Processing Pipeline: </a:t>
            </a:r>
          </a:p>
          <a:p>
            <a:r>
              <a:rPr lang="en-US" sz="1400" b="1" dirty="0" smtClean="0">
                <a:solidFill>
                  <a:schemeClr val="tx1"/>
                </a:solidFill>
              </a:rPr>
              <a:t>An automatic system for generating Predictions due to new Test or Model upload or changes:</a:t>
            </a:r>
          </a:p>
          <a:p>
            <a:pPr>
              <a:buFont typeface="Arial" pitchFamily="34" charset="0"/>
              <a:buChar char="•"/>
            </a:pPr>
            <a:r>
              <a:rPr lang="en-US" sz="1400" dirty="0" smtClean="0">
                <a:solidFill>
                  <a:schemeClr val="tx1"/>
                </a:solidFill>
              </a:rPr>
              <a:t>   detect viable </a:t>
            </a:r>
            <a:r>
              <a:rPr lang="en-US" sz="1400" dirty="0" smtClean="0">
                <a:solidFill>
                  <a:schemeClr val="accent2">
                    <a:lumMod val="75000"/>
                  </a:schemeClr>
                </a:solidFill>
              </a:rPr>
              <a:t>Test-Model couplings</a:t>
            </a:r>
          </a:p>
          <a:p>
            <a:pPr>
              <a:buFont typeface="Arial" pitchFamily="34" charset="0"/>
              <a:buChar char="•"/>
            </a:pPr>
            <a:r>
              <a:rPr lang="en-US" sz="1400" dirty="0" smtClean="0">
                <a:solidFill>
                  <a:schemeClr val="tx1"/>
                </a:solidFill>
              </a:rPr>
              <a:t>   assign </a:t>
            </a:r>
            <a:r>
              <a:rPr lang="en-US" sz="1400" dirty="0" smtClean="0">
                <a:solidFill>
                  <a:schemeClr val="accent2">
                    <a:lumMod val="75000"/>
                  </a:schemeClr>
                </a:solidFill>
              </a:rPr>
              <a:t>computational resources </a:t>
            </a:r>
            <a:r>
              <a:rPr lang="en-US" sz="1400" dirty="0" smtClean="0">
                <a:solidFill>
                  <a:schemeClr val="tx1"/>
                </a:solidFill>
              </a:rPr>
              <a:t>based on priority and dependencies</a:t>
            </a:r>
          </a:p>
          <a:p>
            <a:pPr>
              <a:buFont typeface="Arial" pitchFamily="34" charset="0"/>
              <a:buChar char="•"/>
            </a:pPr>
            <a:r>
              <a:rPr lang="en-US" sz="1400" dirty="0" smtClean="0">
                <a:solidFill>
                  <a:schemeClr val="tx1"/>
                </a:solidFill>
              </a:rPr>
              <a:t>   </a:t>
            </a:r>
            <a:r>
              <a:rPr lang="en-US" sz="1400" dirty="0" smtClean="0">
                <a:solidFill>
                  <a:schemeClr val="accent2">
                    <a:lumMod val="75000"/>
                  </a:schemeClr>
                </a:solidFill>
              </a:rPr>
              <a:t>store</a:t>
            </a:r>
            <a:r>
              <a:rPr lang="en-US" sz="1400" dirty="0" smtClean="0">
                <a:solidFill>
                  <a:schemeClr val="tx1"/>
                </a:solidFill>
              </a:rPr>
              <a:t> results in Repository</a:t>
            </a:r>
          </a:p>
          <a:p>
            <a:pPr>
              <a:buFont typeface="Arial" pitchFamily="34" charset="0"/>
              <a:buChar char="•"/>
            </a:pPr>
            <a:r>
              <a:rPr lang="en-US" sz="1400" dirty="0" smtClean="0">
                <a:solidFill>
                  <a:schemeClr val="tx1"/>
                </a:solidFill>
              </a:rPr>
              <a:t>   requires an application programming interface (</a:t>
            </a:r>
            <a:r>
              <a:rPr lang="en-US" sz="1400" dirty="0" smtClean="0">
                <a:solidFill>
                  <a:schemeClr val="accent2">
                    <a:lumMod val="75000"/>
                  </a:schemeClr>
                </a:solidFill>
              </a:rPr>
              <a:t>API</a:t>
            </a:r>
            <a:r>
              <a:rPr lang="en-US" sz="1400" dirty="0" smtClean="0">
                <a:solidFill>
                  <a:schemeClr val="tx1"/>
                </a:solidFill>
              </a:rPr>
              <a:t>) to be defined</a:t>
            </a:r>
            <a:endParaRPr lang="en-US" sz="1400" dirty="0">
              <a:solidFill>
                <a:schemeClr val="tx1"/>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KIM repository: Models</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11</a:t>
            </a:fld>
            <a:endParaRPr lang="en-US" sz="1200" kern="0" dirty="0">
              <a:solidFill>
                <a:srgbClr val="898989"/>
              </a:solidFill>
              <a:latin typeface="Calibri"/>
            </a:endParaRPr>
          </a:p>
        </p:txBody>
      </p:sp>
      <p:sp>
        <p:nvSpPr>
          <p:cNvPr id="10" name="Rectangle 9"/>
          <p:cNvSpPr/>
          <p:nvPr/>
        </p:nvSpPr>
        <p:spPr>
          <a:xfrm>
            <a:off x="533400" y="1143000"/>
            <a:ext cx="8001000" cy="533400"/>
          </a:xfrm>
          <a:prstGeom prst="rect">
            <a:avLst/>
          </a:prstGeom>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     Models           </a:t>
            </a:r>
            <a:r>
              <a:rPr lang="en-US" sz="2000" dirty="0" smtClean="0">
                <a:solidFill>
                  <a:schemeClr val="tx1">
                    <a:lumMod val="65000"/>
                    <a:lumOff val="35000"/>
                  </a:schemeClr>
                </a:solidFill>
              </a:rPr>
              <a:t>Tests         Predictions        Reference Data        KIM API </a:t>
            </a:r>
            <a:r>
              <a:rPr lang="en-US" sz="2000" dirty="0" smtClean="0"/>
              <a:t>        </a:t>
            </a:r>
            <a:endParaRPr lang="en-US" sz="2000" dirty="0"/>
          </a:p>
        </p:txBody>
      </p:sp>
      <p:sp>
        <p:nvSpPr>
          <p:cNvPr id="12" name="Rectangle 11"/>
          <p:cNvSpPr/>
          <p:nvPr/>
        </p:nvSpPr>
        <p:spPr>
          <a:xfrm>
            <a:off x="533400" y="1676400"/>
            <a:ext cx="8001000" cy="4572000"/>
          </a:xfrm>
          <a:prstGeom prst="rect">
            <a:avLst/>
          </a:prstGeom>
          <a:solidFill>
            <a:schemeClr val="tx2">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762000" y="1295400"/>
            <a:ext cx="1143000" cy="53340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Models</a:t>
            </a:r>
          </a:p>
          <a:p>
            <a:pPr algn="ctr"/>
            <a:r>
              <a:rPr lang="en-US" dirty="0" smtClean="0"/>
              <a:t> </a:t>
            </a:r>
            <a:endParaRPr lang="en-US" dirty="0"/>
          </a:p>
        </p:txBody>
      </p:sp>
      <p:sp>
        <p:nvSpPr>
          <p:cNvPr id="9" name="TextBox 8"/>
          <p:cNvSpPr txBox="1"/>
          <p:nvPr/>
        </p:nvSpPr>
        <p:spPr>
          <a:xfrm>
            <a:off x="609600" y="1676400"/>
            <a:ext cx="7848600" cy="4462760"/>
          </a:xfrm>
          <a:prstGeom prst="rect">
            <a:avLst/>
          </a:prstGeom>
          <a:noFill/>
        </p:spPr>
        <p:txBody>
          <a:bodyPr wrap="square" rtlCol="0">
            <a:spAutoFit/>
          </a:bodyPr>
          <a:lstStyle/>
          <a:p>
            <a:endParaRPr lang="en-US" sz="1600" b="1" dirty="0" smtClean="0"/>
          </a:p>
          <a:p>
            <a:r>
              <a:rPr lang="en-US" sz="1600" b="1" dirty="0" smtClean="0"/>
              <a:t>Model: </a:t>
            </a:r>
            <a:r>
              <a:rPr lang="en-US" sz="1600" dirty="0" smtClean="0"/>
              <a:t>Computer implementation representing a specific interaction between atoms, e.g. an </a:t>
            </a:r>
            <a:r>
              <a:rPr lang="en-US" sz="1600" dirty="0" err="1" smtClean="0"/>
              <a:t>interatomic</a:t>
            </a:r>
            <a:r>
              <a:rPr lang="en-US" sz="1600" dirty="0" smtClean="0"/>
              <a:t> potential or force field.</a:t>
            </a:r>
          </a:p>
          <a:p>
            <a:endParaRPr lang="en-US" sz="1600" dirty="0" smtClean="0"/>
          </a:p>
          <a:p>
            <a:pPr>
              <a:buFont typeface="Arial" pitchFamily="34" charset="0"/>
              <a:buChar char="•"/>
            </a:pPr>
            <a:r>
              <a:rPr lang="en-US" sz="1600" dirty="0" smtClean="0"/>
              <a:t>   Model Format</a:t>
            </a:r>
          </a:p>
          <a:p>
            <a:pPr lvl="1"/>
            <a:r>
              <a:rPr lang="en-US" sz="1600" dirty="0" smtClean="0"/>
              <a:t>-  </a:t>
            </a:r>
            <a:r>
              <a:rPr lang="en-US" sz="1400" dirty="0" smtClean="0"/>
              <a:t>Stand-alone Model (black box)</a:t>
            </a:r>
          </a:p>
          <a:p>
            <a:pPr lvl="1">
              <a:buFontTx/>
              <a:buChar char="-"/>
            </a:pPr>
            <a:r>
              <a:rPr lang="en-US" sz="1400" dirty="0" smtClean="0"/>
              <a:t>   Model Driver (e.g. Lennard-Jones ) </a:t>
            </a:r>
          </a:p>
          <a:p>
            <a:pPr lvl="1"/>
            <a:r>
              <a:rPr lang="en-US" sz="1400" dirty="0" smtClean="0"/>
              <a:t>    + Parameter Set (e.g.           =10.4 </a:t>
            </a:r>
            <a:r>
              <a:rPr lang="en-US" sz="1400" dirty="0" err="1" smtClean="0"/>
              <a:t>meV</a:t>
            </a:r>
            <a:r>
              <a:rPr lang="en-US" sz="1400" dirty="0" smtClean="0"/>
              <a:t>,             =0.34 nm)</a:t>
            </a:r>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pPr>
              <a:buFont typeface="Arial" pitchFamily="34" charset="0"/>
              <a:buChar char="•"/>
            </a:pPr>
            <a:r>
              <a:rPr lang="en-US" sz="1600" dirty="0" smtClean="0"/>
              <a:t> Every model will have a </a:t>
            </a:r>
            <a:r>
              <a:rPr lang="en-US" sz="1600" dirty="0" smtClean="0">
                <a:solidFill>
                  <a:schemeClr val="accent2">
                    <a:lumMod val="75000"/>
                  </a:schemeClr>
                </a:solidFill>
              </a:rPr>
              <a:t>unique KIM ID </a:t>
            </a:r>
            <a:r>
              <a:rPr lang="en-US" sz="1600" dirty="0" smtClean="0"/>
              <a:t>for referencing in papers.</a:t>
            </a:r>
          </a:p>
          <a:p>
            <a:endParaRPr lang="en-US" sz="1600" dirty="0" smtClean="0"/>
          </a:p>
        </p:txBody>
      </p:sp>
      <p:pic>
        <p:nvPicPr>
          <p:cNvPr id="13" name="Picture 12" descr="Lj_graph.jpg"/>
          <p:cNvPicPr>
            <a:picLocks noChangeAspect="1"/>
          </p:cNvPicPr>
          <p:nvPr/>
        </p:nvPicPr>
        <p:blipFill>
          <a:blip r:embed="rId6" cstate="print"/>
          <a:srcRect r="84167" b="78458"/>
          <a:stretch>
            <a:fillRect/>
          </a:stretch>
        </p:blipFill>
        <p:spPr>
          <a:xfrm>
            <a:off x="6934200" y="2697655"/>
            <a:ext cx="1447800" cy="807545"/>
          </a:xfrm>
          <a:prstGeom prst="rect">
            <a:avLst/>
          </a:prstGeom>
          <a:ln>
            <a:solidFill>
              <a:schemeClr val="tx2">
                <a:lumMod val="60000"/>
                <a:lumOff val="40000"/>
              </a:schemeClr>
            </a:solidFill>
          </a:ln>
          <a:effectLst>
            <a:outerShdw blurRad="50800" dist="114300" dir="2700000" algn="tl" rotWithShape="0">
              <a:prstClr val="black">
                <a:alpha val="40000"/>
              </a:prstClr>
            </a:outerShdw>
          </a:effectLst>
        </p:spPr>
      </p:pic>
      <p:sp>
        <p:nvSpPr>
          <p:cNvPr id="16" name="TextBox 15"/>
          <p:cNvSpPr txBox="1"/>
          <p:nvPr/>
        </p:nvSpPr>
        <p:spPr>
          <a:xfrm>
            <a:off x="762000" y="3718173"/>
            <a:ext cx="2057400" cy="1615827"/>
          </a:xfrm>
          <a:prstGeom prst="rect">
            <a:avLst/>
          </a:prstGeom>
          <a:solidFill>
            <a:schemeClr val="accent1">
              <a:lumMod val="20000"/>
              <a:lumOff val="80000"/>
            </a:schemeClr>
          </a:solidFill>
        </p:spPr>
        <p:txBody>
          <a:bodyPr wrap="square" rtlCol="0">
            <a:spAutoFit/>
          </a:bodyPr>
          <a:lstStyle/>
          <a:p>
            <a:r>
              <a:rPr lang="en-US" sz="1100" b="1" dirty="0" smtClean="0"/>
              <a:t>Lennard-Jones (pair)</a:t>
            </a:r>
          </a:p>
          <a:p>
            <a:r>
              <a:rPr lang="en-US" sz="1100" dirty="0" smtClean="0"/>
              <a:t>• </a:t>
            </a:r>
            <a:r>
              <a:rPr lang="en-US" sz="1100" dirty="0" err="1" smtClean="0"/>
              <a:t>Ar</a:t>
            </a:r>
            <a:r>
              <a:rPr lang="en-US" sz="1100" dirty="0" smtClean="0"/>
              <a:t> parameterization</a:t>
            </a:r>
          </a:p>
          <a:p>
            <a:r>
              <a:rPr lang="en-US" sz="1100" dirty="0" smtClean="0"/>
              <a:t>• ...</a:t>
            </a:r>
          </a:p>
          <a:p>
            <a:r>
              <a:rPr lang="en-US" sz="1100" dirty="0" smtClean="0"/>
              <a:t>⠇</a:t>
            </a:r>
          </a:p>
          <a:p>
            <a:r>
              <a:rPr lang="en-US" sz="1100" b="1" dirty="0" smtClean="0"/>
              <a:t>Morse (pair)</a:t>
            </a:r>
          </a:p>
          <a:p>
            <a:r>
              <a:rPr lang="en-US" sz="1100" dirty="0" smtClean="0"/>
              <a:t>• Cu parameterization</a:t>
            </a:r>
          </a:p>
          <a:p>
            <a:r>
              <a:rPr lang="en-US" sz="1100" dirty="0" smtClean="0"/>
              <a:t>• ...</a:t>
            </a:r>
          </a:p>
          <a:p>
            <a:r>
              <a:rPr lang="en-US" sz="1100" dirty="0" smtClean="0"/>
              <a:t>⠇</a:t>
            </a:r>
          </a:p>
          <a:p>
            <a:r>
              <a:rPr lang="en-US" sz="1100" b="1" dirty="0" smtClean="0"/>
              <a:t>Born-Mayer (ionic pair)</a:t>
            </a:r>
          </a:p>
        </p:txBody>
      </p:sp>
      <p:sp>
        <p:nvSpPr>
          <p:cNvPr id="17" name="TextBox 16"/>
          <p:cNvSpPr txBox="1"/>
          <p:nvPr/>
        </p:nvSpPr>
        <p:spPr>
          <a:xfrm>
            <a:off x="2590800" y="3718173"/>
            <a:ext cx="2057400" cy="1615827"/>
          </a:xfrm>
          <a:prstGeom prst="rect">
            <a:avLst/>
          </a:prstGeom>
          <a:solidFill>
            <a:schemeClr val="accent1">
              <a:lumMod val="20000"/>
              <a:lumOff val="80000"/>
            </a:schemeClr>
          </a:solidFill>
        </p:spPr>
        <p:txBody>
          <a:bodyPr wrap="square" rtlCol="0">
            <a:spAutoFit/>
          </a:bodyPr>
          <a:lstStyle/>
          <a:p>
            <a:r>
              <a:rPr lang="en-US" sz="1100" dirty="0" smtClean="0"/>
              <a:t>⠇</a:t>
            </a:r>
          </a:p>
          <a:p>
            <a:r>
              <a:rPr lang="en-US" sz="1100" b="1" dirty="0" err="1" smtClean="0"/>
              <a:t>Stillinger</a:t>
            </a:r>
            <a:r>
              <a:rPr lang="en-US" sz="1100" b="1" dirty="0" smtClean="0"/>
              <a:t>-Weber (3-bdy)</a:t>
            </a:r>
          </a:p>
          <a:p>
            <a:r>
              <a:rPr lang="en-US" sz="1100" dirty="0" smtClean="0"/>
              <a:t>• Si parameterization</a:t>
            </a:r>
          </a:p>
          <a:p>
            <a:r>
              <a:rPr lang="en-US" sz="1100" dirty="0" smtClean="0"/>
              <a:t>• ...</a:t>
            </a:r>
          </a:p>
          <a:p>
            <a:r>
              <a:rPr lang="en-US" sz="1100" dirty="0" smtClean="0"/>
              <a:t>⠇</a:t>
            </a:r>
          </a:p>
          <a:p>
            <a:r>
              <a:rPr lang="en-US" sz="1100" b="1" dirty="0" smtClean="0"/>
              <a:t>MGPT (4-body)</a:t>
            </a:r>
          </a:p>
          <a:p>
            <a:r>
              <a:rPr lang="en-US" sz="1100" dirty="0" smtClean="0"/>
              <a:t>• Mo parameterization</a:t>
            </a:r>
          </a:p>
          <a:p>
            <a:r>
              <a:rPr lang="en-US" sz="1100" dirty="0" smtClean="0"/>
              <a:t>• Ta parameterization</a:t>
            </a:r>
          </a:p>
          <a:p>
            <a:r>
              <a:rPr lang="en-US" sz="1100" dirty="0" smtClean="0"/>
              <a:t>• ...</a:t>
            </a:r>
          </a:p>
        </p:txBody>
      </p:sp>
      <p:sp>
        <p:nvSpPr>
          <p:cNvPr id="18" name="TextBox 17"/>
          <p:cNvSpPr txBox="1"/>
          <p:nvPr/>
        </p:nvSpPr>
        <p:spPr>
          <a:xfrm>
            <a:off x="4419600" y="3718173"/>
            <a:ext cx="2057400" cy="1615827"/>
          </a:xfrm>
          <a:prstGeom prst="rect">
            <a:avLst/>
          </a:prstGeom>
          <a:solidFill>
            <a:schemeClr val="accent1">
              <a:lumMod val="20000"/>
              <a:lumOff val="80000"/>
            </a:schemeClr>
          </a:solidFill>
        </p:spPr>
        <p:txBody>
          <a:bodyPr wrap="square" rtlCol="0">
            <a:spAutoFit/>
          </a:bodyPr>
          <a:lstStyle/>
          <a:p>
            <a:r>
              <a:rPr lang="en-US" sz="1100" dirty="0" smtClean="0"/>
              <a:t>⠇</a:t>
            </a:r>
          </a:p>
          <a:p>
            <a:r>
              <a:rPr lang="en-US" sz="1100" b="1" dirty="0" smtClean="0"/>
              <a:t>CHARMM/AMBER</a:t>
            </a:r>
          </a:p>
          <a:p>
            <a:r>
              <a:rPr lang="en-US" sz="1100" dirty="0" smtClean="0"/>
              <a:t>⠇</a:t>
            </a:r>
          </a:p>
          <a:p>
            <a:r>
              <a:rPr lang="en-US" sz="1100" b="1" dirty="0" smtClean="0"/>
              <a:t>EAM/</a:t>
            </a:r>
            <a:r>
              <a:rPr lang="en-US" sz="1100" b="1" dirty="0" err="1" smtClean="0"/>
              <a:t>Finnis</a:t>
            </a:r>
            <a:r>
              <a:rPr lang="en-US" sz="1100" b="1" dirty="0" smtClean="0"/>
              <a:t>-Sinclair/glue</a:t>
            </a:r>
          </a:p>
          <a:p>
            <a:r>
              <a:rPr lang="en-US" sz="1100" dirty="0" smtClean="0"/>
              <a:t>⠇</a:t>
            </a:r>
          </a:p>
          <a:p>
            <a:r>
              <a:rPr lang="en-US" sz="1100" b="1" dirty="0" smtClean="0"/>
              <a:t>MEAM</a:t>
            </a:r>
          </a:p>
          <a:p>
            <a:r>
              <a:rPr lang="en-US" sz="1100" dirty="0" smtClean="0"/>
              <a:t>⠇</a:t>
            </a:r>
          </a:p>
          <a:p>
            <a:r>
              <a:rPr lang="en-US" sz="1100" b="1" dirty="0" err="1" smtClean="0"/>
              <a:t>Tersoff</a:t>
            </a:r>
            <a:endParaRPr lang="en-US" sz="1100" b="1" dirty="0" smtClean="0"/>
          </a:p>
          <a:p>
            <a:r>
              <a:rPr lang="en-US" sz="1100" dirty="0" smtClean="0"/>
              <a:t>⠇</a:t>
            </a:r>
          </a:p>
        </p:txBody>
      </p:sp>
      <p:sp>
        <p:nvSpPr>
          <p:cNvPr id="19" name="TextBox 18"/>
          <p:cNvSpPr txBox="1"/>
          <p:nvPr/>
        </p:nvSpPr>
        <p:spPr>
          <a:xfrm>
            <a:off x="6248400" y="3718173"/>
            <a:ext cx="2057400" cy="1615827"/>
          </a:xfrm>
          <a:prstGeom prst="rect">
            <a:avLst/>
          </a:prstGeom>
          <a:solidFill>
            <a:schemeClr val="accent1">
              <a:lumMod val="20000"/>
              <a:lumOff val="80000"/>
            </a:schemeClr>
          </a:solidFill>
        </p:spPr>
        <p:txBody>
          <a:bodyPr wrap="square" rtlCol="0">
            <a:spAutoFit/>
          </a:bodyPr>
          <a:lstStyle/>
          <a:p>
            <a:r>
              <a:rPr lang="en-US" sz="1100" b="1" dirty="0" smtClean="0"/>
              <a:t>EDIP</a:t>
            </a:r>
          </a:p>
          <a:p>
            <a:r>
              <a:rPr lang="en-US" sz="1100" b="1" dirty="0" smtClean="0"/>
              <a:t>Brenner</a:t>
            </a:r>
          </a:p>
          <a:p>
            <a:r>
              <a:rPr lang="en-US" sz="1100" dirty="0" smtClean="0"/>
              <a:t>⠇</a:t>
            </a:r>
          </a:p>
          <a:p>
            <a:r>
              <a:rPr lang="en-US" sz="1100" b="1" dirty="0" smtClean="0"/>
              <a:t>Bond-order potentials</a:t>
            </a:r>
          </a:p>
          <a:p>
            <a:r>
              <a:rPr lang="en-US" sz="1100" dirty="0" smtClean="0"/>
              <a:t>⠇</a:t>
            </a:r>
          </a:p>
          <a:p>
            <a:r>
              <a:rPr lang="en-US" sz="1100" b="1" dirty="0" err="1" smtClean="0"/>
              <a:t>ReaxFF</a:t>
            </a:r>
            <a:endParaRPr lang="en-US" sz="1100" b="1" dirty="0" smtClean="0"/>
          </a:p>
          <a:p>
            <a:r>
              <a:rPr lang="en-US" sz="1100" dirty="0" smtClean="0"/>
              <a:t>⠇</a:t>
            </a:r>
          </a:p>
          <a:p>
            <a:r>
              <a:rPr lang="en-US" sz="1100" b="1" dirty="0" smtClean="0"/>
              <a:t>GAP</a:t>
            </a:r>
          </a:p>
          <a:p>
            <a:r>
              <a:rPr lang="en-US" sz="1100" dirty="0" smtClean="0"/>
              <a:t>⠇</a:t>
            </a:r>
            <a:endParaRPr lang="en-US" sz="1100" dirty="0"/>
          </a:p>
        </p:txBody>
      </p:sp>
      <p:pic>
        <p:nvPicPr>
          <p:cNvPr id="24" name="Picture 23" descr="txp_fig.png"/>
          <p:cNvPicPr>
            <a:picLocks noChangeAspect="1"/>
          </p:cNvPicPr>
          <p:nvPr>
            <p:custDataLst>
              <p:tags r:id="rId1"/>
            </p:custDataLst>
          </p:nvPr>
        </p:nvPicPr>
        <p:blipFill>
          <a:blip r:embed="rId7" cstate="print">
            <a:clrChange>
              <a:clrFrom>
                <a:srgbClr val="FFFFFF"/>
              </a:clrFrom>
              <a:clrTo>
                <a:srgbClr val="FFFFFF">
                  <a:alpha val="0"/>
                </a:srgbClr>
              </a:clrTo>
            </a:clrChange>
            <a:lum/>
          </a:blip>
          <a:stretch>
            <a:fillRect/>
          </a:stretch>
        </p:blipFill>
        <p:spPr>
          <a:xfrm>
            <a:off x="4953000" y="3048000"/>
            <a:ext cx="1905000" cy="346804"/>
          </a:xfrm>
          <a:prstGeom prst="rect">
            <a:avLst/>
          </a:prstGeom>
          <a:noFill/>
        </p:spPr>
      </p:pic>
      <p:pic>
        <p:nvPicPr>
          <p:cNvPr id="21" name="Picture 20" descr="txp_fig.png"/>
          <p:cNvPicPr>
            <a:picLocks noChangeAspect="1"/>
          </p:cNvPicPr>
          <p:nvPr>
            <p:custDataLst>
              <p:tags r:id="rId2"/>
            </p:custDataLst>
          </p:nvPr>
        </p:nvPicPr>
        <p:blipFill>
          <a:blip r:embed="rId8" cstate="print">
            <a:clrChange>
              <a:clrFrom>
                <a:srgbClr val="FFFFFF"/>
              </a:clrFrom>
              <a:clrTo>
                <a:srgbClr val="FFFFFF">
                  <a:alpha val="0"/>
                </a:srgbClr>
              </a:clrTo>
            </a:clrChange>
            <a:lum/>
          </a:blip>
          <a:stretch>
            <a:fillRect/>
          </a:stretch>
        </p:blipFill>
        <p:spPr>
          <a:xfrm>
            <a:off x="3217085" y="3427644"/>
            <a:ext cx="300220" cy="144105"/>
          </a:xfrm>
          <a:prstGeom prst="rect">
            <a:avLst/>
          </a:prstGeom>
          <a:noFill/>
        </p:spPr>
      </p:pic>
      <p:pic>
        <p:nvPicPr>
          <p:cNvPr id="23" name="Picture 22" descr="txp_fig.png"/>
          <p:cNvPicPr>
            <a:picLocks noChangeAspect="1"/>
          </p:cNvPicPr>
          <p:nvPr>
            <p:custDataLst>
              <p:tags r:id="rId3"/>
            </p:custDataLst>
          </p:nvPr>
        </p:nvPicPr>
        <p:blipFill>
          <a:blip r:embed="rId9" cstate="print">
            <a:clrChange>
              <a:clrFrom>
                <a:srgbClr val="FFFFFF"/>
              </a:clrFrom>
              <a:clrTo>
                <a:srgbClr val="FFFFFF">
                  <a:alpha val="0"/>
                </a:srgbClr>
              </a:clrTo>
            </a:clrChange>
            <a:lum/>
          </a:blip>
          <a:stretch>
            <a:fillRect/>
          </a:stretch>
        </p:blipFill>
        <p:spPr>
          <a:xfrm>
            <a:off x="4678944" y="3438484"/>
            <a:ext cx="322237" cy="133431"/>
          </a:xfrm>
          <a:prstGeom prst="rect">
            <a:avLst/>
          </a:prstGeom>
          <a:noFill/>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KIM repository: Tests</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12</a:t>
            </a:fld>
            <a:endParaRPr lang="en-US" sz="1200" kern="0" dirty="0">
              <a:solidFill>
                <a:srgbClr val="898989"/>
              </a:solidFill>
              <a:latin typeface="Calibri"/>
            </a:endParaRPr>
          </a:p>
        </p:txBody>
      </p:sp>
      <p:sp>
        <p:nvSpPr>
          <p:cNvPr id="10" name="Rectangle 9"/>
          <p:cNvSpPr/>
          <p:nvPr/>
        </p:nvSpPr>
        <p:spPr>
          <a:xfrm>
            <a:off x="533400" y="1143000"/>
            <a:ext cx="8001000" cy="533400"/>
          </a:xfrm>
          <a:prstGeom prst="rect">
            <a:avLst/>
          </a:prstGeom>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    </a:t>
            </a:r>
            <a:r>
              <a:rPr lang="en-US" sz="2000" dirty="0" smtClean="0">
                <a:solidFill>
                  <a:schemeClr val="tx1">
                    <a:lumMod val="65000"/>
                    <a:lumOff val="35000"/>
                  </a:schemeClr>
                </a:solidFill>
              </a:rPr>
              <a:t> Models           Tests         Predictions        Reference Data        KIM API </a:t>
            </a:r>
            <a:r>
              <a:rPr lang="en-US" sz="2000" dirty="0" smtClean="0"/>
              <a:t>        </a:t>
            </a:r>
            <a:endParaRPr lang="en-US" sz="2000" dirty="0"/>
          </a:p>
        </p:txBody>
      </p:sp>
      <p:sp>
        <p:nvSpPr>
          <p:cNvPr id="12" name="Rectangle 11"/>
          <p:cNvSpPr/>
          <p:nvPr/>
        </p:nvSpPr>
        <p:spPr>
          <a:xfrm>
            <a:off x="533400" y="1676400"/>
            <a:ext cx="8001000" cy="4572000"/>
          </a:xfrm>
          <a:prstGeom prst="rect">
            <a:avLst/>
          </a:prstGeom>
          <a:solidFill>
            <a:schemeClr val="tx2">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981200" y="1295400"/>
            <a:ext cx="1143000" cy="53340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Tests</a:t>
            </a:r>
          </a:p>
          <a:p>
            <a:pPr algn="ctr"/>
            <a:r>
              <a:rPr lang="en-US" dirty="0" smtClean="0"/>
              <a:t> </a:t>
            </a:r>
            <a:endParaRPr lang="en-US" dirty="0"/>
          </a:p>
        </p:txBody>
      </p:sp>
      <p:sp>
        <p:nvSpPr>
          <p:cNvPr id="14" name="TextBox 13"/>
          <p:cNvSpPr txBox="1"/>
          <p:nvPr/>
        </p:nvSpPr>
        <p:spPr>
          <a:xfrm>
            <a:off x="609600" y="1676400"/>
            <a:ext cx="7848600" cy="4585871"/>
          </a:xfrm>
          <a:prstGeom prst="rect">
            <a:avLst/>
          </a:prstGeom>
          <a:noFill/>
        </p:spPr>
        <p:txBody>
          <a:bodyPr wrap="square" rtlCol="0">
            <a:spAutoFit/>
          </a:bodyPr>
          <a:lstStyle/>
          <a:p>
            <a:endParaRPr lang="en-US" sz="1600" b="1" dirty="0" smtClean="0"/>
          </a:p>
          <a:p>
            <a:r>
              <a:rPr lang="en-US" sz="1600" b="1" dirty="0" smtClean="0"/>
              <a:t>Test</a:t>
            </a:r>
            <a:r>
              <a:rPr lang="en-US" sz="1600" dirty="0" smtClean="0"/>
              <a:t>: </a:t>
            </a:r>
            <a:r>
              <a:rPr lang="en-US" sz="1400" dirty="0" smtClean="0"/>
              <a:t>a specific computer program which when coupled with a suitable Model, possible including additional input, calculates and returns a specific Prediction about a particular Configuration (or sequence of Configurations for dynamical properties).</a:t>
            </a:r>
          </a:p>
          <a:p>
            <a:endParaRPr lang="en-US" sz="1600" dirty="0" smtClean="0"/>
          </a:p>
          <a:p>
            <a:r>
              <a:rPr lang="en-US" sz="1600" dirty="0" smtClean="0"/>
              <a:t>•   </a:t>
            </a:r>
            <a:r>
              <a:rPr lang="en-US" sz="1400" i="1" dirty="0" smtClean="0">
                <a:solidFill>
                  <a:schemeClr val="accent2">
                    <a:lumMod val="75000"/>
                  </a:schemeClr>
                </a:solidFill>
              </a:rPr>
              <a:t>Prediction</a:t>
            </a:r>
            <a:r>
              <a:rPr lang="en-US" sz="1400" dirty="0" smtClean="0">
                <a:solidFill>
                  <a:schemeClr val="accent2">
                    <a:lumMod val="75000"/>
                  </a:schemeClr>
                </a:solidFill>
              </a:rPr>
              <a:t> </a:t>
            </a:r>
            <a:r>
              <a:rPr lang="en-US" sz="1400" dirty="0" smtClean="0"/>
              <a:t>of a Test will be a logical, scalar, tensor, graph, configuration or field, computed from a </a:t>
            </a:r>
            <a:r>
              <a:rPr lang="en-US" sz="1400" i="1" dirty="0" smtClean="0"/>
              <a:t>Test-Model coupling</a:t>
            </a:r>
          </a:p>
          <a:p>
            <a:endParaRPr lang="en-US" sz="1400" i="1" dirty="0" smtClean="0"/>
          </a:p>
          <a:p>
            <a:endParaRPr lang="en-US" sz="1400" i="1" dirty="0" smtClean="0"/>
          </a:p>
          <a:p>
            <a:endParaRPr lang="en-US" sz="1400" i="1" dirty="0" smtClean="0"/>
          </a:p>
          <a:p>
            <a:endParaRPr lang="en-US" sz="1400" i="1" dirty="0" smtClean="0"/>
          </a:p>
          <a:p>
            <a:endParaRPr lang="en-US" sz="1400" i="1" dirty="0" smtClean="0"/>
          </a:p>
          <a:p>
            <a:endParaRPr lang="en-US" sz="1400" i="1" dirty="0" smtClean="0"/>
          </a:p>
          <a:p>
            <a:endParaRPr lang="en-US" sz="1400" i="1" dirty="0" smtClean="0"/>
          </a:p>
          <a:p>
            <a:endParaRPr lang="en-US" sz="1400" i="1" dirty="0" smtClean="0"/>
          </a:p>
          <a:p>
            <a:endParaRPr lang="en-US" sz="1400" i="1" dirty="0" smtClean="0"/>
          </a:p>
          <a:p>
            <a:endParaRPr lang="en-US" sz="1400" i="1" dirty="0" smtClean="0"/>
          </a:p>
          <a:p>
            <a:r>
              <a:rPr lang="en-US" sz="1600" dirty="0" smtClean="0">
                <a:solidFill>
                  <a:prstClr val="black"/>
                </a:solidFill>
              </a:rPr>
              <a:t>•</a:t>
            </a:r>
            <a:r>
              <a:rPr lang="en-US" sz="1400" i="1" dirty="0" smtClean="0"/>
              <a:t>     </a:t>
            </a:r>
            <a:r>
              <a:rPr lang="en-US" sz="1400" dirty="0" smtClean="0"/>
              <a:t>Popular codes (</a:t>
            </a:r>
            <a:r>
              <a:rPr lang="en-US" sz="1400" dirty="0" err="1" smtClean="0"/>
              <a:t>ddcMD</a:t>
            </a:r>
            <a:r>
              <a:rPr lang="en-US" sz="1400" dirty="0" smtClean="0"/>
              <a:t>, DL_POLY, GROMACS, GULP, </a:t>
            </a:r>
            <a:r>
              <a:rPr lang="en-US" sz="1400" dirty="0" err="1" smtClean="0"/>
              <a:t>iMD</a:t>
            </a:r>
            <a:r>
              <a:rPr lang="en-US" sz="1400" dirty="0" smtClean="0"/>
              <a:t>, LAMMPS, NAMD, </a:t>
            </a:r>
            <a:r>
              <a:rPr lang="en-US" sz="1400" dirty="0" err="1" smtClean="0"/>
              <a:t>SPaSM</a:t>
            </a:r>
            <a:r>
              <a:rPr lang="en-US" sz="1400" dirty="0" smtClean="0"/>
              <a:t>, etc.) can be included in a library of tools for writing </a:t>
            </a:r>
            <a:r>
              <a:rPr lang="en-US" sz="1400" i="1" dirty="0" smtClean="0">
                <a:solidFill>
                  <a:schemeClr val="accent2">
                    <a:lumMod val="75000"/>
                  </a:schemeClr>
                </a:solidFill>
              </a:rPr>
              <a:t>Tests.</a:t>
            </a:r>
          </a:p>
          <a:p>
            <a:r>
              <a:rPr lang="en-US" sz="1600" dirty="0" smtClean="0"/>
              <a:t>•    </a:t>
            </a:r>
            <a:r>
              <a:rPr lang="en-US" sz="1400" dirty="0" smtClean="0">
                <a:solidFill>
                  <a:schemeClr val="accent2">
                    <a:lumMod val="75000"/>
                  </a:schemeClr>
                </a:solidFill>
              </a:rPr>
              <a:t>Automatic test generation </a:t>
            </a:r>
            <a:r>
              <a:rPr lang="en-US" sz="1400" dirty="0" smtClean="0"/>
              <a:t>by linking to external repositories of first principles results.</a:t>
            </a:r>
          </a:p>
        </p:txBody>
      </p:sp>
      <p:sp>
        <p:nvSpPr>
          <p:cNvPr id="15" name="TextBox 14"/>
          <p:cNvSpPr txBox="1"/>
          <p:nvPr/>
        </p:nvSpPr>
        <p:spPr>
          <a:xfrm>
            <a:off x="1371600" y="3379619"/>
            <a:ext cx="2057400" cy="1954381"/>
          </a:xfrm>
          <a:prstGeom prst="rect">
            <a:avLst/>
          </a:prstGeom>
          <a:solidFill>
            <a:schemeClr val="accent1">
              <a:lumMod val="20000"/>
              <a:lumOff val="80000"/>
            </a:schemeClr>
          </a:solidFill>
        </p:spPr>
        <p:txBody>
          <a:bodyPr wrap="square" rtlCol="0">
            <a:spAutoFit/>
          </a:bodyPr>
          <a:lstStyle/>
          <a:p>
            <a:r>
              <a:rPr lang="en-US" sz="1100" b="1" dirty="0" smtClean="0"/>
              <a:t>Scalars</a:t>
            </a:r>
          </a:p>
          <a:p>
            <a:r>
              <a:rPr lang="en-US" sz="1100" dirty="0" smtClean="0"/>
              <a:t>- lattice constants</a:t>
            </a:r>
          </a:p>
          <a:p>
            <a:r>
              <a:rPr lang="en-US" sz="1100" dirty="0" smtClean="0"/>
              <a:t>- cohesive energy</a:t>
            </a:r>
          </a:p>
          <a:p>
            <a:r>
              <a:rPr lang="en-US" sz="1100" dirty="0" smtClean="0"/>
              <a:t>- vacancy formation energy</a:t>
            </a:r>
          </a:p>
          <a:p>
            <a:r>
              <a:rPr lang="en-US" sz="1100" dirty="0" smtClean="0"/>
              <a:t>- surface energy</a:t>
            </a:r>
          </a:p>
          <a:p>
            <a:r>
              <a:rPr lang="en-US" sz="1100" dirty="0" smtClean="0"/>
              <a:t>- grain boundary energy</a:t>
            </a:r>
          </a:p>
          <a:p>
            <a:r>
              <a:rPr lang="en-US" sz="1100" dirty="0" smtClean="0"/>
              <a:t>- vacancy migration barrier</a:t>
            </a:r>
          </a:p>
          <a:p>
            <a:r>
              <a:rPr lang="en-US" sz="1100" dirty="0" smtClean="0"/>
              <a:t>- dislocation mobility</a:t>
            </a:r>
          </a:p>
          <a:p>
            <a:r>
              <a:rPr lang="en-US" sz="1100" dirty="0" smtClean="0"/>
              <a:t>- </a:t>
            </a:r>
            <a:r>
              <a:rPr lang="en-US" sz="1100" dirty="0" err="1" smtClean="0"/>
              <a:t>peierls</a:t>
            </a:r>
            <a:r>
              <a:rPr lang="en-US" sz="1100" dirty="0" smtClean="0"/>
              <a:t> stress</a:t>
            </a:r>
          </a:p>
          <a:p>
            <a:r>
              <a:rPr lang="en-US" sz="1100" dirty="0" smtClean="0"/>
              <a:t>- melting temperature</a:t>
            </a:r>
          </a:p>
          <a:p>
            <a:r>
              <a:rPr lang="en-US" sz="1100" dirty="0" smtClean="0"/>
              <a:t>-...</a:t>
            </a:r>
          </a:p>
        </p:txBody>
      </p:sp>
      <p:sp>
        <p:nvSpPr>
          <p:cNvPr id="16" name="TextBox 15"/>
          <p:cNvSpPr txBox="1"/>
          <p:nvPr/>
        </p:nvSpPr>
        <p:spPr>
          <a:xfrm>
            <a:off x="3429000" y="3379619"/>
            <a:ext cx="2057400" cy="1954381"/>
          </a:xfrm>
          <a:prstGeom prst="rect">
            <a:avLst/>
          </a:prstGeom>
          <a:solidFill>
            <a:schemeClr val="accent1">
              <a:lumMod val="20000"/>
              <a:lumOff val="80000"/>
            </a:schemeClr>
          </a:solidFill>
        </p:spPr>
        <p:txBody>
          <a:bodyPr wrap="square" rtlCol="0">
            <a:spAutoFit/>
          </a:bodyPr>
          <a:lstStyle/>
          <a:p>
            <a:r>
              <a:rPr lang="en-US" sz="1100" b="1" dirty="0" smtClean="0"/>
              <a:t>Tensors</a:t>
            </a:r>
          </a:p>
          <a:p>
            <a:r>
              <a:rPr lang="en-US" sz="1100" dirty="0" smtClean="0"/>
              <a:t>- stress</a:t>
            </a:r>
          </a:p>
          <a:p>
            <a:r>
              <a:rPr lang="en-US" sz="1100" dirty="0" smtClean="0"/>
              <a:t>- elastic constants</a:t>
            </a:r>
          </a:p>
          <a:p>
            <a:pPr>
              <a:buFontTx/>
              <a:buChar char="-"/>
            </a:pPr>
            <a:r>
              <a:rPr lang="en-US" sz="1100" dirty="0" smtClean="0"/>
              <a:t>...</a:t>
            </a:r>
          </a:p>
          <a:p>
            <a:pPr>
              <a:buFontTx/>
              <a:buChar char="-"/>
            </a:pPr>
            <a:endParaRPr lang="en-US" sz="1100" dirty="0" smtClean="0"/>
          </a:p>
          <a:p>
            <a:r>
              <a:rPr lang="en-US" sz="1100" b="1" dirty="0" smtClean="0"/>
              <a:t>Configurations</a:t>
            </a:r>
          </a:p>
          <a:p>
            <a:r>
              <a:rPr lang="en-US" sz="1100" dirty="0" smtClean="0"/>
              <a:t>- dislocation core structure</a:t>
            </a:r>
          </a:p>
          <a:p>
            <a:r>
              <a:rPr lang="en-US" sz="1100" dirty="0" smtClean="0"/>
              <a:t>- surface structure</a:t>
            </a:r>
          </a:p>
          <a:p>
            <a:r>
              <a:rPr lang="en-US" sz="1100" dirty="0" smtClean="0"/>
              <a:t>- grain boundary structure</a:t>
            </a:r>
          </a:p>
          <a:p>
            <a:r>
              <a:rPr lang="en-US" sz="1100" dirty="0" smtClean="0"/>
              <a:t>- </a:t>
            </a:r>
            <a:r>
              <a:rPr lang="en-US" sz="1100" dirty="0" err="1" smtClean="0"/>
              <a:t>nanocluster</a:t>
            </a:r>
            <a:r>
              <a:rPr lang="en-US" sz="1100" dirty="0" smtClean="0"/>
              <a:t> structure</a:t>
            </a:r>
          </a:p>
          <a:p>
            <a:pPr>
              <a:buFontTx/>
              <a:buChar char="-"/>
            </a:pPr>
            <a:r>
              <a:rPr lang="en-US" sz="1100" dirty="0" smtClean="0"/>
              <a:t>...</a:t>
            </a:r>
          </a:p>
        </p:txBody>
      </p:sp>
      <p:sp>
        <p:nvSpPr>
          <p:cNvPr id="17" name="TextBox 16"/>
          <p:cNvSpPr txBox="1"/>
          <p:nvPr/>
        </p:nvSpPr>
        <p:spPr>
          <a:xfrm>
            <a:off x="5486400" y="3379619"/>
            <a:ext cx="2057400" cy="1954381"/>
          </a:xfrm>
          <a:prstGeom prst="rect">
            <a:avLst/>
          </a:prstGeom>
          <a:solidFill>
            <a:schemeClr val="accent1">
              <a:lumMod val="20000"/>
              <a:lumOff val="80000"/>
            </a:schemeClr>
          </a:solidFill>
        </p:spPr>
        <p:txBody>
          <a:bodyPr wrap="square" rtlCol="0">
            <a:spAutoFit/>
          </a:bodyPr>
          <a:lstStyle/>
          <a:p>
            <a:r>
              <a:rPr lang="en-US" sz="1100" b="1" dirty="0" smtClean="0"/>
              <a:t>Graph</a:t>
            </a:r>
          </a:p>
          <a:p>
            <a:r>
              <a:rPr lang="en-US" sz="1100" dirty="0" smtClean="0"/>
              <a:t>- phonon spectrum</a:t>
            </a:r>
          </a:p>
          <a:p>
            <a:r>
              <a:rPr lang="en-US" sz="1100" dirty="0" smtClean="0"/>
              <a:t>- cohesive energy </a:t>
            </a:r>
            <a:r>
              <a:rPr lang="en-US" sz="1100" dirty="0" err="1" smtClean="0"/>
              <a:t>vs</a:t>
            </a:r>
            <a:r>
              <a:rPr lang="en-US" sz="1100" dirty="0" smtClean="0"/>
              <a:t> volume</a:t>
            </a:r>
          </a:p>
          <a:p>
            <a:r>
              <a:rPr lang="en-US" sz="1100" dirty="0" smtClean="0"/>
              <a:t>- energy along transition path</a:t>
            </a:r>
          </a:p>
          <a:p>
            <a:r>
              <a:rPr lang="en-US" sz="1100" dirty="0" smtClean="0"/>
              <a:t>- radial distribution functions</a:t>
            </a:r>
          </a:p>
          <a:p>
            <a:pPr>
              <a:buFontTx/>
              <a:buChar char="-"/>
            </a:pPr>
            <a:r>
              <a:rPr lang="en-US" sz="1100" dirty="0" smtClean="0"/>
              <a:t>...</a:t>
            </a:r>
          </a:p>
          <a:p>
            <a:pPr>
              <a:buFontTx/>
              <a:buChar char="-"/>
            </a:pPr>
            <a:endParaRPr lang="en-US" sz="1100" dirty="0" smtClean="0"/>
          </a:p>
          <a:p>
            <a:r>
              <a:rPr lang="en-US" sz="1100" b="1" dirty="0" smtClean="0"/>
              <a:t>Fields</a:t>
            </a:r>
          </a:p>
          <a:p>
            <a:r>
              <a:rPr lang="en-US" sz="1100" dirty="0" smtClean="0"/>
              <a:t>- simulated TEM hi-res image</a:t>
            </a:r>
          </a:p>
          <a:p>
            <a:r>
              <a:rPr lang="en-US" sz="1100" dirty="0" smtClean="0"/>
              <a:t>- gamma surface</a:t>
            </a:r>
          </a:p>
          <a:p>
            <a:pPr>
              <a:buFontTx/>
              <a:buChar char="-"/>
            </a:pPr>
            <a:r>
              <a:rPr lang="en-US" sz="1100" dirty="0" smtClean="0"/>
              <a:t>…</a:t>
            </a:r>
            <a:endParaRPr lang="en-US" sz="1100" b="1"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KIM repository: KIM Data</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13</a:t>
            </a:fld>
            <a:endParaRPr lang="en-US" sz="1200" kern="0" dirty="0">
              <a:solidFill>
                <a:srgbClr val="898989"/>
              </a:solidFill>
              <a:latin typeface="Calibri"/>
            </a:endParaRPr>
          </a:p>
        </p:txBody>
      </p:sp>
      <p:sp>
        <p:nvSpPr>
          <p:cNvPr id="10" name="Rectangle 9"/>
          <p:cNvSpPr/>
          <p:nvPr/>
        </p:nvSpPr>
        <p:spPr>
          <a:xfrm>
            <a:off x="533400" y="1143000"/>
            <a:ext cx="8001000" cy="533400"/>
          </a:xfrm>
          <a:prstGeom prst="rect">
            <a:avLst/>
          </a:prstGeom>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    </a:t>
            </a:r>
            <a:r>
              <a:rPr lang="en-US" sz="2000" dirty="0" smtClean="0">
                <a:solidFill>
                  <a:schemeClr val="tx1">
                    <a:lumMod val="65000"/>
                    <a:lumOff val="35000"/>
                  </a:schemeClr>
                </a:solidFill>
              </a:rPr>
              <a:t> Models           Tests         Predictions        Reference Data        KIM API </a:t>
            </a:r>
            <a:r>
              <a:rPr lang="en-US" sz="2000" dirty="0" smtClean="0"/>
              <a:t>        </a:t>
            </a:r>
            <a:endParaRPr lang="en-US" sz="2000" dirty="0"/>
          </a:p>
        </p:txBody>
      </p:sp>
      <p:sp>
        <p:nvSpPr>
          <p:cNvPr id="12" name="Rectangle 11"/>
          <p:cNvSpPr/>
          <p:nvPr/>
        </p:nvSpPr>
        <p:spPr>
          <a:xfrm>
            <a:off x="533400" y="1676400"/>
            <a:ext cx="8001000" cy="4572000"/>
          </a:xfrm>
          <a:prstGeom prst="rect">
            <a:avLst/>
          </a:prstGeom>
          <a:solidFill>
            <a:schemeClr val="tx2">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3276600" y="1295400"/>
            <a:ext cx="3352800" cy="53340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Predictions      Reference Data</a:t>
            </a:r>
          </a:p>
          <a:p>
            <a:pPr algn="ctr"/>
            <a:r>
              <a:rPr lang="en-US" dirty="0" smtClean="0"/>
              <a:t> </a:t>
            </a:r>
            <a:endParaRPr lang="en-US" dirty="0"/>
          </a:p>
        </p:txBody>
      </p:sp>
      <p:sp>
        <p:nvSpPr>
          <p:cNvPr id="14" name="TextBox 13"/>
          <p:cNvSpPr txBox="1"/>
          <p:nvPr/>
        </p:nvSpPr>
        <p:spPr>
          <a:xfrm>
            <a:off x="609600" y="1676400"/>
            <a:ext cx="7848600" cy="4431983"/>
          </a:xfrm>
          <a:prstGeom prst="rect">
            <a:avLst/>
          </a:prstGeom>
          <a:noFill/>
        </p:spPr>
        <p:txBody>
          <a:bodyPr wrap="square" rtlCol="0">
            <a:spAutoFit/>
          </a:bodyPr>
          <a:lstStyle/>
          <a:p>
            <a:endParaRPr lang="en-US" sz="1600" b="1" dirty="0" smtClean="0"/>
          </a:p>
          <a:p>
            <a:r>
              <a:rPr lang="en-US" sz="1600" b="1" dirty="0" smtClean="0"/>
              <a:t>Data in KIM can either be</a:t>
            </a:r>
          </a:p>
          <a:p>
            <a:r>
              <a:rPr lang="en-US" sz="1600" dirty="0" smtClean="0"/>
              <a:t>  ‣ a </a:t>
            </a:r>
            <a:r>
              <a:rPr lang="en-US" sz="1600" i="1" dirty="0" smtClean="0">
                <a:solidFill>
                  <a:schemeClr val="accent2">
                    <a:lumMod val="75000"/>
                  </a:schemeClr>
                </a:solidFill>
              </a:rPr>
              <a:t>Prediction</a:t>
            </a:r>
            <a:r>
              <a:rPr lang="en-US" sz="1600" dirty="0" smtClean="0"/>
              <a:t> computed from a Test-Model coupling, or</a:t>
            </a:r>
          </a:p>
          <a:p>
            <a:r>
              <a:rPr lang="en-US" sz="1600" dirty="0" smtClean="0"/>
              <a:t>  ‣ </a:t>
            </a:r>
            <a:r>
              <a:rPr lang="en-US" sz="1600" i="1" dirty="0" smtClean="0">
                <a:solidFill>
                  <a:schemeClr val="accent2">
                    <a:lumMod val="75000"/>
                  </a:schemeClr>
                </a:solidFill>
              </a:rPr>
              <a:t>Reference Data </a:t>
            </a:r>
            <a:r>
              <a:rPr lang="en-US" sz="1600" dirty="0" smtClean="0"/>
              <a:t>computed by first principles or measured experimentally.</a:t>
            </a:r>
            <a:endParaRPr lang="en-US" sz="1600" i="1" dirty="0" smtClean="0"/>
          </a:p>
          <a:p>
            <a:endParaRPr lang="en-US" sz="1600" i="1" dirty="0" smtClean="0"/>
          </a:p>
          <a:p>
            <a:r>
              <a:rPr lang="en-US" sz="1600" i="1" dirty="0" smtClean="0"/>
              <a:t>•  </a:t>
            </a:r>
            <a:r>
              <a:rPr lang="en-US" sz="1600" dirty="0" smtClean="0">
                <a:solidFill>
                  <a:schemeClr val="accent2">
                    <a:lumMod val="75000"/>
                  </a:schemeClr>
                </a:solidFill>
              </a:rPr>
              <a:t>Standardization</a:t>
            </a:r>
            <a:r>
              <a:rPr lang="en-US" sz="1600" dirty="0" smtClean="0"/>
              <a:t> of Data</a:t>
            </a:r>
          </a:p>
          <a:p>
            <a:r>
              <a:rPr lang="en-US" sz="1400" dirty="0" smtClean="0"/>
              <a:t>   - Identified in terms of a set of “descriptors” drawn from a standardized “dictionary” </a:t>
            </a:r>
          </a:p>
          <a:p>
            <a:r>
              <a:rPr lang="en-US" sz="1400" dirty="0" smtClean="0"/>
              <a:t>     (similar to that used in the Protein Data Bank project)</a:t>
            </a:r>
          </a:p>
          <a:p>
            <a:r>
              <a:rPr lang="en-US" sz="1400" dirty="0" smtClean="0"/>
              <a:t>   - Descriptors will be automatically generated when possible (for example, the “Space Group”  </a:t>
            </a:r>
          </a:p>
          <a:p>
            <a:r>
              <a:rPr lang="en-US" sz="1400" dirty="0" smtClean="0"/>
              <a:t>     descriptor will be automatically generated for a given crystal structure).</a:t>
            </a:r>
          </a:p>
          <a:p>
            <a:r>
              <a:rPr lang="en-US" sz="1600" dirty="0" smtClean="0"/>
              <a:t>•  Data classes</a:t>
            </a:r>
          </a:p>
          <a:p>
            <a:r>
              <a:rPr lang="en-US" sz="1400" dirty="0" smtClean="0"/>
              <a:t>   - </a:t>
            </a:r>
            <a:r>
              <a:rPr lang="en-US" sz="1400" i="1" dirty="0" smtClean="0"/>
              <a:t>Logical (true/false result for a test, e.g. a given crystal phase is stable)</a:t>
            </a:r>
          </a:p>
          <a:p>
            <a:r>
              <a:rPr lang="en-US" sz="1400" dirty="0" smtClean="0"/>
              <a:t>   - </a:t>
            </a:r>
            <a:r>
              <a:rPr lang="en-US" sz="1400" i="1" dirty="0" smtClean="0"/>
              <a:t>Scalar or Tensor (lattice constant, cohesive energy, elastic constants...)</a:t>
            </a:r>
          </a:p>
          <a:p>
            <a:r>
              <a:rPr lang="en-US" sz="1400" dirty="0" smtClean="0"/>
              <a:t>   - </a:t>
            </a:r>
            <a:r>
              <a:rPr lang="en-US" sz="1400" i="1" dirty="0" smtClean="0"/>
              <a:t>Graphs (transition pathway energy, phonon spectrum, ...)</a:t>
            </a:r>
          </a:p>
          <a:p>
            <a:r>
              <a:rPr lang="en-US" sz="1400" dirty="0" smtClean="0"/>
              <a:t>   - </a:t>
            </a:r>
            <a:r>
              <a:rPr lang="en-US" sz="1400" i="1" dirty="0" smtClean="0"/>
              <a:t>Configurations (relaxed defect core, surface structure, ...)</a:t>
            </a:r>
          </a:p>
          <a:p>
            <a:r>
              <a:rPr lang="en-US" sz="1400" dirty="0" smtClean="0"/>
              <a:t>   - </a:t>
            </a:r>
            <a:r>
              <a:rPr lang="en-US" sz="1400" i="1" dirty="0" smtClean="0"/>
              <a:t>Fields (simulated hires TEM image, ...)</a:t>
            </a:r>
            <a:endParaRPr lang="en-US" sz="1400" dirty="0" smtClean="0"/>
          </a:p>
          <a:p>
            <a:r>
              <a:rPr lang="en-US" sz="1600" dirty="0" smtClean="0"/>
              <a:t>•  </a:t>
            </a:r>
            <a:r>
              <a:rPr lang="en-US" sz="1600" dirty="0" smtClean="0">
                <a:solidFill>
                  <a:schemeClr val="accent2">
                    <a:lumMod val="75000"/>
                  </a:schemeClr>
                </a:solidFill>
              </a:rPr>
              <a:t>Quality</a:t>
            </a:r>
            <a:r>
              <a:rPr lang="en-US" sz="1600" dirty="0" smtClean="0"/>
              <a:t> assurance</a:t>
            </a:r>
          </a:p>
          <a:p>
            <a:r>
              <a:rPr lang="en-US" sz="1400" dirty="0" smtClean="0"/>
              <a:t>   - Acceptance of only “publication quality” data enforced by KIM Editor</a:t>
            </a:r>
          </a:p>
          <a:p>
            <a:r>
              <a:rPr lang="en-US" sz="1400" dirty="0" smtClean="0"/>
              <a:t>   - “Data Provenance”</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Slide47">
    <p:spTree>
      <p:nvGrpSpPr>
        <p:cNvPr id="1" name=""/>
        <p:cNvGrpSpPr/>
        <p:nvPr/>
      </p:nvGrpSpPr>
      <p:grpSpPr>
        <a:xfrm>
          <a:off x="0" y="0"/>
          <a:ext cx="0" cy="0"/>
          <a:chOff x="0" y="0"/>
          <a:chExt cx="0" cy="0"/>
        </a:xfrm>
      </p:grpSpPr>
      <p:sp>
        <p:nvSpPr>
          <p:cNvPr id="19457" name="Rectangle 4"/>
          <p:cNvSpPr>
            <a:spLocks noChangeArrowheads="1"/>
          </p:cNvSpPr>
          <p:nvPr/>
        </p:nvSpPr>
        <p:spPr bwMode="auto">
          <a:xfrm>
            <a:off x="0" y="2819400"/>
            <a:ext cx="9144000" cy="914400"/>
          </a:xfrm>
          <a:prstGeom prst="rect">
            <a:avLst/>
          </a:prstGeom>
          <a:solidFill>
            <a:srgbClr val="4F81BD"/>
          </a:solidFill>
          <a:ln w="9525">
            <a:noFill/>
            <a:miter lim="800000"/>
            <a:headEnd/>
            <a:tailEnd/>
          </a:ln>
        </p:spPr>
        <p:txBody>
          <a:bodyPr anchor="ctr"/>
          <a:lstStyle/>
          <a:p>
            <a:pPr lvl="1"/>
            <a:r>
              <a:rPr lang="en-US" sz="2000" b="1" dirty="0">
                <a:solidFill>
                  <a:srgbClr val="FFFFFF"/>
                </a:solidFill>
                <a:cs typeface="Arial" charset="0"/>
              </a:rPr>
              <a:t>KIM API </a:t>
            </a:r>
            <a:r>
              <a:rPr lang="en-US" sz="2000" b="1" dirty="0" smtClean="0">
                <a:solidFill>
                  <a:srgbClr val="FFFFFF"/>
                </a:solidFill>
                <a:cs typeface="Arial" charset="0"/>
              </a:rPr>
              <a:t>concept and implementation</a:t>
            </a:r>
            <a:endParaRPr lang="en-US" sz="2000" b="1" dirty="0">
              <a:solidFill>
                <a:srgbClr val="FFFFFF"/>
              </a:solidFill>
              <a:cs typeface="Arial" charset="0"/>
            </a:endParaRPr>
          </a:p>
        </p:txBody>
      </p:sp>
      <p:cxnSp>
        <p:nvCxnSpPr>
          <p:cNvPr id="19458" name="Straight Connector 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4" name="TextBox 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5" name="Slide Number Placeholder 7"/>
          <p:cNvSpPr txBox="1"/>
          <p:nvPr/>
        </p:nvSpPr>
        <p:spPr>
          <a:xfrm>
            <a:off x="6705600" y="6356350"/>
            <a:ext cx="19812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BDBA025-03B5-40E8-942C-C78B7FD3DE8D}"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14</a:t>
            </a:fld>
            <a:endParaRPr lang="en-US" sz="1200" kern="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Slide80">
    <p:spTree>
      <p:nvGrpSpPr>
        <p:cNvPr id="1" name=""/>
        <p:cNvGrpSpPr/>
        <p:nvPr/>
      </p:nvGrpSpPr>
      <p:grpSpPr>
        <a:xfrm>
          <a:off x="0" y="0"/>
          <a:ext cx="0" cy="0"/>
          <a:chOff x="0" y="0"/>
          <a:chExt cx="0" cy="0"/>
        </a:xfrm>
      </p:grpSpPr>
      <p:sp>
        <p:nvSpPr>
          <p:cNvPr id="21505" name="Rectangle 13"/>
          <p:cNvSpPr>
            <a:spLocks noChangeArrowheads="1"/>
          </p:cNvSpPr>
          <p:nvPr/>
        </p:nvSpPr>
        <p:spPr bwMode="auto">
          <a:xfrm>
            <a:off x="914400" y="2667000"/>
            <a:ext cx="2743200" cy="2209800"/>
          </a:xfrm>
          <a:prstGeom prst="rect">
            <a:avLst/>
          </a:prstGeom>
          <a:solidFill>
            <a:srgbClr val="8EB4E3"/>
          </a:solidFill>
          <a:ln w="25402">
            <a:solidFill>
              <a:srgbClr val="558ED5"/>
            </a:solidFill>
            <a:miter lim="800000"/>
            <a:headEnd/>
            <a:tailEnd/>
          </a:ln>
        </p:spPr>
        <p:txBody>
          <a:bodyPr anchor="ctr" anchorCtr="1"/>
          <a:lstStyle/>
          <a:p>
            <a:pPr algn="ctr"/>
            <a:endParaRPr lang="en-US">
              <a:solidFill>
                <a:srgbClr val="FFFFFF"/>
              </a:solidFill>
              <a:latin typeface="Calibri" pitchFamily="34" charset="0"/>
            </a:endParaRPr>
          </a:p>
        </p:txBody>
      </p:sp>
      <p:sp>
        <p:nvSpPr>
          <p:cNvPr id="21506" name="Rectangle 12"/>
          <p:cNvSpPr>
            <a:spLocks noChangeArrowheads="1"/>
          </p:cNvSpPr>
          <p:nvPr/>
        </p:nvSpPr>
        <p:spPr bwMode="auto">
          <a:xfrm>
            <a:off x="838200" y="2590800"/>
            <a:ext cx="2743200" cy="2209800"/>
          </a:xfrm>
          <a:prstGeom prst="rect">
            <a:avLst/>
          </a:prstGeom>
          <a:solidFill>
            <a:srgbClr val="8EB4E3"/>
          </a:solidFill>
          <a:ln w="25402">
            <a:solidFill>
              <a:srgbClr val="558ED5"/>
            </a:solidFill>
            <a:miter lim="800000"/>
            <a:headEnd/>
            <a:tailEnd/>
          </a:ln>
        </p:spPr>
        <p:txBody>
          <a:bodyPr anchor="ctr" anchorCtr="1"/>
          <a:lstStyle/>
          <a:p>
            <a:pPr algn="ctr"/>
            <a:endParaRPr lang="en-US">
              <a:solidFill>
                <a:srgbClr val="FFFFFF"/>
              </a:solidFill>
              <a:latin typeface="Calibri" pitchFamily="34" charset="0"/>
            </a:endParaRPr>
          </a:p>
        </p:txBody>
      </p:sp>
      <p:sp>
        <p:nvSpPr>
          <p:cNvPr id="21507" name="Rectangle 11"/>
          <p:cNvSpPr>
            <a:spLocks noChangeArrowheads="1"/>
          </p:cNvSpPr>
          <p:nvPr/>
        </p:nvSpPr>
        <p:spPr bwMode="auto">
          <a:xfrm>
            <a:off x="762000" y="2514600"/>
            <a:ext cx="2743200" cy="2209800"/>
          </a:xfrm>
          <a:prstGeom prst="rect">
            <a:avLst/>
          </a:prstGeom>
          <a:solidFill>
            <a:srgbClr val="8EB4E3"/>
          </a:solidFill>
          <a:ln w="25402">
            <a:solidFill>
              <a:srgbClr val="558ED5"/>
            </a:solidFill>
            <a:miter lim="800000"/>
            <a:headEnd/>
            <a:tailEnd/>
          </a:ln>
        </p:spPr>
        <p:txBody>
          <a:bodyPr anchor="ctr"/>
          <a:lstStyle/>
          <a:p>
            <a:r>
              <a:rPr lang="en-US" sz="1600">
                <a:solidFill>
                  <a:srgbClr val="FFFFFF"/>
                </a:solidFill>
                <a:latin typeface="Calibri" pitchFamily="34" charset="0"/>
              </a:rPr>
              <a:t>Test #n:  using  potential</a:t>
            </a:r>
          </a:p>
          <a:p>
            <a:r>
              <a:rPr lang="en-US" sz="1600">
                <a:solidFill>
                  <a:srgbClr val="FFFFFF"/>
                </a:solidFill>
                <a:latin typeface="Calibri" pitchFamily="34" charset="0"/>
              </a:rPr>
              <a:t>for the given  configuration finds stresses</a:t>
            </a:r>
          </a:p>
          <a:p>
            <a:r>
              <a:rPr lang="en-US" sz="1600" b="1">
                <a:solidFill>
                  <a:srgbClr val="FFFFFF"/>
                </a:solidFill>
                <a:latin typeface="Calibri" pitchFamily="34" charset="0"/>
              </a:rPr>
              <a:t>Requires</a:t>
            </a:r>
            <a:r>
              <a:rPr lang="en-US" sz="1600">
                <a:solidFill>
                  <a:srgbClr val="FFFFFF"/>
                </a:solidFill>
                <a:latin typeface="Calibri" pitchFamily="34" charset="0"/>
              </a:rPr>
              <a:t>: forces between each pair of neighboring atoms…</a:t>
            </a:r>
          </a:p>
        </p:txBody>
      </p:sp>
      <p:sp>
        <p:nvSpPr>
          <p:cNvPr id="21508" name="Flowchart: Document 10"/>
          <p:cNvSpPr>
            <a:spLocks/>
          </p:cNvSpPr>
          <p:nvPr/>
        </p:nvSpPr>
        <p:spPr bwMode="auto">
          <a:xfrm>
            <a:off x="685800" y="24384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prstDash val="solid"/>
            <a:round/>
            <a:headEnd/>
            <a:tailEnd/>
          </a:ln>
        </p:spPr>
        <p:txBody>
          <a:bodyPr anchor="ctr" anchorCtr="1"/>
          <a:lstStyle/>
          <a:p>
            <a:endParaRPr lang="en-US"/>
          </a:p>
        </p:txBody>
      </p:sp>
      <p:sp>
        <p:nvSpPr>
          <p:cNvPr id="21509" name="Flowchart: Document 9"/>
          <p:cNvSpPr>
            <a:spLocks/>
          </p:cNvSpPr>
          <p:nvPr/>
        </p:nvSpPr>
        <p:spPr bwMode="auto">
          <a:xfrm>
            <a:off x="609600" y="23622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prstDash val="solid"/>
            <a:round/>
            <a:headEnd/>
            <a:tailEnd/>
          </a:ln>
        </p:spPr>
        <p:txBody>
          <a:bodyPr anchor="ctr" anchorCtr="1"/>
          <a:lstStyle/>
          <a:p>
            <a:endParaRPr lang="en-US"/>
          </a:p>
        </p:txBody>
      </p:sp>
      <p:sp>
        <p:nvSpPr>
          <p:cNvPr id="21510" name="Title 1"/>
          <p:cNvSpPr txBox="1">
            <a:spLocks noGrp="1"/>
          </p:cNvSpPr>
          <p:nvPr>
            <p:ph type="title"/>
          </p:nvPr>
        </p:nvSpPr>
        <p:spPr>
          <a:xfrm>
            <a:off x="457200" y="228600"/>
            <a:ext cx="8229600" cy="609600"/>
          </a:xfrm>
        </p:spPr>
        <p:txBody>
          <a:bodyPr/>
          <a:lstStyle/>
          <a:p>
            <a:pPr marL="342900" indent="-342900" eaLnBrk="1" hangingPunct="1"/>
            <a:r>
              <a:rPr sz="2400" b="1" dirty="0" smtClean="0">
                <a:solidFill>
                  <a:srgbClr val="4F81BD"/>
                </a:solidFill>
                <a:latin typeface="Arial" charset="0"/>
                <a:cs typeface="Arial" charset="0"/>
              </a:rPr>
              <a:t>The KIM API facilitates communication between </a:t>
            </a:r>
            <a:br>
              <a:rPr sz="2400" b="1" dirty="0" smtClean="0">
                <a:solidFill>
                  <a:srgbClr val="4F81BD"/>
                </a:solidFill>
                <a:latin typeface="Arial" charset="0"/>
                <a:cs typeface="Arial" charset="0"/>
              </a:rPr>
            </a:br>
            <a:r>
              <a:rPr sz="2400" dirty="0" smtClean="0">
                <a:solidFill>
                  <a:srgbClr val="4F81BD"/>
                </a:solidFill>
                <a:latin typeface="Arial" charset="0"/>
                <a:cs typeface="Arial" charset="0"/>
              </a:rPr>
              <a:t>Models</a:t>
            </a:r>
            <a:r>
              <a:rPr sz="2400" b="1" dirty="0" smtClean="0">
                <a:solidFill>
                  <a:srgbClr val="4F81BD"/>
                </a:solidFill>
                <a:latin typeface="Arial" charset="0"/>
                <a:cs typeface="Arial" charset="0"/>
              </a:rPr>
              <a:t> and </a:t>
            </a:r>
            <a:r>
              <a:rPr sz="2400" dirty="0" smtClean="0">
                <a:solidFill>
                  <a:srgbClr val="4F81BD"/>
                </a:solidFill>
                <a:latin typeface="Arial" charset="0"/>
                <a:cs typeface="Arial" charset="0"/>
              </a:rPr>
              <a:t>Tests</a:t>
            </a:r>
          </a:p>
        </p:txBody>
      </p:sp>
      <p:sp>
        <p:nvSpPr>
          <p:cNvPr id="21511"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a:solidFill>
                  <a:srgbClr val="FFFFFF"/>
                </a:solidFill>
                <a:latin typeface="Calibri" pitchFamily="34" charset="0"/>
              </a:rPr>
              <a:t>1</a:t>
            </a:r>
          </a:p>
        </p:txBody>
      </p:sp>
      <p:cxnSp>
        <p:nvCxnSpPr>
          <p:cNvPr id="21512" name="Straight Connector 3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3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36"/>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4ABE7F66-F4B3-43BD-85F3-A8E34C30070B}"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15</a:t>
            </a:fld>
            <a:endParaRPr lang="en-US" sz="1200" kern="0">
              <a:solidFill>
                <a:srgbClr val="898989"/>
              </a:solidFill>
              <a:latin typeface="Calibri"/>
            </a:endParaRPr>
          </a:p>
        </p:txBody>
      </p:sp>
      <p:sp>
        <p:nvSpPr>
          <p:cNvPr id="21516" name="Flowchart: Document 8"/>
          <p:cNvSpPr>
            <a:spLocks noChangeArrowheads="1"/>
          </p:cNvSpPr>
          <p:nvPr/>
        </p:nvSpPr>
        <p:spPr bwMode="auto">
          <a:xfrm>
            <a:off x="533400" y="22860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miter lim="800000"/>
            <a:headEnd/>
            <a:tailEnd/>
          </a:ln>
        </p:spPr>
        <p:txBody>
          <a:bodyPr anchor="ctr"/>
          <a:lstStyle/>
          <a:p>
            <a:r>
              <a:rPr lang="en-US" sz="1600">
                <a:solidFill>
                  <a:srgbClr val="FFFFFF"/>
                </a:solidFill>
                <a:latin typeface="Calibri" pitchFamily="34" charset="0"/>
              </a:rPr>
              <a:t>Test #1: using model find  min. energy configuration…</a:t>
            </a:r>
          </a:p>
        </p:txBody>
      </p:sp>
      <p:sp>
        <p:nvSpPr>
          <p:cNvPr id="21517" name="Rectangle 20"/>
          <p:cNvSpPr>
            <a:spLocks noChangeArrowheads="1"/>
          </p:cNvSpPr>
          <p:nvPr/>
        </p:nvSpPr>
        <p:spPr bwMode="auto">
          <a:xfrm>
            <a:off x="5410200" y="2667000"/>
            <a:ext cx="2743200" cy="2209800"/>
          </a:xfrm>
          <a:prstGeom prst="rect">
            <a:avLst/>
          </a:prstGeom>
          <a:solidFill>
            <a:srgbClr val="8EB4E3"/>
          </a:solidFill>
          <a:ln w="25402">
            <a:solidFill>
              <a:srgbClr val="558ED5"/>
            </a:solidFill>
            <a:miter lim="800000"/>
            <a:headEnd/>
            <a:tailEnd/>
          </a:ln>
        </p:spPr>
        <p:txBody>
          <a:bodyPr anchor="ctr" anchorCtr="1"/>
          <a:lstStyle/>
          <a:p>
            <a:pPr algn="ctr"/>
            <a:endParaRPr lang="en-US">
              <a:solidFill>
                <a:srgbClr val="FFFFFF"/>
              </a:solidFill>
              <a:latin typeface="Calibri" pitchFamily="34" charset="0"/>
            </a:endParaRPr>
          </a:p>
        </p:txBody>
      </p:sp>
      <p:sp>
        <p:nvSpPr>
          <p:cNvPr id="21518" name="Rectangle 21"/>
          <p:cNvSpPr>
            <a:spLocks noChangeArrowheads="1"/>
          </p:cNvSpPr>
          <p:nvPr/>
        </p:nvSpPr>
        <p:spPr bwMode="auto">
          <a:xfrm>
            <a:off x="5334000" y="2590800"/>
            <a:ext cx="2743200" cy="2209800"/>
          </a:xfrm>
          <a:prstGeom prst="rect">
            <a:avLst/>
          </a:prstGeom>
          <a:solidFill>
            <a:srgbClr val="8EB4E3"/>
          </a:solidFill>
          <a:ln w="25402">
            <a:solidFill>
              <a:srgbClr val="558ED5"/>
            </a:solidFill>
            <a:miter lim="800000"/>
            <a:headEnd/>
            <a:tailEnd/>
          </a:ln>
        </p:spPr>
        <p:txBody>
          <a:bodyPr anchor="ctr" anchorCtr="1"/>
          <a:lstStyle/>
          <a:p>
            <a:pPr algn="ctr"/>
            <a:endParaRPr lang="en-US">
              <a:solidFill>
                <a:srgbClr val="FFFFFF"/>
              </a:solidFill>
              <a:latin typeface="Calibri" pitchFamily="34" charset="0"/>
            </a:endParaRPr>
          </a:p>
        </p:txBody>
      </p:sp>
      <p:sp>
        <p:nvSpPr>
          <p:cNvPr id="21519" name="Rectangle 22"/>
          <p:cNvSpPr>
            <a:spLocks noChangeArrowheads="1"/>
          </p:cNvSpPr>
          <p:nvPr/>
        </p:nvSpPr>
        <p:spPr bwMode="auto">
          <a:xfrm>
            <a:off x="5257800" y="2514600"/>
            <a:ext cx="2743200" cy="2209800"/>
          </a:xfrm>
          <a:prstGeom prst="rect">
            <a:avLst/>
          </a:prstGeom>
          <a:solidFill>
            <a:srgbClr val="8EB4E3"/>
          </a:solidFill>
          <a:ln w="25402">
            <a:solidFill>
              <a:srgbClr val="558ED5"/>
            </a:solidFill>
            <a:miter lim="800000"/>
            <a:headEnd/>
            <a:tailEnd/>
          </a:ln>
        </p:spPr>
        <p:txBody>
          <a:bodyPr anchor="ctr"/>
          <a:lstStyle/>
          <a:p>
            <a:r>
              <a:rPr lang="en-US" sz="1600">
                <a:solidFill>
                  <a:srgbClr val="FFFFFF"/>
                </a:solidFill>
                <a:latin typeface="Calibri" pitchFamily="34" charset="0"/>
              </a:rPr>
              <a:t>Model #4: EAM potential with tabulated embedding function </a:t>
            </a:r>
          </a:p>
          <a:p>
            <a:endParaRPr lang="en-US" sz="1600">
              <a:solidFill>
                <a:srgbClr val="FFFFFF"/>
              </a:solidFill>
              <a:latin typeface="Calibri" pitchFamily="34" charset="0"/>
            </a:endParaRPr>
          </a:p>
          <a:p>
            <a:r>
              <a:rPr lang="en-US" sz="1600" b="1">
                <a:solidFill>
                  <a:srgbClr val="FFFFFF"/>
                </a:solidFill>
                <a:latin typeface="Calibri" pitchFamily="34" charset="0"/>
              </a:rPr>
              <a:t>Calculates</a:t>
            </a:r>
            <a:r>
              <a:rPr lang="en-US" sz="1600">
                <a:solidFill>
                  <a:srgbClr val="FFFFFF"/>
                </a:solidFill>
                <a:latin typeface="Calibri" pitchFamily="34" charset="0"/>
              </a:rPr>
              <a:t>: forces between each pair neighboring atoms  …</a:t>
            </a:r>
          </a:p>
        </p:txBody>
      </p:sp>
      <p:sp>
        <p:nvSpPr>
          <p:cNvPr id="21520" name="Flowchart: Document 23"/>
          <p:cNvSpPr>
            <a:spLocks/>
          </p:cNvSpPr>
          <p:nvPr/>
        </p:nvSpPr>
        <p:spPr bwMode="auto">
          <a:xfrm>
            <a:off x="5181600" y="24384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prstDash val="solid"/>
            <a:round/>
            <a:headEnd/>
            <a:tailEnd/>
          </a:ln>
        </p:spPr>
        <p:txBody>
          <a:bodyPr anchor="ctr" anchorCtr="1"/>
          <a:lstStyle/>
          <a:p>
            <a:endParaRPr lang="en-US"/>
          </a:p>
        </p:txBody>
      </p:sp>
      <p:sp>
        <p:nvSpPr>
          <p:cNvPr id="21521" name="Flowchart: Document 24"/>
          <p:cNvSpPr>
            <a:spLocks/>
          </p:cNvSpPr>
          <p:nvPr/>
        </p:nvSpPr>
        <p:spPr bwMode="auto">
          <a:xfrm>
            <a:off x="5105400" y="23622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prstDash val="solid"/>
            <a:round/>
            <a:headEnd/>
            <a:tailEnd/>
          </a:ln>
        </p:spPr>
        <p:txBody>
          <a:bodyPr anchor="ctr" anchorCtr="1"/>
          <a:lstStyle/>
          <a:p>
            <a:endParaRPr lang="en-US"/>
          </a:p>
        </p:txBody>
      </p:sp>
      <p:sp>
        <p:nvSpPr>
          <p:cNvPr id="21522" name="Flowchart: Document 25"/>
          <p:cNvSpPr>
            <a:spLocks noChangeArrowheads="1"/>
          </p:cNvSpPr>
          <p:nvPr/>
        </p:nvSpPr>
        <p:spPr bwMode="auto">
          <a:xfrm>
            <a:off x="5029200" y="22860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miter lim="800000"/>
            <a:headEnd/>
            <a:tailEnd/>
          </a:ln>
        </p:spPr>
        <p:txBody>
          <a:bodyPr anchor="ctr"/>
          <a:lstStyle/>
          <a:p>
            <a:r>
              <a:rPr lang="en-US" sz="1600">
                <a:solidFill>
                  <a:srgbClr val="FFFFFF"/>
                </a:solidFill>
                <a:latin typeface="Calibri" pitchFamily="34" charset="0"/>
              </a:rPr>
              <a:t>Model #1: Lennard-Jones potential with cutoff….</a:t>
            </a:r>
          </a:p>
        </p:txBody>
      </p:sp>
      <p:sp>
        <p:nvSpPr>
          <p:cNvPr id="21523" name="Right Arrow 29"/>
          <p:cNvSpPr>
            <a:spLocks noChangeArrowheads="1"/>
          </p:cNvSpPr>
          <p:nvPr/>
        </p:nvSpPr>
        <p:spPr bwMode="auto">
          <a:xfrm>
            <a:off x="3810000" y="2895600"/>
            <a:ext cx="1295400" cy="365760"/>
          </a:xfrm>
          <a:custGeom>
            <a:avLst/>
            <a:gdLst>
              <a:gd name="T0" fmla="*/ 2147483647 w 21600"/>
              <a:gd name="T1" fmla="*/ 0 h 21600"/>
              <a:gd name="T2" fmla="*/ 2147483647 w 21600"/>
              <a:gd name="T3" fmla="*/ 428215736 h 21600"/>
              <a:gd name="T4" fmla="*/ 2147483647 w 21600"/>
              <a:gd name="T5" fmla="*/ 856431472 h 21600"/>
              <a:gd name="T6" fmla="*/ 0 w 21600"/>
              <a:gd name="T7" fmla="*/ 428215736 h 21600"/>
              <a:gd name="T8" fmla="*/ 2147483647 w 21600"/>
              <a:gd name="T9" fmla="*/ 0 h 21600"/>
              <a:gd name="T10" fmla="*/ 2147483647 w 21600"/>
              <a:gd name="T11" fmla="*/ 856431472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329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059" y="5400"/>
                </a:lnTo>
                <a:lnTo>
                  <a:pt x="19059" y="0"/>
                </a:lnTo>
                <a:lnTo>
                  <a:pt x="21600" y="10800"/>
                </a:lnTo>
                <a:lnTo>
                  <a:pt x="19059" y="21600"/>
                </a:lnTo>
                <a:lnTo>
                  <a:pt x="19059" y="16200"/>
                </a:lnTo>
                <a:lnTo>
                  <a:pt x="0" y="16200"/>
                </a:lnTo>
                <a:close/>
              </a:path>
            </a:pathLst>
          </a:custGeom>
          <a:solidFill>
            <a:srgbClr val="8EB4E3"/>
          </a:solidFill>
          <a:ln w="9525">
            <a:noFill/>
            <a:miter lim="800000"/>
            <a:headEnd/>
            <a:tailEnd/>
          </a:ln>
        </p:spPr>
        <p:txBody>
          <a:bodyPr anchor="ctr" anchorCtr="1"/>
          <a:lstStyle/>
          <a:p>
            <a:pPr algn="ctr"/>
            <a:r>
              <a:rPr lang="en-US" sz="1200" b="1">
                <a:solidFill>
                  <a:srgbClr val="000000"/>
                </a:solidFill>
                <a:latin typeface="Calibri" pitchFamily="34" charset="0"/>
              </a:rPr>
              <a:t> </a:t>
            </a:r>
          </a:p>
        </p:txBody>
      </p:sp>
      <p:sp>
        <p:nvSpPr>
          <p:cNvPr id="21524" name="Right Arrow 30"/>
          <p:cNvSpPr>
            <a:spLocks/>
          </p:cNvSpPr>
          <p:nvPr/>
        </p:nvSpPr>
        <p:spPr bwMode="auto">
          <a:xfrm rot="10799991">
            <a:off x="3733800" y="4206238"/>
            <a:ext cx="1371600" cy="365760"/>
          </a:xfrm>
          <a:custGeom>
            <a:avLst/>
            <a:gdLst>
              <a:gd name="T0" fmla="*/ 2147483647 w 21600"/>
              <a:gd name="T1" fmla="*/ 0 h 21600"/>
              <a:gd name="T2" fmla="*/ 2147483647 w 21600"/>
              <a:gd name="T3" fmla="*/ 428215736 h 21600"/>
              <a:gd name="T4" fmla="*/ 2147483647 w 21600"/>
              <a:gd name="T5" fmla="*/ 856431472 h 21600"/>
              <a:gd name="T6" fmla="*/ 0 w 21600"/>
              <a:gd name="T7" fmla="*/ 428215736 h 21600"/>
              <a:gd name="T8" fmla="*/ 2147483647 w 21600"/>
              <a:gd name="T9" fmla="*/ 0 h 21600"/>
              <a:gd name="T10" fmla="*/ 2147483647 w 21600"/>
              <a:gd name="T11" fmla="*/ 856431472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400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200" y="5400"/>
                </a:lnTo>
                <a:lnTo>
                  <a:pt x="19200" y="0"/>
                </a:lnTo>
                <a:lnTo>
                  <a:pt x="21600" y="10800"/>
                </a:lnTo>
                <a:lnTo>
                  <a:pt x="19200" y="21600"/>
                </a:lnTo>
                <a:lnTo>
                  <a:pt x="19200" y="16200"/>
                </a:lnTo>
                <a:lnTo>
                  <a:pt x="0" y="16200"/>
                </a:lnTo>
                <a:close/>
              </a:path>
            </a:pathLst>
          </a:custGeom>
          <a:solidFill>
            <a:srgbClr val="8EB4E3"/>
          </a:solidFill>
          <a:ln w="9525">
            <a:noFill/>
            <a:prstDash val="solid"/>
            <a:round/>
            <a:headEnd/>
            <a:tailEnd/>
          </a:ln>
        </p:spPr>
        <p:txBody>
          <a:bodyPr anchor="ctr" anchorCtr="1"/>
          <a:lstStyle/>
          <a:p>
            <a:endParaRPr lang="en-US"/>
          </a:p>
        </p:txBody>
      </p:sp>
      <p:sp>
        <p:nvSpPr>
          <p:cNvPr id="21525" name="Rounded Rectangle 31"/>
          <p:cNvSpPr>
            <a:spLocks noChangeArrowheads="1"/>
          </p:cNvSpPr>
          <p:nvPr/>
        </p:nvSpPr>
        <p:spPr bwMode="auto">
          <a:xfrm>
            <a:off x="3733800" y="3294888"/>
            <a:ext cx="1447800" cy="896112"/>
          </a:xfrm>
          <a:custGeom>
            <a:avLst/>
            <a:gdLst>
              <a:gd name="T0" fmla="*/ 723904 w 1447796"/>
              <a:gd name="T1" fmla="*/ 0 h 838203"/>
              <a:gd name="T2" fmla="*/ 1447808 w 1447796"/>
              <a:gd name="T3" fmla="*/ 419098 h 838203"/>
              <a:gd name="T4" fmla="*/ 723904 w 1447796"/>
              <a:gd name="T5" fmla="*/ 838194 h 838203"/>
              <a:gd name="T6" fmla="*/ 0 w 1447796"/>
              <a:gd name="T7" fmla="*/ 419098 h 838203"/>
              <a:gd name="T8" fmla="*/ 17694720 60000 65536"/>
              <a:gd name="T9" fmla="*/ 0 60000 65536"/>
              <a:gd name="T10" fmla="*/ 5898240 60000 65536"/>
              <a:gd name="T11" fmla="*/ 11796480 60000 65536"/>
              <a:gd name="T12" fmla="*/ 40918 w 1447796"/>
              <a:gd name="T13" fmla="*/ 40918 h 838203"/>
              <a:gd name="T14" fmla="*/ 1406878 w 1447796"/>
              <a:gd name="T15" fmla="*/ 797285 h 838203"/>
            </a:gdLst>
            <a:ahLst/>
            <a:cxnLst>
              <a:cxn ang="T8">
                <a:pos x="T0" y="T1"/>
              </a:cxn>
              <a:cxn ang="T9">
                <a:pos x="T2" y="T3"/>
              </a:cxn>
              <a:cxn ang="T10">
                <a:pos x="T4" y="T5"/>
              </a:cxn>
              <a:cxn ang="T11">
                <a:pos x="T6" y="T7"/>
              </a:cxn>
            </a:cxnLst>
            <a:rect l="T12" t="T13" r="T14" b="T15"/>
            <a:pathLst>
              <a:path w="1447796" h="838203">
                <a:moveTo>
                  <a:pt x="139700" y="0"/>
                </a:moveTo>
                <a:lnTo>
                  <a:pt x="139699" y="0"/>
                </a:lnTo>
                <a:cubicBezTo>
                  <a:pt x="62545" y="0"/>
                  <a:pt x="0" y="62545"/>
                  <a:pt x="0" y="139699"/>
                </a:cubicBezTo>
                <a:lnTo>
                  <a:pt x="0" y="698503"/>
                </a:lnTo>
                <a:cubicBezTo>
                  <a:pt x="0" y="775657"/>
                  <a:pt x="62545" y="838202"/>
                  <a:pt x="139699" y="838203"/>
                </a:cubicBezTo>
                <a:lnTo>
                  <a:pt x="1308096" y="838203"/>
                </a:lnTo>
                <a:cubicBezTo>
                  <a:pt x="1385250" y="838202"/>
                  <a:pt x="1447796" y="775657"/>
                  <a:pt x="1447796" y="698503"/>
                </a:cubicBezTo>
                <a:lnTo>
                  <a:pt x="1447796" y="139700"/>
                </a:lnTo>
                <a:cubicBezTo>
                  <a:pt x="1447796" y="62545"/>
                  <a:pt x="1385250" y="0"/>
                  <a:pt x="1308096" y="0"/>
                </a:cubicBezTo>
                <a:close/>
              </a:path>
            </a:pathLst>
          </a:custGeom>
          <a:solidFill>
            <a:srgbClr val="B9CDE5"/>
          </a:solidFill>
          <a:ln w="9525">
            <a:noFill/>
            <a:miter lim="800000"/>
            <a:headEnd/>
            <a:tailEnd/>
          </a:ln>
        </p:spPr>
        <p:txBody>
          <a:bodyPr anchor="ctr"/>
          <a:lstStyle/>
          <a:p>
            <a:r>
              <a:rPr lang="en-US" sz="1200" dirty="0">
                <a:solidFill>
                  <a:srgbClr val="FFFFFF"/>
                </a:solidFill>
                <a:latin typeface="Calibri" pitchFamily="34" charset="0"/>
              </a:rPr>
              <a:t>Test</a:t>
            </a:r>
            <a:r>
              <a:rPr lang="en-US" sz="1200" b="1" dirty="0">
                <a:solidFill>
                  <a:srgbClr val="FFFFFF"/>
                </a:solidFill>
                <a:latin typeface="Calibri" pitchFamily="34" charset="0"/>
              </a:rPr>
              <a:t> calls the </a:t>
            </a:r>
            <a:r>
              <a:rPr lang="en-US" sz="1200" dirty="0">
                <a:solidFill>
                  <a:srgbClr val="FFFFFF"/>
                </a:solidFill>
                <a:latin typeface="Calibri" pitchFamily="34" charset="0"/>
              </a:rPr>
              <a:t>Model---</a:t>
            </a:r>
            <a:r>
              <a:rPr lang="en-US" sz="1200" b="1" dirty="0">
                <a:solidFill>
                  <a:srgbClr val="FFFFFF"/>
                </a:solidFill>
                <a:latin typeface="Calibri" pitchFamily="34" charset="0"/>
              </a:rPr>
              <a:t>therefore  they should be linked together as one executable.</a:t>
            </a:r>
          </a:p>
        </p:txBody>
      </p:sp>
      <p:sp>
        <p:nvSpPr>
          <p:cNvPr id="21526" name="TextBox 34"/>
          <p:cNvSpPr txBox="1">
            <a:spLocks noChangeArrowheads="1"/>
          </p:cNvSpPr>
          <p:nvPr/>
        </p:nvSpPr>
        <p:spPr bwMode="auto">
          <a:xfrm>
            <a:off x="3886200" y="2971800"/>
            <a:ext cx="1066800" cy="246063"/>
          </a:xfrm>
          <a:prstGeom prst="rect">
            <a:avLst/>
          </a:prstGeom>
          <a:noFill/>
          <a:ln w="9525">
            <a:noFill/>
            <a:miter lim="800000"/>
            <a:headEnd/>
            <a:tailEnd/>
          </a:ln>
        </p:spPr>
        <p:txBody>
          <a:bodyPr>
            <a:spAutoFit/>
          </a:bodyPr>
          <a:lstStyle/>
          <a:p>
            <a:r>
              <a:rPr lang="en-US" sz="1000" dirty="0">
                <a:solidFill>
                  <a:srgbClr val="000000"/>
                </a:solidFill>
                <a:latin typeface="Calibri" pitchFamily="34" charset="0"/>
              </a:rPr>
              <a:t>Input for Model</a:t>
            </a:r>
          </a:p>
        </p:txBody>
      </p:sp>
      <p:sp>
        <p:nvSpPr>
          <p:cNvPr id="21527" name="TextBox 38"/>
          <p:cNvSpPr txBox="1">
            <a:spLocks noChangeArrowheads="1"/>
          </p:cNvSpPr>
          <p:nvPr/>
        </p:nvSpPr>
        <p:spPr bwMode="auto">
          <a:xfrm>
            <a:off x="4114800" y="4249738"/>
            <a:ext cx="609600" cy="246062"/>
          </a:xfrm>
          <a:prstGeom prst="rect">
            <a:avLst/>
          </a:prstGeom>
          <a:noFill/>
          <a:ln w="9525">
            <a:noFill/>
            <a:miter lim="800000"/>
            <a:headEnd/>
            <a:tailEnd/>
          </a:ln>
        </p:spPr>
        <p:txBody>
          <a:bodyPr>
            <a:spAutoFit/>
          </a:bodyPr>
          <a:lstStyle/>
          <a:p>
            <a:r>
              <a:rPr lang="en-US" sz="1000" dirty="0">
                <a:solidFill>
                  <a:srgbClr val="000000"/>
                </a:solidFill>
                <a:latin typeface="Calibri" pitchFamily="34" charset="0"/>
              </a:rPr>
              <a:t>Results</a:t>
            </a:r>
          </a:p>
        </p:txBody>
      </p:sp>
      <p:sp>
        <p:nvSpPr>
          <p:cNvPr id="21528" name="Right Brace 39"/>
          <p:cNvSpPr>
            <a:spLocks/>
          </p:cNvSpPr>
          <p:nvPr/>
        </p:nvSpPr>
        <p:spPr bwMode="auto">
          <a:xfrm rot="-2569287">
            <a:off x="3590925" y="1955800"/>
            <a:ext cx="230188" cy="730250"/>
          </a:xfrm>
          <a:custGeom>
            <a:avLst/>
            <a:gdLst>
              <a:gd name="T0" fmla="*/ 114554 w 230730"/>
              <a:gd name="T1" fmla="*/ 0 h 729956"/>
              <a:gd name="T2" fmla="*/ 229108 w 230730"/>
              <a:gd name="T3" fmla="*/ 365419 h 729956"/>
              <a:gd name="T4" fmla="*/ 114554 w 230730"/>
              <a:gd name="T5" fmla="*/ 730838 h 729956"/>
              <a:gd name="T6" fmla="*/ 0 w 230730"/>
              <a:gd name="T7" fmla="*/ 365419 h 729956"/>
              <a:gd name="T8" fmla="*/ 0 w 230730"/>
              <a:gd name="T9" fmla="*/ 0 h 729956"/>
              <a:gd name="T10" fmla="*/ 229108 w 230730"/>
              <a:gd name="T11" fmla="*/ 365419 h 729956"/>
              <a:gd name="T12" fmla="*/ 0 w 230730"/>
              <a:gd name="T13" fmla="*/ 730838 h 729956"/>
              <a:gd name="T14" fmla="*/ 17694720 60000 65536"/>
              <a:gd name="T15" fmla="*/ 0 60000 65536"/>
              <a:gd name="T16" fmla="*/ 5898240 60000 65536"/>
              <a:gd name="T17" fmla="*/ 11796480 60000 65536"/>
              <a:gd name="T18" fmla="*/ 5898240 60000 65536"/>
              <a:gd name="T19" fmla="*/ 11796480 60000 65536"/>
              <a:gd name="T20" fmla="*/ 17694720 60000 65536"/>
              <a:gd name="T21" fmla="*/ 0 w 230730"/>
              <a:gd name="T22" fmla="*/ 5631 h 729956"/>
              <a:gd name="T23" fmla="*/ 81575 w 230730"/>
              <a:gd name="T24" fmla="*/ 724325 h 7299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730" h="729956" stroke="0">
                <a:moveTo>
                  <a:pt x="0" y="0"/>
                </a:moveTo>
                <a:lnTo>
                  <a:pt x="-1" y="0"/>
                </a:lnTo>
                <a:cubicBezTo>
                  <a:pt x="63714" y="0"/>
                  <a:pt x="115365" y="8608"/>
                  <a:pt x="115365" y="19227"/>
                </a:cubicBezTo>
                <a:lnTo>
                  <a:pt x="115365" y="345751"/>
                </a:lnTo>
                <a:cubicBezTo>
                  <a:pt x="115365" y="356369"/>
                  <a:pt x="167015" y="364977"/>
                  <a:pt x="230729" y="364978"/>
                </a:cubicBezTo>
                <a:cubicBezTo>
                  <a:pt x="167015" y="364978"/>
                  <a:pt x="115365" y="373586"/>
                  <a:pt x="115365" y="384204"/>
                </a:cubicBezTo>
                <a:lnTo>
                  <a:pt x="115365" y="710729"/>
                </a:lnTo>
                <a:cubicBezTo>
                  <a:pt x="115365" y="721347"/>
                  <a:pt x="63714" y="729955"/>
                  <a:pt x="0" y="729956"/>
                </a:cubicBezTo>
                <a:close/>
              </a:path>
              <a:path w="230730" h="729956" fill="none">
                <a:moveTo>
                  <a:pt x="0" y="0"/>
                </a:moveTo>
                <a:lnTo>
                  <a:pt x="-1" y="0"/>
                </a:lnTo>
                <a:cubicBezTo>
                  <a:pt x="63714" y="0"/>
                  <a:pt x="115365" y="8608"/>
                  <a:pt x="115365" y="19227"/>
                </a:cubicBezTo>
                <a:lnTo>
                  <a:pt x="115365" y="345751"/>
                </a:lnTo>
                <a:cubicBezTo>
                  <a:pt x="115365" y="356369"/>
                  <a:pt x="167015" y="364977"/>
                  <a:pt x="230729" y="364978"/>
                </a:cubicBezTo>
                <a:cubicBezTo>
                  <a:pt x="167015" y="364978"/>
                  <a:pt x="115365" y="373586"/>
                  <a:pt x="115365" y="384204"/>
                </a:cubicBezTo>
                <a:lnTo>
                  <a:pt x="115365" y="710729"/>
                </a:lnTo>
                <a:cubicBezTo>
                  <a:pt x="115365" y="721347"/>
                  <a:pt x="63714" y="729955"/>
                  <a:pt x="0" y="729956"/>
                </a:cubicBezTo>
              </a:path>
            </a:pathLst>
          </a:custGeom>
          <a:noFill/>
          <a:ln w="9528">
            <a:solidFill>
              <a:srgbClr val="4A7EBB"/>
            </a:solidFill>
            <a:prstDash val="solid"/>
            <a:round/>
            <a:headEnd/>
            <a:tailEnd/>
          </a:ln>
        </p:spPr>
        <p:txBody>
          <a:bodyPr anchor="ctr" anchorCtr="1"/>
          <a:lstStyle/>
          <a:p>
            <a:endParaRPr lang="en-US"/>
          </a:p>
        </p:txBody>
      </p:sp>
      <p:sp>
        <p:nvSpPr>
          <p:cNvPr id="21529" name="Right Brace 40"/>
          <p:cNvSpPr>
            <a:spLocks/>
          </p:cNvSpPr>
          <p:nvPr/>
        </p:nvSpPr>
        <p:spPr bwMode="auto">
          <a:xfrm rot="-2569287">
            <a:off x="7934325" y="1962150"/>
            <a:ext cx="230188" cy="730250"/>
          </a:xfrm>
          <a:custGeom>
            <a:avLst/>
            <a:gdLst>
              <a:gd name="T0" fmla="*/ 114554 w 230730"/>
              <a:gd name="T1" fmla="*/ 0 h 729956"/>
              <a:gd name="T2" fmla="*/ 229108 w 230730"/>
              <a:gd name="T3" fmla="*/ 365419 h 729956"/>
              <a:gd name="T4" fmla="*/ 114554 w 230730"/>
              <a:gd name="T5" fmla="*/ 730838 h 729956"/>
              <a:gd name="T6" fmla="*/ 0 w 230730"/>
              <a:gd name="T7" fmla="*/ 365419 h 729956"/>
              <a:gd name="T8" fmla="*/ 0 w 230730"/>
              <a:gd name="T9" fmla="*/ 0 h 729956"/>
              <a:gd name="T10" fmla="*/ 229108 w 230730"/>
              <a:gd name="T11" fmla="*/ 365419 h 729956"/>
              <a:gd name="T12" fmla="*/ 0 w 230730"/>
              <a:gd name="T13" fmla="*/ 730838 h 729956"/>
              <a:gd name="T14" fmla="*/ 17694720 60000 65536"/>
              <a:gd name="T15" fmla="*/ 0 60000 65536"/>
              <a:gd name="T16" fmla="*/ 5898240 60000 65536"/>
              <a:gd name="T17" fmla="*/ 11796480 60000 65536"/>
              <a:gd name="T18" fmla="*/ 5898240 60000 65536"/>
              <a:gd name="T19" fmla="*/ 11796480 60000 65536"/>
              <a:gd name="T20" fmla="*/ 17694720 60000 65536"/>
              <a:gd name="T21" fmla="*/ 0 w 230730"/>
              <a:gd name="T22" fmla="*/ 5631 h 729956"/>
              <a:gd name="T23" fmla="*/ 81575 w 230730"/>
              <a:gd name="T24" fmla="*/ 724325 h 7299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730" h="729956" stroke="0">
                <a:moveTo>
                  <a:pt x="0" y="0"/>
                </a:moveTo>
                <a:lnTo>
                  <a:pt x="-1" y="0"/>
                </a:lnTo>
                <a:cubicBezTo>
                  <a:pt x="63714" y="0"/>
                  <a:pt x="115365" y="8608"/>
                  <a:pt x="115365" y="19227"/>
                </a:cubicBezTo>
                <a:lnTo>
                  <a:pt x="115365" y="345751"/>
                </a:lnTo>
                <a:cubicBezTo>
                  <a:pt x="115365" y="356369"/>
                  <a:pt x="167015" y="364977"/>
                  <a:pt x="230729" y="364978"/>
                </a:cubicBezTo>
                <a:cubicBezTo>
                  <a:pt x="167015" y="364978"/>
                  <a:pt x="115365" y="373586"/>
                  <a:pt x="115365" y="384204"/>
                </a:cubicBezTo>
                <a:lnTo>
                  <a:pt x="115365" y="710729"/>
                </a:lnTo>
                <a:cubicBezTo>
                  <a:pt x="115365" y="721347"/>
                  <a:pt x="63714" y="729955"/>
                  <a:pt x="0" y="729956"/>
                </a:cubicBezTo>
                <a:close/>
              </a:path>
              <a:path w="230730" h="729956" fill="none">
                <a:moveTo>
                  <a:pt x="0" y="0"/>
                </a:moveTo>
                <a:lnTo>
                  <a:pt x="-1" y="0"/>
                </a:lnTo>
                <a:cubicBezTo>
                  <a:pt x="63714" y="0"/>
                  <a:pt x="115365" y="8608"/>
                  <a:pt x="115365" y="19227"/>
                </a:cubicBezTo>
                <a:lnTo>
                  <a:pt x="115365" y="345751"/>
                </a:lnTo>
                <a:cubicBezTo>
                  <a:pt x="115365" y="356369"/>
                  <a:pt x="167015" y="364977"/>
                  <a:pt x="230729" y="364978"/>
                </a:cubicBezTo>
                <a:cubicBezTo>
                  <a:pt x="167015" y="364978"/>
                  <a:pt x="115365" y="373586"/>
                  <a:pt x="115365" y="384204"/>
                </a:cubicBezTo>
                <a:lnTo>
                  <a:pt x="115365" y="710729"/>
                </a:lnTo>
                <a:cubicBezTo>
                  <a:pt x="115365" y="721347"/>
                  <a:pt x="63714" y="729955"/>
                  <a:pt x="0" y="729956"/>
                </a:cubicBezTo>
              </a:path>
            </a:pathLst>
          </a:custGeom>
          <a:noFill/>
          <a:ln w="9528">
            <a:solidFill>
              <a:srgbClr val="4A7EBB"/>
            </a:solidFill>
            <a:prstDash val="solid"/>
            <a:round/>
            <a:headEnd/>
            <a:tailEnd/>
          </a:ln>
        </p:spPr>
        <p:txBody>
          <a:bodyPr anchor="ctr" anchorCtr="1"/>
          <a:lstStyle/>
          <a:p>
            <a:endParaRPr lang="en-US"/>
          </a:p>
        </p:txBody>
      </p:sp>
      <p:sp>
        <p:nvSpPr>
          <p:cNvPr id="21530" name="Line Callout 1 41"/>
          <p:cNvSpPr>
            <a:spLocks noChangeArrowheads="1"/>
          </p:cNvSpPr>
          <p:nvPr/>
        </p:nvSpPr>
        <p:spPr bwMode="auto">
          <a:xfrm>
            <a:off x="3352800" y="1295400"/>
            <a:ext cx="1524000" cy="609600"/>
          </a:xfrm>
          <a:custGeom>
            <a:avLst/>
            <a:gdLst>
              <a:gd name="T0" fmla="*/ 761998 w 1524003"/>
              <a:gd name="T1" fmla="*/ 0 h 609603"/>
              <a:gd name="T2" fmla="*/ 1523994 w 1524003"/>
              <a:gd name="T3" fmla="*/ 304798 h 609603"/>
              <a:gd name="T4" fmla="*/ 761998 w 1524003"/>
              <a:gd name="T5" fmla="*/ 609594 h 609603"/>
              <a:gd name="T6" fmla="*/ 0 w 1524003"/>
              <a:gd name="T7" fmla="*/ 304798 h 609603"/>
              <a:gd name="T8" fmla="*/ 17694720 60000 65536"/>
              <a:gd name="T9" fmla="*/ 0 60000 65536"/>
              <a:gd name="T10" fmla="*/ 5898240 60000 65536"/>
              <a:gd name="T11" fmla="*/ 11796480 60000 65536"/>
              <a:gd name="T12" fmla="*/ 0 w 1524003"/>
              <a:gd name="T13" fmla="*/ 0 h 609603"/>
              <a:gd name="T14" fmla="*/ 1524003 w 1524003"/>
              <a:gd name="T15" fmla="*/ 609603 h 609603"/>
            </a:gdLst>
            <a:ahLst/>
            <a:cxnLst>
              <a:cxn ang="T8">
                <a:pos x="T0" y="T1"/>
              </a:cxn>
              <a:cxn ang="T9">
                <a:pos x="T2" y="T3"/>
              </a:cxn>
              <a:cxn ang="T10">
                <a:pos x="T4" y="T5"/>
              </a:cxn>
              <a:cxn ang="T11">
                <a:pos x="T6" y="T7"/>
              </a:cxn>
            </a:cxnLst>
            <a:rect l="T12" t="T13" r="T14" b="T15"/>
            <a:pathLst>
              <a:path w="1524003" h="609603">
                <a:moveTo>
                  <a:pt x="0" y="0"/>
                </a:moveTo>
                <a:lnTo>
                  <a:pt x="1524003" y="0"/>
                </a:lnTo>
                <a:lnTo>
                  <a:pt x="1524003" y="609603"/>
                </a:lnTo>
                <a:lnTo>
                  <a:pt x="0" y="609603"/>
                </a:lnTo>
                <a:close/>
              </a:path>
              <a:path w="1524003" h="609603" fill="none">
                <a:moveTo>
                  <a:pt x="755326" y="627647"/>
                </a:moveTo>
                <a:lnTo>
                  <a:pt x="449154" y="934454"/>
                </a:lnTo>
              </a:path>
            </a:pathLst>
          </a:custGeom>
          <a:noFill/>
          <a:ln w="25402">
            <a:solidFill>
              <a:srgbClr val="B9CDE5"/>
            </a:solidFill>
            <a:miter lim="800000"/>
            <a:headEnd/>
            <a:tailEnd/>
          </a:ln>
        </p:spPr>
        <p:txBody>
          <a:bodyPr anchor="ctr" anchorCtr="1"/>
          <a:lstStyle/>
          <a:p>
            <a:pPr algn="ctr"/>
            <a:r>
              <a:rPr lang="en-US" sz="1000" b="1" dirty="0" smtClean="0">
                <a:solidFill>
                  <a:srgbClr val="000000"/>
                </a:solidFill>
                <a:latin typeface="Calibri" pitchFamily="34" charset="0"/>
              </a:rPr>
              <a:t>Tests</a:t>
            </a:r>
            <a:r>
              <a:rPr lang="en-US" sz="1000" dirty="0" smtClean="0">
                <a:solidFill>
                  <a:srgbClr val="000000"/>
                </a:solidFill>
                <a:latin typeface="Calibri" pitchFamily="34" charset="0"/>
              </a:rPr>
              <a:t> can </a:t>
            </a:r>
            <a:r>
              <a:rPr lang="en-US" sz="1000" dirty="0">
                <a:solidFill>
                  <a:srgbClr val="000000"/>
                </a:solidFill>
                <a:latin typeface="Calibri" pitchFamily="34" charset="0"/>
              </a:rPr>
              <a:t>be written in different languages</a:t>
            </a:r>
          </a:p>
        </p:txBody>
      </p:sp>
      <p:sp>
        <p:nvSpPr>
          <p:cNvPr id="21531" name="Line Callout 1 42"/>
          <p:cNvSpPr>
            <a:spLocks noChangeArrowheads="1"/>
          </p:cNvSpPr>
          <p:nvPr/>
        </p:nvSpPr>
        <p:spPr bwMode="auto">
          <a:xfrm>
            <a:off x="7543800" y="1295400"/>
            <a:ext cx="1447800" cy="457200"/>
          </a:xfrm>
          <a:custGeom>
            <a:avLst/>
            <a:gdLst>
              <a:gd name="T0" fmla="*/ 571500 w 1143000"/>
              <a:gd name="T1" fmla="*/ 0 h 457200"/>
              <a:gd name="T2" fmla="*/ 1143000 w 1143000"/>
              <a:gd name="T3" fmla="*/ 228600 h 457200"/>
              <a:gd name="T4" fmla="*/ 571500 w 1143000"/>
              <a:gd name="T5" fmla="*/ 457200 h 457200"/>
              <a:gd name="T6" fmla="*/ 0 w 1143000"/>
              <a:gd name="T7" fmla="*/ 228600 h 457200"/>
              <a:gd name="T8" fmla="*/ 17694720 60000 65536"/>
              <a:gd name="T9" fmla="*/ 0 60000 65536"/>
              <a:gd name="T10" fmla="*/ 5898240 60000 65536"/>
              <a:gd name="T11" fmla="*/ 11796480 60000 65536"/>
              <a:gd name="T12" fmla="*/ 0 w 1143000"/>
              <a:gd name="T13" fmla="*/ 0 h 457200"/>
              <a:gd name="T14" fmla="*/ 1143000 w 1143000"/>
              <a:gd name="T15" fmla="*/ 457200 h 457200"/>
            </a:gdLst>
            <a:ahLst/>
            <a:cxnLst>
              <a:cxn ang="T8">
                <a:pos x="T0" y="T1"/>
              </a:cxn>
              <a:cxn ang="T9">
                <a:pos x="T2" y="T3"/>
              </a:cxn>
              <a:cxn ang="T10">
                <a:pos x="T4" y="T5"/>
              </a:cxn>
              <a:cxn ang="T11">
                <a:pos x="T6" y="T7"/>
              </a:cxn>
            </a:cxnLst>
            <a:rect l="T12" t="T13" r="T14" b="T15"/>
            <a:pathLst>
              <a:path w="1143000" h="457200">
                <a:moveTo>
                  <a:pt x="0" y="0"/>
                </a:moveTo>
                <a:lnTo>
                  <a:pt x="1143000" y="0"/>
                </a:lnTo>
                <a:lnTo>
                  <a:pt x="1143000" y="457200"/>
                </a:lnTo>
                <a:lnTo>
                  <a:pt x="0" y="457200"/>
                </a:lnTo>
                <a:close/>
              </a:path>
              <a:path w="1143000" h="457200" fill="none">
                <a:moveTo>
                  <a:pt x="566494" y="470733"/>
                </a:moveTo>
                <a:lnTo>
                  <a:pt x="303787" y="935454"/>
                </a:lnTo>
              </a:path>
            </a:pathLst>
          </a:custGeom>
          <a:noFill/>
          <a:ln w="25402">
            <a:solidFill>
              <a:srgbClr val="B9CDE5"/>
            </a:solidFill>
            <a:miter lim="800000"/>
            <a:headEnd/>
            <a:tailEnd/>
          </a:ln>
        </p:spPr>
        <p:txBody>
          <a:bodyPr anchor="ctr" anchorCtr="1"/>
          <a:lstStyle/>
          <a:p>
            <a:pPr algn="ctr"/>
            <a:r>
              <a:rPr lang="en-US" sz="1000" b="1" dirty="0">
                <a:solidFill>
                  <a:srgbClr val="000000"/>
                </a:solidFill>
                <a:latin typeface="Calibri" pitchFamily="34" charset="0"/>
              </a:rPr>
              <a:t>Models</a:t>
            </a:r>
            <a:r>
              <a:rPr lang="en-US" sz="1000" dirty="0">
                <a:solidFill>
                  <a:srgbClr val="000000"/>
                </a:solidFill>
                <a:latin typeface="Calibri" pitchFamily="34" charset="0"/>
              </a:rPr>
              <a:t> </a:t>
            </a:r>
            <a:r>
              <a:rPr lang="en-US" sz="1000" dirty="0" smtClean="0">
                <a:solidFill>
                  <a:srgbClr val="000000"/>
                </a:solidFill>
                <a:latin typeface="Calibri" pitchFamily="34" charset="0"/>
              </a:rPr>
              <a:t>can be written in different languages</a:t>
            </a:r>
            <a:endParaRPr lang="en-US" sz="1000" dirty="0">
              <a:solidFill>
                <a:srgbClr val="000000"/>
              </a:solidFill>
              <a:latin typeface="Calibri" pitchFamily="34" charset="0"/>
            </a:endParaRPr>
          </a:p>
        </p:txBody>
      </p:sp>
      <p:sp>
        <p:nvSpPr>
          <p:cNvPr id="21532" name="TextBox 43"/>
          <p:cNvSpPr txBox="1">
            <a:spLocks noChangeArrowheads="1"/>
          </p:cNvSpPr>
          <p:nvPr/>
        </p:nvSpPr>
        <p:spPr bwMode="auto">
          <a:xfrm>
            <a:off x="1066800" y="5514975"/>
            <a:ext cx="7543800" cy="581025"/>
          </a:xfrm>
          <a:prstGeom prst="rect">
            <a:avLst/>
          </a:prstGeom>
          <a:noFill/>
          <a:ln w="9525">
            <a:noFill/>
            <a:miter lim="800000"/>
            <a:headEnd/>
            <a:tailEnd/>
          </a:ln>
        </p:spPr>
        <p:txBody>
          <a:bodyPr anchorCtr="1">
            <a:spAutoFit/>
          </a:bodyPr>
          <a:lstStyle/>
          <a:p>
            <a:pPr algn="ctr"/>
            <a:r>
              <a:rPr lang="en-US" sz="1600" dirty="0">
                <a:solidFill>
                  <a:srgbClr val="000000"/>
                </a:solidFill>
                <a:latin typeface="Calibri" pitchFamily="34" charset="0"/>
              </a:rPr>
              <a:t>Users and developers will be able to download </a:t>
            </a:r>
            <a:r>
              <a:rPr lang="en-US" sz="1600" b="1" dirty="0">
                <a:solidFill>
                  <a:srgbClr val="000000"/>
                </a:solidFill>
                <a:latin typeface="Calibri" pitchFamily="34" charset="0"/>
              </a:rPr>
              <a:t>Tests</a:t>
            </a:r>
            <a:r>
              <a:rPr lang="en-US" sz="1600" dirty="0">
                <a:solidFill>
                  <a:srgbClr val="000000"/>
                </a:solidFill>
                <a:latin typeface="Calibri" pitchFamily="34" charset="0"/>
              </a:rPr>
              <a:t> and </a:t>
            </a:r>
            <a:r>
              <a:rPr lang="en-US" sz="1600" b="1" dirty="0" smtClean="0">
                <a:solidFill>
                  <a:srgbClr val="000000"/>
                </a:solidFill>
                <a:latin typeface="Calibri" pitchFamily="34" charset="0"/>
              </a:rPr>
              <a:t>Models </a:t>
            </a:r>
            <a:r>
              <a:rPr lang="en-US" sz="1600" dirty="0" smtClean="0">
                <a:solidFill>
                  <a:srgbClr val="000000"/>
                </a:solidFill>
                <a:latin typeface="Calibri" pitchFamily="34" charset="0"/>
              </a:rPr>
              <a:t>(from openkim.org) </a:t>
            </a:r>
            <a:r>
              <a:rPr lang="en-US" sz="1600" dirty="0">
                <a:solidFill>
                  <a:srgbClr val="000000"/>
                </a:solidFill>
                <a:latin typeface="Calibri" pitchFamily="34" charset="0"/>
              </a:rPr>
              <a:t>, then compile, link and run the resulting programs to produce new results.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Slide26">
    <p:spTree>
      <p:nvGrpSpPr>
        <p:cNvPr id="1" name=""/>
        <p:cNvGrpSpPr/>
        <p:nvPr/>
      </p:nvGrpSpPr>
      <p:grpSpPr>
        <a:xfrm>
          <a:off x="0" y="0"/>
          <a:ext cx="0" cy="0"/>
          <a:chOff x="0" y="0"/>
          <a:chExt cx="0" cy="0"/>
        </a:xfrm>
      </p:grpSpPr>
      <p:sp>
        <p:nvSpPr>
          <p:cNvPr id="23553" name="Rounded Rectangle 23"/>
          <p:cNvSpPr>
            <a:spLocks noChangeArrowheads="1"/>
          </p:cNvSpPr>
          <p:nvPr/>
        </p:nvSpPr>
        <p:spPr bwMode="auto">
          <a:xfrm>
            <a:off x="5867400" y="2895600"/>
            <a:ext cx="2133600" cy="609600"/>
          </a:xfrm>
          <a:custGeom>
            <a:avLst/>
            <a:gdLst>
              <a:gd name="T0" fmla="*/ 1066804 w 2133596"/>
              <a:gd name="T1" fmla="*/ 0 h 609603"/>
              <a:gd name="T2" fmla="*/ 2133608 w 2133596"/>
              <a:gd name="T3" fmla="*/ 304798 h 609603"/>
              <a:gd name="T4" fmla="*/ 1066804 w 2133596"/>
              <a:gd name="T5" fmla="*/ 609594 h 609603"/>
              <a:gd name="T6" fmla="*/ 0 w 2133596"/>
              <a:gd name="T7" fmla="*/ 304798 h 609603"/>
              <a:gd name="T8" fmla="*/ 17694720 60000 65536"/>
              <a:gd name="T9" fmla="*/ 0 60000 65536"/>
              <a:gd name="T10" fmla="*/ 5898240 60000 65536"/>
              <a:gd name="T11" fmla="*/ 11796480 60000 65536"/>
              <a:gd name="T12" fmla="*/ 29759 w 2133596"/>
              <a:gd name="T13" fmla="*/ 29759 h 609603"/>
              <a:gd name="T14" fmla="*/ 2103836 w 2133596"/>
              <a:gd name="T15" fmla="*/ 579844 h 609603"/>
            </a:gdLst>
            <a:ahLst/>
            <a:cxnLst>
              <a:cxn ang="T8">
                <a:pos x="T0" y="T1"/>
              </a:cxn>
              <a:cxn ang="T9">
                <a:pos x="T2" y="T3"/>
              </a:cxn>
              <a:cxn ang="T10">
                <a:pos x="T4" y="T5"/>
              </a:cxn>
              <a:cxn ang="T11">
                <a:pos x="T6" y="T7"/>
              </a:cxn>
            </a:cxnLst>
            <a:rect l="T12" t="T13" r="T14" b="T15"/>
            <a:pathLst>
              <a:path w="2133596" h="609603">
                <a:moveTo>
                  <a:pt x="101600" y="0"/>
                </a:moveTo>
                <a:lnTo>
                  <a:pt x="101599" y="0"/>
                </a:lnTo>
                <a:cubicBezTo>
                  <a:pt x="45487" y="0"/>
                  <a:pt x="0" y="45487"/>
                  <a:pt x="0" y="101599"/>
                </a:cubicBezTo>
                <a:lnTo>
                  <a:pt x="0" y="508003"/>
                </a:lnTo>
                <a:cubicBezTo>
                  <a:pt x="0" y="564115"/>
                  <a:pt x="45487" y="609602"/>
                  <a:pt x="101599" y="609603"/>
                </a:cubicBezTo>
                <a:lnTo>
                  <a:pt x="2031996" y="609603"/>
                </a:lnTo>
                <a:cubicBezTo>
                  <a:pt x="2088108" y="609602"/>
                  <a:pt x="2133596" y="564115"/>
                  <a:pt x="2133596" y="508003"/>
                </a:cubicBezTo>
                <a:lnTo>
                  <a:pt x="2133596" y="101600"/>
                </a:lnTo>
                <a:cubicBezTo>
                  <a:pt x="2133596" y="45487"/>
                  <a:pt x="2088108" y="0"/>
                  <a:pt x="2031996" y="0"/>
                </a:cubicBezTo>
                <a:close/>
              </a:path>
            </a:pathLst>
          </a:custGeom>
          <a:solidFill>
            <a:srgbClr val="FDEADA"/>
          </a:solidFill>
          <a:ln w="25402">
            <a:solidFill>
              <a:srgbClr val="FFFFFF"/>
            </a:solidFill>
            <a:miter lim="800000"/>
            <a:headEnd/>
            <a:tailEnd/>
          </a:ln>
        </p:spPr>
        <p:txBody>
          <a:bodyPr anchor="ctr" anchorCtr="1"/>
          <a:lstStyle/>
          <a:p>
            <a:pPr algn="ctr"/>
            <a:r>
              <a:rPr lang="en-US" sz="3200">
                <a:solidFill>
                  <a:srgbClr val="FFFFFF"/>
                </a:solidFill>
                <a:latin typeface="Calibri" pitchFamily="34" charset="0"/>
              </a:rPr>
              <a:t>? ? ? ? ? ? ?</a:t>
            </a:r>
          </a:p>
        </p:txBody>
      </p:sp>
      <p:sp>
        <p:nvSpPr>
          <p:cNvPr id="23554" name="TextBox 18"/>
          <p:cNvSpPr txBox="1">
            <a:spLocks noChangeArrowheads="1"/>
          </p:cNvSpPr>
          <p:nvPr/>
        </p:nvSpPr>
        <p:spPr bwMode="auto">
          <a:xfrm>
            <a:off x="5867400" y="1589088"/>
            <a:ext cx="2286000" cy="4259262"/>
          </a:xfrm>
          <a:prstGeom prst="rect">
            <a:avLst/>
          </a:prstGeom>
          <a:noFill/>
          <a:ln w="9525">
            <a:noFill/>
            <a:miter lim="800000"/>
            <a:headEnd/>
            <a:tailEnd/>
          </a:ln>
        </p:spPr>
        <p:txBody>
          <a:bodyPr>
            <a:spAutoFit/>
          </a:bodyPr>
          <a:lstStyle/>
          <a:p>
            <a:r>
              <a:rPr lang="en-US" sz="1600" b="1">
                <a:solidFill>
                  <a:srgbClr val="000000"/>
                </a:solidFill>
                <a:latin typeface="Calibri" pitchFamily="34" charset="0"/>
              </a:rPr>
              <a:t>Processing pipeline: sequence of actions</a:t>
            </a:r>
          </a:p>
          <a:p>
            <a:endParaRPr lang="en-US">
              <a:solidFill>
                <a:srgbClr val="000000"/>
              </a:solidFill>
              <a:latin typeface="Calibri" pitchFamily="34" charset="0"/>
            </a:endParaRPr>
          </a:p>
          <a:p>
            <a:pPr>
              <a:buSzPct val="100000"/>
              <a:buFont typeface="Arial" charset="0"/>
              <a:buChar char="•"/>
            </a:pPr>
            <a:r>
              <a:rPr lang="en-US" sz="1200">
                <a:solidFill>
                  <a:srgbClr val="000000"/>
                </a:solidFill>
                <a:latin typeface="Calibri" pitchFamily="34" charset="0"/>
              </a:rPr>
              <a:t>  </a:t>
            </a:r>
            <a:r>
              <a:rPr lang="en-US" sz="1400">
                <a:solidFill>
                  <a:srgbClr val="000000"/>
                </a:solidFill>
                <a:latin typeface="Calibri" pitchFamily="34" charset="0"/>
              </a:rPr>
              <a:t>detect a viable </a:t>
            </a:r>
            <a:r>
              <a:rPr lang="en-US" sz="1400" b="1">
                <a:solidFill>
                  <a:srgbClr val="000000"/>
                </a:solidFill>
                <a:latin typeface="Calibri" pitchFamily="34" charset="0"/>
              </a:rPr>
              <a:t>Model/Test</a:t>
            </a:r>
            <a:r>
              <a:rPr lang="en-US" sz="1400">
                <a:solidFill>
                  <a:srgbClr val="000000"/>
                </a:solidFill>
                <a:latin typeface="Calibri" pitchFamily="34" charset="0"/>
              </a:rPr>
              <a:t> coupling</a:t>
            </a:r>
          </a:p>
          <a:p>
            <a:pPr>
              <a:buSzPct val="100000"/>
              <a:buFont typeface="Arial" charset="0"/>
              <a:buChar char="•"/>
            </a:pPr>
            <a:endParaRPr lang="en-US" sz="1400">
              <a:solidFill>
                <a:srgbClr val="000000"/>
              </a:solidFill>
              <a:latin typeface="Calibri" pitchFamily="34" charset="0"/>
            </a:endParaRPr>
          </a:p>
          <a:p>
            <a:pPr>
              <a:buSzPct val="100000"/>
              <a:buFont typeface="Arial" charset="0"/>
              <a:buChar char="•"/>
            </a:pPr>
            <a:r>
              <a:rPr lang="en-US" sz="1400">
                <a:solidFill>
                  <a:srgbClr val="000000"/>
                </a:solidFill>
                <a:latin typeface="Calibri" pitchFamily="34" charset="0"/>
              </a:rPr>
              <a:t>  </a:t>
            </a:r>
            <a:r>
              <a:rPr lang="en-US" sz="1400" b="1">
                <a:solidFill>
                  <a:srgbClr val="000000"/>
                </a:solidFill>
                <a:latin typeface="Calibri" pitchFamily="34" charset="0"/>
              </a:rPr>
              <a:t>build (compile and link) </a:t>
            </a:r>
            <a:r>
              <a:rPr lang="en-US" sz="1400">
                <a:solidFill>
                  <a:srgbClr val="000000"/>
                </a:solidFill>
                <a:latin typeface="Calibri" pitchFamily="34" charset="0"/>
              </a:rPr>
              <a:t>Tests</a:t>
            </a:r>
            <a:r>
              <a:rPr lang="en-US" sz="1400" b="1">
                <a:solidFill>
                  <a:srgbClr val="000000"/>
                </a:solidFill>
                <a:latin typeface="Calibri" pitchFamily="34" charset="0"/>
              </a:rPr>
              <a:t> against </a:t>
            </a:r>
            <a:r>
              <a:rPr lang="en-US" sz="1400">
                <a:solidFill>
                  <a:srgbClr val="000000"/>
                </a:solidFill>
                <a:latin typeface="Calibri" pitchFamily="34" charset="0"/>
              </a:rPr>
              <a:t>Model</a:t>
            </a:r>
          </a:p>
          <a:p>
            <a:pPr>
              <a:buSzPct val="100000"/>
              <a:buFont typeface="Arial" charset="0"/>
              <a:buChar char="•"/>
            </a:pPr>
            <a:endParaRPr lang="en-US" sz="1400" b="1">
              <a:solidFill>
                <a:srgbClr val="000000"/>
              </a:solidFill>
              <a:latin typeface="Calibri" pitchFamily="34" charset="0"/>
            </a:endParaRPr>
          </a:p>
          <a:p>
            <a:pPr>
              <a:buSzPct val="100000"/>
              <a:buFont typeface="Arial" charset="0"/>
              <a:buChar char="•"/>
            </a:pPr>
            <a:r>
              <a:rPr lang="en-US" sz="1400" b="1">
                <a:solidFill>
                  <a:srgbClr val="000000"/>
                </a:solidFill>
                <a:latin typeface="Calibri" pitchFamily="34" charset="0"/>
              </a:rPr>
              <a:t>  run probe-tests</a:t>
            </a:r>
          </a:p>
          <a:p>
            <a:pPr>
              <a:buSzPct val="100000"/>
              <a:buFont typeface="Arial" charset="0"/>
              <a:buChar char="•"/>
            </a:pPr>
            <a:endParaRPr lang="en-US" sz="1400">
              <a:solidFill>
                <a:srgbClr val="000000"/>
              </a:solidFill>
              <a:latin typeface="Calibri" pitchFamily="34" charset="0"/>
            </a:endParaRPr>
          </a:p>
          <a:p>
            <a:pPr>
              <a:buSzPct val="100000"/>
              <a:buFont typeface="Arial" charset="0"/>
              <a:buChar char="•"/>
            </a:pPr>
            <a:r>
              <a:rPr lang="en-US" sz="1400">
                <a:solidFill>
                  <a:srgbClr val="000000"/>
                </a:solidFill>
                <a:latin typeface="Calibri" pitchFamily="34" charset="0"/>
              </a:rPr>
              <a:t>  assign computational resources</a:t>
            </a:r>
          </a:p>
          <a:p>
            <a:pPr>
              <a:buSzPct val="100000"/>
              <a:buFont typeface="Arial" charset="0"/>
              <a:buChar char="•"/>
            </a:pPr>
            <a:endParaRPr lang="en-US" sz="1400">
              <a:solidFill>
                <a:srgbClr val="000000"/>
              </a:solidFill>
              <a:latin typeface="Calibri" pitchFamily="34" charset="0"/>
            </a:endParaRPr>
          </a:p>
          <a:p>
            <a:pPr>
              <a:buSzPct val="100000"/>
              <a:buFont typeface="Arial" charset="0"/>
              <a:buChar char="•"/>
            </a:pPr>
            <a:r>
              <a:rPr lang="en-US" sz="1400">
                <a:solidFill>
                  <a:srgbClr val="000000"/>
                </a:solidFill>
                <a:latin typeface="Calibri" pitchFamily="34" charset="0"/>
              </a:rPr>
              <a:t>  run full-scale  </a:t>
            </a:r>
            <a:r>
              <a:rPr lang="en-US" sz="1400" b="1">
                <a:solidFill>
                  <a:srgbClr val="000000"/>
                </a:solidFill>
                <a:latin typeface="Calibri" pitchFamily="34" charset="0"/>
              </a:rPr>
              <a:t>Test</a:t>
            </a:r>
            <a:r>
              <a:rPr lang="en-US" sz="1400">
                <a:solidFill>
                  <a:srgbClr val="000000"/>
                </a:solidFill>
                <a:latin typeface="Calibri" pitchFamily="34" charset="0"/>
              </a:rPr>
              <a:t> against </a:t>
            </a:r>
            <a:r>
              <a:rPr lang="en-US" sz="1400" b="1">
                <a:solidFill>
                  <a:srgbClr val="000000"/>
                </a:solidFill>
                <a:latin typeface="Calibri" pitchFamily="34" charset="0"/>
              </a:rPr>
              <a:t>Model</a:t>
            </a:r>
          </a:p>
          <a:p>
            <a:pPr>
              <a:buSzPct val="100000"/>
              <a:buFont typeface="Arial" charset="0"/>
              <a:buChar char="•"/>
            </a:pPr>
            <a:r>
              <a:rPr lang="en-US" sz="1400">
                <a:solidFill>
                  <a:srgbClr val="000000"/>
                </a:solidFill>
                <a:latin typeface="Calibri" pitchFamily="34" charset="0"/>
              </a:rPr>
              <a:t>  analyze results …</a:t>
            </a:r>
          </a:p>
          <a:p>
            <a:pPr>
              <a:buSzPct val="100000"/>
              <a:buFont typeface="Arial" charset="0"/>
              <a:buChar char="•"/>
            </a:pPr>
            <a:r>
              <a:rPr lang="en-US" sz="1400">
                <a:solidFill>
                  <a:srgbClr val="000000"/>
                </a:solidFill>
                <a:latin typeface="Calibri" pitchFamily="34" charset="0"/>
              </a:rPr>
              <a:t>  store results in the repository</a:t>
            </a:r>
          </a:p>
        </p:txBody>
      </p:sp>
      <p:sp>
        <p:nvSpPr>
          <p:cNvPr id="23555" name="Rounded Rectangle 21"/>
          <p:cNvSpPr>
            <a:spLocks/>
          </p:cNvSpPr>
          <p:nvPr/>
        </p:nvSpPr>
        <p:spPr bwMode="auto">
          <a:xfrm>
            <a:off x="3429000" y="2133600"/>
            <a:ext cx="2057400" cy="2057400"/>
          </a:xfrm>
          <a:custGeom>
            <a:avLst/>
            <a:gdLst>
              <a:gd name="T0" fmla="*/ 1028700 w 2057400"/>
              <a:gd name="T1" fmla="*/ 0 h 2057400"/>
              <a:gd name="T2" fmla="*/ 2057400 w 2057400"/>
              <a:gd name="T3" fmla="*/ 1028700 h 2057400"/>
              <a:gd name="T4" fmla="*/ 1028700 w 2057400"/>
              <a:gd name="T5" fmla="*/ 2057400 h 2057400"/>
              <a:gd name="T6" fmla="*/ 0 w 2057400"/>
              <a:gd name="T7" fmla="*/ 1028700 h 2057400"/>
              <a:gd name="T8" fmla="*/ 17694720 60000 65536"/>
              <a:gd name="T9" fmla="*/ 0 60000 65536"/>
              <a:gd name="T10" fmla="*/ 5898240 60000 65536"/>
              <a:gd name="T11" fmla="*/ 11796480 60000 65536"/>
              <a:gd name="T12" fmla="*/ 100435 w 2057400"/>
              <a:gd name="T13" fmla="*/ 100435 h 2057400"/>
              <a:gd name="T14" fmla="*/ 1956965 w 2057400"/>
              <a:gd name="T15" fmla="*/ 1956965 h 2057400"/>
            </a:gdLst>
            <a:ahLst/>
            <a:cxnLst>
              <a:cxn ang="T8">
                <a:pos x="T0" y="T1"/>
              </a:cxn>
              <a:cxn ang="T9">
                <a:pos x="T2" y="T3"/>
              </a:cxn>
              <a:cxn ang="T10">
                <a:pos x="T4" y="T5"/>
              </a:cxn>
              <a:cxn ang="T11">
                <a:pos x="T6" y="T7"/>
              </a:cxn>
            </a:cxnLst>
            <a:rect l="T12" t="T13" r="T14" b="T15"/>
            <a:pathLst>
              <a:path w="2057400" h="2057400">
                <a:moveTo>
                  <a:pt x="342900" y="0"/>
                </a:moveTo>
                <a:lnTo>
                  <a:pt x="342899" y="0"/>
                </a:lnTo>
                <a:cubicBezTo>
                  <a:pt x="153521" y="0"/>
                  <a:pt x="0" y="153521"/>
                  <a:pt x="0" y="342899"/>
                </a:cubicBezTo>
                <a:lnTo>
                  <a:pt x="0" y="1714500"/>
                </a:lnTo>
                <a:cubicBezTo>
                  <a:pt x="0" y="1903878"/>
                  <a:pt x="153521" y="2057399"/>
                  <a:pt x="342899" y="2057400"/>
                </a:cubicBezTo>
                <a:lnTo>
                  <a:pt x="1714500" y="2057400"/>
                </a:lnTo>
                <a:cubicBezTo>
                  <a:pt x="1903878" y="2057399"/>
                  <a:pt x="2057400" y="1903878"/>
                  <a:pt x="2057400" y="1714500"/>
                </a:cubicBezTo>
                <a:lnTo>
                  <a:pt x="2057400" y="342900"/>
                </a:lnTo>
                <a:cubicBezTo>
                  <a:pt x="2057400" y="153521"/>
                  <a:pt x="1903878" y="0"/>
                  <a:pt x="1714500" y="0"/>
                </a:cubicBezTo>
                <a:close/>
              </a:path>
            </a:pathLst>
          </a:custGeom>
          <a:solidFill>
            <a:srgbClr val="DCE6F2"/>
          </a:solidFill>
          <a:ln w="25402">
            <a:solidFill>
              <a:srgbClr val="FFFFFF"/>
            </a:solidFill>
            <a:prstDash val="solid"/>
            <a:round/>
            <a:headEnd/>
            <a:tailEnd/>
          </a:ln>
        </p:spPr>
        <p:txBody>
          <a:bodyPr anchor="ctr" anchorCtr="1"/>
          <a:lstStyle/>
          <a:p>
            <a:endParaRPr lang="en-US"/>
          </a:p>
        </p:txBody>
      </p:sp>
      <p:sp>
        <p:nvSpPr>
          <p:cNvPr id="23556" name="Title 1"/>
          <p:cNvSpPr txBox="1">
            <a:spLocks noGrp="1"/>
          </p:cNvSpPr>
          <p:nvPr>
            <p:ph type="title"/>
          </p:nvPr>
        </p:nvSpPr>
        <p:spPr>
          <a:xfrm>
            <a:off x="457200" y="228600"/>
            <a:ext cx="8229600" cy="609600"/>
          </a:xfrm>
        </p:spPr>
        <p:txBody>
          <a:bodyPr/>
          <a:lstStyle/>
          <a:p>
            <a:pPr eaLnBrk="1" hangingPunct="1"/>
            <a:r>
              <a:rPr sz="2400" b="1" smtClean="0">
                <a:solidFill>
                  <a:srgbClr val="4F81BD"/>
                </a:solidFill>
                <a:latin typeface="Arial" charset="0"/>
                <a:cs typeface="Arial" charset="0"/>
              </a:rPr>
              <a:t>The most challenging technical requirement is the need for multi-language support</a:t>
            </a:r>
          </a:p>
        </p:txBody>
      </p:sp>
      <p:sp>
        <p:nvSpPr>
          <p:cNvPr id="23557" name="Rounded Rectangle 5"/>
          <p:cNvSpPr>
            <a:spLocks noChangeArrowheads="1"/>
          </p:cNvSpPr>
          <p:nvPr/>
        </p:nvSpPr>
        <p:spPr bwMode="auto">
          <a:xfrm>
            <a:off x="1295400" y="5867400"/>
            <a:ext cx="6400800" cy="533400"/>
          </a:xfrm>
          <a:custGeom>
            <a:avLst/>
            <a:gdLst>
              <a:gd name="T0" fmla="*/ 3711706 w 5943600"/>
              <a:gd name="T1" fmla="*/ 0 h 533396"/>
              <a:gd name="T2" fmla="*/ 7423411 w 5943600"/>
              <a:gd name="T3" fmla="*/ 266704 h 533396"/>
              <a:gd name="T4" fmla="*/ 3711706 w 5943600"/>
              <a:gd name="T5" fmla="*/ 533408 h 533396"/>
              <a:gd name="T6" fmla="*/ 0 w 5943600"/>
              <a:gd name="T7" fmla="*/ 266704 h 533396"/>
              <a:gd name="T8" fmla="*/ 17694720 60000 65536"/>
              <a:gd name="T9" fmla="*/ 0 60000 65536"/>
              <a:gd name="T10" fmla="*/ 5898240 60000 65536"/>
              <a:gd name="T11" fmla="*/ 11796480 60000 65536"/>
              <a:gd name="T12" fmla="*/ 26039 w 5943600"/>
              <a:gd name="T13" fmla="*/ 26039 h 533396"/>
              <a:gd name="T14" fmla="*/ 5917560 w 5943600"/>
              <a:gd name="T15" fmla="*/ 507357 h 533396"/>
            </a:gdLst>
            <a:ahLst/>
            <a:cxnLst>
              <a:cxn ang="T8">
                <a:pos x="T0" y="T1"/>
              </a:cxn>
              <a:cxn ang="T9">
                <a:pos x="T2" y="T3"/>
              </a:cxn>
              <a:cxn ang="T10">
                <a:pos x="T4" y="T5"/>
              </a:cxn>
              <a:cxn ang="T11">
                <a:pos x="T6" y="T7"/>
              </a:cxn>
            </a:cxnLst>
            <a:rect l="T12" t="T13" r="T14" b="T15"/>
            <a:pathLst>
              <a:path w="5943600" h="533396">
                <a:moveTo>
                  <a:pt x="88899" y="0"/>
                </a:moveTo>
                <a:lnTo>
                  <a:pt x="88898" y="0"/>
                </a:lnTo>
                <a:cubicBezTo>
                  <a:pt x="39801" y="0"/>
                  <a:pt x="0" y="39801"/>
                  <a:pt x="0" y="88898"/>
                </a:cubicBezTo>
                <a:lnTo>
                  <a:pt x="0" y="444497"/>
                </a:lnTo>
                <a:cubicBezTo>
                  <a:pt x="0" y="493594"/>
                  <a:pt x="39801" y="533395"/>
                  <a:pt x="88898" y="533396"/>
                </a:cubicBezTo>
                <a:lnTo>
                  <a:pt x="5854701" y="533396"/>
                </a:lnTo>
                <a:cubicBezTo>
                  <a:pt x="5903798" y="533395"/>
                  <a:pt x="5943600" y="493594"/>
                  <a:pt x="5943600" y="444497"/>
                </a:cubicBezTo>
                <a:lnTo>
                  <a:pt x="5943600" y="88899"/>
                </a:lnTo>
                <a:cubicBezTo>
                  <a:pt x="5943600" y="39801"/>
                  <a:pt x="5903798" y="0"/>
                  <a:pt x="5854701" y="0"/>
                </a:cubicBezTo>
                <a:close/>
              </a:path>
            </a:pathLst>
          </a:custGeom>
          <a:solidFill>
            <a:srgbClr val="8EB4E3"/>
          </a:solidFill>
          <a:ln w="9525">
            <a:noFill/>
            <a:miter lim="800000"/>
            <a:headEnd/>
            <a:tailEnd/>
          </a:ln>
        </p:spPr>
        <p:txBody>
          <a:bodyPr anchor="ctr" anchorCtr="1"/>
          <a:lstStyle/>
          <a:p>
            <a:pPr algn="ctr"/>
            <a:r>
              <a:rPr lang="en-US" sz="2000">
                <a:solidFill>
                  <a:srgbClr val="FFFFFF"/>
                </a:solidFill>
                <a:latin typeface="Calibri" pitchFamily="34" charset="0"/>
              </a:rPr>
              <a:t>Need a simple interface : ideally just one argument per call </a:t>
            </a:r>
          </a:p>
        </p:txBody>
      </p:sp>
      <p:sp>
        <p:nvSpPr>
          <p:cNvPr id="23558" name="TextBox 6"/>
          <p:cNvSpPr txBox="1">
            <a:spLocks noChangeArrowheads="1"/>
          </p:cNvSpPr>
          <p:nvPr/>
        </p:nvSpPr>
        <p:spPr bwMode="auto">
          <a:xfrm>
            <a:off x="381000" y="6413500"/>
            <a:ext cx="6781800" cy="215900"/>
          </a:xfrm>
          <a:prstGeom prst="rect">
            <a:avLst/>
          </a:prstGeom>
          <a:noFill/>
          <a:ln w="9525">
            <a:noFill/>
            <a:miter lim="800000"/>
            <a:headEnd/>
            <a:tailEnd/>
          </a:ln>
        </p:spPr>
        <p:txBody>
          <a:bodyPr>
            <a:spAutoFit/>
          </a:bodyPr>
          <a:lstStyle/>
          <a:p>
            <a:pPr marL="228600" indent="-228600"/>
            <a:r>
              <a:rPr lang="en-US" sz="800" dirty="0" smtClean="0">
                <a:solidFill>
                  <a:srgbClr val="000000"/>
                </a:solidFill>
                <a:latin typeface="Calibri" pitchFamily="34" charset="0"/>
              </a:rPr>
              <a:t>Source:    KIM kickoff presentation</a:t>
            </a:r>
            <a:endParaRPr lang="en-US" sz="800" dirty="0">
              <a:solidFill>
                <a:srgbClr val="000000"/>
              </a:solidFill>
              <a:latin typeface="Calibri" pitchFamily="34" charset="0"/>
            </a:endParaRPr>
          </a:p>
        </p:txBody>
      </p:sp>
      <p:sp>
        <p:nvSpPr>
          <p:cNvPr id="23559"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2</a:t>
            </a:r>
            <a:endParaRPr lang="en-US" sz="1600" b="1" dirty="0">
              <a:solidFill>
                <a:srgbClr val="FFFFFF"/>
              </a:solidFill>
              <a:latin typeface="Calibri" pitchFamily="34" charset="0"/>
            </a:endParaRPr>
          </a:p>
        </p:txBody>
      </p:sp>
      <p:pic>
        <p:nvPicPr>
          <p:cNvPr id="9" name="Picture 11" descr="KIMModelsTests.JPG"/>
          <p:cNvPicPr>
            <a:picLocks noChangeAspect="1"/>
          </p:cNvPicPr>
          <p:nvPr/>
        </p:nvPicPr>
        <p:blipFill>
          <a:blip r:embed="rId3" cstate="print"/>
          <a:srcRect l="6667" t="22000" r="34167" b="16667"/>
          <a:stretch>
            <a:fillRect/>
          </a:stretch>
        </p:blipFill>
        <p:spPr>
          <a:xfrm>
            <a:off x="381000" y="2046288"/>
            <a:ext cx="2286000" cy="2282825"/>
          </a:xfrm>
          <a:prstGeom prst="rect">
            <a:avLst/>
          </a:prstGeom>
          <a:noFill/>
          <a:ln>
            <a:noFill/>
          </a:ln>
          <a:effectLst>
            <a:outerShdw dist="139699" dir="2700000" algn="tl">
              <a:srgbClr val="333333">
                <a:alpha val="65000"/>
              </a:srgbClr>
            </a:outerShdw>
          </a:effectLst>
        </p:spPr>
      </p:pic>
      <p:pic>
        <p:nvPicPr>
          <p:cNvPr id="10" name="Content Placeholder 9" descr="KIMData.JPG"/>
          <p:cNvPicPr>
            <a:picLocks noGrp="1" noChangeAspect="1"/>
          </p:cNvPicPr>
          <p:nvPr>
            <p:ph idx="1"/>
          </p:nvPr>
        </p:nvPicPr>
        <p:blipFill>
          <a:blip r:embed="rId4" cstate="print"/>
          <a:srcRect l="6314" t="21887" r="34760" b="7401"/>
          <a:stretch>
            <a:fillRect/>
          </a:stretch>
        </p:blipFill>
        <p:spPr>
          <a:xfrm>
            <a:off x="609600" y="2351088"/>
            <a:ext cx="2286000" cy="2211387"/>
          </a:xfrm>
          <a:effectLst>
            <a:outerShdw dist="139699" dir="2700000" algn="tl">
              <a:srgbClr val="333333">
                <a:alpha val="65000"/>
              </a:srgbClr>
            </a:outerShdw>
          </a:effectLst>
        </p:spPr>
      </p:pic>
      <p:pic>
        <p:nvPicPr>
          <p:cNvPr id="11" name="Picture 10" descr="KIMOverview.JPG"/>
          <p:cNvPicPr>
            <a:picLocks noChangeAspect="1"/>
          </p:cNvPicPr>
          <p:nvPr/>
        </p:nvPicPr>
        <p:blipFill>
          <a:blip r:embed="rId5" cstate="print"/>
          <a:srcRect l="6667" t="12667" r="34167" b="16667"/>
          <a:stretch>
            <a:fillRect/>
          </a:stretch>
        </p:blipFill>
        <p:spPr>
          <a:xfrm>
            <a:off x="914400" y="2732088"/>
            <a:ext cx="2286000" cy="2214562"/>
          </a:xfrm>
          <a:prstGeom prst="rect">
            <a:avLst/>
          </a:prstGeom>
          <a:noFill/>
          <a:ln>
            <a:noFill/>
          </a:ln>
          <a:effectLst>
            <a:outerShdw dist="139699" dir="2700000" algn="tl">
              <a:srgbClr val="333333">
                <a:alpha val="65000"/>
              </a:srgbClr>
            </a:outerShdw>
          </a:effectLst>
        </p:spPr>
      </p:pic>
      <p:sp>
        <p:nvSpPr>
          <p:cNvPr id="23563" name="TextBox 12"/>
          <p:cNvSpPr txBox="1">
            <a:spLocks noChangeArrowheads="1"/>
          </p:cNvSpPr>
          <p:nvPr/>
        </p:nvSpPr>
        <p:spPr bwMode="auto">
          <a:xfrm>
            <a:off x="457200" y="1589088"/>
            <a:ext cx="23622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openKIM.org framework</a:t>
            </a:r>
            <a:endParaRPr lang="en-US" sz="1600" b="1" dirty="0">
              <a:solidFill>
                <a:srgbClr val="000000"/>
              </a:solidFill>
              <a:latin typeface="Calibri" pitchFamily="34" charset="0"/>
            </a:endParaRPr>
          </a:p>
        </p:txBody>
      </p:sp>
      <p:sp>
        <p:nvSpPr>
          <p:cNvPr id="23564" name="TextBox 13"/>
          <p:cNvSpPr txBox="1">
            <a:spLocks noChangeArrowheads="1"/>
          </p:cNvSpPr>
          <p:nvPr/>
        </p:nvSpPr>
        <p:spPr bwMode="auto">
          <a:xfrm>
            <a:off x="3810000" y="2046288"/>
            <a:ext cx="1981200" cy="381000"/>
          </a:xfrm>
          <a:prstGeom prst="rect">
            <a:avLst/>
          </a:prstGeom>
          <a:noFill/>
          <a:ln w="9525">
            <a:noFill/>
            <a:miter lim="800000"/>
            <a:headEnd/>
            <a:tailEnd/>
          </a:ln>
        </p:spPr>
        <p:txBody>
          <a:bodyPr>
            <a:spAutoFit/>
          </a:bodyPr>
          <a:lstStyle/>
          <a:p>
            <a:endParaRPr lang="en-US">
              <a:solidFill>
                <a:srgbClr val="000000"/>
              </a:solidFill>
              <a:latin typeface="Calibri" pitchFamily="34" charset="0"/>
            </a:endParaRPr>
          </a:p>
        </p:txBody>
      </p:sp>
      <p:sp>
        <p:nvSpPr>
          <p:cNvPr id="23565" name="TextBox 15"/>
          <p:cNvSpPr txBox="1">
            <a:spLocks noChangeArrowheads="1"/>
          </p:cNvSpPr>
          <p:nvPr/>
        </p:nvSpPr>
        <p:spPr bwMode="auto">
          <a:xfrm>
            <a:off x="457200" y="5068888"/>
            <a:ext cx="2971800" cy="639762"/>
          </a:xfrm>
          <a:prstGeom prst="rect">
            <a:avLst/>
          </a:prstGeom>
          <a:noFill/>
          <a:ln w="9525">
            <a:noFill/>
            <a:miter lim="800000"/>
            <a:headEnd/>
            <a:tailEnd/>
          </a:ln>
        </p:spPr>
        <p:txBody>
          <a:bodyPr>
            <a:spAutoFit/>
          </a:bodyPr>
          <a:lstStyle/>
          <a:p>
            <a:r>
              <a:rPr lang="en-US" sz="1200" b="1">
                <a:solidFill>
                  <a:srgbClr val="000000"/>
                </a:solidFill>
                <a:latin typeface="Calibri" pitchFamily="34" charset="0"/>
              </a:rPr>
              <a:t>Processing pipeline</a:t>
            </a:r>
            <a:r>
              <a:rPr lang="en-US" sz="1200">
                <a:solidFill>
                  <a:srgbClr val="000000"/>
                </a:solidFill>
                <a:latin typeface="Calibri" pitchFamily="34" charset="0"/>
              </a:rPr>
              <a:t>: an automatic system for generating predictions when Tests or Models are uploaded or changed.</a:t>
            </a:r>
          </a:p>
        </p:txBody>
      </p:sp>
      <p:sp>
        <p:nvSpPr>
          <p:cNvPr id="23566" name="TextBox 17"/>
          <p:cNvSpPr txBox="1">
            <a:spLocks noChangeArrowheads="1"/>
          </p:cNvSpPr>
          <p:nvPr/>
        </p:nvSpPr>
        <p:spPr bwMode="auto">
          <a:xfrm>
            <a:off x="3505200" y="1589088"/>
            <a:ext cx="1981200" cy="3847207"/>
          </a:xfrm>
          <a:prstGeom prst="rect">
            <a:avLst/>
          </a:prstGeom>
          <a:noFill/>
          <a:ln w="9525">
            <a:noFill/>
            <a:miter lim="800000"/>
            <a:headEnd/>
            <a:tailEnd/>
          </a:ln>
        </p:spPr>
        <p:txBody>
          <a:bodyPr>
            <a:spAutoFit/>
          </a:bodyPr>
          <a:lstStyle/>
          <a:p>
            <a:r>
              <a:rPr lang="en-US" sz="1600" b="1" dirty="0">
                <a:solidFill>
                  <a:srgbClr val="000000"/>
                </a:solidFill>
                <a:latin typeface="Calibri" pitchFamily="34" charset="0"/>
              </a:rPr>
              <a:t>Requirements:</a:t>
            </a:r>
          </a:p>
          <a:p>
            <a:endParaRPr lang="en-US" dirty="0">
              <a:solidFill>
                <a:srgbClr val="000000"/>
              </a:solidFill>
              <a:latin typeface="Calibri" pitchFamily="34" charset="0"/>
            </a:endParaRPr>
          </a:p>
          <a:p>
            <a:pPr>
              <a:buSzPct val="100000"/>
              <a:buFont typeface="Arial" charset="0"/>
              <a:buChar char="•"/>
            </a:pPr>
            <a:r>
              <a:rPr lang="en-US" sz="1400" dirty="0">
                <a:solidFill>
                  <a:srgbClr val="000000"/>
                </a:solidFill>
                <a:latin typeface="Calibri" pitchFamily="34" charset="0"/>
              </a:rPr>
              <a:t>Multilanguage support (C, C++, </a:t>
            </a:r>
            <a:r>
              <a:rPr lang="en-US" sz="1400" dirty="0" smtClean="0">
                <a:solidFill>
                  <a:srgbClr val="000000"/>
                </a:solidFill>
                <a:latin typeface="Calibri" pitchFamily="34" charset="0"/>
              </a:rPr>
              <a:t> F77, FORTRAN </a:t>
            </a:r>
            <a:r>
              <a:rPr lang="en-US" sz="1400" dirty="0">
                <a:solidFill>
                  <a:srgbClr val="000000"/>
                </a:solidFill>
                <a:latin typeface="Calibri" pitchFamily="34" charset="0"/>
              </a:rPr>
              <a:t>90, Python …)</a:t>
            </a:r>
          </a:p>
          <a:p>
            <a:pPr>
              <a:buSzPct val="100000"/>
              <a:buFont typeface="Arial" charset="0"/>
              <a:buChar char="•"/>
            </a:pPr>
            <a:endParaRPr lang="en-US" sz="1400" dirty="0">
              <a:solidFill>
                <a:srgbClr val="000000"/>
              </a:solidFill>
              <a:latin typeface="Calibri" pitchFamily="34" charset="0"/>
            </a:endParaRPr>
          </a:p>
          <a:p>
            <a:pPr>
              <a:buSzPct val="100000"/>
              <a:buFont typeface="Arial" charset="0"/>
              <a:buChar char="•"/>
            </a:pPr>
            <a:r>
              <a:rPr lang="en-US" sz="1400" dirty="0">
                <a:solidFill>
                  <a:srgbClr val="000000"/>
                </a:solidFill>
                <a:latin typeface="Calibri" pitchFamily="34" charset="0"/>
              </a:rPr>
              <a:t> A variety of data </a:t>
            </a:r>
            <a:r>
              <a:rPr lang="en-US" sz="1400" dirty="0" smtClean="0">
                <a:solidFill>
                  <a:srgbClr val="000000"/>
                </a:solidFill>
                <a:latin typeface="Calibri" pitchFamily="34" charset="0"/>
              </a:rPr>
              <a:t>structures </a:t>
            </a:r>
            <a:r>
              <a:rPr lang="en-US" sz="1400" dirty="0">
                <a:solidFill>
                  <a:srgbClr val="000000"/>
                </a:solidFill>
                <a:latin typeface="Calibri" pitchFamily="34" charset="0"/>
              </a:rPr>
              <a:t>need to be accommodated:  scalars, multidimensional arrays, variable size arrays, etc..</a:t>
            </a:r>
          </a:p>
          <a:p>
            <a:pPr>
              <a:buSzPct val="100000"/>
              <a:buFont typeface="Arial" charset="0"/>
              <a:buChar char="•"/>
            </a:pPr>
            <a:endParaRPr lang="en-US" sz="1400" dirty="0">
              <a:solidFill>
                <a:srgbClr val="000000"/>
              </a:solidFill>
              <a:latin typeface="Calibri" pitchFamily="34" charset="0"/>
            </a:endParaRPr>
          </a:p>
          <a:p>
            <a:pPr>
              <a:buSzPct val="100000"/>
              <a:buFont typeface="Arial" charset="0"/>
              <a:buChar char="•"/>
            </a:pPr>
            <a:r>
              <a:rPr lang="en-US" sz="1400" dirty="0">
                <a:solidFill>
                  <a:srgbClr val="000000"/>
                </a:solidFill>
                <a:latin typeface="Calibri" pitchFamily="34" charset="0"/>
              </a:rPr>
              <a:t> Speed &amp; performance are very important </a:t>
            </a:r>
          </a:p>
          <a:p>
            <a:endParaRPr lang="en-US" sz="1400" dirty="0">
              <a:solidFill>
                <a:srgbClr val="000000"/>
              </a:solidFill>
              <a:latin typeface="Calibri" pitchFamily="34" charset="0"/>
            </a:endParaRPr>
          </a:p>
          <a:p>
            <a:pPr>
              <a:buSzPct val="100000"/>
              <a:buFont typeface="Arial" charset="0"/>
              <a:buChar char="•"/>
            </a:pPr>
            <a:r>
              <a:rPr lang="en-US" sz="1400" dirty="0">
                <a:solidFill>
                  <a:srgbClr val="000000"/>
                </a:solidFill>
                <a:latin typeface="Calibri" pitchFamily="34" charset="0"/>
              </a:rPr>
              <a:t>  Standardized API, version tracking, etc… </a:t>
            </a:r>
          </a:p>
        </p:txBody>
      </p:sp>
      <p:sp>
        <p:nvSpPr>
          <p:cNvPr id="23567" name="Right Arrow 22"/>
          <p:cNvSpPr>
            <a:spLocks noChangeArrowheads="1"/>
          </p:cNvSpPr>
          <p:nvPr/>
        </p:nvSpPr>
        <p:spPr bwMode="auto">
          <a:xfrm>
            <a:off x="5486400" y="2895600"/>
            <a:ext cx="457200" cy="5334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0 h 21600"/>
              <a:gd name="T10" fmla="*/ 2147483647 w 21600"/>
              <a:gd name="T11" fmla="*/ 2147483647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16200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0800" y="5400"/>
                </a:lnTo>
                <a:lnTo>
                  <a:pt x="10800" y="0"/>
                </a:lnTo>
                <a:lnTo>
                  <a:pt x="21600" y="10800"/>
                </a:lnTo>
                <a:lnTo>
                  <a:pt x="10800" y="21600"/>
                </a:lnTo>
                <a:lnTo>
                  <a:pt x="10800" y="16200"/>
                </a:lnTo>
                <a:lnTo>
                  <a:pt x="0" y="16200"/>
                </a:lnTo>
                <a:close/>
              </a:path>
            </a:pathLst>
          </a:custGeom>
          <a:solidFill>
            <a:srgbClr val="DCE6F2"/>
          </a:solidFill>
          <a:ln w="25402">
            <a:solidFill>
              <a:srgbClr val="FFFFFF"/>
            </a:solidFill>
            <a:miter lim="800000"/>
            <a:headEnd/>
            <a:tailEnd/>
          </a:ln>
        </p:spPr>
        <p:txBody>
          <a:bodyPr anchor="ctr" anchorCtr="1"/>
          <a:lstStyle/>
          <a:p>
            <a:pPr algn="ctr"/>
            <a:r>
              <a:rPr lang="en-US" b="1">
                <a:solidFill>
                  <a:srgbClr val="FFFFFF"/>
                </a:solidFill>
                <a:latin typeface="Calibri" pitchFamily="34" charset="0"/>
              </a:rPr>
              <a:t>?</a:t>
            </a:r>
          </a:p>
        </p:txBody>
      </p:sp>
      <p:cxnSp>
        <p:nvCxnSpPr>
          <p:cNvPr id="23568" name="Straight Connector 1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8" name="TextBox 20"/>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9" name="Slide Number Placeholder 26"/>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B588D8E7-F99A-40EC-9FFE-613DCB7B7810}"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16</a:t>
            </a:fld>
            <a:endParaRPr lang="en-US" sz="1200" kern="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Slide28">
    <p:spTree>
      <p:nvGrpSpPr>
        <p:cNvPr id="1" name=""/>
        <p:cNvGrpSpPr/>
        <p:nvPr/>
      </p:nvGrpSpPr>
      <p:grpSpPr>
        <a:xfrm>
          <a:off x="0" y="0"/>
          <a:ext cx="0" cy="0"/>
          <a:chOff x="0" y="0"/>
          <a:chExt cx="0" cy="0"/>
        </a:xfrm>
      </p:grpSpPr>
      <p:sp>
        <p:nvSpPr>
          <p:cNvPr id="25601" name="Rectangle 29"/>
          <p:cNvSpPr>
            <a:spLocks noChangeArrowheads="1"/>
          </p:cNvSpPr>
          <p:nvPr/>
        </p:nvSpPr>
        <p:spPr bwMode="auto">
          <a:xfrm>
            <a:off x="5029200" y="1066800"/>
            <a:ext cx="3886200" cy="5334000"/>
          </a:xfrm>
          <a:prstGeom prst="rect">
            <a:avLst/>
          </a:prstGeom>
          <a:solidFill>
            <a:srgbClr val="EBF1DE"/>
          </a:solidFill>
          <a:ln w="25402">
            <a:solidFill>
              <a:srgbClr val="FFFFFF"/>
            </a:solidFill>
            <a:miter lim="800000"/>
            <a:headEnd/>
            <a:tailEnd/>
          </a:ln>
        </p:spPr>
        <p:txBody>
          <a:bodyPr anchor="ctr" anchorCtr="1"/>
          <a:lstStyle/>
          <a:p>
            <a:pPr algn="ctr"/>
            <a:endParaRPr lang="en-US">
              <a:solidFill>
                <a:srgbClr val="FFFFFF"/>
              </a:solidFill>
              <a:latin typeface="Calibri" pitchFamily="34" charset="0"/>
            </a:endParaRPr>
          </a:p>
        </p:txBody>
      </p:sp>
      <p:sp>
        <p:nvSpPr>
          <p:cNvPr id="25602" name="Rectangle 26"/>
          <p:cNvSpPr>
            <a:spLocks noChangeArrowheads="1"/>
          </p:cNvSpPr>
          <p:nvPr/>
        </p:nvSpPr>
        <p:spPr bwMode="auto">
          <a:xfrm>
            <a:off x="152400" y="1066800"/>
            <a:ext cx="3886200" cy="5334000"/>
          </a:xfrm>
          <a:prstGeom prst="rect">
            <a:avLst/>
          </a:prstGeom>
          <a:solidFill>
            <a:srgbClr val="EBF1DE"/>
          </a:solidFill>
          <a:ln w="25402">
            <a:solidFill>
              <a:srgbClr val="FFFFFF"/>
            </a:solidFill>
            <a:miter lim="800000"/>
            <a:headEnd/>
            <a:tailEnd/>
          </a:ln>
        </p:spPr>
        <p:txBody>
          <a:bodyPr anchor="ctr" anchorCtr="1"/>
          <a:lstStyle/>
          <a:p>
            <a:pPr algn="ctr"/>
            <a:endParaRPr lang="en-US">
              <a:solidFill>
                <a:srgbClr val="FFFFFF"/>
              </a:solidFill>
              <a:latin typeface="Calibri" pitchFamily="34" charset="0"/>
            </a:endParaRPr>
          </a:p>
        </p:txBody>
      </p:sp>
      <p:sp>
        <p:nvSpPr>
          <p:cNvPr id="25603" name="Rounded Rectangle 11"/>
          <p:cNvSpPr>
            <a:spLocks noChangeArrowheads="1"/>
          </p:cNvSpPr>
          <p:nvPr/>
        </p:nvSpPr>
        <p:spPr bwMode="auto">
          <a:xfrm>
            <a:off x="533400" y="5638800"/>
            <a:ext cx="2743200" cy="533400"/>
          </a:xfrm>
          <a:custGeom>
            <a:avLst/>
            <a:gdLst>
              <a:gd name="T0" fmla="*/ 1371600 w 2743200"/>
              <a:gd name="T1" fmla="*/ 0 h 533396"/>
              <a:gd name="T2" fmla="*/ 2743200 w 2743200"/>
              <a:gd name="T3" fmla="*/ 266704 h 533396"/>
              <a:gd name="T4" fmla="*/ 1371600 w 2743200"/>
              <a:gd name="T5" fmla="*/ 533408 h 533396"/>
              <a:gd name="T6" fmla="*/ 0 w 2743200"/>
              <a:gd name="T7" fmla="*/ 266704 h 533396"/>
              <a:gd name="T8" fmla="*/ 17694720 60000 65536"/>
              <a:gd name="T9" fmla="*/ 0 60000 65536"/>
              <a:gd name="T10" fmla="*/ 5898240 60000 65536"/>
              <a:gd name="T11" fmla="*/ 11796480 60000 65536"/>
              <a:gd name="T12" fmla="*/ 26039 w 2743200"/>
              <a:gd name="T13" fmla="*/ 26039 h 533396"/>
              <a:gd name="T14" fmla="*/ 2717160 w 2743200"/>
              <a:gd name="T15" fmla="*/ 507357 h 533396"/>
            </a:gdLst>
            <a:ahLst/>
            <a:cxnLst>
              <a:cxn ang="T8">
                <a:pos x="T0" y="T1"/>
              </a:cxn>
              <a:cxn ang="T9">
                <a:pos x="T2" y="T3"/>
              </a:cxn>
              <a:cxn ang="T10">
                <a:pos x="T4" y="T5"/>
              </a:cxn>
              <a:cxn ang="T11">
                <a:pos x="T6" y="T7"/>
              </a:cxn>
            </a:cxnLst>
            <a:rect l="T12" t="T13" r="T14" b="T15"/>
            <a:pathLst>
              <a:path w="2743200" h="533396">
                <a:moveTo>
                  <a:pt x="88899" y="0"/>
                </a:moveTo>
                <a:lnTo>
                  <a:pt x="88898" y="0"/>
                </a:lnTo>
                <a:cubicBezTo>
                  <a:pt x="39801" y="0"/>
                  <a:pt x="0" y="39801"/>
                  <a:pt x="0" y="88898"/>
                </a:cubicBezTo>
                <a:lnTo>
                  <a:pt x="0" y="444497"/>
                </a:lnTo>
                <a:cubicBezTo>
                  <a:pt x="0" y="493594"/>
                  <a:pt x="39801" y="533395"/>
                  <a:pt x="88898" y="533396"/>
                </a:cubicBezTo>
                <a:lnTo>
                  <a:pt x="2654301" y="533396"/>
                </a:lnTo>
                <a:cubicBezTo>
                  <a:pt x="2703398" y="533395"/>
                  <a:pt x="2743200" y="493594"/>
                  <a:pt x="2743200" y="444497"/>
                </a:cubicBezTo>
                <a:lnTo>
                  <a:pt x="2743200" y="88899"/>
                </a:lnTo>
                <a:cubicBezTo>
                  <a:pt x="2743200" y="39801"/>
                  <a:pt x="2703398" y="0"/>
                  <a:pt x="2654301" y="0"/>
                </a:cubicBezTo>
                <a:close/>
              </a:path>
            </a:pathLst>
          </a:custGeom>
          <a:solidFill>
            <a:srgbClr val="FDEADA"/>
          </a:solidFill>
          <a:ln w="25402">
            <a:solidFill>
              <a:srgbClr val="FFFFFF"/>
            </a:solidFill>
            <a:miter lim="800000"/>
            <a:headEnd/>
            <a:tailEnd/>
          </a:ln>
        </p:spPr>
        <p:txBody>
          <a:bodyPr anchor="ctr" anchorCtr="1"/>
          <a:lstStyle/>
          <a:p>
            <a:pPr algn="ctr"/>
            <a:r>
              <a:rPr lang="en-US" sz="4000">
                <a:solidFill>
                  <a:srgbClr val="FFFFFF"/>
                </a:solidFill>
                <a:latin typeface="Calibri" pitchFamily="34" charset="0"/>
              </a:rPr>
              <a:t>? ? ? ? ? ? ?</a:t>
            </a:r>
          </a:p>
        </p:txBody>
      </p:sp>
      <p:sp>
        <p:nvSpPr>
          <p:cNvPr id="25604" name="Rounded Rectangle 22"/>
          <p:cNvSpPr>
            <a:spLocks/>
          </p:cNvSpPr>
          <p:nvPr/>
        </p:nvSpPr>
        <p:spPr bwMode="auto">
          <a:xfrm>
            <a:off x="381000" y="5638800"/>
            <a:ext cx="3276600" cy="533400"/>
          </a:xfrm>
          <a:custGeom>
            <a:avLst/>
            <a:gdLst>
              <a:gd name="T0" fmla="*/ 1638304 w 3276596"/>
              <a:gd name="T1" fmla="*/ 0 h 533396"/>
              <a:gd name="T2" fmla="*/ 3276608 w 3276596"/>
              <a:gd name="T3" fmla="*/ 266704 h 533396"/>
              <a:gd name="T4" fmla="*/ 1638304 w 3276596"/>
              <a:gd name="T5" fmla="*/ 533408 h 533396"/>
              <a:gd name="T6" fmla="*/ 0 w 3276596"/>
              <a:gd name="T7" fmla="*/ 266704 h 533396"/>
              <a:gd name="T8" fmla="*/ 17694720 60000 65536"/>
              <a:gd name="T9" fmla="*/ 0 60000 65536"/>
              <a:gd name="T10" fmla="*/ 5898240 60000 65536"/>
              <a:gd name="T11" fmla="*/ 11796480 60000 65536"/>
              <a:gd name="T12" fmla="*/ 26039 w 3276596"/>
              <a:gd name="T13" fmla="*/ 26039 h 533396"/>
              <a:gd name="T14" fmla="*/ 3250556 w 3276596"/>
              <a:gd name="T15" fmla="*/ 507357 h 533396"/>
            </a:gdLst>
            <a:ahLst/>
            <a:cxnLst>
              <a:cxn ang="T8">
                <a:pos x="T0" y="T1"/>
              </a:cxn>
              <a:cxn ang="T9">
                <a:pos x="T2" y="T3"/>
              </a:cxn>
              <a:cxn ang="T10">
                <a:pos x="T4" y="T5"/>
              </a:cxn>
              <a:cxn ang="T11">
                <a:pos x="T6" y="T7"/>
              </a:cxn>
            </a:cxnLst>
            <a:rect l="T12" t="T13" r="T14" b="T15"/>
            <a:pathLst>
              <a:path w="3276596" h="533396">
                <a:moveTo>
                  <a:pt x="88899" y="0"/>
                </a:moveTo>
                <a:lnTo>
                  <a:pt x="88898" y="0"/>
                </a:lnTo>
                <a:cubicBezTo>
                  <a:pt x="39801" y="0"/>
                  <a:pt x="0" y="39801"/>
                  <a:pt x="0" y="88898"/>
                </a:cubicBezTo>
                <a:lnTo>
                  <a:pt x="0" y="444497"/>
                </a:lnTo>
                <a:cubicBezTo>
                  <a:pt x="0" y="493594"/>
                  <a:pt x="39801" y="533395"/>
                  <a:pt x="88898" y="533396"/>
                </a:cubicBezTo>
                <a:lnTo>
                  <a:pt x="3187697" y="533396"/>
                </a:lnTo>
                <a:cubicBezTo>
                  <a:pt x="3236794" y="533395"/>
                  <a:pt x="3276596" y="493594"/>
                  <a:pt x="3276596" y="444497"/>
                </a:cubicBezTo>
                <a:lnTo>
                  <a:pt x="3276596" y="88899"/>
                </a:lnTo>
                <a:cubicBezTo>
                  <a:pt x="3276596" y="39801"/>
                  <a:pt x="3236794" y="0"/>
                  <a:pt x="3187697" y="0"/>
                </a:cubicBezTo>
                <a:close/>
              </a:path>
            </a:pathLst>
          </a:custGeom>
          <a:solidFill>
            <a:srgbClr val="C6D9F1"/>
          </a:solidFill>
          <a:ln w="25402">
            <a:solidFill>
              <a:srgbClr val="FFFFFF"/>
            </a:solidFill>
            <a:prstDash val="solid"/>
            <a:round/>
            <a:headEnd/>
            <a:tailEnd/>
          </a:ln>
        </p:spPr>
        <p:txBody>
          <a:bodyPr anchor="ctr" anchorCtr="1"/>
          <a:lstStyle/>
          <a:p>
            <a:endParaRPr lang="en-US"/>
          </a:p>
        </p:txBody>
      </p:sp>
      <p:sp>
        <p:nvSpPr>
          <p:cNvPr id="25605" name="TextBox 23"/>
          <p:cNvSpPr txBox="1">
            <a:spLocks noChangeArrowheads="1"/>
          </p:cNvSpPr>
          <p:nvPr/>
        </p:nvSpPr>
        <p:spPr bwMode="auto">
          <a:xfrm>
            <a:off x="152400" y="5638800"/>
            <a:ext cx="3581400" cy="523875"/>
          </a:xfrm>
          <a:prstGeom prst="rect">
            <a:avLst/>
          </a:prstGeom>
          <a:noFill/>
          <a:ln w="9525">
            <a:noFill/>
            <a:miter lim="800000"/>
            <a:headEnd/>
            <a:tailEnd/>
          </a:ln>
        </p:spPr>
        <p:txBody>
          <a:bodyPr anchorCtr="1">
            <a:spAutoFit/>
          </a:bodyPr>
          <a:lstStyle/>
          <a:p>
            <a:pPr algn="ctr"/>
            <a:r>
              <a:rPr lang="en-US" sz="1400">
                <a:solidFill>
                  <a:srgbClr val="000000"/>
                </a:solidFill>
                <a:latin typeface="Calibri" pitchFamily="34" charset="0"/>
              </a:rPr>
              <a:t>Data standard should accommodate every possible data set required for the model</a:t>
            </a:r>
          </a:p>
        </p:txBody>
      </p:sp>
      <p:sp>
        <p:nvSpPr>
          <p:cNvPr id="25606" name="Title 1"/>
          <p:cNvSpPr txBox="1">
            <a:spLocks noGrp="1"/>
          </p:cNvSpPr>
          <p:nvPr>
            <p:ph type="title"/>
          </p:nvPr>
        </p:nvSpPr>
        <p:spPr>
          <a:xfrm>
            <a:off x="457200" y="228600"/>
            <a:ext cx="8229600" cy="609600"/>
          </a:xfrm>
        </p:spPr>
        <p:txBody>
          <a:bodyPr/>
          <a:lstStyle/>
          <a:p>
            <a:pPr marL="342900" indent="-342900" eaLnBrk="1" hangingPunct="1"/>
            <a:r>
              <a:rPr sz="2400" b="1" smtClean="0">
                <a:solidFill>
                  <a:srgbClr val="4F81BD"/>
                </a:solidFill>
                <a:latin typeface="Arial" charset="0"/>
                <a:cs typeface="Arial" charset="0"/>
              </a:rPr>
              <a:t>The KIM API is based on exchanging pointers to</a:t>
            </a:r>
            <a:br>
              <a:rPr sz="2400" b="1" smtClean="0">
                <a:solidFill>
                  <a:srgbClr val="4F81BD"/>
                </a:solidFill>
                <a:latin typeface="Arial" charset="0"/>
                <a:cs typeface="Arial" charset="0"/>
              </a:rPr>
            </a:br>
            <a:r>
              <a:rPr sz="2400" b="1" smtClean="0">
                <a:solidFill>
                  <a:srgbClr val="4F81BD"/>
                </a:solidFill>
                <a:latin typeface="Arial" charset="0"/>
                <a:cs typeface="Arial" charset="0"/>
              </a:rPr>
              <a:t>data and methods</a:t>
            </a:r>
          </a:p>
        </p:txBody>
      </p:sp>
      <p:sp>
        <p:nvSpPr>
          <p:cNvPr id="25607"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3</a:t>
            </a:r>
            <a:endParaRPr lang="en-US" sz="1600" b="1" dirty="0">
              <a:solidFill>
                <a:srgbClr val="FFFFFF"/>
              </a:solidFill>
              <a:latin typeface="Calibri" pitchFamily="34" charset="0"/>
            </a:endParaRPr>
          </a:p>
        </p:txBody>
      </p:sp>
      <p:grpSp>
        <p:nvGrpSpPr>
          <p:cNvPr id="25608" name="Content Placeholder 8"/>
          <p:cNvGrpSpPr>
            <a:grpSpLocks/>
          </p:cNvGrpSpPr>
          <p:nvPr/>
        </p:nvGrpSpPr>
        <p:grpSpPr bwMode="auto">
          <a:xfrm>
            <a:off x="762000" y="1563688"/>
            <a:ext cx="2590800" cy="1825625"/>
            <a:chOff x="762289" y="1563267"/>
            <a:chExt cx="2590513" cy="1826468"/>
          </a:xfrm>
        </p:grpSpPr>
        <p:sp>
          <p:nvSpPr>
            <p:cNvPr id="25627" name="Freeform 9"/>
            <p:cNvSpPr>
              <a:spLocks noChangeArrowheads="1"/>
            </p:cNvSpPr>
            <p:nvPr/>
          </p:nvSpPr>
          <p:spPr bwMode="auto">
            <a:xfrm>
              <a:off x="1648535" y="2572015"/>
              <a:ext cx="817720" cy="817720"/>
            </a:xfrm>
            <a:custGeom>
              <a:avLst/>
              <a:gdLst>
                <a:gd name="T0" fmla="*/ 408860 w 817721"/>
                <a:gd name="T1" fmla="*/ 0 h 817721"/>
                <a:gd name="T2" fmla="*/ 817717 w 817721"/>
                <a:gd name="T3" fmla="*/ 408860 h 817721"/>
                <a:gd name="T4" fmla="*/ 408860 w 817721"/>
                <a:gd name="T5" fmla="*/ 817717 h 817721"/>
                <a:gd name="T6" fmla="*/ 0 w 817721"/>
                <a:gd name="T7" fmla="*/ 408860 h 817721"/>
                <a:gd name="T8" fmla="*/ 0 w 817721"/>
                <a:gd name="T9" fmla="*/ 408860 h 817721"/>
                <a:gd name="T10" fmla="*/ 119753 w 817721"/>
                <a:gd name="T11" fmla="*/ 119753 h 817721"/>
                <a:gd name="T12" fmla="*/ 408860 w 817721"/>
                <a:gd name="T13" fmla="*/ 1 h 817721"/>
                <a:gd name="T14" fmla="*/ 697966 w 817721"/>
                <a:gd name="T15" fmla="*/ 119754 h 817721"/>
                <a:gd name="T16" fmla="*/ 817718 w 817721"/>
                <a:gd name="T17" fmla="*/ 408860 h 817721"/>
                <a:gd name="T18" fmla="*/ 697965 w 817721"/>
                <a:gd name="T19" fmla="*/ 697967 h 817721"/>
                <a:gd name="T20" fmla="*/ 408860 w 817721"/>
                <a:gd name="T21" fmla="*/ 817720 h 817721"/>
                <a:gd name="T22" fmla="*/ 119752 w 817721"/>
                <a:gd name="T23" fmla="*/ 697967 h 817721"/>
                <a:gd name="T24" fmla="*/ 0 w 817721"/>
                <a:gd name="T25" fmla="*/ 408860 h 817721"/>
                <a:gd name="T26" fmla="*/ 0 w 817721"/>
                <a:gd name="T27" fmla="*/ 408860 h 817721"/>
                <a:gd name="T28" fmla="*/ 17694720 60000 65536"/>
                <a:gd name="T29" fmla="*/ 0 60000 65536"/>
                <a:gd name="T30" fmla="*/ 5898240 60000 65536"/>
                <a:gd name="T31" fmla="*/ 1179648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17721"/>
                <a:gd name="T43" fmla="*/ 0 h 817721"/>
                <a:gd name="T44" fmla="*/ 817721 w 817721"/>
                <a:gd name="T45" fmla="*/ 817721 h 81772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17721" h="817721">
                  <a:moveTo>
                    <a:pt x="0" y="408861"/>
                  </a:moveTo>
                  <a:cubicBezTo>
                    <a:pt x="0" y="300424"/>
                    <a:pt x="43077" y="196429"/>
                    <a:pt x="119753" y="119753"/>
                  </a:cubicBezTo>
                  <a:cubicBezTo>
                    <a:pt x="196429" y="43077"/>
                    <a:pt x="300425" y="1"/>
                    <a:pt x="408862" y="1"/>
                  </a:cubicBezTo>
                  <a:cubicBezTo>
                    <a:pt x="517299" y="1"/>
                    <a:pt x="621294" y="43078"/>
                    <a:pt x="697970" y="119754"/>
                  </a:cubicBezTo>
                  <a:cubicBezTo>
                    <a:pt x="774646" y="196430"/>
                    <a:pt x="817722" y="300426"/>
                    <a:pt x="817722" y="408863"/>
                  </a:cubicBezTo>
                  <a:cubicBezTo>
                    <a:pt x="817722" y="517300"/>
                    <a:pt x="774646" y="621295"/>
                    <a:pt x="697969" y="697971"/>
                  </a:cubicBezTo>
                  <a:cubicBezTo>
                    <a:pt x="621293" y="774647"/>
                    <a:pt x="517297" y="817724"/>
                    <a:pt x="408860" y="817724"/>
                  </a:cubicBezTo>
                  <a:cubicBezTo>
                    <a:pt x="300423" y="817724"/>
                    <a:pt x="196428" y="774648"/>
                    <a:pt x="119752" y="697971"/>
                  </a:cubicBezTo>
                  <a:cubicBezTo>
                    <a:pt x="43076" y="621295"/>
                    <a:pt x="0" y="517299"/>
                    <a:pt x="0" y="408862"/>
                  </a:cubicBezTo>
                  <a:lnTo>
                    <a:pt x="0" y="408861"/>
                  </a:lnTo>
                  <a:close/>
                </a:path>
              </a:pathLst>
            </a:custGeom>
            <a:solidFill>
              <a:srgbClr val="4F81BD"/>
            </a:solidFill>
            <a:ln w="25402">
              <a:solidFill>
                <a:srgbClr val="FFFFFF"/>
              </a:solidFill>
              <a:miter lim="800000"/>
              <a:headEnd/>
              <a:tailEnd/>
            </a:ln>
          </p:spPr>
          <p:txBody>
            <a:bodyPr lIns="129908" tIns="129908" rIns="129908" bIns="129908" anchor="ctr" anchorCtr="1"/>
            <a:lstStyle/>
            <a:p>
              <a:pPr algn="ctr" defTabSz="711200">
                <a:lnSpc>
                  <a:spcPct val="90000"/>
                </a:lnSpc>
                <a:spcAft>
                  <a:spcPts val="700"/>
                </a:spcAft>
              </a:pPr>
              <a:r>
                <a:rPr lang="en-US" sz="1600">
                  <a:solidFill>
                    <a:srgbClr val="FFFFFF"/>
                  </a:solidFill>
                  <a:latin typeface="Calibri" pitchFamily="34" charset="0"/>
                </a:rPr>
                <a:t>KIM</a:t>
              </a:r>
            </a:p>
            <a:p>
              <a:pPr algn="ctr" defTabSz="711200">
                <a:lnSpc>
                  <a:spcPct val="90000"/>
                </a:lnSpc>
                <a:spcAft>
                  <a:spcPts val="700"/>
                </a:spcAft>
              </a:pPr>
              <a:r>
                <a:rPr lang="en-US" sz="1600">
                  <a:solidFill>
                    <a:srgbClr val="FFFFFF"/>
                  </a:solidFill>
                  <a:latin typeface="Calibri" pitchFamily="34" charset="0"/>
                </a:rPr>
                <a:t>API</a:t>
              </a:r>
            </a:p>
          </p:txBody>
        </p:sp>
        <p:sp>
          <p:nvSpPr>
            <p:cNvPr id="25628" name="Freeform 10"/>
            <p:cNvSpPr>
              <a:spLocks/>
            </p:cNvSpPr>
            <p:nvPr/>
          </p:nvSpPr>
          <p:spPr bwMode="auto">
            <a:xfrm rot="-8699993">
              <a:off x="1091056" y="2418630"/>
              <a:ext cx="659620" cy="233053"/>
            </a:xfrm>
            <a:custGeom>
              <a:avLst/>
              <a:gdLst>
                <a:gd name="T0" fmla="*/ 2147483647 w 21600"/>
                <a:gd name="T1" fmla="*/ 0 h 21600"/>
                <a:gd name="T2" fmla="*/ 2147483647 w 21600"/>
                <a:gd name="T3" fmla="*/ 146362281 h 21600"/>
                <a:gd name="T4" fmla="*/ 2147483647 w 21600"/>
                <a:gd name="T5" fmla="*/ 292723180 h 21600"/>
                <a:gd name="T6" fmla="*/ 0 w 21600"/>
                <a:gd name="T7" fmla="*/ 146362281 h 21600"/>
                <a:gd name="T8" fmla="*/ 2147483647 w 21600"/>
                <a:gd name="T9" fmla="*/ 0 h 21600"/>
                <a:gd name="T10" fmla="*/ 2147483647 w 21600"/>
                <a:gd name="T11" fmla="*/ 292723180 h 21600"/>
                <a:gd name="T12" fmla="*/ 17694720 60000 65536"/>
                <a:gd name="T13" fmla="*/ 0 60000 65536"/>
                <a:gd name="T14" fmla="*/ 5898240 60000 65536"/>
                <a:gd name="T15" fmla="*/ 11796480 60000 65536"/>
                <a:gd name="T16" fmla="*/ 17694720 60000 65536"/>
                <a:gd name="T17" fmla="*/ 5898240 60000 65536"/>
                <a:gd name="T18" fmla="*/ 2290 w 21600"/>
                <a:gd name="T19" fmla="*/ 4320 h 21600"/>
                <a:gd name="T20" fmla="*/ 21600 w 21600"/>
                <a:gd name="T21" fmla="*/ 1728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4320"/>
                  </a:moveTo>
                  <a:lnTo>
                    <a:pt x="3816" y="4320"/>
                  </a:lnTo>
                  <a:lnTo>
                    <a:pt x="3816" y="0"/>
                  </a:lnTo>
                  <a:lnTo>
                    <a:pt x="0" y="10800"/>
                  </a:lnTo>
                  <a:lnTo>
                    <a:pt x="3816" y="21600"/>
                  </a:lnTo>
                  <a:lnTo>
                    <a:pt x="3816" y="17280"/>
                  </a:lnTo>
                  <a:lnTo>
                    <a:pt x="21600" y="17280"/>
                  </a:lnTo>
                  <a:close/>
                </a:path>
              </a:pathLst>
            </a:custGeom>
            <a:solidFill>
              <a:srgbClr val="B2C1DB"/>
            </a:solidFill>
            <a:ln w="9525">
              <a:noFill/>
              <a:prstDash val="solid"/>
              <a:round/>
              <a:headEnd/>
              <a:tailEnd/>
            </a:ln>
          </p:spPr>
          <p:txBody>
            <a:bodyPr lIns="0" tIns="0" rIns="0" bIns="0"/>
            <a:lstStyle/>
            <a:p>
              <a:endParaRPr lang="en-US"/>
            </a:p>
          </p:txBody>
        </p:sp>
        <p:sp>
          <p:nvSpPr>
            <p:cNvPr id="25629" name="Freeform 11"/>
            <p:cNvSpPr>
              <a:spLocks noChangeArrowheads="1"/>
            </p:cNvSpPr>
            <p:nvPr/>
          </p:nvSpPr>
          <p:spPr bwMode="auto">
            <a:xfrm>
              <a:off x="762289" y="2035262"/>
              <a:ext cx="776837" cy="621471"/>
            </a:xfrm>
            <a:custGeom>
              <a:avLst/>
              <a:gdLst>
                <a:gd name="T0" fmla="*/ 388422 w 776835"/>
                <a:gd name="T1" fmla="*/ 0 h 621468"/>
                <a:gd name="T2" fmla="*/ 776843 w 776835"/>
                <a:gd name="T3" fmla="*/ 310742 h 621468"/>
                <a:gd name="T4" fmla="*/ 388422 w 776835"/>
                <a:gd name="T5" fmla="*/ 621480 h 621468"/>
                <a:gd name="T6" fmla="*/ 0 w 776835"/>
                <a:gd name="T7" fmla="*/ 310742 h 621468"/>
                <a:gd name="T8" fmla="*/ 0 w 776835"/>
                <a:gd name="T9" fmla="*/ 62147 h 621468"/>
                <a:gd name="T10" fmla="*/ 18202 w 776835"/>
                <a:gd name="T11" fmla="*/ 18202 h 621468"/>
                <a:gd name="T12" fmla="*/ 62147 w 776835"/>
                <a:gd name="T13" fmla="*/ 0 h 621468"/>
                <a:gd name="T14" fmla="*/ 714696 w 776835"/>
                <a:gd name="T15" fmla="*/ 0 h 621468"/>
                <a:gd name="T16" fmla="*/ 758641 w 776835"/>
                <a:gd name="T17" fmla="*/ 18202 h 621468"/>
                <a:gd name="T18" fmla="*/ 776843 w 776835"/>
                <a:gd name="T19" fmla="*/ 62147 h 621468"/>
                <a:gd name="T20" fmla="*/ 776843 w 776835"/>
                <a:gd name="T21" fmla="*/ 559333 h 621468"/>
                <a:gd name="T22" fmla="*/ 758641 w 776835"/>
                <a:gd name="T23" fmla="*/ 603278 h 621468"/>
                <a:gd name="T24" fmla="*/ 714696 w 776835"/>
                <a:gd name="T25" fmla="*/ 621480 h 621468"/>
                <a:gd name="T26" fmla="*/ 62147 w 776835"/>
                <a:gd name="T27" fmla="*/ 621480 h 621468"/>
                <a:gd name="T28" fmla="*/ 18202 w 776835"/>
                <a:gd name="T29" fmla="*/ 603278 h 621468"/>
                <a:gd name="T30" fmla="*/ 0 w 776835"/>
                <a:gd name="T31" fmla="*/ 559333 h 621468"/>
                <a:gd name="T32" fmla="*/ 0 w 776835"/>
                <a:gd name="T33" fmla="*/ 62147 h 621468"/>
                <a:gd name="T34" fmla="*/ 17694720 60000 65536"/>
                <a:gd name="T35" fmla="*/ 0 60000 65536"/>
                <a:gd name="T36" fmla="*/ 5898240 60000 65536"/>
                <a:gd name="T37" fmla="*/ 1179648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76835"/>
                <a:gd name="T52" fmla="*/ 0 h 621468"/>
                <a:gd name="T53" fmla="*/ 776835 w 776835"/>
                <a:gd name="T54" fmla="*/ 621468 h 6214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76835" h="621468">
                  <a:moveTo>
                    <a:pt x="0" y="62147"/>
                  </a:moveTo>
                  <a:cubicBezTo>
                    <a:pt x="0" y="45665"/>
                    <a:pt x="6548" y="29857"/>
                    <a:pt x="18202" y="18202"/>
                  </a:cubicBezTo>
                  <a:cubicBezTo>
                    <a:pt x="29857" y="6547"/>
                    <a:pt x="45664" y="0"/>
                    <a:pt x="62147" y="0"/>
                  </a:cubicBezTo>
                  <a:lnTo>
                    <a:pt x="714688" y="0"/>
                  </a:lnTo>
                  <a:cubicBezTo>
                    <a:pt x="731170" y="0"/>
                    <a:pt x="746978" y="6548"/>
                    <a:pt x="758633" y="18202"/>
                  </a:cubicBezTo>
                  <a:cubicBezTo>
                    <a:pt x="770288" y="29857"/>
                    <a:pt x="776835" y="45664"/>
                    <a:pt x="776835" y="62147"/>
                  </a:cubicBezTo>
                  <a:lnTo>
                    <a:pt x="776835" y="559321"/>
                  </a:lnTo>
                  <a:cubicBezTo>
                    <a:pt x="776835" y="575803"/>
                    <a:pt x="770287" y="591611"/>
                    <a:pt x="758633" y="603266"/>
                  </a:cubicBezTo>
                  <a:cubicBezTo>
                    <a:pt x="746978" y="614921"/>
                    <a:pt x="731171" y="621468"/>
                    <a:pt x="714688" y="621468"/>
                  </a:cubicBezTo>
                  <a:lnTo>
                    <a:pt x="62147" y="621468"/>
                  </a:lnTo>
                  <a:cubicBezTo>
                    <a:pt x="45665" y="621468"/>
                    <a:pt x="29857" y="614920"/>
                    <a:pt x="18202" y="603266"/>
                  </a:cubicBezTo>
                  <a:cubicBezTo>
                    <a:pt x="6547" y="591611"/>
                    <a:pt x="0" y="575804"/>
                    <a:pt x="0" y="559321"/>
                  </a:cubicBezTo>
                  <a:lnTo>
                    <a:pt x="0" y="62147"/>
                  </a:lnTo>
                  <a:close/>
                </a:path>
              </a:pathLst>
            </a:custGeom>
            <a:solidFill>
              <a:srgbClr val="4F81BD"/>
            </a:solidFill>
            <a:ln w="25402">
              <a:solidFill>
                <a:srgbClr val="FFFFFF"/>
              </a:solidFill>
              <a:miter lim="800000"/>
              <a:headEnd/>
              <a:tailEnd/>
            </a:ln>
          </p:spPr>
          <p:txBody>
            <a:bodyPr lIns="41065" tIns="41065" rIns="41065" bIns="41065" anchor="ctr" anchorCtr="1"/>
            <a:lstStyle/>
            <a:p>
              <a:pPr algn="ctr" defTabSz="531813">
                <a:lnSpc>
                  <a:spcPct val="90000"/>
                </a:lnSpc>
                <a:spcAft>
                  <a:spcPts val="500"/>
                </a:spcAft>
              </a:pPr>
              <a:r>
                <a:rPr lang="en-US" sz="1200">
                  <a:solidFill>
                    <a:srgbClr val="FFFFFF"/>
                  </a:solidFill>
                  <a:latin typeface="Calibri" pitchFamily="34" charset="0"/>
                </a:rPr>
                <a:t>Many languages link</a:t>
              </a:r>
            </a:p>
          </p:txBody>
        </p:sp>
        <p:sp>
          <p:nvSpPr>
            <p:cNvPr id="25630" name="Freeform 12"/>
            <p:cNvSpPr>
              <a:spLocks/>
            </p:cNvSpPr>
            <p:nvPr/>
          </p:nvSpPr>
          <p:spPr bwMode="auto">
            <a:xfrm rot="-5399996">
              <a:off x="1727596" y="2087282"/>
              <a:ext cx="659620" cy="233053"/>
            </a:xfrm>
            <a:custGeom>
              <a:avLst/>
              <a:gdLst>
                <a:gd name="T0" fmla="*/ 2147483647 w 21600"/>
                <a:gd name="T1" fmla="*/ 0 h 21600"/>
                <a:gd name="T2" fmla="*/ 2147483647 w 21600"/>
                <a:gd name="T3" fmla="*/ 146362281 h 21600"/>
                <a:gd name="T4" fmla="*/ 2147483647 w 21600"/>
                <a:gd name="T5" fmla="*/ 292723180 h 21600"/>
                <a:gd name="T6" fmla="*/ 0 w 21600"/>
                <a:gd name="T7" fmla="*/ 146362281 h 21600"/>
                <a:gd name="T8" fmla="*/ 2147483647 w 21600"/>
                <a:gd name="T9" fmla="*/ 0 h 21600"/>
                <a:gd name="T10" fmla="*/ 2147483647 w 21600"/>
                <a:gd name="T11" fmla="*/ 292723180 h 21600"/>
                <a:gd name="T12" fmla="*/ 17694720 60000 65536"/>
                <a:gd name="T13" fmla="*/ 0 60000 65536"/>
                <a:gd name="T14" fmla="*/ 5898240 60000 65536"/>
                <a:gd name="T15" fmla="*/ 11796480 60000 65536"/>
                <a:gd name="T16" fmla="*/ 17694720 60000 65536"/>
                <a:gd name="T17" fmla="*/ 5898240 60000 65536"/>
                <a:gd name="T18" fmla="*/ 2290 w 21600"/>
                <a:gd name="T19" fmla="*/ 4320 h 21600"/>
                <a:gd name="T20" fmla="*/ 21600 w 21600"/>
                <a:gd name="T21" fmla="*/ 1728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4320"/>
                  </a:moveTo>
                  <a:lnTo>
                    <a:pt x="3816" y="4320"/>
                  </a:lnTo>
                  <a:lnTo>
                    <a:pt x="3816" y="0"/>
                  </a:lnTo>
                  <a:lnTo>
                    <a:pt x="0" y="10800"/>
                  </a:lnTo>
                  <a:lnTo>
                    <a:pt x="3816" y="21600"/>
                  </a:lnTo>
                  <a:lnTo>
                    <a:pt x="3816" y="17280"/>
                  </a:lnTo>
                  <a:lnTo>
                    <a:pt x="21600" y="17280"/>
                  </a:lnTo>
                  <a:close/>
                </a:path>
              </a:pathLst>
            </a:custGeom>
            <a:solidFill>
              <a:srgbClr val="B2C1DB"/>
            </a:solidFill>
            <a:ln w="9525">
              <a:noFill/>
              <a:prstDash val="solid"/>
              <a:round/>
              <a:headEnd/>
              <a:tailEnd/>
            </a:ln>
          </p:spPr>
          <p:txBody>
            <a:bodyPr lIns="0" tIns="0" rIns="0" bIns="0"/>
            <a:lstStyle/>
            <a:p>
              <a:endParaRPr lang="en-US"/>
            </a:p>
          </p:txBody>
        </p:sp>
        <p:sp>
          <p:nvSpPr>
            <p:cNvPr id="25631" name="Freeform 13"/>
            <p:cNvSpPr>
              <a:spLocks noChangeArrowheads="1"/>
            </p:cNvSpPr>
            <p:nvPr/>
          </p:nvSpPr>
          <p:spPr bwMode="auto">
            <a:xfrm>
              <a:off x="1668981" y="1563267"/>
              <a:ext cx="776837" cy="621471"/>
            </a:xfrm>
            <a:custGeom>
              <a:avLst/>
              <a:gdLst>
                <a:gd name="T0" fmla="*/ 388422 w 776835"/>
                <a:gd name="T1" fmla="*/ 0 h 621468"/>
                <a:gd name="T2" fmla="*/ 776843 w 776835"/>
                <a:gd name="T3" fmla="*/ 310742 h 621468"/>
                <a:gd name="T4" fmla="*/ 388422 w 776835"/>
                <a:gd name="T5" fmla="*/ 621480 h 621468"/>
                <a:gd name="T6" fmla="*/ 0 w 776835"/>
                <a:gd name="T7" fmla="*/ 310742 h 621468"/>
                <a:gd name="T8" fmla="*/ 0 w 776835"/>
                <a:gd name="T9" fmla="*/ 62147 h 621468"/>
                <a:gd name="T10" fmla="*/ 18202 w 776835"/>
                <a:gd name="T11" fmla="*/ 18202 h 621468"/>
                <a:gd name="T12" fmla="*/ 62147 w 776835"/>
                <a:gd name="T13" fmla="*/ 0 h 621468"/>
                <a:gd name="T14" fmla="*/ 714696 w 776835"/>
                <a:gd name="T15" fmla="*/ 0 h 621468"/>
                <a:gd name="T16" fmla="*/ 758641 w 776835"/>
                <a:gd name="T17" fmla="*/ 18202 h 621468"/>
                <a:gd name="T18" fmla="*/ 776843 w 776835"/>
                <a:gd name="T19" fmla="*/ 62147 h 621468"/>
                <a:gd name="T20" fmla="*/ 776843 w 776835"/>
                <a:gd name="T21" fmla="*/ 559333 h 621468"/>
                <a:gd name="T22" fmla="*/ 758641 w 776835"/>
                <a:gd name="T23" fmla="*/ 603278 h 621468"/>
                <a:gd name="T24" fmla="*/ 714696 w 776835"/>
                <a:gd name="T25" fmla="*/ 621480 h 621468"/>
                <a:gd name="T26" fmla="*/ 62147 w 776835"/>
                <a:gd name="T27" fmla="*/ 621480 h 621468"/>
                <a:gd name="T28" fmla="*/ 18202 w 776835"/>
                <a:gd name="T29" fmla="*/ 603278 h 621468"/>
                <a:gd name="T30" fmla="*/ 0 w 776835"/>
                <a:gd name="T31" fmla="*/ 559333 h 621468"/>
                <a:gd name="T32" fmla="*/ 0 w 776835"/>
                <a:gd name="T33" fmla="*/ 62147 h 621468"/>
                <a:gd name="T34" fmla="*/ 17694720 60000 65536"/>
                <a:gd name="T35" fmla="*/ 0 60000 65536"/>
                <a:gd name="T36" fmla="*/ 5898240 60000 65536"/>
                <a:gd name="T37" fmla="*/ 1179648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76835"/>
                <a:gd name="T52" fmla="*/ 0 h 621468"/>
                <a:gd name="T53" fmla="*/ 776835 w 776835"/>
                <a:gd name="T54" fmla="*/ 621468 h 6214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76835" h="621468">
                  <a:moveTo>
                    <a:pt x="0" y="62147"/>
                  </a:moveTo>
                  <a:cubicBezTo>
                    <a:pt x="0" y="45665"/>
                    <a:pt x="6548" y="29857"/>
                    <a:pt x="18202" y="18202"/>
                  </a:cubicBezTo>
                  <a:cubicBezTo>
                    <a:pt x="29857" y="6547"/>
                    <a:pt x="45664" y="0"/>
                    <a:pt x="62147" y="0"/>
                  </a:cubicBezTo>
                  <a:lnTo>
                    <a:pt x="714688" y="0"/>
                  </a:lnTo>
                  <a:cubicBezTo>
                    <a:pt x="731170" y="0"/>
                    <a:pt x="746978" y="6548"/>
                    <a:pt x="758633" y="18202"/>
                  </a:cubicBezTo>
                  <a:cubicBezTo>
                    <a:pt x="770288" y="29857"/>
                    <a:pt x="776835" y="45664"/>
                    <a:pt x="776835" y="62147"/>
                  </a:cubicBezTo>
                  <a:lnTo>
                    <a:pt x="776835" y="559321"/>
                  </a:lnTo>
                  <a:cubicBezTo>
                    <a:pt x="776835" y="575803"/>
                    <a:pt x="770287" y="591611"/>
                    <a:pt x="758633" y="603266"/>
                  </a:cubicBezTo>
                  <a:cubicBezTo>
                    <a:pt x="746978" y="614921"/>
                    <a:pt x="731171" y="621468"/>
                    <a:pt x="714688" y="621468"/>
                  </a:cubicBezTo>
                  <a:lnTo>
                    <a:pt x="62147" y="621468"/>
                  </a:lnTo>
                  <a:cubicBezTo>
                    <a:pt x="45665" y="621468"/>
                    <a:pt x="29857" y="614920"/>
                    <a:pt x="18202" y="603266"/>
                  </a:cubicBezTo>
                  <a:cubicBezTo>
                    <a:pt x="6547" y="591611"/>
                    <a:pt x="0" y="575804"/>
                    <a:pt x="0" y="559321"/>
                  </a:cubicBezTo>
                  <a:lnTo>
                    <a:pt x="0" y="62147"/>
                  </a:lnTo>
                  <a:close/>
                </a:path>
              </a:pathLst>
            </a:custGeom>
            <a:solidFill>
              <a:srgbClr val="4F81BD"/>
            </a:solidFill>
            <a:ln w="25402">
              <a:solidFill>
                <a:srgbClr val="FFFFFF"/>
              </a:solidFill>
              <a:miter lim="800000"/>
              <a:headEnd/>
              <a:tailEnd/>
            </a:ln>
          </p:spPr>
          <p:txBody>
            <a:bodyPr lIns="41065" tIns="41065" rIns="41065" bIns="41065" anchor="ctr" anchorCtr="1"/>
            <a:lstStyle/>
            <a:p>
              <a:pPr algn="ctr" defTabSz="531813">
                <a:lnSpc>
                  <a:spcPct val="90000"/>
                </a:lnSpc>
                <a:spcAft>
                  <a:spcPts val="500"/>
                </a:spcAft>
              </a:pPr>
              <a:r>
                <a:rPr lang="en-US" sz="1200">
                  <a:solidFill>
                    <a:srgbClr val="FFFFFF"/>
                  </a:solidFill>
                  <a:latin typeface="Calibri" pitchFamily="34" charset="0"/>
                </a:rPr>
                <a:t>Data</a:t>
              </a:r>
            </a:p>
            <a:p>
              <a:pPr algn="ctr" defTabSz="531813">
                <a:lnSpc>
                  <a:spcPct val="90000"/>
                </a:lnSpc>
                <a:spcAft>
                  <a:spcPts val="500"/>
                </a:spcAft>
              </a:pPr>
              <a:r>
                <a:rPr lang="en-US" sz="1200">
                  <a:solidFill>
                    <a:srgbClr val="FFFFFF"/>
                  </a:solidFill>
                  <a:latin typeface="Calibri" pitchFamily="34" charset="0"/>
                </a:rPr>
                <a:t>standard</a:t>
              </a:r>
            </a:p>
          </p:txBody>
        </p:sp>
        <p:sp>
          <p:nvSpPr>
            <p:cNvPr id="25632" name="Freeform 14"/>
            <p:cNvSpPr>
              <a:spLocks/>
            </p:cNvSpPr>
            <p:nvPr/>
          </p:nvSpPr>
          <p:spPr bwMode="auto">
            <a:xfrm rot="-2042521">
              <a:off x="2371929" y="2432986"/>
              <a:ext cx="647989" cy="233053"/>
            </a:xfrm>
            <a:custGeom>
              <a:avLst/>
              <a:gdLst>
                <a:gd name="T0" fmla="*/ 2147483647 w 21600"/>
                <a:gd name="T1" fmla="*/ 0 h 21600"/>
                <a:gd name="T2" fmla="*/ 2147483647 w 21600"/>
                <a:gd name="T3" fmla="*/ 146362281 h 21600"/>
                <a:gd name="T4" fmla="*/ 2147483647 w 21600"/>
                <a:gd name="T5" fmla="*/ 292723180 h 21600"/>
                <a:gd name="T6" fmla="*/ 0 w 21600"/>
                <a:gd name="T7" fmla="*/ 146362281 h 21600"/>
                <a:gd name="T8" fmla="*/ 2147483647 w 21600"/>
                <a:gd name="T9" fmla="*/ 0 h 21600"/>
                <a:gd name="T10" fmla="*/ 2147483647 w 21600"/>
                <a:gd name="T11" fmla="*/ 292723180 h 21600"/>
                <a:gd name="T12" fmla="*/ 17694720 60000 65536"/>
                <a:gd name="T13" fmla="*/ 0 60000 65536"/>
                <a:gd name="T14" fmla="*/ 5898240 60000 65536"/>
                <a:gd name="T15" fmla="*/ 11796480 60000 65536"/>
                <a:gd name="T16" fmla="*/ 17694720 60000 65536"/>
                <a:gd name="T17" fmla="*/ 5898240 60000 65536"/>
                <a:gd name="T18" fmla="*/ 2330 w 21600"/>
                <a:gd name="T19" fmla="*/ 4320 h 21600"/>
                <a:gd name="T20" fmla="*/ 21600 w 21600"/>
                <a:gd name="T21" fmla="*/ 1728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4320"/>
                  </a:moveTo>
                  <a:lnTo>
                    <a:pt x="3884" y="4320"/>
                  </a:lnTo>
                  <a:lnTo>
                    <a:pt x="3884" y="0"/>
                  </a:lnTo>
                  <a:lnTo>
                    <a:pt x="0" y="10800"/>
                  </a:lnTo>
                  <a:lnTo>
                    <a:pt x="3884" y="21600"/>
                  </a:lnTo>
                  <a:lnTo>
                    <a:pt x="3884" y="17280"/>
                  </a:lnTo>
                  <a:lnTo>
                    <a:pt x="21600" y="17280"/>
                  </a:lnTo>
                  <a:close/>
                </a:path>
              </a:pathLst>
            </a:custGeom>
            <a:solidFill>
              <a:srgbClr val="B2C1DB"/>
            </a:solidFill>
            <a:ln w="9525">
              <a:noFill/>
              <a:prstDash val="solid"/>
              <a:round/>
              <a:headEnd/>
              <a:tailEnd/>
            </a:ln>
          </p:spPr>
          <p:txBody>
            <a:bodyPr lIns="0" tIns="0" rIns="0" bIns="0"/>
            <a:lstStyle/>
            <a:p>
              <a:endParaRPr lang="en-US"/>
            </a:p>
          </p:txBody>
        </p:sp>
        <p:sp>
          <p:nvSpPr>
            <p:cNvPr id="25633" name="Freeform 15"/>
            <p:cNvSpPr>
              <a:spLocks noChangeArrowheads="1"/>
            </p:cNvSpPr>
            <p:nvPr/>
          </p:nvSpPr>
          <p:spPr bwMode="auto">
            <a:xfrm>
              <a:off x="2575965" y="2057400"/>
              <a:ext cx="776837" cy="621471"/>
            </a:xfrm>
            <a:custGeom>
              <a:avLst/>
              <a:gdLst>
                <a:gd name="T0" fmla="*/ 388422 w 776835"/>
                <a:gd name="T1" fmla="*/ 0 h 621468"/>
                <a:gd name="T2" fmla="*/ 776843 w 776835"/>
                <a:gd name="T3" fmla="*/ 310742 h 621468"/>
                <a:gd name="T4" fmla="*/ 388422 w 776835"/>
                <a:gd name="T5" fmla="*/ 621480 h 621468"/>
                <a:gd name="T6" fmla="*/ 0 w 776835"/>
                <a:gd name="T7" fmla="*/ 310742 h 621468"/>
                <a:gd name="T8" fmla="*/ 0 w 776835"/>
                <a:gd name="T9" fmla="*/ 62147 h 621468"/>
                <a:gd name="T10" fmla="*/ 18202 w 776835"/>
                <a:gd name="T11" fmla="*/ 18202 h 621468"/>
                <a:gd name="T12" fmla="*/ 62147 w 776835"/>
                <a:gd name="T13" fmla="*/ 0 h 621468"/>
                <a:gd name="T14" fmla="*/ 714696 w 776835"/>
                <a:gd name="T15" fmla="*/ 0 h 621468"/>
                <a:gd name="T16" fmla="*/ 758641 w 776835"/>
                <a:gd name="T17" fmla="*/ 18202 h 621468"/>
                <a:gd name="T18" fmla="*/ 776843 w 776835"/>
                <a:gd name="T19" fmla="*/ 62147 h 621468"/>
                <a:gd name="T20" fmla="*/ 776843 w 776835"/>
                <a:gd name="T21" fmla="*/ 559333 h 621468"/>
                <a:gd name="T22" fmla="*/ 758641 w 776835"/>
                <a:gd name="T23" fmla="*/ 603278 h 621468"/>
                <a:gd name="T24" fmla="*/ 714696 w 776835"/>
                <a:gd name="T25" fmla="*/ 621480 h 621468"/>
                <a:gd name="T26" fmla="*/ 62147 w 776835"/>
                <a:gd name="T27" fmla="*/ 621480 h 621468"/>
                <a:gd name="T28" fmla="*/ 18202 w 776835"/>
                <a:gd name="T29" fmla="*/ 603278 h 621468"/>
                <a:gd name="T30" fmla="*/ 0 w 776835"/>
                <a:gd name="T31" fmla="*/ 559333 h 621468"/>
                <a:gd name="T32" fmla="*/ 0 w 776835"/>
                <a:gd name="T33" fmla="*/ 62147 h 621468"/>
                <a:gd name="T34" fmla="*/ 17694720 60000 65536"/>
                <a:gd name="T35" fmla="*/ 0 60000 65536"/>
                <a:gd name="T36" fmla="*/ 5898240 60000 65536"/>
                <a:gd name="T37" fmla="*/ 1179648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76835"/>
                <a:gd name="T52" fmla="*/ 0 h 621468"/>
                <a:gd name="T53" fmla="*/ 776835 w 776835"/>
                <a:gd name="T54" fmla="*/ 621468 h 6214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76835" h="621468">
                  <a:moveTo>
                    <a:pt x="0" y="62147"/>
                  </a:moveTo>
                  <a:cubicBezTo>
                    <a:pt x="0" y="45665"/>
                    <a:pt x="6548" y="29857"/>
                    <a:pt x="18202" y="18202"/>
                  </a:cubicBezTo>
                  <a:cubicBezTo>
                    <a:pt x="29857" y="6547"/>
                    <a:pt x="45664" y="0"/>
                    <a:pt x="62147" y="0"/>
                  </a:cubicBezTo>
                  <a:lnTo>
                    <a:pt x="714688" y="0"/>
                  </a:lnTo>
                  <a:cubicBezTo>
                    <a:pt x="731170" y="0"/>
                    <a:pt x="746978" y="6548"/>
                    <a:pt x="758633" y="18202"/>
                  </a:cubicBezTo>
                  <a:cubicBezTo>
                    <a:pt x="770288" y="29857"/>
                    <a:pt x="776835" y="45664"/>
                    <a:pt x="776835" y="62147"/>
                  </a:cubicBezTo>
                  <a:lnTo>
                    <a:pt x="776835" y="559321"/>
                  </a:lnTo>
                  <a:cubicBezTo>
                    <a:pt x="776835" y="575803"/>
                    <a:pt x="770287" y="591611"/>
                    <a:pt x="758633" y="603266"/>
                  </a:cubicBezTo>
                  <a:cubicBezTo>
                    <a:pt x="746978" y="614921"/>
                    <a:pt x="731171" y="621468"/>
                    <a:pt x="714688" y="621468"/>
                  </a:cubicBezTo>
                  <a:lnTo>
                    <a:pt x="62147" y="621468"/>
                  </a:lnTo>
                  <a:cubicBezTo>
                    <a:pt x="45665" y="621468"/>
                    <a:pt x="29857" y="614920"/>
                    <a:pt x="18202" y="603266"/>
                  </a:cubicBezTo>
                  <a:cubicBezTo>
                    <a:pt x="6547" y="591611"/>
                    <a:pt x="0" y="575804"/>
                    <a:pt x="0" y="559321"/>
                  </a:cubicBezTo>
                  <a:lnTo>
                    <a:pt x="0" y="62147"/>
                  </a:lnTo>
                  <a:close/>
                </a:path>
              </a:pathLst>
            </a:custGeom>
            <a:solidFill>
              <a:srgbClr val="4F81BD"/>
            </a:solidFill>
            <a:ln w="25402">
              <a:solidFill>
                <a:srgbClr val="FFFFFF"/>
              </a:solidFill>
              <a:miter lim="800000"/>
              <a:headEnd/>
              <a:tailEnd/>
            </a:ln>
          </p:spPr>
          <p:txBody>
            <a:bodyPr lIns="41065" tIns="41065" rIns="41065" bIns="41065" anchor="ctr" anchorCtr="1"/>
            <a:lstStyle/>
            <a:p>
              <a:pPr algn="ctr" defTabSz="531813">
                <a:lnSpc>
                  <a:spcPct val="90000"/>
                </a:lnSpc>
                <a:spcAft>
                  <a:spcPts val="500"/>
                </a:spcAft>
              </a:pPr>
              <a:r>
                <a:rPr lang="en-US" sz="1200">
                  <a:solidFill>
                    <a:srgbClr val="FFFFFF"/>
                  </a:solidFill>
                  <a:latin typeface="Calibri" pitchFamily="34" charset="0"/>
                </a:rPr>
                <a:t>Method flexibility and  speed</a:t>
              </a:r>
            </a:p>
          </p:txBody>
        </p:sp>
      </p:grpSp>
      <p:sp>
        <p:nvSpPr>
          <p:cNvPr id="25609" name="Down Arrow 14"/>
          <p:cNvSpPr>
            <a:spLocks/>
          </p:cNvSpPr>
          <p:nvPr/>
        </p:nvSpPr>
        <p:spPr bwMode="auto">
          <a:xfrm>
            <a:off x="1905000" y="3429000"/>
            <a:ext cx="304800" cy="304800"/>
          </a:xfrm>
          <a:custGeom>
            <a:avLst/>
            <a:gdLst>
              <a:gd name="T0" fmla="*/ 428215736 w 21600"/>
              <a:gd name="T1" fmla="*/ 0 h 21600"/>
              <a:gd name="T2" fmla="*/ 856431472 w 21600"/>
              <a:gd name="T3" fmla="*/ 428215736 h 21600"/>
              <a:gd name="T4" fmla="*/ 428215736 w 21600"/>
              <a:gd name="T5" fmla="*/ 856431472 h 21600"/>
              <a:gd name="T6" fmla="*/ 0 w 21600"/>
              <a:gd name="T7" fmla="*/ 428215736 h 21600"/>
              <a:gd name="T8" fmla="*/ 0 w 21600"/>
              <a:gd name="T9" fmla="*/ 428215736 h 21600"/>
              <a:gd name="T10" fmla="*/ 856431472 w 21600"/>
              <a:gd name="T11" fmla="*/ 428215736 h 21600"/>
              <a:gd name="T12" fmla="*/ 17694720 60000 65536"/>
              <a:gd name="T13" fmla="*/ 0 60000 65536"/>
              <a:gd name="T14" fmla="*/ 5898240 60000 65536"/>
              <a:gd name="T15" fmla="*/ 11796480 60000 65536"/>
              <a:gd name="T16" fmla="*/ 11796480 60000 65536"/>
              <a:gd name="T17" fmla="*/ 0 60000 65536"/>
              <a:gd name="T18" fmla="*/ 5400 w 21600"/>
              <a:gd name="T19" fmla="*/ 0 h 21600"/>
              <a:gd name="T20" fmla="*/ 16200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5400" y="0"/>
                </a:moveTo>
                <a:lnTo>
                  <a:pt x="5400" y="10800"/>
                </a:lnTo>
                <a:lnTo>
                  <a:pt x="0" y="10800"/>
                </a:lnTo>
                <a:lnTo>
                  <a:pt x="10800" y="21600"/>
                </a:lnTo>
                <a:lnTo>
                  <a:pt x="21600" y="10800"/>
                </a:lnTo>
                <a:lnTo>
                  <a:pt x="16200" y="10800"/>
                </a:lnTo>
                <a:lnTo>
                  <a:pt x="16200" y="0"/>
                </a:lnTo>
                <a:close/>
              </a:path>
            </a:pathLst>
          </a:custGeom>
          <a:solidFill>
            <a:srgbClr val="95B3D7"/>
          </a:solidFill>
          <a:ln w="9525">
            <a:noFill/>
            <a:prstDash val="solid"/>
            <a:round/>
            <a:headEnd/>
            <a:tailEnd/>
          </a:ln>
        </p:spPr>
        <p:txBody>
          <a:bodyPr anchor="ctr" anchorCtr="1"/>
          <a:lstStyle/>
          <a:p>
            <a:endParaRPr lang="en-US"/>
          </a:p>
        </p:txBody>
      </p:sp>
      <p:sp>
        <p:nvSpPr>
          <p:cNvPr id="25610" name="TextBox 15"/>
          <p:cNvSpPr txBox="1">
            <a:spLocks noChangeArrowheads="1"/>
          </p:cNvSpPr>
          <p:nvPr/>
        </p:nvSpPr>
        <p:spPr bwMode="auto">
          <a:xfrm>
            <a:off x="2819400" y="4321175"/>
            <a:ext cx="990600" cy="708025"/>
          </a:xfrm>
          <a:prstGeom prst="rect">
            <a:avLst/>
          </a:prstGeom>
          <a:solidFill>
            <a:srgbClr val="C6D9F1"/>
          </a:solidFill>
          <a:ln w="9525">
            <a:noFill/>
            <a:miter lim="800000"/>
            <a:headEnd/>
            <a:tailEnd/>
          </a:ln>
        </p:spPr>
        <p:txBody>
          <a:bodyPr anchorCtr="1">
            <a:spAutoFit/>
          </a:bodyPr>
          <a:lstStyle/>
          <a:p>
            <a:pPr algn="ctr"/>
            <a:r>
              <a:rPr lang="en-US" sz="1400" b="1">
                <a:solidFill>
                  <a:srgbClr val="000000"/>
                </a:solidFill>
                <a:latin typeface="Calibri" pitchFamily="34" charset="0"/>
              </a:rPr>
              <a:t>Model</a:t>
            </a:r>
          </a:p>
          <a:p>
            <a:pPr algn="ctr"/>
            <a:r>
              <a:rPr lang="en-US" sz="1400" b="1">
                <a:solidFill>
                  <a:srgbClr val="000000"/>
                </a:solidFill>
                <a:latin typeface="Calibri" pitchFamily="34" charset="0"/>
              </a:rPr>
              <a:t>(server)</a:t>
            </a:r>
          </a:p>
          <a:p>
            <a:pPr algn="ctr"/>
            <a:endParaRPr lang="en-US" sz="1200" b="1">
              <a:solidFill>
                <a:srgbClr val="000000"/>
              </a:solidFill>
              <a:latin typeface="Calibri" pitchFamily="34" charset="0"/>
            </a:endParaRPr>
          </a:p>
        </p:txBody>
      </p:sp>
      <p:sp>
        <p:nvSpPr>
          <p:cNvPr id="25611" name="TextBox 16"/>
          <p:cNvSpPr txBox="1">
            <a:spLocks noChangeArrowheads="1"/>
          </p:cNvSpPr>
          <p:nvPr/>
        </p:nvSpPr>
        <p:spPr bwMode="auto">
          <a:xfrm>
            <a:off x="457200" y="4321175"/>
            <a:ext cx="990600" cy="708025"/>
          </a:xfrm>
          <a:prstGeom prst="rect">
            <a:avLst/>
          </a:prstGeom>
          <a:solidFill>
            <a:srgbClr val="C6D9F1"/>
          </a:solidFill>
          <a:ln w="9525">
            <a:noFill/>
            <a:miter lim="800000"/>
            <a:headEnd/>
            <a:tailEnd/>
          </a:ln>
        </p:spPr>
        <p:txBody>
          <a:bodyPr anchorCtr="1">
            <a:spAutoFit/>
          </a:bodyPr>
          <a:lstStyle/>
          <a:p>
            <a:pPr algn="ctr"/>
            <a:r>
              <a:rPr lang="en-US" sz="1400" b="1">
                <a:solidFill>
                  <a:srgbClr val="000000"/>
                </a:solidFill>
                <a:latin typeface="Calibri" pitchFamily="34" charset="0"/>
              </a:rPr>
              <a:t>Test</a:t>
            </a:r>
          </a:p>
          <a:p>
            <a:pPr algn="ctr"/>
            <a:r>
              <a:rPr lang="en-US" sz="1400" b="1">
                <a:solidFill>
                  <a:srgbClr val="000000"/>
                </a:solidFill>
                <a:latin typeface="Calibri" pitchFamily="34" charset="0"/>
              </a:rPr>
              <a:t>(client)</a:t>
            </a:r>
          </a:p>
          <a:p>
            <a:pPr algn="ctr"/>
            <a:endParaRPr lang="en-US" sz="1200" b="1">
              <a:solidFill>
                <a:srgbClr val="000000"/>
              </a:solidFill>
              <a:latin typeface="Calibri" pitchFamily="34" charset="0"/>
            </a:endParaRPr>
          </a:p>
        </p:txBody>
      </p:sp>
      <p:sp>
        <p:nvSpPr>
          <p:cNvPr id="25612" name="Right Arrow 17"/>
          <p:cNvSpPr>
            <a:spLocks noChangeArrowheads="1"/>
          </p:cNvSpPr>
          <p:nvPr/>
        </p:nvSpPr>
        <p:spPr bwMode="auto">
          <a:xfrm>
            <a:off x="1676400" y="4038600"/>
            <a:ext cx="914400" cy="338328"/>
          </a:xfrm>
          <a:custGeom>
            <a:avLst/>
            <a:gdLst>
              <a:gd name="T0" fmla="*/ 2147483647 w 21600"/>
              <a:gd name="T1" fmla="*/ 0 h 21600"/>
              <a:gd name="T2" fmla="*/ 2147483647 w 21600"/>
              <a:gd name="T3" fmla="*/ 428215736 h 21600"/>
              <a:gd name="T4" fmla="*/ 2147483647 w 21600"/>
              <a:gd name="T5" fmla="*/ 856431472 h 21600"/>
              <a:gd name="T6" fmla="*/ 0 w 21600"/>
              <a:gd name="T7" fmla="*/ 428215736 h 21600"/>
              <a:gd name="T8" fmla="*/ 2147483647 w 21600"/>
              <a:gd name="T9" fmla="*/ 0 h 21600"/>
              <a:gd name="T10" fmla="*/ 2147483647 w 21600"/>
              <a:gd name="T11" fmla="*/ 856431472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19800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8000" y="5400"/>
                </a:lnTo>
                <a:lnTo>
                  <a:pt x="18000" y="0"/>
                </a:lnTo>
                <a:lnTo>
                  <a:pt x="21600" y="10800"/>
                </a:lnTo>
                <a:lnTo>
                  <a:pt x="18000" y="21600"/>
                </a:lnTo>
                <a:lnTo>
                  <a:pt x="18000" y="16200"/>
                </a:lnTo>
                <a:lnTo>
                  <a:pt x="0" y="16200"/>
                </a:lnTo>
                <a:close/>
              </a:path>
            </a:pathLst>
          </a:custGeom>
          <a:solidFill>
            <a:srgbClr val="8EB4E3"/>
          </a:solidFill>
          <a:ln w="9525">
            <a:noFill/>
            <a:miter lim="800000"/>
            <a:headEnd/>
            <a:tailEnd/>
          </a:ln>
        </p:spPr>
        <p:txBody>
          <a:bodyPr anchor="ctr" anchorCtr="1"/>
          <a:lstStyle/>
          <a:p>
            <a:pPr algn="ctr"/>
            <a:r>
              <a:rPr lang="en-US" sz="1200" b="1">
                <a:solidFill>
                  <a:srgbClr val="000000"/>
                </a:solidFill>
                <a:latin typeface="Calibri" pitchFamily="34" charset="0"/>
              </a:rPr>
              <a:t> </a:t>
            </a:r>
          </a:p>
        </p:txBody>
      </p:sp>
      <p:sp>
        <p:nvSpPr>
          <p:cNvPr id="25613" name="Right Arrow 18"/>
          <p:cNvSpPr>
            <a:spLocks/>
          </p:cNvSpPr>
          <p:nvPr/>
        </p:nvSpPr>
        <p:spPr bwMode="auto">
          <a:xfrm rot="10799991">
            <a:off x="1600200" y="4995670"/>
            <a:ext cx="914400" cy="338328"/>
          </a:xfrm>
          <a:custGeom>
            <a:avLst/>
            <a:gdLst>
              <a:gd name="T0" fmla="*/ 2147483647 w 21600"/>
              <a:gd name="T1" fmla="*/ 0 h 21600"/>
              <a:gd name="T2" fmla="*/ 2147483647 w 21600"/>
              <a:gd name="T3" fmla="*/ 428215736 h 21600"/>
              <a:gd name="T4" fmla="*/ 2147483647 w 21600"/>
              <a:gd name="T5" fmla="*/ 856431472 h 21600"/>
              <a:gd name="T6" fmla="*/ 0 w 21600"/>
              <a:gd name="T7" fmla="*/ 428215736 h 21600"/>
              <a:gd name="T8" fmla="*/ 2147483647 w 21600"/>
              <a:gd name="T9" fmla="*/ 0 h 21600"/>
              <a:gd name="T10" fmla="*/ 2147483647 w 21600"/>
              <a:gd name="T11" fmla="*/ 856431472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19800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8000" y="5400"/>
                </a:lnTo>
                <a:lnTo>
                  <a:pt x="18000" y="0"/>
                </a:lnTo>
                <a:lnTo>
                  <a:pt x="21600" y="10800"/>
                </a:lnTo>
                <a:lnTo>
                  <a:pt x="18000" y="21600"/>
                </a:lnTo>
                <a:lnTo>
                  <a:pt x="18000" y="16200"/>
                </a:lnTo>
                <a:lnTo>
                  <a:pt x="0" y="16200"/>
                </a:lnTo>
                <a:close/>
              </a:path>
            </a:pathLst>
          </a:custGeom>
          <a:solidFill>
            <a:srgbClr val="8EB4E3"/>
          </a:solidFill>
          <a:ln w="9525">
            <a:noFill/>
            <a:prstDash val="solid"/>
            <a:round/>
            <a:headEnd/>
            <a:tailEnd/>
          </a:ln>
        </p:spPr>
        <p:txBody>
          <a:bodyPr anchor="ctr" anchorCtr="1"/>
          <a:lstStyle/>
          <a:p>
            <a:endParaRPr lang="en-US"/>
          </a:p>
        </p:txBody>
      </p:sp>
      <p:sp>
        <p:nvSpPr>
          <p:cNvPr id="25614" name="Rounded Rectangle 21"/>
          <p:cNvSpPr>
            <a:spLocks noChangeArrowheads="1"/>
          </p:cNvSpPr>
          <p:nvPr/>
        </p:nvSpPr>
        <p:spPr bwMode="auto">
          <a:xfrm>
            <a:off x="1524000" y="4359275"/>
            <a:ext cx="1219200" cy="593725"/>
          </a:xfrm>
          <a:custGeom>
            <a:avLst/>
            <a:gdLst>
              <a:gd name="T0" fmla="*/ 609604 w 1219196"/>
              <a:gd name="T1" fmla="*/ 0 h 593939"/>
              <a:gd name="T2" fmla="*/ 1219208 w 1219196"/>
              <a:gd name="T3" fmla="*/ 296649 h 593939"/>
              <a:gd name="T4" fmla="*/ 609604 w 1219196"/>
              <a:gd name="T5" fmla="*/ 593297 h 593939"/>
              <a:gd name="T6" fmla="*/ 0 w 1219196"/>
              <a:gd name="T7" fmla="*/ 296649 h 593939"/>
              <a:gd name="T8" fmla="*/ 17694720 60000 65536"/>
              <a:gd name="T9" fmla="*/ 0 60000 65536"/>
              <a:gd name="T10" fmla="*/ 5898240 60000 65536"/>
              <a:gd name="T11" fmla="*/ 11796480 60000 65536"/>
              <a:gd name="T12" fmla="*/ 28994 w 1219196"/>
              <a:gd name="T13" fmla="*/ 28994 h 593939"/>
              <a:gd name="T14" fmla="*/ 1190202 w 1219196"/>
              <a:gd name="T15" fmla="*/ 564945 h 593939"/>
            </a:gdLst>
            <a:ahLst/>
            <a:cxnLst>
              <a:cxn ang="T8">
                <a:pos x="T0" y="T1"/>
              </a:cxn>
              <a:cxn ang="T9">
                <a:pos x="T2" y="T3"/>
              </a:cxn>
              <a:cxn ang="T10">
                <a:pos x="T4" y="T5"/>
              </a:cxn>
              <a:cxn ang="T11">
                <a:pos x="T6" y="T7"/>
              </a:cxn>
            </a:cxnLst>
            <a:rect l="T12" t="T13" r="T14" b="T15"/>
            <a:pathLst>
              <a:path w="1219196" h="593939">
                <a:moveTo>
                  <a:pt x="98990" y="0"/>
                </a:moveTo>
                <a:lnTo>
                  <a:pt x="98989" y="0"/>
                </a:lnTo>
                <a:cubicBezTo>
                  <a:pt x="44319" y="0"/>
                  <a:pt x="0" y="44319"/>
                  <a:pt x="0" y="98989"/>
                </a:cubicBezTo>
                <a:lnTo>
                  <a:pt x="0" y="494949"/>
                </a:lnTo>
                <a:cubicBezTo>
                  <a:pt x="0" y="549619"/>
                  <a:pt x="44319" y="593938"/>
                  <a:pt x="98989" y="593939"/>
                </a:cubicBezTo>
                <a:lnTo>
                  <a:pt x="1120206" y="593939"/>
                </a:lnTo>
                <a:cubicBezTo>
                  <a:pt x="1174876" y="593938"/>
                  <a:pt x="1219196" y="549619"/>
                  <a:pt x="1219196" y="494949"/>
                </a:cubicBezTo>
                <a:lnTo>
                  <a:pt x="1219196" y="98990"/>
                </a:lnTo>
                <a:cubicBezTo>
                  <a:pt x="1219196" y="44319"/>
                  <a:pt x="1174876" y="0"/>
                  <a:pt x="1120206" y="0"/>
                </a:cubicBezTo>
                <a:close/>
              </a:path>
            </a:pathLst>
          </a:custGeom>
          <a:solidFill>
            <a:srgbClr val="B9CDE5"/>
          </a:solidFill>
          <a:ln w="9525">
            <a:noFill/>
            <a:miter lim="800000"/>
            <a:headEnd/>
            <a:tailEnd/>
          </a:ln>
        </p:spPr>
        <p:txBody>
          <a:bodyPr anchor="ctr"/>
          <a:lstStyle/>
          <a:p>
            <a:r>
              <a:rPr lang="en-US" sz="1400" b="1">
                <a:solidFill>
                  <a:srgbClr val="FFFFFF"/>
                </a:solidFill>
                <a:latin typeface="Calibri" pitchFamily="34" charset="0"/>
              </a:rPr>
              <a:t>Pointer to  standard data</a:t>
            </a:r>
            <a:endParaRPr lang="en-US" sz="1000">
              <a:solidFill>
                <a:srgbClr val="FFFFFF"/>
              </a:solidFill>
              <a:latin typeface="Calibri" pitchFamily="34" charset="0"/>
            </a:endParaRPr>
          </a:p>
        </p:txBody>
      </p:sp>
      <p:sp>
        <p:nvSpPr>
          <p:cNvPr id="25615" name="TextBox 24"/>
          <p:cNvSpPr txBox="1">
            <a:spLocks noChangeArrowheads="1"/>
          </p:cNvSpPr>
          <p:nvPr/>
        </p:nvSpPr>
        <p:spPr bwMode="auto">
          <a:xfrm>
            <a:off x="1752600" y="4097338"/>
            <a:ext cx="685800" cy="246062"/>
          </a:xfrm>
          <a:prstGeom prst="rect">
            <a:avLst/>
          </a:prstGeom>
          <a:noFill/>
          <a:ln w="9525">
            <a:noFill/>
            <a:miter lim="800000"/>
            <a:headEnd/>
            <a:tailEnd/>
          </a:ln>
        </p:spPr>
        <p:txBody>
          <a:bodyPr>
            <a:spAutoFit/>
          </a:bodyPr>
          <a:lstStyle/>
          <a:p>
            <a:r>
              <a:rPr lang="en-US" sz="1000" dirty="0">
                <a:solidFill>
                  <a:srgbClr val="000000"/>
                </a:solidFill>
                <a:latin typeface="Calibri" pitchFamily="34" charset="0"/>
              </a:rPr>
              <a:t>Pointer</a:t>
            </a:r>
          </a:p>
        </p:txBody>
      </p:sp>
      <p:sp>
        <p:nvSpPr>
          <p:cNvPr id="25616" name="TextBox 25"/>
          <p:cNvSpPr txBox="1">
            <a:spLocks noChangeArrowheads="1"/>
          </p:cNvSpPr>
          <p:nvPr/>
        </p:nvSpPr>
        <p:spPr bwMode="auto">
          <a:xfrm>
            <a:off x="1752600" y="5029200"/>
            <a:ext cx="609600" cy="246062"/>
          </a:xfrm>
          <a:prstGeom prst="rect">
            <a:avLst/>
          </a:prstGeom>
          <a:noFill/>
          <a:ln w="9525">
            <a:noFill/>
            <a:miter lim="800000"/>
            <a:headEnd/>
            <a:tailEnd/>
          </a:ln>
        </p:spPr>
        <p:txBody>
          <a:bodyPr>
            <a:spAutoFit/>
          </a:bodyPr>
          <a:lstStyle/>
          <a:p>
            <a:r>
              <a:rPr lang="en-US" sz="1000" dirty="0">
                <a:solidFill>
                  <a:srgbClr val="000000"/>
                </a:solidFill>
                <a:latin typeface="Calibri" pitchFamily="34" charset="0"/>
              </a:rPr>
              <a:t>Pointer</a:t>
            </a:r>
          </a:p>
        </p:txBody>
      </p:sp>
      <p:sp>
        <p:nvSpPr>
          <p:cNvPr id="25617" name="Rectangle 28"/>
          <p:cNvSpPr>
            <a:spLocks noChangeArrowheads="1"/>
          </p:cNvSpPr>
          <p:nvPr/>
        </p:nvSpPr>
        <p:spPr bwMode="auto">
          <a:xfrm>
            <a:off x="304800" y="3810000"/>
            <a:ext cx="3581400" cy="1600200"/>
          </a:xfrm>
          <a:prstGeom prst="rect">
            <a:avLst/>
          </a:prstGeom>
          <a:noFill/>
          <a:ln w="25402">
            <a:solidFill>
              <a:srgbClr val="F2DCDB"/>
            </a:solidFill>
            <a:miter lim="800000"/>
            <a:headEnd/>
            <a:tailEnd/>
          </a:ln>
        </p:spPr>
        <p:txBody>
          <a:bodyPr anchor="ctr" anchorCtr="1"/>
          <a:lstStyle/>
          <a:p>
            <a:pPr algn="ctr"/>
            <a:endParaRPr lang="en-US">
              <a:solidFill>
                <a:srgbClr val="FFFFFF"/>
              </a:solidFill>
              <a:latin typeface="Calibri" pitchFamily="34" charset="0"/>
            </a:endParaRPr>
          </a:p>
        </p:txBody>
      </p:sp>
      <p:sp>
        <p:nvSpPr>
          <p:cNvPr id="25618" name="TextBox 30"/>
          <p:cNvSpPr txBox="1">
            <a:spLocks noChangeArrowheads="1"/>
          </p:cNvSpPr>
          <p:nvPr/>
        </p:nvSpPr>
        <p:spPr bwMode="auto">
          <a:xfrm>
            <a:off x="304800" y="3581400"/>
            <a:ext cx="3581400" cy="276225"/>
          </a:xfrm>
          <a:prstGeom prst="rect">
            <a:avLst/>
          </a:prstGeom>
          <a:noFill/>
          <a:ln w="9525">
            <a:noFill/>
            <a:miter lim="800000"/>
            <a:headEnd/>
            <a:tailEnd/>
          </a:ln>
        </p:spPr>
        <p:txBody>
          <a:bodyPr>
            <a:spAutoFit/>
          </a:bodyPr>
          <a:lstStyle/>
          <a:p>
            <a:r>
              <a:rPr lang="en-US" sz="1200">
                <a:solidFill>
                  <a:srgbClr val="000000"/>
                </a:solidFill>
                <a:latin typeface="Calibri" pitchFamily="34" charset="0"/>
              </a:rPr>
              <a:t>Single executable      		</a:t>
            </a:r>
          </a:p>
        </p:txBody>
      </p:sp>
      <p:cxnSp>
        <p:nvCxnSpPr>
          <p:cNvPr id="25619" name="Straight Connector 3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28" name="TextBox 3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29" name="Slide Number Placeholder 36"/>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45618DF4-A1E0-42F3-A2D1-4AE8E153195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17</a:t>
            </a:fld>
            <a:endParaRPr lang="en-US" sz="1200" kern="0">
              <a:solidFill>
                <a:srgbClr val="898989"/>
              </a:solidFill>
              <a:latin typeface="Calibri"/>
            </a:endParaRPr>
          </a:p>
        </p:txBody>
      </p:sp>
      <p:sp>
        <p:nvSpPr>
          <p:cNvPr id="25623" name="TextBox 31"/>
          <p:cNvSpPr txBox="1">
            <a:spLocks noChangeArrowheads="1"/>
          </p:cNvSpPr>
          <p:nvPr/>
        </p:nvSpPr>
        <p:spPr bwMode="auto">
          <a:xfrm>
            <a:off x="5029200" y="1517650"/>
            <a:ext cx="3657600" cy="2189163"/>
          </a:xfrm>
          <a:prstGeom prst="rect">
            <a:avLst/>
          </a:prstGeom>
          <a:noFill/>
          <a:ln w="9525">
            <a:noFill/>
            <a:miter lim="800000"/>
            <a:headEnd/>
            <a:tailEnd/>
          </a:ln>
        </p:spPr>
        <p:txBody>
          <a:bodyPr>
            <a:spAutoFit/>
          </a:bodyPr>
          <a:lstStyle/>
          <a:p>
            <a:pPr marL="342900" indent="-342900">
              <a:buSzPct val="100000"/>
              <a:buFont typeface="Calibri" pitchFamily="34" charset="0"/>
              <a:buAutoNum type="arabicPeriod"/>
            </a:pPr>
            <a:r>
              <a:rPr lang="en-US" sz="1400">
                <a:solidFill>
                  <a:srgbClr val="000000"/>
                </a:solidFill>
                <a:latin typeface="Calibri" pitchFamily="34" charset="0"/>
              </a:rPr>
              <a:t>Data and method pointers are packed in one object. The Interface consists of exchanging one pointer to the KIM API object between a </a:t>
            </a:r>
            <a:r>
              <a:rPr lang="en-US" sz="1400" b="1">
                <a:solidFill>
                  <a:srgbClr val="000000"/>
                </a:solidFill>
                <a:latin typeface="Calibri" pitchFamily="34" charset="0"/>
              </a:rPr>
              <a:t>Test</a:t>
            </a:r>
            <a:r>
              <a:rPr lang="en-US" sz="1400">
                <a:solidFill>
                  <a:srgbClr val="000000"/>
                </a:solidFill>
                <a:latin typeface="Calibri" pitchFamily="34" charset="0"/>
              </a:rPr>
              <a:t> and a </a:t>
            </a:r>
            <a:r>
              <a:rPr lang="en-US" sz="1400" b="1">
                <a:solidFill>
                  <a:srgbClr val="000000"/>
                </a:solidFill>
                <a:latin typeface="Calibri" pitchFamily="34" charset="0"/>
              </a:rPr>
              <a:t>Model</a:t>
            </a:r>
            <a:endParaRPr lang="en-US" sz="1400">
              <a:solidFill>
                <a:srgbClr val="000000"/>
              </a:solidFill>
              <a:latin typeface="Calibri" pitchFamily="34" charset="0"/>
            </a:endParaRPr>
          </a:p>
          <a:p>
            <a:pPr marL="342900" indent="-342900">
              <a:buSzPct val="100000"/>
              <a:buFont typeface="Calibri" pitchFamily="34" charset="0"/>
              <a:buAutoNum type="arabicPeriod"/>
            </a:pPr>
            <a:r>
              <a:rPr lang="en-US" sz="1400">
                <a:solidFill>
                  <a:srgbClr val="000000"/>
                </a:solidFill>
                <a:latin typeface="Calibri" pitchFamily="34" charset="0"/>
              </a:rPr>
              <a:t>All languages naturally support pointers:</a:t>
            </a:r>
          </a:p>
          <a:p>
            <a:pPr lvl="1">
              <a:buSzPct val="100000"/>
              <a:buFont typeface="Arial" charset="0"/>
              <a:buChar char="•"/>
            </a:pPr>
            <a:r>
              <a:rPr lang="en-US" sz="1400">
                <a:solidFill>
                  <a:srgbClr val="000000"/>
                </a:solidFill>
                <a:latin typeface="Calibri" pitchFamily="34" charset="0"/>
              </a:rPr>
              <a:t>FORTRAN (cray or 2003 standard)</a:t>
            </a:r>
          </a:p>
          <a:p>
            <a:pPr lvl="1">
              <a:buSzPct val="100000"/>
              <a:buFont typeface="Arial" charset="0"/>
              <a:buChar char="•"/>
            </a:pPr>
            <a:r>
              <a:rPr lang="en-US" sz="1400">
                <a:solidFill>
                  <a:srgbClr val="000000"/>
                </a:solidFill>
                <a:latin typeface="Calibri" pitchFamily="34" charset="0"/>
              </a:rPr>
              <a:t>C/C++</a:t>
            </a:r>
          </a:p>
          <a:p>
            <a:pPr lvl="1">
              <a:buSzPct val="100000"/>
              <a:buFont typeface="Arial" charset="0"/>
              <a:buChar char="•"/>
            </a:pPr>
            <a:r>
              <a:rPr lang="en-US" sz="1400">
                <a:solidFill>
                  <a:srgbClr val="000000"/>
                </a:solidFill>
                <a:latin typeface="Calibri" pitchFamily="34" charset="0"/>
              </a:rPr>
              <a:t> Java</a:t>
            </a:r>
          </a:p>
          <a:p>
            <a:pPr lvl="1">
              <a:buSzPct val="100000"/>
              <a:buFont typeface="Arial" charset="0"/>
              <a:buChar char="•"/>
            </a:pPr>
            <a:r>
              <a:rPr lang="en-US" sz="1400">
                <a:solidFill>
                  <a:srgbClr val="000000"/>
                </a:solidFill>
                <a:latin typeface="Calibri" pitchFamily="34" charset="0"/>
              </a:rPr>
              <a:t>Python</a:t>
            </a:r>
          </a:p>
          <a:p>
            <a:pPr marL="342900" indent="-342900">
              <a:buSzPct val="100000"/>
              <a:buFont typeface="Arial" charset="0"/>
              <a:buChar char="•"/>
            </a:pPr>
            <a:endParaRPr lang="en-US" sz="1200">
              <a:solidFill>
                <a:srgbClr val="000000"/>
              </a:solidFill>
              <a:latin typeface="Calibri" pitchFamily="34" charset="0"/>
            </a:endParaRPr>
          </a:p>
        </p:txBody>
      </p:sp>
      <p:sp>
        <p:nvSpPr>
          <p:cNvPr id="25625" name="TextBox 35"/>
          <p:cNvSpPr txBox="1">
            <a:spLocks noChangeArrowheads="1"/>
          </p:cNvSpPr>
          <p:nvPr/>
        </p:nvSpPr>
        <p:spPr bwMode="auto">
          <a:xfrm>
            <a:off x="1066800" y="1066800"/>
            <a:ext cx="1828800" cy="369888"/>
          </a:xfrm>
          <a:prstGeom prst="rect">
            <a:avLst/>
          </a:prstGeom>
          <a:noFill/>
          <a:ln w="9525">
            <a:noFill/>
            <a:miter lim="800000"/>
            <a:headEnd/>
            <a:tailEnd/>
          </a:ln>
        </p:spPr>
        <p:txBody>
          <a:bodyPr anchorCtr="1">
            <a:spAutoFit/>
          </a:bodyPr>
          <a:lstStyle/>
          <a:p>
            <a:pPr algn="ctr"/>
            <a:r>
              <a:rPr lang="en-US" dirty="0">
                <a:solidFill>
                  <a:srgbClr val="000000"/>
                </a:solidFill>
                <a:latin typeface="Calibri" pitchFamily="34" charset="0"/>
              </a:rPr>
              <a:t>Concept</a:t>
            </a:r>
          </a:p>
        </p:txBody>
      </p:sp>
      <p:sp>
        <p:nvSpPr>
          <p:cNvPr id="25626" name="TextBox 39"/>
          <p:cNvSpPr txBox="1">
            <a:spLocks noChangeArrowheads="1"/>
          </p:cNvSpPr>
          <p:nvPr/>
        </p:nvSpPr>
        <p:spPr bwMode="auto">
          <a:xfrm>
            <a:off x="5334000" y="1066800"/>
            <a:ext cx="3352800" cy="369888"/>
          </a:xfrm>
          <a:prstGeom prst="rect">
            <a:avLst/>
          </a:prstGeom>
          <a:noFill/>
          <a:ln w="9525">
            <a:noFill/>
            <a:miter lim="800000"/>
            <a:headEnd/>
            <a:tailEnd/>
          </a:ln>
        </p:spPr>
        <p:txBody>
          <a:bodyPr anchorCtr="1">
            <a:spAutoFit/>
          </a:bodyPr>
          <a:lstStyle/>
          <a:p>
            <a:pPr algn="ctr"/>
            <a:r>
              <a:rPr lang="en-US">
                <a:solidFill>
                  <a:srgbClr val="000000"/>
                </a:solidFill>
                <a:latin typeface="Calibri" pitchFamily="34" charset="0"/>
              </a:rPr>
              <a:t>Schematic of implementation</a:t>
            </a:r>
          </a:p>
        </p:txBody>
      </p:sp>
      <p:pic>
        <p:nvPicPr>
          <p:cNvPr id="34" name="Picture 33" descr="Model_init places compute method pointer in KIM_1slide.jpg"/>
          <p:cNvPicPr>
            <a:picLocks noChangeAspect="1"/>
          </p:cNvPicPr>
          <p:nvPr/>
        </p:nvPicPr>
        <p:blipFill>
          <a:blip r:embed="rId3" cstate="print"/>
          <a:stretch>
            <a:fillRect/>
          </a:stretch>
        </p:blipFill>
        <p:spPr>
          <a:xfrm>
            <a:off x="5302794" y="3581400"/>
            <a:ext cx="3149600" cy="2362200"/>
          </a:xfrm>
          <a:prstGeom prst="rect">
            <a:avLst/>
          </a:prstGeom>
          <a:ln>
            <a:solidFill>
              <a:srgbClr val="385D8A"/>
            </a:solidFill>
          </a:ln>
          <a:effectLst>
            <a:outerShdw blurRad="292100" dist="139700" dir="2700000" algn="tl" rotWithShape="0">
              <a:srgbClr val="333333">
                <a:alpha val="65000"/>
              </a:srgbClr>
            </a:outerShdw>
          </a:effec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6" name="Title 1"/>
          <p:cNvSpPr txBox="1">
            <a:spLocks noGrp="1"/>
          </p:cNvSpPr>
          <p:nvPr>
            <p:ph type="title"/>
          </p:nvPr>
        </p:nvSpPr>
        <p:spPr>
          <a:xfrm>
            <a:off x="457200" y="228600"/>
            <a:ext cx="8229600" cy="609600"/>
          </a:xfrm>
        </p:spPr>
        <p:txBody>
          <a:bodyPr/>
          <a:lstStyle/>
          <a:p>
            <a:pPr marL="342900" indent="-342900" eaLnBrk="1" hangingPunct="1"/>
            <a:r>
              <a:rPr lang="en-US" sz="2400" b="1" dirty="0" smtClean="0">
                <a:solidFill>
                  <a:srgbClr val="4F81BD"/>
                </a:solidFill>
                <a:latin typeface="Arial" charset="0"/>
                <a:cs typeface="Arial" charset="0"/>
              </a:rPr>
              <a:t>Using C-style pointers in Fortran</a:t>
            </a:r>
            <a:endParaRPr sz="2400" b="1" dirty="0" smtClean="0">
              <a:solidFill>
                <a:srgbClr val="4F81BD"/>
              </a:solidFill>
              <a:latin typeface="Arial" charset="0"/>
              <a:cs typeface="Arial" charset="0"/>
            </a:endParaRPr>
          </a:p>
        </p:txBody>
      </p:sp>
      <p:sp>
        <p:nvSpPr>
          <p:cNvPr id="25607" name="Oval 7"/>
          <p:cNvSpPr>
            <a:spLocks noChangeArrowheads="1"/>
          </p:cNvSpPr>
          <p:nvPr/>
        </p:nvSpPr>
        <p:spPr bwMode="auto">
          <a:xfrm>
            <a:off x="76200" y="76200"/>
            <a:ext cx="594360" cy="3810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3</a:t>
            </a:r>
            <a:r>
              <a:rPr lang="en-US" sz="1200" b="1" dirty="0" smtClean="0">
                <a:solidFill>
                  <a:srgbClr val="FFFFFF"/>
                </a:solidFill>
                <a:latin typeface="Calibri" pitchFamily="34" charset="0"/>
              </a:rPr>
              <a:t>.</a:t>
            </a:r>
            <a:r>
              <a:rPr lang="en-US" sz="1400" b="1" dirty="0" smtClean="0">
                <a:solidFill>
                  <a:srgbClr val="FFFFFF"/>
                </a:solidFill>
                <a:latin typeface="Calibri" pitchFamily="34" charset="0"/>
              </a:rPr>
              <a:t>1</a:t>
            </a:r>
            <a:endParaRPr lang="en-US" sz="1400" b="1" dirty="0">
              <a:solidFill>
                <a:srgbClr val="FFFFFF"/>
              </a:solidFill>
              <a:latin typeface="Calibri" pitchFamily="34" charset="0"/>
            </a:endParaRPr>
          </a:p>
        </p:txBody>
      </p:sp>
      <p:cxnSp>
        <p:nvCxnSpPr>
          <p:cNvPr id="25619" name="Straight Connector 3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28" name="TextBox 3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29" name="Slide Number Placeholder 36"/>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45618DF4-A1E0-42F3-A2D1-4AE8E153195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18</a:t>
            </a:fld>
            <a:endParaRPr lang="en-US" sz="1200" kern="0">
              <a:solidFill>
                <a:srgbClr val="898989"/>
              </a:solidFill>
              <a:latin typeface="Calibri"/>
            </a:endParaRPr>
          </a:p>
        </p:txBody>
      </p:sp>
      <p:sp>
        <p:nvSpPr>
          <p:cNvPr id="25623" name="TextBox 31"/>
          <p:cNvSpPr txBox="1">
            <a:spLocks noChangeArrowheads="1"/>
          </p:cNvSpPr>
          <p:nvPr/>
        </p:nvSpPr>
        <p:spPr bwMode="auto">
          <a:xfrm>
            <a:off x="228600" y="1219200"/>
            <a:ext cx="8686800" cy="1754326"/>
          </a:xfrm>
          <a:prstGeom prst="rect">
            <a:avLst/>
          </a:prstGeom>
          <a:noFill/>
          <a:ln w="9525">
            <a:noFill/>
            <a:miter lim="800000"/>
            <a:headEnd/>
            <a:tailEnd/>
          </a:ln>
        </p:spPr>
        <p:txBody>
          <a:bodyPr wrap="square">
            <a:spAutoFit/>
          </a:bodyPr>
          <a:lstStyle/>
          <a:p>
            <a:pPr marL="342900" indent="-342900">
              <a:buSzPct val="100000"/>
            </a:pPr>
            <a:r>
              <a:rPr lang="en-US" dirty="0" smtClean="0">
                <a:solidFill>
                  <a:srgbClr val="000000"/>
                </a:solidFill>
                <a:latin typeface="Calibri" pitchFamily="34" charset="0"/>
              </a:rPr>
              <a:t>   In order to implement the KIM API concept in a cross-language environment, all </a:t>
            </a:r>
          </a:p>
          <a:p>
            <a:pPr marL="342900" indent="-342900">
              <a:buSzPct val="100000"/>
            </a:pPr>
            <a:r>
              <a:rPr lang="en-US" dirty="0" smtClean="0">
                <a:solidFill>
                  <a:srgbClr val="000000"/>
                </a:solidFill>
                <a:latin typeface="Calibri" pitchFamily="34" charset="0"/>
              </a:rPr>
              <a:t>languages have to work with C-style pointers.</a:t>
            </a:r>
          </a:p>
          <a:p>
            <a:pPr marL="342900" indent="-342900">
              <a:buSzPct val="100000"/>
            </a:pPr>
            <a:r>
              <a:rPr lang="en-US" dirty="0" smtClean="0">
                <a:solidFill>
                  <a:srgbClr val="000000"/>
                </a:solidFill>
                <a:latin typeface="Calibri" pitchFamily="34" charset="0"/>
              </a:rPr>
              <a:t>   FORTRAN 77 and Fortran 90/95 do not support C-style pointers directly, however </a:t>
            </a:r>
          </a:p>
          <a:p>
            <a:pPr marL="342900" indent="-342900">
              <a:buSzPct val="100000"/>
            </a:pPr>
            <a:r>
              <a:rPr lang="en-US" dirty="0" smtClean="0">
                <a:solidFill>
                  <a:srgbClr val="000000"/>
                </a:solidFill>
                <a:latin typeface="Calibri" pitchFamily="34" charset="0"/>
              </a:rPr>
              <a:t>essentially all compilers support the `</a:t>
            </a:r>
            <a:r>
              <a:rPr lang="en-US" dirty="0" err="1" smtClean="0">
                <a:solidFill>
                  <a:srgbClr val="000000"/>
                </a:solidFill>
                <a:latin typeface="Calibri" pitchFamily="34" charset="0"/>
              </a:rPr>
              <a:t>cray</a:t>
            </a:r>
            <a:r>
              <a:rPr lang="en-US" dirty="0" smtClean="0">
                <a:solidFill>
                  <a:srgbClr val="000000"/>
                </a:solidFill>
                <a:latin typeface="Calibri" pitchFamily="34" charset="0"/>
              </a:rPr>
              <a:t> pointers' extension which provides this capability. </a:t>
            </a:r>
          </a:p>
          <a:p>
            <a:pPr marL="342900" indent="-342900">
              <a:buSzPct val="100000"/>
            </a:pPr>
            <a:r>
              <a:rPr lang="en-US" dirty="0" smtClean="0">
                <a:solidFill>
                  <a:srgbClr val="000000"/>
                </a:solidFill>
                <a:latin typeface="Calibri" pitchFamily="34" charset="0"/>
              </a:rPr>
              <a:t>A </a:t>
            </a:r>
            <a:r>
              <a:rPr lang="en-US" dirty="0" err="1" smtClean="0">
                <a:solidFill>
                  <a:srgbClr val="000000"/>
                </a:solidFill>
                <a:latin typeface="Calibri" pitchFamily="34" charset="0"/>
              </a:rPr>
              <a:t>cray</a:t>
            </a:r>
            <a:r>
              <a:rPr lang="en-US" dirty="0" smtClean="0">
                <a:solidFill>
                  <a:srgbClr val="000000"/>
                </a:solidFill>
                <a:latin typeface="Calibri" pitchFamily="34" charset="0"/>
              </a:rPr>
              <a:t> pointer is an integer that can store a memory address. An example below shows the </a:t>
            </a:r>
          </a:p>
          <a:p>
            <a:pPr marL="342900" indent="-342900">
              <a:buSzPct val="100000"/>
            </a:pPr>
            <a:r>
              <a:rPr lang="en-US" dirty="0" smtClean="0">
                <a:solidFill>
                  <a:srgbClr val="000000"/>
                </a:solidFill>
                <a:latin typeface="Calibri" pitchFamily="34" charset="0"/>
              </a:rPr>
              <a:t>general syntax and usage of a </a:t>
            </a:r>
            <a:r>
              <a:rPr lang="en-US" dirty="0" err="1" smtClean="0">
                <a:solidFill>
                  <a:srgbClr val="000000"/>
                </a:solidFill>
                <a:latin typeface="Calibri" pitchFamily="34" charset="0"/>
              </a:rPr>
              <a:t>cray</a:t>
            </a:r>
            <a:r>
              <a:rPr lang="en-US" dirty="0" smtClean="0">
                <a:solidFill>
                  <a:srgbClr val="000000"/>
                </a:solidFill>
                <a:latin typeface="Calibri" pitchFamily="34" charset="0"/>
              </a:rPr>
              <a:t> pointer in Fortran compared with C.</a:t>
            </a:r>
          </a:p>
        </p:txBody>
      </p:sp>
      <p:sp>
        <p:nvSpPr>
          <p:cNvPr id="35" name="TextBox 34"/>
          <p:cNvSpPr txBox="1"/>
          <p:nvPr/>
        </p:nvSpPr>
        <p:spPr>
          <a:xfrm>
            <a:off x="457200" y="3635276"/>
            <a:ext cx="3124200" cy="2308324"/>
          </a:xfrm>
          <a:prstGeom prst="rect">
            <a:avLst/>
          </a:prstGeom>
          <a:solidFill>
            <a:schemeClr val="accent3">
              <a:lumMod val="20000"/>
              <a:lumOff val="80000"/>
            </a:schemeClr>
          </a:solidFill>
        </p:spPr>
        <p:txBody>
          <a:bodyPr wrap="square" rtlCol="0">
            <a:spAutoFit/>
          </a:bodyPr>
          <a:lstStyle/>
          <a:p>
            <a:r>
              <a:rPr lang="en-US" dirty="0" smtClean="0"/>
              <a:t>…</a:t>
            </a:r>
          </a:p>
          <a:p>
            <a:r>
              <a:rPr lang="en-US" dirty="0" smtClean="0"/>
              <a:t>double precision :: y=10.0d0</a:t>
            </a:r>
          </a:p>
          <a:p>
            <a:r>
              <a:rPr lang="en-US" dirty="0" smtClean="0"/>
              <a:t>double precision :: x</a:t>
            </a:r>
          </a:p>
          <a:p>
            <a:r>
              <a:rPr lang="en-US" dirty="0" smtClean="0"/>
              <a:t>pointer (</a:t>
            </a:r>
            <a:r>
              <a:rPr lang="en-US" dirty="0" err="1" smtClean="0"/>
              <a:t>px,x</a:t>
            </a:r>
            <a:r>
              <a:rPr lang="en-US" dirty="0" smtClean="0"/>
              <a:t>)</a:t>
            </a:r>
          </a:p>
          <a:p>
            <a:r>
              <a:rPr lang="en-US" dirty="0" smtClean="0"/>
              <a:t>…</a:t>
            </a:r>
          </a:p>
          <a:p>
            <a:r>
              <a:rPr lang="en-US" dirty="0" err="1" smtClean="0"/>
              <a:t>px</a:t>
            </a:r>
            <a:r>
              <a:rPr lang="en-US" dirty="0" smtClean="0"/>
              <a:t> = loc(y)</a:t>
            </a:r>
          </a:p>
          <a:p>
            <a:r>
              <a:rPr lang="en-US" dirty="0" smtClean="0"/>
              <a:t>print*,”x=“,x</a:t>
            </a:r>
          </a:p>
          <a:p>
            <a:r>
              <a:rPr lang="en-US" dirty="0" smtClean="0"/>
              <a:t>…</a:t>
            </a:r>
            <a:endParaRPr lang="en-US" dirty="0"/>
          </a:p>
        </p:txBody>
      </p:sp>
      <p:sp>
        <p:nvSpPr>
          <p:cNvPr id="36" name="TextBox 35"/>
          <p:cNvSpPr txBox="1"/>
          <p:nvPr/>
        </p:nvSpPr>
        <p:spPr>
          <a:xfrm>
            <a:off x="5943600" y="3635276"/>
            <a:ext cx="2667000" cy="2308324"/>
          </a:xfrm>
          <a:prstGeom prst="rect">
            <a:avLst/>
          </a:prstGeom>
          <a:solidFill>
            <a:schemeClr val="accent3">
              <a:lumMod val="20000"/>
              <a:lumOff val="80000"/>
            </a:schemeClr>
          </a:solidFill>
        </p:spPr>
        <p:txBody>
          <a:bodyPr wrap="square" rtlCol="0">
            <a:spAutoFit/>
          </a:bodyPr>
          <a:lstStyle/>
          <a:p>
            <a:r>
              <a:rPr lang="en-US" dirty="0" smtClean="0"/>
              <a:t>…</a:t>
            </a:r>
          </a:p>
          <a:p>
            <a:r>
              <a:rPr lang="en-US" dirty="0" smtClean="0"/>
              <a:t>double y=10.0;</a:t>
            </a:r>
          </a:p>
          <a:p>
            <a:endParaRPr lang="en-US" dirty="0" smtClean="0"/>
          </a:p>
          <a:p>
            <a:r>
              <a:rPr lang="en-US" dirty="0" smtClean="0"/>
              <a:t>double *x;</a:t>
            </a:r>
          </a:p>
          <a:p>
            <a:endParaRPr lang="en-US" dirty="0" smtClean="0"/>
          </a:p>
          <a:p>
            <a:r>
              <a:rPr lang="en-US" dirty="0" smtClean="0"/>
              <a:t>x = &amp;y;</a:t>
            </a:r>
          </a:p>
          <a:p>
            <a:r>
              <a:rPr lang="en-US" dirty="0" err="1" smtClean="0"/>
              <a:t>printf</a:t>
            </a:r>
            <a:r>
              <a:rPr lang="en-US" dirty="0" smtClean="0"/>
              <a:t>(“*x=%f \n”, *x);</a:t>
            </a:r>
          </a:p>
          <a:p>
            <a:r>
              <a:rPr lang="en-US" dirty="0" smtClean="0"/>
              <a:t>…</a:t>
            </a:r>
            <a:endParaRPr lang="en-US" dirty="0"/>
          </a:p>
        </p:txBody>
      </p:sp>
      <p:sp>
        <p:nvSpPr>
          <p:cNvPr id="37" name="Rounded Rectangular Callout 11"/>
          <p:cNvSpPr/>
          <p:nvPr/>
        </p:nvSpPr>
        <p:spPr>
          <a:xfrm>
            <a:off x="3733800" y="3635276"/>
            <a:ext cx="2057400" cy="533396"/>
          </a:xfrm>
          <a:custGeom>
            <a:avLst>
              <a:gd name="f0" fmla="val -28406"/>
              <a:gd name="f1" fmla="val 37254"/>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0000"/>
            </a:srgbClr>
          </a:solidFill>
          <a:ln w="25402">
            <a:no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Keyword pointer,</a:t>
            </a:r>
            <a:r>
              <a:rPr lang="en-US" sz="1200" b="0" i="0" u="none" strike="noStrike" kern="1200" cap="none" spc="0" dirty="0" smtClean="0">
                <a:solidFill>
                  <a:srgbClr val="000000"/>
                </a:solidFill>
                <a:uFillTx/>
                <a:latin typeface="Calibri"/>
              </a:rPr>
              <a:t> followed by two arguments</a:t>
            </a:r>
            <a:endParaRPr lang="en-US" sz="1200" dirty="0" smtClean="0">
              <a:solidFill>
                <a:srgbClr val="000000"/>
              </a:solidFill>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dirty="0">
              <a:solidFill>
                <a:srgbClr val="000000"/>
              </a:solidFill>
              <a:latin typeface="Calibri"/>
            </a:endParaRPr>
          </a:p>
        </p:txBody>
      </p:sp>
      <p:sp>
        <p:nvSpPr>
          <p:cNvPr id="38" name="Rounded Rectangular Callout 11"/>
          <p:cNvSpPr/>
          <p:nvPr/>
        </p:nvSpPr>
        <p:spPr>
          <a:xfrm>
            <a:off x="3733800" y="4321076"/>
            <a:ext cx="2057400" cy="685800"/>
          </a:xfrm>
          <a:custGeom>
            <a:avLst>
              <a:gd name="f0" fmla="val -22727"/>
              <a:gd name="f1" fmla="val 1378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0000"/>
            </a:srgbClr>
          </a:solidFill>
          <a:ln w="25402">
            <a:no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err="1" smtClean="0">
                <a:solidFill>
                  <a:srgbClr val="000000"/>
                </a:solidFill>
                <a:uFillTx/>
                <a:latin typeface="Calibri"/>
              </a:rPr>
              <a:t>px</a:t>
            </a:r>
            <a:r>
              <a:rPr lang="en-US" sz="1200" b="0" i="0" u="none" strike="noStrike" kern="1200" cap="none" spc="0" baseline="0" dirty="0" smtClean="0">
                <a:solidFill>
                  <a:srgbClr val="000000"/>
                </a:solidFill>
                <a:uFillTx/>
                <a:latin typeface="Calibri"/>
              </a:rPr>
              <a:t>  - is a pointer (analog double</a:t>
            </a:r>
            <a:r>
              <a:rPr lang="en-US" sz="1200" b="0" i="0" u="none" strike="noStrike" kern="1200" cap="none" spc="0" dirty="0" smtClean="0">
                <a:solidFill>
                  <a:srgbClr val="000000"/>
                </a:solidFill>
                <a:uFillTx/>
                <a:latin typeface="Calibri"/>
              </a:rPr>
              <a:t> *x in C)</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dirty="0" smtClean="0">
                <a:solidFill>
                  <a:srgbClr val="000000"/>
                </a:solidFill>
                <a:latin typeface="Calibri"/>
              </a:rPr>
              <a:t>x    - is a </a:t>
            </a:r>
            <a:r>
              <a:rPr lang="en-US" sz="1200" dirty="0" err="1" smtClean="0">
                <a:solidFill>
                  <a:srgbClr val="000000"/>
                </a:solidFill>
                <a:latin typeface="Calibri"/>
              </a:rPr>
              <a:t>pointee</a:t>
            </a:r>
            <a:endParaRPr lang="en-US" sz="1200" dirty="0" smtClean="0">
              <a:solidFill>
                <a:srgbClr val="000000"/>
              </a:solidFill>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dirty="0">
              <a:solidFill>
                <a:srgbClr val="000000"/>
              </a:solidFill>
              <a:latin typeface="Calibri"/>
            </a:endParaRPr>
          </a:p>
        </p:txBody>
      </p:sp>
      <p:sp>
        <p:nvSpPr>
          <p:cNvPr id="39" name="Rounded Rectangular Callout 11"/>
          <p:cNvSpPr/>
          <p:nvPr/>
        </p:nvSpPr>
        <p:spPr>
          <a:xfrm>
            <a:off x="3733800" y="5311676"/>
            <a:ext cx="2103120" cy="708124"/>
          </a:xfrm>
          <a:custGeom>
            <a:avLst>
              <a:gd name="f0" fmla="val -20699"/>
              <a:gd name="f1" fmla="val 4181"/>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0000"/>
            </a:srgbClr>
          </a:solidFill>
          <a:ln w="25402">
            <a:no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As soon as </a:t>
            </a:r>
            <a:r>
              <a:rPr lang="en-US" sz="1200" b="0" i="0" u="none" strike="noStrike" kern="1200" cap="none" spc="0" baseline="0" dirty="0" err="1" smtClean="0">
                <a:solidFill>
                  <a:srgbClr val="000000"/>
                </a:solidFill>
                <a:uFillTx/>
                <a:latin typeface="Calibri"/>
              </a:rPr>
              <a:t>px</a:t>
            </a:r>
            <a:r>
              <a:rPr lang="en-US" sz="1200" b="0" i="0" u="none" strike="noStrike" kern="1200" cap="none" spc="0" baseline="0" dirty="0" smtClean="0">
                <a:solidFill>
                  <a:srgbClr val="000000"/>
                </a:solidFill>
                <a:uFillTx/>
                <a:latin typeface="Calibri"/>
              </a:rPr>
              <a:t> holds</a:t>
            </a:r>
            <a:r>
              <a:rPr lang="en-US" sz="1200" b="0" i="0" u="none" strike="noStrike" kern="1200" cap="none" spc="0" dirty="0" smtClean="0">
                <a:solidFill>
                  <a:srgbClr val="000000"/>
                </a:solidFill>
                <a:uFillTx/>
                <a:latin typeface="Calibri"/>
              </a:rPr>
              <a:t> an </a:t>
            </a:r>
            <a:r>
              <a:rPr lang="en-US" sz="1200" b="0" i="0" u="none" strike="noStrike" kern="1200" cap="none" spc="0" baseline="0" dirty="0" smtClean="0">
                <a:solidFill>
                  <a:srgbClr val="000000"/>
                </a:solidFill>
                <a:uFillTx/>
                <a:latin typeface="Calibri"/>
              </a:rPr>
              <a:t>address, </a:t>
            </a:r>
            <a:r>
              <a:rPr lang="en-US" sz="1200" dirty="0" smtClean="0">
                <a:solidFill>
                  <a:srgbClr val="000000"/>
                </a:solidFill>
                <a:latin typeface="Calibri"/>
              </a:rPr>
              <a:t>access to that address is done by </a:t>
            </a:r>
            <a:r>
              <a:rPr lang="en-US" sz="1200" dirty="0" err="1" smtClean="0">
                <a:solidFill>
                  <a:srgbClr val="000000"/>
                </a:solidFill>
                <a:latin typeface="Calibri"/>
              </a:rPr>
              <a:t>pointee</a:t>
            </a:r>
            <a:r>
              <a:rPr lang="en-US" sz="1200" dirty="0" smtClean="0">
                <a:solidFill>
                  <a:srgbClr val="000000"/>
                </a:solidFill>
                <a:latin typeface="Calibri"/>
              </a:rPr>
              <a:t> x</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dirty="0">
              <a:solidFill>
                <a:srgbClr val="000000"/>
              </a:solidFill>
              <a:latin typeface="Calibri"/>
            </a:endParaRPr>
          </a:p>
        </p:txBody>
      </p:sp>
      <p:sp>
        <p:nvSpPr>
          <p:cNvPr id="41" name="TextBox 40"/>
          <p:cNvSpPr txBox="1"/>
          <p:nvPr/>
        </p:nvSpPr>
        <p:spPr>
          <a:xfrm>
            <a:off x="457200" y="3342144"/>
            <a:ext cx="2971800" cy="369332"/>
          </a:xfrm>
          <a:prstGeom prst="rect">
            <a:avLst/>
          </a:prstGeom>
          <a:noFill/>
        </p:spPr>
        <p:txBody>
          <a:bodyPr wrap="square" rtlCol="0">
            <a:spAutoFit/>
          </a:bodyPr>
          <a:lstStyle/>
          <a:p>
            <a:r>
              <a:rPr lang="en-US" dirty="0" smtClean="0"/>
              <a:t>FORTRAN code</a:t>
            </a:r>
            <a:endParaRPr lang="en-US" dirty="0"/>
          </a:p>
        </p:txBody>
      </p:sp>
      <p:sp>
        <p:nvSpPr>
          <p:cNvPr id="42" name="TextBox 41"/>
          <p:cNvSpPr txBox="1"/>
          <p:nvPr/>
        </p:nvSpPr>
        <p:spPr>
          <a:xfrm>
            <a:off x="5867400" y="3330476"/>
            <a:ext cx="2971800" cy="369332"/>
          </a:xfrm>
          <a:prstGeom prst="rect">
            <a:avLst/>
          </a:prstGeom>
          <a:noFill/>
        </p:spPr>
        <p:txBody>
          <a:bodyPr wrap="square" rtlCol="0">
            <a:spAutoFit/>
          </a:bodyPr>
          <a:lstStyle/>
          <a:p>
            <a:r>
              <a:rPr lang="en-US" dirty="0" smtClean="0"/>
              <a:t>C code</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Slide94">
    <p:spTree>
      <p:nvGrpSpPr>
        <p:cNvPr id="1" name=""/>
        <p:cNvGrpSpPr/>
        <p:nvPr/>
      </p:nvGrpSpPr>
      <p:grpSpPr>
        <a:xfrm>
          <a:off x="0" y="0"/>
          <a:ext cx="0" cy="0"/>
          <a:chOff x="0" y="0"/>
          <a:chExt cx="0" cy="0"/>
        </a:xfrm>
      </p:grpSpPr>
      <p:sp>
        <p:nvSpPr>
          <p:cNvPr id="27649" name="Title 1"/>
          <p:cNvSpPr txBox="1">
            <a:spLocks noGrp="1"/>
          </p:cNvSpPr>
          <p:nvPr>
            <p:ph type="title"/>
          </p:nvPr>
        </p:nvSpPr>
        <p:spPr>
          <a:xfrm>
            <a:off x="457200" y="228600"/>
            <a:ext cx="8686800" cy="609600"/>
          </a:xfrm>
        </p:spPr>
        <p:txBody>
          <a:bodyPr/>
          <a:lstStyle/>
          <a:p>
            <a:pPr eaLnBrk="1" hangingPunct="1"/>
            <a:r>
              <a:rPr sz="1800" b="1" smtClean="0">
                <a:solidFill>
                  <a:srgbClr val="4F81BD"/>
                </a:solidFill>
                <a:latin typeface="Arial" charset="0"/>
                <a:cs typeface="Arial" charset="0"/>
              </a:rPr>
              <a:t>How can a Test know what type of input/output data is required by a Model?</a:t>
            </a:r>
            <a:br>
              <a:rPr sz="1800" b="1" smtClean="0">
                <a:solidFill>
                  <a:srgbClr val="4F81BD"/>
                </a:solidFill>
                <a:latin typeface="Arial" charset="0"/>
                <a:cs typeface="Arial" charset="0"/>
              </a:rPr>
            </a:br>
            <a:r>
              <a:rPr sz="1800" b="1" smtClean="0">
                <a:solidFill>
                  <a:srgbClr val="4F81BD"/>
                </a:solidFill>
                <a:latin typeface="Arial" charset="0"/>
                <a:cs typeface="Arial" charset="0"/>
              </a:rPr>
              <a:t>We have solved this problem by introducing the KIM API descriptor file</a:t>
            </a:r>
          </a:p>
        </p:txBody>
      </p:sp>
      <p:sp>
        <p:nvSpPr>
          <p:cNvPr id="27650"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4</a:t>
            </a:r>
            <a:endParaRPr lang="en-US" sz="1600" b="1" dirty="0">
              <a:solidFill>
                <a:srgbClr val="FFFFFF"/>
              </a:solidFill>
              <a:latin typeface="Calibri" pitchFamily="34" charset="0"/>
            </a:endParaRPr>
          </a:p>
        </p:txBody>
      </p:sp>
      <p:cxnSp>
        <p:nvCxnSpPr>
          <p:cNvPr id="27651"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D9AE3CCE-170C-4733-A51A-04E4FE8A5502}"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19</a:t>
            </a:fld>
            <a:endParaRPr lang="en-US" sz="1200" kern="0">
              <a:solidFill>
                <a:srgbClr val="898989"/>
              </a:solidFill>
              <a:latin typeface="Calibri"/>
            </a:endParaRPr>
          </a:p>
        </p:txBody>
      </p:sp>
      <p:sp>
        <p:nvSpPr>
          <p:cNvPr id="27655" name="TextBox 36"/>
          <p:cNvSpPr txBox="1">
            <a:spLocks noChangeArrowheads="1"/>
          </p:cNvSpPr>
          <p:nvPr/>
        </p:nvSpPr>
        <p:spPr bwMode="auto">
          <a:xfrm>
            <a:off x="304800" y="1371600"/>
            <a:ext cx="8610600" cy="3647152"/>
          </a:xfrm>
          <a:prstGeom prst="rect">
            <a:avLst/>
          </a:prstGeom>
          <a:solidFill>
            <a:srgbClr val="EBF1DE"/>
          </a:solidFill>
          <a:ln w="9528">
            <a:solidFill>
              <a:srgbClr val="FFC000"/>
            </a:solidFill>
            <a:miter lim="800000"/>
            <a:headEnd/>
            <a:tailEnd/>
          </a:ln>
        </p:spPr>
        <p:txBody>
          <a:bodyPr>
            <a:spAutoFit/>
          </a:bodyPr>
          <a:lstStyle/>
          <a:p>
            <a:r>
              <a:rPr lang="en-US" sz="1100" dirty="0" smtClean="0">
                <a:solidFill>
                  <a:srgbClr val="000000"/>
                </a:solidFill>
                <a:latin typeface="Courier New" pitchFamily="49" charset="0"/>
                <a:cs typeface="Courier New" pitchFamily="49" charset="0"/>
              </a:rPr>
              <a:t>####################################################################################################</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MODEL_NAME := </a:t>
            </a:r>
            <a:r>
              <a:rPr lang="en-US" sz="1100" dirty="0" err="1" smtClean="0">
                <a:solidFill>
                  <a:srgbClr val="000000"/>
                </a:solidFill>
                <a:latin typeface="Courier New" pitchFamily="49" charset="0"/>
                <a:cs typeface="Courier New" pitchFamily="49" charset="0"/>
              </a:rPr>
              <a:t>ex_model_Ne_P_LJ_NEIGH_PURE_H</a:t>
            </a:r>
            <a:endParaRPr lang="en-US" sz="1100" dirty="0" smtClean="0">
              <a:solidFill>
                <a:srgbClr val="000000"/>
              </a:solidFill>
              <a:latin typeface="Courier New" pitchFamily="49" charset="0"/>
              <a:cs typeface="Courier New" pitchFamily="49" charset="0"/>
            </a:endParaRPr>
          </a:p>
          <a:p>
            <a:r>
              <a:rPr lang="en-US" sz="1100" dirty="0" err="1" smtClean="0">
                <a:solidFill>
                  <a:srgbClr val="000000"/>
                </a:solidFill>
                <a:latin typeface="Courier New" pitchFamily="49" charset="0"/>
                <a:cs typeface="Courier New" pitchFamily="49" charset="0"/>
              </a:rPr>
              <a:t>Unit_Handling</a:t>
            </a:r>
            <a:r>
              <a:rPr lang="en-US" sz="1100" dirty="0" smtClean="0">
                <a:solidFill>
                  <a:srgbClr val="000000"/>
                </a:solidFill>
                <a:latin typeface="Courier New" pitchFamily="49" charset="0"/>
                <a:cs typeface="Courier New" pitchFamily="49" charset="0"/>
              </a:rPr>
              <a:t>    := fixed</a:t>
            </a:r>
          </a:p>
          <a:p>
            <a:r>
              <a:rPr lang="en-US" sz="1100" dirty="0" smtClean="0">
                <a:solidFill>
                  <a:srgbClr val="000000"/>
                </a:solidFill>
                <a:latin typeface="Courier New" pitchFamily="49" charset="0"/>
                <a:cs typeface="Courier New" pitchFamily="49" charset="0"/>
              </a:rPr>
              <a:t>...</a:t>
            </a:r>
          </a:p>
          <a:p>
            <a:r>
              <a:rPr lang="en-US" sz="1100" dirty="0" smtClean="0">
                <a:solidFill>
                  <a:srgbClr val="000000"/>
                </a:solidFill>
                <a:latin typeface="Courier New" pitchFamily="49" charset="0"/>
                <a:cs typeface="Courier New" pitchFamily="49" charset="0"/>
              </a:rPr>
              <a:t>####################################################################################################</a:t>
            </a:r>
          </a:p>
          <a:p>
            <a:r>
              <a:rPr lang="en-US" sz="1100" dirty="0" smtClean="0">
                <a:solidFill>
                  <a:srgbClr val="000000"/>
                </a:solidFill>
                <a:latin typeface="Courier New" pitchFamily="49" charset="0"/>
                <a:cs typeface="Courier New" pitchFamily="49" charset="0"/>
              </a:rPr>
              <a:t>SUPPORTED_ATOM/PARTICLES_TYPES:</a:t>
            </a:r>
          </a:p>
          <a:p>
            <a:r>
              <a:rPr lang="en-US" sz="1100" dirty="0" smtClean="0">
                <a:solidFill>
                  <a:srgbClr val="000000"/>
                </a:solidFill>
                <a:latin typeface="Courier New" pitchFamily="49" charset="0"/>
                <a:cs typeface="Courier New" pitchFamily="49" charset="0"/>
              </a:rPr>
              <a:t># Symbol/name           Type                    code</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Ne                      spec                    1</a:t>
            </a:r>
          </a:p>
          <a:p>
            <a:r>
              <a:rPr lang="en-US" sz="1100" dirty="0" smtClean="0">
                <a:solidFill>
                  <a:srgbClr val="000000"/>
                </a:solidFill>
                <a:latin typeface="Courier New" pitchFamily="49" charset="0"/>
                <a:cs typeface="Courier New" pitchFamily="49" charset="0"/>
              </a:rPr>
              <a:t>...</a:t>
            </a:r>
          </a:p>
          <a:p>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MODEL_INPUT:</a:t>
            </a:r>
          </a:p>
          <a:p>
            <a:r>
              <a:rPr lang="en-US" sz="1000" dirty="0" smtClean="0">
                <a:solidFill>
                  <a:srgbClr val="000000"/>
                </a:solidFill>
                <a:latin typeface="Courier New" pitchFamily="49" charset="0"/>
                <a:cs typeface="Courier New" pitchFamily="49" charset="0"/>
              </a:rPr>
              <a:t># Name                      Type         Unit                Shape              Requirements</a:t>
            </a:r>
          </a:p>
          <a:p>
            <a:endParaRPr lang="en-US" sz="1000" dirty="0" smtClean="0">
              <a:solidFill>
                <a:srgbClr val="000000"/>
              </a:solidFill>
              <a:latin typeface="Courier New" pitchFamily="49" charset="0"/>
              <a:cs typeface="Courier New" pitchFamily="49" charset="0"/>
            </a:endParaRPr>
          </a:p>
          <a:p>
            <a:r>
              <a:rPr lang="en-US" sz="1000" dirty="0" err="1" smtClean="0">
                <a:solidFill>
                  <a:srgbClr val="000000"/>
                </a:solidFill>
                <a:latin typeface="Courier New" pitchFamily="49" charset="0"/>
                <a:cs typeface="Courier New" pitchFamily="49" charset="0"/>
              </a:rPr>
              <a:t>numberOfParticles</a:t>
            </a:r>
            <a:r>
              <a:rPr lang="en-US" sz="1000" dirty="0" smtClean="0">
                <a:solidFill>
                  <a:srgbClr val="000000"/>
                </a:solidFill>
                <a:latin typeface="Courier New" pitchFamily="49" charset="0"/>
                <a:cs typeface="Courier New" pitchFamily="49" charset="0"/>
              </a:rPr>
              <a:t>           integer      none                []</a:t>
            </a:r>
          </a:p>
          <a:p>
            <a:r>
              <a:rPr lang="en-US" sz="1000" dirty="0" smtClean="0">
                <a:solidFill>
                  <a:srgbClr val="000000"/>
                </a:solidFill>
                <a:latin typeface="Courier New" pitchFamily="49" charset="0"/>
                <a:cs typeface="Courier New" pitchFamily="49" charset="0"/>
              </a:rPr>
              <a:t>...</a:t>
            </a:r>
          </a:p>
          <a:p>
            <a:r>
              <a:rPr lang="en-US" sz="1000" dirty="0" err="1" smtClean="0">
                <a:solidFill>
                  <a:srgbClr val="000000"/>
                </a:solidFill>
                <a:latin typeface="Courier New" pitchFamily="49" charset="0"/>
                <a:cs typeface="Courier New" pitchFamily="49" charset="0"/>
              </a:rPr>
              <a:t>numberParticleTypes</a:t>
            </a:r>
            <a:r>
              <a:rPr lang="en-US" sz="1000" dirty="0" smtClean="0">
                <a:solidFill>
                  <a:srgbClr val="000000"/>
                </a:solidFill>
                <a:latin typeface="Courier New" pitchFamily="49" charset="0"/>
                <a:cs typeface="Courier New" pitchFamily="49" charset="0"/>
              </a:rPr>
              <a:t>         integer      none                []</a:t>
            </a:r>
          </a:p>
          <a:p>
            <a:endParaRPr lang="en-US" sz="1000" dirty="0" smtClean="0">
              <a:solidFill>
                <a:srgbClr val="000000"/>
              </a:solidFill>
              <a:latin typeface="Courier New" pitchFamily="49" charset="0"/>
              <a:cs typeface="Courier New" pitchFamily="49" charset="0"/>
            </a:endParaRPr>
          </a:p>
          <a:p>
            <a:r>
              <a:rPr lang="en-US" sz="1000" dirty="0" err="1" smtClean="0">
                <a:solidFill>
                  <a:srgbClr val="000000"/>
                </a:solidFill>
                <a:latin typeface="Courier New" pitchFamily="49" charset="0"/>
                <a:cs typeface="Courier New" pitchFamily="49" charset="0"/>
              </a:rPr>
              <a:t>particleTypes</a:t>
            </a:r>
            <a:r>
              <a:rPr lang="en-US" sz="1000" dirty="0" smtClean="0">
                <a:solidFill>
                  <a:srgbClr val="000000"/>
                </a:solidFill>
                <a:latin typeface="Courier New" pitchFamily="49" charset="0"/>
                <a:cs typeface="Courier New" pitchFamily="49" charset="0"/>
              </a:rPr>
              <a:t>               integer      none                [</a:t>
            </a:r>
            <a:r>
              <a:rPr lang="en-US" sz="1000" dirty="0" err="1" smtClean="0">
                <a:solidFill>
                  <a:srgbClr val="000000"/>
                </a:solidFill>
                <a:latin typeface="Courier New" pitchFamily="49" charset="0"/>
                <a:cs typeface="Courier New" pitchFamily="49" charset="0"/>
              </a:rPr>
              <a:t>numberOfParticles</a:t>
            </a:r>
            <a:r>
              <a:rPr lang="en-US" sz="1000" dirty="0" smtClean="0">
                <a:solidFill>
                  <a:srgbClr val="000000"/>
                </a:solidFill>
                <a:latin typeface="Courier New" pitchFamily="49" charset="0"/>
                <a:cs typeface="Courier New" pitchFamily="49" charset="0"/>
              </a:rPr>
              <a:t>]</a:t>
            </a:r>
          </a:p>
          <a:p>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a:t>
            </a:r>
          </a:p>
        </p:txBody>
      </p:sp>
      <p:sp>
        <p:nvSpPr>
          <p:cNvPr id="27656" name="TextBox 37"/>
          <p:cNvSpPr txBox="1">
            <a:spLocks noChangeArrowheads="1"/>
          </p:cNvSpPr>
          <p:nvPr/>
        </p:nvSpPr>
        <p:spPr bwMode="auto">
          <a:xfrm>
            <a:off x="457200" y="1066800"/>
            <a:ext cx="39624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ex_model_Ne_P_MLJ_NEIGH_PURE_H.kim </a:t>
            </a:r>
            <a:endParaRPr lang="en-US" sz="1600" b="1" dirty="0">
              <a:solidFill>
                <a:srgbClr val="000000"/>
              </a:solidFill>
              <a:latin typeface="Calibri" pitchFamily="34" charset="0"/>
            </a:endParaRPr>
          </a:p>
        </p:txBody>
      </p:sp>
      <p:sp>
        <p:nvSpPr>
          <p:cNvPr id="10" name="TextBox 6"/>
          <p:cNvSpPr txBox="1">
            <a:spLocks noChangeArrowheads="1"/>
          </p:cNvSpPr>
          <p:nvPr/>
        </p:nvSpPr>
        <p:spPr bwMode="auto">
          <a:xfrm>
            <a:off x="381000" y="6413500"/>
            <a:ext cx="6781800" cy="215900"/>
          </a:xfrm>
          <a:prstGeom prst="rect">
            <a:avLst/>
          </a:prstGeom>
          <a:noFill/>
          <a:ln w="9525">
            <a:noFill/>
            <a:miter lim="800000"/>
            <a:headEnd/>
            <a:tailEnd/>
          </a:ln>
        </p:spPr>
        <p:txBody>
          <a:bodyPr>
            <a:spAutoFit/>
          </a:bodyPr>
          <a:lstStyle/>
          <a:p>
            <a:pPr marL="228600" indent="-228600"/>
            <a:r>
              <a:rPr lang="en-US" sz="800" dirty="0" smtClean="0">
                <a:solidFill>
                  <a:srgbClr val="000000"/>
                </a:solidFill>
                <a:latin typeface="Calibri" pitchFamily="34" charset="0"/>
              </a:rPr>
              <a:t>Note:    full  .</a:t>
            </a:r>
            <a:r>
              <a:rPr lang="en-US" sz="800" dirty="0" err="1" smtClean="0">
                <a:solidFill>
                  <a:srgbClr val="000000"/>
                </a:solidFill>
                <a:latin typeface="Calibri" pitchFamily="34" charset="0"/>
              </a:rPr>
              <a:t>kim</a:t>
            </a:r>
            <a:r>
              <a:rPr lang="en-US" sz="800" dirty="0" smtClean="0">
                <a:solidFill>
                  <a:srgbClr val="000000"/>
                </a:solidFill>
                <a:latin typeface="Calibri" pitchFamily="34" charset="0"/>
              </a:rPr>
              <a:t> file shown  here can be found in  EXAMPLEs/MODELs/</a:t>
            </a:r>
            <a:r>
              <a:rPr lang="en-US" sz="800" dirty="0" err="1" smtClean="0">
                <a:solidFill>
                  <a:srgbClr val="000000"/>
                </a:solidFill>
                <a:latin typeface="Calibri" pitchFamily="34" charset="0"/>
              </a:rPr>
              <a:t>ex_model_Ne_P_MLJ_NEIGH_PURE_H</a:t>
            </a:r>
            <a:r>
              <a:rPr lang="en-US" sz="800" dirty="0" smtClean="0">
                <a:solidFill>
                  <a:srgbClr val="000000"/>
                </a:solidFill>
                <a:latin typeface="Calibri" pitchFamily="34" charset="0"/>
              </a:rPr>
              <a:t>/ </a:t>
            </a:r>
            <a:endParaRPr lang="en-US" sz="800" dirty="0">
              <a:solidFill>
                <a:srgbClr val="000000"/>
              </a:solidFill>
              <a:latin typeface="Calibri" pitchFamily="34" charset="0"/>
            </a:endParaRPr>
          </a:p>
        </p:txBody>
      </p:sp>
      <p:sp>
        <p:nvSpPr>
          <p:cNvPr id="11" name="TextBox 37"/>
          <p:cNvSpPr txBox="1">
            <a:spLocks noChangeArrowheads="1"/>
          </p:cNvSpPr>
          <p:nvPr/>
        </p:nvSpPr>
        <p:spPr bwMode="auto">
          <a:xfrm>
            <a:off x="457200" y="5105400"/>
            <a:ext cx="8305800" cy="984885"/>
          </a:xfrm>
          <a:prstGeom prst="rect">
            <a:avLst/>
          </a:prstGeom>
          <a:noFill/>
          <a:ln w="9525">
            <a:noFill/>
            <a:miter lim="800000"/>
            <a:headEnd/>
            <a:tailEnd/>
          </a:ln>
        </p:spPr>
        <p:txBody>
          <a:bodyPr wrap="square">
            <a:spAutoFit/>
          </a:bodyPr>
          <a:lstStyle/>
          <a:p>
            <a:r>
              <a:rPr lang="en-US" sz="1400" dirty="0" smtClean="0">
                <a:solidFill>
                  <a:srgbClr val="000000"/>
                </a:solidFill>
                <a:latin typeface="Calibri" pitchFamily="34" charset="0"/>
              </a:rPr>
              <a:t>       KIM API descriptor file defines all arguments that the model needs for computation including input and output arguments. Also on the test side, the .</a:t>
            </a:r>
            <a:r>
              <a:rPr lang="en-US" sz="1400" dirty="0" err="1" smtClean="0">
                <a:solidFill>
                  <a:srgbClr val="000000"/>
                </a:solidFill>
                <a:latin typeface="Calibri" pitchFamily="34" charset="0"/>
              </a:rPr>
              <a:t>kim</a:t>
            </a:r>
            <a:r>
              <a:rPr lang="en-US" sz="1400" dirty="0" smtClean="0">
                <a:solidFill>
                  <a:srgbClr val="000000"/>
                </a:solidFill>
                <a:latin typeface="Calibri" pitchFamily="34" charset="0"/>
              </a:rPr>
              <a:t> file defines what the Test can provide as input for the Model and what it expects from the Model as a result.</a:t>
            </a:r>
          </a:p>
          <a:p>
            <a:r>
              <a:rPr lang="en-US" sz="1600" dirty="0" smtClean="0">
                <a:solidFill>
                  <a:srgbClr val="000000"/>
                </a:solidFill>
                <a:latin typeface="Calibri" pitchFamily="34" charset="0"/>
              </a:rPr>
              <a:t>       	  </a:t>
            </a:r>
            <a:endParaRPr lang="en-US" sz="1600" b="1" dirty="0">
              <a:solidFill>
                <a:srgbClr val="000000"/>
              </a:solidFill>
              <a:latin typeface="Calibri" pitchFamily="34" charset="0"/>
            </a:endParaRPr>
          </a:p>
        </p:txBody>
      </p:sp>
      <p:sp>
        <p:nvSpPr>
          <p:cNvPr id="12" name="Rounded Rectangle 5"/>
          <p:cNvSpPr>
            <a:spLocks noChangeArrowheads="1"/>
          </p:cNvSpPr>
          <p:nvPr/>
        </p:nvSpPr>
        <p:spPr bwMode="auto">
          <a:xfrm>
            <a:off x="1295400" y="5867400"/>
            <a:ext cx="6400800" cy="533400"/>
          </a:xfrm>
          <a:custGeom>
            <a:avLst/>
            <a:gdLst>
              <a:gd name="T0" fmla="*/ 3711706 w 5943600"/>
              <a:gd name="T1" fmla="*/ 0 h 533396"/>
              <a:gd name="T2" fmla="*/ 7423411 w 5943600"/>
              <a:gd name="T3" fmla="*/ 266704 h 533396"/>
              <a:gd name="T4" fmla="*/ 3711706 w 5943600"/>
              <a:gd name="T5" fmla="*/ 533408 h 533396"/>
              <a:gd name="T6" fmla="*/ 0 w 5943600"/>
              <a:gd name="T7" fmla="*/ 266704 h 533396"/>
              <a:gd name="T8" fmla="*/ 17694720 60000 65536"/>
              <a:gd name="T9" fmla="*/ 0 60000 65536"/>
              <a:gd name="T10" fmla="*/ 5898240 60000 65536"/>
              <a:gd name="T11" fmla="*/ 11796480 60000 65536"/>
              <a:gd name="T12" fmla="*/ 26039 w 5943600"/>
              <a:gd name="T13" fmla="*/ 26039 h 533396"/>
              <a:gd name="T14" fmla="*/ 5917560 w 5943600"/>
              <a:gd name="T15" fmla="*/ 507357 h 533396"/>
            </a:gdLst>
            <a:ahLst/>
            <a:cxnLst>
              <a:cxn ang="T8">
                <a:pos x="T0" y="T1"/>
              </a:cxn>
              <a:cxn ang="T9">
                <a:pos x="T2" y="T3"/>
              </a:cxn>
              <a:cxn ang="T10">
                <a:pos x="T4" y="T5"/>
              </a:cxn>
              <a:cxn ang="T11">
                <a:pos x="T6" y="T7"/>
              </a:cxn>
            </a:cxnLst>
            <a:rect l="T12" t="T13" r="T14" b="T15"/>
            <a:pathLst>
              <a:path w="5943600" h="533396">
                <a:moveTo>
                  <a:pt x="88899" y="0"/>
                </a:moveTo>
                <a:lnTo>
                  <a:pt x="88898" y="0"/>
                </a:lnTo>
                <a:cubicBezTo>
                  <a:pt x="39801" y="0"/>
                  <a:pt x="0" y="39801"/>
                  <a:pt x="0" y="88898"/>
                </a:cubicBezTo>
                <a:lnTo>
                  <a:pt x="0" y="444497"/>
                </a:lnTo>
                <a:cubicBezTo>
                  <a:pt x="0" y="493594"/>
                  <a:pt x="39801" y="533395"/>
                  <a:pt x="88898" y="533396"/>
                </a:cubicBezTo>
                <a:lnTo>
                  <a:pt x="5854701" y="533396"/>
                </a:lnTo>
                <a:cubicBezTo>
                  <a:pt x="5903798" y="533395"/>
                  <a:pt x="5943600" y="493594"/>
                  <a:pt x="5943600" y="444497"/>
                </a:cubicBezTo>
                <a:lnTo>
                  <a:pt x="5943600" y="88899"/>
                </a:lnTo>
                <a:cubicBezTo>
                  <a:pt x="5943600" y="39801"/>
                  <a:pt x="5903798" y="0"/>
                  <a:pt x="5854701" y="0"/>
                </a:cubicBezTo>
                <a:close/>
              </a:path>
            </a:pathLst>
          </a:custGeom>
          <a:solidFill>
            <a:srgbClr val="8EB4E3"/>
          </a:solidFill>
          <a:ln w="9525">
            <a:noFill/>
            <a:miter lim="800000"/>
            <a:headEnd/>
            <a:tailEnd/>
          </a:ln>
        </p:spPr>
        <p:txBody>
          <a:bodyPr anchor="ctr" anchorCtr="1"/>
          <a:lstStyle/>
          <a:p>
            <a:pPr algn="ctr"/>
            <a:r>
              <a:rPr lang="en-US" dirty="0" smtClean="0">
                <a:solidFill>
                  <a:srgbClr val="FFFFFF"/>
                </a:solidFill>
                <a:latin typeface="Calibri" pitchFamily="34" charset="0"/>
              </a:rPr>
              <a:t>Tests and Models expose the required input/output arguments that will be communicated using the KIM API </a:t>
            </a:r>
            <a:endParaRPr lang="en-US"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25">
    <p:spTree>
      <p:nvGrpSpPr>
        <p:cNvPr id="1" name=""/>
        <p:cNvGrpSpPr/>
        <p:nvPr/>
      </p:nvGrpSpPr>
      <p:grpSpPr>
        <a:xfrm>
          <a:off x="0" y="0"/>
          <a:ext cx="0" cy="0"/>
          <a:chOff x="0" y="0"/>
          <a:chExt cx="0" cy="0"/>
        </a:xfrm>
      </p:grpSpPr>
      <p:sp>
        <p:nvSpPr>
          <p:cNvPr id="17409" name="Content Placeholder 2"/>
          <p:cNvSpPr txBox="1">
            <a:spLocks noGrp="1"/>
          </p:cNvSpPr>
          <p:nvPr>
            <p:ph idx="1"/>
          </p:nvPr>
        </p:nvSpPr>
        <p:spPr>
          <a:xfrm>
            <a:off x="304800" y="1189037"/>
            <a:ext cx="8382000" cy="5059363"/>
          </a:xfrm>
        </p:spPr>
        <p:txBody>
          <a:bodyPr/>
          <a:lstStyle/>
          <a:p>
            <a:pPr eaLnBrk="1" hangingPunct="1">
              <a:lnSpc>
                <a:spcPct val="80000"/>
              </a:lnSpc>
              <a:spcBef>
                <a:spcPts val="400"/>
              </a:spcBef>
              <a:buNone/>
            </a:pPr>
            <a:r>
              <a:rPr sz="2000" b="1" dirty="0" smtClean="0">
                <a:latin typeface="Calibri" pitchFamily="34" charset="0"/>
              </a:rPr>
              <a:t> KIM overview </a:t>
            </a:r>
          </a:p>
          <a:p>
            <a:pPr lvl="1" eaLnBrk="1" hangingPunct="1">
              <a:lnSpc>
                <a:spcPct val="80000"/>
              </a:lnSpc>
              <a:spcBef>
                <a:spcPts val="400"/>
              </a:spcBef>
            </a:pPr>
            <a:r>
              <a:rPr lang="en-US" sz="1600" dirty="0" smtClean="0">
                <a:latin typeface="Calibri" pitchFamily="34" charset="0"/>
              </a:rPr>
              <a:t>Barriers faced by molecular modelers </a:t>
            </a:r>
          </a:p>
          <a:p>
            <a:pPr lvl="1" eaLnBrk="1" hangingPunct="1">
              <a:lnSpc>
                <a:spcPct val="80000"/>
              </a:lnSpc>
              <a:spcBef>
                <a:spcPts val="400"/>
              </a:spcBef>
            </a:pPr>
            <a:r>
              <a:rPr lang="en-US" sz="1600" dirty="0" smtClean="0">
                <a:latin typeface="Calibri" pitchFamily="34" charset="0"/>
              </a:rPr>
              <a:t>Knowledgebase of Interatomic Models (KIM) is proposed to overcome the barriers </a:t>
            </a:r>
          </a:p>
          <a:p>
            <a:pPr lvl="1" eaLnBrk="1" hangingPunct="1">
              <a:lnSpc>
                <a:spcPct val="80000"/>
              </a:lnSpc>
              <a:spcBef>
                <a:spcPts val="400"/>
              </a:spcBef>
            </a:pPr>
            <a:r>
              <a:rPr lang="en-US" sz="1600" dirty="0" smtClean="0">
                <a:latin typeface="Calibri" pitchFamily="34" charset="0"/>
              </a:rPr>
              <a:t>KIM framework </a:t>
            </a:r>
          </a:p>
          <a:p>
            <a:pPr lvl="1" eaLnBrk="1" hangingPunct="1">
              <a:lnSpc>
                <a:spcPct val="80000"/>
              </a:lnSpc>
              <a:spcBef>
                <a:spcPts val="400"/>
              </a:spcBef>
            </a:pPr>
            <a:r>
              <a:rPr lang="en-US" sz="1600" dirty="0" smtClean="0">
                <a:latin typeface="Calibri" pitchFamily="34" charset="0"/>
              </a:rPr>
              <a:t>KIM repository: Models</a:t>
            </a:r>
          </a:p>
          <a:p>
            <a:pPr lvl="1" eaLnBrk="1" hangingPunct="1">
              <a:lnSpc>
                <a:spcPct val="80000"/>
              </a:lnSpc>
              <a:spcBef>
                <a:spcPts val="400"/>
              </a:spcBef>
            </a:pPr>
            <a:r>
              <a:rPr lang="en-US" sz="1600" dirty="0" smtClean="0">
                <a:latin typeface="Calibri" pitchFamily="34" charset="0"/>
              </a:rPr>
              <a:t>KIM repository: Tests</a:t>
            </a:r>
          </a:p>
          <a:p>
            <a:pPr lvl="1" eaLnBrk="1" hangingPunct="1">
              <a:lnSpc>
                <a:spcPct val="80000"/>
              </a:lnSpc>
              <a:spcBef>
                <a:spcPts val="400"/>
              </a:spcBef>
            </a:pPr>
            <a:r>
              <a:rPr lang="en-US" sz="1600" dirty="0" smtClean="0">
                <a:latin typeface="Calibri" pitchFamily="34" charset="0"/>
              </a:rPr>
              <a:t>KIM repository: KIM data</a:t>
            </a:r>
          </a:p>
          <a:p>
            <a:pPr lvl="1" eaLnBrk="1" hangingPunct="1">
              <a:lnSpc>
                <a:spcPct val="80000"/>
              </a:lnSpc>
              <a:spcBef>
                <a:spcPts val="400"/>
              </a:spcBef>
            </a:pPr>
            <a:endParaRPr lang="en-US" sz="2000" b="1" dirty="0" smtClean="0">
              <a:latin typeface="Calibri" pitchFamily="34" charset="0"/>
            </a:endParaRPr>
          </a:p>
          <a:p>
            <a:pPr eaLnBrk="1" hangingPunct="1">
              <a:lnSpc>
                <a:spcPct val="80000"/>
              </a:lnSpc>
              <a:spcBef>
                <a:spcPts val="400"/>
              </a:spcBef>
              <a:buNone/>
            </a:pPr>
            <a:r>
              <a:rPr sz="2000" b="1" dirty="0" smtClean="0">
                <a:latin typeface="Calibri" pitchFamily="34" charset="0"/>
              </a:rPr>
              <a:t>  KIM API concept and implementation:</a:t>
            </a:r>
            <a:endParaRPr sz="1600" b="1" dirty="0" smtClean="0">
              <a:latin typeface="Calibri" pitchFamily="34" charset="0"/>
            </a:endParaRPr>
          </a:p>
          <a:p>
            <a:pPr lvl="1" eaLnBrk="1" hangingPunct="1">
              <a:lnSpc>
                <a:spcPct val="80000"/>
              </a:lnSpc>
              <a:spcBef>
                <a:spcPts val="300"/>
              </a:spcBef>
              <a:buFont typeface="Calibri" pitchFamily="34" charset="0"/>
              <a:buAutoNum type="arabicPeriod"/>
            </a:pPr>
            <a:r>
              <a:rPr sz="1600" dirty="0" smtClean="0">
                <a:latin typeface="Calibri" pitchFamily="34" charset="0"/>
              </a:rPr>
              <a:t>The KIM A</a:t>
            </a:r>
            <a:r>
              <a:rPr lang="en-US" sz="1600" dirty="0" smtClean="0">
                <a:latin typeface="Calibri" pitchFamily="34" charset="0"/>
              </a:rPr>
              <a:t>PI </a:t>
            </a:r>
            <a:r>
              <a:rPr sz="1600" dirty="0" smtClean="0">
                <a:latin typeface="Calibri" pitchFamily="34" charset="0"/>
              </a:rPr>
              <a:t>facilitates communication between </a:t>
            </a:r>
            <a:r>
              <a:rPr sz="1600" b="1" dirty="0" smtClean="0">
                <a:latin typeface="Calibri" pitchFamily="34" charset="0"/>
              </a:rPr>
              <a:t>Models </a:t>
            </a:r>
            <a:r>
              <a:rPr sz="1600" dirty="0" smtClean="0">
                <a:latin typeface="Calibri" pitchFamily="34" charset="0"/>
              </a:rPr>
              <a:t>and </a:t>
            </a:r>
            <a:r>
              <a:rPr sz="1600" b="1" dirty="0" smtClean="0">
                <a:latin typeface="Calibri" pitchFamily="34" charset="0"/>
              </a:rPr>
              <a:t>Tests</a:t>
            </a:r>
          </a:p>
          <a:p>
            <a:pPr lvl="1" eaLnBrk="1" hangingPunct="1">
              <a:lnSpc>
                <a:spcPct val="80000"/>
              </a:lnSpc>
              <a:spcBef>
                <a:spcPts val="300"/>
              </a:spcBef>
              <a:buFont typeface="Calibri" pitchFamily="34" charset="0"/>
              <a:buAutoNum type="arabicPeriod"/>
            </a:pPr>
            <a:r>
              <a:rPr sz="1600" dirty="0" smtClean="0">
                <a:latin typeface="Calibri" pitchFamily="34" charset="0"/>
              </a:rPr>
              <a:t>The most challenging technical requirement is the need for multi-language support</a:t>
            </a:r>
          </a:p>
          <a:p>
            <a:pPr lvl="1" eaLnBrk="1" hangingPunct="1">
              <a:lnSpc>
                <a:spcPct val="80000"/>
              </a:lnSpc>
              <a:spcBef>
                <a:spcPts val="300"/>
              </a:spcBef>
              <a:buFont typeface="Calibri" pitchFamily="34" charset="0"/>
              <a:buAutoNum type="arabicPeriod"/>
            </a:pPr>
            <a:r>
              <a:rPr sz="1600" dirty="0" smtClean="0">
                <a:latin typeface="Calibri" pitchFamily="34" charset="0"/>
              </a:rPr>
              <a:t>The KIM API is based on exchanging pointers to data and methods</a:t>
            </a:r>
          </a:p>
          <a:p>
            <a:pPr lvl="1" eaLnBrk="1" hangingPunct="1">
              <a:lnSpc>
                <a:spcPct val="80000"/>
              </a:lnSpc>
              <a:spcBef>
                <a:spcPts val="300"/>
              </a:spcBef>
              <a:buFont typeface="Calibri" pitchFamily="34" charset="0"/>
              <a:buAutoNum type="arabicPeriod"/>
            </a:pPr>
            <a:r>
              <a:rPr sz="1600" dirty="0" smtClean="0">
                <a:latin typeface="Calibri" pitchFamily="34" charset="0"/>
              </a:rPr>
              <a:t>How can a </a:t>
            </a:r>
            <a:r>
              <a:rPr sz="1600" b="1" dirty="0" smtClean="0">
                <a:latin typeface="Calibri" pitchFamily="34" charset="0"/>
              </a:rPr>
              <a:t>Test</a:t>
            </a:r>
            <a:r>
              <a:rPr sz="1600" dirty="0" smtClean="0">
                <a:latin typeface="Calibri" pitchFamily="34" charset="0"/>
              </a:rPr>
              <a:t> know what type of input/output data is required by a </a:t>
            </a:r>
            <a:r>
              <a:rPr sz="1600" b="1" dirty="0" smtClean="0">
                <a:latin typeface="Calibri" pitchFamily="34" charset="0"/>
              </a:rPr>
              <a:t>Model</a:t>
            </a:r>
            <a:r>
              <a:rPr sz="1600" dirty="0" smtClean="0">
                <a:latin typeface="Calibri" pitchFamily="34" charset="0"/>
              </a:rPr>
              <a:t>?</a:t>
            </a:r>
            <a:br>
              <a:rPr sz="1600" dirty="0" smtClean="0">
                <a:latin typeface="Calibri" pitchFamily="34" charset="0"/>
              </a:rPr>
            </a:br>
            <a:r>
              <a:rPr sz="1600" dirty="0" smtClean="0">
                <a:latin typeface="Calibri" pitchFamily="34" charset="0"/>
              </a:rPr>
              <a:t>We have solved this problem by introducing the KIM API descriptor file</a:t>
            </a:r>
          </a:p>
          <a:p>
            <a:pPr lvl="1" eaLnBrk="1" hangingPunct="1">
              <a:lnSpc>
                <a:spcPct val="80000"/>
              </a:lnSpc>
              <a:spcBef>
                <a:spcPts val="300"/>
              </a:spcBef>
              <a:buFont typeface="Calibri" pitchFamily="34" charset="0"/>
              <a:buAutoNum type="arabicPeriod"/>
            </a:pPr>
            <a:r>
              <a:rPr lang="en-US" sz="1600" dirty="0" smtClean="0">
                <a:solidFill>
                  <a:schemeClr val="tx1"/>
                </a:solidFill>
                <a:latin typeface="Calibri" pitchFamily="34" charset="0"/>
              </a:rPr>
              <a:t>The structure of a descriptor file</a:t>
            </a:r>
            <a:endParaRPr sz="1600" dirty="0" smtClean="0">
              <a:solidFill>
                <a:schemeClr val="tx1"/>
              </a:solidFill>
              <a:latin typeface="Calibri" pitchFamily="34" charset="0"/>
            </a:endParaRPr>
          </a:p>
          <a:p>
            <a:pPr lvl="1" eaLnBrk="1" hangingPunct="1">
              <a:lnSpc>
                <a:spcPct val="80000"/>
              </a:lnSpc>
              <a:spcBef>
                <a:spcPts val="300"/>
              </a:spcBef>
              <a:buFont typeface="Calibri" pitchFamily="34" charset="0"/>
              <a:buAutoNum type="arabicPeriod"/>
            </a:pPr>
            <a:r>
              <a:rPr lang="en-US" sz="1600" dirty="0" smtClean="0">
                <a:solidFill>
                  <a:schemeClr val="tx1"/>
                </a:solidFill>
                <a:latin typeface="Calibri" pitchFamily="34" charset="0"/>
              </a:rPr>
              <a:t>Handling of Neighbor lists and Boundary Conditions – NBC methods</a:t>
            </a:r>
          </a:p>
          <a:p>
            <a:pPr lvl="1" eaLnBrk="1" hangingPunct="1">
              <a:lnSpc>
                <a:spcPct val="80000"/>
              </a:lnSpc>
              <a:spcBef>
                <a:spcPts val="300"/>
              </a:spcBef>
              <a:buFont typeface="Calibri" pitchFamily="34" charset="0"/>
              <a:buAutoNum type="arabicPeriod"/>
            </a:pPr>
            <a:r>
              <a:rPr sz="1600" dirty="0" smtClean="0">
                <a:solidFill>
                  <a:schemeClr val="tx1"/>
                </a:solidFill>
                <a:latin typeface="Calibri" pitchFamily="34" charset="0"/>
              </a:rPr>
              <a:t>Test/Model coupling: The Model’s initialization routine stores a pointer to the “compute” routine in the KIM API  object </a:t>
            </a:r>
          </a:p>
          <a:p>
            <a:pPr lvl="1" eaLnBrk="1" hangingPunct="1">
              <a:lnSpc>
                <a:spcPct val="80000"/>
              </a:lnSpc>
              <a:spcBef>
                <a:spcPts val="300"/>
              </a:spcBef>
              <a:buFont typeface="Calibri" pitchFamily="34" charset="0"/>
              <a:buAutoNum type="arabicPeriod"/>
            </a:pPr>
            <a:r>
              <a:rPr lang="en-US" sz="1600" dirty="0" smtClean="0">
                <a:solidFill>
                  <a:schemeClr val="tx1"/>
                </a:solidFill>
                <a:latin typeface="Calibri" pitchFamily="34" charset="0"/>
              </a:rPr>
              <a:t>Initialization of a KIM API object, setting  and getting data-pointers can be done through the KIM service routines</a:t>
            </a:r>
            <a:endParaRPr sz="1600" dirty="0" smtClean="0">
              <a:solidFill>
                <a:schemeClr val="tx1"/>
              </a:solidFill>
              <a:latin typeface="Calibri" pitchFamily="34" charset="0"/>
            </a:endParaRPr>
          </a:p>
          <a:p>
            <a:pPr lvl="1" eaLnBrk="1" hangingPunct="1">
              <a:lnSpc>
                <a:spcPct val="80000"/>
              </a:lnSpc>
              <a:spcBef>
                <a:spcPts val="300"/>
              </a:spcBef>
              <a:buFont typeface="Calibri" pitchFamily="34" charset="0"/>
              <a:buAutoNum type="arabicPeriod"/>
            </a:pPr>
            <a:endParaRPr lang="en-US" sz="1600" dirty="0" smtClean="0">
              <a:solidFill>
                <a:schemeClr val="tx1"/>
              </a:solidFill>
              <a:latin typeface="Calibri" pitchFamily="34" charset="0"/>
            </a:endParaRPr>
          </a:p>
          <a:p>
            <a:pPr lvl="1" eaLnBrk="1" hangingPunct="1">
              <a:lnSpc>
                <a:spcPct val="80000"/>
              </a:lnSpc>
              <a:spcBef>
                <a:spcPts val="300"/>
              </a:spcBef>
              <a:buNone/>
            </a:pPr>
            <a:endParaRPr sz="1200" dirty="0" smtClean="0">
              <a:solidFill>
                <a:schemeClr val="tx1"/>
              </a:solidFill>
              <a:latin typeface="Calibri" pitchFamily="34" charset="0"/>
            </a:endParaRPr>
          </a:p>
          <a:p>
            <a:pPr lvl="1" eaLnBrk="1" hangingPunct="1">
              <a:lnSpc>
                <a:spcPct val="80000"/>
              </a:lnSpc>
              <a:spcBef>
                <a:spcPts val="300"/>
              </a:spcBef>
              <a:buNone/>
            </a:pPr>
            <a:endParaRPr sz="1300" dirty="0" smtClean="0">
              <a:latin typeface="Calibri" pitchFamily="34" charset="0"/>
            </a:endParaRPr>
          </a:p>
        </p:txBody>
      </p:sp>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Content</a:t>
            </a:r>
            <a:r>
              <a:rPr lang="en-US" sz="2400" b="1" dirty="0" smtClean="0">
                <a:solidFill>
                  <a:srgbClr val="4F81BD"/>
                </a:solidFill>
                <a:latin typeface="Arial" charset="0"/>
                <a:cs typeface="Arial" charset="0"/>
              </a:rPr>
              <a:t>s</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a:t>
            </a:fld>
            <a:endParaRPr lang="en-US" sz="1200" kern="0" dirty="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Structure of descriptor file </a:t>
            </a:r>
            <a:br>
              <a:rPr lang="en-US"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sp>
        <p:nvSpPr>
          <p:cNvPr id="2970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5</a:t>
            </a:r>
            <a:endParaRPr lang="en-US" sz="1600" b="1" dirty="0">
              <a:solidFill>
                <a:srgbClr val="FFFFFF"/>
              </a:solidFill>
              <a:latin typeface="Calibri" pitchFamily="34"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20</a:t>
            </a:fld>
            <a:endParaRPr lang="en-US" sz="1200" kern="0">
              <a:solidFill>
                <a:srgbClr val="898989"/>
              </a:solidFill>
              <a:latin typeface="Calibri"/>
            </a:endParaRPr>
          </a:p>
        </p:txBody>
      </p:sp>
      <p:sp>
        <p:nvSpPr>
          <p:cNvPr id="8" name="Rectangle 26"/>
          <p:cNvSpPr>
            <a:spLocks noChangeArrowheads="1"/>
          </p:cNvSpPr>
          <p:nvPr/>
        </p:nvSpPr>
        <p:spPr bwMode="auto">
          <a:xfrm>
            <a:off x="152400" y="1295400"/>
            <a:ext cx="3276600" cy="4724400"/>
          </a:xfrm>
          <a:prstGeom prst="rect">
            <a:avLst/>
          </a:prstGeom>
          <a:solidFill>
            <a:srgbClr val="EBF1DE"/>
          </a:solidFill>
          <a:ln w="25402">
            <a:solidFill>
              <a:srgbClr val="FFFFFF"/>
            </a:solidFill>
            <a:miter lim="800000"/>
            <a:headEnd/>
            <a:tailEnd/>
          </a:ln>
        </p:spPr>
        <p:txBody>
          <a:bodyPr anchor="ctr" anchorCtr="1"/>
          <a:lstStyle/>
          <a:p>
            <a:pPr algn="ctr"/>
            <a:endParaRPr lang="en-US">
              <a:solidFill>
                <a:srgbClr val="FFFFFF"/>
              </a:solidFill>
              <a:latin typeface="Calibri" pitchFamily="34" charset="0"/>
            </a:endParaRPr>
          </a:p>
        </p:txBody>
      </p:sp>
      <p:sp>
        <p:nvSpPr>
          <p:cNvPr id="9" name="TextBox 35"/>
          <p:cNvSpPr txBox="1">
            <a:spLocks noChangeArrowheads="1"/>
          </p:cNvSpPr>
          <p:nvPr/>
        </p:nvSpPr>
        <p:spPr bwMode="auto">
          <a:xfrm>
            <a:off x="838200" y="2261176"/>
            <a:ext cx="1828800" cy="307777"/>
          </a:xfrm>
          <a:prstGeom prst="rect">
            <a:avLst/>
          </a:prstGeom>
          <a:noFill/>
          <a:ln w="9525">
            <a:noFill/>
            <a:miter lim="800000"/>
            <a:headEnd/>
            <a:tailEnd/>
          </a:ln>
        </p:spPr>
        <p:txBody>
          <a:bodyPr anchorCtr="1">
            <a:spAutoFit/>
          </a:bodyPr>
          <a:lstStyle/>
          <a:p>
            <a:pPr algn="ctr"/>
            <a:r>
              <a:rPr lang="en-US" sz="1400" b="1" dirty="0" smtClean="0">
                <a:solidFill>
                  <a:srgbClr val="000000"/>
                </a:solidFill>
                <a:latin typeface="Calibri" pitchFamily="34" charset="0"/>
              </a:rPr>
              <a:t>Section lines</a:t>
            </a:r>
            <a:endParaRPr lang="en-US" sz="1400" b="1" dirty="0">
              <a:solidFill>
                <a:srgbClr val="000000"/>
              </a:solidFill>
              <a:latin typeface="Calibri" pitchFamily="34" charset="0"/>
            </a:endParaRPr>
          </a:p>
        </p:txBody>
      </p:sp>
      <p:sp>
        <p:nvSpPr>
          <p:cNvPr id="12" name="Rectangle 26"/>
          <p:cNvSpPr>
            <a:spLocks noChangeArrowheads="1"/>
          </p:cNvSpPr>
          <p:nvPr/>
        </p:nvSpPr>
        <p:spPr bwMode="auto">
          <a:xfrm>
            <a:off x="3505200" y="1295400"/>
            <a:ext cx="5410200" cy="4724400"/>
          </a:xfrm>
          <a:prstGeom prst="rect">
            <a:avLst/>
          </a:prstGeom>
          <a:solidFill>
            <a:srgbClr val="EBF1DE"/>
          </a:solidFill>
          <a:ln w="25402">
            <a:solidFill>
              <a:srgbClr val="FFFFFF"/>
            </a:solidFill>
            <a:miter lim="800000"/>
            <a:headEnd/>
            <a:tailEnd/>
          </a:ln>
        </p:spPr>
        <p:txBody>
          <a:bodyPr anchor="ctr" anchorCtr="1"/>
          <a:lstStyle/>
          <a:p>
            <a:pPr algn="ctr"/>
            <a:endParaRPr lang="en-US">
              <a:solidFill>
                <a:srgbClr val="FFFFFF"/>
              </a:solidFill>
              <a:latin typeface="Calibri" pitchFamily="34" charset="0"/>
            </a:endParaRPr>
          </a:p>
        </p:txBody>
      </p:sp>
      <p:sp>
        <p:nvSpPr>
          <p:cNvPr id="13" name="TextBox 35"/>
          <p:cNvSpPr txBox="1">
            <a:spLocks noChangeArrowheads="1"/>
          </p:cNvSpPr>
          <p:nvPr/>
        </p:nvSpPr>
        <p:spPr bwMode="auto">
          <a:xfrm>
            <a:off x="4724400" y="1337846"/>
            <a:ext cx="34290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Brief description of Section lines</a:t>
            </a:r>
            <a:endParaRPr lang="en-US" sz="1600" b="1" dirty="0">
              <a:solidFill>
                <a:srgbClr val="000000"/>
              </a:solidFill>
              <a:latin typeface="Calibri" pitchFamily="34" charset="0"/>
            </a:endParaRPr>
          </a:p>
        </p:txBody>
      </p:sp>
      <p:sp>
        <p:nvSpPr>
          <p:cNvPr id="14" name="TextBox 36"/>
          <p:cNvSpPr txBox="1">
            <a:spLocks noChangeArrowheads="1"/>
          </p:cNvSpPr>
          <p:nvPr/>
        </p:nvSpPr>
        <p:spPr bwMode="auto">
          <a:xfrm>
            <a:off x="304800" y="2492753"/>
            <a:ext cx="3048000" cy="1615827"/>
          </a:xfrm>
          <a:prstGeom prst="rect">
            <a:avLst/>
          </a:prstGeom>
          <a:solidFill>
            <a:srgbClr val="EBF1DE"/>
          </a:solidFill>
          <a:ln w="9528">
            <a:solidFill>
              <a:srgbClr val="FFC000"/>
            </a:solidFill>
            <a:miter lim="800000"/>
            <a:headEnd/>
            <a:tailEnd/>
          </a:ln>
        </p:spPr>
        <p:txBody>
          <a:bodyPr wrap="square">
            <a:spAutoFit/>
          </a:bodyPr>
          <a:lstStyle/>
          <a:p>
            <a:r>
              <a:rPr lang="en-US" sz="1100" dirty="0" smtClean="0">
                <a:solidFill>
                  <a:srgbClr val="000000"/>
                </a:solidFill>
                <a:latin typeface="Courier New" pitchFamily="49" charset="0"/>
                <a:cs typeface="Courier New" pitchFamily="49" charset="0"/>
              </a:rPr>
              <a:t>SUPPORTED_ATOM/PARTICLES_TYPES:</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CONVENTIONS:</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MODEL_INPUT:</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MODEL_OUTPUT:</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MODEL_PARAMETERS:</a:t>
            </a:r>
          </a:p>
        </p:txBody>
      </p:sp>
      <p:sp>
        <p:nvSpPr>
          <p:cNvPr id="16" name="TextBox 36"/>
          <p:cNvSpPr txBox="1">
            <a:spLocks noChangeArrowheads="1"/>
          </p:cNvSpPr>
          <p:nvPr/>
        </p:nvSpPr>
        <p:spPr bwMode="auto">
          <a:xfrm>
            <a:off x="3581400" y="1600200"/>
            <a:ext cx="5257800" cy="1615827"/>
          </a:xfrm>
          <a:prstGeom prst="rect">
            <a:avLst/>
          </a:prstGeom>
          <a:solidFill>
            <a:srgbClr val="EBF1DE"/>
          </a:solidFill>
          <a:ln w="9528">
            <a:solidFill>
              <a:schemeClr val="tx1"/>
            </a:solidFill>
            <a:miter lim="800000"/>
            <a:headEnd/>
            <a:tailEnd/>
          </a:ln>
        </p:spPr>
        <p:txBody>
          <a:bodyPr wrap="square">
            <a:spAutoFit/>
          </a:bodyPr>
          <a:lstStyle/>
          <a:p>
            <a:r>
              <a:rPr lang="en-US" sz="1100" dirty="0" smtClean="0">
                <a:solidFill>
                  <a:srgbClr val="000000"/>
                </a:solidFill>
                <a:latin typeface="Courier New" pitchFamily="49" charset="0"/>
                <a:cs typeface="Courier New" pitchFamily="49" charset="0"/>
              </a:rPr>
              <a:t>   These lines identify logically distinct sections within the KIM descriptor file.</a:t>
            </a:r>
          </a:p>
          <a:p>
            <a:r>
              <a:rPr lang="en-US" sz="1100" dirty="0" smtClean="0">
                <a:solidFill>
                  <a:srgbClr val="000000"/>
                </a:solidFill>
                <a:latin typeface="Courier New" pitchFamily="49" charset="0"/>
                <a:cs typeface="Courier New" pitchFamily="49" charset="0"/>
              </a:rPr>
              <a:t>   All lines following a Section line, up to the next Section line or end of the file, will be assigned to the indicated section.</a:t>
            </a:r>
          </a:p>
          <a:p>
            <a:r>
              <a:rPr lang="en-US" sz="1100" dirty="0" smtClean="0">
                <a:solidFill>
                  <a:srgbClr val="000000"/>
                </a:solidFill>
                <a:latin typeface="Courier New" pitchFamily="49" charset="0"/>
                <a:cs typeface="Courier New" pitchFamily="49" charset="0"/>
              </a:rPr>
              <a:t>   These sections may occur in any order within a KIM descriptor file, however the order given here is recommended. A section line may only occur once within a KIM descriptor file.</a:t>
            </a:r>
            <a:endParaRPr lang="en-US" sz="1000" dirty="0">
              <a:solidFill>
                <a:srgbClr val="000000"/>
              </a:solidFill>
              <a:latin typeface="Courier New" pitchFamily="49" charset="0"/>
              <a:cs typeface="Courier New" pitchFamily="49" charset="0"/>
            </a:endParaRPr>
          </a:p>
        </p:txBody>
      </p:sp>
      <p:sp>
        <p:nvSpPr>
          <p:cNvPr id="20" name="TextBox 35"/>
          <p:cNvSpPr txBox="1">
            <a:spLocks noChangeArrowheads="1"/>
          </p:cNvSpPr>
          <p:nvPr/>
        </p:nvSpPr>
        <p:spPr bwMode="auto">
          <a:xfrm>
            <a:off x="838200" y="4114800"/>
            <a:ext cx="1828800" cy="338554"/>
          </a:xfrm>
          <a:prstGeom prst="rect">
            <a:avLst/>
          </a:prstGeom>
          <a:noFill/>
          <a:ln w="9525">
            <a:noFill/>
            <a:miter lim="800000"/>
            <a:headEnd/>
            <a:tailEnd/>
          </a:ln>
        </p:spPr>
        <p:txBody>
          <a:bodyPr anchorCtr="1">
            <a:spAutoFit/>
          </a:bodyPr>
          <a:lstStyle/>
          <a:p>
            <a:pPr algn="ctr"/>
            <a:r>
              <a:rPr lang="en-US" sz="1600" b="1" dirty="0" smtClean="0">
                <a:solidFill>
                  <a:srgbClr val="000000"/>
                </a:solidFill>
                <a:latin typeface="Calibri" pitchFamily="34" charset="0"/>
              </a:rPr>
              <a:t>Data lines</a:t>
            </a:r>
            <a:endParaRPr lang="en-US" sz="1600" b="1" dirty="0">
              <a:solidFill>
                <a:srgbClr val="000000"/>
              </a:solidFill>
              <a:latin typeface="Calibri" pitchFamily="34" charset="0"/>
            </a:endParaRPr>
          </a:p>
        </p:txBody>
      </p:sp>
      <p:sp>
        <p:nvSpPr>
          <p:cNvPr id="21" name="TextBox 36"/>
          <p:cNvSpPr txBox="1">
            <a:spLocks noChangeArrowheads="1"/>
          </p:cNvSpPr>
          <p:nvPr/>
        </p:nvSpPr>
        <p:spPr bwMode="auto">
          <a:xfrm>
            <a:off x="304800" y="4373940"/>
            <a:ext cx="3048000" cy="1569660"/>
          </a:xfrm>
          <a:prstGeom prst="rect">
            <a:avLst/>
          </a:prstGeom>
          <a:solidFill>
            <a:srgbClr val="EBF1DE"/>
          </a:solidFill>
          <a:ln w="9528">
            <a:solidFill>
              <a:srgbClr val="FFC000"/>
            </a:solidFill>
            <a:miter lim="800000"/>
            <a:headEnd/>
            <a:tailEnd/>
          </a:ln>
        </p:spPr>
        <p:txBody>
          <a:bodyPr wrap="square">
            <a:spAutoFit/>
          </a:bodyPr>
          <a:lstStyle/>
          <a:p>
            <a:r>
              <a:rPr lang="en-US" sz="1400" dirty="0" smtClean="0">
                <a:solidFill>
                  <a:srgbClr val="000000"/>
                </a:solidFill>
                <a:latin typeface="Courier New" pitchFamily="49" charset="0"/>
                <a:cs typeface="Courier New" pitchFamily="49" charset="0"/>
              </a:rPr>
              <a:t>          </a:t>
            </a:r>
          </a:p>
          <a:p>
            <a:r>
              <a:rPr lang="en-US" sz="1400" dirty="0" smtClean="0">
                <a:solidFill>
                  <a:srgbClr val="000000"/>
                </a:solidFill>
                <a:latin typeface="Courier New" pitchFamily="49" charset="0"/>
                <a:cs typeface="Courier New" pitchFamily="49" charset="0"/>
              </a:rPr>
              <a:t>* Species Data lines</a:t>
            </a:r>
          </a:p>
          <a:p>
            <a:endParaRPr lang="en-US" sz="1400" dirty="0" smtClean="0">
              <a:solidFill>
                <a:srgbClr val="000000"/>
              </a:solidFill>
              <a:latin typeface="Courier New" pitchFamily="49" charset="0"/>
              <a:cs typeface="Courier New" pitchFamily="49" charset="0"/>
            </a:endParaRPr>
          </a:p>
          <a:p>
            <a:r>
              <a:rPr lang="en-US" sz="1400" dirty="0" smtClean="0">
                <a:solidFill>
                  <a:srgbClr val="000000"/>
                </a:solidFill>
                <a:latin typeface="Courier New" pitchFamily="49" charset="0"/>
                <a:cs typeface="Courier New" pitchFamily="49" charset="0"/>
              </a:rPr>
              <a:t>* Flag Data lines</a:t>
            </a:r>
          </a:p>
          <a:p>
            <a:endParaRPr lang="en-US" sz="1400" dirty="0" smtClean="0">
              <a:solidFill>
                <a:srgbClr val="000000"/>
              </a:solidFill>
              <a:latin typeface="Courier New" pitchFamily="49" charset="0"/>
              <a:cs typeface="Courier New" pitchFamily="49" charset="0"/>
            </a:endParaRPr>
          </a:p>
          <a:p>
            <a:r>
              <a:rPr lang="en-US" sz="1400" dirty="0" smtClean="0">
                <a:solidFill>
                  <a:srgbClr val="000000"/>
                </a:solidFill>
                <a:latin typeface="Courier New" pitchFamily="49" charset="0"/>
                <a:cs typeface="Courier New" pitchFamily="49" charset="0"/>
              </a:rPr>
              <a:t>* Argument Data lines</a:t>
            </a:r>
          </a:p>
          <a:p>
            <a:endParaRPr lang="en-US" sz="1200" dirty="0">
              <a:solidFill>
                <a:srgbClr val="000000"/>
              </a:solidFill>
              <a:latin typeface="Courier New" pitchFamily="49" charset="0"/>
              <a:cs typeface="Courier New" pitchFamily="49" charset="0"/>
            </a:endParaRPr>
          </a:p>
        </p:txBody>
      </p:sp>
      <p:sp>
        <p:nvSpPr>
          <p:cNvPr id="22" name="TextBox 36"/>
          <p:cNvSpPr txBox="1">
            <a:spLocks noChangeArrowheads="1"/>
          </p:cNvSpPr>
          <p:nvPr/>
        </p:nvSpPr>
        <p:spPr bwMode="auto">
          <a:xfrm>
            <a:off x="3581400" y="3481387"/>
            <a:ext cx="5257800" cy="2462213"/>
          </a:xfrm>
          <a:prstGeom prst="rect">
            <a:avLst/>
          </a:prstGeom>
          <a:solidFill>
            <a:srgbClr val="EBF1DE"/>
          </a:solidFill>
          <a:ln w="9528">
            <a:solidFill>
              <a:schemeClr val="tx1"/>
            </a:solidFill>
            <a:miter lim="800000"/>
            <a:headEnd/>
            <a:tailEnd/>
          </a:ln>
        </p:spPr>
        <p:txBody>
          <a:bodyPr wrap="square">
            <a:spAutoFit/>
          </a:bodyPr>
          <a:lstStyle/>
          <a:p>
            <a:r>
              <a:rPr lang="en-US" sz="1100" dirty="0" smtClean="0">
                <a:solidFill>
                  <a:srgbClr val="000000"/>
                </a:solidFill>
                <a:latin typeface="Courier New" pitchFamily="49" charset="0"/>
                <a:cs typeface="Courier New" pitchFamily="49" charset="0"/>
              </a:rPr>
              <a:t>   These lines are used to specify the information that a Model (Test) will provide to and require from a Test (Model), as well as the conventions that the Model(Test) uses.</a:t>
            </a:r>
          </a:p>
          <a:p>
            <a:r>
              <a:rPr lang="en-US" sz="1100" dirty="0" smtClean="0">
                <a:solidFill>
                  <a:srgbClr val="000000"/>
                </a:solidFill>
                <a:latin typeface="Courier New" pitchFamily="49" charset="0"/>
                <a:cs typeface="Courier New" pitchFamily="49" charset="0"/>
              </a:rPr>
              <a:t> * Species Data lines – allow for the definition of atomic species by providing a symbol and an integer code. These lines are located in section SUPPORTED_ATOM/PARTICLES_TYPES.</a:t>
            </a:r>
          </a:p>
          <a:p>
            <a:r>
              <a:rPr lang="en-US" sz="1100" dirty="0" smtClean="0">
                <a:solidFill>
                  <a:srgbClr val="000000"/>
                </a:solidFill>
                <a:latin typeface="Courier New" pitchFamily="49" charset="0"/>
                <a:cs typeface="Courier New" pitchFamily="49" charset="0"/>
              </a:rPr>
              <a:t> * Flag Data lines - this line type defines a convention that can be used to ensure that Models and Tests are able to work together, and should only be used within the CONVENTIONS section of the KIM descriptor file.</a:t>
            </a:r>
          </a:p>
          <a:p>
            <a:r>
              <a:rPr lang="en-US" sz="1100" dirty="0" smtClean="0">
                <a:solidFill>
                  <a:srgbClr val="000000"/>
                </a:solidFill>
                <a:latin typeface="Courier New" pitchFamily="49" charset="0"/>
                <a:cs typeface="Courier New" pitchFamily="49" charset="0"/>
              </a:rPr>
              <a:t>  * Argument Data lines –  the main KIM descriptor file line format, used within the MODEL_INPUT, MODEL_OUTPUT, and MODEL_PARAMETERS sections.</a:t>
            </a:r>
          </a:p>
        </p:txBody>
      </p:sp>
      <p:sp>
        <p:nvSpPr>
          <p:cNvPr id="23" name="TextBox 35"/>
          <p:cNvSpPr txBox="1">
            <a:spLocks noChangeArrowheads="1"/>
          </p:cNvSpPr>
          <p:nvPr/>
        </p:nvSpPr>
        <p:spPr bwMode="auto">
          <a:xfrm>
            <a:off x="4038600" y="3188493"/>
            <a:ext cx="40386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Brief description of Data lines</a:t>
            </a:r>
            <a:endParaRPr lang="en-US" sz="1600" b="1" dirty="0">
              <a:solidFill>
                <a:srgbClr val="000000"/>
              </a:solidFill>
              <a:latin typeface="Calibri" pitchFamily="34" charset="0"/>
            </a:endParaRPr>
          </a:p>
        </p:txBody>
      </p:sp>
      <p:sp>
        <p:nvSpPr>
          <p:cNvPr id="25" name="TextBox 35"/>
          <p:cNvSpPr txBox="1">
            <a:spLocks noChangeArrowheads="1"/>
          </p:cNvSpPr>
          <p:nvPr/>
        </p:nvSpPr>
        <p:spPr bwMode="auto">
          <a:xfrm>
            <a:off x="304800" y="1295400"/>
            <a:ext cx="3048000" cy="276999"/>
          </a:xfrm>
          <a:prstGeom prst="rect">
            <a:avLst/>
          </a:prstGeom>
          <a:noFill/>
          <a:ln w="9525">
            <a:noFill/>
            <a:miter lim="800000"/>
            <a:headEnd/>
            <a:tailEnd/>
          </a:ln>
        </p:spPr>
        <p:txBody>
          <a:bodyPr wrap="square" anchorCtr="1">
            <a:spAutoFit/>
          </a:bodyPr>
          <a:lstStyle/>
          <a:p>
            <a:pPr algn="ctr"/>
            <a:r>
              <a:rPr lang="en-US" sz="1200" b="1" dirty="0" smtClean="0">
                <a:solidFill>
                  <a:srgbClr val="000000"/>
                </a:solidFill>
                <a:latin typeface="Calibri" pitchFamily="34" charset="0"/>
              </a:rPr>
              <a:t>Model/Test name and system of units lines</a:t>
            </a:r>
            <a:endParaRPr lang="en-US" sz="1200" b="1" dirty="0">
              <a:solidFill>
                <a:srgbClr val="000000"/>
              </a:solidFill>
              <a:latin typeface="Calibri" pitchFamily="34" charset="0"/>
            </a:endParaRPr>
          </a:p>
        </p:txBody>
      </p:sp>
      <p:sp>
        <p:nvSpPr>
          <p:cNvPr id="26" name="TextBox 36"/>
          <p:cNvSpPr txBox="1">
            <a:spLocks noChangeArrowheads="1"/>
          </p:cNvSpPr>
          <p:nvPr/>
        </p:nvSpPr>
        <p:spPr bwMode="auto">
          <a:xfrm>
            <a:off x="304800" y="1676400"/>
            <a:ext cx="3048000" cy="600164"/>
          </a:xfrm>
          <a:prstGeom prst="rect">
            <a:avLst/>
          </a:prstGeom>
          <a:solidFill>
            <a:srgbClr val="EBF1DE"/>
          </a:solidFill>
          <a:ln w="9528">
            <a:solidFill>
              <a:srgbClr val="FFC000"/>
            </a:solidFill>
            <a:miter lim="800000"/>
            <a:headEnd/>
            <a:tailEnd/>
          </a:ln>
        </p:spPr>
        <p:txBody>
          <a:bodyPr wrap="square">
            <a:spAutoFit/>
          </a:bodyPr>
          <a:lstStyle/>
          <a:p>
            <a:pPr lvl="0"/>
            <a:r>
              <a:rPr lang="en-US" sz="1100" dirty="0" smtClean="0">
                <a:solidFill>
                  <a:srgbClr val="000000"/>
                </a:solidFill>
                <a:latin typeface="Courier New" pitchFamily="49" charset="0"/>
                <a:cs typeface="Courier New" pitchFamily="49" charset="0"/>
              </a:rPr>
              <a:t>MODEL_NAME  := </a:t>
            </a:r>
            <a:r>
              <a:rPr lang="en-US" sz="1100" dirty="0" err="1" smtClean="0">
                <a:solidFill>
                  <a:srgbClr val="000000"/>
                </a:solidFill>
                <a:latin typeface="Courier New" pitchFamily="49" charset="0"/>
                <a:cs typeface="Courier New" pitchFamily="49" charset="0"/>
              </a:rPr>
              <a:t>ex_model_Ar_P_Morse</a:t>
            </a:r>
            <a:endParaRPr lang="en-US" sz="1100" dirty="0" smtClean="0">
              <a:solidFill>
                <a:srgbClr val="000000"/>
              </a:solidFill>
              <a:latin typeface="Courier New" pitchFamily="49" charset="0"/>
              <a:cs typeface="Courier New" pitchFamily="49" charset="0"/>
            </a:endParaRPr>
          </a:p>
          <a:p>
            <a:pPr lvl="0"/>
            <a:endParaRPr lang="en-US" sz="1100" dirty="0" smtClean="0">
              <a:solidFill>
                <a:srgbClr val="000000"/>
              </a:solidFill>
              <a:latin typeface="Courier New" pitchFamily="49" charset="0"/>
              <a:cs typeface="Courier New" pitchFamily="49" charset="0"/>
            </a:endParaRPr>
          </a:p>
          <a:p>
            <a:pPr lvl="0"/>
            <a:r>
              <a:rPr lang="en-US" sz="1100" dirty="0" err="1" smtClean="0">
                <a:solidFill>
                  <a:srgbClr val="000000"/>
                </a:solidFill>
                <a:latin typeface="Courier New" pitchFamily="49" charset="0"/>
                <a:cs typeface="Courier New" pitchFamily="49" charset="0"/>
              </a:rPr>
              <a:t>Unit_Handling</a:t>
            </a:r>
            <a:r>
              <a:rPr lang="en-US" sz="1100" dirty="0" smtClean="0">
                <a:solidFill>
                  <a:srgbClr val="000000"/>
                </a:solidFill>
                <a:latin typeface="Courier New" pitchFamily="49" charset="0"/>
                <a:cs typeface="Courier New" pitchFamily="49" charset="0"/>
              </a:rPr>
              <a:t>    := flexible</a:t>
            </a:r>
            <a:endParaRPr lang="en-US" sz="1100" dirty="0">
              <a:solidFill>
                <a:srgbClr val="000000"/>
              </a:solidFill>
              <a:latin typeface="Courier New" pitchFamily="49" charset="0"/>
              <a:cs typeface="Courier New" pitchFamily="49"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Slide95">
    <p:spTree>
      <p:nvGrpSpPr>
        <p:cNvPr id="1" name=""/>
        <p:cNvGrpSpPr/>
        <p:nvPr/>
      </p:nvGrpSpPr>
      <p:grpSpPr>
        <a:xfrm>
          <a:off x="0" y="0"/>
          <a:ext cx="0" cy="0"/>
          <a:chOff x="0" y="0"/>
          <a:chExt cx="0" cy="0"/>
        </a:xfrm>
      </p:grpSpPr>
      <p:sp>
        <p:nvSpPr>
          <p:cNvPr id="29697" name="TextBox 36"/>
          <p:cNvSpPr txBox="1">
            <a:spLocks noChangeArrowheads="1"/>
          </p:cNvSpPr>
          <p:nvPr/>
        </p:nvSpPr>
        <p:spPr bwMode="auto">
          <a:xfrm>
            <a:off x="381000" y="1524000"/>
            <a:ext cx="8153400" cy="2292935"/>
          </a:xfrm>
          <a:prstGeom prst="rect">
            <a:avLst/>
          </a:prstGeom>
          <a:solidFill>
            <a:srgbClr val="EBF1DE"/>
          </a:solidFill>
          <a:ln w="9528">
            <a:solidFill>
              <a:srgbClr val="FFC000"/>
            </a:solidFill>
            <a:miter lim="800000"/>
            <a:headEnd/>
            <a:tailEnd/>
          </a:ln>
        </p:spPr>
        <p:txBody>
          <a:bodyPr>
            <a:spAutoFit/>
          </a:bodyPr>
          <a:lstStyle/>
          <a:p>
            <a:r>
              <a:rPr lang="en-US" sz="1100" dirty="0" smtClean="0">
                <a:solidFill>
                  <a:srgbClr val="000000"/>
                </a:solidFill>
                <a:latin typeface="Courier New" pitchFamily="49" charset="0"/>
                <a:cs typeface="Courier New" pitchFamily="49" charset="0"/>
              </a:rPr>
              <a:t>MODEL_NAME := ex_model_Ar_P_MLJ_F90</a:t>
            </a:r>
          </a:p>
          <a:p>
            <a:r>
              <a:rPr lang="en-US" sz="1100" dirty="0" err="1" smtClean="0">
                <a:solidFill>
                  <a:srgbClr val="000000"/>
                </a:solidFill>
                <a:latin typeface="Courier New" pitchFamily="49" charset="0"/>
                <a:cs typeface="Courier New" pitchFamily="49" charset="0"/>
              </a:rPr>
              <a:t>Unit_Handling</a:t>
            </a:r>
            <a:r>
              <a:rPr lang="en-US" sz="1100" dirty="0" smtClean="0">
                <a:solidFill>
                  <a:srgbClr val="000000"/>
                </a:solidFill>
                <a:latin typeface="Courier New" pitchFamily="49" charset="0"/>
                <a:cs typeface="Courier New" pitchFamily="49" charset="0"/>
              </a:rPr>
              <a:t>    := fixed </a:t>
            </a:r>
          </a:p>
          <a:p>
            <a:r>
              <a:rPr lang="en-US" sz="1100" dirty="0" smtClean="0">
                <a:solidFill>
                  <a:srgbClr val="000000"/>
                </a:solidFill>
                <a:latin typeface="Courier New" pitchFamily="49" charset="0"/>
                <a:cs typeface="Courier New" pitchFamily="49" charset="0"/>
              </a:rPr>
              <a:t>….</a:t>
            </a:r>
            <a:endParaRPr lang="en-US" sz="1100" dirty="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compute            method     none                  []</a:t>
            </a:r>
          </a:p>
          <a:p>
            <a:endParaRPr lang="en-US" sz="1100" dirty="0" smtClean="0">
              <a:solidFill>
                <a:srgbClr val="000000"/>
              </a:solidFill>
              <a:latin typeface="Courier New" pitchFamily="49" charset="0"/>
              <a:cs typeface="Courier New" pitchFamily="49" charset="0"/>
            </a:endParaRP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MODEL_OUTPUT:</a:t>
            </a:r>
          </a:p>
          <a:p>
            <a:r>
              <a:rPr lang="en-US" sz="1100" dirty="0" smtClean="0">
                <a:solidFill>
                  <a:srgbClr val="000000"/>
                </a:solidFill>
                <a:latin typeface="Courier New" pitchFamily="49" charset="0"/>
                <a:cs typeface="Courier New" pitchFamily="49" charset="0"/>
              </a:rPr>
              <a:t># Name             Type         Unit                Shape                     Requirements</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energy             real*8       energy              []                        optional</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forces             real*8       force               [numberOfParticles,3]     optional</a:t>
            </a:r>
          </a:p>
          <a:p>
            <a:endParaRPr lang="en-US" sz="1100" dirty="0" smtClean="0">
              <a:solidFill>
                <a:srgbClr val="000000"/>
              </a:solidFill>
              <a:latin typeface="Courier New" pitchFamily="49" charset="0"/>
              <a:cs typeface="Courier New" pitchFamily="49" charset="0"/>
            </a:endParaRPr>
          </a:p>
        </p:txBody>
      </p:sp>
      <p:sp>
        <p:nvSpPr>
          <p:cNvPr id="29701"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sz="2400" b="1" dirty="0" smtClean="0">
                <a:solidFill>
                  <a:srgbClr val="4F81BD"/>
                </a:solidFill>
                <a:latin typeface="Arial" charset="0"/>
                <a:cs typeface="Arial" charset="0"/>
              </a:rPr>
              <a:t>Each argument line in the descriptor file describes a</a:t>
            </a:r>
            <a:r>
              <a:rPr lang="en-US" sz="2400" b="1" dirty="0" smtClean="0">
                <a:solidFill>
                  <a:srgbClr val="4F81BD"/>
                </a:solidFill>
                <a:latin typeface="Arial" charset="0"/>
                <a:cs typeface="Arial" charset="0"/>
              </a:rPr>
              <a:t>n</a:t>
            </a:r>
            <a:r>
              <a:rPr sz="2400" b="1" dirty="0" smtClean="0">
                <a:solidFill>
                  <a:srgbClr val="4F81BD"/>
                </a:solidFill>
                <a:latin typeface="Arial" charset="0"/>
                <a:cs typeface="Arial" charset="0"/>
              </a:rPr>
              <a:t> </a:t>
            </a:r>
            <a:r>
              <a:rPr lang="en-US" sz="2400" b="1" dirty="0" smtClean="0">
                <a:solidFill>
                  <a:srgbClr val="4F81BD"/>
                </a:solidFill>
                <a:latin typeface="Arial" charset="0"/>
                <a:cs typeface="Arial" charset="0"/>
              </a:rPr>
              <a:t>argument</a:t>
            </a:r>
            <a:r>
              <a:rPr sz="2400" b="1" dirty="0" smtClean="0">
                <a:solidFill>
                  <a:srgbClr val="4F81BD"/>
                </a:solidFill>
                <a:latin typeface="Arial" charset="0"/>
                <a:cs typeface="Arial" charset="0"/>
              </a:rPr>
              <a:t> and its properties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sp>
        <p:nvSpPr>
          <p:cNvPr id="2970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5.1</a:t>
            </a:r>
            <a:endParaRPr lang="en-US" sz="1600" b="1" dirty="0">
              <a:solidFill>
                <a:srgbClr val="FFFFFF"/>
              </a:solidFill>
              <a:latin typeface="Calibri" pitchFamily="34"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21</a:t>
            </a:fld>
            <a:endParaRPr lang="en-US" sz="1200" kern="0">
              <a:solidFill>
                <a:srgbClr val="898989"/>
              </a:solidFill>
              <a:latin typeface="Calibri"/>
            </a:endParaRPr>
          </a:p>
        </p:txBody>
      </p:sp>
      <p:sp>
        <p:nvSpPr>
          <p:cNvPr id="29707" name="TextBox 37"/>
          <p:cNvSpPr txBox="1">
            <a:spLocks noChangeArrowheads="1"/>
          </p:cNvSpPr>
          <p:nvPr/>
        </p:nvSpPr>
        <p:spPr bwMode="auto">
          <a:xfrm>
            <a:off x="304800" y="1219200"/>
            <a:ext cx="48006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 EXAMPLEs/MODELs/ex_model_Ar_P_MLJ_F90.kim</a:t>
            </a:r>
            <a:endParaRPr lang="en-US" sz="1600" b="1" dirty="0">
              <a:solidFill>
                <a:srgbClr val="000000"/>
              </a:solidFill>
              <a:latin typeface="Calibri" pitchFamily="34" charset="0"/>
            </a:endParaRPr>
          </a:p>
        </p:txBody>
      </p:sp>
      <p:sp>
        <p:nvSpPr>
          <p:cNvPr id="29711" name="Rounded Rectangular Callout 17"/>
          <p:cNvSpPr>
            <a:spLocks noChangeArrowheads="1"/>
          </p:cNvSpPr>
          <p:nvPr/>
        </p:nvSpPr>
        <p:spPr bwMode="auto">
          <a:xfrm>
            <a:off x="6400800" y="4071937"/>
            <a:ext cx="2362200" cy="1981200"/>
          </a:xfrm>
          <a:custGeom>
            <a:avLst/>
            <a:gdLst>
              <a:gd name="T0" fmla="*/ 990602 w 21600"/>
              <a:gd name="T1" fmla="*/ 0 h 21600"/>
              <a:gd name="T2" fmla="*/ 1981203 w 21600"/>
              <a:gd name="T3" fmla="*/ 1028700 h 21600"/>
              <a:gd name="T4" fmla="*/ 990602 w 21600"/>
              <a:gd name="T5" fmla="*/ 2057400 h 21600"/>
              <a:gd name="T6" fmla="*/ 0 w 21600"/>
              <a:gd name="T7" fmla="*/ 1028700 h 21600"/>
              <a:gd name="T8" fmla="*/ 873013 w 21600"/>
              <a:gd name="T9" fmla="*/ -689419 h 21600"/>
              <a:gd name="T10" fmla="*/ 17694720 60000 65536"/>
              <a:gd name="T11" fmla="*/ 0 60000 65536"/>
              <a:gd name="T12" fmla="*/ 5898240 60000 65536"/>
              <a:gd name="T13" fmla="*/ 11796480 60000 65536"/>
              <a:gd name="T14" fmla="*/ 5898240 60000 65536"/>
              <a:gd name="T15" fmla="*/ 800 w 21600"/>
              <a:gd name="T16" fmla="*/ 800 h 21600"/>
              <a:gd name="T17" fmla="*/ 20800 w 21600"/>
              <a:gd name="T18" fmla="*/ 20800 h 21600"/>
            </a:gdLst>
            <a:ahLst/>
            <a:cxnLst>
              <a:cxn ang="T10">
                <a:pos x="T0" y="T1"/>
              </a:cxn>
              <a:cxn ang="T11">
                <a:pos x="T2" y="T3"/>
              </a:cxn>
              <a:cxn ang="T12">
                <a:pos x="T4" y="T5"/>
              </a:cxn>
              <a:cxn ang="T13">
                <a:pos x="T6" y="T7"/>
              </a:cxn>
              <a:cxn ang="T14">
                <a:pos x="T8" y="T9"/>
              </a:cxn>
            </a:cxnLst>
            <a:rect l="T15" t="T16" r="T17" b="T18"/>
            <a:pathLst>
              <a:path w="21600" h="21600">
                <a:moveTo>
                  <a:pt x="3590" y="0"/>
                </a:moveTo>
                <a:lnTo>
                  <a:pt x="3589" y="0"/>
                </a:lnTo>
                <a:cubicBezTo>
                  <a:pt x="1607" y="0"/>
                  <a:pt x="0" y="1607"/>
                  <a:pt x="0" y="3589"/>
                </a:cubicBezTo>
                <a:lnTo>
                  <a:pt x="0" y="6280"/>
                </a:lnTo>
                <a:lnTo>
                  <a:pt x="0" y="8970"/>
                </a:lnTo>
                <a:lnTo>
                  <a:pt x="0" y="12630"/>
                </a:lnTo>
                <a:lnTo>
                  <a:pt x="0" y="15320"/>
                </a:lnTo>
                <a:lnTo>
                  <a:pt x="0" y="18010"/>
                </a:lnTo>
                <a:cubicBezTo>
                  <a:pt x="0" y="19992"/>
                  <a:pt x="1607" y="21599"/>
                  <a:pt x="3589" y="21600"/>
                </a:cubicBezTo>
                <a:lnTo>
                  <a:pt x="6280" y="21600"/>
                </a:lnTo>
                <a:lnTo>
                  <a:pt x="8970" y="21600"/>
                </a:lnTo>
                <a:lnTo>
                  <a:pt x="12630" y="21600"/>
                </a:lnTo>
                <a:lnTo>
                  <a:pt x="15320" y="21600"/>
                </a:lnTo>
                <a:lnTo>
                  <a:pt x="18010" y="21600"/>
                </a:lnTo>
                <a:cubicBezTo>
                  <a:pt x="19992" y="21599"/>
                  <a:pt x="21600" y="19992"/>
                  <a:pt x="21600" y="18010"/>
                </a:cubicBezTo>
                <a:lnTo>
                  <a:pt x="21600" y="15320"/>
                </a:lnTo>
                <a:lnTo>
                  <a:pt x="21600" y="12630"/>
                </a:lnTo>
                <a:lnTo>
                  <a:pt x="21600" y="8970"/>
                </a:lnTo>
                <a:lnTo>
                  <a:pt x="21600" y="6280"/>
                </a:lnTo>
                <a:lnTo>
                  <a:pt x="21600" y="3590"/>
                </a:lnTo>
                <a:cubicBezTo>
                  <a:pt x="21600" y="1607"/>
                  <a:pt x="19992" y="0"/>
                  <a:pt x="18010" y="0"/>
                </a:cubicBezTo>
                <a:lnTo>
                  <a:pt x="15320" y="0"/>
                </a:lnTo>
                <a:lnTo>
                  <a:pt x="12630" y="0"/>
                </a:lnTo>
                <a:lnTo>
                  <a:pt x="8970" y="0"/>
                </a:lnTo>
                <a:lnTo>
                  <a:pt x="9518" y="-7238"/>
                </a:lnTo>
                <a:close/>
              </a:path>
            </a:pathLst>
          </a:custGeom>
          <a:solidFill>
            <a:srgbClr val="C6D9F1"/>
          </a:solidFill>
          <a:ln w="25402">
            <a:solidFill>
              <a:srgbClr val="FFFFFF"/>
            </a:solidFill>
            <a:miter lim="800000"/>
            <a:headEnd/>
            <a:tailEnd/>
          </a:ln>
        </p:spPr>
        <p:txBody>
          <a:bodyPr anchor="ctr"/>
          <a:lstStyle/>
          <a:p>
            <a:r>
              <a:rPr lang="en-US" sz="1200" dirty="0">
                <a:solidFill>
                  <a:srgbClr val="000000"/>
                </a:solidFill>
                <a:latin typeface="Calibri" pitchFamily="34" charset="0"/>
              </a:rPr>
              <a:t>The “requirements” field is only used in </a:t>
            </a:r>
            <a:r>
              <a:rPr lang="en-US" sz="1200" b="1" dirty="0">
                <a:solidFill>
                  <a:srgbClr val="000000"/>
                </a:solidFill>
                <a:latin typeface="Calibri" pitchFamily="34" charset="0"/>
              </a:rPr>
              <a:t>Model</a:t>
            </a:r>
            <a:r>
              <a:rPr lang="en-US" sz="1200" dirty="0">
                <a:solidFill>
                  <a:srgbClr val="000000"/>
                </a:solidFill>
                <a:latin typeface="Calibri" pitchFamily="34" charset="0"/>
              </a:rPr>
              <a:t> descriptor files. An empty field indicates that the </a:t>
            </a:r>
            <a:r>
              <a:rPr lang="en-US" sz="1200" dirty="0" smtClean="0">
                <a:solidFill>
                  <a:srgbClr val="000000"/>
                </a:solidFill>
                <a:latin typeface="Calibri" pitchFamily="34" charset="0"/>
              </a:rPr>
              <a:t>argument </a:t>
            </a:r>
            <a:r>
              <a:rPr lang="en-US" sz="1200" dirty="0">
                <a:solidFill>
                  <a:srgbClr val="000000"/>
                </a:solidFill>
                <a:latin typeface="Calibri" pitchFamily="34" charset="0"/>
              </a:rPr>
              <a:t>is required.  A value of “optional” indicates that the associated data will be computed only if the </a:t>
            </a:r>
            <a:r>
              <a:rPr lang="en-US" sz="1200" dirty="0" smtClean="0">
                <a:solidFill>
                  <a:srgbClr val="000000"/>
                </a:solidFill>
                <a:latin typeface="Calibri" pitchFamily="34" charset="0"/>
              </a:rPr>
              <a:t>argument </a:t>
            </a:r>
            <a:r>
              <a:rPr lang="en-US" sz="1200" dirty="0">
                <a:solidFill>
                  <a:srgbClr val="000000"/>
                </a:solidFill>
                <a:latin typeface="Calibri" pitchFamily="34" charset="0"/>
              </a:rPr>
              <a:t>is in the </a:t>
            </a:r>
            <a:r>
              <a:rPr lang="en-US" sz="1200" b="1" dirty="0">
                <a:solidFill>
                  <a:srgbClr val="000000"/>
                </a:solidFill>
                <a:latin typeface="Calibri" pitchFamily="34" charset="0"/>
              </a:rPr>
              <a:t>Test</a:t>
            </a:r>
            <a:r>
              <a:rPr lang="en-US" sz="1200" dirty="0">
                <a:solidFill>
                  <a:srgbClr val="000000"/>
                </a:solidFill>
                <a:latin typeface="Calibri" pitchFamily="34" charset="0"/>
              </a:rPr>
              <a:t>’s descriptor file and if the </a:t>
            </a:r>
            <a:r>
              <a:rPr lang="en-US" sz="1200" b="1" dirty="0">
                <a:solidFill>
                  <a:srgbClr val="000000"/>
                </a:solidFill>
                <a:latin typeface="Calibri" pitchFamily="34" charset="0"/>
              </a:rPr>
              <a:t>Test</a:t>
            </a:r>
            <a:r>
              <a:rPr lang="en-US" sz="1200" dirty="0">
                <a:solidFill>
                  <a:srgbClr val="000000"/>
                </a:solidFill>
                <a:latin typeface="Calibri" pitchFamily="34" charset="0"/>
              </a:rPr>
              <a:t> explicitly requests it.</a:t>
            </a:r>
          </a:p>
        </p:txBody>
      </p:sp>
      <p:sp>
        <p:nvSpPr>
          <p:cNvPr id="29713" name="Rounded Rectangular Callout 19"/>
          <p:cNvSpPr>
            <a:spLocks noChangeArrowheads="1"/>
          </p:cNvSpPr>
          <p:nvPr/>
        </p:nvSpPr>
        <p:spPr bwMode="auto">
          <a:xfrm>
            <a:off x="6400800" y="1905000"/>
            <a:ext cx="1905000" cy="685800"/>
          </a:xfrm>
          <a:custGeom>
            <a:avLst/>
            <a:gdLst>
              <a:gd name="T0" fmla="*/ 952498 w 21600"/>
              <a:gd name="T1" fmla="*/ 0 h 21600"/>
              <a:gd name="T2" fmla="*/ 1904996 w 21600"/>
              <a:gd name="T3" fmla="*/ 342900 h 21600"/>
              <a:gd name="T4" fmla="*/ 952498 w 21600"/>
              <a:gd name="T5" fmla="*/ 685800 h 21600"/>
              <a:gd name="T6" fmla="*/ 0 w 21600"/>
              <a:gd name="T7" fmla="*/ 342900 h 21600"/>
              <a:gd name="T8" fmla="*/ -4010810 w 21600"/>
              <a:gd name="T9" fmla="*/ 352901 h 21600"/>
              <a:gd name="T10" fmla="*/ 17694720 60000 65536"/>
              <a:gd name="T11" fmla="*/ 0 60000 65536"/>
              <a:gd name="T12" fmla="*/ 5898240 60000 65536"/>
              <a:gd name="T13" fmla="*/ 11796480 60000 65536"/>
              <a:gd name="T14" fmla="*/ 5898240 60000 65536"/>
              <a:gd name="T15" fmla="*/ 800 w 21600"/>
              <a:gd name="T16" fmla="*/ 800 h 21600"/>
              <a:gd name="T17" fmla="*/ 20800 w 21600"/>
              <a:gd name="T18" fmla="*/ 20800 h 21600"/>
            </a:gdLst>
            <a:ahLst/>
            <a:cxnLst>
              <a:cxn ang="T10">
                <a:pos x="T0" y="T1"/>
              </a:cxn>
              <a:cxn ang="T11">
                <a:pos x="T2" y="T3"/>
              </a:cxn>
              <a:cxn ang="T12">
                <a:pos x="T4" y="T5"/>
              </a:cxn>
              <a:cxn ang="T13">
                <a:pos x="T6" y="T7"/>
              </a:cxn>
              <a:cxn ang="T14">
                <a:pos x="T8" y="T9"/>
              </a:cxn>
            </a:cxnLst>
            <a:rect l="T15" t="T16" r="T17" b="T18"/>
            <a:pathLst>
              <a:path w="21600" h="21600">
                <a:moveTo>
                  <a:pt x="3590" y="0"/>
                </a:moveTo>
                <a:lnTo>
                  <a:pt x="3589" y="0"/>
                </a:lnTo>
                <a:cubicBezTo>
                  <a:pt x="1607" y="0"/>
                  <a:pt x="0" y="1607"/>
                  <a:pt x="0" y="3589"/>
                </a:cubicBezTo>
                <a:lnTo>
                  <a:pt x="0" y="6280"/>
                </a:lnTo>
                <a:lnTo>
                  <a:pt x="0" y="8970"/>
                </a:lnTo>
                <a:lnTo>
                  <a:pt x="0" y="12630"/>
                </a:lnTo>
                <a:lnTo>
                  <a:pt x="-45477" y="11115"/>
                </a:lnTo>
                <a:lnTo>
                  <a:pt x="0" y="18010"/>
                </a:lnTo>
                <a:cubicBezTo>
                  <a:pt x="0" y="19992"/>
                  <a:pt x="1607" y="21599"/>
                  <a:pt x="3589" y="21600"/>
                </a:cubicBezTo>
                <a:lnTo>
                  <a:pt x="6280" y="21600"/>
                </a:lnTo>
                <a:lnTo>
                  <a:pt x="8970" y="21600"/>
                </a:lnTo>
                <a:lnTo>
                  <a:pt x="12630" y="21600"/>
                </a:lnTo>
                <a:lnTo>
                  <a:pt x="15320" y="21600"/>
                </a:lnTo>
                <a:lnTo>
                  <a:pt x="18010" y="21600"/>
                </a:lnTo>
                <a:cubicBezTo>
                  <a:pt x="19992" y="21599"/>
                  <a:pt x="21600" y="19992"/>
                  <a:pt x="21600" y="18010"/>
                </a:cubicBezTo>
                <a:lnTo>
                  <a:pt x="21600" y="15320"/>
                </a:lnTo>
                <a:lnTo>
                  <a:pt x="21600" y="12630"/>
                </a:lnTo>
                <a:lnTo>
                  <a:pt x="21600" y="8970"/>
                </a:lnTo>
                <a:lnTo>
                  <a:pt x="21600" y="6280"/>
                </a:lnTo>
                <a:lnTo>
                  <a:pt x="21600" y="3590"/>
                </a:lnTo>
                <a:cubicBezTo>
                  <a:pt x="21600" y="1607"/>
                  <a:pt x="19992" y="0"/>
                  <a:pt x="18010" y="0"/>
                </a:cubicBezTo>
                <a:lnTo>
                  <a:pt x="15320" y="0"/>
                </a:lnTo>
                <a:lnTo>
                  <a:pt x="12630" y="0"/>
                </a:lnTo>
                <a:lnTo>
                  <a:pt x="8970" y="0"/>
                </a:lnTo>
                <a:lnTo>
                  <a:pt x="6280" y="0"/>
                </a:lnTo>
                <a:close/>
              </a:path>
            </a:pathLst>
          </a:custGeom>
          <a:solidFill>
            <a:srgbClr val="C6D9F1"/>
          </a:solidFill>
          <a:ln w="25402">
            <a:solidFill>
              <a:srgbClr val="FFFFFF"/>
            </a:solidFill>
            <a:miter lim="800000"/>
            <a:headEnd/>
            <a:tailEnd/>
          </a:ln>
        </p:spPr>
        <p:txBody>
          <a:bodyPr anchor="ctr"/>
          <a:lstStyle/>
          <a:p>
            <a:r>
              <a:rPr lang="en-US" sz="1200" dirty="0">
                <a:solidFill>
                  <a:srgbClr val="000000"/>
                </a:solidFill>
                <a:latin typeface="Calibri" pitchFamily="34" charset="0"/>
              </a:rPr>
              <a:t>Method means a subroutine or function pointer</a:t>
            </a:r>
          </a:p>
        </p:txBody>
      </p:sp>
      <p:sp>
        <p:nvSpPr>
          <p:cNvPr id="16" name="Rounded Rectangular Callout 11"/>
          <p:cNvSpPr/>
          <p:nvPr/>
        </p:nvSpPr>
        <p:spPr>
          <a:xfrm>
            <a:off x="2667003" y="4038604"/>
            <a:ext cx="1524003" cy="533396"/>
          </a:xfrm>
          <a:custGeom>
            <a:avLst>
              <a:gd name="f0" fmla="val 10170"/>
              <a:gd name="f1" fmla="val -19521"/>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Physical </a:t>
            </a:r>
            <a:r>
              <a:rPr lang="en-US" sz="1200" b="0" i="0" u="none" strike="noStrike" kern="1200" cap="none" spc="0" baseline="0" dirty="0" smtClean="0">
                <a:solidFill>
                  <a:srgbClr val="000000"/>
                </a:solidFill>
                <a:uFillTx/>
                <a:latin typeface="Calibri"/>
              </a:rPr>
              <a:t>dimensions</a:t>
            </a:r>
            <a:endParaRPr lang="en-US" sz="1200" dirty="0" smtClean="0">
              <a:solidFill>
                <a:srgbClr val="000000"/>
              </a:solidFill>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dirty="0">
              <a:solidFill>
                <a:srgbClr val="000000"/>
              </a:solidFill>
              <a:latin typeface="Calibri"/>
            </a:endParaRPr>
          </a:p>
        </p:txBody>
      </p:sp>
      <p:sp>
        <p:nvSpPr>
          <p:cNvPr id="17" name="Rounded Rectangular Callout 10"/>
          <p:cNvSpPr/>
          <p:nvPr/>
        </p:nvSpPr>
        <p:spPr>
          <a:xfrm>
            <a:off x="381000" y="5638800"/>
            <a:ext cx="1904996" cy="381003"/>
          </a:xfrm>
          <a:custGeom>
            <a:avLst>
              <a:gd name="f0" fmla="val 20631"/>
              <a:gd name="f1" fmla="val -133503"/>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Type of data in computer representation</a:t>
            </a:r>
          </a:p>
        </p:txBody>
      </p:sp>
      <p:sp>
        <p:nvSpPr>
          <p:cNvPr id="29709" name="Rounded Rectangular Callout 9"/>
          <p:cNvSpPr>
            <a:spLocks noChangeArrowheads="1"/>
          </p:cNvSpPr>
          <p:nvPr/>
        </p:nvSpPr>
        <p:spPr bwMode="auto">
          <a:xfrm>
            <a:off x="304800" y="4038600"/>
            <a:ext cx="2057400" cy="1524000"/>
          </a:xfrm>
          <a:custGeom>
            <a:avLst/>
            <a:gdLst>
              <a:gd name="T0" fmla="*/ 1028700 w 21600"/>
              <a:gd name="T1" fmla="*/ 0 h 21600"/>
              <a:gd name="T2" fmla="*/ 2057400 w 21600"/>
              <a:gd name="T3" fmla="*/ 762002 h 21600"/>
              <a:gd name="T4" fmla="*/ 1028700 w 21600"/>
              <a:gd name="T5" fmla="*/ 1524003 h 21600"/>
              <a:gd name="T6" fmla="*/ 0 w 21600"/>
              <a:gd name="T7" fmla="*/ 762002 h 21600"/>
              <a:gd name="T8" fmla="*/ 597122 w 21600"/>
              <a:gd name="T9" fmla="*/ -648407 h 21600"/>
              <a:gd name="T10" fmla="*/ 17694720 60000 65536"/>
              <a:gd name="T11" fmla="*/ 0 60000 65536"/>
              <a:gd name="T12" fmla="*/ 5898240 60000 65536"/>
              <a:gd name="T13" fmla="*/ 11796480 60000 65536"/>
              <a:gd name="T14" fmla="*/ 5898240 60000 65536"/>
              <a:gd name="T15" fmla="*/ 800 w 21600"/>
              <a:gd name="T16" fmla="*/ 800 h 21600"/>
              <a:gd name="T17" fmla="*/ 20800 w 21600"/>
              <a:gd name="T18" fmla="*/ 20800 h 21600"/>
            </a:gdLst>
            <a:ahLst/>
            <a:cxnLst>
              <a:cxn ang="T10">
                <a:pos x="T0" y="T1"/>
              </a:cxn>
              <a:cxn ang="T11">
                <a:pos x="T2" y="T3"/>
              </a:cxn>
              <a:cxn ang="T12">
                <a:pos x="T4" y="T5"/>
              </a:cxn>
              <a:cxn ang="T13">
                <a:pos x="T6" y="T7"/>
              </a:cxn>
              <a:cxn ang="T14">
                <a:pos x="T8" y="T9"/>
              </a:cxn>
            </a:cxnLst>
            <a:rect l="T15" t="T16" r="T17" b="T18"/>
            <a:pathLst>
              <a:path w="21600" h="21600">
                <a:moveTo>
                  <a:pt x="3590" y="0"/>
                </a:moveTo>
                <a:lnTo>
                  <a:pt x="3589" y="0"/>
                </a:lnTo>
                <a:cubicBezTo>
                  <a:pt x="1607" y="0"/>
                  <a:pt x="0" y="1607"/>
                  <a:pt x="0" y="3589"/>
                </a:cubicBezTo>
                <a:lnTo>
                  <a:pt x="0" y="6280"/>
                </a:lnTo>
                <a:lnTo>
                  <a:pt x="0" y="8970"/>
                </a:lnTo>
                <a:lnTo>
                  <a:pt x="0" y="12630"/>
                </a:lnTo>
                <a:lnTo>
                  <a:pt x="0" y="15320"/>
                </a:lnTo>
                <a:lnTo>
                  <a:pt x="0" y="18010"/>
                </a:lnTo>
                <a:cubicBezTo>
                  <a:pt x="0" y="19992"/>
                  <a:pt x="1607" y="21599"/>
                  <a:pt x="3589" y="21600"/>
                </a:cubicBezTo>
                <a:lnTo>
                  <a:pt x="6280" y="21600"/>
                </a:lnTo>
                <a:lnTo>
                  <a:pt x="8970" y="21600"/>
                </a:lnTo>
                <a:lnTo>
                  <a:pt x="12630" y="21600"/>
                </a:lnTo>
                <a:lnTo>
                  <a:pt x="15320" y="21600"/>
                </a:lnTo>
                <a:lnTo>
                  <a:pt x="18010" y="21600"/>
                </a:lnTo>
                <a:cubicBezTo>
                  <a:pt x="19992" y="21599"/>
                  <a:pt x="21600" y="19992"/>
                  <a:pt x="21600" y="18010"/>
                </a:cubicBezTo>
                <a:lnTo>
                  <a:pt x="21600" y="15320"/>
                </a:lnTo>
                <a:lnTo>
                  <a:pt x="21600" y="12630"/>
                </a:lnTo>
                <a:lnTo>
                  <a:pt x="21600" y="8970"/>
                </a:lnTo>
                <a:lnTo>
                  <a:pt x="21600" y="6280"/>
                </a:lnTo>
                <a:lnTo>
                  <a:pt x="21600" y="3590"/>
                </a:lnTo>
                <a:cubicBezTo>
                  <a:pt x="21600" y="1607"/>
                  <a:pt x="19992" y="0"/>
                  <a:pt x="18010" y="0"/>
                </a:cubicBezTo>
                <a:lnTo>
                  <a:pt x="15320" y="0"/>
                </a:lnTo>
                <a:lnTo>
                  <a:pt x="12630" y="0"/>
                </a:lnTo>
                <a:lnTo>
                  <a:pt x="8970" y="0"/>
                </a:lnTo>
                <a:lnTo>
                  <a:pt x="6269" y="-9190"/>
                </a:lnTo>
                <a:close/>
              </a:path>
            </a:pathLst>
          </a:custGeom>
          <a:solidFill>
            <a:srgbClr val="C6D9F1"/>
          </a:solidFill>
          <a:ln w="25402">
            <a:solidFill>
              <a:srgbClr val="FFFFFF"/>
            </a:solidFill>
            <a:miter lim="800000"/>
            <a:headEnd/>
            <a:tailEnd/>
          </a:ln>
        </p:spPr>
        <p:txBody>
          <a:bodyPr anchor="ctr"/>
          <a:lstStyle/>
          <a:p>
            <a:r>
              <a:rPr lang="en-US" sz="1200" dirty="0">
                <a:solidFill>
                  <a:srgbClr val="000000"/>
                </a:solidFill>
                <a:latin typeface="Calibri" pitchFamily="34" charset="0"/>
              </a:rPr>
              <a:t>The name of </a:t>
            </a:r>
            <a:r>
              <a:rPr lang="en-US" sz="1200" dirty="0" smtClean="0">
                <a:solidFill>
                  <a:srgbClr val="000000"/>
                </a:solidFill>
                <a:latin typeface="Calibri" pitchFamily="34" charset="0"/>
              </a:rPr>
              <a:t>an argument </a:t>
            </a:r>
            <a:r>
              <a:rPr lang="en-US" sz="1200" dirty="0">
                <a:solidFill>
                  <a:srgbClr val="000000"/>
                </a:solidFill>
                <a:latin typeface="Calibri" pitchFamily="34" charset="0"/>
              </a:rPr>
              <a:t>is its “key word”.  By using   key words, the KIM service routines can pack/unpack data pointers from the KIM API object. Key words </a:t>
            </a:r>
            <a:r>
              <a:rPr lang="en-US" sz="1200" dirty="0" smtClean="0">
                <a:solidFill>
                  <a:srgbClr val="000000"/>
                </a:solidFill>
                <a:latin typeface="Calibri" pitchFamily="34" charset="0"/>
              </a:rPr>
              <a:t>are  </a:t>
            </a:r>
            <a:r>
              <a:rPr lang="en-US" sz="1200" dirty="0">
                <a:solidFill>
                  <a:srgbClr val="000000"/>
                </a:solidFill>
                <a:latin typeface="Calibri" pitchFamily="34" charset="0"/>
              </a:rPr>
              <a:t>standardized as part of the KIM API.</a:t>
            </a:r>
          </a:p>
        </p:txBody>
      </p:sp>
      <p:sp>
        <p:nvSpPr>
          <p:cNvPr id="18" name="Rounded Rectangular Callout 17"/>
          <p:cNvSpPr/>
          <p:nvPr/>
        </p:nvSpPr>
        <p:spPr>
          <a:xfrm>
            <a:off x="2667000" y="4605337"/>
            <a:ext cx="3352800" cy="1447800"/>
          </a:xfrm>
          <a:prstGeom prst="wedgeRoundRectCallout">
            <a:avLst>
              <a:gd name="adj1" fmla="val 37755"/>
              <a:gd name="adj2" fmla="val -125505"/>
              <a:gd name="adj3" fmla="val 16667"/>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Calibri" pitchFamily="34" charset="0"/>
              </a:rPr>
              <a:t>The shape of an argument describes its array properties. It specifies the number (rank) and size (range or extent) of indices.  For example, [] means a scalar (zero-dimensional array), [</a:t>
            </a:r>
            <a:r>
              <a:rPr lang="en-US" sz="1200" dirty="0" err="1" smtClean="0">
                <a:solidFill>
                  <a:srgbClr val="000000"/>
                </a:solidFill>
                <a:latin typeface="Calibri" pitchFamily="34" charset="0"/>
              </a:rPr>
              <a:t>numberOfParticles</a:t>
            </a:r>
            <a:r>
              <a:rPr lang="en-US" sz="1200" dirty="0" smtClean="0">
                <a:solidFill>
                  <a:srgbClr val="000000"/>
                </a:solidFill>
                <a:latin typeface="Calibri" pitchFamily="34" charset="0"/>
              </a:rPr>
              <a:t>] means a one-dimensional array and [numberOfParticles,3] means a two-dimensional array of size </a:t>
            </a:r>
            <a:r>
              <a:rPr lang="en-US" sz="1200" dirty="0" err="1" smtClean="0">
                <a:solidFill>
                  <a:srgbClr val="000000"/>
                </a:solidFill>
                <a:latin typeface="Calibri" pitchFamily="34" charset="0"/>
              </a:rPr>
              <a:t>numberOfParticles</a:t>
            </a:r>
            <a:r>
              <a:rPr lang="en-US" sz="1200" dirty="0" smtClean="0">
                <a:solidFill>
                  <a:srgbClr val="000000"/>
                </a:solidFill>
                <a:latin typeface="Calibri" pitchFamily="34" charset="0"/>
              </a:rPr>
              <a:t> x 3.</a:t>
            </a:r>
            <a:endParaRPr lang="en-US" sz="1200" dirty="0">
              <a:solidFill>
                <a:srgbClr val="000000"/>
              </a:solidFill>
              <a:latin typeface="Calibri" pitchFamily="34" charset="0"/>
            </a:endParaRPr>
          </a:p>
        </p:txBody>
      </p:sp>
      <p:sp>
        <p:nvSpPr>
          <p:cNvPr id="20" name="TextBox 6"/>
          <p:cNvSpPr txBox="1">
            <a:spLocks noChangeArrowheads="1"/>
          </p:cNvSpPr>
          <p:nvPr/>
        </p:nvSpPr>
        <p:spPr bwMode="auto">
          <a:xfrm>
            <a:off x="381000" y="6413500"/>
            <a:ext cx="6781800" cy="230832"/>
          </a:xfrm>
          <a:prstGeom prst="rect">
            <a:avLst/>
          </a:prstGeom>
          <a:noFill/>
          <a:ln w="9525">
            <a:noFill/>
            <a:miter lim="800000"/>
            <a:headEnd/>
            <a:tailEnd/>
          </a:ln>
        </p:spPr>
        <p:txBody>
          <a:bodyPr>
            <a:spAutoFit/>
          </a:bodyPr>
          <a:lstStyle/>
          <a:p>
            <a:pPr marL="228600" indent="-228600"/>
            <a:r>
              <a:rPr lang="en-US" sz="900" dirty="0" smtClean="0">
                <a:solidFill>
                  <a:srgbClr val="000000"/>
                </a:solidFill>
                <a:latin typeface="Calibri" pitchFamily="34" charset="0"/>
              </a:rPr>
              <a:t>Note:    a detailed description of all Type values and  Units can be found in  the file  DOCs/standard.kim   </a:t>
            </a:r>
            <a:endParaRPr lang="en-US" sz="900" dirty="0">
              <a:solidFill>
                <a:srgbClr val="000000"/>
              </a:solidFill>
              <a:latin typeface="Calibri" pitchFamily="34" charset="0"/>
            </a:endParaRPr>
          </a:p>
        </p:txBody>
      </p:sp>
      <p:sp>
        <p:nvSpPr>
          <p:cNvPr id="19" name="Rounded Rectangular Callout 11"/>
          <p:cNvSpPr/>
          <p:nvPr/>
        </p:nvSpPr>
        <p:spPr>
          <a:xfrm>
            <a:off x="6324600" y="1066800"/>
            <a:ext cx="2667000" cy="533396"/>
          </a:xfrm>
          <a:custGeom>
            <a:avLst>
              <a:gd name="f0" fmla="val 4173"/>
              <a:gd name="f1" fmla="val 2126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r>
              <a:rPr lang="en-US" sz="1200" dirty="0" smtClean="0">
                <a:solidFill>
                  <a:srgbClr val="000000"/>
                </a:solidFill>
                <a:latin typeface="Calibri" pitchFamily="34" charset="0"/>
              </a:rPr>
              <a:t>All characters after a ‘#’ are ignored</a:t>
            </a:r>
          </a:p>
          <a:p>
            <a:r>
              <a:rPr lang="en-US" sz="1200" dirty="0" smtClean="0">
                <a:solidFill>
                  <a:srgbClr val="000000"/>
                </a:solidFill>
                <a:latin typeface="Calibri" pitchFamily="34" charset="0"/>
              </a:rPr>
              <a:t>(a comment field)</a:t>
            </a:r>
            <a:endParaRPr lang="en-US" sz="1200" dirty="0">
              <a:solidFill>
                <a:srgbClr val="000000"/>
              </a:solidFill>
              <a:latin typeface="Calibri"/>
            </a:endParaRPr>
          </a:p>
          <a:p>
            <a:endParaRPr lang="en-US" sz="1200" dirty="0" smtClean="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Specifying particle types – species data lines</a:t>
            </a:r>
            <a:endParaRPr sz="1600" b="1" dirty="0" smtClean="0">
              <a:solidFill>
                <a:srgbClr val="4F81BD"/>
              </a:solidFill>
              <a:latin typeface="Arial" charset="0"/>
              <a:cs typeface="Arial" charset="0"/>
            </a:endParaRPr>
          </a:p>
        </p:txBody>
      </p:sp>
      <p:sp>
        <p:nvSpPr>
          <p:cNvPr id="2970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5.2</a:t>
            </a:r>
            <a:endParaRPr lang="en-US" sz="1600" b="1" dirty="0">
              <a:solidFill>
                <a:srgbClr val="FFFFFF"/>
              </a:solidFill>
              <a:latin typeface="Calibri" pitchFamily="34"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22</a:t>
            </a:fld>
            <a:endParaRPr lang="en-US" sz="1200" kern="0">
              <a:solidFill>
                <a:srgbClr val="898989"/>
              </a:solidFill>
              <a:latin typeface="Calibri"/>
            </a:endParaRPr>
          </a:p>
        </p:txBody>
      </p:sp>
      <p:sp>
        <p:nvSpPr>
          <p:cNvPr id="8" name="TextBox 36"/>
          <p:cNvSpPr txBox="1">
            <a:spLocks noChangeArrowheads="1"/>
          </p:cNvSpPr>
          <p:nvPr/>
        </p:nvSpPr>
        <p:spPr bwMode="auto">
          <a:xfrm>
            <a:off x="152400" y="2512874"/>
            <a:ext cx="4572000" cy="1754326"/>
          </a:xfrm>
          <a:prstGeom prst="rect">
            <a:avLst/>
          </a:prstGeom>
          <a:solidFill>
            <a:srgbClr val="EBF1DE"/>
          </a:solidFill>
          <a:ln w="9528">
            <a:solidFill>
              <a:srgbClr val="FFC000"/>
            </a:solidFill>
            <a:miter lim="800000"/>
            <a:headEnd/>
            <a:tailEnd/>
          </a:ln>
        </p:spPr>
        <p:txBody>
          <a:bodyPr wrap="square">
            <a:spAutoFit/>
          </a:bodyPr>
          <a:lstStyle/>
          <a:p>
            <a:r>
              <a:rPr lang="en-US" sz="1200" dirty="0" smtClean="0">
                <a:solidFill>
                  <a:srgbClr val="000000"/>
                </a:solidFill>
                <a:latin typeface="Courier New" pitchFamily="49" charset="0"/>
                <a:cs typeface="Courier New" pitchFamily="49" charset="0"/>
              </a:rPr>
              <a:t>...</a:t>
            </a:r>
          </a:p>
          <a:p>
            <a:r>
              <a:rPr lang="en-US" sz="1200" dirty="0" smtClean="0">
                <a:solidFill>
                  <a:srgbClr val="000000"/>
                </a:solidFill>
                <a:latin typeface="Courier New" pitchFamily="49" charset="0"/>
                <a:cs typeface="Courier New" pitchFamily="49" charset="0"/>
              </a:rPr>
              <a:t>###############################################</a:t>
            </a:r>
          </a:p>
          <a:p>
            <a:r>
              <a:rPr lang="en-US" sz="1200" dirty="0" smtClean="0">
                <a:solidFill>
                  <a:srgbClr val="000000"/>
                </a:solidFill>
                <a:latin typeface="Courier New" pitchFamily="49" charset="0"/>
                <a:cs typeface="Courier New" pitchFamily="49" charset="0"/>
              </a:rPr>
              <a:t>SUPPORTED_ATOM/PARTICLES_TYPES:</a:t>
            </a:r>
          </a:p>
          <a:p>
            <a:r>
              <a:rPr lang="en-US" sz="1200" dirty="0" smtClean="0">
                <a:solidFill>
                  <a:srgbClr val="000000"/>
                </a:solidFill>
                <a:latin typeface="Courier New" pitchFamily="49" charset="0"/>
                <a:cs typeface="Courier New" pitchFamily="49" charset="0"/>
              </a:rPr>
              <a:t># Symbol/name           Type               code</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Ar</a:t>
            </a:r>
            <a:r>
              <a:rPr lang="en-US" sz="1200" dirty="0" smtClean="0">
                <a:solidFill>
                  <a:srgbClr val="000000"/>
                </a:solidFill>
                <a:latin typeface="Courier New" pitchFamily="49" charset="0"/>
                <a:cs typeface="Courier New" pitchFamily="49" charset="0"/>
              </a:rPr>
              <a:t>                      spec                  1</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a:t>
            </a:r>
          </a:p>
        </p:txBody>
      </p:sp>
      <p:sp>
        <p:nvSpPr>
          <p:cNvPr id="12" name="TextBox 11"/>
          <p:cNvSpPr txBox="1"/>
          <p:nvPr/>
        </p:nvSpPr>
        <p:spPr>
          <a:xfrm>
            <a:off x="4876800" y="1710154"/>
            <a:ext cx="3962400" cy="3231654"/>
          </a:xfrm>
          <a:prstGeom prst="rect">
            <a:avLst/>
          </a:prstGeom>
          <a:noFill/>
        </p:spPr>
        <p:txBody>
          <a:bodyPr wrap="square" rtlCol="0">
            <a:spAutoFit/>
          </a:bodyPr>
          <a:lstStyle/>
          <a:p>
            <a:r>
              <a:rPr lang="en-US" sz="1200" dirty="0" smtClean="0"/>
              <a:t>Species data lines define the atom/particle types supported by the Test/Model and should only be used within the SUPPORTED_ATOM/PARTICLES_TYPES</a:t>
            </a:r>
          </a:p>
          <a:p>
            <a:r>
              <a:rPr lang="en-US" sz="1200" dirty="0" smtClean="0"/>
              <a:t>section of the KIM descriptor file.  Each line consists of three white-space separated (case sensitive) strings  The three strings are as follows:</a:t>
            </a:r>
          </a:p>
          <a:p>
            <a:endParaRPr lang="en-US" sz="1200" dirty="0" smtClean="0"/>
          </a:p>
          <a:p>
            <a:pPr marL="228600" indent="-228600"/>
            <a:r>
              <a:rPr lang="en-US" sz="1200" dirty="0" smtClean="0"/>
              <a:t> code: This is the integer that the Model uses internally</a:t>
            </a:r>
          </a:p>
          <a:p>
            <a:pPr marL="228600" indent="-228600"/>
            <a:r>
              <a:rPr lang="en-US" sz="1200" dirty="0" smtClean="0"/>
              <a:t>to identify  the atom/particle type.  The value specified</a:t>
            </a:r>
          </a:p>
          <a:p>
            <a:pPr marL="228600" indent="-228600"/>
            <a:r>
              <a:rPr lang="en-US" sz="1200" dirty="0" smtClean="0"/>
              <a:t>by a Test is ignored.</a:t>
            </a:r>
          </a:p>
          <a:p>
            <a:pPr marL="228600" indent="-228600">
              <a:buAutoNum type="arabicParenR"/>
            </a:pPr>
            <a:endParaRPr lang="en-US" sz="1200" dirty="0" smtClean="0"/>
          </a:p>
          <a:p>
            <a:pPr marL="228600" indent="-228600"/>
            <a:r>
              <a:rPr lang="en-US" sz="1200" dirty="0" smtClean="0"/>
              <a:t>Type: This must be `spec'.</a:t>
            </a:r>
          </a:p>
          <a:p>
            <a:endParaRPr lang="en-US" sz="1200" dirty="0" smtClean="0"/>
          </a:p>
          <a:p>
            <a:r>
              <a:rPr lang="en-US" sz="1200" dirty="0" smtClean="0"/>
              <a:t>Name: This string gives a unique name to the atom/particle type. This name is checked against the standard list in `standard.kim'.</a:t>
            </a:r>
          </a:p>
          <a:p>
            <a:endParaRPr lang="en-US" sz="1200" dirty="0"/>
          </a:p>
        </p:txBody>
      </p:sp>
      <p:sp>
        <p:nvSpPr>
          <p:cNvPr id="13" name="Rounded Rectangular Callout 12"/>
          <p:cNvSpPr/>
          <p:nvPr/>
        </p:nvSpPr>
        <p:spPr>
          <a:xfrm>
            <a:off x="4876800" y="3657600"/>
            <a:ext cx="2133600" cy="381000"/>
          </a:xfrm>
          <a:prstGeom prst="wedgeRoundRectCallout">
            <a:avLst>
              <a:gd name="adj1" fmla="val -157137"/>
              <a:gd name="adj2" fmla="val -59213"/>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ular Callout 13"/>
          <p:cNvSpPr/>
          <p:nvPr/>
        </p:nvSpPr>
        <p:spPr>
          <a:xfrm>
            <a:off x="4876800" y="2971800"/>
            <a:ext cx="3810000" cy="609600"/>
          </a:xfrm>
          <a:prstGeom prst="wedgeRoundRectCallout">
            <a:avLst>
              <a:gd name="adj1" fmla="val -62588"/>
              <a:gd name="adj2" fmla="val 3358"/>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ounded Rectangular Callout 14"/>
          <p:cNvSpPr/>
          <p:nvPr/>
        </p:nvSpPr>
        <p:spPr>
          <a:xfrm>
            <a:off x="4876800" y="4114800"/>
            <a:ext cx="3810000" cy="609600"/>
          </a:xfrm>
          <a:prstGeom prst="wedgeRoundRectCallout">
            <a:avLst>
              <a:gd name="adj1" fmla="val -147703"/>
              <a:gd name="adj2" fmla="val -120927"/>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81000" y="5068669"/>
            <a:ext cx="8305800" cy="646331"/>
          </a:xfrm>
          <a:prstGeom prst="rect">
            <a:avLst/>
          </a:prstGeom>
          <a:noFill/>
        </p:spPr>
        <p:txBody>
          <a:bodyPr wrap="square" rtlCol="0">
            <a:spAutoFit/>
          </a:bodyPr>
          <a:lstStyle/>
          <a:p>
            <a:r>
              <a:rPr lang="en-US" sz="1200" dirty="0" smtClean="0"/>
              <a:t>The </a:t>
            </a:r>
            <a:r>
              <a:rPr lang="en-US" sz="1200" b="1" dirty="0" err="1" smtClean="0"/>
              <a:t>KIM_API_get_partcl_types</a:t>
            </a:r>
            <a:r>
              <a:rPr lang="en-US" sz="1200" b="1" dirty="0" smtClean="0"/>
              <a:t>() </a:t>
            </a:r>
            <a:r>
              <a:rPr lang="en-US" sz="1200" dirty="0" smtClean="0"/>
              <a:t>service routine allows one to obtain a list of all particle types used by the model during runtime. Also the </a:t>
            </a:r>
            <a:r>
              <a:rPr lang="en-US" sz="1200" b="1" dirty="0" err="1" smtClean="0"/>
              <a:t>KIM_API_get_partcl_type_code</a:t>
            </a:r>
            <a:r>
              <a:rPr lang="en-US" sz="1200" b="1" dirty="0" smtClean="0"/>
              <a:t>() </a:t>
            </a:r>
            <a:r>
              <a:rPr lang="en-US" sz="1200" dirty="0" smtClean="0"/>
              <a:t>service routine allows one to get the particle type integer code (see DOCs/KIM_API_Description.txt).</a:t>
            </a:r>
          </a:p>
        </p:txBody>
      </p:sp>
      <p:sp>
        <p:nvSpPr>
          <p:cNvPr id="17" name="TextBox 37"/>
          <p:cNvSpPr txBox="1">
            <a:spLocks noChangeArrowheads="1"/>
          </p:cNvSpPr>
          <p:nvPr/>
        </p:nvSpPr>
        <p:spPr bwMode="auto">
          <a:xfrm>
            <a:off x="152400" y="1947446"/>
            <a:ext cx="45720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 EXAMPLEs/MODELs/ex_model_Ar_P_MLJ_F90.kim</a:t>
            </a:r>
            <a:endParaRPr lang="en-US" sz="1600" b="1" dirty="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In order to define “conventions” of test/model behavior, flag data lines are reserved</a:t>
            </a:r>
            <a:br>
              <a:rPr lang="en-US" sz="2400" b="1" dirty="0" smtClean="0">
                <a:solidFill>
                  <a:srgbClr val="4F81BD"/>
                </a:solidFill>
                <a:latin typeface="Arial" charset="0"/>
                <a:cs typeface="Arial" charset="0"/>
              </a:rPr>
            </a:b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23</a:t>
            </a:fld>
            <a:endParaRPr lang="en-US" sz="1200" kern="0">
              <a:solidFill>
                <a:srgbClr val="898989"/>
              </a:solidFill>
              <a:latin typeface="Calibri"/>
            </a:endParaRPr>
          </a:p>
        </p:txBody>
      </p:sp>
      <p:sp>
        <p:nvSpPr>
          <p:cNvPr id="8" name="TextBox 36"/>
          <p:cNvSpPr txBox="1">
            <a:spLocks noChangeArrowheads="1"/>
          </p:cNvSpPr>
          <p:nvPr/>
        </p:nvSpPr>
        <p:spPr bwMode="auto">
          <a:xfrm>
            <a:off x="228600" y="1710154"/>
            <a:ext cx="4495800" cy="3416320"/>
          </a:xfrm>
          <a:prstGeom prst="rect">
            <a:avLst/>
          </a:prstGeom>
          <a:solidFill>
            <a:srgbClr val="EBF1DE"/>
          </a:solidFill>
          <a:ln w="9528">
            <a:solidFill>
              <a:srgbClr val="FFC000"/>
            </a:solidFill>
            <a:miter lim="800000"/>
            <a:headEnd/>
            <a:tailEnd/>
          </a:ln>
        </p:spPr>
        <p:txBody>
          <a:bodyPr wrap="square">
            <a:spAutoFit/>
          </a:bodyPr>
          <a:lstStyle/>
          <a:p>
            <a:r>
              <a:rPr lang="en-US" sz="1200" dirty="0" smtClean="0">
                <a:solidFill>
                  <a:srgbClr val="000000"/>
                </a:solidFill>
                <a:latin typeface="Courier New" pitchFamily="49" charset="0"/>
                <a:cs typeface="Courier New" pitchFamily="49" charset="0"/>
              </a:rPr>
              <a:t>##############################################</a:t>
            </a:r>
          </a:p>
          <a:p>
            <a:r>
              <a:rPr lang="en-US" sz="1200" dirty="0" smtClean="0">
                <a:solidFill>
                  <a:srgbClr val="000000"/>
                </a:solidFill>
                <a:latin typeface="Courier New" pitchFamily="49" charset="0"/>
                <a:cs typeface="Courier New" pitchFamily="49" charset="0"/>
              </a:rPr>
              <a:t>CONVENTIONS:</a:t>
            </a:r>
          </a:p>
          <a:p>
            <a:r>
              <a:rPr lang="en-US" sz="1200" dirty="0" smtClean="0">
                <a:solidFill>
                  <a:srgbClr val="000000"/>
                </a:solidFill>
                <a:latin typeface="Courier New" pitchFamily="49" charset="0"/>
                <a:cs typeface="Courier New" pitchFamily="49" charset="0"/>
              </a:rPr>
              <a:t># Name                  Type</a:t>
            </a:r>
          </a:p>
          <a:p>
            <a:endParaRPr lang="en-US" sz="1200" dirty="0" smtClean="0">
              <a:solidFill>
                <a:srgbClr val="000000"/>
              </a:solidFill>
              <a:latin typeface="Courier New" pitchFamily="49" charset="0"/>
              <a:cs typeface="Courier New" pitchFamily="49" charset="0"/>
            </a:endParaRP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OneBasedLists</a:t>
            </a:r>
            <a:r>
              <a:rPr lang="en-US" sz="1200" dirty="0" smtClean="0">
                <a:solidFill>
                  <a:srgbClr val="000000"/>
                </a:solidFill>
                <a:latin typeface="Courier New" pitchFamily="49" charset="0"/>
                <a:cs typeface="Courier New" pitchFamily="49" charset="0"/>
              </a:rPr>
              <a:t>               flag</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Neigh_IterAccess</a:t>
            </a:r>
            <a:r>
              <a:rPr lang="en-US" sz="1200" dirty="0" smtClean="0">
                <a:solidFill>
                  <a:srgbClr val="000000"/>
                </a:solidFill>
                <a:latin typeface="Courier New" pitchFamily="49" charset="0"/>
                <a:cs typeface="Courier New" pitchFamily="49" charset="0"/>
              </a:rPr>
              <a:t>            flag</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Neigh_LocaAccess</a:t>
            </a:r>
            <a:r>
              <a:rPr lang="en-US" sz="1200" dirty="0" smtClean="0">
                <a:solidFill>
                  <a:srgbClr val="000000"/>
                </a:solidFill>
                <a:latin typeface="Courier New" pitchFamily="49" charset="0"/>
                <a:cs typeface="Courier New" pitchFamily="49" charset="0"/>
              </a:rPr>
              <a:t>            flag</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NEIGH_PURE_H                flag</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NEIGH_PURE_F                flag</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NEIGH_RVEC_F                flag</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a:t>
            </a:r>
          </a:p>
        </p:txBody>
      </p:sp>
      <p:sp>
        <p:nvSpPr>
          <p:cNvPr id="12" name="TextBox 11"/>
          <p:cNvSpPr txBox="1"/>
          <p:nvPr/>
        </p:nvSpPr>
        <p:spPr>
          <a:xfrm>
            <a:off x="4876800" y="1710154"/>
            <a:ext cx="3962400" cy="2677656"/>
          </a:xfrm>
          <a:prstGeom prst="rect">
            <a:avLst/>
          </a:prstGeom>
          <a:noFill/>
        </p:spPr>
        <p:txBody>
          <a:bodyPr wrap="square" rtlCol="0">
            <a:spAutoFit/>
          </a:bodyPr>
          <a:lstStyle/>
          <a:p>
            <a:r>
              <a:rPr lang="en-US" sz="1200" dirty="0" smtClean="0"/>
              <a:t>A  flag data line defines a convention, that can be used to ensure that </a:t>
            </a:r>
            <a:r>
              <a:rPr lang="en-US" sz="1200" b="1" dirty="0" smtClean="0"/>
              <a:t>Models</a:t>
            </a:r>
            <a:r>
              <a:rPr lang="en-US" sz="1200" dirty="0" smtClean="0"/>
              <a:t> and </a:t>
            </a:r>
            <a:r>
              <a:rPr lang="en-US" sz="1200" b="1" dirty="0" smtClean="0"/>
              <a:t>Tests</a:t>
            </a:r>
            <a:r>
              <a:rPr lang="en-US" sz="1200" dirty="0" smtClean="0"/>
              <a:t> are able to work together, and should only be used  within the CONVENTIONS section of the KIM descriptor file.  The line consists of two white-space separated (case sensitive) strings. The two strings, in order, are as follows:</a:t>
            </a:r>
          </a:p>
          <a:p>
            <a:endParaRPr lang="en-US" sz="1200" dirty="0"/>
          </a:p>
          <a:p>
            <a:r>
              <a:rPr lang="en-US" sz="1200" dirty="0" smtClean="0"/>
              <a:t>Name: This string gives a unique name to the convention.  This name  is checked against the standard list in `standard.kim‘</a:t>
            </a:r>
          </a:p>
          <a:p>
            <a:endParaRPr lang="en-US" sz="1200" dirty="0" smtClean="0"/>
          </a:p>
          <a:p>
            <a:endParaRPr lang="en-US" sz="1200" dirty="0"/>
          </a:p>
          <a:p>
            <a:r>
              <a:rPr lang="en-US" sz="1200" dirty="0" smtClean="0"/>
              <a:t>Type: This must be `flag'</a:t>
            </a:r>
            <a:endParaRPr lang="en-US" sz="1200" dirty="0"/>
          </a:p>
        </p:txBody>
      </p:sp>
      <p:sp>
        <p:nvSpPr>
          <p:cNvPr id="13" name="Rounded Rectangular Callout 12"/>
          <p:cNvSpPr/>
          <p:nvPr/>
        </p:nvSpPr>
        <p:spPr>
          <a:xfrm>
            <a:off x="4800600" y="4038600"/>
            <a:ext cx="2362200" cy="381000"/>
          </a:xfrm>
          <a:prstGeom prst="wedgeRoundRectCallout">
            <a:avLst>
              <a:gd name="adj1" fmla="val -122255"/>
              <a:gd name="adj2" fmla="val -184062"/>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ular Callout 13"/>
          <p:cNvSpPr/>
          <p:nvPr/>
        </p:nvSpPr>
        <p:spPr>
          <a:xfrm>
            <a:off x="4800600" y="3200400"/>
            <a:ext cx="3581400" cy="609600"/>
          </a:xfrm>
          <a:prstGeom prst="wedgeRoundRectCallout">
            <a:avLst>
              <a:gd name="adj1" fmla="val -145902"/>
              <a:gd name="adj2" fmla="val -117751"/>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28600" y="5157281"/>
            <a:ext cx="8382000" cy="938719"/>
          </a:xfrm>
          <a:prstGeom prst="rect">
            <a:avLst/>
          </a:prstGeom>
          <a:noFill/>
        </p:spPr>
        <p:txBody>
          <a:bodyPr wrap="square" rtlCol="0">
            <a:spAutoFit/>
          </a:bodyPr>
          <a:lstStyle/>
          <a:p>
            <a:r>
              <a:rPr lang="en-US" sz="1100" dirty="0" smtClean="0"/>
              <a:t> </a:t>
            </a:r>
            <a:r>
              <a:rPr lang="en-US" sz="1100" b="1" dirty="0" err="1" smtClean="0"/>
              <a:t>KIM_API_allocate</a:t>
            </a:r>
            <a:r>
              <a:rPr lang="en-US" sz="1100" b="1" dirty="0" smtClean="0"/>
              <a:t>() </a:t>
            </a:r>
            <a:r>
              <a:rPr lang="en-US" sz="1100" dirty="0" smtClean="0"/>
              <a:t>has </a:t>
            </a:r>
            <a:r>
              <a:rPr lang="en-US" sz="1100" b="1" dirty="0" smtClean="0"/>
              <a:t>no effect </a:t>
            </a:r>
            <a:r>
              <a:rPr lang="en-US" sz="1100" dirty="0" smtClean="0"/>
              <a:t>on  “flag“ type arguments, because they are not  “data pointer holders“.</a:t>
            </a:r>
          </a:p>
          <a:p>
            <a:endParaRPr lang="en-US" sz="1100" dirty="0" smtClean="0"/>
          </a:p>
          <a:p>
            <a:r>
              <a:rPr lang="en-US" sz="1100" dirty="0" smtClean="0"/>
              <a:t>For a detailed description of all flag lines see the file  DOCs/standard.kim. Also see the files in DOCs/.</a:t>
            </a:r>
          </a:p>
          <a:p>
            <a:endParaRPr lang="en-US" sz="1100" dirty="0" smtClean="0"/>
          </a:p>
          <a:p>
            <a:endParaRPr lang="en-US" sz="1100" dirty="0" smtClean="0"/>
          </a:p>
        </p:txBody>
      </p:sp>
      <p:sp>
        <p:nvSpPr>
          <p:cNvPr id="17"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5.3</a:t>
            </a:r>
            <a:endParaRPr lang="en-US" sz="1600" b="1" dirty="0">
              <a:solidFill>
                <a:srgbClr val="FFFFFF"/>
              </a:solidFill>
              <a:latin typeface="Calibri" pitchFamily="34" charset="0"/>
            </a:endParaRPr>
          </a:p>
        </p:txBody>
      </p:sp>
      <p:sp>
        <p:nvSpPr>
          <p:cNvPr id="15" name="TextBox 37"/>
          <p:cNvSpPr txBox="1">
            <a:spLocks noChangeArrowheads="1"/>
          </p:cNvSpPr>
          <p:nvPr/>
        </p:nvSpPr>
        <p:spPr bwMode="auto">
          <a:xfrm>
            <a:off x="152400" y="1295400"/>
            <a:ext cx="45720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EXAMPLEs/MODELs/ex_model_Ar_P_MLJ_F90.kim</a:t>
            </a:r>
            <a:endParaRPr lang="en-US" sz="1600" b="1" dirty="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Parameter arguments are used to publish/access internal parameters of a Model</a:t>
            </a:r>
            <a:br>
              <a:rPr lang="en-US" sz="2400" b="1" dirty="0" smtClean="0">
                <a:solidFill>
                  <a:srgbClr val="4F81BD"/>
                </a:solidFill>
                <a:latin typeface="Arial" charset="0"/>
                <a:cs typeface="Arial" charset="0"/>
              </a:rPr>
            </a:b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24</a:t>
            </a:fld>
            <a:endParaRPr lang="en-US" sz="1200" kern="0">
              <a:solidFill>
                <a:srgbClr val="898989"/>
              </a:solidFill>
              <a:latin typeface="Calibri"/>
            </a:endParaRPr>
          </a:p>
        </p:txBody>
      </p:sp>
      <p:sp>
        <p:nvSpPr>
          <p:cNvPr id="8" name="TextBox 36"/>
          <p:cNvSpPr txBox="1">
            <a:spLocks noChangeArrowheads="1"/>
          </p:cNvSpPr>
          <p:nvPr/>
        </p:nvSpPr>
        <p:spPr bwMode="auto">
          <a:xfrm>
            <a:off x="228600" y="1405354"/>
            <a:ext cx="8686800" cy="1938992"/>
          </a:xfrm>
          <a:prstGeom prst="rect">
            <a:avLst/>
          </a:prstGeom>
          <a:solidFill>
            <a:srgbClr val="EBF1DE"/>
          </a:solidFill>
          <a:ln w="9528">
            <a:solidFill>
              <a:srgbClr val="FFC000"/>
            </a:solidFill>
            <a:miter lim="800000"/>
            <a:headEnd/>
            <a:tailEnd/>
          </a:ln>
        </p:spPr>
        <p:txBody>
          <a:bodyPr wrap="square">
            <a:spAutoFit/>
          </a:bodyPr>
          <a:lstStyle/>
          <a:p>
            <a:r>
              <a:rPr lang="en-US" sz="1200" dirty="0" smtClean="0">
                <a:solidFill>
                  <a:srgbClr val="000000"/>
                </a:solidFill>
                <a:latin typeface="Courier New" pitchFamily="49" charset="0"/>
                <a:cs typeface="Courier New" pitchFamily="49" charset="0"/>
              </a:rPr>
              <a:t>MODEL_PARAMETERS:</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 Name                      Type         Unit                Shape              Requirements</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PARAM_FREE_sigma</a:t>
            </a:r>
            <a:r>
              <a:rPr lang="en-US" sz="1200" dirty="0" smtClean="0">
                <a:solidFill>
                  <a:srgbClr val="000000"/>
                </a:solidFill>
                <a:latin typeface="Courier New" pitchFamily="49" charset="0"/>
                <a:cs typeface="Courier New" pitchFamily="49" charset="0"/>
              </a:rPr>
              <a:t>            real*8       length              []</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PARAM_FREE_epsilon</a:t>
            </a:r>
            <a:r>
              <a:rPr lang="en-US" sz="1200" dirty="0" smtClean="0">
                <a:solidFill>
                  <a:srgbClr val="000000"/>
                </a:solidFill>
                <a:latin typeface="Courier New" pitchFamily="49" charset="0"/>
                <a:cs typeface="Courier New" pitchFamily="49" charset="0"/>
              </a:rPr>
              <a:t>          real*8       energy              []</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PARAM_FREE_cutoff</a:t>
            </a:r>
            <a:r>
              <a:rPr lang="en-US" sz="1200" dirty="0" smtClean="0">
                <a:solidFill>
                  <a:srgbClr val="000000"/>
                </a:solidFill>
                <a:latin typeface="Courier New" pitchFamily="49" charset="0"/>
                <a:cs typeface="Courier New" pitchFamily="49" charset="0"/>
              </a:rPr>
              <a:t>           real*8       length              []</a:t>
            </a:r>
          </a:p>
          <a:p>
            <a:r>
              <a:rPr lang="en-US" sz="1200" dirty="0" smtClean="0">
                <a:solidFill>
                  <a:srgbClr val="000000"/>
                </a:solidFill>
                <a:latin typeface="Courier New" pitchFamily="49" charset="0"/>
                <a:cs typeface="Courier New" pitchFamily="49" charset="0"/>
              </a:rPr>
              <a:t>...</a:t>
            </a:r>
          </a:p>
        </p:txBody>
      </p:sp>
      <p:sp>
        <p:nvSpPr>
          <p:cNvPr id="15" name="TextBox 14"/>
          <p:cNvSpPr txBox="1"/>
          <p:nvPr/>
        </p:nvSpPr>
        <p:spPr>
          <a:xfrm>
            <a:off x="228600" y="3418344"/>
            <a:ext cx="8534400" cy="2677656"/>
          </a:xfrm>
          <a:prstGeom prst="rect">
            <a:avLst/>
          </a:prstGeom>
          <a:noFill/>
        </p:spPr>
        <p:txBody>
          <a:bodyPr wrap="square" rtlCol="0">
            <a:spAutoFit/>
          </a:bodyPr>
          <a:lstStyle/>
          <a:p>
            <a:r>
              <a:rPr lang="en-US" sz="1100" dirty="0" smtClean="0"/>
              <a:t>The format for parameter arguments in a KIM descriptor file is the same as that for argument data types.</a:t>
            </a:r>
          </a:p>
          <a:p>
            <a:endParaRPr lang="en-US" sz="1100" dirty="0" smtClean="0"/>
          </a:p>
          <a:p>
            <a:r>
              <a:rPr lang="en-US" sz="1100" dirty="0" smtClean="0">
                <a:solidFill>
                  <a:srgbClr val="000000"/>
                </a:solidFill>
                <a:latin typeface="Courier New" pitchFamily="49" charset="0"/>
                <a:cs typeface="Courier New" pitchFamily="49" charset="0"/>
              </a:rPr>
              <a:t>Two types of model parameters are allowed</a:t>
            </a:r>
          </a:p>
          <a:p>
            <a:r>
              <a:rPr lang="en-US" sz="1100" dirty="0" smtClean="0">
                <a:solidFill>
                  <a:srgbClr val="000000"/>
                </a:solidFill>
                <a:latin typeface="Courier New" pitchFamily="49" charset="0"/>
                <a:cs typeface="Courier New" pitchFamily="49" charset="0"/>
              </a:rPr>
              <a:t> 1) PARAM_FIXED_XXXXXX  - these should not be changed by the Test</a:t>
            </a:r>
          </a:p>
          <a:p>
            <a:r>
              <a:rPr lang="en-US" sz="1100" dirty="0" smtClean="0">
                <a:solidFill>
                  <a:srgbClr val="000000"/>
                </a:solidFill>
                <a:latin typeface="Courier New" pitchFamily="49" charset="0"/>
                <a:cs typeface="Courier New" pitchFamily="49" charset="0"/>
              </a:rPr>
              <a:t> 2) PARAM_FREE_XXXXXX   - these may be changed by the Test (which must then call the </a:t>
            </a:r>
          </a:p>
          <a:p>
            <a:r>
              <a:rPr lang="en-US" sz="1100" dirty="0" smtClean="0">
                <a:solidFill>
                  <a:srgbClr val="000000"/>
                </a:solidFill>
                <a:latin typeface="Courier New" pitchFamily="49" charset="0"/>
                <a:cs typeface="Courier New" pitchFamily="49" charset="0"/>
              </a:rPr>
              <a:t>    Model's </a:t>
            </a:r>
            <a:r>
              <a:rPr lang="en-US" sz="1100" dirty="0" err="1" smtClean="0">
                <a:solidFill>
                  <a:srgbClr val="000000"/>
                </a:solidFill>
                <a:latin typeface="Courier New" pitchFamily="49" charset="0"/>
                <a:cs typeface="Courier New" pitchFamily="49" charset="0"/>
              </a:rPr>
              <a:t>reinit</a:t>
            </a:r>
            <a:r>
              <a:rPr lang="en-US" sz="1100" dirty="0" smtClean="0">
                <a:solidFill>
                  <a:srgbClr val="000000"/>
                </a:solidFill>
                <a:latin typeface="Courier New" pitchFamily="49" charset="0"/>
                <a:cs typeface="Courier New" pitchFamily="49" charset="0"/>
              </a:rPr>
              <a:t>() function to inform the model that its parameters have changed)</a:t>
            </a:r>
          </a:p>
          <a:p>
            <a:endParaRPr lang="en-US" sz="1100" dirty="0" smtClean="0">
              <a:solidFill>
                <a:srgbClr val="000000"/>
              </a:solidFill>
              <a:latin typeface="Courier New" pitchFamily="49" charset="0"/>
              <a:cs typeface="Courier New" pitchFamily="49" charset="0"/>
            </a:endParaRPr>
          </a:p>
          <a:p>
            <a:endParaRPr lang="en-US" sz="1100" dirty="0" smtClean="0">
              <a:solidFill>
                <a:srgbClr val="000000"/>
              </a:solidFill>
              <a:latin typeface="Courier New" pitchFamily="49" charset="0"/>
              <a:cs typeface="Courier New" pitchFamily="49" charset="0"/>
            </a:endParaRPr>
          </a:p>
          <a:p>
            <a:r>
              <a:rPr lang="en-US" sz="1100" dirty="0" err="1" smtClean="0">
                <a:solidFill>
                  <a:srgbClr val="000000"/>
                </a:solidFill>
                <a:latin typeface="Courier New" pitchFamily="49" charset="0"/>
                <a:cs typeface="Courier New" pitchFamily="49" charset="0"/>
              </a:rPr>
              <a:t>KIM_API_get_params</a:t>
            </a:r>
            <a:r>
              <a:rPr lang="en-US" sz="1100" dirty="0" smtClean="0">
                <a:solidFill>
                  <a:srgbClr val="000000"/>
                </a:solidFill>
                <a:latin typeface="Courier New" pitchFamily="49" charset="0"/>
                <a:cs typeface="Courier New" pitchFamily="49" charset="0"/>
              </a:rPr>
              <a:t>() service routine will return a list of all parameters in the object during runtime (as an array of text strings).</a:t>
            </a:r>
          </a:p>
          <a:p>
            <a:r>
              <a:rPr lang="en-US" sz="1100" dirty="0" err="1" smtClean="0">
                <a:solidFill>
                  <a:srgbClr val="000000"/>
                </a:solidFill>
                <a:latin typeface="Courier New" pitchFamily="49" charset="0"/>
                <a:cs typeface="Courier New" pitchFamily="49" charset="0"/>
              </a:rPr>
              <a:t>KIM_API_get_free_params</a:t>
            </a:r>
            <a:r>
              <a:rPr lang="en-US" sz="1100" dirty="0" smtClean="0">
                <a:solidFill>
                  <a:srgbClr val="000000"/>
                </a:solidFill>
                <a:latin typeface="Courier New" pitchFamily="49" charset="0"/>
                <a:cs typeface="Courier New" pitchFamily="49" charset="0"/>
              </a:rPr>
              <a:t>() service routine will return a list of FREE parameters and</a:t>
            </a:r>
          </a:p>
          <a:p>
            <a:r>
              <a:rPr lang="en-US" sz="1100" dirty="0" err="1" smtClean="0">
                <a:solidFill>
                  <a:srgbClr val="000000"/>
                </a:solidFill>
                <a:latin typeface="Courier New" pitchFamily="49" charset="0"/>
                <a:cs typeface="Courier New" pitchFamily="49" charset="0"/>
              </a:rPr>
              <a:t>KIM_API_get_fixed_params</a:t>
            </a:r>
            <a:r>
              <a:rPr lang="en-US" sz="1100" dirty="0" smtClean="0">
                <a:solidFill>
                  <a:srgbClr val="000000"/>
                </a:solidFill>
                <a:latin typeface="Courier New" pitchFamily="49" charset="0"/>
                <a:cs typeface="Courier New" pitchFamily="49" charset="0"/>
              </a:rPr>
              <a:t>() will return a list of FIXED parameters (see KIM_API_Description.txt)</a:t>
            </a:r>
          </a:p>
          <a:p>
            <a:endParaRPr lang="en-US" dirty="0" smtClean="0"/>
          </a:p>
          <a:p>
            <a:r>
              <a:rPr lang="en-US" dirty="0" smtClean="0"/>
              <a:t>Names of parameter arguments are not checked against standard.kim  </a:t>
            </a:r>
          </a:p>
        </p:txBody>
      </p:sp>
      <p:sp>
        <p:nvSpPr>
          <p:cNvPr id="1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5.4</a:t>
            </a:r>
            <a:endParaRPr lang="en-US" sz="1600" b="1" dirty="0">
              <a:solidFill>
                <a:srgbClr val="FFFFFF"/>
              </a:solidFill>
              <a:latin typeface="Calibri" pitchFamily="34" charset="0"/>
            </a:endParaRPr>
          </a:p>
        </p:txBody>
      </p:sp>
      <p:sp>
        <p:nvSpPr>
          <p:cNvPr id="9" name="TextBox 37"/>
          <p:cNvSpPr txBox="1">
            <a:spLocks noChangeArrowheads="1"/>
          </p:cNvSpPr>
          <p:nvPr/>
        </p:nvSpPr>
        <p:spPr bwMode="auto">
          <a:xfrm>
            <a:off x="228600" y="1066800"/>
            <a:ext cx="86106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EXAMPLEs/MODELs/ex_model_Ar_P_MLJ_CLUSTER_F90/ex_model_Ar_P_MLJ_CLUSTER_F90.kim</a:t>
            </a:r>
            <a:endParaRPr lang="en-US" sz="1600" b="1" dirty="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lang="en-US" sz="2400" b="1" dirty="0" smtClean="0">
                <a:solidFill>
                  <a:srgbClr val="4F81BD"/>
                </a:solidFill>
                <a:latin typeface="Arial" charset="0"/>
                <a:cs typeface="Arial" charset="0"/>
              </a:rPr>
              <a:t>Specifying units that model can handle: </a:t>
            </a:r>
            <a:br>
              <a:rPr lang="en-US"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Units Handling and base units  </a:t>
            </a:r>
            <a:endParaRPr sz="1600" b="1" dirty="0" smtClean="0">
              <a:solidFill>
                <a:srgbClr val="4F81BD"/>
              </a:solidFill>
              <a:latin typeface="Arial" charset="0"/>
              <a:cs typeface="Arial" charset="0"/>
            </a:endParaRPr>
          </a:p>
        </p:txBody>
      </p:sp>
      <p:sp>
        <p:nvSpPr>
          <p:cNvPr id="2970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5.5</a:t>
            </a:r>
            <a:endParaRPr lang="en-US" sz="1600" b="1" dirty="0">
              <a:solidFill>
                <a:srgbClr val="FFFFFF"/>
              </a:solidFill>
              <a:latin typeface="Calibri" pitchFamily="34"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25</a:t>
            </a:fld>
            <a:endParaRPr lang="en-US" sz="1200" kern="0">
              <a:solidFill>
                <a:srgbClr val="898989"/>
              </a:solidFill>
              <a:latin typeface="Calibri"/>
            </a:endParaRPr>
          </a:p>
        </p:txBody>
      </p:sp>
      <p:sp>
        <p:nvSpPr>
          <p:cNvPr id="8" name="TextBox 36"/>
          <p:cNvSpPr txBox="1">
            <a:spLocks noChangeArrowheads="1"/>
          </p:cNvSpPr>
          <p:nvPr/>
        </p:nvSpPr>
        <p:spPr bwMode="auto">
          <a:xfrm>
            <a:off x="152400" y="1829812"/>
            <a:ext cx="4572000" cy="3046988"/>
          </a:xfrm>
          <a:prstGeom prst="rect">
            <a:avLst/>
          </a:prstGeom>
          <a:solidFill>
            <a:srgbClr val="EBF1DE"/>
          </a:solidFill>
          <a:ln w="9528">
            <a:solidFill>
              <a:srgbClr val="FFC000"/>
            </a:solidFill>
            <a:miter lim="800000"/>
            <a:headEnd/>
            <a:tailEnd/>
          </a:ln>
        </p:spPr>
        <p:txBody>
          <a:bodyPr wrap="square">
            <a:spAutoFit/>
          </a:bodyPr>
          <a:lstStyle/>
          <a:p>
            <a:r>
              <a:rPr lang="en-US" sz="1200" dirty="0" smtClean="0">
                <a:solidFill>
                  <a:srgbClr val="000000"/>
                </a:solidFill>
                <a:latin typeface="Courier New" pitchFamily="49" charset="0"/>
                <a:cs typeface="Courier New" pitchFamily="49" charset="0"/>
              </a:rPr>
              <a:t>...</a:t>
            </a:r>
          </a:p>
          <a:p>
            <a:r>
              <a:rPr lang="en-US" sz="1400" dirty="0" smtClean="0">
                <a:solidFill>
                  <a:srgbClr val="000000"/>
                </a:solidFill>
                <a:latin typeface="Courier New" pitchFamily="49" charset="0"/>
                <a:cs typeface="Courier New" pitchFamily="49" charset="0"/>
              </a:rPr>
              <a:t>#########################################</a:t>
            </a:r>
          </a:p>
          <a:p>
            <a:endParaRPr lang="en-US" sz="1400" dirty="0" smtClean="0">
              <a:solidFill>
                <a:srgbClr val="000000"/>
              </a:solidFill>
              <a:latin typeface="Courier New" pitchFamily="49" charset="0"/>
              <a:cs typeface="Courier New" pitchFamily="49" charset="0"/>
            </a:endParaRPr>
          </a:p>
          <a:p>
            <a:r>
              <a:rPr lang="en-US" sz="1400" dirty="0" smtClean="0">
                <a:solidFill>
                  <a:srgbClr val="000000"/>
                </a:solidFill>
                <a:latin typeface="Courier New" pitchFamily="49" charset="0"/>
                <a:cs typeface="Courier New" pitchFamily="49" charset="0"/>
              </a:rPr>
              <a:t>MODEL_NAME := ex_model_Ar_P_MLJ_F90</a:t>
            </a:r>
          </a:p>
          <a:p>
            <a:r>
              <a:rPr lang="en-US" sz="1400" dirty="0" err="1" smtClean="0">
                <a:solidFill>
                  <a:srgbClr val="000000"/>
                </a:solidFill>
                <a:latin typeface="Courier New" pitchFamily="49" charset="0"/>
                <a:cs typeface="Courier New" pitchFamily="49" charset="0"/>
              </a:rPr>
              <a:t>Unit_Handling</a:t>
            </a:r>
            <a:r>
              <a:rPr lang="en-US" sz="1400" dirty="0" smtClean="0">
                <a:solidFill>
                  <a:srgbClr val="000000"/>
                </a:solidFill>
                <a:latin typeface="Courier New" pitchFamily="49" charset="0"/>
                <a:cs typeface="Courier New" pitchFamily="49" charset="0"/>
              </a:rPr>
              <a:t>    := fixed</a:t>
            </a:r>
          </a:p>
          <a:p>
            <a:endParaRPr lang="en-US" sz="1400" dirty="0" smtClean="0">
              <a:solidFill>
                <a:srgbClr val="000000"/>
              </a:solidFill>
              <a:latin typeface="Courier New" pitchFamily="49" charset="0"/>
              <a:cs typeface="Courier New" pitchFamily="49" charset="0"/>
            </a:endParaRPr>
          </a:p>
          <a:p>
            <a:r>
              <a:rPr lang="en-US" sz="1400" dirty="0" err="1" smtClean="0">
                <a:solidFill>
                  <a:srgbClr val="000000"/>
                </a:solidFill>
                <a:latin typeface="Courier New" pitchFamily="49" charset="0"/>
                <a:cs typeface="Courier New" pitchFamily="49" charset="0"/>
              </a:rPr>
              <a:t>Unit_length</a:t>
            </a:r>
            <a:r>
              <a:rPr lang="en-US" sz="1400" dirty="0" smtClean="0">
                <a:solidFill>
                  <a:srgbClr val="000000"/>
                </a:solidFill>
                <a:latin typeface="Courier New" pitchFamily="49" charset="0"/>
                <a:cs typeface="Courier New" pitchFamily="49" charset="0"/>
              </a:rPr>
              <a:t>      := A</a:t>
            </a:r>
          </a:p>
          <a:p>
            <a:r>
              <a:rPr lang="en-US" sz="1400" dirty="0" err="1" smtClean="0">
                <a:solidFill>
                  <a:srgbClr val="000000"/>
                </a:solidFill>
                <a:latin typeface="Courier New" pitchFamily="49" charset="0"/>
                <a:cs typeface="Courier New" pitchFamily="49" charset="0"/>
              </a:rPr>
              <a:t>Unit_energy</a:t>
            </a:r>
            <a:r>
              <a:rPr lang="en-US" sz="1400" dirty="0" smtClean="0">
                <a:solidFill>
                  <a:srgbClr val="000000"/>
                </a:solidFill>
                <a:latin typeface="Courier New" pitchFamily="49" charset="0"/>
                <a:cs typeface="Courier New" pitchFamily="49" charset="0"/>
              </a:rPr>
              <a:t>      := </a:t>
            </a:r>
            <a:r>
              <a:rPr lang="en-US" sz="1400" dirty="0" err="1" smtClean="0">
                <a:solidFill>
                  <a:srgbClr val="000000"/>
                </a:solidFill>
                <a:latin typeface="Courier New" pitchFamily="49" charset="0"/>
                <a:cs typeface="Courier New" pitchFamily="49" charset="0"/>
              </a:rPr>
              <a:t>eV</a:t>
            </a:r>
            <a:endParaRPr lang="en-US" sz="1400" dirty="0" smtClean="0">
              <a:solidFill>
                <a:srgbClr val="000000"/>
              </a:solidFill>
              <a:latin typeface="Courier New" pitchFamily="49" charset="0"/>
              <a:cs typeface="Courier New" pitchFamily="49" charset="0"/>
            </a:endParaRPr>
          </a:p>
          <a:p>
            <a:r>
              <a:rPr lang="en-US" sz="1400" dirty="0" err="1" smtClean="0">
                <a:solidFill>
                  <a:srgbClr val="000000"/>
                </a:solidFill>
                <a:latin typeface="Courier New" pitchFamily="49" charset="0"/>
                <a:cs typeface="Courier New" pitchFamily="49" charset="0"/>
              </a:rPr>
              <a:t>Unit_charge</a:t>
            </a:r>
            <a:r>
              <a:rPr lang="en-US" sz="1400" dirty="0" smtClean="0">
                <a:solidFill>
                  <a:srgbClr val="000000"/>
                </a:solidFill>
                <a:latin typeface="Courier New" pitchFamily="49" charset="0"/>
                <a:cs typeface="Courier New" pitchFamily="49" charset="0"/>
              </a:rPr>
              <a:t>      := e</a:t>
            </a:r>
          </a:p>
          <a:p>
            <a:r>
              <a:rPr lang="en-US" sz="1400" dirty="0" err="1" smtClean="0">
                <a:solidFill>
                  <a:srgbClr val="000000"/>
                </a:solidFill>
                <a:latin typeface="Courier New" pitchFamily="49" charset="0"/>
                <a:cs typeface="Courier New" pitchFamily="49" charset="0"/>
              </a:rPr>
              <a:t>Unit_temperature</a:t>
            </a:r>
            <a:r>
              <a:rPr lang="en-US" sz="1400" dirty="0" smtClean="0">
                <a:solidFill>
                  <a:srgbClr val="000000"/>
                </a:solidFill>
                <a:latin typeface="Courier New" pitchFamily="49" charset="0"/>
                <a:cs typeface="Courier New" pitchFamily="49" charset="0"/>
              </a:rPr>
              <a:t> := K</a:t>
            </a:r>
          </a:p>
          <a:p>
            <a:r>
              <a:rPr lang="en-US" sz="1400" dirty="0" err="1" smtClean="0">
                <a:solidFill>
                  <a:srgbClr val="000000"/>
                </a:solidFill>
                <a:latin typeface="Courier New" pitchFamily="49" charset="0"/>
                <a:cs typeface="Courier New" pitchFamily="49" charset="0"/>
              </a:rPr>
              <a:t>Unit_time</a:t>
            </a:r>
            <a:r>
              <a:rPr lang="en-US" sz="1400" dirty="0" smtClean="0">
                <a:solidFill>
                  <a:srgbClr val="000000"/>
                </a:solidFill>
                <a:latin typeface="Courier New" pitchFamily="49" charset="0"/>
                <a:cs typeface="Courier New" pitchFamily="49" charset="0"/>
              </a:rPr>
              <a:t>        := </a:t>
            </a:r>
            <a:r>
              <a:rPr lang="en-US" sz="1400" dirty="0" err="1">
                <a:solidFill>
                  <a:srgbClr val="000000"/>
                </a:solidFill>
                <a:latin typeface="Courier New" pitchFamily="49" charset="0"/>
                <a:cs typeface="Courier New" pitchFamily="49" charset="0"/>
              </a:rPr>
              <a:t>p</a:t>
            </a:r>
            <a:r>
              <a:rPr lang="en-US" sz="1400" dirty="0" err="1" smtClean="0">
                <a:solidFill>
                  <a:srgbClr val="000000"/>
                </a:solidFill>
                <a:latin typeface="Courier New" pitchFamily="49" charset="0"/>
                <a:cs typeface="Courier New" pitchFamily="49" charset="0"/>
              </a:rPr>
              <a:t>s</a:t>
            </a:r>
            <a:endParaRPr lang="en-US" sz="1400" dirty="0" smtClean="0">
              <a:solidFill>
                <a:srgbClr val="000000"/>
              </a:solidFill>
              <a:latin typeface="Courier New" pitchFamily="49" charset="0"/>
              <a:cs typeface="Courier New" pitchFamily="49" charset="0"/>
            </a:endParaRPr>
          </a:p>
          <a:p>
            <a:endParaRPr lang="en-US" sz="1400" dirty="0" smtClean="0">
              <a:solidFill>
                <a:srgbClr val="000000"/>
              </a:solidFill>
              <a:latin typeface="Courier New" pitchFamily="49" charset="0"/>
              <a:cs typeface="Courier New" pitchFamily="49" charset="0"/>
            </a:endParaRPr>
          </a:p>
          <a:p>
            <a:r>
              <a:rPr lang="en-US" sz="1400" dirty="0" smtClean="0">
                <a:solidFill>
                  <a:srgbClr val="000000"/>
                </a:solidFill>
                <a:latin typeface="Courier New" pitchFamily="49" charset="0"/>
                <a:cs typeface="Courier New" pitchFamily="49" charset="0"/>
              </a:rPr>
              <a:t>#########################################</a:t>
            </a:r>
          </a:p>
          <a:p>
            <a:r>
              <a:rPr lang="en-US" sz="1200" dirty="0" smtClean="0">
                <a:solidFill>
                  <a:srgbClr val="000000"/>
                </a:solidFill>
                <a:latin typeface="Courier New" pitchFamily="49" charset="0"/>
                <a:cs typeface="Courier New" pitchFamily="49" charset="0"/>
              </a:rPr>
              <a:t>...</a:t>
            </a:r>
          </a:p>
        </p:txBody>
      </p:sp>
      <p:sp>
        <p:nvSpPr>
          <p:cNvPr id="12" name="TextBox 11"/>
          <p:cNvSpPr txBox="1"/>
          <p:nvPr/>
        </p:nvSpPr>
        <p:spPr>
          <a:xfrm>
            <a:off x="4876800" y="1624548"/>
            <a:ext cx="3962400" cy="3970318"/>
          </a:xfrm>
          <a:prstGeom prst="rect">
            <a:avLst/>
          </a:prstGeom>
          <a:noFill/>
        </p:spPr>
        <p:txBody>
          <a:bodyPr wrap="square" rtlCol="0">
            <a:spAutoFit/>
          </a:bodyPr>
          <a:lstStyle/>
          <a:p>
            <a:pPr marL="228600" indent="-228600"/>
            <a:endParaRPr lang="en-US" sz="1200" dirty="0" smtClean="0"/>
          </a:p>
          <a:p>
            <a:pPr marL="228600" indent="-228600"/>
            <a:r>
              <a:rPr lang="en-US" sz="1200" dirty="0" smtClean="0"/>
              <a:t> For Models, a variable `</a:t>
            </a:r>
            <a:r>
              <a:rPr lang="en-US" sz="1200" dirty="0" err="1" smtClean="0"/>
              <a:t>Unit_Handling</a:t>
            </a:r>
            <a:r>
              <a:rPr lang="en-US" sz="1200" dirty="0" smtClean="0"/>
              <a:t>' specifies</a:t>
            </a:r>
          </a:p>
          <a:p>
            <a:pPr marL="228600" indent="-228600"/>
            <a:r>
              <a:rPr lang="en-US" sz="1200" dirty="0" smtClean="0"/>
              <a:t> whether the Model can adjust its input and output to</a:t>
            </a:r>
          </a:p>
          <a:p>
            <a:pPr marL="228600" indent="-228600"/>
            <a:r>
              <a:rPr lang="en-US" sz="1200" dirty="0" smtClean="0"/>
              <a:t> match a Test (`flexible') or can only work with one set of</a:t>
            </a:r>
          </a:p>
          <a:p>
            <a:pPr marL="228600" indent="-228600"/>
            <a:r>
              <a:rPr lang="en-US" sz="1200" dirty="0" smtClean="0"/>
              <a:t> units (`fixed'). This information is ignored for Tests. </a:t>
            </a:r>
          </a:p>
          <a:p>
            <a:pPr marL="228600" indent="-228600"/>
            <a:endParaRPr lang="en-US" sz="1200" dirty="0" smtClean="0"/>
          </a:p>
          <a:p>
            <a:pPr marL="228600" indent="-228600"/>
            <a:endParaRPr lang="en-US" sz="1200" dirty="0" smtClean="0"/>
          </a:p>
          <a:p>
            <a:pPr marL="228600" indent="-228600"/>
            <a:r>
              <a:rPr lang="en-US" sz="1200" dirty="0" smtClean="0"/>
              <a:t>Base unit lines:</a:t>
            </a:r>
          </a:p>
          <a:p>
            <a:pPr marL="228600" indent="-228600"/>
            <a:r>
              <a:rPr lang="en-US" sz="1200" dirty="0" smtClean="0"/>
              <a:t>Five lines that describe a set of five base units from</a:t>
            </a:r>
          </a:p>
          <a:p>
            <a:pPr marL="228600" indent="-228600"/>
            <a:r>
              <a:rPr lang="en-US" sz="1200" dirty="0" smtClean="0"/>
              <a:t> which all other units are derived in a consistent way:</a:t>
            </a:r>
          </a:p>
          <a:p>
            <a:pPr marL="228600" indent="-228600"/>
            <a:endParaRPr lang="en-US" sz="1200" dirty="0" smtClean="0"/>
          </a:p>
          <a:p>
            <a:pPr marL="228600" indent="-228600"/>
            <a:r>
              <a:rPr lang="en-US" sz="1200" dirty="0" smtClean="0"/>
              <a:t> </a:t>
            </a:r>
            <a:r>
              <a:rPr lang="en-US" sz="1200" dirty="0" err="1" smtClean="0"/>
              <a:t>Unit_length</a:t>
            </a:r>
            <a:r>
              <a:rPr lang="en-US" sz="1200" dirty="0" smtClean="0"/>
              <a:t>	        := `A' | `Bohr' | `cm' | `m' | `nm'</a:t>
            </a:r>
          </a:p>
          <a:p>
            <a:pPr marL="228600" indent="-228600"/>
            <a:r>
              <a:rPr lang="en-US" sz="1200" dirty="0" smtClean="0"/>
              <a:t> </a:t>
            </a:r>
            <a:r>
              <a:rPr lang="en-US" sz="1200" dirty="0" err="1" smtClean="0"/>
              <a:t>Unit_energy</a:t>
            </a:r>
            <a:r>
              <a:rPr lang="en-US" sz="1200" dirty="0" smtClean="0"/>
              <a:t>          := `</a:t>
            </a:r>
            <a:r>
              <a:rPr lang="en-US" sz="1200" dirty="0" err="1" smtClean="0"/>
              <a:t>amu</a:t>
            </a:r>
            <a:r>
              <a:rPr lang="en-US" sz="1200" dirty="0" smtClean="0"/>
              <a:t>*A^2/(</a:t>
            </a:r>
            <a:r>
              <a:rPr lang="en-US" sz="1200" dirty="0" err="1" smtClean="0"/>
              <a:t>ps</a:t>
            </a:r>
            <a:r>
              <a:rPr lang="en-US" sz="1200" dirty="0" smtClean="0"/>
              <a:t>)^2' | `erg' | `</a:t>
            </a:r>
            <a:r>
              <a:rPr lang="en-US" sz="1200" dirty="0" err="1" smtClean="0"/>
              <a:t>eV</a:t>
            </a:r>
            <a:r>
              <a:rPr lang="en-US" sz="1200" dirty="0" smtClean="0"/>
              <a:t>' |         </a:t>
            </a:r>
          </a:p>
          <a:p>
            <a:pPr marL="228600" indent="-228600"/>
            <a:r>
              <a:rPr lang="en-US" sz="1200" dirty="0" smtClean="0"/>
              <a:t>                                 `</a:t>
            </a:r>
            <a:r>
              <a:rPr lang="en-US" sz="1200" dirty="0" err="1" smtClean="0"/>
              <a:t>Hartree</a:t>
            </a:r>
            <a:r>
              <a:rPr lang="en-US" sz="1200" dirty="0" smtClean="0"/>
              <a:t>' |  `J' |`kcal/mol' | kJ/mol‘</a:t>
            </a:r>
          </a:p>
          <a:p>
            <a:pPr marL="228600" indent="-228600"/>
            <a:endParaRPr lang="en-US" sz="1200" dirty="0" smtClean="0"/>
          </a:p>
          <a:p>
            <a:pPr marL="228600" indent="-228600"/>
            <a:r>
              <a:rPr lang="en-US" sz="1200" dirty="0" err="1" smtClean="0"/>
              <a:t>Unit_charge</a:t>
            </a:r>
            <a:r>
              <a:rPr lang="en-US" sz="1200" dirty="0" smtClean="0"/>
              <a:t>          := `C' | `e' | `</a:t>
            </a:r>
            <a:r>
              <a:rPr lang="en-US" sz="1200" dirty="0" err="1" smtClean="0"/>
              <a:t>statC</a:t>
            </a:r>
            <a:r>
              <a:rPr lang="en-US" sz="1200" dirty="0" smtClean="0"/>
              <a:t>‘</a:t>
            </a:r>
          </a:p>
          <a:p>
            <a:pPr marL="228600" indent="-228600"/>
            <a:r>
              <a:rPr lang="en-US" sz="1200" dirty="0" err="1" smtClean="0"/>
              <a:t>Unit_temperature</a:t>
            </a:r>
            <a:r>
              <a:rPr lang="en-US" sz="1200" dirty="0" smtClean="0"/>
              <a:t>  := `K'</a:t>
            </a:r>
          </a:p>
          <a:p>
            <a:pPr marL="228600" indent="-228600"/>
            <a:r>
              <a:rPr lang="en-US" sz="1200" dirty="0" err="1" smtClean="0"/>
              <a:t>Unit_time</a:t>
            </a:r>
            <a:r>
              <a:rPr lang="en-US" sz="1200" dirty="0" smtClean="0"/>
              <a:t>               := `</a:t>
            </a:r>
            <a:r>
              <a:rPr lang="en-US" sz="1200" dirty="0" err="1" smtClean="0"/>
              <a:t>fs'</a:t>
            </a:r>
            <a:r>
              <a:rPr lang="en-US" sz="1200" dirty="0" smtClean="0"/>
              <a:t> | `</a:t>
            </a:r>
            <a:r>
              <a:rPr lang="en-US" sz="1200" dirty="0" err="1" smtClean="0"/>
              <a:t>ps</a:t>
            </a:r>
            <a:r>
              <a:rPr lang="en-US" sz="1200" dirty="0" smtClean="0"/>
              <a:t>' | `ns' | `s'</a:t>
            </a:r>
          </a:p>
          <a:p>
            <a:pPr marL="228600" indent="-228600"/>
            <a:endParaRPr lang="en-US" sz="1200" dirty="0" smtClean="0"/>
          </a:p>
          <a:p>
            <a:pPr marL="228600" indent="-228600"/>
            <a:r>
              <a:rPr lang="en-US" sz="1200" dirty="0" smtClean="0"/>
              <a:t>The list of recognized units above may be extended in the future.</a:t>
            </a:r>
            <a:endParaRPr lang="en-US" sz="1200" dirty="0"/>
          </a:p>
        </p:txBody>
      </p:sp>
      <p:sp>
        <p:nvSpPr>
          <p:cNvPr id="13" name="Rounded Rectangular Callout 12"/>
          <p:cNvSpPr/>
          <p:nvPr/>
        </p:nvSpPr>
        <p:spPr>
          <a:xfrm>
            <a:off x="4876800" y="1590794"/>
            <a:ext cx="3886200" cy="1066800"/>
          </a:xfrm>
          <a:prstGeom prst="wedgeRoundRectCallout">
            <a:avLst>
              <a:gd name="adj1" fmla="val -132559"/>
              <a:gd name="adj2" fmla="val 62339"/>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ular Callout 14"/>
          <p:cNvSpPr/>
          <p:nvPr/>
        </p:nvSpPr>
        <p:spPr>
          <a:xfrm>
            <a:off x="4876800" y="2733794"/>
            <a:ext cx="3810000" cy="2752606"/>
          </a:xfrm>
          <a:prstGeom prst="wedgeRoundRectCallout">
            <a:avLst>
              <a:gd name="adj1" fmla="val -103889"/>
              <a:gd name="adj2" fmla="val -9794"/>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81000" y="5486400"/>
            <a:ext cx="8305800" cy="646331"/>
          </a:xfrm>
          <a:prstGeom prst="rect">
            <a:avLst/>
          </a:prstGeom>
          <a:noFill/>
        </p:spPr>
        <p:txBody>
          <a:bodyPr wrap="square" rtlCol="0">
            <a:spAutoFit/>
          </a:bodyPr>
          <a:lstStyle/>
          <a:p>
            <a:r>
              <a:rPr lang="en-US" sz="1200" dirty="0" smtClean="0"/>
              <a:t>There are several service routines  related to units  and units handling in KIM API:</a:t>
            </a:r>
          </a:p>
          <a:p>
            <a:r>
              <a:rPr lang="en-US" sz="1200" b="1" dirty="0" smtClean="0"/>
              <a:t> </a:t>
            </a:r>
            <a:r>
              <a:rPr lang="en-US" sz="1200" b="1" dirty="0" err="1" smtClean="0"/>
              <a:t>KIM_API_get_unit_handling</a:t>
            </a:r>
            <a:r>
              <a:rPr lang="en-US" sz="1200" b="1" dirty="0" smtClean="0"/>
              <a:t>(), </a:t>
            </a:r>
            <a:r>
              <a:rPr lang="en-US" sz="1200" b="1" dirty="0" err="1" smtClean="0"/>
              <a:t>KIM_API_convert_to_act_unit</a:t>
            </a:r>
            <a:r>
              <a:rPr lang="en-US" sz="1200" b="1" dirty="0" smtClean="0"/>
              <a:t>(), </a:t>
            </a:r>
            <a:r>
              <a:rPr lang="en-US" sz="1200" b="1" dirty="0" err="1" smtClean="0"/>
              <a:t>KIM_API_get_unit_length</a:t>
            </a:r>
            <a:r>
              <a:rPr lang="en-US" sz="1200" b="1" dirty="0" smtClean="0"/>
              <a:t>(),  </a:t>
            </a:r>
          </a:p>
          <a:p>
            <a:r>
              <a:rPr lang="en-US" sz="1200" b="1" dirty="0" smtClean="0"/>
              <a:t> </a:t>
            </a:r>
            <a:r>
              <a:rPr lang="en-US" sz="1200" b="1" dirty="0" err="1" smtClean="0"/>
              <a:t>KIM_API_get_unit_energy</a:t>
            </a:r>
            <a:r>
              <a:rPr lang="en-US" sz="1200" b="1" dirty="0" smtClean="0"/>
              <a:t>()</a:t>
            </a:r>
            <a:r>
              <a:rPr lang="en-US" sz="1200" dirty="0" smtClean="0"/>
              <a:t>, etc...(see DOCs/KIM_API_Description.txt).</a:t>
            </a:r>
          </a:p>
        </p:txBody>
      </p:sp>
      <p:sp>
        <p:nvSpPr>
          <p:cNvPr id="17" name="TextBox 37"/>
          <p:cNvSpPr txBox="1">
            <a:spLocks noChangeArrowheads="1"/>
          </p:cNvSpPr>
          <p:nvPr/>
        </p:nvSpPr>
        <p:spPr bwMode="auto">
          <a:xfrm>
            <a:off x="76200" y="1295400"/>
            <a:ext cx="70866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EXAMPLEs/MODELs/ex_model_Ar_P_MLJ_F90/ex_model_Ar_P_MLJ_F90.kim</a:t>
            </a:r>
            <a:endParaRPr lang="en-US" sz="1600" b="1" dirty="0">
              <a:solidFill>
                <a:srgbClr val="000000"/>
              </a:solidFill>
              <a:latin typeface="Calibri" pitchFamily="34" charset="0"/>
            </a:endParaRPr>
          </a:p>
        </p:txBody>
      </p:sp>
      <p:sp>
        <p:nvSpPr>
          <p:cNvPr id="18" name="Rounded Rectangle 17"/>
          <p:cNvSpPr/>
          <p:nvPr/>
        </p:nvSpPr>
        <p:spPr>
          <a:xfrm>
            <a:off x="152400" y="3049012"/>
            <a:ext cx="2590800" cy="1371600"/>
          </a:xfrm>
          <a:prstGeom prst="round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noGrp="1"/>
          </p:cNvSpPr>
          <p:nvPr>
            <p:ph type="title"/>
          </p:nvPr>
        </p:nvSpPr>
        <p:spPr>
          <a:xfrm>
            <a:off x="457200" y="228600"/>
            <a:ext cx="8229600" cy="609603"/>
          </a:xfrm>
        </p:spPr>
        <p:txBody>
          <a:bodyPr>
            <a:normAutofit fontScale="90000"/>
          </a:bodyPr>
          <a:lstStyle/>
          <a:p>
            <a:pPr lvl="1"/>
            <a:r>
              <a:rPr lang="en-US" sz="2400" b="1" dirty="0" smtClean="0">
                <a:solidFill>
                  <a:srgbClr val="4F81BD"/>
                </a:solidFill>
                <a:latin typeface="Arial" charset="0"/>
                <a:cs typeface="Arial" charset="0"/>
              </a:rPr>
              <a:t>Handling of Neighbor lists and </a:t>
            </a:r>
            <a:br>
              <a:rPr lang="en-US"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Boundary Conditions – NBC methods</a:t>
            </a:r>
          </a:p>
        </p:txBody>
      </p:sp>
      <p:cxnSp>
        <p:nvCxnSpPr>
          <p:cNvPr id="9" name="Straight Connector 32"/>
          <p:cNvCxnSpPr/>
          <p:nvPr/>
        </p:nvCxnSpPr>
        <p:spPr>
          <a:xfrm>
            <a:off x="0" y="990596"/>
            <a:ext cx="9144000" cy="0"/>
          </a:xfrm>
          <a:prstGeom prst="straightConnector1">
            <a:avLst/>
          </a:prstGeom>
          <a:noFill/>
          <a:ln w="38103">
            <a:solidFill>
              <a:srgbClr val="4F81BD"/>
            </a:solidFill>
            <a:prstDash val="solid"/>
          </a:ln>
        </p:spPr>
      </p:cxnSp>
      <p:sp>
        <p:nvSpPr>
          <p:cNvPr id="10" name="TextBox 33"/>
          <p:cNvSpPr txBox="1"/>
          <p:nvPr/>
        </p:nvSpPr>
        <p:spPr>
          <a:xfrm>
            <a:off x="3657600" y="6519443"/>
            <a:ext cx="2438403" cy="307777"/>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4F81BD"/>
                </a:solidFill>
                <a:effectLst>
                  <a:innerShdw blurRad="63500" dist="50800" dir="13500000">
                    <a:prstClr val="black">
                      <a:alpha val="50000"/>
                    </a:prstClr>
                  </a:innerShdw>
                </a:effectLst>
                <a:uFillTx/>
                <a:latin typeface="Arial" pitchFamily="34"/>
                <a:cs typeface="Arial" pitchFamily="34"/>
              </a:rPr>
              <a:t>University of Minnesota</a:t>
            </a:r>
          </a:p>
        </p:txBody>
      </p:sp>
      <p:sp>
        <p:nvSpPr>
          <p:cNvPr id="11" name="Slide Number Placeholder 36"/>
          <p:cNvSpPr txBox="1"/>
          <p:nvPr/>
        </p:nvSpPr>
        <p:spPr>
          <a:xfrm>
            <a:off x="6553203" y="6356351"/>
            <a:ext cx="2133596" cy="365129"/>
          </a:xfrm>
          <a:prstGeom prst="rect">
            <a:avLst/>
          </a:prstGeom>
          <a:noFill/>
          <a:ln>
            <a:noFill/>
          </a:ln>
        </p:spPr>
        <p:txBody>
          <a:bodyPr vert="horz" wrap="square" lIns="91440" tIns="45720" rIns="91440" bIns="45720" anchor="ctr"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D2CFF5C-56E2-4866-9898-C852DEA13CB5}"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26</a:t>
            </a:fld>
            <a:endParaRPr lang="en-US" sz="1200" b="0" i="0" u="none" strike="noStrike" kern="1200" cap="none" spc="0" baseline="0" dirty="0">
              <a:solidFill>
                <a:srgbClr val="898989"/>
              </a:solidFill>
              <a:uFillTx/>
              <a:latin typeface="Calibri"/>
            </a:endParaRPr>
          </a:p>
        </p:txBody>
      </p:sp>
      <p:sp>
        <p:nvSpPr>
          <p:cNvPr id="30" name="Flowchart: Decision 29"/>
          <p:cNvSpPr/>
          <p:nvPr/>
        </p:nvSpPr>
        <p:spPr>
          <a:xfrm>
            <a:off x="1981200" y="1447800"/>
            <a:ext cx="2286000" cy="762000"/>
          </a:xfrm>
          <a:prstGeom prst="flowChartDecisi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Neighbor list ?</a:t>
            </a:r>
            <a:endParaRPr lang="en-US" sz="1400" dirty="0"/>
          </a:p>
        </p:txBody>
      </p:sp>
      <p:sp>
        <p:nvSpPr>
          <p:cNvPr id="35" name="Flowchart: Decision 34"/>
          <p:cNvSpPr/>
          <p:nvPr/>
        </p:nvSpPr>
        <p:spPr>
          <a:xfrm>
            <a:off x="3733800" y="2057400"/>
            <a:ext cx="2286000" cy="762000"/>
          </a:xfrm>
          <a:prstGeom prst="flowChartDecisi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MI-ORTHO </a:t>
            </a:r>
          </a:p>
          <a:p>
            <a:pPr algn="ctr"/>
            <a:r>
              <a:rPr lang="en-US" sz="1400" dirty="0" smtClean="0"/>
              <a:t>PBC ?</a:t>
            </a:r>
            <a:endParaRPr lang="en-US" sz="1400" dirty="0"/>
          </a:p>
        </p:txBody>
      </p:sp>
      <p:sp>
        <p:nvSpPr>
          <p:cNvPr id="36" name="Flowchart: Decision 35"/>
          <p:cNvSpPr/>
          <p:nvPr/>
        </p:nvSpPr>
        <p:spPr>
          <a:xfrm>
            <a:off x="5562600" y="2667000"/>
            <a:ext cx="2286000" cy="762000"/>
          </a:xfrm>
          <a:prstGeom prst="flowChartDecisi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Relative Pos. Vectors Rij ?</a:t>
            </a:r>
            <a:endParaRPr lang="en-US" sz="1400" dirty="0"/>
          </a:p>
        </p:txBody>
      </p:sp>
      <p:sp>
        <p:nvSpPr>
          <p:cNvPr id="37" name="TextBox 36"/>
          <p:cNvSpPr txBox="1"/>
          <p:nvPr/>
        </p:nvSpPr>
        <p:spPr>
          <a:xfrm>
            <a:off x="4114800" y="1524000"/>
            <a:ext cx="609600" cy="304800"/>
          </a:xfrm>
          <a:prstGeom prst="rect">
            <a:avLst/>
          </a:prstGeom>
          <a:noFill/>
        </p:spPr>
        <p:txBody>
          <a:bodyPr wrap="square" rtlCol="0">
            <a:spAutoFit/>
          </a:bodyPr>
          <a:lstStyle/>
          <a:p>
            <a:r>
              <a:rPr lang="en-US" sz="1400" b="1" dirty="0" smtClean="0"/>
              <a:t>Yes</a:t>
            </a:r>
            <a:endParaRPr lang="en-US" sz="1400" b="1" dirty="0"/>
          </a:p>
        </p:txBody>
      </p:sp>
      <p:sp>
        <p:nvSpPr>
          <p:cNvPr id="38" name="TextBox 37"/>
          <p:cNvSpPr txBox="1"/>
          <p:nvPr/>
        </p:nvSpPr>
        <p:spPr>
          <a:xfrm>
            <a:off x="1752600" y="1524000"/>
            <a:ext cx="457200" cy="304800"/>
          </a:xfrm>
          <a:prstGeom prst="rect">
            <a:avLst/>
          </a:prstGeom>
          <a:noFill/>
        </p:spPr>
        <p:txBody>
          <a:bodyPr wrap="square" rtlCol="0">
            <a:spAutoFit/>
          </a:bodyPr>
          <a:lstStyle/>
          <a:p>
            <a:r>
              <a:rPr lang="en-US" sz="1400" b="1" dirty="0" smtClean="0"/>
              <a:t>No</a:t>
            </a:r>
            <a:endParaRPr lang="en-US" sz="1400" b="1" dirty="0"/>
          </a:p>
        </p:txBody>
      </p:sp>
      <p:sp>
        <p:nvSpPr>
          <p:cNvPr id="39" name="Rounded Rectangle 38"/>
          <p:cNvSpPr/>
          <p:nvPr/>
        </p:nvSpPr>
        <p:spPr>
          <a:xfrm>
            <a:off x="990600" y="3657600"/>
            <a:ext cx="1752600" cy="6096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CLUSTER</a:t>
            </a:r>
            <a:r>
              <a:rPr lang="en-US" dirty="0"/>
              <a:t> </a:t>
            </a:r>
            <a:endParaRPr lang="en-US" dirty="0" smtClean="0"/>
          </a:p>
        </p:txBody>
      </p:sp>
      <p:sp>
        <p:nvSpPr>
          <p:cNvPr id="40" name="Rounded Rectangle 39"/>
          <p:cNvSpPr/>
          <p:nvPr/>
        </p:nvSpPr>
        <p:spPr>
          <a:xfrm>
            <a:off x="2819400" y="3657600"/>
            <a:ext cx="1752600" cy="6096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MI-OPBC </a:t>
            </a:r>
          </a:p>
        </p:txBody>
      </p:sp>
      <p:sp>
        <p:nvSpPr>
          <p:cNvPr id="41" name="Rounded Rectangle 40"/>
          <p:cNvSpPr/>
          <p:nvPr/>
        </p:nvSpPr>
        <p:spPr>
          <a:xfrm>
            <a:off x="7162800" y="3657600"/>
            <a:ext cx="1752600" cy="6096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NEIGH-RVEC </a:t>
            </a:r>
          </a:p>
        </p:txBody>
      </p:sp>
      <p:sp>
        <p:nvSpPr>
          <p:cNvPr id="42" name="Rounded Rectangle 41"/>
          <p:cNvSpPr/>
          <p:nvPr/>
        </p:nvSpPr>
        <p:spPr>
          <a:xfrm>
            <a:off x="4724400" y="3657600"/>
            <a:ext cx="1981200" cy="6096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NEIGH-PURE</a:t>
            </a:r>
          </a:p>
        </p:txBody>
      </p:sp>
      <p:sp>
        <p:nvSpPr>
          <p:cNvPr id="46" name="TextBox 45"/>
          <p:cNvSpPr txBox="1"/>
          <p:nvPr/>
        </p:nvSpPr>
        <p:spPr>
          <a:xfrm>
            <a:off x="4800600" y="4267200"/>
            <a:ext cx="1828800" cy="954107"/>
          </a:xfrm>
          <a:prstGeom prst="rect">
            <a:avLst/>
          </a:prstGeom>
          <a:noFill/>
          <a:ln>
            <a:solidFill>
              <a:srgbClr val="00B050"/>
            </a:solidFill>
          </a:ln>
        </p:spPr>
        <p:txBody>
          <a:bodyPr wrap="square" rtlCol="0">
            <a:spAutoFit/>
          </a:bodyPr>
          <a:lstStyle/>
          <a:p>
            <a:r>
              <a:rPr lang="en-US" sz="1600" b="1" dirty="0" smtClean="0"/>
              <a:t>NEIGH_PURE_H</a:t>
            </a:r>
          </a:p>
          <a:p>
            <a:r>
              <a:rPr lang="en-US" sz="1600" b="1" dirty="0" smtClean="0"/>
              <a:t>NEIGH_PURE_F</a:t>
            </a:r>
          </a:p>
          <a:p>
            <a:r>
              <a:rPr lang="en-US" sz="1200" dirty="0" smtClean="0"/>
              <a:t>Model needs neighbor lists</a:t>
            </a:r>
            <a:endParaRPr lang="en-US" sz="1200" dirty="0"/>
          </a:p>
        </p:txBody>
      </p:sp>
      <p:sp>
        <p:nvSpPr>
          <p:cNvPr id="47" name="TextBox 46"/>
          <p:cNvSpPr txBox="1"/>
          <p:nvPr/>
        </p:nvSpPr>
        <p:spPr>
          <a:xfrm>
            <a:off x="7239000" y="4267200"/>
            <a:ext cx="1600200" cy="1046440"/>
          </a:xfrm>
          <a:prstGeom prst="rect">
            <a:avLst/>
          </a:prstGeom>
          <a:noFill/>
          <a:ln>
            <a:solidFill>
              <a:srgbClr val="00B050"/>
            </a:solidFill>
          </a:ln>
        </p:spPr>
        <p:txBody>
          <a:bodyPr wrap="square" rtlCol="0">
            <a:spAutoFit/>
          </a:bodyPr>
          <a:lstStyle/>
          <a:p>
            <a:r>
              <a:rPr lang="en-US" sz="1400" b="1" dirty="0" smtClean="0"/>
              <a:t>NEIGH_RVEC_F</a:t>
            </a:r>
          </a:p>
          <a:p>
            <a:r>
              <a:rPr lang="en-US" sz="1200" dirty="0" smtClean="0"/>
              <a:t>Model needs neighbor list and relative position vectors </a:t>
            </a:r>
            <a:r>
              <a:rPr lang="en-US" sz="1200" b="1" dirty="0" smtClean="0"/>
              <a:t>R</a:t>
            </a:r>
            <a:r>
              <a:rPr lang="en-US" sz="1200" baseline="-25000" dirty="0" smtClean="0"/>
              <a:t>ij</a:t>
            </a:r>
            <a:r>
              <a:rPr lang="en-US" sz="1200" dirty="0" smtClean="0"/>
              <a:t>=</a:t>
            </a:r>
            <a:r>
              <a:rPr lang="en-US" sz="1200" b="1" dirty="0" smtClean="0"/>
              <a:t>x</a:t>
            </a:r>
            <a:r>
              <a:rPr lang="en-US" sz="1200" baseline="-25000" dirty="0" smtClean="0"/>
              <a:t>j</a:t>
            </a:r>
            <a:r>
              <a:rPr lang="en-US" sz="1200" dirty="0" smtClean="0"/>
              <a:t>-</a:t>
            </a:r>
            <a:r>
              <a:rPr lang="en-US" sz="1200" b="1" dirty="0" smtClean="0"/>
              <a:t>x</a:t>
            </a:r>
            <a:r>
              <a:rPr lang="en-US" sz="1200" baseline="-25000" dirty="0" smtClean="0"/>
              <a:t>i</a:t>
            </a:r>
            <a:endParaRPr lang="en-US" sz="1200" dirty="0" smtClean="0"/>
          </a:p>
        </p:txBody>
      </p:sp>
      <p:sp>
        <p:nvSpPr>
          <p:cNvPr id="48" name="TextBox 47"/>
          <p:cNvSpPr txBox="1"/>
          <p:nvPr/>
        </p:nvSpPr>
        <p:spPr>
          <a:xfrm>
            <a:off x="2819400" y="4267200"/>
            <a:ext cx="1694688" cy="1692771"/>
          </a:xfrm>
          <a:prstGeom prst="rect">
            <a:avLst/>
          </a:prstGeom>
          <a:noFill/>
          <a:ln>
            <a:solidFill>
              <a:srgbClr val="00B050"/>
            </a:solidFill>
          </a:ln>
        </p:spPr>
        <p:txBody>
          <a:bodyPr wrap="square" rtlCol="0">
            <a:spAutoFit/>
          </a:bodyPr>
          <a:lstStyle/>
          <a:p>
            <a:r>
              <a:rPr lang="en-US" sz="1600" b="1" dirty="0" smtClean="0"/>
              <a:t>MI_OPBC_H</a:t>
            </a:r>
          </a:p>
          <a:p>
            <a:r>
              <a:rPr lang="en-US" sz="1600" b="1" dirty="0" smtClean="0"/>
              <a:t>MI_OPBC_F</a:t>
            </a:r>
          </a:p>
          <a:p>
            <a:r>
              <a:rPr lang="en-US" sz="1200" dirty="0" smtClean="0"/>
              <a:t>Minimum image orthogonal periodic boundary conditions: </a:t>
            </a:r>
          </a:p>
          <a:p>
            <a:r>
              <a:rPr lang="en-US" sz="1200" dirty="0" smtClean="0"/>
              <a:t>model needs neighbor lists and box side lengths</a:t>
            </a:r>
            <a:endParaRPr lang="en-US" sz="1200" dirty="0"/>
          </a:p>
        </p:txBody>
      </p:sp>
      <p:sp>
        <p:nvSpPr>
          <p:cNvPr id="49" name="TextBox 48"/>
          <p:cNvSpPr txBox="1"/>
          <p:nvPr/>
        </p:nvSpPr>
        <p:spPr>
          <a:xfrm>
            <a:off x="1066800" y="4267200"/>
            <a:ext cx="1600200" cy="646331"/>
          </a:xfrm>
          <a:prstGeom prst="rect">
            <a:avLst/>
          </a:prstGeom>
          <a:noFill/>
          <a:ln>
            <a:solidFill>
              <a:srgbClr val="00B050"/>
            </a:solidFill>
          </a:ln>
        </p:spPr>
        <p:txBody>
          <a:bodyPr wrap="square" rtlCol="0">
            <a:spAutoFit/>
          </a:bodyPr>
          <a:lstStyle/>
          <a:p>
            <a:r>
              <a:rPr lang="en-US" sz="1200" dirty="0" smtClean="0"/>
              <a:t>Plain vanilla method:</a:t>
            </a:r>
          </a:p>
          <a:p>
            <a:r>
              <a:rPr lang="en-US" sz="1200" dirty="0" smtClean="0"/>
              <a:t>Model needs only coordinates</a:t>
            </a:r>
            <a:endParaRPr lang="en-US" sz="1200" dirty="0"/>
          </a:p>
        </p:txBody>
      </p:sp>
      <p:sp>
        <p:nvSpPr>
          <p:cNvPr id="50" name="TextBox 49"/>
          <p:cNvSpPr txBox="1"/>
          <p:nvPr/>
        </p:nvSpPr>
        <p:spPr>
          <a:xfrm>
            <a:off x="3276600" y="2209800"/>
            <a:ext cx="609600" cy="304800"/>
          </a:xfrm>
          <a:prstGeom prst="rect">
            <a:avLst/>
          </a:prstGeom>
          <a:noFill/>
        </p:spPr>
        <p:txBody>
          <a:bodyPr wrap="square" rtlCol="0">
            <a:spAutoFit/>
          </a:bodyPr>
          <a:lstStyle/>
          <a:p>
            <a:r>
              <a:rPr lang="en-US" sz="1400" b="1" dirty="0" smtClean="0"/>
              <a:t>Yes</a:t>
            </a:r>
            <a:endParaRPr lang="en-US" sz="1400" b="1" dirty="0"/>
          </a:p>
        </p:txBody>
      </p:sp>
      <p:sp>
        <p:nvSpPr>
          <p:cNvPr id="51" name="TextBox 50"/>
          <p:cNvSpPr txBox="1"/>
          <p:nvPr/>
        </p:nvSpPr>
        <p:spPr>
          <a:xfrm>
            <a:off x="5867400" y="2133600"/>
            <a:ext cx="457200" cy="304800"/>
          </a:xfrm>
          <a:prstGeom prst="rect">
            <a:avLst/>
          </a:prstGeom>
          <a:noFill/>
        </p:spPr>
        <p:txBody>
          <a:bodyPr wrap="square" rtlCol="0">
            <a:spAutoFit/>
          </a:bodyPr>
          <a:lstStyle/>
          <a:p>
            <a:r>
              <a:rPr lang="en-US" sz="1400" b="1" dirty="0" smtClean="0"/>
              <a:t>No</a:t>
            </a:r>
            <a:endParaRPr lang="en-US" sz="1400" b="1" dirty="0"/>
          </a:p>
        </p:txBody>
      </p:sp>
      <p:sp>
        <p:nvSpPr>
          <p:cNvPr id="52" name="TextBox 51"/>
          <p:cNvSpPr txBox="1"/>
          <p:nvPr/>
        </p:nvSpPr>
        <p:spPr>
          <a:xfrm>
            <a:off x="5181600" y="2743200"/>
            <a:ext cx="457200" cy="304800"/>
          </a:xfrm>
          <a:prstGeom prst="rect">
            <a:avLst/>
          </a:prstGeom>
          <a:noFill/>
        </p:spPr>
        <p:txBody>
          <a:bodyPr wrap="square" rtlCol="0">
            <a:spAutoFit/>
          </a:bodyPr>
          <a:lstStyle/>
          <a:p>
            <a:r>
              <a:rPr lang="en-US" sz="1400" b="1" dirty="0" smtClean="0"/>
              <a:t>No</a:t>
            </a:r>
            <a:endParaRPr lang="en-US" sz="1400" b="1" dirty="0"/>
          </a:p>
        </p:txBody>
      </p:sp>
      <p:sp>
        <p:nvSpPr>
          <p:cNvPr id="53" name="TextBox 52"/>
          <p:cNvSpPr txBox="1"/>
          <p:nvPr/>
        </p:nvSpPr>
        <p:spPr>
          <a:xfrm>
            <a:off x="8077200" y="2743200"/>
            <a:ext cx="609600" cy="304800"/>
          </a:xfrm>
          <a:prstGeom prst="rect">
            <a:avLst/>
          </a:prstGeom>
          <a:noFill/>
        </p:spPr>
        <p:txBody>
          <a:bodyPr wrap="square" rtlCol="0">
            <a:spAutoFit/>
          </a:bodyPr>
          <a:lstStyle/>
          <a:p>
            <a:r>
              <a:rPr lang="en-US" sz="1400" b="1" dirty="0" smtClean="0"/>
              <a:t>Yes</a:t>
            </a:r>
            <a:endParaRPr lang="en-US" sz="1400" b="1" dirty="0"/>
          </a:p>
        </p:txBody>
      </p:sp>
      <p:cxnSp>
        <p:nvCxnSpPr>
          <p:cNvPr id="55" name="Elbow Connector 54"/>
          <p:cNvCxnSpPr>
            <a:stCxn id="30" idx="1"/>
            <a:endCxn id="39" idx="0"/>
          </p:cNvCxnSpPr>
          <p:nvPr/>
        </p:nvCxnSpPr>
        <p:spPr>
          <a:xfrm rot="10800000" flipV="1">
            <a:off x="1866900" y="1828800"/>
            <a:ext cx="114300" cy="1828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Elbow Connector 54"/>
          <p:cNvCxnSpPr>
            <a:stCxn id="35" idx="1"/>
            <a:endCxn id="40" idx="0"/>
          </p:cNvCxnSpPr>
          <p:nvPr/>
        </p:nvCxnSpPr>
        <p:spPr>
          <a:xfrm rot="10800000" flipV="1">
            <a:off x="3695700" y="2438400"/>
            <a:ext cx="38100" cy="12192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Elbow Connector 54"/>
          <p:cNvCxnSpPr>
            <a:stCxn id="36" idx="1"/>
          </p:cNvCxnSpPr>
          <p:nvPr/>
        </p:nvCxnSpPr>
        <p:spPr>
          <a:xfrm rot="10800000" flipV="1">
            <a:off x="5410200" y="3048000"/>
            <a:ext cx="152400" cy="609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Elbow Connector 54"/>
          <p:cNvCxnSpPr>
            <a:stCxn id="36" idx="3"/>
            <a:endCxn id="41" idx="0"/>
          </p:cNvCxnSpPr>
          <p:nvPr/>
        </p:nvCxnSpPr>
        <p:spPr>
          <a:xfrm>
            <a:off x="7848600" y="3048000"/>
            <a:ext cx="190500" cy="609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Elbow Connector 54"/>
          <p:cNvCxnSpPr>
            <a:stCxn id="30" idx="3"/>
            <a:endCxn id="35" idx="0"/>
          </p:cNvCxnSpPr>
          <p:nvPr/>
        </p:nvCxnSpPr>
        <p:spPr>
          <a:xfrm>
            <a:off x="4267200" y="1828800"/>
            <a:ext cx="609600" cy="228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Elbow Connector 54"/>
          <p:cNvCxnSpPr>
            <a:stCxn id="35" idx="3"/>
            <a:endCxn id="36" idx="0"/>
          </p:cNvCxnSpPr>
          <p:nvPr/>
        </p:nvCxnSpPr>
        <p:spPr>
          <a:xfrm>
            <a:off x="6019800" y="2438400"/>
            <a:ext cx="685800" cy="228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6"/>
          <p:cNvSpPr txBox="1">
            <a:spLocks noChangeArrowheads="1"/>
          </p:cNvSpPr>
          <p:nvPr/>
        </p:nvSpPr>
        <p:spPr bwMode="auto">
          <a:xfrm>
            <a:off x="381000" y="6413500"/>
            <a:ext cx="6781800" cy="215900"/>
          </a:xfrm>
          <a:prstGeom prst="rect">
            <a:avLst/>
          </a:prstGeom>
          <a:noFill/>
          <a:ln w="9525">
            <a:noFill/>
            <a:miter lim="800000"/>
            <a:headEnd/>
            <a:tailEnd/>
          </a:ln>
        </p:spPr>
        <p:txBody>
          <a:bodyPr>
            <a:spAutoFit/>
          </a:bodyPr>
          <a:lstStyle/>
          <a:p>
            <a:pPr marL="228600" indent="-228600"/>
            <a:r>
              <a:rPr lang="en-US" sz="800" dirty="0" smtClean="0">
                <a:solidFill>
                  <a:srgbClr val="000000"/>
                </a:solidFill>
                <a:latin typeface="Calibri" pitchFamily="34" charset="0"/>
              </a:rPr>
              <a:t>Note:    NBC stands for Neighbor lists and Boundary Conditions</a:t>
            </a:r>
            <a:endParaRPr lang="en-US" sz="800" dirty="0">
              <a:solidFill>
                <a:srgbClr val="000000"/>
              </a:solidFill>
              <a:latin typeface="Calibri" pitchFamily="34" charset="0"/>
            </a:endParaRPr>
          </a:p>
        </p:txBody>
      </p:sp>
      <p:sp>
        <p:nvSpPr>
          <p:cNvPr id="3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noGrp="1"/>
          </p:cNvSpPr>
          <p:nvPr>
            <p:ph type="title"/>
          </p:nvPr>
        </p:nvSpPr>
        <p:spPr>
          <a:xfrm>
            <a:off x="457200" y="228600"/>
            <a:ext cx="8229600" cy="609603"/>
          </a:xfrm>
        </p:spPr>
        <p:txBody>
          <a:bodyPr>
            <a:normAutofit/>
          </a:bodyPr>
          <a:lstStyle/>
          <a:p>
            <a:pPr lvl="1" algn="ctr" rtl="0"/>
            <a:r>
              <a:rPr lang="en-US" sz="2400" b="1" dirty="0" smtClean="0">
                <a:solidFill>
                  <a:srgbClr val="4F81BD"/>
                </a:solidFill>
                <a:latin typeface="Arial" pitchFamily="34"/>
                <a:cs typeface="Arial" pitchFamily="34"/>
              </a:rPr>
              <a:t>Descriptions of the NBC methods</a:t>
            </a:r>
            <a:endParaRPr lang="en-US" sz="2400" b="1" dirty="0">
              <a:solidFill>
                <a:srgbClr val="4F81BD"/>
              </a:solidFill>
              <a:latin typeface="Arial" pitchFamily="34"/>
              <a:cs typeface="Arial" pitchFamily="34"/>
            </a:endParaRPr>
          </a:p>
        </p:txBody>
      </p:sp>
      <p:cxnSp>
        <p:nvCxnSpPr>
          <p:cNvPr id="9" name="Straight Connector 32"/>
          <p:cNvCxnSpPr/>
          <p:nvPr/>
        </p:nvCxnSpPr>
        <p:spPr>
          <a:xfrm>
            <a:off x="0" y="990596"/>
            <a:ext cx="9144000" cy="0"/>
          </a:xfrm>
          <a:prstGeom prst="straightConnector1">
            <a:avLst/>
          </a:prstGeom>
          <a:noFill/>
          <a:ln w="38103">
            <a:solidFill>
              <a:srgbClr val="4F81BD"/>
            </a:solidFill>
            <a:prstDash val="solid"/>
          </a:ln>
        </p:spPr>
      </p:cxnSp>
      <p:sp>
        <p:nvSpPr>
          <p:cNvPr id="10" name="TextBox 33"/>
          <p:cNvSpPr txBox="1"/>
          <p:nvPr/>
        </p:nvSpPr>
        <p:spPr>
          <a:xfrm>
            <a:off x="3657600" y="6519443"/>
            <a:ext cx="2438403" cy="307777"/>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4F81BD"/>
                </a:solidFill>
                <a:effectLst>
                  <a:innerShdw blurRad="63500" dist="50800" dir="13500000">
                    <a:prstClr val="black">
                      <a:alpha val="50000"/>
                    </a:prstClr>
                  </a:innerShdw>
                </a:effectLst>
                <a:uFillTx/>
                <a:latin typeface="Arial" pitchFamily="34"/>
                <a:cs typeface="Arial" pitchFamily="34"/>
              </a:rPr>
              <a:t>University of Minnesota</a:t>
            </a:r>
          </a:p>
        </p:txBody>
      </p:sp>
      <p:sp>
        <p:nvSpPr>
          <p:cNvPr id="11" name="Slide Number Placeholder 36"/>
          <p:cNvSpPr txBox="1"/>
          <p:nvPr/>
        </p:nvSpPr>
        <p:spPr>
          <a:xfrm>
            <a:off x="6553203" y="6356351"/>
            <a:ext cx="2133596" cy="365129"/>
          </a:xfrm>
          <a:prstGeom prst="rect">
            <a:avLst/>
          </a:prstGeom>
          <a:noFill/>
          <a:ln>
            <a:noFill/>
          </a:ln>
        </p:spPr>
        <p:txBody>
          <a:bodyPr vert="horz" wrap="square" lIns="91440" tIns="45720" rIns="91440" bIns="45720" anchor="ctr"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D2CFF5C-56E2-4866-9898-C852DEA13CB5}"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27</a:t>
            </a:fld>
            <a:endParaRPr lang="en-US" sz="1200" b="0" i="0" u="none" strike="noStrike" kern="1200" cap="none" spc="0" baseline="0" dirty="0">
              <a:solidFill>
                <a:srgbClr val="898989"/>
              </a:solidFill>
              <a:uFillTx/>
              <a:latin typeface="Calibri"/>
            </a:endParaRPr>
          </a:p>
        </p:txBody>
      </p:sp>
      <p:sp>
        <p:nvSpPr>
          <p:cNvPr id="29" name="TextBox 28"/>
          <p:cNvSpPr txBox="1"/>
          <p:nvPr/>
        </p:nvSpPr>
        <p:spPr>
          <a:xfrm>
            <a:off x="381000" y="1066800"/>
            <a:ext cx="8153400" cy="5632311"/>
          </a:xfrm>
          <a:prstGeom prst="rect">
            <a:avLst/>
          </a:prstGeom>
          <a:noFill/>
        </p:spPr>
        <p:txBody>
          <a:bodyPr wrap="square" rtlCol="0">
            <a:spAutoFit/>
          </a:bodyPr>
          <a:lstStyle/>
          <a:p>
            <a:r>
              <a:rPr lang="en-US" sz="1200" b="1" dirty="0" smtClean="0"/>
              <a:t>CLUSTER:</a:t>
            </a:r>
          </a:p>
          <a:p>
            <a:r>
              <a:rPr lang="en-US" sz="1200" dirty="0" smtClean="0"/>
              <a:t>In the CLUSTER method, the Model receives the number of particles and coordinates without additional information (such as neighbor lists or other boundary condition </a:t>
            </a:r>
            <a:r>
              <a:rPr lang="en-US" sz="1200" dirty="0" err="1" smtClean="0"/>
              <a:t>specifiers</a:t>
            </a:r>
            <a:r>
              <a:rPr lang="en-US" sz="1200" dirty="0" smtClean="0"/>
              <a:t>) and computes requested quantities under the assumption that the particles form an isolated cluster. For example, if energy and forces are requested, it will compute the total energy of all the particles based on the supplied particle coordinates and the derivative of the total energy with respect to the positions of the particles.</a:t>
            </a:r>
          </a:p>
          <a:p>
            <a:endParaRPr lang="en-US" sz="1200" b="1" dirty="0" smtClean="0"/>
          </a:p>
          <a:p>
            <a:r>
              <a:rPr lang="en-US" sz="1200" b="1" dirty="0" smtClean="0"/>
              <a:t>NEIGH_PURE_[F|H]</a:t>
            </a:r>
            <a:r>
              <a:rPr lang="en-US" sz="1200" dirty="0" smtClean="0"/>
              <a:t>: </a:t>
            </a:r>
          </a:p>
          <a:p>
            <a:pPr lvl="0"/>
            <a:r>
              <a:rPr lang="en-US" sz="1200" dirty="0" smtClean="0">
                <a:solidFill>
                  <a:prstClr val="black"/>
                </a:solidFill>
              </a:rPr>
              <a:t>In the NEIGH_PURE methods (NEIGH_PURE_H and NEIGH_PURE_F), the Model receives the number of particles, coordinates and a full or half neighbor list. The neighbor list defines the environment of each particle, from which the </a:t>
            </a:r>
            <a:r>
              <a:rPr lang="en-US" sz="1200" dirty="0" err="1" smtClean="0">
                <a:solidFill>
                  <a:prstClr val="black"/>
                </a:solidFill>
              </a:rPr>
              <a:t>particles's</a:t>
            </a:r>
            <a:r>
              <a:rPr lang="en-US" sz="1200" dirty="0" smtClean="0">
                <a:solidFill>
                  <a:prstClr val="black"/>
                </a:solidFill>
              </a:rPr>
              <a:t> energy is defined.  In the case of a half list, the value of the argument `</a:t>
            </a:r>
            <a:r>
              <a:rPr lang="en-US" sz="1200" dirty="0" err="1" smtClean="0">
                <a:solidFill>
                  <a:prstClr val="black"/>
                </a:solidFill>
              </a:rPr>
              <a:t>numberContributingParticles</a:t>
            </a:r>
            <a:r>
              <a:rPr lang="en-US" sz="1200" dirty="0" smtClean="0">
                <a:solidFill>
                  <a:prstClr val="black"/>
                </a:solidFill>
              </a:rPr>
              <a:t>' indicates that the first `</a:t>
            </a:r>
            <a:r>
              <a:rPr lang="en-US" sz="1200" dirty="0" err="1" smtClean="0">
                <a:solidFill>
                  <a:prstClr val="black"/>
                </a:solidFill>
              </a:rPr>
              <a:t>numberContributingParticles</a:t>
            </a:r>
            <a:r>
              <a:rPr lang="en-US" sz="1200" dirty="0" smtClean="0">
                <a:solidFill>
                  <a:prstClr val="black"/>
                </a:solidFill>
              </a:rPr>
              <a:t>' contribute their energy to the total and the remaining particles do not contribute to the energy (they are "ghost” particles).  When `</a:t>
            </a:r>
            <a:r>
              <a:rPr lang="en-US" sz="1200" dirty="0" err="1" smtClean="0">
                <a:solidFill>
                  <a:prstClr val="black"/>
                </a:solidFill>
              </a:rPr>
              <a:t>numberContributingParticles</a:t>
            </a:r>
            <a:r>
              <a:rPr lang="en-US" sz="1200" dirty="0" smtClean="0">
                <a:solidFill>
                  <a:prstClr val="black"/>
                </a:solidFill>
              </a:rPr>
              <a:t>' is equal to `</a:t>
            </a:r>
            <a:r>
              <a:rPr lang="en-US" sz="1200" dirty="0" err="1" smtClean="0">
                <a:solidFill>
                  <a:prstClr val="black"/>
                </a:solidFill>
              </a:rPr>
              <a:t>numberParticles</a:t>
            </a:r>
            <a:r>
              <a:rPr lang="en-US" sz="1200" dirty="0" smtClean="0">
                <a:solidFill>
                  <a:prstClr val="black"/>
                </a:solidFill>
              </a:rPr>
              <a:t>’ the half list is called "symmetric", otherwise it is called "</a:t>
            </a:r>
            <a:r>
              <a:rPr lang="en-US" sz="1200" dirty="0" err="1" smtClean="0">
                <a:solidFill>
                  <a:prstClr val="black"/>
                </a:solidFill>
              </a:rPr>
              <a:t>unsymmetric</a:t>
            </a:r>
            <a:r>
              <a:rPr lang="en-US" sz="1200" dirty="0" smtClean="0">
                <a:solidFill>
                  <a:prstClr val="black"/>
                </a:solidFill>
              </a:rPr>
              <a:t>.” In the case of a full list, any particle that has one or more neighbors contributes its energy to the total and those particles with zero neighbors do not contribute to the total energy.  The model computes the requested quantities using the supplied information.  For example, if energy and forces are requested, it will compute the total energy of all the particles based on their neighbor lists and the derivative of the total energy with respect to the positions of the particles.  This method can be used with codes that use ghost particles to apply boundary conditions.  The ghost particles are treated as regular particles by the Model, and it is up to the calling code to discard some information such as the forces on the ghost particles and to compute the appropriate total energy from per-particle energies of the physical particles, or to use a modified neighbor list to obtain the desired values. </a:t>
            </a:r>
          </a:p>
          <a:p>
            <a:pPr lvl="0"/>
            <a:r>
              <a:rPr lang="en-US" sz="1200" dirty="0" smtClean="0">
                <a:solidFill>
                  <a:prstClr val="black"/>
                </a:solidFill>
              </a:rPr>
              <a:t>NEIGH_PURE_H: </a:t>
            </a:r>
          </a:p>
          <a:p>
            <a:pPr lvl="0"/>
            <a:r>
              <a:rPr lang="en-US" sz="1200" dirty="0" smtClean="0">
                <a:solidFill>
                  <a:prstClr val="black"/>
                </a:solidFill>
              </a:rPr>
              <a:t>This is the Pure Half neighbor list method.  The model needs  `coordinates', a half neighbor list  (with data stored in the `</a:t>
            </a:r>
            <a:r>
              <a:rPr lang="en-US" sz="1200" dirty="0" err="1" smtClean="0">
                <a:solidFill>
                  <a:prstClr val="black"/>
                </a:solidFill>
              </a:rPr>
              <a:t>neighObject</a:t>
            </a:r>
            <a:r>
              <a:rPr lang="en-US" sz="1200" dirty="0" smtClean="0">
                <a:solidFill>
                  <a:prstClr val="black"/>
                </a:solidFill>
              </a:rPr>
              <a:t>' argument), the `</a:t>
            </a:r>
            <a:r>
              <a:rPr lang="en-US" sz="1200" dirty="0" err="1" smtClean="0">
                <a:solidFill>
                  <a:prstClr val="black"/>
                </a:solidFill>
              </a:rPr>
              <a:t>numberContributingParticles</a:t>
            </a:r>
            <a:r>
              <a:rPr lang="en-US" sz="1200" dirty="0" smtClean="0">
                <a:solidFill>
                  <a:prstClr val="black"/>
                </a:solidFill>
              </a:rPr>
              <a:t>', and the `</a:t>
            </a:r>
            <a:r>
              <a:rPr lang="en-US" sz="1200" dirty="0" err="1" smtClean="0">
                <a:solidFill>
                  <a:prstClr val="black"/>
                </a:solidFill>
              </a:rPr>
              <a:t>get_neigh</a:t>
            </a:r>
            <a:r>
              <a:rPr lang="en-US" sz="1200" dirty="0" smtClean="0">
                <a:solidFill>
                  <a:prstClr val="black"/>
                </a:solidFill>
              </a:rPr>
              <a:t>' method supplied by the Test.</a:t>
            </a:r>
          </a:p>
          <a:p>
            <a:pPr lvl="0"/>
            <a:r>
              <a:rPr lang="en-US" sz="1200" dirty="0" smtClean="0">
                <a:solidFill>
                  <a:prstClr val="black"/>
                </a:solidFill>
              </a:rPr>
              <a:t>NEIGH_PURE_F:  </a:t>
            </a:r>
          </a:p>
          <a:p>
            <a:pPr lvl="0"/>
            <a:r>
              <a:rPr lang="en-US" sz="1200" dirty="0" smtClean="0">
                <a:solidFill>
                  <a:prstClr val="black"/>
                </a:solidFill>
              </a:rPr>
              <a:t>This is the Pure Full neighbor list method.  The model needs `coordinates', a full neighbor list  (with data stored in the `</a:t>
            </a:r>
            <a:r>
              <a:rPr lang="en-US" sz="1200" dirty="0" err="1" smtClean="0">
                <a:solidFill>
                  <a:prstClr val="black"/>
                </a:solidFill>
              </a:rPr>
              <a:t>neighObject</a:t>
            </a:r>
            <a:r>
              <a:rPr lang="en-US" sz="1200" dirty="0" smtClean="0">
                <a:solidFill>
                  <a:prstClr val="black"/>
                </a:solidFill>
              </a:rPr>
              <a:t>' argument), and the `</a:t>
            </a:r>
            <a:r>
              <a:rPr lang="en-US" sz="1200" dirty="0" err="1" smtClean="0">
                <a:solidFill>
                  <a:prstClr val="black"/>
                </a:solidFill>
              </a:rPr>
              <a:t>get_neigh</a:t>
            </a:r>
            <a:r>
              <a:rPr lang="en-US" sz="1200" dirty="0" smtClean="0">
                <a:solidFill>
                  <a:prstClr val="black"/>
                </a:solidFill>
              </a:rPr>
              <a:t>' method supplied by the Test.</a:t>
            </a:r>
          </a:p>
          <a:p>
            <a:pPr lvl="0"/>
            <a:endParaRPr lang="en-US" sz="1200" dirty="0" smtClean="0">
              <a:solidFill>
                <a:prstClr val="black"/>
              </a:solidFill>
            </a:endParaRPr>
          </a:p>
          <a:p>
            <a:endParaRPr lang="en-US" sz="1200" b="1" dirty="0" smtClean="0"/>
          </a:p>
        </p:txBody>
      </p:sp>
      <p:sp>
        <p:nvSpPr>
          <p:cNvPr id="8"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6.1</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noGrp="1"/>
          </p:cNvSpPr>
          <p:nvPr>
            <p:ph type="title"/>
          </p:nvPr>
        </p:nvSpPr>
        <p:spPr>
          <a:xfrm>
            <a:off x="457200" y="228600"/>
            <a:ext cx="8229600" cy="609603"/>
          </a:xfrm>
        </p:spPr>
        <p:txBody>
          <a:bodyPr>
            <a:normAutofit/>
          </a:bodyPr>
          <a:lstStyle/>
          <a:p>
            <a:pPr lvl="1" algn="ctr" rtl="0"/>
            <a:r>
              <a:rPr lang="en-US" sz="2400" b="1" dirty="0" smtClean="0">
                <a:solidFill>
                  <a:srgbClr val="4F81BD"/>
                </a:solidFill>
                <a:latin typeface="Arial" pitchFamily="34"/>
                <a:cs typeface="Arial" pitchFamily="34"/>
              </a:rPr>
              <a:t>Descriptions of the NBC methods (2)</a:t>
            </a:r>
            <a:endParaRPr lang="en-US" sz="2400" b="1" dirty="0">
              <a:solidFill>
                <a:srgbClr val="4F81BD"/>
              </a:solidFill>
              <a:latin typeface="Arial" pitchFamily="34"/>
              <a:cs typeface="Arial" pitchFamily="34"/>
            </a:endParaRPr>
          </a:p>
        </p:txBody>
      </p:sp>
      <p:cxnSp>
        <p:nvCxnSpPr>
          <p:cNvPr id="9" name="Straight Connector 32"/>
          <p:cNvCxnSpPr/>
          <p:nvPr/>
        </p:nvCxnSpPr>
        <p:spPr>
          <a:xfrm>
            <a:off x="0" y="990596"/>
            <a:ext cx="9144000" cy="0"/>
          </a:xfrm>
          <a:prstGeom prst="straightConnector1">
            <a:avLst/>
          </a:prstGeom>
          <a:noFill/>
          <a:ln w="38103">
            <a:solidFill>
              <a:srgbClr val="4F81BD"/>
            </a:solidFill>
            <a:prstDash val="solid"/>
          </a:ln>
        </p:spPr>
      </p:cxnSp>
      <p:sp>
        <p:nvSpPr>
          <p:cNvPr id="10" name="TextBox 33"/>
          <p:cNvSpPr txBox="1"/>
          <p:nvPr/>
        </p:nvSpPr>
        <p:spPr>
          <a:xfrm>
            <a:off x="3657600" y="6519443"/>
            <a:ext cx="2438403" cy="307777"/>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4F81BD"/>
                </a:solidFill>
                <a:effectLst>
                  <a:innerShdw blurRad="63500" dist="50800" dir="13500000">
                    <a:prstClr val="black">
                      <a:alpha val="50000"/>
                    </a:prstClr>
                  </a:innerShdw>
                </a:effectLst>
                <a:uFillTx/>
                <a:latin typeface="Arial" pitchFamily="34"/>
                <a:cs typeface="Arial" pitchFamily="34"/>
              </a:rPr>
              <a:t>University of Minnesota</a:t>
            </a:r>
          </a:p>
        </p:txBody>
      </p:sp>
      <p:sp>
        <p:nvSpPr>
          <p:cNvPr id="11" name="Slide Number Placeholder 36"/>
          <p:cNvSpPr txBox="1"/>
          <p:nvPr/>
        </p:nvSpPr>
        <p:spPr>
          <a:xfrm>
            <a:off x="6553203" y="6356351"/>
            <a:ext cx="2133596" cy="365129"/>
          </a:xfrm>
          <a:prstGeom prst="rect">
            <a:avLst/>
          </a:prstGeom>
          <a:noFill/>
          <a:ln>
            <a:noFill/>
          </a:ln>
        </p:spPr>
        <p:txBody>
          <a:bodyPr vert="horz" wrap="square" lIns="91440" tIns="45720" rIns="91440" bIns="45720" anchor="ctr"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D2CFF5C-56E2-4866-9898-C852DEA13CB5}"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28</a:t>
            </a:fld>
            <a:endParaRPr lang="en-US" sz="1200" b="0" i="0" u="none" strike="noStrike" kern="1200" cap="none" spc="0" baseline="0" dirty="0">
              <a:solidFill>
                <a:srgbClr val="898989"/>
              </a:solidFill>
              <a:uFillTx/>
              <a:latin typeface="Calibri"/>
            </a:endParaRPr>
          </a:p>
        </p:txBody>
      </p:sp>
      <p:sp>
        <p:nvSpPr>
          <p:cNvPr id="29" name="TextBox 28"/>
          <p:cNvSpPr txBox="1"/>
          <p:nvPr/>
        </p:nvSpPr>
        <p:spPr>
          <a:xfrm>
            <a:off x="381000" y="1066800"/>
            <a:ext cx="8382000" cy="5632311"/>
          </a:xfrm>
          <a:prstGeom prst="rect">
            <a:avLst/>
          </a:prstGeom>
          <a:noFill/>
        </p:spPr>
        <p:txBody>
          <a:bodyPr wrap="square" rtlCol="0">
            <a:spAutoFit/>
          </a:bodyPr>
          <a:lstStyle/>
          <a:p>
            <a:r>
              <a:rPr lang="en-US" sz="1200" b="1" dirty="0" smtClean="0"/>
              <a:t>NEIGH_RVEC_F</a:t>
            </a:r>
            <a:r>
              <a:rPr lang="en-US" sz="1200" dirty="0" smtClean="0"/>
              <a:t>: </a:t>
            </a:r>
          </a:p>
          <a:p>
            <a:r>
              <a:rPr lang="en-US" sz="1200" dirty="0" smtClean="0"/>
              <a:t> In the NEIGH_RVEC_F method, the Model receives the number of particles and coordinates, a full neighbor list and the relative position vectors </a:t>
            </a:r>
            <a:r>
              <a:rPr lang="en-US" sz="1200" dirty="0" err="1" smtClean="0"/>
              <a:t>r_ij</a:t>
            </a:r>
            <a:r>
              <a:rPr lang="en-US" sz="1200" dirty="0" smtClean="0"/>
              <a:t> (</a:t>
            </a:r>
            <a:r>
              <a:rPr lang="en-US" sz="1200" dirty="0" err="1" smtClean="0"/>
              <a:t>r_ij</a:t>
            </a:r>
            <a:r>
              <a:rPr lang="en-US" sz="1200" dirty="0" smtClean="0"/>
              <a:t> = </a:t>
            </a:r>
            <a:r>
              <a:rPr lang="en-US" sz="1200" dirty="0" err="1" smtClean="0"/>
              <a:t>x_j-x_i</a:t>
            </a:r>
            <a:r>
              <a:rPr lang="en-US" sz="1200" dirty="0" smtClean="0"/>
              <a:t>). The neighbor list and </a:t>
            </a:r>
            <a:r>
              <a:rPr lang="en-US" sz="1200" dirty="0" err="1" smtClean="0"/>
              <a:t>Rij</a:t>
            </a:r>
            <a:r>
              <a:rPr lang="en-US" sz="1200" dirty="0" smtClean="0"/>
              <a:t> vectors define the environment of each particle, from which the </a:t>
            </a:r>
            <a:r>
              <a:rPr lang="en-US" sz="1200" dirty="0" err="1" smtClean="0"/>
              <a:t>particles's</a:t>
            </a:r>
            <a:r>
              <a:rPr lang="en-US" sz="1200" dirty="0" smtClean="0"/>
              <a:t> energy is defined. The Model computes the requested quantities using the supplied information. For example, if energy and forces are requested, it will compute the total energy of all the</a:t>
            </a:r>
          </a:p>
          <a:p>
            <a:r>
              <a:rPr lang="en-US" sz="1200" dirty="0" smtClean="0"/>
              <a:t># particles based on their neighbor lists and relative position vectors and the derivative of the total energy with respect to the positions of the particles. This method enables the application of general periodic boundary conditions, including multiple images.  (This approach can fail with half neighbor lists and therefore the _H variant of the method does not exist.) A possible future extension to this method is to allow the Test to provide a </a:t>
            </a:r>
            <a:r>
              <a:rPr lang="en-US" sz="1200" dirty="0" err="1" smtClean="0"/>
              <a:t>ForceTransformation</a:t>
            </a:r>
            <a:r>
              <a:rPr lang="en-US" sz="1200" dirty="0" smtClean="0"/>
              <a:t>() function for each neighbor, which would enable the application of complex boundary conditions such as torsion and objective boundary conditions. This is the Relative Vector </a:t>
            </a:r>
            <a:r>
              <a:rPr lang="en-US" sz="1200" dirty="0" err="1" smtClean="0"/>
              <a:t>BoundaryCondition</a:t>
            </a:r>
            <a:r>
              <a:rPr lang="en-US" sz="1200" dirty="0" smtClean="0"/>
              <a:t> Full neighbor list method. The Model needs `coordinates' and a full neighbor list (with data stored in the `</a:t>
            </a:r>
            <a:r>
              <a:rPr lang="en-US" sz="1200" dirty="0" err="1" smtClean="0"/>
              <a:t>neighObject</a:t>
            </a:r>
            <a:r>
              <a:rPr lang="en-US" sz="1200" dirty="0" smtClean="0"/>
              <a:t>' argument), and the `</a:t>
            </a:r>
            <a:r>
              <a:rPr lang="en-US" sz="1200" dirty="0" err="1" smtClean="0"/>
              <a:t>get_neigh</a:t>
            </a:r>
            <a:r>
              <a:rPr lang="en-US" sz="1200" dirty="0" smtClean="0"/>
              <a:t>' method supplied by the Test.  The `</a:t>
            </a:r>
            <a:r>
              <a:rPr lang="en-US" sz="1200" dirty="0" err="1" smtClean="0"/>
              <a:t>neighObject</a:t>
            </a:r>
            <a:r>
              <a:rPr lang="en-US" sz="1200" dirty="0" smtClean="0"/>
              <a:t>' argument must also contain the relative position vectors (RVEC) (which are returned by the `</a:t>
            </a:r>
            <a:r>
              <a:rPr lang="en-US" sz="1200" dirty="0" err="1" smtClean="0"/>
              <a:t>get_neigh</a:t>
            </a:r>
            <a:r>
              <a:rPr lang="en-US" sz="1200" dirty="0" smtClean="0"/>
              <a:t>‘  function).</a:t>
            </a:r>
          </a:p>
          <a:p>
            <a:endParaRPr lang="en-US" sz="1200" b="1" dirty="0" smtClean="0"/>
          </a:p>
          <a:p>
            <a:r>
              <a:rPr lang="en-US" sz="1200" b="1" dirty="0" smtClean="0"/>
              <a:t>MI_OPBC_[F|H]:</a:t>
            </a:r>
          </a:p>
          <a:p>
            <a:r>
              <a:rPr lang="en-US" sz="1200" dirty="0" smtClean="0"/>
              <a:t> In the MI_OPBC methods (MI_OPBC_H and MI_OPBC_F), the Model receives the number of particles and coordinates, the side lengths for the periodic orthogonal box and a neighbor list.  It assumes all particles lie inside the periodic box.  Side lengths of the box must be at least twice the cutoff range.  This method computes the requested quantities under the assumption that the particles are subjected to the minimum image, orthogonal, periodic boundary conditions.</a:t>
            </a:r>
          </a:p>
          <a:p>
            <a:r>
              <a:rPr lang="en-US" sz="1200" dirty="0" smtClean="0"/>
              <a:t>MI_OPBC_H:</a:t>
            </a:r>
          </a:p>
          <a:p>
            <a:r>
              <a:rPr lang="en-US" sz="1200" dirty="0" smtClean="0"/>
              <a:t>This is the Minimum Image Orthogonal Periodic Boundary Condition Half neighbor list method.  The Model needs `coordinates', a half neighbor list (with data stored in the `</a:t>
            </a:r>
            <a:r>
              <a:rPr lang="en-US" sz="1200" dirty="0" err="1" smtClean="0"/>
              <a:t>neighObject</a:t>
            </a:r>
            <a:r>
              <a:rPr lang="en-US" sz="1200" dirty="0" smtClean="0"/>
              <a:t>' argument), `</a:t>
            </a:r>
            <a:r>
              <a:rPr lang="en-US" sz="1200" dirty="0" err="1" smtClean="0"/>
              <a:t>numberContributingParticles</a:t>
            </a:r>
            <a:r>
              <a:rPr lang="en-US" sz="1200" dirty="0" smtClean="0"/>
              <a:t>', </a:t>
            </a:r>
            <a:r>
              <a:rPr lang="en-US" sz="1200" dirty="0" err="1" smtClean="0"/>
              <a:t>the`get_neigh</a:t>
            </a:r>
            <a:r>
              <a:rPr lang="en-US" sz="1200" dirty="0" smtClean="0"/>
              <a:t>' method supplied by </a:t>
            </a:r>
            <a:r>
              <a:rPr lang="en-US" sz="1200" dirty="0" err="1" smtClean="0"/>
              <a:t>theTest</a:t>
            </a:r>
            <a:r>
              <a:rPr lang="en-US" sz="1200" dirty="0" smtClean="0"/>
              <a:t>, and the `</a:t>
            </a:r>
            <a:r>
              <a:rPr lang="en-US" sz="1200" dirty="0" err="1" smtClean="0"/>
              <a:t>boxSideLengths</a:t>
            </a:r>
            <a:r>
              <a:rPr lang="en-US" sz="1200" dirty="0" smtClean="0"/>
              <a:t>’ argument (which specifies the three side-lengths of the orthogonal simulation box).</a:t>
            </a:r>
          </a:p>
          <a:p>
            <a:r>
              <a:rPr lang="en-US" sz="1200" dirty="0" smtClean="0"/>
              <a:t>MI_OPBC_H:</a:t>
            </a:r>
          </a:p>
          <a:p>
            <a:r>
              <a:rPr lang="en-US" sz="1200" dirty="0" smtClean="0"/>
              <a:t>This is the Minimum Image Orthogonal Periodic Boundary Condition Full neighbor list method.  The Model needs `coordinates', a full neighbor list (with data stored in the `</a:t>
            </a:r>
            <a:r>
              <a:rPr lang="en-US" sz="1200" dirty="0" err="1" smtClean="0"/>
              <a:t>neighObject</a:t>
            </a:r>
            <a:r>
              <a:rPr lang="en-US" sz="1200" dirty="0" smtClean="0"/>
              <a:t>' argument), the `</a:t>
            </a:r>
            <a:r>
              <a:rPr lang="en-US" sz="1200" dirty="0" err="1" smtClean="0"/>
              <a:t>get_neigh</a:t>
            </a:r>
            <a:r>
              <a:rPr lang="en-US" sz="1200" dirty="0" smtClean="0"/>
              <a:t>' method supplied by the  Test, and the `</a:t>
            </a:r>
            <a:r>
              <a:rPr lang="en-US" sz="1200" dirty="0" err="1" smtClean="0"/>
              <a:t>boxSideLengths</a:t>
            </a:r>
            <a:r>
              <a:rPr lang="en-US" sz="1200" dirty="0" smtClean="0"/>
              <a:t>’ argument (which specifies the three side-lengths of the orthogonal simulation box).</a:t>
            </a:r>
          </a:p>
          <a:p>
            <a:endParaRPr lang="en-US" sz="1200" b="1" dirty="0" smtClean="0"/>
          </a:p>
        </p:txBody>
      </p:sp>
      <p:sp>
        <p:nvSpPr>
          <p:cNvPr id="8"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6.2</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Example of using NBC methods in KIM file </a:t>
            </a: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29</a:t>
            </a:fld>
            <a:endParaRPr lang="en-US" sz="1200" kern="0">
              <a:solidFill>
                <a:srgbClr val="898989"/>
              </a:solidFill>
              <a:latin typeface="Calibri"/>
            </a:endParaRPr>
          </a:p>
        </p:txBody>
      </p:sp>
      <p:sp>
        <p:nvSpPr>
          <p:cNvPr id="8" name="TextBox 36"/>
          <p:cNvSpPr txBox="1">
            <a:spLocks noChangeArrowheads="1"/>
          </p:cNvSpPr>
          <p:nvPr/>
        </p:nvSpPr>
        <p:spPr bwMode="auto">
          <a:xfrm>
            <a:off x="228600" y="2124908"/>
            <a:ext cx="3276600" cy="3647152"/>
          </a:xfrm>
          <a:prstGeom prst="rect">
            <a:avLst/>
          </a:prstGeom>
          <a:solidFill>
            <a:srgbClr val="EBF1DE"/>
          </a:solidFill>
          <a:ln w="9528">
            <a:solidFill>
              <a:srgbClr val="FFC000"/>
            </a:solidFill>
            <a:miter lim="800000"/>
            <a:headEnd/>
            <a:tailEnd/>
          </a:ln>
        </p:spPr>
        <p:txBody>
          <a:bodyPr wrap="square">
            <a:spAutoFit/>
          </a:bodyPr>
          <a:lstStyle/>
          <a:p>
            <a:r>
              <a:rPr lang="en-US" sz="1100" dirty="0" smtClean="0">
                <a:solidFill>
                  <a:srgbClr val="000000"/>
                </a:solidFill>
                <a:latin typeface="Courier New" pitchFamily="49" charset="0"/>
                <a:cs typeface="Courier New" pitchFamily="49" charset="0"/>
              </a:rPr>
              <a:t>…</a:t>
            </a:r>
          </a:p>
          <a:p>
            <a:r>
              <a:rPr lang="en-US" sz="1100" dirty="0" smtClean="0">
                <a:solidFill>
                  <a:srgbClr val="000000"/>
                </a:solidFill>
                <a:latin typeface="Courier New" pitchFamily="49" charset="0"/>
                <a:cs typeface="Courier New" pitchFamily="49" charset="0"/>
              </a:rPr>
              <a:t>CONVENTIONS:</a:t>
            </a:r>
          </a:p>
          <a:p>
            <a:r>
              <a:rPr lang="en-US" sz="1100" dirty="0" smtClean="0">
                <a:solidFill>
                  <a:srgbClr val="000000"/>
                </a:solidFill>
                <a:latin typeface="Courier New" pitchFamily="49" charset="0"/>
                <a:cs typeface="Courier New" pitchFamily="49" charset="0"/>
              </a:rPr>
              <a:t># Name                      Type</a:t>
            </a:r>
          </a:p>
          <a:p>
            <a:r>
              <a:rPr lang="en-US" sz="1100" dirty="0" err="1" smtClean="0">
                <a:solidFill>
                  <a:srgbClr val="000000"/>
                </a:solidFill>
                <a:latin typeface="Courier New" pitchFamily="49" charset="0"/>
                <a:cs typeface="Courier New" pitchFamily="49" charset="0"/>
              </a:rPr>
              <a:t>OneBasedLists</a:t>
            </a:r>
            <a:r>
              <a:rPr lang="en-US" sz="1100" dirty="0" smtClean="0">
                <a:solidFill>
                  <a:srgbClr val="000000"/>
                </a:solidFill>
                <a:latin typeface="Courier New" pitchFamily="49" charset="0"/>
                <a:cs typeface="Courier New" pitchFamily="49" charset="0"/>
              </a:rPr>
              <a:t>               flag</a:t>
            </a:r>
          </a:p>
          <a:p>
            <a:endParaRPr lang="en-US" sz="1100" dirty="0" smtClean="0">
              <a:solidFill>
                <a:srgbClr val="000000"/>
              </a:solidFill>
              <a:latin typeface="Courier New" pitchFamily="49" charset="0"/>
              <a:cs typeface="Courier New" pitchFamily="49" charset="0"/>
            </a:endParaRPr>
          </a:p>
          <a:p>
            <a:r>
              <a:rPr lang="en-US" sz="1100" dirty="0" err="1" smtClean="0">
                <a:solidFill>
                  <a:srgbClr val="000000"/>
                </a:solidFill>
                <a:latin typeface="Courier New" pitchFamily="49" charset="0"/>
                <a:cs typeface="Courier New" pitchFamily="49" charset="0"/>
              </a:rPr>
              <a:t>Neigh_IterAccess</a:t>
            </a:r>
            <a:r>
              <a:rPr lang="en-US" sz="1100" dirty="0" smtClean="0">
                <a:solidFill>
                  <a:srgbClr val="000000"/>
                </a:solidFill>
                <a:latin typeface="Courier New" pitchFamily="49" charset="0"/>
                <a:cs typeface="Courier New" pitchFamily="49" charset="0"/>
              </a:rPr>
              <a:t>            flag</a:t>
            </a:r>
          </a:p>
          <a:p>
            <a:endParaRPr lang="en-US" sz="1100" dirty="0" smtClean="0">
              <a:solidFill>
                <a:srgbClr val="000000"/>
              </a:solidFill>
              <a:latin typeface="Courier New" pitchFamily="49" charset="0"/>
              <a:cs typeface="Courier New" pitchFamily="49" charset="0"/>
            </a:endParaRPr>
          </a:p>
          <a:p>
            <a:r>
              <a:rPr lang="en-US" sz="1100" dirty="0" err="1" smtClean="0">
                <a:solidFill>
                  <a:srgbClr val="000000"/>
                </a:solidFill>
                <a:latin typeface="Courier New" pitchFamily="49" charset="0"/>
                <a:cs typeface="Courier New" pitchFamily="49" charset="0"/>
              </a:rPr>
              <a:t>Neigh_LocaAccess</a:t>
            </a:r>
            <a:r>
              <a:rPr lang="en-US" sz="1100" dirty="0" smtClean="0">
                <a:solidFill>
                  <a:srgbClr val="000000"/>
                </a:solidFill>
                <a:latin typeface="Courier New" pitchFamily="49" charset="0"/>
                <a:cs typeface="Courier New" pitchFamily="49" charset="0"/>
              </a:rPr>
              <a:t>            flag</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NEIGH_PURE_H                flag</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NEIGH_PURE_F                flag</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NEIGH_RVEC_F                flag</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MI_OPBC_H                   flag</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MI_OPBC_F                   flag</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CLUSTER                     flag</a:t>
            </a:r>
          </a:p>
          <a:p>
            <a:r>
              <a:rPr lang="en-US" sz="1100" dirty="0" smtClean="0">
                <a:solidFill>
                  <a:srgbClr val="000000"/>
                </a:solidFill>
                <a:latin typeface="Courier New" pitchFamily="49" charset="0"/>
                <a:cs typeface="Courier New" pitchFamily="49" charset="0"/>
              </a:rPr>
              <a:t> ...</a:t>
            </a:r>
          </a:p>
        </p:txBody>
      </p:sp>
      <p:sp>
        <p:nvSpPr>
          <p:cNvPr id="15" name="TextBox 14"/>
          <p:cNvSpPr txBox="1"/>
          <p:nvPr/>
        </p:nvSpPr>
        <p:spPr>
          <a:xfrm>
            <a:off x="3733800" y="2148721"/>
            <a:ext cx="4876800" cy="3108543"/>
          </a:xfrm>
          <a:prstGeom prst="rect">
            <a:avLst/>
          </a:prstGeom>
          <a:noFill/>
        </p:spPr>
        <p:txBody>
          <a:bodyPr wrap="square" rtlCol="0">
            <a:spAutoFit/>
          </a:bodyPr>
          <a:lstStyle/>
          <a:p>
            <a:r>
              <a:rPr lang="en-US" sz="1400" dirty="0" smtClean="0"/>
              <a:t>The example in ex_model_Ne_P_LJ.kim</a:t>
            </a:r>
          </a:p>
          <a:p>
            <a:r>
              <a:rPr lang="en-US" sz="1400" dirty="0" smtClean="0"/>
              <a:t>is designed to work with six different NBC methods.</a:t>
            </a:r>
          </a:p>
          <a:p>
            <a:endParaRPr lang="en-US" sz="1400" dirty="0" smtClean="0"/>
          </a:p>
          <a:p>
            <a:endParaRPr lang="en-US" sz="1400" dirty="0" smtClean="0"/>
          </a:p>
          <a:p>
            <a:r>
              <a:rPr lang="en-US" sz="1400" dirty="0" smtClean="0"/>
              <a:t>If the Test can also work with multiple NBC methods and there are several matches, the first matched method listed in the Model’s KIM file will have precedence.</a:t>
            </a:r>
          </a:p>
          <a:p>
            <a:endParaRPr lang="en-US" sz="1400" dirty="0" smtClean="0"/>
          </a:p>
          <a:p>
            <a:r>
              <a:rPr lang="en-US" sz="1400" dirty="0" smtClean="0"/>
              <a:t>The </a:t>
            </a:r>
            <a:r>
              <a:rPr lang="en-US" sz="1400" dirty="0" err="1" smtClean="0"/>
              <a:t>KIM_API_init</a:t>
            </a:r>
            <a:r>
              <a:rPr lang="en-US" sz="1400" dirty="0" smtClean="0"/>
              <a:t> () routine will check that all needed data lines for the chosen method are in the KIM descriptor file.</a:t>
            </a:r>
          </a:p>
          <a:p>
            <a:endParaRPr lang="en-US" sz="1400" dirty="0" smtClean="0"/>
          </a:p>
          <a:p>
            <a:endParaRPr lang="en-US" sz="1400" dirty="0" smtClean="0"/>
          </a:p>
          <a:p>
            <a:endParaRPr lang="en-US" sz="1400" dirty="0" smtClean="0"/>
          </a:p>
          <a:p>
            <a:endParaRPr lang="en-US" sz="1400" dirty="0" smtClean="0"/>
          </a:p>
        </p:txBody>
      </p:sp>
      <p:sp>
        <p:nvSpPr>
          <p:cNvPr id="12" name="Rounded Rectangle 11"/>
          <p:cNvSpPr/>
          <p:nvPr/>
        </p:nvSpPr>
        <p:spPr>
          <a:xfrm>
            <a:off x="228600" y="3581400"/>
            <a:ext cx="3048000" cy="2057400"/>
          </a:xfrm>
          <a:prstGeom prst="round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ular Callout 12"/>
          <p:cNvSpPr/>
          <p:nvPr/>
        </p:nvSpPr>
        <p:spPr>
          <a:xfrm>
            <a:off x="3962400" y="5334000"/>
            <a:ext cx="3048000" cy="762000"/>
          </a:xfrm>
          <a:prstGeom prst="wedgeRoundRectCallout">
            <a:avLst>
              <a:gd name="adj1" fmla="val -67740"/>
              <a:gd name="adj2" fmla="val -122071"/>
              <a:gd name="adj3" fmla="val 16667"/>
            </a:avLst>
          </a:prstGeom>
          <a:solidFill>
            <a:schemeClr val="accent1">
              <a:lumMod val="60000"/>
              <a:lumOff val="40000"/>
            </a:schemeClr>
          </a:solid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NBC Methods</a:t>
            </a:r>
            <a:endParaRPr lang="en-US" sz="2400" dirty="0"/>
          </a:p>
        </p:txBody>
      </p:sp>
      <p:sp>
        <p:nvSpPr>
          <p:cNvPr id="14"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6.3</a:t>
            </a:r>
            <a:endParaRPr lang="en-US" sz="1600" b="1" dirty="0">
              <a:solidFill>
                <a:srgbClr val="FFFFFF"/>
              </a:solidFill>
              <a:latin typeface="Calibri" pitchFamily="34" charset="0"/>
            </a:endParaRPr>
          </a:p>
        </p:txBody>
      </p:sp>
      <p:sp>
        <p:nvSpPr>
          <p:cNvPr id="16" name="TextBox 37"/>
          <p:cNvSpPr txBox="1">
            <a:spLocks noChangeArrowheads="1"/>
          </p:cNvSpPr>
          <p:nvPr/>
        </p:nvSpPr>
        <p:spPr bwMode="auto">
          <a:xfrm>
            <a:off x="76200" y="1718846"/>
            <a:ext cx="60960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EXAMPLEs/MODELs/</a:t>
            </a:r>
            <a:r>
              <a:rPr lang="en-US" sz="1600" b="1" dirty="0" err="1" smtClean="0">
                <a:solidFill>
                  <a:srgbClr val="000000"/>
                </a:solidFill>
                <a:latin typeface="Calibri" pitchFamily="34" charset="0"/>
              </a:rPr>
              <a:t>ex_model_Ne_P_LJ</a:t>
            </a:r>
            <a:r>
              <a:rPr lang="en-US" sz="1600" b="1" dirty="0" smtClean="0">
                <a:solidFill>
                  <a:srgbClr val="000000"/>
                </a:solidFill>
                <a:latin typeface="Calibri" pitchFamily="34" charset="0"/>
              </a:rPr>
              <a:t>/ ex_model_Ne_P_LJ.kim</a:t>
            </a:r>
            <a:endParaRPr lang="en-US" sz="1600" b="1" dirty="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2"/>
          <p:cNvSpPr txBox="1">
            <a:spLocks noGrp="1"/>
          </p:cNvSpPr>
          <p:nvPr>
            <p:ph idx="1"/>
          </p:nvPr>
        </p:nvSpPr>
        <p:spPr>
          <a:xfrm>
            <a:off x="304800" y="1066800"/>
            <a:ext cx="8382000" cy="5059363"/>
          </a:xfrm>
        </p:spPr>
        <p:txBody>
          <a:bodyPr/>
          <a:lstStyle/>
          <a:p>
            <a:pPr lvl="1" eaLnBrk="1" hangingPunct="1">
              <a:lnSpc>
                <a:spcPct val="80000"/>
              </a:lnSpc>
              <a:spcBef>
                <a:spcPts val="300"/>
              </a:spcBef>
              <a:buNone/>
            </a:pPr>
            <a:endParaRPr lang="en-US" sz="1600" b="1" dirty="0" smtClean="0">
              <a:latin typeface="Calibri" pitchFamily="34" charset="0"/>
            </a:endParaRPr>
          </a:p>
          <a:p>
            <a:pPr lvl="1" eaLnBrk="1" hangingPunct="1">
              <a:lnSpc>
                <a:spcPct val="80000"/>
              </a:lnSpc>
              <a:spcBef>
                <a:spcPts val="300"/>
              </a:spcBef>
              <a:buNone/>
            </a:pPr>
            <a:r>
              <a:rPr lang="en-US" sz="2000" b="1" dirty="0" smtClean="0">
                <a:latin typeface="Calibri" pitchFamily="34" charset="0"/>
              </a:rPr>
              <a:t>Appendix</a:t>
            </a:r>
          </a:p>
          <a:p>
            <a:pPr lvl="1" eaLnBrk="1" hangingPunct="1">
              <a:lnSpc>
                <a:spcPct val="80000"/>
              </a:lnSpc>
              <a:spcBef>
                <a:spcPts val="300"/>
              </a:spcBef>
              <a:buNone/>
            </a:pPr>
            <a:endParaRPr lang="en-US" sz="1600" dirty="0" smtClean="0">
              <a:latin typeface="Calibri" pitchFamily="34" charset="0"/>
            </a:endParaRPr>
          </a:p>
          <a:p>
            <a:pPr lvl="1" eaLnBrk="1" hangingPunct="1">
              <a:lnSpc>
                <a:spcPct val="80000"/>
              </a:lnSpc>
              <a:spcBef>
                <a:spcPts val="300"/>
              </a:spcBef>
              <a:buFont typeface="Calibri" pitchFamily="34" charset="0"/>
              <a:buAutoNum type="arabicPeriod"/>
            </a:pPr>
            <a:r>
              <a:rPr lang="en-US" sz="1600" dirty="0" smtClean="0">
                <a:latin typeface="Calibri" pitchFamily="34" charset="0"/>
              </a:rPr>
              <a:t>Every argument that needs to be communicated between </a:t>
            </a:r>
            <a:r>
              <a:rPr lang="en-US" sz="1600" b="1" dirty="0" smtClean="0">
                <a:latin typeface="Calibri" pitchFamily="34" charset="0"/>
              </a:rPr>
              <a:t>Tests</a:t>
            </a:r>
            <a:r>
              <a:rPr lang="en-US" sz="1600" dirty="0" smtClean="0">
                <a:latin typeface="Calibri" pitchFamily="34" charset="0"/>
              </a:rPr>
              <a:t> and </a:t>
            </a:r>
            <a:r>
              <a:rPr lang="en-US" sz="1600" b="1" dirty="0" smtClean="0">
                <a:latin typeface="Calibri" pitchFamily="34" charset="0"/>
              </a:rPr>
              <a:t>Models</a:t>
            </a:r>
            <a:r>
              <a:rPr lang="en-US" sz="1600" dirty="0" smtClean="0">
                <a:latin typeface="Calibri" pitchFamily="34" charset="0"/>
              </a:rPr>
              <a:t> must be in the descriptor file</a:t>
            </a:r>
          </a:p>
          <a:p>
            <a:pPr lvl="1" eaLnBrk="1" hangingPunct="1">
              <a:lnSpc>
                <a:spcPct val="80000"/>
              </a:lnSpc>
              <a:spcBef>
                <a:spcPts val="300"/>
              </a:spcBef>
              <a:buFont typeface="Calibri" pitchFamily="34" charset="0"/>
              <a:buAutoNum type="arabicPeriod"/>
            </a:pPr>
            <a:endParaRPr lang="en-US" sz="1600" dirty="0" smtClean="0">
              <a:latin typeface="Calibri" pitchFamily="34" charset="0"/>
            </a:endParaRPr>
          </a:p>
          <a:p>
            <a:pPr lvl="1" eaLnBrk="1" hangingPunct="1">
              <a:lnSpc>
                <a:spcPct val="80000"/>
              </a:lnSpc>
              <a:spcBef>
                <a:spcPts val="300"/>
              </a:spcBef>
              <a:buFont typeface="Calibri" pitchFamily="34" charset="0"/>
              <a:buAutoNum type="arabicPeriod"/>
            </a:pPr>
            <a:r>
              <a:rPr lang="en-US" sz="1600" dirty="0" smtClean="0">
                <a:latin typeface="Calibri" pitchFamily="34" charset="0"/>
              </a:rPr>
              <a:t>The KIM API directory structure</a:t>
            </a:r>
          </a:p>
          <a:p>
            <a:pPr lvl="1" eaLnBrk="1" hangingPunct="1">
              <a:lnSpc>
                <a:spcPct val="80000"/>
              </a:lnSpc>
              <a:spcBef>
                <a:spcPts val="300"/>
              </a:spcBef>
              <a:buFont typeface="Calibri" pitchFamily="34" charset="0"/>
              <a:buAutoNum type="arabicPeriod"/>
            </a:pPr>
            <a:endParaRPr lang="en-US" sz="1600" dirty="0" smtClean="0">
              <a:latin typeface="Calibri" pitchFamily="34" charset="0"/>
            </a:endParaRPr>
          </a:p>
          <a:p>
            <a:pPr lvl="1" eaLnBrk="1" hangingPunct="1">
              <a:lnSpc>
                <a:spcPct val="80000"/>
              </a:lnSpc>
              <a:spcBef>
                <a:spcPts val="300"/>
              </a:spcBef>
              <a:buNone/>
            </a:pPr>
            <a:endParaRPr sz="1200" dirty="0" smtClean="0">
              <a:solidFill>
                <a:schemeClr val="tx1"/>
              </a:solidFill>
              <a:latin typeface="Calibri" pitchFamily="34" charset="0"/>
            </a:endParaRPr>
          </a:p>
          <a:p>
            <a:pPr lvl="1" eaLnBrk="1" hangingPunct="1">
              <a:lnSpc>
                <a:spcPct val="80000"/>
              </a:lnSpc>
              <a:spcBef>
                <a:spcPts val="300"/>
              </a:spcBef>
              <a:buNone/>
            </a:pPr>
            <a:endParaRPr sz="1300" dirty="0" smtClean="0">
              <a:latin typeface="Calibri" pitchFamily="34" charset="0"/>
            </a:endParaRPr>
          </a:p>
        </p:txBody>
      </p:sp>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Content</a:t>
            </a:r>
            <a:r>
              <a:rPr lang="en-US" sz="2400" b="1" dirty="0" smtClean="0">
                <a:solidFill>
                  <a:srgbClr val="4F81BD"/>
                </a:solidFill>
                <a:latin typeface="Arial" charset="0"/>
                <a:cs typeface="Arial" charset="0"/>
              </a:rPr>
              <a:t>s</a:t>
            </a:r>
            <a:r>
              <a:rPr sz="2400" b="1" dirty="0" smtClean="0">
                <a:solidFill>
                  <a:srgbClr val="4F81BD"/>
                </a:solidFill>
                <a:latin typeface="Arial" charset="0"/>
                <a:cs typeface="Arial" charset="0"/>
              </a:rPr>
              <a:t> (2)</a:t>
            </a: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a:t>
            </a:fld>
            <a:endParaRPr lang="en-US" sz="1200" kern="0" dirty="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Neighbor list access methods: </a:t>
            </a:r>
            <a:br>
              <a:rPr lang="en-US"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all related lines in the KIM descriptor files</a:t>
            </a: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30</a:t>
            </a:fld>
            <a:endParaRPr lang="en-US" sz="1200" kern="0">
              <a:solidFill>
                <a:srgbClr val="898989"/>
              </a:solidFill>
              <a:latin typeface="Calibri"/>
            </a:endParaRPr>
          </a:p>
        </p:txBody>
      </p:sp>
      <p:sp>
        <p:nvSpPr>
          <p:cNvPr id="8" name="TextBox 36"/>
          <p:cNvSpPr txBox="1">
            <a:spLocks noChangeArrowheads="1"/>
          </p:cNvSpPr>
          <p:nvPr/>
        </p:nvSpPr>
        <p:spPr bwMode="auto">
          <a:xfrm>
            <a:off x="228600" y="1600200"/>
            <a:ext cx="8686800" cy="4324261"/>
          </a:xfrm>
          <a:prstGeom prst="rect">
            <a:avLst/>
          </a:prstGeom>
          <a:solidFill>
            <a:srgbClr val="EBF1DE"/>
          </a:solidFill>
          <a:ln w="9528">
            <a:solidFill>
              <a:srgbClr val="FFC000"/>
            </a:solidFill>
            <a:miter lim="800000"/>
            <a:headEnd/>
            <a:tailEnd/>
          </a:ln>
        </p:spPr>
        <p:txBody>
          <a:bodyPr wrap="square">
            <a:spAutoFit/>
          </a:bodyPr>
          <a:lstStyle/>
          <a:p>
            <a:r>
              <a:rPr lang="en-US" sz="1100" dirty="0" smtClean="0">
                <a:solidFill>
                  <a:srgbClr val="000000"/>
                </a:solidFill>
                <a:latin typeface="Courier New" pitchFamily="49" charset="0"/>
                <a:cs typeface="Courier New" pitchFamily="49" charset="0"/>
              </a:rPr>
              <a:t>…</a:t>
            </a:r>
          </a:p>
          <a:p>
            <a:r>
              <a:rPr lang="en-US" sz="1100" dirty="0" smtClean="0">
                <a:solidFill>
                  <a:srgbClr val="000000"/>
                </a:solidFill>
                <a:latin typeface="Courier New" pitchFamily="49" charset="0"/>
                <a:cs typeface="Courier New" pitchFamily="49" charset="0"/>
              </a:rPr>
              <a:t>CONVENTIONS:</a:t>
            </a:r>
          </a:p>
          <a:p>
            <a:r>
              <a:rPr lang="en-US" sz="1100" dirty="0" smtClean="0">
                <a:solidFill>
                  <a:srgbClr val="000000"/>
                </a:solidFill>
                <a:latin typeface="Courier New" pitchFamily="49" charset="0"/>
                <a:cs typeface="Courier New" pitchFamily="49" charset="0"/>
              </a:rPr>
              <a:t># Name                  Type</a:t>
            </a:r>
          </a:p>
          <a:p>
            <a:r>
              <a:rPr lang="en-US" sz="1100" dirty="0" smtClean="0">
                <a:solidFill>
                  <a:srgbClr val="000000"/>
                </a:solidFill>
                <a:latin typeface="Courier New" pitchFamily="49" charset="0"/>
                <a:cs typeface="Courier New" pitchFamily="49" charset="0"/>
              </a:rPr>
              <a:t>…</a:t>
            </a:r>
          </a:p>
          <a:p>
            <a:r>
              <a:rPr lang="en-US" sz="1100" dirty="0" err="1" smtClean="0">
                <a:solidFill>
                  <a:srgbClr val="000000"/>
                </a:solidFill>
                <a:latin typeface="Courier New" pitchFamily="49" charset="0"/>
                <a:cs typeface="Courier New" pitchFamily="49" charset="0"/>
              </a:rPr>
              <a:t>ZeroBasedLists</a:t>
            </a:r>
            <a:r>
              <a:rPr lang="en-US" sz="1100" dirty="0" smtClean="0">
                <a:solidFill>
                  <a:srgbClr val="000000"/>
                </a:solidFill>
                <a:latin typeface="Courier New" pitchFamily="49" charset="0"/>
                <a:cs typeface="Courier New" pitchFamily="49" charset="0"/>
              </a:rPr>
              <a:t>          flag    # presence of this line indicates that indexes</a:t>
            </a:r>
          </a:p>
          <a:p>
            <a:r>
              <a:rPr lang="en-US" sz="1100" dirty="0" smtClean="0">
                <a:solidFill>
                  <a:srgbClr val="000000"/>
                </a:solidFill>
                <a:latin typeface="Courier New" pitchFamily="49" charset="0"/>
                <a:cs typeface="Courier New" pitchFamily="49" charset="0"/>
              </a:rPr>
              <a:t>                                # for particles are from 0 to numberOfParticles-1 (C-style)</a:t>
            </a:r>
          </a:p>
          <a:p>
            <a:r>
              <a:rPr lang="en-US" sz="1100" dirty="0" err="1" smtClean="0">
                <a:solidFill>
                  <a:srgbClr val="000000"/>
                </a:solidFill>
                <a:latin typeface="Courier New" pitchFamily="49" charset="0"/>
                <a:cs typeface="Courier New" pitchFamily="49" charset="0"/>
              </a:rPr>
              <a:t>OneBasedLists</a:t>
            </a:r>
            <a:r>
              <a:rPr lang="en-US" sz="1100" dirty="0" smtClean="0">
                <a:solidFill>
                  <a:srgbClr val="000000"/>
                </a:solidFill>
                <a:latin typeface="Courier New" pitchFamily="49" charset="0"/>
                <a:cs typeface="Courier New" pitchFamily="49" charset="0"/>
              </a:rPr>
              <a:t>           flag    # presence of this line indicates that indexes for </a:t>
            </a:r>
          </a:p>
          <a:p>
            <a:r>
              <a:rPr lang="en-US" sz="1100" dirty="0" smtClean="0">
                <a:solidFill>
                  <a:srgbClr val="000000"/>
                </a:solidFill>
                <a:latin typeface="Courier New" pitchFamily="49" charset="0"/>
                <a:cs typeface="Courier New" pitchFamily="49" charset="0"/>
              </a:rPr>
              <a:t>                                # atoms are from 1 to </a:t>
            </a:r>
            <a:r>
              <a:rPr lang="en-US" sz="1100" dirty="0" err="1" smtClean="0">
                <a:solidFill>
                  <a:srgbClr val="000000"/>
                </a:solidFill>
                <a:latin typeface="Courier New" pitchFamily="49" charset="0"/>
                <a:cs typeface="Courier New" pitchFamily="49" charset="0"/>
              </a:rPr>
              <a:t>numberOfParticles</a:t>
            </a:r>
            <a:r>
              <a:rPr lang="en-US" sz="1100" dirty="0" smtClean="0">
                <a:solidFill>
                  <a:srgbClr val="000000"/>
                </a:solidFill>
                <a:latin typeface="Courier New" pitchFamily="49" charset="0"/>
                <a:cs typeface="Courier New" pitchFamily="49" charset="0"/>
              </a:rPr>
              <a:t>   (Fortran-style)</a:t>
            </a:r>
          </a:p>
          <a:p>
            <a:r>
              <a:rPr lang="en-US" sz="1100" dirty="0" err="1" smtClean="0">
                <a:solidFill>
                  <a:srgbClr val="000000"/>
                </a:solidFill>
                <a:latin typeface="Courier New" pitchFamily="49" charset="0"/>
                <a:cs typeface="Courier New" pitchFamily="49" charset="0"/>
              </a:rPr>
              <a:t>Neigh_IterAccess</a:t>
            </a:r>
            <a:r>
              <a:rPr lang="en-US" sz="1100" dirty="0" smtClean="0">
                <a:solidFill>
                  <a:srgbClr val="000000"/>
                </a:solidFill>
                <a:latin typeface="Courier New" pitchFamily="49" charset="0"/>
                <a:cs typeface="Courier New" pitchFamily="49" charset="0"/>
              </a:rPr>
              <a:t>        flag    # works with iterator mode</a:t>
            </a:r>
          </a:p>
          <a:p>
            <a:r>
              <a:rPr lang="en-US" sz="1100" dirty="0" err="1" smtClean="0">
                <a:solidFill>
                  <a:srgbClr val="000000"/>
                </a:solidFill>
                <a:latin typeface="Courier New" pitchFamily="49" charset="0"/>
                <a:cs typeface="Courier New" pitchFamily="49" charset="0"/>
              </a:rPr>
              <a:t>Neigh_LocaAccess</a:t>
            </a:r>
            <a:r>
              <a:rPr lang="en-US" sz="1100" dirty="0" smtClean="0">
                <a:solidFill>
                  <a:srgbClr val="000000"/>
                </a:solidFill>
                <a:latin typeface="Courier New" pitchFamily="49" charset="0"/>
                <a:cs typeface="Courier New" pitchFamily="49" charset="0"/>
              </a:rPr>
              <a:t>        flag    # works with locator mode</a:t>
            </a:r>
          </a:p>
          <a:p>
            <a:r>
              <a:rPr lang="en-US" sz="1100" dirty="0" err="1" smtClean="0">
                <a:solidFill>
                  <a:srgbClr val="000000"/>
                </a:solidFill>
                <a:latin typeface="Courier New" pitchFamily="49" charset="0"/>
                <a:cs typeface="Courier New" pitchFamily="49" charset="0"/>
              </a:rPr>
              <a:t>Neigh_BothAccess</a:t>
            </a:r>
            <a:r>
              <a:rPr lang="en-US" sz="1100" dirty="0" smtClean="0">
                <a:solidFill>
                  <a:srgbClr val="000000"/>
                </a:solidFill>
                <a:latin typeface="Courier New" pitchFamily="49" charset="0"/>
                <a:cs typeface="Courier New" pitchFamily="49" charset="0"/>
              </a:rPr>
              <a:t>        flag    # needs both locator and iterator modes</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MI_OPBC_H               flag</a:t>
            </a:r>
          </a:p>
          <a:p>
            <a:r>
              <a:rPr lang="en-US" sz="1100" dirty="0" smtClean="0">
                <a:solidFill>
                  <a:srgbClr val="000000"/>
                </a:solidFill>
                <a:latin typeface="Courier New" pitchFamily="49" charset="0"/>
                <a:cs typeface="Courier New" pitchFamily="49" charset="0"/>
              </a:rPr>
              <a:t>MI_OPBC_F               flag</a:t>
            </a:r>
          </a:p>
          <a:p>
            <a:r>
              <a:rPr lang="en-US" sz="1100" dirty="0" smtClean="0">
                <a:solidFill>
                  <a:srgbClr val="000000"/>
                </a:solidFill>
                <a:latin typeface="Courier New" pitchFamily="49" charset="0"/>
                <a:cs typeface="Courier New" pitchFamily="49" charset="0"/>
              </a:rPr>
              <a:t>NEIGH_RVEC_F            flag</a:t>
            </a:r>
          </a:p>
          <a:p>
            <a:r>
              <a:rPr lang="en-US" sz="1100" dirty="0" smtClean="0">
                <a:solidFill>
                  <a:srgbClr val="000000"/>
                </a:solidFill>
                <a:latin typeface="Courier New" pitchFamily="49" charset="0"/>
                <a:cs typeface="Courier New" pitchFamily="49" charset="0"/>
              </a:rPr>
              <a:t>NEIGH_PURE_H            flag</a:t>
            </a:r>
          </a:p>
          <a:p>
            <a:r>
              <a:rPr lang="en-US" sz="1100" dirty="0" smtClean="0">
                <a:solidFill>
                  <a:srgbClr val="000000"/>
                </a:solidFill>
                <a:latin typeface="Courier New" pitchFamily="49" charset="0"/>
                <a:cs typeface="Courier New" pitchFamily="49" charset="0"/>
              </a:rPr>
              <a:t>NEIGH_PURE_F            flag</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MODEL_INPUT:</a:t>
            </a:r>
          </a:p>
          <a:p>
            <a:r>
              <a:rPr lang="en-US" sz="1100" dirty="0" smtClean="0">
                <a:solidFill>
                  <a:srgbClr val="000000"/>
                </a:solidFill>
                <a:latin typeface="Courier New" pitchFamily="49" charset="0"/>
                <a:cs typeface="Courier New" pitchFamily="49" charset="0"/>
              </a:rPr>
              <a:t># Name                  Type        Unit         Shape       requirements</a:t>
            </a:r>
          </a:p>
          <a:p>
            <a:r>
              <a:rPr lang="en-US" sz="1100" dirty="0" err="1" smtClean="0">
                <a:solidFill>
                  <a:srgbClr val="000000"/>
                </a:solidFill>
                <a:latin typeface="Courier New" pitchFamily="49" charset="0"/>
                <a:cs typeface="Courier New" pitchFamily="49" charset="0"/>
              </a:rPr>
              <a:t>get_neigh</a:t>
            </a:r>
            <a:r>
              <a:rPr lang="en-US" sz="1100" dirty="0" smtClean="0">
                <a:solidFill>
                  <a:srgbClr val="000000"/>
                </a:solidFill>
                <a:latin typeface="Courier New" pitchFamily="49" charset="0"/>
                <a:cs typeface="Courier New" pitchFamily="49" charset="0"/>
              </a:rPr>
              <a:t>               method      none         []</a:t>
            </a:r>
          </a:p>
          <a:p>
            <a:endParaRPr lang="en-US" sz="1100" dirty="0" smtClean="0">
              <a:solidFill>
                <a:srgbClr val="000000"/>
              </a:solidFill>
              <a:latin typeface="Courier New" pitchFamily="49" charset="0"/>
              <a:cs typeface="Courier New" pitchFamily="49" charset="0"/>
            </a:endParaRPr>
          </a:p>
          <a:p>
            <a:r>
              <a:rPr lang="en-US" sz="1100" dirty="0" err="1" smtClean="0">
                <a:solidFill>
                  <a:srgbClr val="000000"/>
                </a:solidFill>
                <a:latin typeface="Courier New" pitchFamily="49" charset="0"/>
                <a:cs typeface="Courier New" pitchFamily="49" charset="0"/>
              </a:rPr>
              <a:t>neighObject</a:t>
            </a:r>
            <a:r>
              <a:rPr lang="en-US" sz="1100" dirty="0" smtClean="0">
                <a:solidFill>
                  <a:srgbClr val="000000"/>
                </a:solidFill>
                <a:latin typeface="Courier New" pitchFamily="49" charset="0"/>
                <a:cs typeface="Courier New" pitchFamily="49" charset="0"/>
              </a:rPr>
              <a:t>             pointer     none         []</a:t>
            </a:r>
          </a:p>
          <a:p>
            <a:endParaRPr lang="en-US" sz="1100" dirty="0" smtClean="0">
              <a:solidFill>
                <a:srgbClr val="000000"/>
              </a:solidFill>
              <a:latin typeface="Courier New" pitchFamily="49" charset="0"/>
              <a:cs typeface="Courier New" pitchFamily="49" charset="0"/>
            </a:endParaRPr>
          </a:p>
          <a:p>
            <a:r>
              <a:rPr lang="en-US" sz="1100" dirty="0" err="1" smtClean="0">
                <a:solidFill>
                  <a:srgbClr val="000000"/>
                </a:solidFill>
                <a:latin typeface="Courier New" pitchFamily="49" charset="0"/>
                <a:cs typeface="Courier New" pitchFamily="49" charset="0"/>
              </a:rPr>
              <a:t>boxSideLengths</a:t>
            </a:r>
            <a:r>
              <a:rPr lang="en-US" sz="1100" dirty="0" smtClean="0">
                <a:solidFill>
                  <a:srgbClr val="000000"/>
                </a:solidFill>
                <a:latin typeface="Courier New" pitchFamily="49" charset="0"/>
                <a:cs typeface="Courier New" pitchFamily="49" charset="0"/>
              </a:rPr>
              <a:t>          real*8      length       [3]</a:t>
            </a:r>
          </a:p>
        </p:txBody>
      </p:sp>
      <p:sp>
        <p:nvSpPr>
          <p:cNvPr id="9" name="TextBox 37"/>
          <p:cNvSpPr txBox="1">
            <a:spLocks noChangeArrowheads="1"/>
          </p:cNvSpPr>
          <p:nvPr/>
        </p:nvSpPr>
        <p:spPr bwMode="auto">
          <a:xfrm>
            <a:off x="228600" y="1295400"/>
            <a:ext cx="84582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DOCs/standard.kim    (</a:t>
            </a:r>
            <a:r>
              <a:rPr lang="en-US" sz="1600" dirty="0" smtClean="0">
                <a:solidFill>
                  <a:srgbClr val="000000"/>
                </a:solidFill>
                <a:latin typeface="Calibri" pitchFamily="34" charset="0"/>
              </a:rPr>
              <a:t>only related to Neighbor list access are shown here)</a:t>
            </a:r>
            <a:endParaRPr lang="en-US" sz="1600" dirty="0">
              <a:solidFill>
                <a:srgbClr val="000000"/>
              </a:solidFill>
              <a:latin typeface="Calibri" pitchFamily="34" charset="0"/>
            </a:endParaRPr>
          </a:p>
        </p:txBody>
      </p:sp>
      <p:sp>
        <p:nvSpPr>
          <p:cNvPr id="12" name="Rounded Rectangular Callout 11"/>
          <p:cNvSpPr/>
          <p:nvPr/>
        </p:nvSpPr>
        <p:spPr>
          <a:xfrm>
            <a:off x="3733800" y="3505200"/>
            <a:ext cx="5105400" cy="1066800"/>
          </a:xfrm>
          <a:prstGeom prst="wedgeRoundRectCallout">
            <a:avLst>
              <a:gd name="adj1" fmla="val -88222"/>
              <a:gd name="adj2" fmla="val 85031"/>
              <a:gd name="adj3" fmla="val 16667"/>
            </a:avLst>
          </a:prstGeom>
          <a:solidFill>
            <a:schemeClr val="accent1">
              <a:lumMod val="40000"/>
              <a:lumOff val="60000"/>
            </a:schemeClr>
          </a:solid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err="1" smtClean="0">
                <a:solidFill>
                  <a:schemeClr val="tx1"/>
                </a:solidFill>
              </a:rPr>
              <a:t>neighObject</a:t>
            </a:r>
            <a:r>
              <a:rPr lang="en-US" sz="1400" dirty="0" smtClean="0">
                <a:solidFill>
                  <a:schemeClr val="tx1"/>
                </a:solidFill>
              </a:rPr>
              <a:t> stores completely encapsulated neighbor list object</a:t>
            </a:r>
          </a:p>
          <a:p>
            <a:r>
              <a:rPr lang="en-US" sz="1400" dirty="0" smtClean="0">
                <a:solidFill>
                  <a:schemeClr val="tx1"/>
                </a:solidFill>
              </a:rPr>
              <a:t>Access to the object is done through method </a:t>
            </a:r>
            <a:r>
              <a:rPr lang="en-US" sz="1400" b="1" dirty="0" err="1" smtClean="0">
                <a:solidFill>
                  <a:srgbClr val="000000"/>
                </a:solidFill>
                <a:cs typeface="Courier New" pitchFamily="49" charset="0"/>
              </a:rPr>
              <a:t>get_neigh</a:t>
            </a:r>
            <a:r>
              <a:rPr lang="en-US" sz="1400" dirty="0" smtClean="0">
                <a:solidFill>
                  <a:schemeClr val="tx1"/>
                </a:solidFill>
              </a:rPr>
              <a:t>. The neighbor list object and the method to access it are supplied by the Test.</a:t>
            </a:r>
            <a:endParaRPr lang="en-US" sz="1400" dirty="0">
              <a:solidFill>
                <a:schemeClr val="tx1"/>
              </a:solidFill>
            </a:endParaRPr>
          </a:p>
        </p:txBody>
      </p:sp>
      <p:sp>
        <p:nvSpPr>
          <p:cNvPr id="13" name="Rounded Rectangle 12"/>
          <p:cNvSpPr/>
          <p:nvPr/>
        </p:nvSpPr>
        <p:spPr>
          <a:xfrm>
            <a:off x="228600" y="4953000"/>
            <a:ext cx="1600200" cy="685800"/>
          </a:xfrm>
          <a:prstGeom prst="round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6.4</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Interface to </a:t>
            </a:r>
            <a:r>
              <a:rPr lang="en-US" sz="2400" b="1" dirty="0" err="1" smtClean="0">
                <a:solidFill>
                  <a:srgbClr val="4F81BD"/>
                </a:solidFill>
                <a:latin typeface="Arial" charset="0"/>
                <a:cs typeface="Arial" charset="0"/>
              </a:rPr>
              <a:t>get_neigh</a:t>
            </a:r>
            <a:r>
              <a:rPr lang="en-US" sz="2400" b="1" dirty="0" smtClean="0">
                <a:solidFill>
                  <a:srgbClr val="4F81BD"/>
                </a:solidFill>
                <a:latin typeface="Arial" charset="0"/>
                <a:cs typeface="Arial" charset="0"/>
              </a:rPr>
              <a:t> method </a:t>
            </a: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31</a:t>
            </a:fld>
            <a:endParaRPr lang="en-US" sz="1200" kern="0">
              <a:solidFill>
                <a:srgbClr val="898989"/>
              </a:solidFill>
              <a:latin typeface="Calibri"/>
            </a:endParaRPr>
          </a:p>
        </p:txBody>
      </p:sp>
      <p:sp>
        <p:nvSpPr>
          <p:cNvPr id="17" name="TextBox 16"/>
          <p:cNvSpPr txBox="1"/>
          <p:nvPr/>
        </p:nvSpPr>
        <p:spPr>
          <a:xfrm>
            <a:off x="3200400" y="1143000"/>
            <a:ext cx="5791200" cy="2292935"/>
          </a:xfrm>
          <a:prstGeom prst="rect">
            <a:avLst/>
          </a:prstGeom>
          <a:solidFill>
            <a:schemeClr val="accent1">
              <a:lumMod val="20000"/>
              <a:lumOff val="80000"/>
            </a:schemeClr>
          </a:solidFill>
        </p:spPr>
        <p:txBody>
          <a:bodyPr wrap="square" rtlCol="0">
            <a:spAutoFit/>
          </a:bodyPr>
          <a:lstStyle/>
          <a:p>
            <a:r>
              <a:rPr lang="en-US" sz="1100" dirty="0" smtClean="0"/>
              <a:t>integer function  </a:t>
            </a:r>
            <a:r>
              <a:rPr lang="en-US" sz="1100" dirty="0" err="1" smtClean="0"/>
              <a:t>get_neigh</a:t>
            </a:r>
            <a:r>
              <a:rPr lang="en-US" sz="1100" dirty="0" smtClean="0"/>
              <a:t>(pkim,mode,request,particle,numnei,pnei1particle,prij)</a:t>
            </a:r>
          </a:p>
          <a:p>
            <a:r>
              <a:rPr lang="en-US" sz="1100" dirty="0" smtClean="0"/>
              <a:t>      implicit none</a:t>
            </a:r>
          </a:p>
          <a:p>
            <a:r>
              <a:rPr lang="en-US" sz="1100" dirty="0" smtClean="0"/>
              <a:t>      integer(kind=</a:t>
            </a:r>
            <a:r>
              <a:rPr lang="en-US" sz="1100" dirty="0" err="1" smtClean="0"/>
              <a:t>kim_intptr</a:t>
            </a:r>
            <a:r>
              <a:rPr lang="en-US" sz="1100" dirty="0" smtClean="0"/>
              <a:t>),     intent(in)      :: </a:t>
            </a:r>
            <a:r>
              <a:rPr lang="en-US" sz="1100" dirty="0" err="1" smtClean="0"/>
              <a:t>pkim</a:t>
            </a:r>
            <a:endParaRPr lang="en-US" sz="1100" dirty="0" smtClean="0"/>
          </a:p>
          <a:p>
            <a:r>
              <a:rPr lang="en-US" sz="1100" dirty="0" smtClean="0"/>
              <a:t>      integer,                                intent(in)      :: mode</a:t>
            </a:r>
          </a:p>
          <a:p>
            <a:r>
              <a:rPr lang="en-US" sz="1100" dirty="0" smtClean="0"/>
              <a:t>      integer,                                intent(in)      :: request</a:t>
            </a:r>
          </a:p>
          <a:p>
            <a:r>
              <a:rPr lang="en-US" sz="1100" dirty="0" smtClean="0"/>
              <a:t>      integer,                                intent(out)    :: particle</a:t>
            </a:r>
          </a:p>
          <a:p>
            <a:r>
              <a:rPr lang="en-US" sz="1100" dirty="0" smtClean="0"/>
              <a:t>      integer,                                intent(out)    :: </a:t>
            </a:r>
            <a:r>
              <a:rPr lang="en-US" sz="1100" dirty="0" err="1" smtClean="0"/>
              <a:t>numnei</a:t>
            </a:r>
            <a:endParaRPr lang="en-US" sz="1100" dirty="0" smtClean="0"/>
          </a:p>
          <a:p>
            <a:r>
              <a:rPr lang="en-US" sz="1100" dirty="0" smtClean="0"/>
              <a:t>      integer,                                intent(out)    :: pnei1particle</a:t>
            </a:r>
          </a:p>
          <a:p>
            <a:r>
              <a:rPr lang="en-US" sz="1100" dirty="0" smtClean="0"/>
              <a:t>      integer,                                                    :: nei1particle(1);        </a:t>
            </a:r>
          </a:p>
          <a:p>
            <a:r>
              <a:rPr lang="en-US" sz="1100" dirty="0" smtClean="0"/>
              <a:t>                                                                          pointer(pnei1particle,nei1particle)</a:t>
            </a:r>
          </a:p>
          <a:p>
            <a:r>
              <a:rPr lang="en-US" sz="1100" dirty="0" smtClean="0"/>
              <a:t>      double precision,                intent(out)     :: </a:t>
            </a:r>
            <a:r>
              <a:rPr lang="en-US" sz="1100" dirty="0" err="1" smtClean="0"/>
              <a:t>prij</a:t>
            </a:r>
            <a:endParaRPr lang="en-US" sz="1100" dirty="0" smtClean="0"/>
          </a:p>
          <a:p>
            <a:r>
              <a:rPr lang="en-US" sz="1100" dirty="0" smtClean="0"/>
              <a:t>      double precision,                                     :: </a:t>
            </a:r>
            <a:r>
              <a:rPr lang="en-US" sz="1100" dirty="0" err="1" smtClean="0"/>
              <a:t>rij</a:t>
            </a:r>
            <a:r>
              <a:rPr lang="en-US" sz="1100" dirty="0" smtClean="0"/>
              <a:t>(3,*);      pointer(</a:t>
            </a:r>
            <a:r>
              <a:rPr lang="en-US" sz="1100" dirty="0" err="1" smtClean="0"/>
              <a:t>prij,rij</a:t>
            </a:r>
            <a:r>
              <a:rPr lang="en-US" sz="1100" dirty="0" smtClean="0"/>
              <a:t>)</a:t>
            </a:r>
          </a:p>
          <a:p>
            <a:r>
              <a:rPr lang="en-US" sz="1100" dirty="0" smtClean="0"/>
              <a:t>end function  </a:t>
            </a:r>
            <a:r>
              <a:rPr lang="en-US" sz="1100" dirty="0" err="1" smtClean="0"/>
              <a:t>get_neigh</a:t>
            </a:r>
            <a:endParaRPr lang="en-US" sz="1100" dirty="0"/>
          </a:p>
        </p:txBody>
      </p:sp>
      <p:sp>
        <p:nvSpPr>
          <p:cNvPr id="18" name="TextBox 17"/>
          <p:cNvSpPr txBox="1"/>
          <p:nvPr/>
        </p:nvSpPr>
        <p:spPr>
          <a:xfrm>
            <a:off x="76200" y="1219200"/>
            <a:ext cx="3124200" cy="2816156"/>
          </a:xfrm>
          <a:prstGeom prst="rect">
            <a:avLst/>
          </a:prstGeom>
          <a:noFill/>
        </p:spPr>
        <p:txBody>
          <a:bodyPr wrap="square" rtlCol="0">
            <a:spAutoFit/>
          </a:bodyPr>
          <a:lstStyle/>
          <a:p>
            <a:r>
              <a:rPr lang="en-US" sz="1100" dirty="0" err="1" smtClean="0"/>
              <a:t>get_neigh</a:t>
            </a:r>
            <a:r>
              <a:rPr lang="en-US" sz="1100" dirty="0" smtClean="0"/>
              <a:t>  function for access to the neighbor  list  object </a:t>
            </a:r>
          </a:p>
          <a:p>
            <a:r>
              <a:rPr lang="en-US" sz="1100" dirty="0" smtClean="0"/>
              <a:t>here :</a:t>
            </a:r>
          </a:p>
          <a:p>
            <a:r>
              <a:rPr lang="en-US" sz="1100" dirty="0" smtClean="0"/>
              <a:t>mode   -    </a:t>
            </a:r>
            <a:r>
              <a:rPr lang="fr-FR" sz="1100" dirty="0" err="1" smtClean="0"/>
              <a:t>operate</a:t>
            </a:r>
            <a:r>
              <a:rPr lang="fr-FR" sz="1100" dirty="0" smtClean="0"/>
              <a:t> in iterator or </a:t>
            </a:r>
            <a:r>
              <a:rPr lang="fr-FR" sz="1100" dirty="0" err="1" smtClean="0"/>
              <a:t>locator</a:t>
            </a:r>
            <a:r>
              <a:rPr lang="fr-FR" sz="1100" dirty="0" smtClean="0"/>
              <a:t>  mode</a:t>
            </a:r>
          </a:p>
          <a:p>
            <a:r>
              <a:rPr lang="fr-FR" sz="1100" dirty="0" smtClean="0"/>
              <a:t>                 mode = 0  : iterator mode</a:t>
            </a:r>
          </a:p>
          <a:p>
            <a:r>
              <a:rPr lang="fr-FR" sz="1100" dirty="0" smtClean="0"/>
              <a:t>                 mode = 1  : </a:t>
            </a:r>
            <a:r>
              <a:rPr lang="fr-FR" sz="1100" dirty="0" err="1" smtClean="0"/>
              <a:t>locator</a:t>
            </a:r>
            <a:r>
              <a:rPr lang="fr-FR" sz="1100" dirty="0" smtClean="0"/>
              <a:t> mode</a:t>
            </a:r>
            <a:r>
              <a:rPr lang="en-US" sz="1100" dirty="0" smtClean="0"/>
              <a:t> </a:t>
            </a:r>
          </a:p>
          <a:p>
            <a:endParaRPr lang="en-US" sz="1100" dirty="0" smtClean="0"/>
          </a:p>
          <a:p>
            <a:r>
              <a:rPr lang="en-US" sz="1100" dirty="0" smtClean="0"/>
              <a:t> request -  Requested operation</a:t>
            </a:r>
          </a:p>
          <a:p>
            <a:r>
              <a:rPr lang="en-US" sz="1100" dirty="0" smtClean="0"/>
              <a:t>                  If mode = 0</a:t>
            </a:r>
          </a:p>
          <a:p>
            <a:r>
              <a:rPr lang="en-US" sz="1100" dirty="0" smtClean="0"/>
              <a:t>                      request = 0  : reset iterator</a:t>
            </a:r>
          </a:p>
          <a:p>
            <a:r>
              <a:rPr lang="en-US" sz="1100" dirty="0" smtClean="0"/>
              <a:t>                      request = 1  : increment iterator</a:t>
            </a:r>
          </a:p>
          <a:p>
            <a:r>
              <a:rPr lang="en-US" sz="1100" dirty="0" smtClean="0"/>
              <a:t>                  If mode = 1</a:t>
            </a:r>
          </a:p>
          <a:p>
            <a:r>
              <a:rPr lang="en-US" sz="1100" dirty="0" smtClean="0"/>
              <a:t>                      request = #  : number of the     </a:t>
            </a:r>
          </a:p>
          <a:p>
            <a:r>
              <a:rPr lang="en-US" sz="1100" dirty="0" smtClean="0"/>
              <a:t>                                            particle  whose </a:t>
            </a:r>
          </a:p>
          <a:p>
            <a:r>
              <a:rPr lang="en-US" sz="1100" dirty="0" smtClean="0"/>
              <a:t>                                            neighbor list                  </a:t>
            </a:r>
          </a:p>
          <a:p>
            <a:r>
              <a:rPr lang="en-US" sz="1100" dirty="0" smtClean="0"/>
              <a:t>                                            is requested</a:t>
            </a:r>
            <a:r>
              <a:rPr lang="en-US" sz="1200" dirty="0" smtClean="0"/>
              <a:t> </a:t>
            </a:r>
            <a:endParaRPr lang="en-US" sz="1200" dirty="0"/>
          </a:p>
        </p:txBody>
      </p:sp>
      <p:sp>
        <p:nvSpPr>
          <p:cNvPr id="19" name="TextBox 18"/>
          <p:cNvSpPr txBox="1"/>
          <p:nvPr/>
        </p:nvSpPr>
        <p:spPr>
          <a:xfrm>
            <a:off x="3200400" y="3455313"/>
            <a:ext cx="5791200" cy="430887"/>
          </a:xfrm>
          <a:prstGeom prst="rect">
            <a:avLst/>
          </a:prstGeom>
          <a:solidFill>
            <a:schemeClr val="accent1">
              <a:lumMod val="20000"/>
              <a:lumOff val="80000"/>
            </a:schemeClr>
          </a:solidFill>
        </p:spPr>
        <p:txBody>
          <a:bodyPr wrap="square" rtlCol="0">
            <a:spAutoFit/>
          </a:bodyPr>
          <a:lstStyle/>
          <a:p>
            <a:r>
              <a:rPr lang="en-US" sz="1100" dirty="0" err="1" smtClean="0"/>
              <a:t>int</a:t>
            </a:r>
            <a:r>
              <a:rPr lang="en-US" sz="1100" dirty="0" smtClean="0"/>
              <a:t> </a:t>
            </a:r>
            <a:r>
              <a:rPr lang="en-US" sz="1100" dirty="0" err="1" smtClean="0"/>
              <a:t>get_neigh</a:t>
            </a:r>
            <a:r>
              <a:rPr lang="en-US" sz="1100" dirty="0" smtClean="0"/>
              <a:t>(void ** </a:t>
            </a:r>
            <a:r>
              <a:rPr lang="en-US" sz="1100" dirty="0" err="1" smtClean="0"/>
              <a:t>pkim</a:t>
            </a:r>
            <a:r>
              <a:rPr lang="en-US" sz="1100" dirty="0" smtClean="0"/>
              <a:t>, </a:t>
            </a:r>
            <a:r>
              <a:rPr lang="en-US" sz="1100" dirty="0" err="1" smtClean="0"/>
              <a:t>int</a:t>
            </a:r>
            <a:r>
              <a:rPr lang="en-US" sz="1100" dirty="0" smtClean="0"/>
              <a:t> * mode, </a:t>
            </a:r>
            <a:r>
              <a:rPr lang="en-US" sz="1100" dirty="0" err="1" smtClean="0"/>
              <a:t>int</a:t>
            </a:r>
            <a:r>
              <a:rPr lang="en-US" sz="1100" dirty="0" smtClean="0"/>
              <a:t> * request, </a:t>
            </a:r>
            <a:r>
              <a:rPr lang="en-US" sz="1100" dirty="0" err="1" smtClean="0"/>
              <a:t>int</a:t>
            </a:r>
            <a:r>
              <a:rPr lang="en-US" sz="1100" dirty="0" smtClean="0"/>
              <a:t> * particle,</a:t>
            </a:r>
          </a:p>
          <a:p>
            <a:r>
              <a:rPr lang="en-US" sz="1100" dirty="0" smtClean="0"/>
              <a:t>                                </a:t>
            </a:r>
            <a:r>
              <a:rPr lang="en-US" sz="1100" dirty="0" err="1" smtClean="0"/>
              <a:t>int</a:t>
            </a:r>
            <a:r>
              <a:rPr lang="en-US" sz="1100" dirty="0" smtClean="0"/>
              <a:t> * </a:t>
            </a:r>
            <a:r>
              <a:rPr lang="en-US" sz="1100" dirty="0" err="1" smtClean="0"/>
              <a:t>numnei</a:t>
            </a:r>
            <a:r>
              <a:rPr lang="en-US" sz="1100" dirty="0" smtClean="0"/>
              <a:t>, </a:t>
            </a:r>
            <a:r>
              <a:rPr lang="en-US" sz="1100" dirty="0" err="1" smtClean="0"/>
              <a:t>int</a:t>
            </a:r>
            <a:r>
              <a:rPr lang="en-US" sz="1100" dirty="0" smtClean="0"/>
              <a:t> ** pnei1particle, double ** </a:t>
            </a:r>
            <a:r>
              <a:rPr lang="en-US" sz="1100" dirty="0" err="1" smtClean="0"/>
              <a:t>prij</a:t>
            </a:r>
            <a:r>
              <a:rPr lang="en-US" sz="1100" dirty="0" smtClean="0"/>
              <a:t>) ;</a:t>
            </a:r>
          </a:p>
        </p:txBody>
      </p:sp>
      <p:sp>
        <p:nvSpPr>
          <p:cNvPr id="20" name="TextBox 19"/>
          <p:cNvSpPr txBox="1"/>
          <p:nvPr/>
        </p:nvSpPr>
        <p:spPr>
          <a:xfrm>
            <a:off x="7086600" y="1590259"/>
            <a:ext cx="1371600" cy="276999"/>
          </a:xfrm>
          <a:prstGeom prst="rect">
            <a:avLst/>
          </a:prstGeom>
          <a:noFill/>
          <a:ln>
            <a:solidFill>
              <a:schemeClr val="tx1">
                <a:lumMod val="50000"/>
                <a:lumOff val="50000"/>
              </a:schemeClr>
            </a:solidFill>
          </a:ln>
        </p:spPr>
        <p:txBody>
          <a:bodyPr wrap="square" rtlCol="0">
            <a:spAutoFit/>
          </a:bodyPr>
          <a:lstStyle/>
          <a:p>
            <a:r>
              <a:rPr lang="en-US" sz="1200" b="1" dirty="0" smtClean="0"/>
              <a:t>FORTRAN style</a:t>
            </a:r>
            <a:endParaRPr lang="en-US" sz="1200" b="1" dirty="0"/>
          </a:p>
        </p:txBody>
      </p:sp>
      <p:sp>
        <p:nvSpPr>
          <p:cNvPr id="21" name="TextBox 20"/>
          <p:cNvSpPr txBox="1"/>
          <p:nvPr/>
        </p:nvSpPr>
        <p:spPr>
          <a:xfrm>
            <a:off x="7772400" y="3533001"/>
            <a:ext cx="762000" cy="276999"/>
          </a:xfrm>
          <a:prstGeom prst="rect">
            <a:avLst/>
          </a:prstGeom>
          <a:noFill/>
          <a:ln>
            <a:solidFill>
              <a:schemeClr val="tx1">
                <a:lumMod val="50000"/>
                <a:lumOff val="50000"/>
              </a:schemeClr>
            </a:solidFill>
          </a:ln>
        </p:spPr>
        <p:txBody>
          <a:bodyPr wrap="square" rtlCol="0">
            <a:spAutoFit/>
          </a:bodyPr>
          <a:lstStyle/>
          <a:p>
            <a:r>
              <a:rPr lang="en-US" sz="1200" b="1" dirty="0" smtClean="0"/>
              <a:t>C style</a:t>
            </a:r>
            <a:endParaRPr lang="en-US" sz="1200" b="1" dirty="0"/>
          </a:p>
        </p:txBody>
      </p:sp>
      <p:sp>
        <p:nvSpPr>
          <p:cNvPr id="14" name="TextBox 13"/>
          <p:cNvSpPr txBox="1"/>
          <p:nvPr/>
        </p:nvSpPr>
        <p:spPr>
          <a:xfrm>
            <a:off x="152400" y="4158496"/>
            <a:ext cx="4572000" cy="1785104"/>
          </a:xfrm>
          <a:prstGeom prst="rect">
            <a:avLst/>
          </a:prstGeom>
          <a:noFill/>
        </p:spPr>
        <p:txBody>
          <a:bodyPr wrap="square" rtlCol="0">
            <a:spAutoFit/>
          </a:bodyPr>
          <a:lstStyle/>
          <a:p>
            <a:r>
              <a:rPr lang="en-US" sz="1100" dirty="0" smtClean="0"/>
              <a:t>particle     - the number of the particle whose neighbor list is returned</a:t>
            </a:r>
          </a:p>
          <a:p>
            <a:r>
              <a:rPr lang="en-US" sz="1100" dirty="0" err="1" smtClean="0"/>
              <a:t>numnei</a:t>
            </a:r>
            <a:r>
              <a:rPr lang="en-US" sz="1100" dirty="0" smtClean="0"/>
              <a:t>     - number of neighbors returned  </a:t>
            </a:r>
          </a:p>
          <a:p>
            <a:r>
              <a:rPr lang="en-US" sz="1100" dirty="0" smtClean="0"/>
              <a:t>nei1particle  - integer array of neighbors of an particle which will point                 </a:t>
            </a:r>
          </a:p>
          <a:p>
            <a:r>
              <a:rPr lang="en-US" sz="1100" dirty="0" smtClean="0"/>
              <a:t>                   to the list of neighbors on exit. </a:t>
            </a:r>
          </a:p>
          <a:p>
            <a:r>
              <a:rPr lang="en-US" sz="1100" dirty="0" err="1" smtClean="0"/>
              <a:t>rij</a:t>
            </a:r>
            <a:r>
              <a:rPr lang="en-US" sz="1100" dirty="0" smtClean="0"/>
              <a:t>               - array of relative position vectors of the neighbors of a                  </a:t>
            </a:r>
          </a:p>
          <a:p>
            <a:r>
              <a:rPr lang="en-US" sz="1100" dirty="0" smtClean="0"/>
              <a:t>                    particle (including boundary conditions if applied) if they  </a:t>
            </a:r>
          </a:p>
          <a:p>
            <a:r>
              <a:rPr lang="en-US" sz="1100" dirty="0" smtClean="0"/>
              <a:t>                    have been computed (NBC scenario NEIGH_RVEC_F </a:t>
            </a:r>
          </a:p>
          <a:p>
            <a:r>
              <a:rPr lang="en-US" sz="1100" dirty="0" smtClean="0"/>
              <a:t>                    only).  Has NULL value otherwise (all other NBC </a:t>
            </a:r>
          </a:p>
          <a:p>
            <a:r>
              <a:rPr lang="en-US" sz="1100" dirty="0" smtClean="0"/>
              <a:t>                    scenarios).</a:t>
            </a:r>
          </a:p>
          <a:p>
            <a:endParaRPr lang="en-US" sz="1100" dirty="0" smtClean="0"/>
          </a:p>
        </p:txBody>
      </p:sp>
      <p:sp>
        <p:nvSpPr>
          <p:cNvPr id="23" name="TextBox 22"/>
          <p:cNvSpPr txBox="1"/>
          <p:nvPr/>
        </p:nvSpPr>
        <p:spPr>
          <a:xfrm>
            <a:off x="5105400" y="4114800"/>
            <a:ext cx="3886200" cy="430887"/>
          </a:xfrm>
          <a:prstGeom prst="rect">
            <a:avLst/>
          </a:prstGeom>
          <a:noFill/>
        </p:spPr>
        <p:txBody>
          <a:bodyPr wrap="square" rtlCol="0">
            <a:spAutoFit/>
          </a:bodyPr>
          <a:lstStyle/>
          <a:p>
            <a:r>
              <a:rPr lang="en-US" sz="1100" dirty="0" smtClean="0"/>
              <a:t>The return value depends on the results of execution.</a:t>
            </a:r>
          </a:p>
          <a:p>
            <a:r>
              <a:rPr lang="en-US" sz="1100" dirty="0" smtClean="0"/>
              <a:t>(see  DOCs/KIM_API_Description.txt for details) </a:t>
            </a:r>
          </a:p>
        </p:txBody>
      </p:sp>
      <p:sp>
        <p:nvSpPr>
          <p:cNvPr id="25" name="Rounded Rectangle 36"/>
          <p:cNvSpPr>
            <a:spLocks noChangeArrowheads="1"/>
          </p:cNvSpPr>
          <p:nvPr/>
        </p:nvSpPr>
        <p:spPr bwMode="auto">
          <a:xfrm>
            <a:off x="1371600" y="5791200"/>
            <a:ext cx="5943600" cy="609600"/>
          </a:xfrm>
          <a:custGeom>
            <a:avLst/>
            <a:gdLst>
              <a:gd name="T0" fmla="*/ 2971800 w 5943600"/>
              <a:gd name="T1" fmla="*/ 0 h 609603"/>
              <a:gd name="T2" fmla="*/ 5943600 w 5943600"/>
              <a:gd name="T3" fmla="*/ 304798 h 609603"/>
              <a:gd name="T4" fmla="*/ 2971800 w 5943600"/>
              <a:gd name="T5" fmla="*/ 609594 h 609603"/>
              <a:gd name="T6" fmla="*/ 0 w 5943600"/>
              <a:gd name="T7" fmla="*/ 304798 h 609603"/>
              <a:gd name="T8" fmla="*/ 17694720 60000 65536"/>
              <a:gd name="T9" fmla="*/ 0 60000 65536"/>
              <a:gd name="T10" fmla="*/ 5898240 60000 65536"/>
              <a:gd name="T11" fmla="*/ 11796480 60000 65536"/>
              <a:gd name="T12" fmla="*/ 29759 w 5943600"/>
              <a:gd name="T13" fmla="*/ 29759 h 609603"/>
              <a:gd name="T14" fmla="*/ 5913840 w 5943600"/>
              <a:gd name="T15" fmla="*/ 579844 h 609603"/>
            </a:gdLst>
            <a:ahLst/>
            <a:cxnLst>
              <a:cxn ang="T8">
                <a:pos x="T0" y="T1"/>
              </a:cxn>
              <a:cxn ang="T9">
                <a:pos x="T2" y="T3"/>
              </a:cxn>
              <a:cxn ang="T10">
                <a:pos x="T4" y="T5"/>
              </a:cxn>
              <a:cxn ang="T11">
                <a:pos x="T6" y="T7"/>
              </a:cxn>
            </a:cxnLst>
            <a:rect l="T12" t="T13" r="T14" b="T15"/>
            <a:pathLst>
              <a:path w="5943600" h="609603">
                <a:moveTo>
                  <a:pt x="101600" y="0"/>
                </a:moveTo>
                <a:lnTo>
                  <a:pt x="101599" y="0"/>
                </a:lnTo>
                <a:cubicBezTo>
                  <a:pt x="45487" y="0"/>
                  <a:pt x="0" y="45487"/>
                  <a:pt x="0" y="101599"/>
                </a:cubicBezTo>
                <a:lnTo>
                  <a:pt x="0" y="508003"/>
                </a:lnTo>
                <a:cubicBezTo>
                  <a:pt x="0" y="564115"/>
                  <a:pt x="45487" y="609602"/>
                  <a:pt x="101599" y="609603"/>
                </a:cubicBezTo>
                <a:lnTo>
                  <a:pt x="5842000" y="609603"/>
                </a:lnTo>
                <a:cubicBezTo>
                  <a:pt x="5898112" y="609602"/>
                  <a:pt x="5943600" y="564115"/>
                  <a:pt x="5943600" y="508003"/>
                </a:cubicBezTo>
                <a:lnTo>
                  <a:pt x="5943600" y="101600"/>
                </a:lnTo>
                <a:cubicBezTo>
                  <a:pt x="5943600" y="45487"/>
                  <a:pt x="5898112" y="0"/>
                  <a:pt x="5842000" y="0"/>
                </a:cubicBezTo>
                <a:close/>
              </a:path>
            </a:pathLst>
          </a:custGeom>
          <a:solidFill>
            <a:srgbClr val="8EB4E3"/>
          </a:solidFill>
          <a:ln w="9525">
            <a:noFill/>
            <a:miter lim="800000"/>
            <a:headEnd/>
            <a:tailEnd/>
          </a:ln>
        </p:spPr>
        <p:txBody>
          <a:bodyPr anchor="ctr" anchorCtr="1"/>
          <a:lstStyle/>
          <a:p>
            <a:pPr algn="ctr"/>
            <a:r>
              <a:rPr lang="en-US" sz="2000" dirty="0" smtClean="0">
                <a:solidFill>
                  <a:schemeClr val="bg1"/>
                </a:solidFill>
                <a:latin typeface="Calibri" pitchFamily="34" charset="0"/>
              </a:rPr>
              <a:t>Test must supply the </a:t>
            </a:r>
            <a:r>
              <a:rPr lang="en-US" sz="2000" dirty="0" err="1" smtClean="0">
                <a:solidFill>
                  <a:schemeClr val="bg1"/>
                </a:solidFill>
                <a:latin typeface="Calibri" pitchFamily="34" charset="0"/>
              </a:rPr>
              <a:t>get_neigh</a:t>
            </a:r>
            <a:r>
              <a:rPr lang="en-US" sz="2000" dirty="0" smtClean="0">
                <a:solidFill>
                  <a:schemeClr val="bg1"/>
                </a:solidFill>
                <a:latin typeface="Calibri" pitchFamily="34" charset="0"/>
              </a:rPr>
              <a:t> method and </a:t>
            </a:r>
            <a:r>
              <a:rPr lang="en-US" sz="2000" dirty="0" smtClean="0">
                <a:solidFill>
                  <a:schemeClr val="bg1"/>
                </a:solidFill>
                <a:latin typeface="Calibri"/>
                <a:ea typeface="Calibri"/>
                <a:cs typeface="Times New Roman"/>
              </a:rPr>
              <a:t>store a pointer to it in the KIM API object</a:t>
            </a:r>
            <a:endParaRPr lang="en-US" sz="2000" b="1" dirty="0">
              <a:solidFill>
                <a:schemeClr val="bg1"/>
              </a:solidFill>
              <a:latin typeface="Calibri" pitchFamily="34" charset="0"/>
            </a:endParaRPr>
          </a:p>
        </p:txBody>
      </p:sp>
      <p:sp>
        <p:nvSpPr>
          <p:cNvPr id="26"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6.5</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name="Slide93">
    <p:spTree>
      <p:nvGrpSpPr>
        <p:cNvPr id="1" name=""/>
        <p:cNvGrpSpPr/>
        <p:nvPr/>
      </p:nvGrpSpPr>
      <p:grpSpPr>
        <a:xfrm>
          <a:off x="0" y="0"/>
          <a:ext cx="0" cy="0"/>
          <a:chOff x="0" y="0"/>
          <a:chExt cx="0" cy="0"/>
        </a:xfrm>
      </p:grpSpPr>
      <p:sp>
        <p:nvSpPr>
          <p:cNvPr id="31745" name="Rectangle 22"/>
          <p:cNvSpPr>
            <a:spLocks noChangeArrowheads="1"/>
          </p:cNvSpPr>
          <p:nvPr/>
        </p:nvSpPr>
        <p:spPr bwMode="auto">
          <a:xfrm>
            <a:off x="5257800" y="1295400"/>
            <a:ext cx="3048000" cy="4343400"/>
          </a:xfrm>
          <a:prstGeom prst="rect">
            <a:avLst/>
          </a:prstGeom>
          <a:solidFill>
            <a:srgbClr val="EBF1DE"/>
          </a:solidFill>
          <a:ln w="6345">
            <a:solidFill>
              <a:srgbClr val="FFC000"/>
            </a:solidFill>
            <a:miter lim="800000"/>
            <a:headEnd/>
            <a:tailEnd/>
          </a:ln>
        </p:spPr>
        <p:txBody>
          <a:bodyPr anchor="ctr" anchorCtr="1"/>
          <a:lstStyle/>
          <a:p>
            <a:pPr algn="ctr"/>
            <a:endParaRPr lang="en-US">
              <a:solidFill>
                <a:srgbClr val="FFFFFF"/>
              </a:solidFill>
              <a:latin typeface="Calibri" pitchFamily="34" charset="0"/>
            </a:endParaRPr>
          </a:p>
        </p:txBody>
      </p:sp>
      <p:sp>
        <p:nvSpPr>
          <p:cNvPr id="31747" name="Rectangle 22"/>
          <p:cNvSpPr>
            <a:spLocks noChangeArrowheads="1"/>
          </p:cNvSpPr>
          <p:nvPr/>
        </p:nvSpPr>
        <p:spPr bwMode="auto">
          <a:xfrm>
            <a:off x="685800" y="1295400"/>
            <a:ext cx="3048000" cy="4343400"/>
          </a:xfrm>
          <a:prstGeom prst="rect">
            <a:avLst/>
          </a:prstGeom>
          <a:solidFill>
            <a:srgbClr val="EBF1DE"/>
          </a:solidFill>
          <a:ln w="6345">
            <a:solidFill>
              <a:srgbClr val="FFC000"/>
            </a:solidFill>
            <a:miter lim="800000"/>
            <a:headEnd/>
            <a:tailEnd/>
          </a:ln>
        </p:spPr>
        <p:txBody>
          <a:bodyPr anchor="ctr" anchorCtr="1"/>
          <a:lstStyle/>
          <a:p>
            <a:pPr algn="ctr"/>
            <a:endParaRPr lang="en-US">
              <a:solidFill>
                <a:srgbClr val="FFFFFF"/>
              </a:solidFill>
              <a:latin typeface="Calibri" pitchFamily="34" charset="0"/>
            </a:endParaRPr>
          </a:p>
        </p:txBody>
      </p:sp>
      <p:sp>
        <p:nvSpPr>
          <p:cNvPr id="31748" name="Title 1"/>
          <p:cNvSpPr txBox="1">
            <a:spLocks noGrp="1"/>
          </p:cNvSpPr>
          <p:nvPr>
            <p:ph type="title"/>
          </p:nvPr>
        </p:nvSpPr>
        <p:spPr>
          <a:xfrm>
            <a:off x="457200" y="228600"/>
            <a:ext cx="8229600" cy="609600"/>
          </a:xfrm>
        </p:spPr>
        <p:txBody>
          <a:bodyPr/>
          <a:lstStyle/>
          <a:p>
            <a:pPr eaLnBrk="1" hangingPunct="1"/>
            <a:r>
              <a:rPr sz="2000" b="1" dirty="0" smtClean="0">
                <a:solidFill>
                  <a:srgbClr val="4F81BD"/>
                </a:solidFill>
                <a:latin typeface="Arial" charset="0"/>
                <a:cs typeface="Arial" charset="0"/>
              </a:rPr>
              <a:t>Model_init places compute method pointer in KIM API object</a:t>
            </a:r>
          </a:p>
        </p:txBody>
      </p:sp>
      <p:sp>
        <p:nvSpPr>
          <p:cNvPr id="31749"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7</a:t>
            </a:r>
            <a:endParaRPr lang="en-US" sz="1600" b="1" dirty="0">
              <a:solidFill>
                <a:srgbClr val="FFFFFF"/>
              </a:solidFill>
              <a:latin typeface="Calibri" pitchFamily="34" charset="0"/>
            </a:endParaRPr>
          </a:p>
        </p:txBody>
      </p:sp>
      <p:cxnSp>
        <p:nvCxnSpPr>
          <p:cNvPr id="31750"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8"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9"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58D5E244-FD1F-4AEF-9F29-7C6AF162674F}"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32</a:t>
            </a:fld>
            <a:endParaRPr lang="en-US" sz="1200" kern="0">
              <a:solidFill>
                <a:srgbClr val="898989"/>
              </a:solidFill>
              <a:latin typeface="Calibri"/>
            </a:endParaRPr>
          </a:p>
        </p:txBody>
      </p:sp>
      <p:sp>
        <p:nvSpPr>
          <p:cNvPr id="31754" name="TextBox 9"/>
          <p:cNvSpPr txBox="1">
            <a:spLocks noChangeArrowheads="1"/>
          </p:cNvSpPr>
          <p:nvPr/>
        </p:nvSpPr>
        <p:spPr bwMode="auto">
          <a:xfrm>
            <a:off x="1524000" y="1066800"/>
            <a:ext cx="1371600" cy="369888"/>
          </a:xfrm>
          <a:prstGeom prst="rect">
            <a:avLst/>
          </a:prstGeom>
          <a:solidFill>
            <a:srgbClr val="EBF1DE"/>
          </a:solidFill>
          <a:ln w="9528">
            <a:solidFill>
              <a:srgbClr val="FFC000"/>
            </a:solidFill>
            <a:miter lim="800000"/>
            <a:headEnd/>
            <a:tailEnd/>
          </a:ln>
        </p:spPr>
        <p:txBody>
          <a:bodyPr anchorCtr="1">
            <a:spAutoFit/>
          </a:bodyPr>
          <a:lstStyle/>
          <a:p>
            <a:pPr algn="ctr"/>
            <a:r>
              <a:rPr lang="en-US">
                <a:solidFill>
                  <a:srgbClr val="000000"/>
                </a:solidFill>
                <a:latin typeface="Calibri" pitchFamily="34" charset="0"/>
              </a:rPr>
              <a:t>Test</a:t>
            </a:r>
          </a:p>
        </p:txBody>
      </p:sp>
      <p:sp>
        <p:nvSpPr>
          <p:cNvPr id="31755" name="Rounded Rectangle 20"/>
          <p:cNvSpPr>
            <a:spLocks noChangeArrowheads="1"/>
          </p:cNvSpPr>
          <p:nvPr/>
        </p:nvSpPr>
        <p:spPr bwMode="auto">
          <a:xfrm>
            <a:off x="990600" y="5181600"/>
            <a:ext cx="2514600" cy="274320"/>
          </a:xfrm>
          <a:custGeom>
            <a:avLst/>
            <a:gdLst>
              <a:gd name="T0" fmla="*/ 1257300 w 2514600"/>
              <a:gd name="T1" fmla="*/ 0 h 457200"/>
              <a:gd name="T2" fmla="*/ 2514600 w 2514600"/>
              <a:gd name="T3" fmla="*/ 228600 h 457200"/>
              <a:gd name="T4" fmla="*/ 1257300 w 2514600"/>
              <a:gd name="T5" fmla="*/ 457200 h 457200"/>
              <a:gd name="T6" fmla="*/ 0 w 2514600"/>
              <a:gd name="T7" fmla="*/ 228600 h 457200"/>
              <a:gd name="T8" fmla="*/ 17694720 60000 65536"/>
              <a:gd name="T9" fmla="*/ 0 60000 65536"/>
              <a:gd name="T10" fmla="*/ 5898240 60000 65536"/>
              <a:gd name="T11" fmla="*/ 11796480 60000 65536"/>
              <a:gd name="T12" fmla="*/ 22319 w 2514600"/>
              <a:gd name="T13" fmla="*/ 22319 h 457200"/>
              <a:gd name="T14" fmla="*/ 2492280 w 2514600"/>
              <a:gd name="T15" fmla="*/ 434881 h 457200"/>
            </a:gdLst>
            <a:ahLst/>
            <a:cxnLst>
              <a:cxn ang="T8">
                <a:pos x="T0" y="T1"/>
              </a:cxn>
              <a:cxn ang="T9">
                <a:pos x="T2" y="T3"/>
              </a:cxn>
              <a:cxn ang="T10">
                <a:pos x="T4" y="T5"/>
              </a:cxn>
              <a:cxn ang="T11">
                <a:pos x="T6" y="T7"/>
              </a:cxn>
            </a:cxnLst>
            <a:rect l="T12" t="T13" r="T14" b="T15"/>
            <a:pathLst>
              <a:path w="2514600" h="457200">
                <a:moveTo>
                  <a:pt x="76200" y="0"/>
                </a:moveTo>
                <a:lnTo>
                  <a:pt x="76199" y="0"/>
                </a:lnTo>
                <a:cubicBezTo>
                  <a:pt x="34115" y="0"/>
                  <a:pt x="0" y="34115"/>
                  <a:pt x="0" y="76199"/>
                </a:cubicBezTo>
                <a:lnTo>
                  <a:pt x="0" y="381000"/>
                </a:lnTo>
                <a:cubicBezTo>
                  <a:pt x="0" y="423084"/>
                  <a:pt x="34115" y="457199"/>
                  <a:pt x="76199" y="457200"/>
                </a:cubicBezTo>
                <a:lnTo>
                  <a:pt x="2438400" y="457200"/>
                </a:lnTo>
                <a:cubicBezTo>
                  <a:pt x="2480484" y="457199"/>
                  <a:pt x="2514600" y="423084"/>
                  <a:pt x="2514600" y="381000"/>
                </a:cubicBezTo>
                <a:lnTo>
                  <a:pt x="2514600" y="76200"/>
                </a:lnTo>
                <a:cubicBezTo>
                  <a:pt x="2514600" y="34115"/>
                  <a:pt x="2480484" y="0"/>
                  <a:pt x="2438400"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smtClean="0">
                <a:solidFill>
                  <a:srgbClr val="FFFFFF"/>
                </a:solidFill>
                <a:latin typeface="Calibri" pitchFamily="34" charset="0"/>
              </a:rPr>
              <a:t>free the KIM </a:t>
            </a:r>
            <a:r>
              <a:rPr lang="en-US" sz="1400" dirty="0">
                <a:solidFill>
                  <a:srgbClr val="FFFFFF"/>
                </a:solidFill>
                <a:latin typeface="Calibri" pitchFamily="34" charset="0"/>
              </a:rPr>
              <a:t>API object</a:t>
            </a:r>
          </a:p>
        </p:txBody>
      </p:sp>
      <p:sp>
        <p:nvSpPr>
          <p:cNvPr id="31756" name="TextBox 24"/>
          <p:cNvSpPr txBox="1">
            <a:spLocks noChangeArrowheads="1"/>
          </p:cNvSpPr>
          <p:nvPr/>
        </p:nvSpPr>
        <p:spPr bwMode="auto">
          <a:xfrm>
            <a:off x="6248400" y="1066800"/>
            <a:ext cx="1371600" cy="376238"/>
          </a:xfrm>
          <a:prstGeom prst="rect">
            <a:avLst/>
          </a:prstGeom>
          <a:solidFill>
            <a:srgbClr val="EBF1DE"/>
          </a:solidFill>
          <a:ln w="9528">
            <a:solidFill>
              <a:srgbClr val="FFC000"/>
            </a:solidFill>
            <a:miter lim="800000"/>
            <a:headEnd/>
            <a:tailEnd/>
          </a:ln>
        </p:spPr>
        <p:txBody>
          <a:bodyPr anchorCtr="1">
            <a:spAutoFit/>
          </a:bodyPr>
          <a:lstStyle/>
          <a:p>
            <a:pPr algn="ctr"/>
            <a:r>
              <a:rPr lang="en-US">
                <a:solidFill>
                  <a:srgbClr val="000000"/>
                </a:solidFill>
                <a:latin typeface="Calibri" pitchFamily="34" charset="0"/>
              </a:rPr>
              <a:t>Model</a:t>
            </a:r>
          </a:p>
        </p:txBody>
      </p:sp>
      <p:sp>
        <p:nvSpPr>
          <p:cNvPr id="31759" name="Rounded Rectangle 40"/>
          <p:cNvSpPr>
            <a:spLocks noChangeArrowheads="1"/>
          </p:cNvSpPr>
          <p:nvPr/>
        </p:nvSpPr>
        <p:spPr bwMode="auto">
          <a:xfrm>
            <a:off x="990600" y="1524000"/>
            <a:ext cx="2514600" cy="533400"/>
          </a:xfrm>
          <a:custGeom>
            <a:avLst/>
            <a:gdLst>
              <a:gd name="T0" fmla="*/ 1257300 w 2514600"/>
              <a:gd name="T1" fmla="*/ 0 h 685800"/>
              <a:gd name="T2" fmla="*/ 2514600 w 2514600"/>
              <a:gd name="T3" fmla="*/ 342900 h 685800"/>
              <a:gd name="T4" fmla="*/ 1257300 w 2514600"/>
              <a:gd name="T5" fmla="*/ 685800 h 685800"/>
              <a:gd name="T6" fmla="*/ 0 w 2514600"/>
              <a:gd name="T7" fmla="*/ 342900 h 685800"/>
              <a:gd name="T8" fmla="*/ 17694720 60000 65536"/>
              <a:gd name="T9" fmla="*/ 0 60000 65536"/>
              <a:gd name="T10" fmla="*/ 5898240 60000 65536"/>
              <a:gd name="T11" fmla="*/ 11796480 60000 65536"/>
              <a:gd name="T12" fmla="*/ 33478 w 2514600"/>
              <a:gd name="T13" fmla="*/ 33478 h 685800"/>
              <a:gd name="T14" fmla="*/ 2481122 w 2514600"/>
              <a:gd name="T15" fmla="*/ 652322 h 685800"/>
            </a:gdLst>
            <a:ahLst/>
            <a:cxnLst>
              <a:cxn ang="T8">
                <a:pos x="T0" y="T1"/>
              </a:cxn>
              <a:cxn ang="T9">
                <a:pos x="T2" y="T3"/>
              </a:cxn>
              <a:cxn ang="T10">
                <a:pos x="T4" y="T5"/>
              </a:cxn>
              <a:cxn ang="T11">
                <a:pos x="T6" y="T7"/>
              </a:cxn>
            </a:cxnLst>
            <a:rect l="T12" t="T13" r="T14" b="T15"/>
            <a:pathLst>
              <a:path w="2514600" h="685800">
                <a:moveTo>
                  <a:pt x="114300" y="0"/>
                </a:moveTo>
                <a:lnTo>
                  <a:pt x="114299" y="0"/>
                </a:lnTo>
                <a:cubicBezTo>
                  <a:pt x="51173" y="0"/>
                  <a:pt x="0" y="51173"/>
                  <a:pt x="0" y="114299"/>
                </a:cubicBezTo>
                <a:lnTo>
                  <a:pt x="0" y="571500"/>
                </a:lnTo>
                <a:cubicBezTo>
                  <a:pt x="0" y="634626"/>
                  <a:pt x="51173" y="685799"/>
                  <a:pt x="114299" y="685800"/>
                </a:cubicBezTo>
                <a:lnTo>
                  <a:pt x="2400300" y="685800"/>
                </a:lnTo>
                <a:cubicBezTo>
                  <a:pt x="2463426" y="685799"/>
                  <a:pt x="2514600" y="634626"/>
                  <a:pt x="2514600" y="571500"/>
                </a:cubicBezTo>
                <a:lnTo>
                  <a:pt x="2514600" y="114300"/>
                </a:lnTo>
                <a:cubicBezTo>
                  <a:pt x="2514600" y="51173"/>
                  <a:pt x="2463426" y="0"/>
                  <a:pt x="2400300"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a:solidFill>
                  <a:srgbClr val="FFFFFF"/>
                </a:solidFill>
                <a:latin typeface="Calibri" pitchFamily="34" charset="0"/>
              </a:rPr>
              <a:t>Initialize the KIM API object</a:t>
            </a:r>
          </a:p>
          <a:p>
            <a:pPr algn="ctr"/>
            <a:r>
              <a:rPr lang="en-US" sz="1400" dirty="0" err="1" smtClean="0">
                <a:solidFill>
                  <a:srgbClr val="FFFFFF"/>
                </a:solidFill>
                <a:latin typeface="Calibri" pitchFamily="34" charset="0"/>
              </a:rPr>
              <a:t>KIM_API_init</a:t>
            </a:r>
            <a:r>
              <a:rPr lang="en-US" sz="1400" dirty="0" smtClean="0">
                <a:solidFill>
                  <a:srgbClr val="FFFFFF"/>
                </a:solidFill>
                <a:latin typeface="Calibri" pitchFamily="34" charset="0"/>
              </a:rPr>
              <a:t>(</a:t>
            </a:r>
            <a:r>
              <a:rPr lang="en-US" sz="1400" dirty="0" err="1" smtClean="0">
                <a:solidFill>
                  <a:srgbClr val="FFFFFF"/>
                </a:solidFill>
                <a:latin typeface="Calibri" pitchFamily="34" charset="0"/>
              </a:rPr>
              <a:t>pkim,test,model</a:t>
            </a:r>
            <a:r>
              <a:rPr lang="en-US" sz="1400" dirty="0">
                <a:solidFill>
                  <a:srgbClr val="FFFFFF"/>
                </a:solidFill>
                <a:latin typeface="Calibri" pitchFamily="34" charset="0"/>
              </a:rPr>
              <a:t>)</a:t>
            </a:r>
          </a:p>
        </p:txBody>
      </p:sp>
      <p:sp>
        <p:nvSpPr>
          <p:cNvPr id="31760" name="Rounded Rectangle 44"/>
          <p:cNvSpPr>
            <a:spLocks noChangeArrowheads="1"/>
          </p:cNvSpPr>
          <p:nvPr/>
        </p:nvSpPr>
        <p:spPr bwMode="auto">
          <a:xfrm>
            <a:off x="5638800" y="3911600"/>
            <a:ext cx="2362200" cy="762000"/>
          </a:xfrm>
          <a:custGeom>
            <a:avLst/>
            <a:gdLst>
              <a:gd name="T0" fmla="*/ 1181104 w 2362196"/>
              <a:gd name="T1" fmla="*/ 0 h 914400"/>
              <a:gd name="T2" fmla="*/ 2362208 w 2362196"/>
              <a:gd name="T3" fmla="*/ 457200 h 914400"/>
              <a:gd name="T4" fmla="*/ 1181104 w 2362196"/>
              <a:gd name="T5" fmla="*/ 914400 h 914400"/>
              <a:gd name="T6" fmla="*/ 0 w 2362196"/>
              <a:gd name="T7" fmla="*/ 457200 h 914400"/>
              <a:gd name="T8" fmla="*/ 17694720 60000 65536"/>
              <a:gd name="T9" fmla="*/ 0 60000 65536"/>
              <a:gd name="T10" fmla="*/ 5898240 60000 65536"/>
              <a:gd name="T11" fmla="*/ 11796480 60000 65536"/>
              <a:gd name="T12" fmla="*/ 44638 w 2362196"/>
              <a:gd name="T13" fmla="*/ 44638 h 914400"/>
              <a:gd name="T14" fmla="*/ 2317558 w 2362196"/>
              <a:gd name="T15" fmla="*/ 869762 h 914400"/>
            </a:gdLst>
            <a:ahLst/>
            <a:cxnLst>
              <a:cxn ang="T8">
                <a:pos x="T0" y="T1"/>
              </a:cxn>
              <a:cxn ang="T9">
                <a:pos x="T2" y="T3"/>
              </a:cxn>
              <a:cxn ang="T10">
                <a:pos x="T4" y="T5"/>
              </a:cxn>
              <a:cxn ang="T11">
                <a:pos x="T6" y="T7"/>
              </a:cxn>
            </a:cxnLst>
            <a:rect l="T12" t="T13" r="T14" b="T15"/>
            <a:pathLst>
              <a:path w="2362196" h="914400">
                <a:moveTo>
                  <a:pt x="152400" y="0"/>
                </a:moveTo>
                <a:lnTo>
                  <a:pt x="152399" y="0"/>
                </a:lnTo>
                <a:cubicBezTo>
                  <a:pt x="68231" y="0"/>
                  <a:pt x="0" y="68231"/>
                  <a:pt x="0" y="152399"/>
                </a:cubicBezTo>
                <a:lnTo>
                  <a:pt x="0" y="762000"/>
                </a:lnTo>
                <a:cubicBezTo>
                  <a:pt x="0" y="846168"/>
                  <a:pt x="68231" y="914399"/>
                  <a:pt x="152399" y="914400"/>
                </a:cubicBezTo>
                <a:lnTo>
                  <a:pt x="2209796" y="914400"/>
                </a:lnTo>
                <a:cubicBezTo>
                  <a:pt x="2293964" y="914399"/>
                  <a:pt x="2362196" y="846168"/>
                  <a:pt x="2362196" y="762000"/>
                </a:cubicBezTo>
                <a:lnTo>
                  <a:pt x="2362196" y="152400"/>
                </a:lnTo>
                <a:cubicBezTo>
                  <a:pt x="2362196" y="68231"/>
                  <a:pt x="2293964" y="0"/>
                  <a:pt x="2209796" y="0"/>
                </a:cubicBezTo>
                <a:close/>
              </a:path>
            </a:pathLst>
          </a:custGeom>
          <a:solidFill>
            <a:srgbClr val="4F81BD"/>
          </a:solidFill>
          <a:ln w="25402">
            <a:solidFill>
              <a:srgbClr val="385D8A"/>
            </a:solidFill>
            <a:miter lim="800000"/>
            <a:headEnd/>
            <a:tailEnd/>
          </a:ln>
        </p:spPr>
        <p:txBody>
          <a:bodyPr anchor="ctr" anchorCtr="1"/>
          <a:lstStyle/>
          <a:p>
            <a:r>
              <a:rPr lang="en-US" sz="1400" dirty="0" smtClean="0">
                <a:solidFill>
                  <a:srgbClr val="FFFFFF"/>
                </a:solidFill>
                <a:latin typeface="Calibri" pitchFamily="34" charset="0"/>
              </a:rPr>
              <a:t>3. </a:t>
            </a:r>
            <a:r>
              <a:rPr lang="en-US" sz="1400" dirty="0">
                <a:solidFill>
                  <a:srgbClr val="FFFFFF"/>
                </a:solidFill>
                <a:latin typeface="Calibri" pitchFamily="34" charset="0"/>
              </a:rPr>
              <a:t>model_compute: unpack/get pointers to data, then perform computation.</a:t>
            </a:r>
          </a:p>
        </p:txBody>
      </p:sp>
      <p:sp>
        <p:nvSpPr>
          <p:cNvPr id="31763" name="Rounded Rectangle 29"/>
          <p:cNvSpPr>
            <a:spLocks noChangeArrowheads="1"/>
          </p:cNvSpPr>
          <p:nvPr/>
        </p:nvSpPr>
        <p:spPr bwMode="auto">
          <a:xfrm>
            <a:off x="990600" y="2169663"/>
            <a:ext cx="2514600" cy="640080"/>
          </a:xfrm>
          <a:custGeom>
            <a:avLst/>
            <a:gdLst>
              <a:gd name="T0" fmla="*/ 1257300 w 2514600"/>
              <a:gd name="T1" fmla="*/ 0 h 533396"/>
              <a:gd name="T2" fmla="*/ 2514600 w 2514600"/>
              <a:gd name="T3" fmla="*/ 266704 h 533396"/>
              <a:gd name="T4" fmla="*/ 1257300 w 2514600"/>
              <a:gd name="T5" fmla="*/ 533408 h 533396"/>
              <a:gd name="T6" fmla="*/ 0 w 2514600"/>
              <a:gd name="T7" fmla="*/ 266704 h 533396"/>
              <a:gd name="T8" fmla="*/ 17694720 60000 65536"/>
              <a:gd name="T9" fmla="*/ 0 60000 65536"/>
              <a:gd name="T10" fmla="*/ 5898240 60000 65536"/>
              <a:gd name="T11" fmla="*/ 11796480 60000 65536"/>
              <a:gd name="T12" fmla="*/ 26039 w 2514600"/>
              <a:gd name="T13" fmla="*/ 26039 h 533396"/>
              <a:gd name="T14" fmla="*/ 2488560 w 2514600"/>
              <a:gd name="T15" fmla="*/ 507357 h 533396"/>
            </a:gdLst>
            <a:ahLst/>
            <a:cxnLst>
              <a:cxn ang="T8">
                <a:pos x="T0" y="T1"/>
              </a:cxn>
              <a:cxn ang="T9">
                <a:pos x="T2" y="T3"/>
              </a:cxn>
              <a:cxn ang="T10">
                <a:pos x="T4" y="T5"/>
              </a:cxn>
              <a:cxn ang="T11">
                <a:pos x="T6" y="T7"/>
              </a:cxn>
            </a:cxnLst>
            <a:rect l="T12" t="T13" r="T14" b="T15"/>
            <a:pathLst>
              <a:path w="2514600" h="533396">
                <a:moveTo>
                  <a:pt x="88899" y="0"/>
                </a:moveTo>
                <a:lnTo>
                  <a:pt x="88898" y="0"/>
                </a:lnTo>
                <a:cubicBezTo>
                  <a:pt x="39801" y="0"/>
                  <a:pt x="0" y="39801"/>
                  <a:pt x="0" y="88898"/>
                </a:cubicBezTo>
                <a:lnTo>
                  <a:pt x="0" y="444497"/>
                </a:lnTo>
                <a:cubicBezTo>
                  <a:pt x="0" y="493594"/>
                  <a:pt x="39801" y="533395"/>
                  <a:pt x="88898" y="533396"/>
                </a:cubicBezTo>
                <a:lnTo>
                  <a:pt x="2425701" y="533396"/>
                </a:lnTo>
                <a:cubicBezTo>
                  <a:pt x="2474798" y="533395"/>
                  <a:pt x="2514600" y="493594"/>
                  <a:pt x="2514600" y="444497"/>
                </a:cubicBezTo>
                <a:lnTo>
                  <a:pt x="2514600" y="88899"/>
                </a:lnTo>
                <a:cubicBezTo>
                  <a:pt x="2514600" y="39801"/>
                  <a:pt x="2474798" y="0"/>
                  <a:pt x="2425701"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smtClean="0">
                <a:solidFill>
                  <a:srgbClr val="FFFFFF"/>
                </a:solidFill>
                <a:latin typeface="Calibri" pitchFamily="34" charset="0"/>
              </a:rPr>
              <a:t>Set (get) </a:t>
            </a:r>
            <a:r>
              <a:rPr lang="en-US" sz="1400" dirty="0">
                <a:solidFill>
                  <a:srgbClr val="FFFFFF"/>
                </a:solidFill>
                <a:latin typeface="Calibri" pitchFamily="34" charset="0"/>
              </a:rPr>
              <a:t>pointers to data, methods and </a:t>
            </a:r>
            <a:r>
              <a:rPr lang="en-US" sz="1400" dirty="0" smtClean="0">
                <a:solidFill>
                  <a:srgbClr val="FFFFFF"/>
                </a:solidFill>
                <a:latin typeface="Calibri" pitchFamily="34" charset="0"/>
              </a:rPr>
              <a:t>objects or call </a:t>
            </a:r>
            <a:r>
              <a:rPr lang="en-US" sz="1400" dirty="0" err="1" smtClean="0">
                <a:solidFill>
                  <a:srgbClr val="FFFFFF"/>
                </a:solidFill>
                <a:latin typeface="Calibri" pitchFamily="34" charset="0"/>
              </a:rPr>
              <a:t>KIM_API_allocate</a:t>
            </a:r>
            <a:r>
              <a:rPr lang="en-US" sz="1400" dirty="0" smtClean="0">
                <a:solidFill>
                  <a:srgbClr val="FFFFFF"/>
                </a:solidFill>
                <a:latin typeface="Calibri" pitchFamily="34" charset="0"/>
              </a:rPr>
              <a:t>(…)</a:t>
            </a:r>
            <a:endParaRPr lang="en-US" sz="1400" dirty="0">
              <a:solidFill>
                <a:srgbClr val="FFFFFF"/>
              </a:solidFill>
              <a:latin typeface="Calibri" pitchFamily="34" charset="0"/>
            </a:endParaRPr>
          </a:p>
        </p:txBody>
      </p:sp>
      <p:sp>
        <p:nvSpPr>
          <p:cNvPr id="31764" name="Rounded Rectangle 30"/>
          <p:cNvSpPr>
            <a:spLocks noChangeArrowheads="1"/>
          </p:cNvSpPr>
          <p:nvPr/>
        </p:nvSpPr>
        <p:spPr bwMode="auto">
          <a:xfrm>
            <a:off x="990600" y="3339069"/>
            <a:ext cx="2514600" cy="582138"/>
          </a:xfrm>
          <a:custGeom>
            <a:avLst/>
            <a:gdLst>
              <a:gd name="T0" fmla="*/ 1257300 w 2514600"/>
              <a:gd name="T1" fmla="*/ 0 h 304796"/>
              <a:gd name="T2" fmla="*/ 2514600 w 2514600"/>
              <a:gd name="T3" fmla="*/ 152404 h 304796"/>
              <a:gd name="T4" fmla="*/ 1257300 w 2514600"/>
              <a:gd name="T5" fmla="*/ 304808 h 304796"/>
              <a:gd name="T6" fmla="*/ 0 w 2514600"/>
              <a:gd name="T7" fmla="*/ 152404 h 304796"/>
              <a:gd name="T8" fmla="*/ 17694720 60000 65536"/>
              <a:gd name="T9" fmla="*/ 0 60000 65536"/>
              <a:gd name="T10" fmla="*/ 5898240 60000 65536"/>
              <a:gd name="T11" fmla="*/ 11796480 60000 65536"/>
              <a:gd name="T12" fmla="*/ 14879 w 2514600"/>
              <a:gd name="T13" fmla="*/ 14879 h 304796"/>
              <a:gd name="T14" fmla="*/ 2499720 w 2514600"/>
              <a:gd name="T15" fmla="*/ 289917 h 304796"/>
            </a:gdLst>
            <a:ahLst/>
            <a:cxnLst>
              <a:cxn ang="T8">
                <a:pos x="T0" y="T1"/>
              </a:cxn>
              <a:cxn ang="T9">
                <a:pos x="T2" y="T3"/>
              </a:cxn>
              <a:cxn ang="T10">
                <a:pos x="T4" y="T5"/>
              </a:cxn>
              <a:cxn ang="T11">
                <a:pos x="T6" y="T7"/>
              </a:cxn>
            </a:cxnLst>
            <a:rect l="T12" t="T13" r="T14" b="T15"/>
            <a:pathLst>
              <a:path w="2514600" h="304796">
                <a:moveTo>
                  <a:pt x="50799" y="0"/>
                </a:moveTo>
                <a:lnTo>
                  <a:pt x="50798" y="0"/>
                </a:lnTo>
                <a:cubicBezTo>
                  <a:pt x="22743" y="0"/>
                  <a:pt x="0" y="22743"/>
                  <a:pt x="0" y="50798"/>
                </a:cubicBezTo>
                <a:lnTo>
                  <a:pt x="0" y="253997"/>
                </a:lnTo>
                <a:cubicBezTo>
                  <a:pt x="0" y="282052"/>
                  <a:pt x="22743" y="304795"/>
                  <a:pt x="50798" y="304796"/>
                </a:cubicBezTo>
                <a:lnTo>
                  <a:pt x="2463801" y="304796"/>
                </a:lnTo>
                <a:cubicBezTo>
                  <a:pt x="2491856" y="304795"/>
                  <a:pt x="2514600" y="282052"/>
                  <a:pt x="2514600" y="253997"/>
                </a:cubicBezTo>
                <a:lnTo>
                  <a:pt x="2514600" y="50799"/>
                </a:lnTo>
                <a:cubicBezTo>
                  <a:pt x="2514600" y="22743"/>
                  <a:pt x="2491856" y="0"/>
                  <a:pt x="2463801"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smtClean="0">
                <a:solidFill>
                  <a:srgbClr val="FFFFFF"/>
                </a:solidFill>
                <a:latin typeface="Calibri" pitchFamily="34" charset="0"/>
              </a:rPr>
              <a:t>Change model parameters if necessary </a:t>
            </a:r>
          </a:p>
          <a:p>
            <a:pPr algn="ctr"/>
            <a:r>
              <a:rPr lang="en-US" sz="1400" dirty="0" smtClean="0">
                <a:solidFill>
                  <a:srgbClr val="FFFFFF"/>
                </a:solidFill>
                <a:latin typeface="Calibri" pitchFamily="34" charset="0"/>
              </a:rPr>
              <a:t>Call   </a:t>
            </a:r>
            <a:r>
              <a:rPr lang="en-US" sz="1400" dirty="0" err="1" smtClean="0">
                <a:solidFill>
                  <a:srgbClr val="FFFFFF"/>
                </a:solidFill>
                <a:latin typeface="Calibri" pitchFamily="34" charset="0"/>
              </a:rPr>
              <a:t>KIM_API_model_reinit</a:t>
            </a:r>
            <a:r>
              <a:rPr lang="en-US" sz="1400" dirty="0" smtClean="0">
                <a:solidFill>
                  <a:srgbClr val="FFFFFF"/>
                </a:solidFill>
                <a:latin typeface="Calibri" pitchFamily="34" charset="0"/>
              </a:rPr>
              <a:t> (…) </a:t>
            </a:r>
            <a:endParaRPr lang="en-US" sz="1400" dirty="0">
              <a:solidFill>
                <a:srgbClr val="FFFFFF"/>
              </a:solidFill>
              <a:latin typeface="Calibri" pitchFamily="34" charset="0"/>
            </a:endParaRPr>
          </a:p>
        </p:txBody>
      </p:sp>
      <p:sp>
        <p:nvSpPr>
          <p:cNvPr id="31766" name="Rounded Rectangle 34"/>
          <p:cNvSpPr>
            <a:spLocks noChangeArrowheads="1"/>
          </p:cNvSpPr>
          <p:nvPr/>
        </p:nvSpPr>
        <p:spPr bwMode="auto">
          <a:xfrm>
            <a:off x="990600" y="4033470"/>
            <a:ext cx="2514600" cy="649287"/>
          </a:xfrm>
          <a:custGeom>
            <a:avLst/>
            <a:gdLst>
              <a:gd name="T0" fmla="*/ 1257300 w 2514600"/>
              <a:gd name="T1" fmla="*/ 0 h 487676"/>
              <a:gd name="T2" fmla="*/ 2514600 w 2514600"/>
              <a:gd name="T3" fmla="*/ 431948 h 487676"/>
              <a:gd name="T4" fmla="*/ 1257300 w 2514600"/>
              <a:gd name="T5" fmla="*/ 863898 h 487676"/>
              <a:gd name="T6" fmla="*/ 0 w 2514600"/>
              <a:gd name="T7" fmla="*/ 431948 h 487676"/>
              <a:gd name="T8" fmla="*/ 17694720 60000 65536"/>
              <a:gd name="T9" fmla="*/ 0 60000 65536"/>
              <a:gd name="T10" fmla="*/ 5898240 60000 65536"/>
              <a:gd name="T11" fmla="*/ 11796480 60000 65536"/>
              <a:gd name="T12" fmla="*/ 23807 w 2514600"/>
              <a:gd name="T13" fmla="*/ 23807 h 487676"/>
              <a:gd name="T14" fmla="*/ 2490792 w 2514600"/>
              <a:gd name="T15" fmla="*/ 463869 h 487676"/>
            </a:gdLst>
            <a:ahLst/>
            <a:cxnLst>
              <a:cxn ang="T8">
                <a:pos x="T0" y="T1"/>
              </a:cxn>
              <a:cxn ang="T9">
                <a:pos x="T2" y="T3"/>
              </a:cxn>
              <a:cxn ang="T10">
                <a:pos x="T4" y="T5"/>
              </a:cxn>
              <a:cxn ang="T11">
                <a:pos x="T6" y="T7"/>
              </a:cxn>
            </a:cxnLst>
            <a:rect l="T12" t="T13" r="T14" b="T15"/>
            <a:pathLst>
              <a:path w="2514600" h="487676">
                <a:moveTo>
                  <a:pt x="81279" y="0"/>
                </a:moveTo>
                <a:lnTo>
                  <a:pt x="81278" y="0"/>
                </a:lnTo>
                <a:cubicBezTo>
                  <a:pt x="36389" y="0"/>
                  <a:pt x="0" y="36389"/>
                  <a:pt x="0" y="81278"/>
                </a:cubicBezTo>
                <a:lnTo>
                  <a:pt x="0" y="406397"/>
                </a:lnTo>
                <a:cubicBezTo>
                  <a:pt x="0" y="451286"/>
                  <a:pt x="36389" y="487675"/>
                  <a:pt x="81278" y="487676"/>
                </a:cubicBezTo>
                <a:lnTo>
                  <a:pt x="2433321" y="487676"/>
                </a:lnTo>
                <a:cubicBezTo>
                  <a:pt x="2478210" y="487675"/>
                  <a:pt x="2514600" y="451286"/>
                  <a:pt x="2514600" y="406397"/>
                </a:cubicBezTo>
                <a:lnTo>
                  <a:pt x="2514600" y="81279"/>
                </a:lnTo>
                <a:cubicBezTo>
                  <a:pt x="2514600" y="36389"/>
                  <a:pt x="2478210" y="0"/>
                  <a:pt x="2433321"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smtClean="0">
                <a:solidFill>
                  <a:srgbClr val="FFFFFF"/>
                </a:solidFill>
                <a:latin typeface="Calibri" pitchFamily="34" charset="0"/>
              </a:rPr>
              <a:t>Use </a:t>
            </a:r>
            <a:r>
              <a:rPr lang="en-US" sz="1400" dirty="0">
                <a:solidFill>
                  <a:srgbClr val="FFFFFF"/>
                </a:solidFill>
                <a:latin typeface="Calibri" pitchFamily="34" charset="0"/>
              </a:rPr>
              <a:t>the Model’s </a:t>
            </a:r>
            <a:r>
              <a:rPr lang="en-US" sz="1400" dirty="0" smtClean="0">
                <a:solidFill>
                  <a:srgbClr val="FFFFFF"/>
                </a:solidFill>
                <a:latin typeface="Calibri" pitchFamily="34" charset="0"/>
              </a:rPr>
              <a:t>compute method</a:t>
            </a:r>
            <a:endParaRPr lang="en-US" sz="1400" dirty="0">
              <a:solidFill>
                <a:srgbClr val="FFFFFF"/>
              </a:solidFill>
              <a:latin typeface="Calibri" pitchFamily="34" charset="0"/>
            </a:endParaRPr>
          </a:p>
          <a:p>
            <a:pPr algn="ctr"/>
            <a:r>
              <a:rPr lang="en-US" sz="1400" dirty="0" err="1" smtClean="0">
                <a:solidFill>
                  <a:srgbClr val="FFFFFF"/>
                </a:solidFill>
                <a:latin typeface="Calibri" pitchFamily="34" charset="0"/>
              </a:rPr>
              <a:t>KIM_API_model_compute</a:t>
            </a:r>
            <a:r>
              <a:rPr lang="en-US" sz="1400" dirty="0" smtClean="0">
                <a:solidFill>
                  <a:srgbClr val="FFFFFF"/>
                </a:solidFill>
                <a:latin typeface="Calibri" pitchFamily="34" charset="0"/>
              </a:rPr>
              <a:t>(…)</a:t>
            </a:r>
            <a:endParaRPr lang="en-US" sz="1400" dirty="0">
              <a:solidFill>
                <a:srgbClr val="FFFFFF"/>
              </a:solidFill>
              <a:latin typeface="Calibri" pitchFamily="34" charset="0"/>
            </a:endParaRPr>
          </a:p>
        </p:txBody>
      </p:sp>
      <p:sp>
        <p:nvSpPr>
          <p:cNvPr id="31767" name="Rounded Rectangle 25"/>
          <p:cNvSpPr>
            <a:spLocks noChangeArrowheads="1"/>
          </p:cNvSpPr>
          <p:nvPr/>
        </p:nvSpPr>
        <p:spPr bwMode="auto">
          <a:xfrm>
            <a:off x="5638800" y="4724400"/>
            <a:ext cx="2362200" cy="762000"/>
          </a:xfrm>
          <a:custGeom>
            <a:avLst/>
            <a:gdLst>
              <a:gd name="T0" fmla="*/ 1181104 w 2362196"/>
              <a:gd name="T1" fmla="*/ 0 h 914400"/>
              <a:gd name="T2" fmla="*/ 2362208 w 2362196"/>
              <a:gd name="T3" fmla="*/ 457200 h 914400"/>
              <a:gd name="T4" fmla="*/ 1181104 w 2362196"/>
              <a:gd name="T5" fmla="*/ 914400 h 914400"/>
              <a:gd name="T6" fmla="*/ 0 w 2362196"/>
              <a:gd name="T7" fmla="*/ 457200 h 914400"/>
              <a:gd name="T8" fmla="*/ 17694720 60000 65536"/>
              <a:gd name="T9" fmla="*/ 0 60000 65536"/>
              <a:gd name="T10" fmla="*/ 5898240 60000 65536"/>
              <a:gd name="T11" fmla="*/ 11796480 60000 65536"/>
              <a:gd name="T12" fmla="*/ 44638 w 2362196"/>
              <a:gd name="T13" fmla="*/ 44638 h 914400"/>
              <a:gd name="T14" fmla="*/ 2317558 w 2362196"/>
              <a:gd name="T15" fmla="*/ 869762 h 914400"/>
            </a:gdLst>
            <a:ahLst/>
            <a:cxnLst>
              <a:cxn ang="T8">
                <a:pos x="T0" y="T1"/>
              </a:cxn>
              <a:cxn ang="T9">
                <a:pos x="T2" y="T3"/>
              </a:cxn>
              <a:cxn ang="T10">
                <a:pos x="T4" y="T5"/>
              </a:cxn>
              <a:cxn ang="T11">
                <a:pos x="T6" y="T7"/>
              </a:cxn>
            </a:cxnLst>
            <a:rect l="T12" t="T13" r="T14" b="T15"/>
            <a:pathLst>
              <a:path w="2362196" h="914400">
                <a:moveTo>
                  <a:pt x="152400" y="0"/>
                </a:moveTo>
                <a:lnTo>
                  <a:pt x="152399" y="0"/>
                </a:lnTo>
                <a:cubicBezTo>
                  <a:pt x="68231" y="0"/>
                  <a:pt x="0" y="68231"/>
                  <a:pt x="0" y="152399"/>
                </a:cubicBezTo>
                <a:lnTo>
                  <a:pt x="0" y="762000"/>
                </a:lnTo>
                <a:cubicBezTo>
                  <a:pt x="0" y="846168"/>
                  <a:pt x="68231" y="914399"/>
                  <a:pt x="152399" y="914400"/>
                </a:cubicBezTo>
                <a:lnTo>
                  <a:pt x="2209796" y="914400"/>
                </a:lnTo>
                <a:cubicBezTo>
                  <a:pt x="2293964" y="914399"/>
                  <a:pt x="2362196" y="846168"/>
                  <a:pt x="2362196" y="762000"/>
                </a:cubicBezTo>
                <a:lnTo>
                  <a:pt x="2362196" y="152400"/>
                </a:lnTo>
                <a:cubicBezTo>
                  <a:pt x="2362196" y="68231"/>
                  <a:pt x="2293964" y="0"/>
                  <a:pt x="2209796" y="0"/>
                </a:cubicBezTo>
                <a:close/>
              </a:path>
            </a:pathLst>
          </a:custGeom>
          <a:solidFill>
            <a:srgbClr val="4F81BD"/>
          </a:solidFill>
          <a:ln w="25402">
            <a:solidFill>
              <a:srgbClr val="385D8A"/>
            </a:solidFill>
            <a:miter lim="800000"/>
            <a:headEnd/>
            <a:tailEnd/>
          </a:ln>
        </p:spPr>
        <p:txBody>
          <a:bodyPr anchor="ctr" anchorCtr="1"/>
          <a:lstStyle/>
          <a:p>
            <a:r>
              <a:rPr lang="en-US" sz="1400" dirty="0" smtClean="0">
                <a:solidFill>
                  <a:srgbClr val="FFFFFF"/>
                </a:solidFill>
                <a:latin typeface="Calibri" pitchFamily="34" charset="0"/>
              </a:rPr>
              <a:t>4. model_destroy routine</a:t>
            </a:r>
          </a:p>
          <a:p>
            <a:r>
              <a:rPr lang="en-US" sz="1400" dirty="0" smtClean="0">
                <a:solidFill>
                  <a:srgbClr val="FFFFFF"/>
                </a:solidFill>
                <a:latin typeface="Calibri" pitchFamily="34" charset="0"/>
              </a:rPr>
              <a:t>(if  necessary)</a:t>
            </a:r>
            <a:endParaRPr lang="en-US" sz="1400" dirty="0">
              <a:solidFill>
                <a:srgbClr val="FFFFFF"/>
              </a:solidFill>
              <a:latin typeface="Calibri" pitchFamily="34" charset="0"/>
            </a:endParaRPr>
          </a:p>
        </p:txBody>
      </p:sp>
      <p:sp>
        <p:nvSpPr>
          <p:cNvPr id="31770" name="Rounded Rectangle 36"/>
          <p:cNvSpPr>
            <a:spLocks noChangeArrowheads="1"/>
          </p:cNvSpPr>
          <p:nvPr/>
        </p:nvSpPr>
        <p:spPr bwMode="auto">
          <a:xfrm>
            <a:off x="1371600" y="5791200"/>
            <a:ext cx="5943600" cy="609600"/>
          </a:xfrm>
          <a:custGeom>
            <a:avLst/>
            <a:gdLst>
              <a:gd name="T0" fmla="*/ 2971800 w 5943600"/>
              <a:gd name="T1" fmla="*/ 0 h 609603"/>
              <a:gd name="T2" fmla="*/ 5943600 w 5943600"/>
              <a:gd name="T3" fmla="*/ 304798 h 609603"/>
              <a:gd name="T4" fmla="*/ 2971800 w 5943600"/>
              <a:gd name="T5" fmla="*/ 609594 h 609603"/>
              <a:gd name="T6" fmla="*/ 0 w 5943600"/>
              <a:gd name="T7" fmla="*/ 304798 h 609603"/>
              <a:gd name="T8" fmla="*/ 17694720 60000 65536"/>
              <a:gd name="T9" fmla="*/ 0 60000 65536"/>
              <a:gd name="T10" fmla="*/ 5898240 60000 65536"/>
              <a:gd name="T11" fmla="*/ 11796480 60000 65536"/>
              <a:gd name="T12" fmla="*/ 29759 w 5943600"/>
              <a:gd name="T13" fmla="*/ 29759 h 609603"/>
              <a:gd name="T14" fmla="*/ 5913840 w 5943600"/>
              <a:gd name="T15" fmla="*/ 579844 h 609603"/>
            </a:gdLst>
            <a:ahLst/>
            <a:cxnLst>
              <a:cxn ang="T8">
                <a:pos x="T0" y="T1"/>
              </a:cxn>
              <a:cxn ang="T9">
                <a:pos x="T2" y="T3"/>
              </a:cxn>
              <a:cxn ang="T10">
                <a:pos x="T4" y="T5"/>
              </a:cxn>
              <a:cxn ang="T11">
                <a:pos x="T6" y="T7"/>
              </a:cxn>
            </a:cxnLst>
            <a:rect l="T12" t="T13" r="T14" b="T15"/>
            <a:pathLst>
              <a:path w="5943600" h="609603">
                <a:moveTo>
                  <a:pt x="101600" y="0"/>
                </a:moveTo>
                <a:lnTo>
                  <a:pt x="101599" y="0"/>
                </a:lnTo>
                <a:cubicBezTo>
                  <a:pt x="45487" y="0"/>
                  <a:pt x="0" y="45487"/>
                  <a:pt x="0" y="101599"/>
                </a:cubicBezTo>
                <a:lnTo>
                  <a:pt x="0" y="508003"/>
                </a:lnTo>
                <a:cubicBezTo>
                  <a:pt x="0" y="564115"/>
                  <a:pt x="45487" y="609602"/>
                  <a:pt x="101599" y="609603"/>
                </a:cubicBezTo>
                <a:lnTo>
                  <a:pt x="5842000" y="609603"/>
                </a:lnTo>
                <a:cubicBezTo>
                  <a:pt x="5898112" y="609602"/>
                  <a:pt x="5943600" y="564115"/>
                  <a:pt x="5943600" y="508003"/>
                </a:cubicBezTo>
                <a:lnTo>
                  <a:pt x="5943600" y="101600"/>
                </a:lnTo>
                <a:cubicBezTo>
                  <a:pt x="5943600" y="45487"/>
                  <a:pt x="5898112" y="0"/>
                  <a:pt x="5842000" y="0"/>
                </a:cubicBezTo>
                <a:close/>
              </a:path>
            </a:pathLst>
          </a:custGeom>
          <a:solidFill>
            <a:srgbClr val="8EB4E3"/>
          </a:solidFill>
          <a:ln w="9525">
            <a:noFill/>
            <a:miter lim="800000"/>
            <a:headEnd/>
            <a:tailEnd/>
          </a:ln>
        </p:spPr>
        <p:txBody>
          <a:bodyPr anchor="ctr" anchorCtr="1"/>
          <a:lstStyle/>
          <a:p>
            <a:pPr algn="ctr"/>
            <a:r>
              <a:rPr lang="en-US" sz="2000" dirty="0">
                <a:solidFill>
                  <a:srgbClr val="FFFFFF"/>
                </a:solidFill>
                <a:latin typeface="Calibri" pitchFamily="34" charset="0"/>
              </a:rPr>
              <a:t>Pointer to KIM API object is the </a:t>
            </a:r>
            <a:r>
              <a:rPr lang="en-US" sz="2000" dirty="0" smtClean="0">
                <a:solidFill>
                  <a:srgbClr val="FFFFFF"/>
                </a:solidFill>
                <a:latin typeface="Calibri" pitchFamily="34" charset="0"/>
              </a:rPr>
              <a:t>main </a:t>
            </a:r>
            <a:r>
              <a:rPr lang="en-US" sz="2000" dirty="0">
                <a:solidFill>
                  <a:srgbClr val="FFFFFF"/>
                </a:solidFill>
                <a:latin typeface="Calibri" pitchFamily="34" charset="0"/>
              </a:rPr>
              <a:t>argument communicated between </a:t>
            </a:r>
            <a:r>
              <a:rPr lang="en-US" sz="2000" b="1" dirty="0">
                <a:solidFill>
                  <a:srgbClr val="FFFFFF"/>
                </a:solidFill>
                <a:latin typeface="Calibri" pitchFamily="34" charset="0"/>
              </a:rPr>
              <a:t>Tests</a:t>
            </a:r>
            <a:r>
              <a:rPr lang="en-US" sz="2000" dirty="0">
                <a:solidFill>
                  <a:srgbClr val="FFFFFF"/>
                </a:solidFill>
                <a:latin typeface="Calibri" pitchFamily="34" charset="0"/>
              </a:rPr>
              <a:t> and </a:t>
            </a:r>
            <a:r>
              <a:rPr lang="en-US" sz="2000" b="1" dirty="0">
                <a:solidFill>
                  <a:srgbClr val="FFFFFF"/>
                </a:solidFill>
                <a:latin typeface="Calibri" pitchFamily="34" charset="0"/>
              </a:rPr>
              <a:t>Models</a:t>
            </a:r>
          </a:p>
        </p:txBody>
      </p:sp>
      <p:sp>
        <p:nvSpPr>
          <p:cNvPr id="31771" name="Rounded Rectangle 25"/>
          <p:cNvSpPr>
            <a:spLocks noChangeArrowheads="1"/>
          </p:cNvSpPr>
          <p:nvPr/>
        </p:nvSpPr>
        <p:spPr bwMode="auto">
          <a:xfrm>
            <a:off x="5638800" y="2514600"/>
            <a:ext cx="2362200" cy="609600"/>
          </a:xfrm>
          <a:custGeom>
            <a:avLst/>
            <a:gdLst>
              <a:gd name="T0" fmla="*/ 1181104 w 2362196"/>
              <a:gd name="T1" fmla="*/ 0 h 914400"/>
              <a:gd name="T2" fmla="*/ 2362208 w 2362196"/>
              <a:gd name="T3" fmla="*/ 622300 h 914400"/>
              <a:gd name="T4" fmla="*/ 1181104 w 2362196"/>
              <a:gd name="T5" fmla="*/ 1244600 h 914400"/>
              <a:gd name="T6" fmla="*/ 0 w 2362196"/>
              <a:gd name="T7" fmla="*/ 622300 h 914400"/>
              <a:gd name="T8" fmla="*/ 17694720 60000 65536"/>
              <a:gd name="T9" fmla="*/ 0 60000 65536"/>
              <a:gd name="T10" fmla="*/ 5898240 60000 65536"/>
              <a:gd name="T11" fmla="*/ 11796480 60000 65536"/>
              <a:gd name="T12" fmla="*/ 44638 w 2362196"/>
              <a:gd name="T13" fmla="*/ 44638 h 914400"/>
              <a:gd name="T14" fmla="*/ 2317558 w 2362196"/>
              <a:gd name="T15" fmla="*/ 869762 h 914400"/>
            </a:gdLst>
            <a:ahLst/>
            <a:cxnLst>
              <a:cxn ang="T8">
                <a:pos x="T0" y="T1"/>
              </a:cxn>
              <a:cxn ang="T9">
                <a:pos x="T2" y="T3"/>
              </a:cxn>
              <a:cxn ang="T10">
                <a:pos x="T4" y="T5"/>
              </a:cxn>
              <a:cxn ang="T11">
                <a:pos x="T6" y="T7"/>
              </a:cxn>
            </a:cxnLst>
            <a:rect l="T12" t="T13" r="T14" b="T15"/>
            <a:pathLst>
              <a:path w="2362196" h="914400">
                <a:moveTo>
                  <a:pt x="152400" y="0"/>
                </a:moveTo>
                <a:lnTo>
                  <a:pt x="152399" y="0"/>
                </a:lnTo>
                <a:cubicBezTo>
                  <a:pt x="68231" y="0"/>
                  <a:pt x="0" y="68231"/>
                  <a:pt x="0" y="152399"/>
                </a:cubicBezTo>
                <a:lnTo>
                  <a:pt x="0" y="762000"/>
                </a:lnTo>
                <a:cubicBezTo>
                  <a:pt x="0" y="846168"/>
                  <a:pt x="68231" y="914399"/>
                  <a:pt x="152399" y="914400"/>
                </a:cubicBezTo>
                <a:lnTo>
                  <a:pt x="2209796" y="914400"/>
                </a:lnTo>
                <a:cubicBezTo>
                  <a:pt x="2293964" y="914399"/>
                  <a:pt x="2362196" y="846168"/>
                  <a:pt x="2362196" y="762000"/>
                </a:cubicBezTo>
                <a:lnTo>
                  <a:pt x="2362196" y="152400"/>
                </a:lnTo>
                <a:cubicBezTo>
                  <a:pt x="2362196" y="68231"/>
                  <a:pt x="2293964" y="0"/>
                  <a:pt x="2209796" y="0"/>
                </a:cubicBezTo>
                <a:close/>
              </a:path>
            </a:pathLst>
          </a:custGeom>
          <a:solidFill>
            <a:srgbClr val="4F81BD"/>
          </a:solidFill>
          <a:ln w="25402">
            <a:solidFill>
              <a:srgbClr val="385D8A"/>
            </a:solidFill>
            <a:miter lim="800000"/>
            <a:headEnd/>
            <a:tailEnd/>
          </a:ln>
        </p:spPr>
        <p:txBody>
          <a:bodyPr anchor="ctr" anchorCtr="1"/>
          <a:lstStyle/>
          <a:p>
            <a:r>
              <a:rPr lang="en-US" sz="1400" dirty="0">
                <a:solidFill>
                  <a:srgbClr val="FFFFFF"/>
                </a:solidFill>
                <a:latin typeface="Calibri" pitchFamily="34" charset="0"/>
              </a:rPr>
              <a:t>1. model_init, place compute method pointer into KIM API object</a:t>
            </a:r>
          </a:p>
        </p:txBody>
      </p:sp>
      <p:sp>
        <p:nvSpPr>
          <p:cNvPr id="32" name="Right Arrow 31"/>
          <p:cNvSpPr>
            <a:spLocks/>
          </p:cNvSpPr>
          <p:nvPr/>
        </p:nvSpPr>
        <p:spPr bwMode="auto">
          <a:xfrm>
            <a:off x="3581400" y="4038600"/>
            <a:ext cx="1978030" cy="152401"/>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33" name="Right Arrow 32"/>
          <p:cNvSpPr>
            <a:spLocks/>
          </p:cNvSpPr>
          <p:nvPr/>
        </p:nvSpPr>
        <p:spPr bwMode="auto">
          <a:xfrm rot="10799991">
            <a:off x="3581400" y="4190998"/>
            <a:ext cx="1981199" cy="152404"/>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34" name="Right Arrow 31"/>
          <p:cNvSpPr>
            <a:spLocks/>
          </p:cNvSpPr>
          <p:nvPr/>
        </p:nvSpPr>
        <p:spPr bwMode="auto">
          <a:xfrm>
            <a:off x="3581400" y="4800600"/>
            <a:ext cx="1978030" cy="152401"/>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35" name="Right Arrow 32"/>
          <p:cNvSpPr>
            <a:spLocks/>
          </p:cNvSpPr>
          <p:nvPr/>
        </p:nvSpPr>
        <p:spPr bwMode="auto">
          <a:xfrm rot="10799991">
            <a:off x="3581400" y="4952998"/>
            <a:ext cx="1981199" cy="152404"/>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29" name="Rounded Rectangle 25"/>
          <p:cNvSpPr>
            <a:spLocks noChangeArrowheads="1"/>
          </p:cNvSpPr>
          <p:nvPr/>
        </p:nvSpPr>
        <p:spPr bwMode="auto">
          <a:xfrm>
            <a:off x="5638800" y="3175000"/>
            <a:ext cx="2362200" cy="685800"/>
          </a:xfrm>
          <a:custGeom>
            <a:avLst/>
            <a:gdLst>
              <a:gd name="T0" fmla="*/ 1181104 w 2362196"/>
              <a:gd name="T1" fmla="*/ 0 h 914400"/>
              <a:gd name="T2" fmla="*/ 2362208 w 2362196"/>
              <a:gd name="T3" fmla="*/ 622300 h 914400"/>
              <a:gd name="T4" fmla="*/ 1181104 w 2362196"/>
              <a:gd name="T5" fmla="*/ 1244600 h 914400"/>
              <a:gd name="T6" fmla="*/ 0 w 2362196"/>
              <a:gd name="T7" fmla="*/ 622300 h 914400"/>
              <a:gd name="T8" fmla="*/ 17694720 60000 65536"/>
              <a:gd name="T9" fmla="*/ 0 60000 65536"/>
              <a:gd name="T10" fmla="*/ 5898240 60000 65536"/>
              <a:gd name="T11" fmla="*/ 11796480 60000 65536"/>
              <a:gd name="T12" fmla="*/ 44638 w 2362196"/>
              <a:gd name="T13" fmla="*/ 44638 h 914400"/>
              <a:gd name="T14" fmla="*/ 2317558 w 2362196"/>
              <a:gd name="T15" fmla="*/ 869762 h 914400"/>
            </a:gdLst>
            <a:ahLst/>
            <a:cxnLst>
              <a:cxn ang="T8">
                <a:pos x="T0" y="T1"/>
              </a:cxn>
              <a:cxn ang="T9">
                <a:pos x="T2" y="T3"/>
              </a:cxn>
              <a:cxn ang="T10">
                <a:pos x="T4" y="T5"/>
              </a:cxn>
              <a:cxn ang="T11">
                <a:pos x="T6" y="T7"/>
              </a:cxn>
            </a:cxnLst>
            <a:rect l="T12" t="T13" r="T14" b="T15"/>
            <a:pathLst>
              <a:path w="2362196" h="914400">
                <a:moveTo>
                  <a:pt x="152400" y="0"/>
                </a:moveTo>
                <a:lnTo>
                  <a:pt x="152399" y="0"/>
                </a:lnTo>
                <a:cubicBezTo>
                  <a:pt x="68231" y="0"/>
                  <a:pt x="0" y="68231"/>
                  <a:pt x="0" y="152399"/>
                </a:cubicBezTo>
                <a:lnTo>
                  <a:pt x="0" y="762000"/>
                </a:lnTo>
                <a:cubicBezTo>
                  <a:pt x="0" y="846168"/>
                  <a:pt x="68231" y="914399"/>
                  <a:pt x="152399" y="914400"/>
                </a:cubicBezTo>
                <a:lnTo>
                  <a:pt x="2209796" y="914400"/>
                </a:lnTo>
                <a:cubicBezTo>
                  <a:pt x="2293964" y="914399"/>
                  <a:pt x="2362196" y="846168"/>
                  <a:pt x="2362196" y="762000"/>
                </a:cubicBezTo>
                <a:lnTo>
                  <a:pt x="2362196" y="152400"/>
                </a:lnTo>
                <a:cubicBezTo>
                  <a:pt x="2362196" y="68231"/>
                  <a:pt x="2293964" y="0"/>
                  <a:pt x="2209796" y="0"/>
                </a:cubicBezTo>
                <a:close/>
              </a:path>
            </a:pathLst>
          </a:custGeom>
          <a:solidFill>
            <a:srgbClr val="4F81BD"/>
          </a:solidFill>
          <a:ln w="25402">
            <a:solidFill>
              <a:srgbClr val="385D8A"/>
            </a:solidFill>
            <a:miter lim="800000"/>
            <a:headEnd/>
            <a:tailEnd/>
          </a:ln>
        </p:spPr>
        <p:txBody>
          <a:bodyPr anchor="ctr" anchorCtr="1"/>
          <a:lstStyle/>
          <a:p>
            <a:r>
              <a:rPr lang="en-US" sz="1400" dirty="0" smtClean="0">
                <a:solidFill>
                  <a:srgbClr val="FFFFFF"/>
                </a:solidFill>
                <a:latin typeface="Calibri" pitchFamily="34" charset="0"/>
              </a:rPr>
              <a:t>2. </a:t>
            </a:r>
            <a:r>
              <a:rPr lang="en-US" sz="1400" dirty="0" err="1" smtClean="0">
                <a:solidFill>
                  <a:srgbClr val="FFFFFF"/>
                </a:solidFill>
                <a:latin typeface="Calibri" pitchFamily="34" charset="0"/>
              </a:rPr>
              <a:t>model_reinit</a:t>
            </a:r>
            <a:r>
              <a:rPr lang="en-US" sz="1400" dirty="0" smtClean="0">
                <a:solidFill>
                  <a:srgbClr val="FFFFFF"/>
                </a:solidFill>
                <a:latin typeface="Calibri" pitchFamily="34" charset="0"/>
              </a:rPr>
              <a:t>,  if parameters of the model have been changed </a:t>
            </a:r>
            <a:endParaRPr lang="en-US" sz="1400" dirty="0">
              <a:solidFill>
                <a:srgbClr val="FFFFFF"/>
              </a:solidFill>
              <a:latin typeface="Calibri" pitchFamily="34" charset="0"/>
            </a:endParaRPr>
          </a:p>
        </p:txBody>
      </p:sp>
      <p:sp>
        <p:nvSpPr>
          <p:cNvPr id="30" name="Rounded Rectangle 20"/>
          <p:cNvSpPr>
            <a:spLocks noChangeArrowheads="1"/>
          </p:cNvSpPr>
          <p:nvPr/>
        </p:nvSpPr>
        <p:spPr bwMode="auto">
          <a:xfrm>
            <a:off x="990600" y="4795020"/>
            <a:ext cx="2514600" cy="274320"/>
          </a:xfrm>
          <a:custGeom>
            <a:avLst/>
            <a:gdLst>
              <a:gd name="T0" fmla="*/ 1257300 w 2514600"/>
              <a:gd name="T1" fmla="*/ 0 h 457200"/>
              <a:gd name="T2" fmla="*/ 2514600 w 2514600"/>
              <a:gd name="T3" fmla="*/ 228600 h 457200"/>
              <a:gd name="T4" fmla="*/ 1257300 w 2514600"/>
              <a:gd name="T5" fmla="*/ 457200 h 457200"/>
              <a:gd name="T6" fmla="*/ 0 w 2514600"/>
              <a:gd name="T7" fmla="*/ 228600 h 457200"/>
              <a:gd name="T8" fmla="*/ 17694720 60000 65536"/>
              <a:gd name="T9" fmla="*/ 0 60000 65536"/>
              <a:gd name="T10" fmla="*/ 5898240 60000 65536"/>
              <a:gd name="T11" fmla="*/ 11796480 60000 65536"/>
              <a:gd name="T12" fmla="*/ 22319 w 2514600"/>
              <a:gd name="T13" fmla="*/ 22319 h 457200"/>
              <a:gd name="T14" fmla="*/ 2492280 w 2514600"/>
              <a:gd name="T15" fmla="*/ 434881 h 457200"/>
            </a:gdLst>
            <a:ahLst/>
            <a:cxnLst>
              <a:cxn ang="T8">
                <a:pos x="T0" y="T1"/>
              </a:cxn>
              <a:cxn ang="T9">
                <a:pos x="T2" y="T3"/>
              </a:cxn>
              <a:cxn ang="T10">
                <a:pos x="T4" y="T5"/>
              </a:cxn>
              <a:cxn ang="T11">
                <a:pos x="T6" y="T7"/>
              </a:cxn>
            </a:cxnLst>
            <a:rect l="T12" t="T13" r="T14" b="T15"/>
            <a:pathLst>
              <a:path w="2514600" h="457200">
                <a:moveTo>
                  <a:pt x="76200" y="0"/>
                </a:moveTo>
                <a:lnTo>
                  <a:pt x="76199" y="0"/>
                </a:lnTo>
                <a:cubicBezTo>
                  <a:pt x="34115" y="0"/>
                  <a:pt x="0" y="34115"/>
                  <a:pt x="0" y="76199"/>
                </a:cubicBezTo>
                <a:lnTo>
                  <a:pt x="0" y="381000"/>
                </a:lnTo>
                <a:cubicBezTo>
                  <a:pt x="0" y="423084"/>
                  <a:pt x="34115" y="457199"/>
                  <a:pt x="76199" y="457200"/>
                </a:cubicBezTo>
                <a:lnTo>
                  <a:pt x="2438400" y="457200"/>
                </a:lnTo>
                <a:cubicBezTo>
                  <a:pt x="2480484" y="457199"/>
                  <a:pt x="2514600" y="423084"/>
                  <a:pt x="2514600" y="381000"/>
                </a:cubicBezTo>
                <a:lnTo>
                  <a:pt x="2514600" y="76200"/>
                </a:lnTo>
                <a:cubicBezTo>
                  <a:pt x="2514600" y="34115"/>
                  <a:pt x="2480484" y="0"/>
                  <a:pt x="2438400"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err="1" smtClean="0">
                <a:solidFill>
                  <a:srgbClr val="FFFFFF"/>
                </a:solidFill>
                <a:latin typeface="Calibri" pitchFamily="34" charset="0"/>
              </a:rPr>
              <a:t>deallocate</a:t>
            </a:r>
            <a:r>
              <a:rPr lang="en-US" sz="1400" dirty="0" smtClean="0">
                <a:solidFill>
                  <a:srgbClr val="FFFFFF"/>
                </a:solidFill>
                <a:latin typeface="Calibri" pitchFamily="34" charset="0"/>
              </a:rPr>
              <a:t>  the Model </a:t>
            </a:r>
            <a:endParaRPr lang="en-US" sz="1400" dirty="0">
              <a:solidFill>
                <a:srgbClr val="FFFFFF"/>
              </a:solidFill>
              <a:latin typeface="Calibri" pitchFamily="34" charset="0"/>
            </a:endParaRPr>
          </a:p>
        </p:txBody>
      </p:sp>
      <p:sp>
        <p:nvSpPr>
          <p:cNvPr id="31" name="Rounded Rectangle 30"/>
          <p:cNvSpPr>
            <a:spLocks noChangeArrowheads="1"/>
          </p:cNvSpPr>
          <p:nvPr/>
        </p:nvSpPr>
        <p:spPr bwMode="auto">
          <a:xfrm>
            <a:off x="990600" y="2922006"/>
            <a:ext cx="2514600" cy="304800"/>
          </a:xfrm>
          <a:custGeom>
            <a:avLst/>
            <a:gdLst>
              <a:gd name="T0" fmla="*/ 1257300 w 2514600"/>
              <a:gd name="T1" fmla="*/ 0 h 304796"/>
              <a:gd name="T2" fmla="*/ 2514600 w 2514600"/>
              <a:gd name="T3" fmla="*/ 152404 h 304796"/>
              <a:gd name="T4" fmla="*/ 1257300 w 2514600"/>
              <a:gd name="T5" fmla="*/ 304808 h 304796"/>
              <a:gd name="T6" fmla="*/ 0 w 2514600"/>
              <a:gd name="T7" fmla="*/ 152404 h 304796"/>
              <a:gd name="T8" fmla="*/ 17694720 60000 65536"/>
              <a:gd name="T9" fmla="*/ 0 60000 65536"/>
              <a:gd name="T10" fmla="*/ 5898240 60000 65536"/>
              <a:gd name="T11" fmla="*/ 11796480 60000 65536"/>
              <a:gd name="T12" fmla="*/ 14879 w 2514600"/>
              <a:gd name="T13" fmla="*/ 14879 h 304796"/>
              <a:gd name="T14" fmla="*/ 2499720 w 2514600"/>
              <a:gd name="T15" fmla="*/ 289917 h 304796"/>
            </a:gdLst>
            <a:ahLst/>
            <a:cxnLst>
              <a:cxn ang="T8">
                <a:pos x="T0" y="T1"/>
              </a:cxn>
              <a:cxn ang="T9">
                <a:pos x="T2" y="T3"/>
              </a:cxn>
              <a:cxn ang="T10">
                <a:pos x="T4" y="T5"/>
              </a:cxn>
              <a:cxn ang="T11">
                <a:pos x="T6" y="T7"/>
              </a:cxn>
            </a:cxnLst>
            <a:rect l="T12" t="T13" r="T14" b="T15"/>
            <a:pathLst>
              <a:path w="2514600" h="304796">
                <a:moveTo>
                  <a:pt x="50799" y="0"/>
                </a:moveTo>
                <a:lnTo>
                  <a:pt x="50798" y="0"/>
                </a:lnTo>
                <a:cubicBezTo>
                  <a:pt x="22743" y="0"/>
                  <a:pt x="0" y="22743"/>
                  <a:pt x="0" y="50798"/>
                </a:cubicBezTo>
                <a:lnTo>
                  <a:pt x="0" y="253997"/>
                </a:lnTo>
                <a:cubicBezTo>
                  <a:pt x="0" y="282052"/>
                  <a:pt x="22743" y="304795"/>
                  <a:pt x="50798" y="304796"/>
                </a:cubicBezTo>
                <a:lnTo>
                  <a:pt x="2463801" y="304796"/>
                </a:lnTo>
                <a:cubicBezTo>
                  <a:pt x="2491856" y="304795"/>
                  <a:pt x="2514600" y="282052"/>
                  <a:pt x="2514600" y="253997"/>
                </a:cubicBezTo>
                <a:lnTo>
                  <a:pt x="2514600" y="50799"/>
                </a:lnTo>
                <a:cubicBezTo>
                  <a:pt x="2514600" y="22743"/>
                  <a:pt x="2491856" y="0"/>
                  <a:pt x="2463801"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a:solidFill>
                  <a:srgbClr val="FFFFFF"/>
                </a:solidFill>
                <a:latin typeface="Calibri" pitchFamily="34" charset="0"/>
              </a:rPr>
              <a:t>Call </a:t>
            </a:r>
            <a:r>
              <a:rPr lang="en-US" sz="1400" dirty="0" smtClean="0">
                <a:solidFill>
                  <a:srgbClr val="FFFFFF"/>
                </a:solidFill>
                <a:latin typeface="Calibri" pitchFamily="34" charset="0"/>
              </a:rPr>
              <a:t>the  </a:t>
            </a:r>
            <a:r>
              <a:rPr lang="en-US" sz="1400" dirty="0">
                <a:solidFill>
                  <a:srgbClr val="FFFFFF"/>
                </a:solidFill>
                <a:latin typeface="Calibri" pitchFamily="34" charset="0"/>
              </a:rPr>
              <a:t>model_init routine</a:t>
            </a:r>
          </a:p>
        </p:txBody>
      </p:sp>
      <p:sp>
        <p:nvSpPr>
          <p:cNvPr id="31758" name="Right Arrow 32"/>
          <p:cNvSpPr>
            <a:spLocks/>
          </p:cNvSpPr>
          <p:nvPr/>
        </p:nvSpPr>
        <p:spPr bwMode="auto">
          <a:xfrm rot="10799991">
            <a:off x="3581400" y="2971798"/>
            <a:ext cx="1981199" cy="152404"/>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31757" name="Right Arrow 31"/>
          <p:cNvSpPr>
            <a:spLocks/>
          </p:cNvSpPr>
          <p:nvPr/>
        </p:nvSpPr>
        <p:spPr bwMode="auto">
          <a:xfrm>
            <a:off x="3581400" y="2819400"/>
            <a:ext cx="1978030" cy="152401"/>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40" name="Right Arrow 32"/>
          <p:cNvSpPr>
            <a:spLocks/>
          </p:cNvSpPr>
          <p:nvPr/>
        </p:nvSpPr>
        <p:spPr bwMode="auto">
          <a:xfrm rot="10799991">
            <a:off x="3581400" y="3581398"/>
            <a:ext cx="1981199" cy="152404"/>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41" name="Right Arrow 31"/>
          <p:cNvSpPr>
            <a:spLocks/>
          </p:cNvSpPr>
          <p:nvPr/>
        </p:nvSpPr>
        <p:spPr bwMode="auto">
          <a:xfrm>
            <a:off x="3581400" y="3429000"/>
            <a:ext cx="1978030" cy="152401"/>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name="Slide87">
    <p:spTree>
      <p:nvGrpSpPr>
        <p:cNvPr id="1" name=""/>
        <p:cNvGrpSpPr/>
        <p:nvPr/>
      </p:nvGrpSpPr>
      <p:grpSpPr>
        <a:xfrm>
          <a:off x="0" y="0"/>
          <a:ext cx="0" cy="0"/>
          <a:chOff x="0" y="0"/>
          <a:chExt cx="0" cy="0"/>
        </a:xfrm>
      </p:grpSpPr>
      <p:sp>
        <p:nvSpPr>
          <p:cNvPr id="44033" name="Title 1"/>
          <p:cNvSpPr txBox="1">
            <a:spLocks noGrp="1"/>
          </p:cNvSpPr>
          <p:nvPr>
            <p:ph type="title"/>
          </p:nvPr>
        </p:nvSpPr>
        <p:spPr>
          <a:xfrm>
            <a:off x="457200" y="228600"/>
            <a:ext cx="8229600" cy="609600"/>
          </a:xfrm>
        </p:spPr>
        <p:txBody>
          <a:bodyPr/>
          <a:lstStyle/>
          <a:p>
            <a:pPr eaLnBrk="1" hangingPunct="1"/>
            <a:r>
              <a:rPr sz="2000" b="1" dirty="0" smtClean="0">
                <a:solidFill>
                  <a:srgbClr val="4F81BD"/>
                </a:solidFill>
                <a:latin typeface="Arial" charset="0"/>
                <a:cs typeface="Arial" charset="0"/>
              </a:rPr>
              <a:t>Initialization of KIM API object, setting and getting data-pointers can be done through the KIM service routines</a:t>
            </a:r>
            <a:endParaRPr sz="2400" b="1" dirty="0" smtClean="0">
              <a:solidFill>
                <a:srgbClr val="4F81BD"/>
              </a:solidFill>
              <a:latin typeface="Arial" charset="0"/>
              <a:cs typeface="Arial" charset="0"/>
            </a:endParaRPr>
          </a:p>
        </p:txBody>
      </p:sp>
      <p:sp>
        <p:nvSpPr>
          <p:cNvPr id="44034"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8</a:t>
            </a:r>
            <a:endParaRPr lang="en-US" sz="1600" b="1" dirty="0">
              <a:solidFill>
                <a:srgbClr val="FFFFFF"/>
              </a:solidFill>
              <a:latin typeface="Calibri" pitchFamily="34" charset="0"/>
            </a:endParaRPr>
          </a:p>
        </p:txBody>
      </p:sp>
      <p:cxnSp>
        <p:nvCxnSpPr>
          <p:cNvPr id="44035"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dirty="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814B373E-81D4-42BA-BA97-EA653893C95F}"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33</a:t>
            </a:fld>
            <a:endParaRPr lang="en-US" sz="1200" kern="0">
              <a:solidFill>
                <a:srgbClr val="898989"/>
              </a:solidFill>
              <a:latin typeface="Calibri"/>
            </a:endParaRPr>
          </a:p>
        </p:txBody>
      </p:sp>
      <p:sp>
        <p:nvSpPr>
          <p:cNvPr id="44039" name="TextBox 9"/>
          <p:cNvSpPr txBox="1">
            <a:spLocks noChangeArrowheads="1"/>
          </p:cNvSpPr>
          <p:nvPr/>
        </p:nvSpPr>
        <p:spPr bwMode="auto">
          <a:xfrm>
            <a:off x="76200" y="1323975"/>
            <a:ext cx="5105400" cy="4708981"/>
          </a:xfrm>
          <a:prstGeom prst="rect">
            <a:avLst/>
          </a:prstGeom>
          <a:solidFill>
            <a:srgbClr val="EBF1DE"/>
          </a:solidFill>
          <a:ln w="9528">
            <a:solidFill>
              <a:srgbClr val="FFC000"/>
            </a:solidFill>
            <a:miter lim="800000"/>
            <a:headEnd/>
            <a:tailEnd/>
          </a:ln>
        </p:spPr>
        <p:txBody>
          <a:bodyPr>
            <a:spAutoFit/>
          </a:bodyPr>
          <a:lstStyle/>
          <a:p>
            <a:r>
              <a:rPr lang="en-US" sz="1200" dirty="0">
                <a:solidFill>
                  <a:srgbClr val="000000"/>
                </a:solidFill>
                <a:latin typeface="Calibri" pitchFamily="34" charset="0"/>
              </a:rPr>
              <a:t>#include &lt;</a:t>
            </a:r>
            <a:r>
              <a:rPr lang="en-US" sz="1200" dirty="0" err="1">
                <a:solidFill>
                  <a:srgbClr val="000000"/>
                </a:solidFill>
                <a:latin typeface="Calibri" pitchFamily="34" charset="0"/>
              </a:rPr>
              <a:t>stdint.h</a:t>
            </a:r>
            <a:r>
              <a:rPr lang="en-US" sz="1200" dirty="0">
                <a:solidFill>
                  <a:srgbClr val="000000"/>
                </a:solidFill>
                <a:latin typeface="Calibri" pitchFamily="34" charset="0"/>
              </a:rPr>
              <a:t>&gt;</a:t>
            </a:r>
          </a:p>
          <a:p>
            <a:r>
              <a:rPr lang="en-US" sz="1200" dirty="0">
                <a:solidFill>
                  <a:srgbClr val="000000"/>
                </a:solidFill>
                <a:latin typeface="Calibri" pitchFamily="34" charset="0"/>
              </a:rPr>
              <a:t>#</a:t>
            </a:r>
            <a:r>
              <a:rPr lang="en-US" sz="1200" dirty="0" err="1">
                <a:solidFill>
                  <a:srgbClr val="000000"/>
                </a:solidFill>
                <a:latin typeface="Calibri" pitchFamily="34" charset="0"/>
              </a:rPr>
              <a:t>ifdef</a:t>
            </a:r>
            <a:r>
              <a:rPr lang="en-US" sz="1200" dirty="0">
                <a:solidFill>
                  <a:srgbClr val="000000"/>
                </a:solidFill>
                <a:latin typeface="Calibri" pitchFamily="34" charset="0"/>
              </a:rPr>
              <a:t>  __</a:t>
            </a:r>
            <a:r>
              <a:rPr lang="en-US" sz="1200" dirty="0" err="1">
                <a:solidFill>
                  <a:srgbClr val="000000"/>
                </a:solidFill>
                <a:latin typeface="Calibri" pitchFamily="34" charset="0"/>
              </a:rPr>
              <a:t>cplusplus</a:t>
            </a:r>
            <a:endParaRPr lang="en-US" sz="1200" dirty="0">
              <a:solidFill>
                <a:srgbClr val="000000"/>
              </a:solidFill>
              <a:latin typeface="Calibri" pitchFamily="34" charset="0"/>
            </a:endParaRPr>
          </a:p>
          <a:p>
            <a:r>
              <a:rPr lang="en-US" sz="1200" dirty="0">
                <a:solidFill>
                  <a:srgbClr val="000000"/>
                </a:solidFill>
                <a:latin typeface="Calibri" pitchFamily="34" charset="0"/>
              </a:rPr>
              <a:t>extern "C" {</a:t>
            </a:r>
          </a:p>
          <a:p>
            <a:r>
              <a:rPr lang="en-US" sz="1200" dirty="0">
                <a:solidFill>
                  <a:srgbClr val="000000"/>
                </a:solidFill>
                <a:latin typeface="Calibri" pitchFamily="34" charset="0"/>
              </a:rPr>
              <a:t>#</a:t>
            </a:r>
            <a:r>
              <a:rPr lang="en-US" sz="1200" dirty="0" err="1">
                <a:solidFill>
                  <a:srgbClr val="000000"/>
                </a:solidFill>
                <a:latin typeface="Calibri" pitchFamily="34" charset="0"/>
              </a:rPr>
              <a:t>endif</a:t>
            </a:r>
            <a:endParaRPr lang="en-US" sz="1200" dirty="0">
              <a:solidFill>
                <a:srgbClr val="000000"/>
              </a:solidFill>
              <a:latin typeface="Calibri" pitchFamily="34" charset="0"/>
            </a:endParaRPr>
          </a:p>
          <a:p>
            <a:r>
              <a:rPr lang="en-US" sz="1200" dirty="0">
                <a:solidFill>
                  <a:srgbClr val="000000"/>
                </a:solidFill>
                <a:latin typeface="Calibri" pitchFamily="34" charset="0"/>
              </a:rPr>
              <a:t>//global </a:t>
            </a:r>
            <a:r>
              <a:rPr lang="en-US" sz="1200" dirty="0" smtClean="0">
                <a:solidFill>
                  <a:srgbClr val="000000"/>
                </a:solidFill>
                <a:latin typeface="Calibri" pitchFamily="34" charset="0"/>
              </a:rPr>
              <a:t>methods</a:t>
            </a:r>
          </a:p>
          <a:p>
            <a:endParaRPr lang="en-US" sz="1200" dirty="0">
              <a:solidFill>
                <a:srgbClr val="000000"/>
              </a:solidFill>
              <a:latin typeface="Calibri" pitchFamily="34" charset="0"/>
            </a:endParaRPr>
          </a:p>
          <a:p>
            <a:r>
              <a:rPr lang="en-US" sz="1200" dirty="0" err="1">
                <a:solidFill>
                  <a:srgbClr val="000000"/>
                </a:solidFill>
                <a:latin typeface="Calibri" pitchFamily="34" charset="0"/>
              </a:rPr>
              <a:t>int</a:t>
            </a:r>
            <a:r>
              <a:rPr lang="en-US" sz="1200" dirty="0">
                <a:solidFill>
                  <a:srgbClr val="000000"/>
                </a:solidFill>
                <a:latin typeface="Calibri" pitchFamily="34" charset="0"/>
              </a:rPr>
              <a:t> </a:t>
            </a:r>
            <a:r>
              <a:rPr lang="en-US" sz="1200" b="1" dirty="0" err="1">
                <a:solidFill>
                  <a:srgbClr val="000000"/>
                </a:solidFill>
                <a:latin typeface="Calibri" pitchFamily="34" charset="0"/>
              </a:rPr>
              <a:t>KIM_API_init</a:t>
            </a:r>
            <a:r>
              <a:rPr lang="en-US" sz="1200" dirty="0">
                <a:solidFill>
                  <a:srgbClr val="000000"/>
                </a:solidFill>
                <a:latin typeface="Calibri" pitchFamily="34" charset="0"/>
              </a:rPr>
              <a:t>(void * </a:t>
            </a:r>
            <a:r>
              <a:rPr lang="en-US" sz="1200" dirty="0" err="1">
                <a:solidFill>
                  <a:srgbClr val="000000"/>
                </a:solidFill>
                <a:latin typeface="Calibri" pitchFamily="34" charset="0"/>
              </a:rPr>
              <a:t>kimmdl</a:t>
            </a:r>
            <a:r>
              <a:rPr lang="en-US" sz="1200" dirty="0">
                <a:solidFill>
                  <a:srgbClr val="000000"/>
                </a:solidFill>
                <a:latin typeface="Calibri" pitchFamily="34" charset="0"/>
              </a:rPr>
              <a:t>, char * </a:t>
            </a:r>
            <a:r>
              <a:rPr lang="en-US" sz="1200" dirty="0" err="1">
                <a:solidFill>
                  <a:srgbClr val="000000"/>
                </a:solidFill>
                <a:latin typeface="Calibri" pitchFamily="34" charset="0"/>
              </a:rPr>
              <a:t>testname</a:t>
            </a:r>
            <a:r>
              <a:rPr lang="en-US" sz="1200" dirty="0">
                <a:solidFill>
                  <a:srgbClr val="000000"/>
                </a:solidFill>
                <a:latin typeface="Calibri" pitchFamily="34" charset="0"/>
              </a:rPr>
              <a:t>, char *</a:t>
            </a:r>
            <a:r>
              <a:rPr lang="en-US" sz="1200" dirty="0" err="1">
                <a:solidFill>
                  <a:srgbClr val="000000"/>
                </a:solidFill>
                <a:latin typeface="Calibri" pitchFamily="34" charset="0"/>
              </a:rPr>
              <a:t>mdlname</a:t>
            </a:r>
            <a:r>
              <a:rPr lang="en-US" sz="1200" dirty="0">
                <a:solidFill>
                  <a:srgbClr val="000000"/>
                </a:solidFill>
                <a:latin typeface="Calibri" pitchFamily="34" charset="0"/>
              </a:rPr>
              <a:t>);</a:t>
            </a:r>
          </a:p>
          <a:p>
            <a:endParaRPr lang="en-US" sz="1200" dirty="0">
              <a:solidFill>
                <a:srgbClr val="000000"/>
              </a:solidFill>
              <a:latin typeface="Calibri" pitchFamily="34" charset="0"/>
            </a:endParaRPr>
          </a:p>
          <a:p>
            <a:r>
              <a:rPr lang="en-US" sz="1200" dirty="0">
                <a:solidFill>
                  <a:srgbClr val="000000"/>
                </a:solidFill>
                <a:latin typeface="Calibri" pitchFamily="34" charset="0"/>
              </a:rPr>
              <a:t>void </a:t>
            </a:r>
            <a:r>
              <a:rPr lang="en-US" sz="1200" b="1" dirty="0" err="1">
                <a:solidFill>
                  <a:srgbClr val="000000"/>
                </a:solidFill>
                <a:latin typeface="Calibri" pitchFamily="34" charset="0"/>
              </a:rPr>
              <a:t>KIM_API_allocate</a:t>
            </a:r>
            <a:r>
              <a:rPr lang="en-US" sz="1200" dirty="0">
                <a:solidFill>
                  <a:srgbClr val="000000"/>
                </a:solidFill>
                <a:latin typeface="Calibri" pitchFamily="34" charset="0"/>
              </a:rPr>
              <a:t>(void *</a:t>
            </a:r>
            <a:r>
              <a:rPr lang="en-US" sz="1200" dirty="0" err="1">
                <a:solidFill>
                  <a:srgbClr val="000000"/>
                </a:solidFill>
                <a:latin typeface="Calibri" pitchFamily="34" charset="0"/>
              </a:rPr>
              <a:t>kimmdl</a:t>
            </a:r>
            <a:r>
              <a:rPr lang="en-US" sz="1200" dirty="0">
                <a:solidFill>
                  <a:srgbClr val="000000"/>
                </a:solidFill>
                <a:latin typeface="Calibri" pitchFamily="34" charset="0"/>
              </a:rPr>
              <a:t>, </a:t>
            </a:r>
            <a:r>
              <a:rPr lang="en-US" sz="1200" dirty="0" err="1">
                <a:solidFill>
                  <a:srgbClr val="000000"/>
                </a:solidFill>
                <a:latin typeface="Calibri" pitchFamily="34" charset="0"/>
              </a:rPr>
              <a:t>intptr_t</a:t>
            </a:r>
            <a:r>
              <a:rPr lang="en-US" sz="1200" dirty="0">
                <a:solidFill>
                  <a:srgbClr val="000000"/>
                </a:solidFill>
                <a:latin typeface="Calibri" pitchFamily="34" charset="0"/>
              </a:rPr>
              <a:t> </a:t>
            </a:r>
            <a:r>
              <a:rPr lang="en-US" sz="1200" dirty="0" err="1">
                <a:solidFill>
                  <a:srgbClr val="000000"/>
                </a:solidFill>
                <a:latin typeface="Calibri" pitchFamily="34" charset="0"/>
              </a:rPr>
              <a:t>natoms</a:t>
            </a:r>
            <a:r>
              <a:rPr lang="en-US" sz="1200" dirty="0">
                <a:solidFill>
                  <a:srgbClr val="000000"/>
                </a:solidFill>
                <a:latin typeface="Calibri" pitchFamily="34" charset="0"/>
              </a:rPr>
              <a:t>, </a:t>
            </a:r>
            <a:r>
              <a:rPr lang="en-US" sz="1200" dirty="0" err="1">
                <a:solidFill>
                  <a:srgbClr val="000000"/>
                </a:solidFill>
                <a:latin typeface="Calibri" pitchFamily="34" charset="0"/>
              </a:rPr>
              <a:t>int</a:t>
            </a:r>
            <a:r>
              <a:rPr lang="en-US" sz="1200" dirty="0">
                <a:solidFill>
                  <a:srgbClr val="000000"/>
                </a:solidFill>
                <a:latin typeface="Calibri" pitchFamily="34" charset="0"/>
              </a:rPr>
              <a:t> </a:t>
            </a:r>
            <a:r>
              <a:rPr lang="en-US" sz="1200" dirty="0" err="1">
                <a:solidFill>
                  <a:srgbClr val="000000"/>
                </a:solidFill>
                <a:latin typeface="Calibri" pitchFamily="34" charset="0"/>
              </a:rPr>
              <a:t>ntypes</a:t>
            </a:r>
            <a:r>
              <a:rPr lang="en-US" sz="1200" dirty="0">
                <a:solidFill>
                  <a:srgbClr val="000000"/>
                </a:solidFill>
                <a:latin typeface="Calibri" pitchFamily="34" charset="0"/>
              </a:rPr>
              <a:t>);</a:t>
            </a:r>
          </a:p>
          <a:p>
            <a:endParaRPr lang="en-US" sz="1200" dirty="0">
              <a:solidFill>
                <a:srgbClr val="000000"/>
              </a:solidFill>
              <a:latin typeface="Calibri" pitchFamily="34" charset="0"/>
            </a:endParaRPr>
          </a:p>
          <a:p>
            <a:r>
              <a:rPr lang="en-US" sz="1200" dirty="0">
                <a:solidFill>
                  <a:srgbClr val="000000"/>
                </a:solidFill>
                <a:latin typeface="Calibri" pitchFamily="34" charset="0"/>
              </a:rPr>
              <a:t>void </a:t>
            </a:r>
            <a:r>
              <a:rPr lang="en-US" sz="1200" dirty="0" err="1">
                <a:solidFill>
                  <a:srgbClr val="000000"/>
                </a:solidFill>
                <a:latin typeface="Calibri" pitchFamily="34" charset="0"/>
              </a:rPr>
              <a:t>KIM_API_free</a:t>
            </a:r>
            <a:r>
              <a:rPr lang="en-US" sz="1200" dirty="0">
                <a:solidFill>
                  <a:srgbClr val="000000"/>
                </a:solidFill>
                <a:latin typeface="Calibri" pitchFamily="34" charset="0"/>
              </a:rPr>
              <a:t>(void *</a:t>
            </a:r>
            <a:r>
              <a:rPr lang="en-US" sz="1200" dirty="0" err="1" smtClean="0">
                <a:solidFill>
                  <a:srgbClr val="000000"/>
                </a:solidFill>
                <a:latin typeface="Calibri" pitchFamily="34" charset="0"/>
              </a:rPr>
              <a:t>kimmdl</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 </a:t>
            </a:r>
            <a:r>
              <a:rPr lang="en-US" sz="1200" dirty="0" err="1" smtClean="0">
                <a:solidFill>
                  <a:srgbClr val="000000"/>
                </a:solidFill>
                <a:latin typeface="Calibri" pitchFamily="34" charset="0"/>
              </a:rPr>
              <a:t>kimerror</a:t>
            </a:r>
            <a:r>
              <a:rPr lang="en-US" sz="1200" dirty="0" smtClean="0">
                <a:solidFill>
                  <a:srgbClr val="000000"/>
                </a:solidFill>
                <a:latin typeface="Calibri" pitchFamily="34" charset="0"/>
              </a:rPr>
              <a:t>);</a:t>
            </a:r>
            <a:endParaRPr lang="en-US" sz="1200" dirty="0">
              <a:solidFill>
                <a:srgbClr val="000000"/>
              </a:solidFill>
              <a:latin typeface="Calibri" pitchFamily="34" charset="0"/>
            </a:endParaRPr>
          </a:p>
          <a:p>
            <a:endParaRPr lang="en-US" sz="1200" dirty="0" smtClean="0">
              <a:solidFill>
                <a:srgbClr val="000000"/>
              </a:solidFill>
              <a:latin typeface="Calibri" pitchFamily="34" charset="0"/>
            </a:endParaRPr>
          </a:p>
          <a:p>
            <a:r>
              <a:rPr lang="en-US" sz="1200" dirty="0" smtClean="0">
                <a:solidFill>
                  <a:srgbClr val="000000"/>
                </a:solidFill>
                <a:latin typeface="Calibri" pitchFamily="34" charset="0"/>
              </a:rPr>
              <a:t>void </a:t>
            </a:r>
            <a:r>
              <a:rPr lang="en-US" sz="1200" dirty="0" err="1" smtClean="0">
                <a:solidFill>
                  <a:srgbClr val="000000"/>
                </a:solidFill>
                <a:latin typeface="Calibri" pitchFamily="34" charset="0"/>
              </a:rPr>
              <a:t>KIM_API_print</a:t>
            </a:r>
            <a:r>
              <a:rPr lang="en-US" sz="1200" dirty="0" smtClean="0">
                <a:solidFill>
                  <a:srgbClr val="000000"/>
                </a:solidFill>
                <a:latin typeface="Calibri" pitchFamily="34" charset="0"/>
              </a:rPr>
              <a:t>(void *</a:t>
            </a:r>
            <a:r>
              <a:rPr lang="en-US" sz="1200" dirty="0" err="1" smtClean="0">
                <a:solidFill>
                  <a:srgbClr val="000000"/>
                </a:solidFill>
                <a:latin typeface="Calibri" pitchFamily="34" charset="0"/>
              </a:rPr>
              <a:t>kimmdl</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kimerror</a:t>
            </a:r>
            <a:r>
              <a:rPr lang="en-US" sz="1200" dirty="0" smtClean="0">
                <a:solidFill>
                  <a:srgbClr val="000000"/>
                </a:solidFill>
                <a:latin typeface="Calibri" pitchFamily="34" charset="0"/>
              </a:rPr>
              <a:t>);</a:t>
            </a:r>
          </a:p>
          <a:p>
            <a:endParaRPr lang="en-US" sz="1200" dirty="0">
              <a:solidFill>
                <a:srgbClr val="000000"/>
              </a:solidFill>
              <a:latin typeface="Calibri" pitchFamily="34" charset="0"/>
            </a:endParaRPr>
          </a:p>
          <a:p>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a:t>
            </a:r>
            <a:r>
              <a:rPr lang="en-US" sz="1200" b="1" dirty="0" err="1">
                <a:solidFill>
                  <a:srgbClr val="000000"/>
                </a:solidFill>
                <a:latin typeface="Calibri" pitchFamily="34" charset="0"/>
              </a:rPr>
              <a:t>KIM_API_model_compute</a:t>
            </a:r>
            <a:r>
              <a:rPr lang="en-US" sz="1200" dirty="0">
                <a:solidFill>
                  <a:srgbClr val="000000"/>
                </a:solidFill>
                <a:latin typeface="Calibri" pitchFamily="34" charset="0"/>
              </a:rPr>
              <a:t>(void * </a:t>
            </a:r>
            <a:r>
              <a:rPr lang="en-US" sz="1200" dirty="0" err="1" smtClean="0">
                <a:solidFill>
                  <a:srgbClr val="000000"/>
                </a:solidFill>
                <a:latin typeface="Calibri" pitchFamily="34" charset="0"/>
              </a:rPr>
              <a:t>kimmdl</a:t>
            </a:r>
            <a:r>
              <a:rPr lang="en-US" sz="1200" dirty="0" smtClean="0">
                <a:solidFill>
                  <a:srgbClr val="000000"/>
                </a:solidFill>
                <a:latin typeface="Calibri" pitchFamily="34" charset="0"/>
              </a:rPr>
              <a:t>);</a:t>
            </a:r>
            <a:endParaRPr lang="en-US" sz="1200" dirty="0">
              <a:solidFill>
                <a:srgbClr val="000000"/>
              </a:solidFill>
              <a:latin typeface="Calibri" pitchFamily="34" charset="0"/>
            </a:endParaRPr>
          </a:p>
          <a:p>
            <a:r>
              <a:rPr lang="en-US" sz="1200" dirty="0" smtClean="0">
                <a:solidFill>
                  <a:srgbClr val="000000"/>
                </a:solidFill>
                <a:latin typeface="Calibri" pitchFamily="34" charset="0"/>
              </a:rPr>
              <a:t>…</a:t>
            </a:r>
          </a:p>
          <a:p>
            <a:r>
              <a:rPr lang="en-US" sz="1200" dirty="0" smtClean="0">
                <a:solidFill>
                  <a:srgbClr val="000000"/>
                </a:solidFill>
                <a:latin typeface="Calibri" pitchFamily="34" charset="0"/>
              </a:rPr>
              <a:t>//</a:t>
            </a:r>
            <a:r>
              <a:rPr lang="en-US" sz="1200" dirty="0">
                <a:solidFill>
                  <a:srgbClr val="000000"/>
                </a:solidFill>
                <a:latin typeface="Calibri" pitchFamily="34" charset="0"/>
              </a:rPr>
              <a:t>element access methods</a:t>
            </a:r>
          </a:p>
          <a:p>
            <a:r>
              <a:rPr lang="en-US" sz="1200" dirty="0" err="1">
                <a:solidFill>
                  <a:srgbClr val="000000"/>
                </a:solidFill>
                <a:latin typeface="Calibri" pitchFamily="34" charset="0"/>
              </a:rPr>
              <a:t>int</a:t>
            </a:r>
            <a:r>
              <a:rPr lang="en-US" sz="1200" dirty="0">
                <a:solidFill>
                  <a:srgbClr val="000000"/>
                </a:solidFill>
                <a:latin typeface="Calibri" pitchFamily="34" charset="0"/>
              </a:rPr>
              <a:t>  </a:t>
            </a:r>
            <a:r>
              <a:rPr lang="en-US" sz="1200" b="1" dirty="0" err="1">
                <a:solidFill>
                  <a:srgbClr val="000000"/>
                </a:solidFill>
                <a:latin typeface="Calibri" pitchFamily="34" charset="0"/>
              </a:rPr>
              <a:t>KIM_API_set_data</a:t>
            </a:r>
            <a:r>
              <a:rPr lang="en-US" sz="1200" dirty="0">
                <a:solidFill>
                  <a:srgbClr val="000000"/>
                </a:solidFill>
                <a:latin typeface="Calibri" pitchFamily="34" charset="0"/>
              </a:rPr>
              <a:t>(void *</a:t>
            </a:r>
            <a:r>
              <a:rPr lang="en-US" sz="1200" dirty="0" err="1">
                <a:solidFill>
                  <a:srgbClr val="000000"/>
                </a:solidFill>
                <a:latin typeface="Calibri" pitchFamily="34" charset="0"/>
              </a:rPr>
              <a:t>kimmdl,char</a:t>
            </a:r>
            <a:r>
              <a:rPr lang="en-US" sz="1200" dirty="0">
                <a:solidFill>
                  <a:srgbClr val="000000"/>
                </a:solidFill>
                <a:latin typeface="Calibri" pitchFamily="34" charset="0"/>
              </a:rPr>
              <a:t> *nm,  </a:t>
            </a:r>
            <a:r>
              <a:rPr lang="en-US" sz="1200" dirty="0" err="1">
                <a:solidFill>
                  <a:srgbClr val="000000"/>
                </a:solidFill>
                <a:latin typeface="Calibri" pitchFamily="34" charset="0"/>
              </a:rPr>
              <a:t>intptr_t</a:t>
            </a:r>
            <a:r>
              <a:rPr lang="en-US" sz="1200" dirty="0">
                <a:solidFill>
                  <a:srgbClr val="000000"/>
                </a:solidFill>
                <a:latin typeface="Calibri" pitchFamily="34" charset="0"/>
              </a:rPr>
              <a:t> size, void *</a:t>
            </a:r>
            <a:r>
              <a:rPr lang="en-US" sz="1200" dirty="0" err="1">
                <a:solidFill>
                  <a:srgbClr val="000000"/>
                </a:solidFill>
                <a:latin typeface="Calibri" pitchFamily="34" charset="0"/>
              </a:rPr>
              <a:t>dt</a:t>
            </a:r>
            <a:r>
              <a:rPr lang="en-US" sz="1200" dirty="0" smtClean="0">
                <a:solidFill>
                  <a:srgbClr val="000000"/>
                </a:solidFill>
                <a:latin typeface="Calibri" pitchFamily="34" charset="0"/>
              </a:rPr>
              <a:t>);</a:t>
            </a:r>
            <a:endParaRPr lang="en-US" sz="1200" dirty="0">
              <a:solidFill>
                <a:srgbClr val="000000"/>
              </a:solidFill>
              <a:latin typeface="Calibri" pitchFamily="34" charset="0"/>
            </a:endParaRPr>
          </a:p>
          <a:p>
            <a:r>
              <a:rPr lang="en-US" sz="1200" dirty="0">
                <a:solidFill>
                  <a:srgbClr val="000000"/>
                </a:solidFill>
                <a:latin typeface="Calibri" pitchFamily="34" charset="0"/>
              </a:rPr>
              <a:t>void * </a:t>
            </a:r>
            <a:r>
              <a:rPr lang="en-US" sz="1200" b="1" dirty="0" err="1">
                <a:solidFill>
                  <a:srgbClr val="000000"/>
                </a:solidFill>
                <a:latin typeface="Calibri" pitchFamily="34" charset="0"/>
              </a:rPr>
              <a:t>KIM_API_get_data</a:t>
            </a:r>
            <a:r>
              <a:rPr lang="en-US" sz="1200" dirty="0">
                <a:solidFill>
                  <a:srgbClr val="000000"/>
                </a:solidFill>
                <a:latin typeface="Calibri" pitchFamily="34" charset="0"/>
              </a:rPr>
              <a:t>(void *</a:t>
            </a:r>
            <a:r>
              <a:rPr lang="en-US" sz="1200" dirty="0" err="1">
                <a:solidFill>
                  <a:srgbClr val="000000"/>
                </a:solidFill>
                <a:latin typeface="Calibri" pitchFamily="34" charset="0"/>
              </a:rPr>
              <a:t>kimmdl,char</a:t>
            </a:r>
            <a:r>
              <a:rPr lang="en-US" sz="1200" dirty="0">
                <a:solidFill>
                  <a:srgbClr val="000000"/>
                </a:solidFill>
                <a:latin typeface="Calibri" pitchFamily="34" charset="0"/>
              </a:rPr>
              <a:t> *</a:t>
            </a:r>
            <a:r>
              <a:rPr lang="en-US" sz="1200" dirty="0" smtClean="0">
                <a:solidFill>
                  <a:srgbClr val="000000"/>
                </a:solidFill>
                <a:latin typeface="Calibri" pitchFamily="34" charset="0"/>
              </a:rPr>
              <a:t>nm,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 </a:t>
            </a:r>
            <a:r>
              <a:rPr lang="en-US" sz="1200" dirty="0" err="1" smtClean="0">
                <a:solidFill>
                  <a:srgbClr val="000000"/>
                </a:solidFill>
                <a:latin typeface="Calibri" pitchFamily="34" charset="0"/>
              </a:rPr>
              <a:t>kimerror</a:t>
            </a:r>
            <a:r>
              <a:rPr lang="en-US" sz="1200" dirty="0" smtClean="0">
                <a:solidFill>
                  <a:srgbClr val="000000"/>
                </a:solidFill>
                <a:latin typeface="Calibri" pitchFamily="34" charset="0"/>
              </a:rPr>
              <a:t>);</a:t>
            </a:r>
            <a:endParaRPr lang="en-US" sz="1200" dirty="0">
              <a:solidFill>
                <a:srgbClr val="000000"/>
              </a:solidFill>
              <a:latin typeface="Calibri" pitchFamily="34" charset="0"/>
            </a:endParaRPr>
          </a:p>
          <a:p>
            <a:r>
              <a:rPr lang="en-US" sz="1200" dirty="0" smtClean="0">
                <a:solidFill>
                  <a:srgbClr val="000000"/>
                </a:solidFill>
                <a:latin typeface="Calibri" pitchFamily="34" charset="0"/>
              </a:rPr>
              <a:t>…</a:t>
            </a:r>
          </a:p>
          <a:p>
            <a:r>
              <a:rPr lang="en-US" sz="1200" dirty="0" smtClean="0">
                <a:solidFill>
                  <a:srgbClr val="000000"/>
                </a:solidFill>
                <a:latin typeface="Calibri" pitchFamily="34" charset="0"/>
              </a:rPr>
              <a:t>//multiple data set/get methods</a:t>
            </a:r>
          </a:p>
          <a:p>
            <a:r>
              <a:rPr lang="en-US" sz="1200" dirty="0" smtClean="0">
                <a:solidFill>
                  <a:srgbClr val="000000"/>
                </a:solidFill>
                <a:latin typeface="Calibri" pitchFamily="34" charset="0"/>
              </a:rPr>
              <a:t>//</a:t>
            </a:r>
          </a:p>
          <a:p>
            <a:r>
              <a:rPr lang="en-US" sz="1200" dirty="0" smtClean="0">
                <a:solidFill>
                  <a:srgbClr val="000000"/>
                </a:solidFill>
                <a:latin typeface="Calibri" pitchFamily="34" charset="0"/>
              </a:rPr>
              <a:t>void </a:t>
            </a:r>
            <a:r>
              <a:rPr lang="en-US" sz="1200" b="1" dirty="0" err="1" smtClean="0">
                <a:solidFill>
                  <a:srgbClr val="000000"/>
                </a:solidFill>
                <a:latin typeface="Calibri" pitchFamily="34" charset="0"/>
              </a:rPr>
              <a:t>KIM_API_setm_data</a:t>
            </a:r>
            <a:r>
              <a:rPr lang="en-US" sz="1200" dirty="0" smtClean="0">
                <a:solidFill>
                  <a:srgbClr val="000000"/>
                </a:solidFill>
                <a:latin typeface="Calibri" pitchFamily="34" charset="0"/>
              </a:rPr>
              <a:t>(void *</a:t>
            </a:r>
            <a:r>
              <a:rPr lang="en-US" sz="1200" dirty="0" err="1" smtClean="0">
                <a:solidFill>
                  <a:srgbClr val="000000"/>
                </a:solidFill>
                <a:latin typeface="Calibri" pitchFamily="34" charset="0"/>
              </a:rPr>
              <a:t>kimmdl</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*error,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numargs</a:t>
            </a:r>
            <a:r>
              <a:rPr lang="en-US" sz="1200" dirty="0" smtClean="0">
                <a:solidFill>
                  <a:srgbClr val="000000"/>
                </a:solidFill>
                <a:latin typeface="Calibri" pitchFamily="34" charset="0"/>
              </a:rPr>
              <a:t>, ... );</a:t>
            </a:r>
          </a:p>
          <a:p>
            <a:r>
              <a:rPr lang="en-US" sz="1200" dirty="0" smtClean="0">
                <a:solidFill>
                  <a:srgbClr val="000000"/>
                </a:solidFill>
                <a:latin typeface="Calibri" pitchFamily="34" charset="0"/>
              </a:rPr>
              <a:t>void </a:t>
            </a:r>
            <a:r>
              <a:rPr lang="en-US" sz="1200" b="1" dirty="0" err="1" smtClean="0">
                <a:solidFill>
                  <a:srgbClr val="000000"/>
                </a:solidFill>
                <a:latin typeface="Calibri" pitchFamily="34" charset="0"/>
              </a:rPr>
              <a:t>KIM_API_getm_data</a:t>
            </a:r>
            <a:r>
              <a:rPr lang="en-US" sz="1200" b="1" dirty="0" smtClean="0">
                <a:solidFill>
                  <a:srgbClr val="000000"/>
                </a:solidFill>
                <a:latin typeface="Calibri" pitchFamily="34" charset="0"/>
              </a:rPr>
              <a:t>(</a:t>
            </a:r>
            <a:r>
              <a:rPr lang="en-US" sz="1200" dirty="0" smtClean="0">
                <a:solidFill>
                  <a:srgbClr val="000000"/>
                </a:solidFill>
                <a:latin typeface="Calibri" pitchFamily="34" charset="0"/>
              </a:rPr>
              <a:t>void *</a:t>
            </a:r>
            <a:r>
              <a:rPr lang="en-US" sz="1200" dirty="0" err="1" smtClean="0">
                <a:solidFill>
                  <a:srgbClr val="000000"/>
                </a:solidFill>
                <a:latin typeface="Calibri" pitchFamily="34" charset="0"/>
              </a:rPr>
              <a:t>kimmdl</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*error,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numargs</a:t>
            </a:r>
            <a:r>
              <a:rPr lang="en-US" sz="1200" dirty="0" smtClean="0">
                <a:solidFill>
                  <a:srgbClr val="000000"/>
                </a:solidFill>
                <a:latin typeface="Calibri" pitchFamily="34" charset="0"/>
              </a:rPr>
              <a:t>, ... );</a:t>
            </a:r>
          </a:p>
          <a:p>
            <a:endParaRPr lang="en-US" sz="1200" dirty="0">
              <a:solidFill>
                <a:srgbClr val="000000"/>
              </a:solidFill>
              <a:latin typeface="Calibri" pitchFamily="34" charset="0"/>
            </a:endParaRPr>
          </a:p>
        </p:txBody>
      </p:sp>
      <p:sp>
        <p:nvSpPr>
          <p:cNvPr id="44040" name="TextBox 10"/>
          <p:cNvSpPr txBox="1">
            <a:spLocks noChangeArrowheads="1"/>
          </p:cNvSpPr>
          <p:nvPr/>
        </p:nvSpPr>
        <p:spPr bwMode="auto">
          <a:xfrm>
            <a:off x="76200" y="1003300"/>
            <a:ext cx="2590800" cy="369332"/>
          </a:xfrm>
          <a:prstGeom prst="rect">
            <a:avLst/>
          </a:prstGeom>
          <a:noFill/>
          <a:ln w="9525">
            <a:noFill/>
            <a:miter lim="800000"/>
            <a:headEnd/>
            <a:tailEnd/>
          </a:ln>
        </p:spPr>
        <p:txBody>
          <a:bodyPr wrap="square">
            <a:spAutoFit/>
          </a:bodyPr>
          <a:lstStyle/>
          <a:p>
            <a:r>
              <a:rPr lang="en-US" b="1" dirty="0" smtClean="0">
                <a:solidFill>
                  <a:srgbClr val="000000"/>
                </a:solidFill>
                <a:latin typeface="Calibri" pitchFamily="34" charset="0"/>
              </a:rPr>
              <a:t>KIM_API/</a:t>
            </a:r>
            <a:r>
              <a:rPr lang="en-US" b="1" dirty="0" err="1" smtClean="0">
                <a:solidFill>
                  <a:srgbClr val="000000"/>
                </a:solidFill>
                <a:latin typeface="Calibri" pitchFamily="34" charset="0"/>
              </a:rPr>
              <a:t>KIM_API_C.h</a:t>
            </a:r>
            <a:endParaRPr lang="en-US" b="1" dirty="0">
              <a:solidFill>
                <a:srgbClr val="000000"/>
              </a:solidFill>
              <a:latin typeface="Calibri" pitchFamily="34" charset="0"/>
            </a:endParaRPr>
          </a:p>
        </p:txBody>
      </p:sp>
      <p:sp>
        <p:nvSpPr>
          <p:cNvPr id="44041" name="TextBox 26"/>
          <p:cNvSpPr txBox="1">
            <a:spLocks noChangeArrowheads="1"/>
          </p:cNvSpPr>
          <p:nvPr/>
        </p:nvSpPr>
        <p:spPr bwMode="auto">
          <a:xfrm>
            <a:off x="5410200" y="5499100"/>
            <a:ext cx="3429000" cy="830997"/>
          </a:xfrm>
          <a:prstGeom prst="rect">
            <a:avLst/>
          </a:prstGeom>
          <a:noFill/>
          <a:ln w="9525">
            <a:noFill/>
            <a:miter lim="800000"/>
            <a:headEnd/>
            <a:tailEnd/>
          </a:ln>
        </p:spPr>
        <p:txBody>
          <a:bodyPr>
            <a:spAutoFit/>
          </a:bodyPr>
          <a:lstStyle/>
          <a:p>
            <a:r>
              <a:rPr lang="en-US" sz="1600" dirty="0">
                <a:solidFill>
                  <a:srgbClr val="000000"/>
                </a:solidFill>
                <a:latin typeface="Calibri" pitchFamily="34" charset="0"/>
              </a:rPr>
              <a:t>Description of all KIM API service routines are located in the file:</a:t>
            </a:r>
          </a:p>
          <a:p>
            <a:r>
              <a:rPr lang="en-US" sz="1600" b="1" dirty="0" smtClean="0">
                <a:solidFill>
                  <a:srgbClr val="000000"/>
                </a:solidFill>
                <a:latin typeface="Calibri" pitchFamily="34" charset="0"/>
              </a:rPr>
              <a:t>DOCs/KIM_API_Description.txt</a:t>
            </a:r>
            <a:endParaRPr lang="en-US" sz="1600" b="1" dirty="0">
              <a:solidFill>
                <a:srgbClr val="000000"/>
              </a:solidFill>
              <a:latin typeface="Calibri" pitchFamily="34" charset="0"/>
            </a:endParaRPr>
          </a:p>
        </p:txBody>
      </p:sp>
      <p:sp>
        <p:nvSpPr>
          <p:cNvPr id="11" name="Rounded Rectangular Callout 17"/>
          <p:cNvSpPr/>
          <p:nvPr/>
        </p:nvSpPr>
        <p:spPr>
          <a:xfrm>
            <a:off x="5791196" y="3927477"/>
            <a:ext cx="2971800" cy="533396"/>
          </a:xfrm>
          <a:custGeom>
            <a:avLst>
              <a:gd name="f0" fmla="val -31916"/>
              <a:gd name="f1" fmla="val 29107"/>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31000"/>
            </a:srgbClr>
          </a:solid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Directly  place  data pointer into the KIM API object</a:t>
            </a:r>
          </a:p>
        </p:txBody>
      </p:sp>
      <p:sp>
        <p:nvSpPr>
          <p:cNvPr id="13" name="Rounded Rectangular Callout 22"/>
          <p:cNvSpPr/>
          <p:nvPr/>
        </p:nvSpPr>
        <p:spPr>
          <a:xfrm>
            <a:off x="5791196" y="2181223"/>
            <a:ext cx="2971800" cy="533396"/>
          </a:xfrm>
          <a:custGeom>
            <a:avLst>
              <a:gd name="f0" fmla="val -32684"/>
              <a:gd name="f1" fmla="val 30361"/>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31000"/>
            </a:srgbClr>
          </a:solid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One can </a:t>
            </a:r>
            <a:r>
              <a:rPr lang="en-US" sz="1200" b="0" i="0" u="none" strike="noStrike" kern="1200" cap="none" spc="0" baseline="0" dirty="0" smtClean="0">
                <a:solidFill>
                  <a:srgbClr val="000000"/>
                </a:solidFill>
                <a:uFillTx/>
                <a:latin typeface="Calibri"/>
              </a:rPr>
              <a:t>use </a:t>
            </a:r>
            <a:r>
              <a:rPr lang="en-US" sz="1200" b="0" i="0" u="none" strike="noStrike" kern="1200" cap="none" spc="0" baseline="0" dirty="0">
                <a:solidFill>
                  <a:srgbClr val="000000"/>
                </a:solidFill>
                <a:uFillTx/>
                <a:latin typeface="Calibri"/>
              </a:rPr>
              <a:t>optional KIM </a:t>
            </a:r>
            <a:r>
              <a:rPr lang="en-US" sz="1200" b="0" i="0" u="none" strike="noStrike" kern="1200" cap="none" spc="0" baseline="0" dirty="0" smtClean="0">
                <a:solidFill>
                  <a:srgbClr val="000000"/>
                </a:solidFill>
                <a:uFillTx/>
                <a:latin typeface="Calibri"/>
              </a:rPr>
              <a:t>service routine to allocate standard </a:t>
            </a:r>
            <a:r>
              <a:rPr lang="en-US" sz="1200" dirty="0" smtClean="0">
                <a:solidFill>
                  <a:srgbClr val="000000"/>
                </a:solidFill>
                <a:latin typeface="Calibri"/>
              </a:rPr>
              <a:t>arguments</a:t>
            </a:r>
            <a:r>
              <a:rPr lang="en-US" sz="1200" b="0" i="0" u="none" strike="noStrike" kern="1200" cap="none" spc="0" baseline="0" dirty="0" smtClean="0">
                <a:solidFill>
                  <a:srgbClr val="000000"/>
                </a:solidFill>
                <a:uFillTx/>
                <a:latin typeface="Calibri"/>
              </a:rPr>
              <a:t> </a:t>
            </a:r>
            <a:r>
              <a:rPr lang="en-US" sz="1200" b="0" i="0" u="none" strike="noStrike" kern="1200" cap="none" spc="0" baseline="0" dirty="0">
                <a:solidFill>
                  <a:srgbClr val="000000"/>
                </a:solidFill>
                <a:uFillTx/>
                <a:latin typeface="Calibri"/>
              </a:rPr>
              <a:t>and data</a:t>
            </a:r>
          </a:p>
        </p:txBody>
      </p:sp>
      <p:sp>
        <p:nvSpPr>
          <p:cNvPr id="14" name="Rounded Rectangular Callout 21"/>
          <p:cNvSpPr/>
          <p:nvPr/>
        </p:nvSpPr>
        <p:spPr>
          <a:xfrm>
            <a:off x="5791196" y="1308096"/>
            <a:ext cx="2971800" cy="533396"/>
          </a:xfrm>
          <a:custGeom>
            <a:avLst>
              <a:gd name="f0" fmla="val -33858"/>
              <a:gd name="f1" fmla="val 39966"/>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31000"/>
            </a:srgbClr>
          </a:solid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Initialization is done by analyzing test and model </a:t>
            </a:r>
            <a:r>
              <a:rPr lang="en-US" sz="1200" b="0" i="0" u="none" strike="noStrike" kern="1200" cap="none" spc="0" baseline="0" dirty="0" smtClean="0">
                <a:solidFill>
                  <a:srgbClr val="000000"/>
                </a:solidFill>
                <a:uFillTx/>
                <a:latin typeface="Calibri"/>
              </a:rPr>
              <a:t>descriptor </a:t>
            </a:r>
            <a:r>
              <a:rPr lang="en-US" sz="1200" b="0" i="0" u="none" strike="noStrike" kern="1200" cap="none" spc="0" baseline="0" dirty="0">
                <a:solidFill>
                  <a:srgbClr val="000000"/>
                </a:solidFill>
                <a:uFillTx/>
                <a:latin typeface="Calibri"/>
              </a:rPr>
              <a:t>files</a:t>
            </a:r>
          </a:p>
        </p:txBody>
      </p:sp>
      <p:sp>
        <p:nvSpPr>
          <p:cNvPr id="15" name="Rounded Rectangular Callout 25"/>
          <p:cNvSpPr/>
          <p:nvPr/>
        </p:nvSpPr>
        <p:spPr>
          <a:xfrm>
            <a:off x="5791196" y="3054350"/>
            <a:ext cx="2971800" cy="533396"/>
          </a:xfrm>
          <a:custGeom>
            <a:avLst>
              <a:gd name="f0" fmla="val -27819"/>
              <a:gd name="f1" fmla="val 2979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31000"/>
            </a:srgbClr>
          </a:solid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Call </a:t>
            </a:r>
            <a:r>
              <a:rPr lang="en-US" sz="1200" b="0" i="0" u="none" strike="noStrike" kern="1200" cap="none" spc="0" baseline="0" dirty="0" smtClean="0">
                <a:solidFill>
                  <a:srgbClr val="000000"/>
                </a:solidFill>
                <a:uFillTx/>
                <a:latin typeface="Calibri"/>
              </a:rPr>
              <a:t>model_compute </a:t>
            </a:r>
            <a:r>
              <a:rPr lang="en-US" sz="1200" b="0" i="0" u="none" strike="noStrike" kern="1200" cap="none" spc="0" baseline="0" dirty="0">
                <a:solidFill>
                  <a:srgbClr val="000000"/>
                </a:solidFill>
                <a:uFillTx/>
                <a:latin typeface="Calibri"/>
              </a:rPr>
              <a:t>routine by address stored in KIM API object</a:t>
            </a:r>
          </a:p>
        </p:txBody>
      </p:sp>
      <p:sp>
        <p:nvSpPr>
          <p:cNvPr id="17" name="Rounded Rectangular Callout 17"/>
          <p:cNvSpPr/>
          <p:nvPr/>
        </p:nvSpPr>
        <p:spPr>
          <a:xfrm>
            <a:off x="5791196" y="4800604"/>
            <a:ext cx="2971800" cy="533396"/>
          </a:xfrm>
          <a:custGeom>
            <a:avLst>
              <a:gd name="f0" fmla="val -30885"/>
              <a:gd name="f1" fmla="val 25276"/>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31000"/>
            </a:srgbClr>
          </a:solid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“Multiple”  version of  set/get data</a:t>
            </a:r>
            <a:endParaRPr lang="en-US" sz="1200" b="0" i="0" u="none" strike="noStrike" kern="1200" cap="none" spc="0" baseline="0" dirty="0">
              <a:solidFill>
                <a:srgbClr val="000000"/>
              </a:solidFill>
              <a:uFillTx/>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name="Slide101">
    <p:spTree>
      <p:nvGrpSpPr>
        <p:cNvPr id="1" name=""/>
        <p:cNvGrpSpPr/>
        <p:nvPr/>
      </p:nvGrpSpPr>
      <p:grpSpPr>
        <a:xfrm>
          <a:off x="0" y="0"/>
          <a:ext cx="0" cy="0"/>
          <a:chOff x="0" y="0"/>
          <a:chExt cx="0" cy="0"/>
        </a:xfrm>
      </p:grpSpPr>
      <p:sp>
        <p:nvSpPr>
          <p:cNvPr id="33793"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Examples of using </a:t>
            </a:r>
            <a:r>
              <a:rPr sz="2400" b="1" dirty="0" err="1" smtClean="0">
                <a:solidFill>
                  <a:srgbClr val="4F81BD"/>
                </a:solidFill>
                <a:latin typeface="Arial" charset="0"/>
                <a:cs typeface="Arial" charset="0"/>
              </a:rPr>
              <a:t>KIM_API_init</a:t>
            </a:r>
            <a:r>
              <a:rPr sz="2400" b="1" dirty="0" smtClean="0">
                <a:solidFill>
                  <a:srgbClr val="4F81BD"/>
                </a:solidFill>
                <a:latin typeface="Arial" charset="0"/>
                <a:cs typeface="Arial" charset="0"/>
              </a:rPr>
              <a:t> and </a:t>
            </a:r>
            <a:r>
              <a:rPr sz="2400" b="1" dirty="0" err="1" smtClean="0">
                <a:solidFill>
                  <a:srgbClr val="4F81BD"/>
                </a:solidFill>
                <a:latin typeface="Arial" charset="0"/>
                <a:cs typeface="Arial" charset="0"/>
              </a:rPr>
              <a:t>KIM_API_allocate</a:t>
            </a:r>
            <a:r>
              <a:rPr sz="2400" b="1" dirty="0" smtClean="0">
                <a:solidFill>
                  <a:srgbClr val="4F81BD"/>
                </a:solidFill>
                <a:latin typeface="Arial" charset="0"/>
                <a:cs typeface="Arial" charset="0"/>
              </a:rPr>
              <a:t> service routines</a:t>
            </a:r>
            <a:endParaRPr sz="1600" b="1" dirty="0" smtClean="0">
              <a:solidFill>
                <a:srgbClr val="4F81BD"/>
              </a:solidFill>
              <a:latin typeface="Arial" charset="0"/>
              <a:cs typeface="Arial" charset="0"/>
            </a:endParaRPr>
          </a:p>
        </p:txBody>
      </p:sp>
      <p:cxnSp>
        <p:nvCxnSpPr>
          <p:cNvPr id="33795"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0A049395-BBCB-4021-BD78-782A909E3AD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34</a:t>
            </a:fld>
            <a:endParaRPr lang="en-US" sz="1200" kern="0">
              <a:solidFill>
                <a:srgbClr val="898989"/>
              </a:solidFill>
              <a:latin typeface="Calibri"/>
            </a:endParaRPr>
          </a:p>
        </p:txBody>
      </p:sp>
      <p:sp>
        <p:nvSpPr>
          <p:cNvPr id="8" name="TextBox 11"/>
          <p:cNvSpPr txBox="1"/>
          <p:nvPr/>
        </p:nvSpPr>
        <p:spPr>
          <a:xfrm>
            <a:off x="76200" y="1447800"/>
            <a:ext cx="5791200" cy="3046988"/>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Initialize the KIM object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 = </a:t>
            </a:r>
            <a:r>
              <a:rPr lang="en-US" sz="1200" kern="0" dirty="0" err="1" smtClean="0">
                <a:solidFill>
                  <a:srgbClr val="000000"/>
                </a:solidFill>
                <a:latin typeface="Courier New" pitchFamily="49"/>
                <a:cs typeface="Courier New" pitchFamily="49"/>
              </a:rPr>
              <a:t>kim_api_init_f</a:t>
            </a:r>
            <a:r>
              <a:rPr lang="en-US" sz="1200" kern="0" dirty="0" smtClean="0">
                <a:solidFill>
                  <a:srgbClr val="000000"/>
                </a:solidFill>
                <a:latin typeface="Courier New" pitchFamily="49"/>
                <a:cs typeface="Courier New" pitchFamily="49"/>
              </a:rPr>
              <a:t>(</a:t>
            </a:r>
            <a:r>
              <a:rPr lang="en-US" sz="1200" kern="0" dirty="0" err="1" smtClean="0">
                <a:solidFill>
                  <a:srgbClr val="000000"/>
                </a:solidFill>
                <a:latin typeface="Courier New" pitchFamily="49"/>
                <a:cs typeface="Courier New" pitchFamily="49"/>
              </a:rPr>
              <a:t>pkim</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testname</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modelname</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if (</a:t>
            </a:r>
            <a:r>
              <a:rPr lang="en-US" sz="1200" kern="0" dirty="0" err="1" smtClean="0">
                <a:solidFill>
                  <a:srgbClr val="000000"/>
                </a:solidFill>
                <a:latin typeface="Courier New" pitchFamily="49"/>
                <a:cs typeface="Courier New" pitchFamily="49"/>
              </a:rPr>
              <a:t>ier.lt.KIM_STATUS_OK</a:t>
            </a:r>
            <a:r>
              <a:rPr lang="en-US" sz="1200" kern="0" dirty="0" smtClean="0">
                <a:solidFill>
                  <a:srgbClr val="000000"/>
                </a:solidFill>
                <a:latin typeface="Courier New" pitchFamily="49"/>
                <a:cs typeface="Courier New" pitchFamily="49"/>
              </a:rPr>
              <a:t>) then</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idum</a:t>
            </a:r>
            <a:r>
              <a:rPr lang="en-US" sz="1200" kern="0" dirty="0" smtClean="0">
                <a:solidFill>
                  <a:srgbClr val="000000"/>
                </a:solidFill>
                <a:latin typeface="Courier New" pitchFamily="49"/>
                <a:cs typeface="Courier New" pitchFamily="49"/>
              </a:rPr>
              <a:t> = </a:t>
            </a:r>
            <a:r>
              <a:rPr lang="en-US" sz="1200" kern="0" dirty="0" err="1" smtClean="0">
                <a:solidFill>
                  <a:srgbClr val="000000"/>
                </a:solidFill>
                <a:latin typeface="Courier New" pitchFamily="49"/>
                <a:cs typeface="Courier New" pitchFamily="49"/>
              </a:rPr>
              <a:t>kim_api_report_error_f</a:t>
            </a:r>
            <a:r>
              <a:rPr lang="en-US" sz="1200" kern="0" dirty="0" smtClean="0">
                <a:solidFill>
                  <a:srgbClr val="000000"/>
                </a:solidFill>
                <a:latin typeface="Courier New" pitchFamily="49"/>
                <a:cs typeface="Courier New" pitchFamily="49"/>
              </a:rPr>
              <a:t>(__LINE__, THIS_FILE_NAME,</a:t>
            </a:r>
          </a:p>
          <a:p>
            <a:pPr fontAlgn="auto">
              <a:spcBef>
                <a:spcPts val="0"/>
              </a:spcBef>
              <a:spcAft>
                <a:spcPts val="0"/>
              </a:spcAft>
              <a:defRPr sz="1800" b="0" i="0" u="none" strike="noStrike" kern="0" cap="none" spc="0" baseline="0">
                <a:solidFill>
                  <a:srgbClr val="000000"/>
                </a:solidFill>
                <a:uFillTx/>
              </a:defRPr>
            </a:pPr>
            <a:r>
              <a:rPr lang="en-US" sz="1200" kern="0" dirty="0">
                <a:solidFill>
                  <a:srgbClr val="000000"/>
                </a:solidFill>
                <a:latin typeface="Courier New" pitchFamily="49"/>
                <a:cs typeface="Courier New" pitchFamily="49"/>
              </a:rPr>
              <a:t> </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kim_api_init_f</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stop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endif</a:t>
            </a:r>
            <a:endParaRPr lang="en-US" sz="1200" kern="0" dirty="0" smtClean="0">
              <a:solidFill>
                <a:srgbClr val="000000"/>
              </a:solidFill>
              <a:latin typeface="Courier New" pitchFamily="49"/>
              <a:cs typeface="Courier New" pitchFamily="49"/>
            </a:endParaRP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 Allocate memory via the KIM system</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call </a:t>
            </a:r>
            <a:r>
              <a:rPr lang="en-US" sz="1200" kern="0" dirty="0" err="1" smtClean="0">
                <a:solidFill>
                  <a:srgbClr val="000000"/>
                </a:solidFill>
                <a:latin typeface="Courier New" pitchFamily="49"/>
                <a:cs typeface="Courier New" pitchFamily="49"/>
              </a:rPr>
              <a:t>kim_api_allocate_f</a:t>
            </a:r>
            <a:r>
              <a:rPr lang="en-US" sz="1200" kern="0" dirty="0" smtClean="0">
                <a:solidFill>
                  <a:srgbClr val="000000"/>
                </a:solidFill>
                <a:latin typeface="Courier New" pitchFamily="49"/>
                <a:cs typeface="Courier New" pitchFamily="49"/>
              </a:rPr>
              <a:t>(</a:t>
            </a:r>
            <a:r>
              <a:rPr lang="en-US" sz="1200" kern="0" dirty="0" err="1" smtClean="0">
                <a:solidFill>
                  <a:srgbClr val="000000"/>
                </a:solidFill>
                <a:latin typeface="Courier New" pitchFamily="49"/>
                <a:cs typeface="Courier New" pitchFamily="49"/>
              </a:rPr>
              <a:t>pkim</a:t>
            </a:r>
            <a:r>
              <a:rPr lang="en-US" sz="1200" kern="0" dirty="0" smtClean="0">
                <a:solidFill>
                  <a:srgbClr val="000000"/>
                </a:solidFill>
                <a:latin typeface="Courier New" pitchFamily="49"/>
                <a:cs typeface="Courier New" pitchFamily="49"/>
              </a:rPr>
              <a:t>, N, </a:t>
            </a:r>
            <a:r>
              <a:rPr lang="en-US" sz="1200" kern="0" dirty="0" err="1" smtClean="0">
                <a:solidFill>
                  <a:srgbClr val="000000"/>
                </a:solidFill>
                <a:latin typeface="Courier New" pitchFamily="49"/>
                <a:cs typeface="Courier New" pitchFamily="49"/>
              </a:rPr>
              <a:t>ATypes</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if (</a:t>
            </a:r>
            <a:r>
              <a:rPr lang="en-US" sz="1200" kern="0" dirty="0" err="1" smtClean="0">
                <a:solidFill>
                  <a:srgbClr val="000000"/>
                </a:solidFill>
                <a:latin typeface="Courier New" pitchFamily="49"/>
                <a:cs typeface="Courier New" pitchFamily="49"/>
              </a:rPr>
              <a:t>ier.lt.KIM_STATUS_OK</a:t>
            </a:r>
            <a:r>
              <a:rPr lang="en-US" sz="1200" kern="0" dirty="0" smtClean="0">
                <a:solidFill>
                  <a:srgbClr val="000000"/>
                </a:solidFill>
                <a:latin typeface="Courier New" pitchFamily="49"/>
                <a:cs typeface="Courier New" pitchFamily="49"/>
              </a:rPr>
              <a:t>) then</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idum</a:t>
            </a:r>
            <a:r>
              <a:rPr lang="en-US" sz="1200" kern="0" dirty="0" smtClean="0">
                <a:solidFill>
                  <a:srgbClr val="000000"/>
                </a:solidFill>
                <a:latin typeface="Courier New" pitchFamily="49"/>
                <a:cs typeface="Courier New" pitchFamily="49"/>
              </a:rPr>
              <a:t> = </a:t>
            </a:r>
            <a:r>
              <a:rPr lang="en-US" sz="1200" kern="0" dirty="0" err="1" smtClean="0">
                <a:solidFill>
                  <a:srgbClr val="000000"/>
                </a:solidFill>
                <a:latin typeface="Courier New" pitchFamily="49"/>
                <a:cs typeface="Courier New" pitchFamily="49"/>
              </a:rPr>
              <a:t>kim_api_report_error_f</a:t>
            </a:r>
            <a:r>
              <a:rPr lang="en-US" sz="1200" kern="0" dirty="0" smtClean="0">
                <a:solidFill>
                  <a:srgbClr val="000000"/>
                </a:solidFill>
                <a:latin typeface="Courier New" pitchFamily="49"/>
                <a:cs typeface="Courier New" pitchFamily="49"/>
              </a:rPr>
              <a:t>(__LINE__, THIS_FILE_NAME,</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kim_api_allocate_f</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stop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endif</a:t>
            </a:r>
            <a:endParaRPr lang="en-US" sz="1200" kern="0" dirty="0" smtClean="0">
              <a:solidFill>
                <a:srgbClr val="000000"/>
              </a:solidFill>
              <a:latin typeface="Courier New" pitchFamily="49"/>
              <a:cs typeface="Courier New" pitchFamily="49"/>
            </a:endParaRP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endParaRPr lang="en-US" sz="1200" kern="0" dirty="0">
              <a:solidFill>
                <a:srgbClr val="000000"/>
              </a:solidFill>
              <a:latin typeface="Courier New" pitchFamily="49"/>
              <a:cs typeface="Courier New" pitchFamily="49"/>
            </a:endParaRPr>
          </a:p>
        </p:txBody>
      </p:sp>
      <p:sp>
        <p:nvSpPr>
          <p:cNvPr id="33803" name="TextBox 19"/>
          <p:cNvSpPr txBox="1">
            <a:spLocks noChangeArrowheads="1"/>
          </p:cNvSpPr>
          <p:nvPr/>
        </p:nvSpPr>
        <p:spPr bwMode="auto">
          <a:xfrm>
            <a:off x="76200" y="1109246"/>
            <a:ext cx="81534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.../ex_test_Ar_free_cluster_CLUSTER_F90/ex_test_Ar_free_cluster_CLUSTER_F90.F90</a:t>
            </a:r>
            <a:endParaRPr lang="en-US" sz="1600" b="1" dirty="0">
              <a:solidFill>
                <a:srgbClr val="000000"/>
              </a:solidFill>
              <a:latin typeface="Calibri" pitchFamily="34" charset="0"/>
            </a:endParaRPr>
          </a:p>
        </p:txBody>
      </p:sp>
      <p:sp>
        <p:nvSpPr>
          <p:cNvPr id="13" name="Rounded Rectangular Callout 18"/>
          <p:cNvSpPr/>
          <p:nvPr/>
        </p:nvSpPr>
        <p:spPr>
          <a:xfrm>
            <a:off x="5943600" y="1447800"/>
            <a:ext cx="3124200" cy="2286000"/>
          </a:xfrm>
          <a:custGeom>
            <a:avLst>
              <a:gd name="f0" fmla="val -22879"/>
              <a:gd name="f1" fmla="val 5806"/>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KIM API init will check the consistency of KIM</a:t>
            </a:r>
            <a:r>
              <a:rPr lang="en-US" sz="1200" b="0" i="0" u="none" strike="noStrike" kern="1200" cap="none" spc="0" dirty="0" smtClean="0">
                <a:solidFill>
                  <a:srgbClr val="000000"/>
                </a:solidFill>
                <a:uFillTx/>
                <a:latin typeface="Calibri"/>
              </a:rPr>
              <a:t> descriptor file (Test and </a:t>
            </a:r>
            <a:r>
              <a:rPr lang="en-US" sz="1200" dirty="0" smtClean="0">
                <a:solidFill>
                  <a:srgbClr val="000000"/>
                </a:solidFill>
                <a:latin typeface="Calibri"/>
              </a:rPr>
              <a:t>M</a:t>
            </a:r>
            <a:r>
              <a:rPr lang="en-US" sz="1200" b="0" i="0" u="none" strike="noStrike" kern="1200" cap="none" spc="0" dirty="0" smtClean="0">
                <a:solidFill>
                  <a:srgbClr val="000000"/>
                </a:solidFill>
                <a:uFillTx/>
                <a:latin typeface="Calibri"/>
              </a:rPr>
              <a:t>odel) against standard.kim,  after that will check if Test and Model match:  NBC methods, particle  species (if any) ,  conventions and argument data lines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aseline="0" dirty="0" smtClean="0">
              <a:solidFill>
                <a:srgbClr val="000000"/>
              </a:solidFill>
              <a:latin typeface="Calibri"/>
            </a:endParaRPr>
          </a:p>
          <a:p>
            <a:pPr marL="0" marR="0">
              <a:spcBef>
                <a:spcPts val="0"/>
              </a:spcBef>
              <a:spcAft>
                <a:spcPts val="0"/>
              </a:spcAft>
            </a:pPr>
            <a:r>
              <a:rPr lang="en-US" sz="1200" dirty="0" smtClean="0">
                <a:latin typeface="Calibri"/>
                <a:ea typeface="Calibri"/>
                <a:cs typeface="Times New Roman"/>
              </a:rPr>
              <a:t>If the match is successful, then the KIM API object is created. This object conforms to the Model descriptor KIM file and can store all described data as pointers</a:t>
            </a:r>
            <a:endParaRPr lang="en-US" sz="1200" b="0" i="0" u="none" strike="noStrike" kern="1200" cap="none" spc="0" baseline="0" dirty="0">
              <a:solidFill>
                <a:srgbClr val="000000"/>
              </a:solidFill>
              <a:uFillTx/>
              <a:latin typeface="Calibri"/>
            </a:endParaRPr>
          </a:p>
        </p:txBody>
      </p:sp>
      <p:sp>
        <p:nvSpPr>
          <p:cNvPr id="15" name="TextBox 11"/>
          <p:cNvSpPr txBox="1"/>
          <p:nvPr/>
        </p:nvSpPr>
        <p:spPr>
          <a:xfrm>
            <a:off x="76200" y="4800600"/>
            <a:ext cx="5791200" cy="1569660"/>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status = </a:t>
            </a:r>
            <a:r>
              <a:rPr lang="en-US" sz="1200" kern="0" dirty="0" err="1" smtClean="0">
                <a:solidFill>
                  <a:srgbClr val="000000"/>
                </a:solidFill>
                <a:latin typeface="Courier New" pitchFamily="49"/>
                <a:cs typeface="Courier New" pitchFamily="49"/>
              </a:rPr>
              <a:t>KIM_API_init</a:t>
            </a:r>
            <a:r>
              <a:rPr lang="en-US" sz="1200" kern="0" dirty="0" smtClean="0">
                <a:solidFill>
                  <a:srgbClr val="000000"/>
                </a:solidFill>
                <a:latin typeface="Courier New" pitchFamily="49"/>
                <a:cs typeface="Courier New" pitchFamily="49"/>
              </a:rPr>
              <a:t>(&amp;pkim_periodic_model_0, </a:t>
            </a:r>
            <a:r>
              <a:rPr lang="en-US" sz="1200" kern="0" dirty="0" err="1" smtClean="0">
                <a:solidFill>
                  <a:srgbClr val="000000"/>
                </a:solidFill>
                <a:latin typeface="Courier New" pitchFamily="49"/>
                <a:cs typeface="Courier New" pitchFamily="49"/>
              </a:rPr>
              <a:t>testname</a:t>
            </a:r>
            <a:r>
              <a:rPr lang="en-US" sz="1200" kern="0" dirty="0" smtClean="0">
                <a:solidFill>
                  <a:srgbClr val="000000"/>
                </a:solidFill>
                <a:latin typeface="Courier New" pitchFamily="49"/>
                <a:cs typeface="Courier New" pitchFamily="49"/>
              </a:rPr>
              <a:t>, modelname0);</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if (KIM_STATUS_OK &gt; status)</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KIM_API_report_error</a:t>
            </a:r>
            <a:r>
              <a:rPr lang="en-US" sz="1200" kern="0" dirty="0" smtClean="0">
                <a:solidFill>
                  <a:srgbClr val="000000"/>
                </a:solidFill>
                <a:latin typeface="Courier New" pitchFamily="49"/>
                <a:cs typeface="Courier New" pitchFamily="49"/>
              </a:rPr>
              <a:t>(__LINE__, __</a:t>
            </a:r>
            <a:r>
              <a:rPr lang="en-US" sz="1200" kern="0" dirty="0" err="1" smtClean="0">
                <a:solidFill>
                  <a:srgbClr val="000000"/>
                </a:solidFill>
                <a:latin typeface="Courier New" pitchFamily="49"/>
                <a:cs typeface="Courier New" pitchFamily="49"/>
              </a:rPr>
              <a:t>FILE__,"KIM_API_init</a:t>
            </a:r>
            <a:r>
              <a:rPr lang="en-US" sz="1200" kern="0" dirty="0" smtClean="0">
                <a:solidFill>
                  <a:srgbClr val="000000"/>
                </a:solidFill>
                <a:latin typeface="Courier New" pitchFamily="49"/>
                <a:cs typeface="Courier New" pitchFamily="49"/>
              </a:rPr>
              <a:t>() for MODEL_ZERO for period</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endParaRPr lang="en-US" sz="1200" kern="0" dirty="0" smtClean="0">
              <a:solidFill>
                <a:srgbClr val="000000"/>
              </a:solidFill>
              <a:latin typeface="Courier New" pitchFamily="49"/>
              <a:cs typeface="Courier New" pitchFamily="49"/>
            </a:endParaRPr>
          </a:p>
        </p:txBody>
      </p:sp>
      <p:sp>
        <p:nvSpPr>
          <p:cNvPr id="16" name="TextBox 19"/>
          <p:cNvSpPr txBox="1">
            <a:spLocks noChangeArrowheads="1"/>
          </p:cNvSpPr>
          <p:nvPr/>
        </p:nvSpPr>
        <p:spPr bwMode="auto">
          <a:xfrm>
            <a:off x="76200" y="4462046"/>
            <a:ext cx="56388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 .../</a:t>
            </a:r>
            <a:r>
              <a:rPr lang="en-US" sz="1600" b="1" dirty="0" err="1" smtClean="0">
                <a:solidFill>
                  <a:srgbClr val="000000"/>
                </a:solidFill>
                <a:latin typeface="Calibri" pitchFamily="34" charset="0"/>
              </a:rPr>
              <a:t>ex_test_Ar_multiple_models</a:t>
            </a:r>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ex_test_Ar_multiple_models.c</a:t>
            </a:r>
            <a:endParaRPr lang="en-US" sz="1600" b="1" dirty="0">
              <a:solidFill>
                <a:srgbClr val="000000"/>
              </a:solidFill>
              <a:latin typeface="Calibri" pitchFamily="34" charset="0"/>
            </a:endParaRPr>
          </a:p>
        </p:txBody>
      </p:sp>
      <p:sp>
        <p:nvSpPr>
          <p:cNvPr id="17" name="Rounded Rectangular Callout 18"/>
          <p:cNvSpPr/>
          <p:nvPr/>
        </p:nvSpPr>
        <p:spPr>
          <a:xfrm>
            <a:off x="5943600" y="4114800"/>
            <a:ext cx="3127248" cy="1752600"/>
          </a:xfrm>
          <a:custGeom>
            <a:avLst>
              <a:gd name="f0" fmla="val -25811"/>
              <a:gd name="f1" fmla="val -10488"/>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err="1">
                <a:solidFill>
                  <a:srgbClr val="000000"/>
                </a:solidFill>
                <a:uFillTx/>
                <a:latin typeface="Calibri"/>
              </a:rPr>
              <a:t>KIM_API_allocate</a:t>
            </a:r>
            <a:r>
              <a:rPr lang="en-US" sz="1200" b="0" i="0" u="none" strike="noStrike" kern="1200" cap="none" spc="0" baseline="0" dirty="0">
                <a:solidFill>
                  <a:srgbClr val="000000"/>
                </a:solidFill>
                <a:uFillTx/>
                <a:latin typeface="Calibri"/>
              </a:rPr>
              <a:t> will allocate memory for all </a:t>
            </a:r>
            <a:r>
              <a:rPr lang="en-US" sz="1200" b="0" i="0" u="none" strike="noStrike" kern="1200" cap="none" spc="0" baseline="0" dirty="0" smtClean="0">
                <a:solidFill>
                  <a:srgbClr val="000000"/>
                </a:solidFill>
                <a:uFillTx/>
                <a:latin typeface="Calibri"/>
              </a:rPr>
              <a:t>arguments</a:t>
            </a:r>
            <a:r>
              <a:rPr lang="en-US" sz="1200" dirty="0" smtClean="0">
                <a:solidFill>
                  <a:srgbClr val="000000"/>
                </a:solidFill>
                <a:latin typeface="Calibri"/>
              </a:rPr>
              <a:t>  with, fully specified shape, </a:t>
            </a:r>
            <a:r>
              <a:rPr lang="en-US" sz="1200" b="0" i="0" u="none" strike="noStrike" kern="1200" cap="none" spc="0" baseline="0" dirty="0" smtClean="0">
                <a:solidFill>
                  <a:srgbClr val="000000"/>
                </a:solidFill>
                <a:uFillTx/>
                <a:latin typeface="Calibri"/>
              </a:rPr>
              <a:t>stored </a:t>
            </a:r>
            <a:r>
              <a:rPr lang="en-US" sz="1200" b="0" i="0" u="none" strike="noStrike" kern="1200" cap="none" spc="0" baseline="0" dirty="0">
                <a:solidFill>
                  <a:srgbClr val="000000"/>
                </a:solidFill>
                <a:uFillTx/>
                <a:latin typeface="Calibri"/>
              </a:rPr>
              <a:t>in </a:t>
            </a:r>
            <a:r>
              <a:rPr lang="en-US" sz="1200" b="0" i="0" u="none" strike="noStrike" kern="1200" cap="none" spc="0" baseline="0" dirty="0" smtClean="0">
                <a:solidFill>
                  <a:srgbClr val="000000"/>
                </a:solidFill>
                <a:uFillTx/>
                <a:latin typeface="Calibri"/>
              </a:rPr>
              <a:t>the KIM </a:t>
            </a:r>
            <a:r>
              <a:rPr lang="en-US" sz="1200" b="0" i="0" u="none" strike="noStrike" kern="1200" cap="none" spc="0" baseline="0" dirty="0">
                <a:solidFill>
                  <a:srgbClr val="000000"/>
                </a:solidFill>
                <a:uFillTx/>
                <a:latin typeface="Calibri"/>
              </a:rPr>
              <a:t>API object </a:t>
            </a:r>
            <a:endParaRPr lang="en-US" sz="1200" b="0" i="0" u="none" strike="noStrike" kern="1200" cap="none" spc="0" baseline="0" dirty="0" smtClean="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dirty="0" smtClean="0">
                <a:solidFill>
                  <a:srgbClr val="000000"/>
                </a:solidFill>
                <a:latin typeface="Calibri"/>
              </a:rPr>
              <a:t>It is not mandatory to use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dirty="0" smtClean="0">
                <a:solidFill>
                  <a:srgbClr val="000000"/>
                </a:solidFill>
                <a:latin typeface="Calibri"/>
              </a:rPr>
              <a:t>KIM_ </a:t>
            </a:r>
            <a:r>
              <a:rPr lang="en-US" sz="1200" dirty="0" err="1" smtClean="0">
                <a:solidFill>
                  <a:srgbClr val="000000"/>
                </a:solidFill>
                <a:latin typeface="Calibri"/>
              </a:rPr>
              <a:t>API_allocate</a:t>
            </a:r>
            <a:r>
              <a:rPr lang="en-US" sz="1200" dirty="0" smtClean="0">
                <a:solidFill>
                  <a:srgbClr val="000000"/>
                </a:solidFill>
                <a:latin typeface="Calibri"/>
              </a:rPr>
              <a:t>. A Test can use its own memory and set address of the data in the KIM API object.</a:t>
            </a: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p:txBody>
      </p:sp>
      <p:sp>
        <p:nvSpPr>
          <p:cNvPr id="18"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8.1</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name="Slide103">
    <p:spTree>
      <p:nvGrpSpPr>
        <p:cNvPr id="1" name=""/>
        <p:cNvGrpSpPr/>
        <p:nvPr/>
      </p:nvGrpSpPr>
      <p:grpSpPr>
        <a:xfrm>
          <a:off x="0" y="0"/>
          <a:ext cx="0" cy="0"/>
          <a:chOff x="0" y="0"/>
          <a:chExt cx="0" cy="0"/>
        </a:xfrm>
      </p:grpSpPr>
      <p:sp>
        <p:nvSpPr>
          <p:cNvPr id="35841" name="Title 1"/>
          <p:cNvSpPr txBox="1">
            <a:spLocks noGrp="1"/>
          </p:cNvSpPr>
          <p:nvPr>
            <p:ph type="title"/>
          </p:nvPr>
        </p:nvSpPr>
        <p:spPr>
          <a:xfrm>
            <a:off x="457200" y="152400"/>
            <a:ext cx="8229600" cy="609600"/>
          </a:xfrm>
        </p:spPr>
        <p:txBody>
          <a:bodyPr/>
          <a:lstStyle/>
          <a:p>
            <a:pPr eaLnBrk="1" hangingPunct="1"/>
            <a:r>
              <a:rPr sz="2400" b="1" dirty="0" smtClean="0">
                <a:solidFill>
                  <a:srgbClr val="4F81BD"/>
                </a:solidFill>
                <a:latin typeface="Arial" charset="0"/>
                <a:cs typeface="Arial" charset="0"/>
              </a:rPr>
              <a:t>Examples of using KIM API </a:t>
            </a:r>
            <a:r>
              <a:rPr sz="2400" b="1" dirty="0" err="1" smtClean="0">
                <a:solidFill>
                  <a:srgbClr val="4F81BD"/>
                </a:solidFill>
                <a:latin typeface="Arial" charset="0"/>
                <a:cs typeface="Arial" charset="0"/>
              </a:rPr>
              <a:t>getm</a:t>
            </a:r>
            <a:r>
              <a:rPr sz="2400" b="1" dirty="0" smtClean="0">
                <a:solidFill>
                  <a:srgbClr val="4F81BD"/>
                </a:solidFill>
                <a:latin typeface="Arial" charset="0"/>
                <a:cs typeface="Arial" charset="0"/>
              </a:rPr>
              <a:t>/</a:t>
            </a:r>
            <a:r>
              <a:rPr sz="2400" b="1" dirty="0" err="1" smtClean="0">
                <a:solidFill>
                  <a:srgbClr val="4F81BD"/>
                </a:solidFill>
                <a:latin typeface="Arial" charset="0"/>
                <a:cs typeface="Arial" charset="0"/>
              </a:rPr>
              <a:t>setm</a:t>
            </a:r>
            <a:r>
              <a:rPr sz="2400" b="1" dirty="0" smtClean="0">
                <a:solidFill>
                  <a:srgbClr val="4F81BD"/>
                </a:solidFill>
                <a:latin typeface="Arial" charset="0"/>
                <a:cs typeface="Arial" charset="0"/>
              </a:rPr>
              <a:t> data</a:t>
            </a:r>
            <a:br>
              <a:rPr sz="2400" b="1" dirty="0" smtClean="0">
                <a:solidFill>
                  <a:srgbClr val="4F81BD"/>
                </a:solidFill>
                <a:latin typeface="Arial" charset="0"/>
                <a:cs typeface="Arial" charset="0"/>
              </a:rPr>
            </a:br>
            <a:r>
              <a:rPr sz="2000" b="1" dirty="0" smtClean="0">
                <a:solidFill>
                  <a:srgbClr val="4F81BD"/>
                </a:solidFill>
                <a:latin typeface="Arial" charset="0"/>
                <a:cs typeface="Arial" charset="0"/>
              </a:rPr>
              <a:t>("</a:t>
            </a:r>
            <a:r>
              <a:rPr lang="en-US" sz="2000" b="1" dirty="0" smtClean="0">
                <a:solidFill>
                  <a:srgbClr val="4F81BD"/>
                </a:solidFill>
                <a:latin typeface="Arial" charset="0"/>
                <a:cs typeface="Arial" charset="0"/>
              </a:rPr>
              <a:t>multiple” version of get/set  data)</a:t>
            </a:r>
            <a:r>
              <a:rPr sz="2000" b="1" dirty="0" smtClean="0">
                <a:solidFill>
                  <a:srgbClr val="4F81BD"/>
                </a:solidFill>
                <a:latin typeface="Arial" charset="0"/>
                <a:cs typeface="Arial" charset="0"/>
              </a:rPr>
              <a:t> </a:t>
            </a:r>
            <a:r>
              <a:rPr sz="2400" b="1" dirty="0" smtClean="0">
                <a:solidFill>
                  <a:srgbClr val="4F81BD"/>
                </a:solidFill>
                <a:latin typeface="Arial" charset="0"/>
                <a:cs typeface="Arial" charset="0"/>
              </a:rPr>
              <a:t> </a:t>
            </a:r>
          </a:p>
        </p:txBody>
      </p:sp>
      <p:cxnSp>
        <p:nvCxnSpPr>
          <p:cNvPr id="35843" name="Straight Connector 8"/>
          <p:cNvCxnSpPr>
            <a:cxnSpLocks noChangeShapeType="1"/>
          </p:cNvCxnSpPr>
          <p:nvPr/>
        </p:nvCxnSpPr>
        <p:spPr bwMode="auto">
          <a:xfrm>
            <a:off x="0" y="8382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069E91A-25CC-4391-BAD4-8C51B5B25C46}"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35</a:t>
            </a:fld>
            <a:endParaRPr lang="en-US" sz="1200" kern="0">
              <a:solidFill>
                <a:srgbClr val="898989"/>
              </a:solidFill>
              <a:latin typeface="Calibri"/>
            </a:endParaRPr>
          </a:p>
        </p:txBody>
      </p:sp>
      <p:sp>
        <p:nvSpPr>
          <p:cNvPr id="13" name="TextBox 11"/>
          <p:cNvSpPr txBox="1"/>
          <p:nvPr/>
        </p:nvSpPr>
        <p:spPr>
          <a:xfrm>
            <a:off x="76200" y="1345029"/>
            <a:ext cx="5788152" cy="3231654"/>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Unpack data from KIM object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call </a:t>
            </a:r>
            <a:r>
              <a:rPr lang="en-US" sz="1200" kern="0" dirty="0" err="1" smtClean="0">
                <a:solidFill>
                  <a:srgbClr val="000000"/>
                </a:solidFill>
                <a:latin typeface="Courier New" pitchFamily="49"/>
                <a:cs typeface="Courier New" pitchFamily="49"/>
              </a:rPr>
              <a:t>kim_api_getm_data_f</a:t>
            </a:r>
            <a:r>
              <a:rPr lang="en-US" sz="1200" kern="0" dirty="0" smtClean="0">
                <a:solidFill>
                  <a:srgbClr val="000000"/>
                </a:solidFill>
                <a:latin typeface="Courier New" pitchFamily="49"/>
                <a:cs typeface="Courier New" pitchFamily="49"/>
              </a:rPr>
              <a:t>(</a:t>
            </a:r>
            <a:r>
              <a:rPr lang="en-US" sz="1200" kern="0" dirty="0" err="1" smtClean="0">
                <a:solidFill>
                  <a:srgbClr val="000000"/>
                </a:solidFill>
                <a:latin typeface="Courier New" pitchFamily="49"/>
                <a:cs typeface="Courier New" pitchFamily="49"/>
              </a:rPr>
              <a:t>pkim</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 &amp;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numberOfParticles</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pnAtoms</a:t>
            </a:r>
            <a:r>
              <a:rPr lang="en-US" sz="1200" kern="0" dirty="0" smtClean="0">
                <a:solidFill>
                  <a:srgbClr val="000000"/>
                </a:solidFill>
                <a:latin typeface="Courier New" pitchFamily="49"/>
                <a:cs typeface="Courier New" pitchFamily="49"/>
              </a:rPr>
              <a:t>,           1, &amp;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numberParticleTypes</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pnparticleTypes</a:t>
            </a:r>
            <a:r>
              <a:rPr lang="en-US" sz="1200" kern="0" dirty="0" smtClean="0">
                <a:solidFill>
                  <a:srgbClr val="000000"/>
                </a:solidFill>
                <a:latin typeface="Courier New" pitchFamily="49"/>
                <a:cs typeface="Courier New" pitchFamily="49"/>
              </a:rPr>
              <a:t>,   1, &amp;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particleTypes</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pparticleTypesdum</a:t>
            </a:r>
            <a:r>
              <a:rPr lang="en-US" sz="1200" kern="0" dirty="0" smtClean="0">
                <a:solidFill>
                  <a:srgbClr val="000000"/>
                </a:solidFill>
                <a:latin typeface="Courier New" pitchFamily="49"/>
                <a:cs typeface="Courier New" pitchFamily="49"/>
              </a:rPr>
              <a:t>, 1, &amp;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"coordinates",         </a:t>
            </a:r>
            <a:r>
              <a:rPr lang="en-US" sz="1200" kern="0" dirty="0" err="1" smtClean="0">
                <a:solidFill>
                  <a:srgbClr val="000000"/>
                </a:solidFill>
                <a:latin typeface="Courier New" pitchFamily="49"/>
                <a:cs typeface="Courier New" pitchFamily="49"/>
              </a:rPr>
              <a:t>pcoor</a:t>
            </a:r>
            <a:r>
              <a:rPr lang="en-US" sz="1200" kern="0" dirty="0" smtClean="0">
                <a:solidFill>
                  <a:srgbClr val="000000"/>
                </a:solidFill>
                <a:latin typeface="Courier New" pitchFamily="49"/>
                <a:cs typeface="Courier New" pitchFamily="49"/>
              </a:rPr>
              <a:t>,             1, &amp;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"cutoff",              </a:t>
            </a:r>
            <a:r>
              <a:rPr lang="en-US" sz="1200" kern="0" dirty="0" err="1" smtClean="0">
                <a:solidFill>
                  <a:srgbClr val="000000"/>
                </a:solidFill>
                <a:latin typeface="Courier New" pitchFamily="49"/>
                <a:cs typeface="Courier New" pitchFamily="49"/>
              </a:rPr>
              <a:t>pcutoff</a:t>
            </a:r>
            <a:r>
              <a:rPr lang="en-US" sz="1200" kern="0" dirty="0" smtClean="0">
                <a:solidFill>
                  <a:srgbClr val="000000"/>
                </a:solidFill>
                <a:latin typeface="Courier New" pitchFamily="49"/>
                <a:cs typeface="Courier New" pitchFamily="49"/>
              </a:rPr>
              <a:t>,           1, &amp;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"energy",              </a:t>
            </a:r>
            <a:r>
              <a:rPr lang="en-US" sz="1200" kern="0" dirty="0" err="1" smtClean="0">
                <a:solidFill>
                  <a:srgbClr val="000000"/>
                </a:solidFill>
                <a:latin typeface="Courier New" pitchFamily="49"/>
                <a:cs typeface="Courier New" pitchFamily="49"/>
              </a:rPr>
              <a:t>penergy</a:t>
            </a:r>
            <a:r>
              <a:rPr lang="en-US" sz="1200" kern="0" dirty="0" smtClean="0">
                <a:solidFill>
                  <a:srgbClr val="000000"/>
                </a:solidFill>
                <a:latin typeface="Courier New" pitchFamily="49"/>
                <a:cs typeface="Courier New" pitchFamily="49"/>
              </a:rPr>
              <a:t>,           1, &amp;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virial</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pvirialglob</a:t>
            </a:r>
            <a:r>
              <a:rPr lang="en-US" sz="1200" kern="0" dirty="0" smtClean="0">
                <a:solidFill>
                  <a:srgbClr val="000000"/>
                </a:solidFill>
                <a:latin typeface="Courier New" pitchFamily="49"/>
                <a:cs typeface="Courier New" pitchFamily="49"/>
              </a:rPr>
              <a:t>,       1, &amp;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"forces",              </a:t>
            </a:r>
            <a:r>
              <a:rPr lang="en-US" sz="1200" kern="0" dirty="0" err="1" smtClean="0">
                <a:solidFill>
                  <a:srgbClr val="000000"/>
                </a:solidFill>
                <a:latin typeface="Courier New" pitchFamily="49"/>
                <a:cs typeface="Courier New" pitchFamily="49"/>
              </a:rPr>
              <a:t>pforces</a:t>
            </a:r>
            <a:r>
              <a:rPr lang="en-US" sz="1200" kern="0" dirty="0" smtClean="0">
                <a:solidFill>
                  <a:srgbClr val="000000"/>
                </a:solidFill>
                <a:latin typeface="Courier New" pitchFamily="49"/>
                <a:cs typeface="Courier New" pitchFamily="49"/>
              </a:rPr>
              <a:t>,           1)</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if (</a:t>
            </a:r>
            <a:r>
              <a:rPr lang="en-US" sz="1200" kern="0" dirty="0" err="1" smtClean="0">
                <a:solidFill>
                  <a:srgbClr val="000000"/>
                </a:solidFill>
                <a:latin typeface="Courier New" pitchFamily="49"/>
                <a:cs typeface="Courier New" pitchFamily="49"/>
              </a:rPr>
              <a:t>ier.lt.KIM_STATUS_OK</a:t>
            </a:r>
            <a:r>
              <a:rPr lang="en-US" sz="1200" kern="0" dirty="0" smtClean="0">
                <a:solidFill>
                  <a:srgbClr val="000000"/>
                </a:solidFill>
                <a:latin typeface="Courier New" pitchFamily="49"/>
                <a:cs typeface="Courier New" pitchFamily="49"/>
              </a:rPr>
              <a:t>) then</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idum</a:t>
            </a:r>
            <a:r>
              <a:rPr lang="en-US" sz="1200" kern="0" dirty="0" smtClean="0">
                <a:solidFill>
                  <a:srgbClr val="000000"/>
                </a:solidFill>
                <a:latin typeface="Courier New" pitchFamily="49"/>
                <a:cs typeface="Courier New" pitchFamily="49"/>
              </a:rPr>
              <a:t> = </a:t>
            </a:r>
            <a:r>
              <a:rPr lang="en-US" sz="1200" kern="0" dirty="0" err="1" smtClean="0">
                <a:solidFill>
                  <a:srgbClr val="000000"/>
                </a:solidFill>
                <a:latin typeface="Courier New" pitchFamily="49"/>
                <a:cs typeface="Courier New" pitchFamily="49"/>
              </a:rPr>
              <a:t>kim_api_report_error_f</a:t>
            </a:r>
            <a:r>
              <a:rPr lang="en-US" sz="1200" kern="0" dirty="0" smtClean="0">
                <a:solidFill>
                  <a:srgbClr val="000000"/>
                </a:solidFill>
                <a:latin typeface="Courier New" pitchFamily="49"/>
                <a:cs typeface="Courier New" pitchFamily="49"/>
              </a:rPr>
              <a:t>(__LINE__, THIS_FILE_NAME,&amp;              </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kim_api_getm_data_f</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goto</a:t>
            </a:r>
            <a:r>
              <a:rPr lang="en-US" sz="1200" kern="0" dirty="0" smtClean="0">
                <a:solidFill>
                  <a:srgbClr val="000000"/>
                </a:solidFill>
                <a:latin typeface="Courier New" pitchFamily="49"/>
                <a:cs typeface="Courier New" pitchFamily="49"/>
              </a:rPr>
              <a:t> 42</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endif</a:t>
            </a:r>
            <a:endParaRPr lang="en-US" sz="1200" kern="0" dirty="0" smtClean="0">
              <a:solidFill>
                <a:srgbClr val="000000"/>
              </a:solidFill>
              <a:latin typeface="Courier New" pitchFamily="49"/>
              <a:cs typeface="Courier New" pitchFamily="49"/>
            </a:endParaRP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p:txBody>
      </p:sp>
      <p:sp>
        <p:nvSpPr>
          <p:cNvPr id="14" name="TextBox 19"/>
          <p:cNvSpPr txBox="1">
            <a:spLocks noChangeArrowheads="1"/>
          </p:cNvSpPr>
          <p:nvPr/>
        </p:nvSpPr>
        <p:spPr bwMode="auto">
          <a:xfrm>
            <a:off x="76200" y="990600"/>
            <a:ext cx="75438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.../ex_test_Ar_free_cluster_CLUSTER_F90/ex_test_Ar_free_cluster_CLUSTER_F90.F90</a:t>
            </a:r>
            <a:endParaRPr lang="en-US" sz="1600" b="1" dirty="0">
              <a:solidFill>
                <a:srgbClr val="000000"/>
              </a:solidFill>
              <a:latin typeface="Calibri" pitchFamily="34" charset="0"/>
            </a:endParaRPr>
          </a:p>
        </p:txBody>
      </p:sp>
      <p:sp>
        <p:nvSpPr>
          <p:cNvPr id="15" name="TextBox 11"/>
          <p:cNvSpPr txBox="1"/>
          <p:nvPr/>
        </p:nvSpPr>
        <p:spPr>
          <a:xfrm>
            <a:off x="76200" y="4648200"/>
            <a:ext cx="8839200" cy="1754326"/>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Register memory */</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KIM_API_setm_data</a:t>
            </a:r>
            <a:r>
              <a:rPr lang="en-US" sz="1200" kern="0" dirty="0" smtClean="0">
                <a:solidFill>
                  <a:srgbClr val="000000"/>
                </a:solidFill>
                <a:latin typeface="Courier New" pitchFamily="49"/>
                <a:cs typeface="Courier New" pitchFamily="49"/>
              </a:rPr>
              <a:t>(pkim_periodic_model_0, &amp;status, 8*4,</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numberOfParticles</a:t>
            </a:r>
            <a:r>
              <a:rPr lang="en-US" sz="1200" kern="0" dirty="0" smtClean="0">
                <a:solidFill>
                  <a:srgbClr val="000000"/>
                </a:solidFill>
                <a:latin typeface="Courier New" pitchFamily="49"/>
                <a:cs typeface="Courier New" pitchFamily="49"/>
              </a:rPr>
              <a:t>",           1,   &amp;</a:t>
            </a:r>
            <a:r>
              <a:rPr lang="en-US" sz="1200" kern="0" dirty="0" err="1" smtClean="0">
                <a:solidFill>
                  <a:srgbClr val="000000"/>
                </a:solidFill>
                <a:latin typeface="Courier New" pitchFamily="49"/>
                <a:cs typeface="Courier New" pitchFamily="49"/>
              </a:rPr>
              <a:t>numberOfParticles_periodic</a:t>
            </a:r>
            <a:r>
              <a:rPr lang="en-US" sz="1200" kern="0" dirty="0" smtClean="0">
                <a:solidFill>
                  <a:srgbClr val="000000"/>
                </a:solidFill>
                <a:latin typeface="Courier New" pitchFamily="49"/>
                <a:cs typeface="Courier New" pitchFamily="49"/>
              </a:rPr>
              <a:t>,     1,</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numberParticleTypes</a:t>
            </a:r>
            <a:r>
              <a:rPr lang="en-US" sz="1200" kern="0" dirty="0" smtClean="0">
                <a:solidFill>
                  <a:srgbClr val="000000"/>
                </a:solidFill>
                <a:latin typeface="Courier New" pitchFamily="49"/>
                <a:cs typeface="Courier New" pitchFamily="49"/>
              </a:rPr>
              <a:t>",         1,   &amp;</a:t>
            </a:r>
            <a:r>
              <a:rPr lang="en-US" sz="1200" kern="0" dirty="0" err="1" smtClean="0">
                <a:solidFill>
                  <a:srgbClr val="000000"/>
                </a:solidFill>
                <a:latin typeface="Courier New" pitchFamily="49"/>
                <a:cs typeface="Courier New" pitchFamily="49"/>
              </a:rPr>
              <a:t>numberParticleTypes</a:t>
            </a:r>
            <a:r>
              <a:rPr lang="en-US" sz="1200" kern="0" dirty="0" smtClean="0">
                <a:solidFill>
                  <a:srgbClr val="000000"/>
                </a:solidFill>
                <a:latin typeface="Courier New" pitchFamily="49"/>
                <a:cs typeface="Courier New" pitchFamily="49"/>
              </a:rPr>
              <a:t>,            1,</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"energy",                      1,   &amp;energy_periodic_model_0,        1);</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if (KIM_STATUS_OK &gt; status) </a:t>
            </a:r>
            <a:r>
              <a:rPr lang="en-US" sz="1200" kern="0" dirty="0" err="1" smtClean="0">
                <a:solidFill>
                  <a:srgbClr val="000000"/>
                </a:solidFill>
                <a:latin typeface="Courier New" pitchFamily="49"/>
                <a:cs typeface="Courier New" pitchFamily="49"/>
              </a:rPr>
              <a:t>KIM_API_report_error</a:t>
            </a:r>
            <a:r>
              <a:rPr lang="en-US" sz="1200" kern="0" dirty="0" smtClean="0">
                <a:solidFill>
                  <a:srgbClr val="000000"/>
                </a:solidFill>
                <a:latin typeface="Courier New" pitchFamily="49"/>
                <a:cs typeface="Courier New" pitchFamily="49"/>
              </a:rPr>
              <a:t>(__LINE__, __</a:t>
            </a:r>
            <a:r>
              <a:rPr lang="en-US" sz="1200" kern="0" dirty="0" err="1" smtClean="0">
                <a:solidFill>
                  <a:srgbClr val="000000"/>
                </a:solidFill>
                <a:latin typeface="Courier New" pitchFamily="49"/>
                <a:cs typeface="Courier New" pitchFamily="49"/>
              </a:rPr>
              <a:t>FILE__,"KIM_API_setm_data",status</a:t>
            </a:r>
            <a:r>
              <a:rPr lang="en-US" sz="1200" kern="0" dirty="0" smtClean="0">
                <a:solidFill>
                  <a:srgbClr val="000000"/>
                </a:solidFill>
                <a:latin typeface="Courier New" pitchFamily="49"/>
                <a:cs typeface="Courier New" pitchFamily="49"/>
              </a:rPr>
              <a:t>);...</a:t>
            </a:r>
          </a:p>
        </p:txBody>
      </p:sp>
      <p:sp>
        <p:nvSpPr>
          <p:cNvPr id="17" name="Rounded Rectangular Callout 18"/>
          <p:cNvSpPr/>
          <p:nvPr/>
        </p:nvSpPr>
        <p:spPr>
          <a:xfrm>
            <a:off x="5943600" y="1447800"/>
            <a:ext cx="3124200" cy="1371600"/>
          </a:xfrm>
          <a:custGeom>
            <a:avLst>
              <a:gd name="f0" fmla="val -20334"/>
              <a:gd name="f1" fmla="val 4703"/>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kern="0" dirty="0" err="1" smtClean="0">
                <a:solidFill>
                  <a:srgbClr val="000000"/>
                </a:solidFill>
                <a:latin typeface="Calibri"/>
              </a:rPr>
              <a:t>KIM_API_getm_data</a:t>
            </a:r>
            <a:r>
              <a:rPr lang="en-US" sz="1200" kern="0" dirty="0" smtClean="0">
                <a:solidFill>
                  <a:srgbClr val="000000"/>
                </a:solidFill>
                <a:latin typeface="Calibri"/>
              </a:rPr>
              <a:t> (or </a:t>
            </a:r>
            <a:r>
              <a:rPr lang="en-US" sz="1200" kern="0" dirty="0" err="1" smtClean="0">
                <a:solidFill>
                  <a:srgbClr val="000000"/>
                </a:solidFill>
                <a:latin typeface="Calibri"/>
              </a:rPr>
              <a:t>kim_api_getm_data_f</a:t>
            </a:r>
            <a:r>
              <a:rPr lang="en-US" sz="1200" kern="0" dirty="0" smtClean="0">
                <a:solidFill>
                  <a:srgbClr val="000000"/>
                </a:solidFill>
                <a:latin typeface="Calibri"/>
              </a:rPr>
              <a:t>) will return pointers stored in KIM_API object. “Multiple” version of get data routines allows to get several variable pointers from the KIM API object s at once. </a:t>
            </a: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p:txBody>
      </p:sp>
      <p:sp>
        <p:nvSpPr>
          <p:cNvPr id="18" name="Rounded Rectangular Callout 18"/>
          <p:cNvSpPr/>
          <p:nvPr/>
        </p:nvSpPr>
        <p:spPr>
          <a:xfrm>
            <a:off x="5943600" y="3048000"/>
            <a:ext cx="3200400" cy="1295400"/>
          </a:xfrm>
          <a:custGeom>
            <a:avLst>
              <a:gd name="f0" fmla="val -26740"/>
              <a:gd name="f1" fmla="val 34299"/>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err="1" smtClean="0">
                <a:solidFill>
                  <a:srgbClr val="000000"/>
                </a:solidFill>
                <a:uFillTx/>
                <a:latin typeface="Calibri"/>
              </a:rPr>
              <a:t>KIM_API_setm_data</a:t>
            </a:r>
            <a:r>
              <a:rPr lang="en-US" sz="1200" b="0" i="0" u="none" strike="noStrike" kern="1200" cap="none" spc="0" baseline="0" dirty="0" smtClean="0">
                <a:solidFill>
                  <a:srgbClr val="000000"/>
                </a:solidFill>
                <a:uFillTx/>
                <a:latin typeface="Calibri"/>
              </a:rPr>
              <a:t> (or </a:t>
            </a:r>
            <a:r>
              <a:rPr lang="en-US" sz="1200" b="0" i="0" u="none" strike="noStrike" kern="1200" cap="none" spc="0" dirty="0" smtClean="0">
                <a:solidFill>
                  <a:srgbClr val="000000"/>
                </a:solidFill>
                <a:uFillTx/>
                <a:latin typeface="Calibri"/>
              </a:rPr>
              <a:t> </a:t>
            </a:r>
            <a:r>
              <a:rPr lang="en-US" sz="1200" b="0" i="0" u="none" strike="noStrike" kern="1200" cap="none" spc="0" dirty="0" err="1" smtClean="0">
                <a:solidFill>
                  <a:srgbClr val="000000"/>
                </a:solidFill>
                <a:uFillTx/>
                <a:latin typeface="Calibri"/>
              </a:rPr>
              <a:t>kim_api_setm_data_f</a:t>
            </a:r>
            <a:r>
              <a:rPr lang="en-US" sz="1200" b="0" i="0" u="none" strike="noStrike" kern="1200" cap="none" spc="0" dirty="0" smtClean="0">
                <a:solidFill>
                  <a:srgbClr val="000000"/>
                </a:solidFill>
                <a:uFillTx/>
                <a:latin typeface="Calibri"/>
              </a:rPr>
              <a:t>) </a:t>
            </a:r>
            <a:r>
              <a:rPr lang="en-US" sz="1200" b="0" i="0" u="none" strike="noStrike" kern="1200" cap="none" spc="0" baseline="0" dirty="0" smtClean="0">
                <a:solidFill>
                  <a:srgbClr val="000000"/>
                </a:solidFill>
                <a:uFillTx/>
                <a:latin typeface="Calibri"/>
              </a:rPr>
              <a:t>allows to place (pack)</a:t>
            </a:r>
            <a:r>
              <a:rPr lang="en-US" sz="1200" b="0" i="0" u="none" strike="noStrike" kern="1200" cap="none" spc="0" dirty="0" smtClean="0">
                <a:solidFill>
                  <a:srgbClr val="000000"/>
                </a:solidFill>
                <a:uFillTx/>
                <a:latin typeface="Calibri"/>
              </a:rPr>
              <a:t> several data pointers into KIM API objects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kern="0" dirty="0" smtClean="0">
                <a:solidFill>
                  <a:srgbClr val="000000"/>
                </a:solidFill>
                <a:latin typeface="Calibri"/>
              </a:rPr>
              <a:t>See  DOCs/KIM_API_Description.txt for the details</a:t>
            </a:r>
            <a:endParaRPr lang="en-US" sz="1200" b="0" i="0" u="none" strike="noStrike" kern="1200" cap="none" spc="0" baseline="0" dirty="0">
              <a:solidFill>
                <a:srgbClr val="000000"/>
              </a:solidFill>
              <a:uFillTx/>
              <a:latin typeface="Calibri"/>
            </a:endParaRPr>
          </a:p>
        </p:txBody>
      </p:sp>
      <p:sp>
        <p:nvSpPr>
          <p:cNvPr id="19"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8.2</a:t>
            </a:r>
            <a:endParaRPr lang="en-US" sz="1600" b="1" dirty="0">
              <a:solidFill>
                <a:srgbClr val="FFFFFF"/>
              </a:solidFill>
              <a:latin typeface="Calibri" pitchFamily="34" charset="0"/>
            </a:endParaRPr>
          </a:p>
        </p:txBody>
      </p:sp>
      <p:sp>
        <p:nvSpPr>
          <p:cNvPr id="20" name="TextBox 19"/>
          <p:cNvSpPr txBox="1">
            <a:spLocks noChangeArrowheads="1"/>
          </p:cNvSpPr>
          <p:nvPr/>
        </p:nvSpPr>
        <p:spPr bwMode="auto">
          <a:xfrm>
            <a:off x="3200400" y="4572000"/>
            <a:ext cx="57150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 .../</a:t>
            </a:r>
            <a:r>
              <a:rPr lang="en-US" sz="1600" b="1" dirty="0" err="1" smtClean="0">
                <a:solidFill>
                  <a:srgbClr val="000000"/>
                </a:solidFill>
                <a:latin typeface="Calibri" pitchFamily="34" charset="0"/>
              </a:rPr>
              <a:t>ex_test_Ar_multiple_models</a:t>
            </a:r>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ex_test_Ar_multiple_models.c</a:t>
            </a:r>
            <a:endParaRPr lang="en-US" sz="1600" b="1" dirty="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name="Slide102">
    <p:spTree>
      <p:nvGrpSpPr>
        <p:cNvPr id="1" name=""/>
        <p:cNvGrpSpPr/>
        <p:nvPr/>
      </p:nvGrpSpPr>
      <p:grpSpPr>
        <a:xfrm>
          <a:off x="0" y="0"/>
          <a:ext cx="0" cy="0"/>
          <a:chOff x="0" y="0"/>
          <a:chExt cx="0" cy="0"/>
        </a:xfrm>
      </p:grpSpPr>
      <p:sp>
        <p:nvSpPr>
          <p:cNvPr id="37889"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KIM_API_model_init will call model initialize routine</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that, in turn, will place model compute into KIM object</a:t>
            </a:r>
            <a:r>
              <a:rPr sz="2400" b="1" dirty="0" smtClean="0">
                <a:solidFill>
                  <a:srgbClr val="4F81BD"/>
                </a:solidFill>
                <a:latin typeface="Arial" charset="0"/>
                <a:cs typeface="Arial" charset="0"/>
              </a:rPr>
              <a:t>  </a:t>
            </a:r>
          </a:p>
        </p:txBody>
      </p:sp>
      <p:cxnSp>
        <p:nvCxnSpPr>
          <p:cNvPr id="37891"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5ABEDF72-B9E3-41C5-9D80-7DEF177D3516}"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36</a:t>
            </a:fld>
            <a:endParaRPr lang="en-US" sz="1200" kern="0">
              <a:solidFill>
                <a:srgbClr val="898989"/>
              </a:solidFill>
              <a:latin typeface="Calibri"/>
            </a:endParaRPr>
          </a:p>
        </p:txBody>
      </p:sp>
      <p:sp>
        <p:nvSpPr>
          <p:cNvPr id="14" name="TextBox 11"/>
          <p:cNvSpPr txBox="1"/>
          <p:nvPr/>
        </p:nvSpPr>
        <p:spPr>
          <a:xfrm>
            <a:off x="76200" y="1649829"/>
            <a:ext cx="5334000" cy="2123658"/>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call model init routines */</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status = </a:t>
            </a:r>
            <a:r>
              <a:rPr lang="en-US" sz="1200" kern="0" dirty="0" err="1" smtClean="0">
                <a:solidFill>
                  <a:srgbClr val="000000"/>
                </a:solidFill>
                <a:latin typeface="Courier New" pitchFamily="49"/>
                <a:cs typeface="Courier New" pitchFamily="49"/>
              </a:rPr>
              <a:t>KIM_API_model_init</a:t>
            </a:r>
            <a:r>
              <a:rPr lang="en-US" sz="1200" kern="0" dirty="0" smtClean="0">
                <a:solidFill>
                  <a:srgbClr val="000000"/>
                </a:solidFill>
                <a:latin typeface="Courier New" pitchFamily="49"/>
                <a:cs typeface="Courier New" pitchFamily="49"/>
              </a:rPr>
              <a:t>(pkim_periodic_model_0);</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if (KIM_STATUS_OK &gt; status) </a:t>
            </a:r>
            <a:r>
              <a:rPr lang="en-US" sz="1200" kern="0" dirty="0" err="1" smtClean="0">
                <a:solidFill>
                  <a:srgbClr val="000000"/>
                </a:solidFill>
                <a:latin typeface="Courier New" pitchFamily="49"/>
                <a:cs typeface="Courier New" pitchFamily="49"/>
              </a:rPr>
              <a:t>KIM_API_report_error</a:t>
            </a:r>
            <a:r>
              <a:rPr lang="en-US" sz="1200" kern="0" dirty="0" smtClean="0">
                <a:solidFill>
                  <a:srgbClr val="000000"/>
                </a:solidFill>
                <a:latin typeface="Courier New" pitchFamily="49"/>
                <a:cs typeface="Courier New" pitchFamily="49"/>
              </a:rPr>
              <a:t>(__</a:t>
            </a:r>
            <a:r>
              <a:rPr lang="en-US" sz="1200" kern="0" dirty="0" err="1" smtClean="0">
                <a:solidFill>
                  <a:srgbClr val="000000"/>
                </a:solidFill>
                <a:latin typeface="Courier New" pitchFamily="49"/>
                <a:cs typeface="Courier New" pitchFamily="49"/>
              </a:rPr>
              <a:t>LINE__,__FILE__,"KIM_API_model_i</a:t>
            </a:r>
            <a:endParaRPr lang="en-US" sz="1200" kern="0" dirty="0" smtClean="0">
              <a:solidFill>
                <a:srgbClr val="000000"/>
              </a:solidFill>
              <a:latin typeface="Courier New" pitchFamily="49"/>
              <a:cs typeface="Courier New" pitchFamily="49"/>
            </a:endParaRP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call compute functions */</a:t>
            </a:r>
          </a:p>
          <a:p>
            <a:pPr fontAlgn="auto">
              <a:spcBef>
                <a:spcPts val="0"/>
              </a:spcBef>
              <a:spcAft>
                <a:spcPts val="0"/>
              </a:spcAft>
              <a:defRPr sz="1800" b="0" i="0" u="none" strike="noStrike" kern="0" cap="none" spc="0" baseline="0">
                <a:solidFill>
                  <a:srgbClr val="000000"/>
                </a:solidFill>
                <a:uFillTx/>
              </a:defRPr>
            </a:pPr>
            <a:r>
              <a:rPr lang="en-US" sz="1200" kern="0" dirty="0">
                <a:solidFill>
                  <a:srgbClr val="000000"/>
                </a:solidFill>
                <a:latin typeface="Courier New" pitchFamily="49"/>
                <a:cs typeface="Courier New" pitchFamily="49"/>
              </a:rPr>
              <a:t>s</a:t>
            </a:r>
            <a:r>
              <a:rPr lang="en-US" sz="1200" kern="0" dirty="0" smtClean="0">
                <a:solidFill>
                  <a:srgbClr val="000000"/>
                </a:solidFill>
                <a:latin typeface="Courier New" pitchFamily="49"/>
                <a:cs typeface="Courier New" pitchFamily="49"/>
              </a:rPr>
              <a:t>tatus = </a:t>
            </a:r>
            <a:r>
              <a:rPr lang="en-US" sz="1200" kern="0" dirty="0" err="1" smtClean="0">
                <a:solidFill>
                  <a:srgbClr val="000000"/>
                </a:solidFill>
                <a:latin typeface="Courier New" pitchFamily="49"/>
                <a:cs typeface="Courier New" pitchFamily="49"/>
              </a:rPr>
              <a:t>KIM_API_model_compute</a:t>
            </a:r>
            <a:r>
              <a:rPr lang="en-US" sz="1200" kern="0" dirty="0" smtClean="0">
                <a:solidFill>
                  <a:srgbClr val="000000"/>
                </a:solidFill>
                <a:latin typeface="Courier New" pitchFamily="49"/>
                <a:cs typeface="Courier New" pitchFamily="49"/>
              </a:rPr>
              <a:t>(pkim_periodic_model_0);</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if (KIM_STATUS_OK &gt; status) </a:t>
            </a:r>
            <a:r>
              <a:rPr lang="en-US" sz="1200" kern="0" dirty="0" err="1" smtClean="0">
                <a:solidFill>
                  <a:srgbClr val="000000"/>
                </a:solidFill>
                <a:latin typeface="Courier New" pitchFamily="49"/>
                <a:cs typeface="Courier New" pitchFamily="49"/>
              </a:rPr>
              <a:t>KIM_API_report_error</a:t>
            </a:r>
            <a:r>
              <a:rPr lang="en-US" sz="1200" kern="0" dirty="0" smtClean="0">
                <a:solidFill>
                  <a:srgbClr val="000000"/>
                </a:solidFill>
                <a:latin typeface="Courier New" pitchFamily="49"/>
                <a:cs typeface="Courier New" pitchFamily="49"/>
              </a:rPr>
              <a:t>(__LINE__, __</a:t>
            </a:r>
            <a:r>
              <a:rPr lang="en-US" sz="1200" kern="0" dirty="0" err="1" smtClean="0">
                <a:solidFill>
                  <a:srgbClr val="000000"/>
                </a:solidFill>
                <a:latin typeface="Courier New" pitchFamily="49"/>
                <a:cs typeface="Courier New" pitchFamily="49"/>
              </a:rPr>
              <a:t>FILE__,"compute</a:t>
            </a:r>
            <a:r>
              <a:rPr lang="en-US" sz="1200" kern="0" dirty="0" smtClean="0">
                <a:solidFill>
                  <a:srgbClr val="000000"/>
                </a:solidFill>
                <a:latin typeface="Courier New" pitchFamily="49"/>
                <a:cs typeface="Courier New" pitchFamily="49"/>
              </a:rPr>
              <a:t>", status);</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endParaRPr lang="en-US" sz="900" kern="0" dirty="0">
              <a:solidFill>
                <a:srgbClr val="000000"/>
              </a:solidFill>
              <a:latin typeface="Courier New" pitchFamily="49"/>
              <a:cs typeface="Courier New" pitchFamily="49"/>
            </a:endParaRPr>
          </a:p>
        </p:txBody>
      </p:sp>
      <p:sp>
        <p:nvSpPr>
          <p:cNvPr id="16" name="TextBox 11"/>
          <p:cNvSpPr txBox="1"/>
          <p:nvPr/>
        </p:nvSpPr>
        <p:spPr>
          <a:xfrm>
            <a:off x="2438400" y="4359295"/>
            <a:ext cx="6592824" cy="1384995"/>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store pointer to compute function in KIM object */</a:t>
            </a:r>
          </a:p>
          <a:p>
            <a:pPr fontAlgn="auto">
              <a:spcBef>
                <a:spcPts val="0"/>
              </a:spcBef>
              <a:spcAft>
                <a:spcPts val="0"/>
              </a:spcAft>
              <a:defRPr sz="1800" b="0" i="0" u="none" strike="noStrike" kern="0" cap="none" spc="0" baseline="0">
                <a:solidFill>
                  <a:srgbClr val="000000"/>
                </a:solidFill>
                <a:uFillTx/>
              </a:defRPr>
            </a:pP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 = </a:t>
            </a:r>
            <a:r>
              <a:rPr lang="en-US" sz="1200" kern="0" dirty="0" err="1" smtClean="0">
                <a:solidFill>
                  <a:srgbClr val="000000"/>
                </a:solidFill>
                <a:latin typeface="Courier New" pitchFamily="49"/>
                <a:cs typeface="Courier New" pitchFamily="49"/>
              </a:rPr>
              <a:t>KIM_API_set_data</a:t>
            </a:r>
            <a:r>
              <a:rPr lang="en-US" sz="1200" kern="0" dirty="0" smtClean="0">
                <a:solidFill>
                  <a:srgbClr val="000000"/>
                </a:solidFill>
                <a:latin typeface="Courier New" pitchFamily="49"/>
                <a:cs typeface="Courier New" pitchFamily="49"/>
              </a:rPr>
              <a:t>(</a:t>
            </a:r>
            <a:r>
              <a:rPr lang="en-US" sz="1200" kern="0" dirty="0" err="1" smtClean="0">
                <a:solidFill>
                  <a:srgbClr val="000000"/>
                </a:solidFill>
                <a:latin typeface="Courier New" pitchFamily="49"/>
                <a:cs typeface="Courier New" pitchFamily="49"/>
              </a:rPr>
              <a:t>pkim</a:t>
            </a:r>
            <a:r>
              <a:rPr lang="en-US" sz="1200" kern="0" dirty="0" smtClean="0">
                <a:solidFill>
                  <a:srgbClr val="000000"/>
                </a:solidFill>
                <a:latin typeface="Courier New" pitchFamily="49"/>
                <a:cs typeface="Courier New" pitchFamily="49"/>
              </a:rPr>
              <a:t>, "compute", 1, (void*) &amp;compute);</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if (KIM_STATUS_OK &gt;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KIM_API_report_error</a:t>
            </a:r>
            <a:r>
              <a:rPr lang="en-US" sz="1200" kern="0" dirty="0" smtClean="0">
                <a:solidFill>
                  <a:srgbClr val="000000"/>
                </a:solidFill>
                <a:latin typeface="Courier New" pitchFamily="49"/>
                <a:cs typeface="Courier New" pitchFamily="49"/>
              </a:rPr>
              <a:t>(__LINE__, __FILE__, "</a:t>
            </a:r>
            <a:r>
              <a:rPr lang="en-US" sz="1200" kern="0" dirty="0" err="1" smtClean="0">
                <a:solidFill>
                  <a:srgbClr val="000000"/>
                </a:solidFill>
                <a:latin typeface="Courier New" pitchFamily="49"/>
                <a:cs typeface="Courier New" pitchFamily="49"/>
              </a:rPr>
              <a:t>KIM_API_set_data</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exit(1);</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p:txBody>
      </p:sp>
      <p:sp>
        <p:nvSpPr>
          <p:cNvPr id="17" name="TextBox 19"/>
          <p:cNvSpPr txBox="1">
            <a:spLocks noChangeArrowheads="1"/>
          </p:cNvSpPr>
          <p:nvPr/>
        </p:nvSpPr>
        <p:spPr bwMode="auto">
          <a:xfrm>
            <a:off x="2514600" y="3962400"/>
            <a:ext cx="57150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ex_model_Ar_P_MLJ_C</a:t>
            </a:r>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ex_model_Ar_P_MLJ_C.c</a:t>
            </a:r>
            <a:endParaRPr lang="en-US" sz="1600" b="1" dirty="0">
              <a:solidFill>
                <a:srgbClr val="000000"/>
              </a:solidFill>
              <a:latin typeface="Calibri" pitchFamily="34" charset="0"/>
            </a:endParaRPr>
          </a:p>
        </p:txBody>
      </p:sp>
      <p:sp>
        <p:nvSpPr>
          <p:cNvPr id="18" name="Rounded Rectangular Callout 18"/>
          <p:cNvSpPr/>
          <p:nvPr/>
        </p:nvSpPr>
        <p:spPr>
          <a:xfrm>
            <a:off x="5486400" y="1143000"/>
            <a:ext cx="3429000" cy="2286000"/>
          </a:xfrm>
          <a:custGeom>
            <a:avLst>
              <a:gd name="f0" fmla="val -14877"/>
              <a:gd name="f1" fmla="val 9007"/>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lvl="0" fontAlgn="auto">
              <a:spcBef>
                <a:spcPts val="0"/>
              </a:spcBef>
              <a:spcAft>
                <a:spcPts val="0"/>
              </a:spcAf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KIM_API_model_init will call the model_init routine</a:t>
            </a:r>
            <a:r>
              <a:rPr lang="en-US" sz="1200" b="0" i="0" u="none" strike="noStrike" kern="1200" cap="none" spc="0" dirty="0" smtClean="0">
                <a:solidFill>
                  <a:srgbClr val="000000"/>
                </a:solidFill>
                <a:uFillTx/>
                <a:latin typeface="Calibri"/>
              </a:rPr>
              <a:t> . </a:t>
            </a:r>
            <a:r>
              <a:rPr lang="en-US" sz="1200" dirty="0" smtClean="0">
                <a:solidFill>
                  <a:srgbClr val="000000"/>
                </a:solidFill>
                <a:latin typeface="Calibri"/>
              </a:rPr>
              <a:t> KIM_API_model_init utilizes the KIM standard naming convention in order to make the call. In C the name of the model init routine must have all lower case letters  in the following format modelname_init_, </a:t>
            </a:r>
            <a:r>
              <a:rPr lang="en-US" sz="1200" b="0" i="0" u="none" strike="noStrike" kern="1200" cap="none" spc="0" baseline="0" dirty="0" smtClean="0">
                <a:solidFill>
                  <a:srgbClr val="000000"/>
                </a:solidFill>
                <a:uFillTx/>
                <a:latin typeface="Calibri"/>
              </a:rPr>
              <a:t>for example</a:t>
            </a:r>
            <a:r>
              <a:rPr lang="en-US" sz="1200" dirty="0" smtClean="0">
                <a:solidFill>
                  <a:srgbClr val="000000"/>
                </a:solidFill>
                <a:latin typeface="Calibri"/>
              </a:rPr>
              <a:t>:</a:t>
            </a:r>
            <a:r>
              <a:rPr lang="en-US" sz="1200" b="0" i="0" u="none" strike="noStrike" kern="1200" cap="none" spc="0" baseline="0" dirty="0" smtClean="0">
                <a:solidFill>
                  <a:srgbClr val="000000"/>
                </a:solidFill>
                <a:uFillTx/>
                <a:latin typeface="Calibri"/>
              </a:rPr>
              <a:t> </a:t>
            </a:r>
          </a:p>
          <a:p>
            <a:pPr fontAlgn="auto">
              <a:spcBef>
                <a:spcPts val="0"/>
              </a:spcBef>
              <a:spcAft>
                <a:spcPts val="0"/>
              </a:spcAft>
              <a:defRPr sz="1800" b="0" i="0" u="none" strike="noStrike" kern="0" cap="none" spc="0" baseline="0">
                <a:solidFill>
                  <a:srgbClr val="000000"/>
                </a:solidFill>
                <a:uFillTx/>
              </a:defRPr>
            </a:pPr>
            <a:r>
              <a:rPr lang="en-US" sz="1200" b="1" kern="0" dirty="0" smtClean="0">
                <a:solidFill>
                  <a:srgbClr val="000000"/>
                </a:solidFill>
                <a:latin typeface="Calibri"/>
              </a:rPr>
              <a:t>model_ar_p_mlj_cluster</a:t>
            </a:r>
            <a:r>
              <a:rPr lang="en-US" sz="1200" b="1" kern="0" dirty="0" smtClean="0">
                <a:solidFill>
                  <a:srgbClr val="000000"/>
                </a:solidFill>
                <a:latin typeface="Courier New" pitchFamily="49"/>
                <a:cs typeface="Courier New" pitchFamily="49"/>
              </a:rPr>
              <a:t>_init_</a:t>
            </a:r>
          </a:p>
          <a:p>
            <a:pPr lvl="0" fontAlgn="auto">
              <a:spcBef>
                <a:spcPts val="0"/>
              </a:spcBef>
              <a:spcAft>
                <a:spcPts val="0"/>
              </a:spcAf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           model name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p:txBody>
      </p:sp>
      <p:sp>
        <p:nvSpPr>
          <p:cNvPr id="19" name="Right Brace 18"/>
          <p:cNvSpPr/>
          <p:nvPr/>
        </p:nvSpPr>
        <p:spPr>
          <a:xfrm rot="5400000">
            <a:off x="6400800" y="2057400"/>
            <a:ext cx="228600" cy="1600200"/>
          </a:xfrm>
          <a:prstGeom prst="rightBrace">
            <a:avLst>
              <a:gd name="adj1" fmla="val 8333"/>
              <a:gd name="adj2" fmla="val 5122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ounded Rectangular Callout 18"/>
          <p:cNvSpPr/>
          <p:nvPr/>
        </p:nvSpPr>
        <p:spPr>
          <a:xfrm>
            <a:off x="152400" y="4038600"/>
            <a:ext cx="2209800" cy="1828800"/>
          </a:xfrm>
          <a:custGeom>
            <a:avLst>
              <a:gd name="f0" fmla="val 8036"/>
              <a:gd name="f1" fmla="val -10341"/>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dirty="0" err="1" smtClean="0">
                <a:solidFill>
                  <a:srgbClr val="000000"/>
                </a:solidFill>
                <a:latin typeface="Calibri"/>
              </a:rPr>
              <a:t>KIM_API_model_compute</a:t>
            </a:r>
            <a:r>
              <a:rPr lang="en-US" sz="1200" dirty="0" smtClean="0">
                <a:solidFill>
                  <a:srgbClr val="000000"/>
                </a:solidFill>
                <a:latin typeface="Calibri"/>
              </a:rPr>
              <a:t> calls the address of  the model compute  subroutine stored in KIM  API object.</a:t>
            </a:r>
            <a:endParaRPr lang="en-US" sz="1200" b="0" i="0" u="none" strike="noStrike" kern="1200" cap="none" spc="0" baseline="0" dirty="0" smtClean="0">
              <a:solidFill>
                <a:srgbClr val="000000"/>
              </a:solidFill>
              <a:uFillTx/>
              <a:latin typeface="Calibri"/>
            </a:endParaRPr>
          </a:p>
          <a:p>
            <a:pPr lvl="0" fontAlgn="auto">
              <a:spcBef>
                <a:spcPts val="0"/>
              </a:spcBef>
              <a:spcAft>
                <a:spcPts val="0"/>
              </a:spcAft>
              <a:defRPr sz="1800" b="0" i="0" u="none" strike="noStrike" kern="0" cap="none" spc="0" baseline="0">
                <a:solidFill>
                  <a:srgbClr val="000000"/>
                </a:solidFill>
                <a:uFillTx/>
              </a:defRPr>
            </a:pPr>
            <a:r>
              <a:rPr lang="en-US" sz="1200" dirty="0" smtClean="0">
                <a:solidFill>
                  <a:srgbClr val="000000"/>
                </a:solidFill>
                <a:latin typeface="Calibri"/>
              </a:rPr>
              <a:t>   By the time </a:t>
            </a:r>
            <a:r>
              <a:rPr lang="en-US" sz="1200" dirty="0" err="1" smtClean="0">
                <a:solidFill>
                  <a:srgbClr val="000000"/>
                </a:solidFill>
                <a:latin typeface="Calibri"/>
              </a:rPr>
              <a:t>KIM_API_model_compute</a:t>
            </a:r>
            <a:r>
              <a:rPr lang="en-US" sz="1200" dirty="0" smtClean="0">
                <a:solidFill>
                  <a:srgbClr val="000000"/>
                </a:solidFill>
                <a:latin typeface="Calibri"/>
              </a:rPr>
              <a:t> is called the address is placed in KIM API object by model_init_  routine </a:t>
            </a:r>
            <a:endParaRPr lang="en-US" sz="1200" b="0" i="0" u="none" strike="noStrike" kern="1200" cap="none" spc="0" baseline="0" dirty="0">
              <a:solidFill>
                <a:srgbClr val="000000"/>
              </a:solidFill>
              <a:uFillTx/>
              <a:latin typeface="Calibri"/>
            </a:endParaRPr>
          </a:p>
        </p:txBody>
      </p:sp>
      <p:sp>
        <p:nvSpPr>
          <p:cNvPr id="21" name="Rounded Rectangular Callout 18"/>
          <p:cNvSpPr/>
          <p:nvPr/>
        </p:nvSpPr>
        <p:spPr>
          <a:xfrm>
            <a:off x="228600" y="5943600"/>
            <a:ext cx="3657600" cy="609600"/>
          </a:xfrm>
          <a:custGeom>
            <a:avLst>
              <a:gd name="f0" fmla="val 25256"/>
              <a:gd name="f1" fmla="val -45017"/>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Place address </a:t>
            </a:r>
            <a:r>
              <a:rPr lang="en-US" sz="1200" b="0" i="0" u="none" strike="noStrike" kern="1200" cap="none" spc="0" dirty="0" smtClean="0">
                <a:solidFill>
                  <a:srgbClr val="000000"/>
                </a:solidFill>
                <a:uFillTx/>
                <a:latin typeface="Calibri"/>
              </a:rPr>
              <a:t>of actual compute routine into the KIM API object</a:t>
            </a:r>
            <a:endParaRPr lang="en-US" sz="1200" b="0" i="0" u="none" strike="noStrike" kern="1200" cap="none" spc="0" baseline="0" dirty="0">
              <a:solidFill>
                <a:srgbClr val="000000"/>
              </a:solidFill>
              <a:uFillTx/>
              <a:latin typeface="Calibri"/>
            </a:endParaRPr>
          </a:p>
        </p:txBody>
      </p:sp>
      <p:sp>
        <p:nvSpPr>
          <p:cNvPr id="2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8.3</a:t>
            </a:r>
            <a:endParaRPr lang="en-US" sz="1600" b="1" dirty="0">
              <a:solidFill>
                <a:srgbClr val="FFFFFF"/>
              </a:solidFill>
              <a:latin typeface="Calibri" pitchFamily="34" charset="0"/>
            </a:endParaRPr>
          </a:p>
        </p:txBody>
      </p:sp>
      <p:sp>
        <p:nvSpPr>
          <p:cNvPr id="23" name="TextBox 22"/>
          <p:cNvSpPr txBox="1">
            <a:spLocks noChangeArrowheads="1"/>
          </p:cNvSpPr>
          <p:nvPr/>
        </p:nvSpPr>
        <p:spPr bwMode="auto">
          <a:xfrm>
            <a:off x="0" y="1295400"/>
            <a:ext cx="59436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 .../</a:t>
            </a:r>
            <a:r>
              <a:rPr lang="en-US" sz="1600" b="1" dirty="0" err="1" smtClean="0">
                <a:solidFill>
                  <a:srgbClr val="000000"/>
                </a:solidFill>
                <a:latin typeface="Calibri" pitchFamily="34" charset="0"/>
              </a:rPr>
              <a:t>ex_test_Ar_multiple_models</a:t>
            </a:r>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ex_test_Ar_multiple_models.c</a:t>
            </a:r>
            <a:endParaRPr lang="en-US" sz="1600" b="1" dirty="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name="Slide104">
    <p:spTree>
      <p:nvGrpSpPr>
        <p:cNvPr id="1" name=""/>
        <p:cNvGrpSpPr/>
        <p:nvPr/>
      </p:nvGrpSpPr>
      <p:grpSpPr>
        <a:xfrm>
          <a:off x="0" y="0"/>
          <a:ext cx="0" cy="0"/>
          <a:chOff x="0" y="0"/>
          <a:chExt cx="0" cy="0"/>
        </a:xfrm>
      </p:grpSpPr>
      <p:sp>
        <p:nvSpPr>
          <p:cNvPr id="14" name="TextBox 9"/>
          <p:cNvSpPr txBox="1">
            <a:spLocks noChangeArrowheads="1"/>
          </p:cNvSpPr>
          <p:nvPr/>
        </p:nvSpPr>
        <p:spPr bwMode="auto">
          <a:xfrm>
            <a:off x="228600" y="1694795"/>
            <a:ext cx="5867400" cy="3785652"/>
          </a:xfrm>
          <a:prstGeom prst="rect">
            <a:avLst/>
          </a:prstGeom>
          <a:solidFill>
            <a:srgbClr val="EBF1DE"/>
          </a:solidFill>
          <a:ln w="9528">
            <a:solidFill>
              <a:srgbClr val="FFC000"/>
            </a:solidFill>
            <a:miter lim="800000"/>
            <a:headEnd/>
            <a:tailEnd/>
          </a:ln>
        </p:spPr>
        <p:txBody>
          <a:bodyPr wrap="square">
            <a:spAutoFit/>
          </a:bodyPr>
          <a:lstStyle/>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do </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 = 1,numberOfParticles     </a:t>
            </a:r>
          </a:p>
          <a:p>
            <a:r>
              <a:rPr lang="en-US" sz="1000" dirty="0" smtClean="0">
                <a:solidFill>
                  <a:srgbClr val="000000"/>
                </a:solidFill>
                <a:latin typeface="Courier New" pitchFamily="49" charset="0"/>
                <a:cs typeface="Courier New" pitchFamily="49" charset="0"/>
              </a:rPr>
              <a:t>    ! Get neighbors for atom </a:t>
            </a:r>
            <a:r>
              <a:rPr lang="en-US" sz="1000" dirty="0" err="1" smtClean="0">
                <a:solidFill>
                  <a:srgbClr val="000000"/>
                </a:solidFill>
                <a:latin typeface="Courier New" pitchFamily="49" charset="0"/>
                <a:cs typeface="Courier New" pitchFamily="49" charset="0"/>
              </a:rPr>
              <a:t>i</a:t>
            </a:r>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atom = </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 ! request neighbors for atom </a:t>
            </a:r>
            <a:r>
              <a:rPr lang="en-US" sz="1000" dirty="0" err="1" smtClean="0">
                <a:solidFill>
                  <a:srgbClr val="000000"/>
                </a:solidFill>
                <a:latin typeface="Courier New" pitchFamily="49" charset="0"/>
                <a:cs typeface="Courier New" pitchFamily="49" charset="0"/>
              </a:rPr>
              <a:t>i</a:t>
            </a:r>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ier</a:t>
            </a:r>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kim_api_get_neigh_f</a:t>
            </a:r>
            <a:r>
              <a:rPr lang="en-US" sz="1000" dirty="0" smtClean="0">
                <a:solidFill>
                  <a:srgbClr val="000000"/>
                </a:solidFill>
                <a:latin typeface="Courier New" pitchFamily="49" charset="0"/>
                <a:cs typeface="Courier New" pitchFamily="49" charset="0"/>
              </a:rPr>
              <a:t>(pkim,1,atom,atom_ret,numnei,pnei1atom,&amp;</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pRij_dummy</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if (</a:t>
            </a:r>
            <a:r>
              <a:rPr lang="en-US" sz="1000" dirty="0" err="1" smtClean="0">
                <a:solidFill>
                  <a:srgbClr val="000000"/>
                </a:solidFill>
                <a:latin typeface="Courier New" pitchFamily="49" charset="0"/>
                <a:cs typeface="Courier New" pitchFamily="49" charset="0"/>
              </a:rPr>
              <a:t>ier.lt.KIM_STATUS_OK</a:t>
            </a:r>
            <a:r>
              <a:rPr lang="en-US" sz="1000" dirty="0" smtClean="0">
                <a:solidFill>
                  <a:srgbClr val="000000"/>
                </a:solidFill>
                <a:latin typeface="Courier New" pitchFamily="49" charset="0"/>
                <a:cs typeface="Courier New" pitchFamily="49" charset="0"/>
              </a:rPr>
              <a:t>) then</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idum</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kim_api_report_error_f</a:t>
            </a:r>
            <a:r>
              <a:rPr lang="en-US" sz="1000" dirty="0" smtClean="0">
                <a:solidFill>
                  <a:srgbClr val="000000"/>
                </a:solidFill>
                <a:latin typeface="Courier New" pitchFamily="49" charset="0"/>
                <a:cs typeface="Courier New" pitchFamily="49" charset="0"/>
              </a:rPr>
              <a:t>(__LINE__, THIS_FILE_NAME,&amp;    </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kim_api_get_neigh</a:t>
            </a:r>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ier</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return</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endif</a:t>
            </a:r>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 Loop over the neighbors of atom </a:t>
            </a:r>
            <a:r>
              <a:rPr lang="en-US" sz="1000" dirty="0" err="1" smtClean="0">
                <a:solidFill>
                  <a:srgbClr val="000000"/>
                </a:solidFill>
                <a:latin typeface="Courier New" pitchFamily="49" charset="0"/>
                <a:cs typeface="Courier New" pitchFamily="49" charset="0"/>
              </a:rPr>
              <a:t>i</a:t>
            </a:r>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do </a:t>
            </a:r>
            <a:r>
              <a:rPr lang="en-US" sz="1000" dirty="0" err="1" smtClean="0">
                <a:solidFill>
                  <a:srgbClr val="000000"/>
                </a:solidFill>
                <a:latin typeface="Courier New" pitchFamily="49" charset="0"/>
                <a:cs typeface="Courier New" pitchFamily="49" charset="0"/>
              </a:rPr>
              <a:t>jj</a:t>
            </a:r>
            <a:r>
              <a:rPr lang="en-US" sz="1000" dirty="0" smtClean="0">
                <a:solidFill>
                  <a:srgbClr val="000000"/>
                </a:solidFill>
                <a:latin typeface="Courier New" pitchFamily="49" charset="0"/>
                <a:cs typeface="Courier New" pitchFamily="49" charset="0"/>
              </a:rPr>
              <a:t> = 1, </a:t>
            </a:r>
            <a:r>
              <a:rPr lang="en-US" sz="1000" dirty="0" err="1" smtClean="0">
                <a:solidFill>
                  <a:srgbClr val="000000"/>
                </a:solidFill>
                <a:latin typeface="Courier New" pitchFamily="49" charset="0"/>
                <a:cs typeface="Courier New" pitchFamily="49" charset="0"/>
              </a:rPr>
              <a:t>numnei</a:t>
            </a:r>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j = nei1atom(</a:t>
            </a:r>
            <a:r>
              <a:rPr lang="en-US" sz="1000" dirty="0" err="1" smtClean="0">
                <a:solidFill>
                  <a:srgbClr val="000000"/>
                </a:solidFill>
                <a:latin typeface="Courier New" pitchFamily="49" charset="0"/>
                <a:cs typeface="Courier New" pitchFamily="49" charset="0"/>
              </a:rPr>
              <a:t>jj</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Rij</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coor</a:t>
            </a:r>
            <a:r>
              <a:rPr lang="en-US" sz="1000" dirty="0" smtClean="0">
                <a:solidFill>
                  <a:srgbClr val="000000"/>
                </a:solidFill>
                <a:latin typeface="Courier New" pitchFamily="49" charset="0"/>
                <a:cs typeface="Courier New" pitchFamily="49" charset="0"/>
              </a:rPr>
              <a:t>(:,j) - </a:t>
            </a:r>
            <a:r>
              <a:rPr lang="en-US" sz="1000" dirty="0" err="1" smtClean="0">
                <a:solidFill>
                  <a:srgbClr val="000000"/>
                </a:solidFill>
                <a:latin typeface="Courier New" pitchFamily="49" charset="0"/>
                <a:cs typeface="Courier New" pitchFamily="49" charset="0"/>
              </a:rPr>
              <a:t>coor</a:t>
            </a:r>
            <a:r>
              <a:rPr lang="en-US" sz="1000" dirty="0" smtClean="0">
                <a:solidFill>
                  <a:srgbClr val="000000"/>
                </a:solidFill>
                <a:latin typeface="Courier New" pitchFamily="49" charset="0"/>
                <a:cs typeface="Courier New" pitchFamily="49" charset="0"/>
              </a:rPr>
              <a:t>(:,</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  ! distance vector between </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 j</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Rsqij</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dot_product</a:t>
            </a:r>
            <a:r>
              <a:rPr lang="en-US" sz="1000" dirty="0" smtClean="0">
                <a:solidFill>
                  <a:srgbClr val="000000"/>
                </a:solidFill>
                <a:latin typeface="Courier New" pitchFamily="49" charset="0"/>
                <a:cs typeface="Courier New" pitchFamily="49" charset="0"/>
              </a:rPr>
              <a:t>(</a:t>
            </a:r>
            <a:r>
              <a:rPr lang="en-US" sz="1000" dirty="0" err="1" smtClean="0">
                <a:solidFill>
                  <a:srgbClr val="000000"/>
                </a:solidFill>
                <a:latin typeface="Courier New" pitchFamily="49" charset="0"/>
                <a:cs typeface="Courier New" pitchFamily="49" charset="0"/>
              </a:rPr>
              <a:t>Rij,Rij</a:t>
            </a:r>
            <a:r>
              <a:rPr lang="en-US" sz="1000" dirty="0" smtClean="0">
                <a:solidFill>
                  <a:srgbClr val="000000"/>
                </a:solidFill>
                <a:latin typeface="Courier New" pitchFamily="49" charset="0"/>
                <a:cs typeface="Courier New" pitchFamily="49" charset="0"/>
              </a:rPr>
              <a:t>)    ! compute square distance</a:t>
            </a:r>
          </a:p>
          <a:p>
            <a:r>
              <a:rPr lang="en-US" sz="1000" dirty="0" smtClean="0">
                <a:solidFill>
                  <a:srgbClr val="000000"/>
                </a:solidFill>
                <a:latin typeface="Courier New" pitchFamily="49" charset="0"/>
                <a:cs typeface="Courier New" pitchFamily="49" charset="0"/>
              </a:rPr>
              <a:t>          if ( </a:t>
            </a:r>
            <a:r>
              <a:rPr lang="en-US" sz="1000" dirty="0" err="1" smtClean="0">
                <a:solidFill>
                  <a:srgbClr val="000000"/>
                </a:solidFill>
                <a:latin typeface="Courier New" pitchFamily="49" charset="0"/>
                <a:cs typeface="Courier New" pitchFamily="49" charset="0"/>
              </a:rPr>
              <a:t>Rsqij</a:t>
            </a:r>
            <a:r>
              <a:rPr lang="en-US" sz="1000" dirty="0" smtClean="0">
                <a:solidFill>
                  <a:srgbClr val="000000"/>
                </a:solidFill>
                <a:latin typeface="Courier New" pitchFamily="49" charset="0"/>
                <a:cs typeface="Courier New" pitchFamily="49" charset="0"/>
              </a:rPr>
              <a:t> &lt; </a:t>
            </a:r>
            <a:r>
              <a:rPr lang="en-US" sz="1000" dirty="0" err="1" smtClean="0">
                <a:solidFill>
                  <a:srgbClr val="000000"/>
                </a:solidFill>
                <a:latin typeface="Courier New" pitchFamily="49" charset="0"/>
                <a:cs typeface="Courier New" pitchFamily="49" charset="0"/>
              </a:rPr>
              <a:t>model_cutsq</a:t>
            </a:r>
            <a:r>
              <a:rPr lang="en-US" sz="1000" dirty="0" smtClean="0">
                <a:solidFill>
                  <a:srgbClr val="000000"/>
                </a:solidFill>
                <a:latin typeface="Courier New" pitchFamily="49" charset="0"/>
                <a:cs typeface="Courier New" pitchFamily="49" charset="0"/>
              </a:rPr>
              <a:t> ) then ! particles are interacting?</a:t>
            </a:r>
          </a:p>
          <a:p>
            <a:r>
              <a:rPr lang="en-US" sz="1000" dirty="0" smtClean="0">
                <a:solidFill>
                  <a:srgbClr val="000000"/>
                </a:solidFill>
                <a:latin typeface="Courier New" pitchFamily="49" charset="0"/>
                <a:cs typeface="Courier New" pitchFamily="49" charset="0"/>
              </a:rPr>
              <a:t>             r = </a:t>
            </a:r>
            <a:r>
              <a:rPr lang="en-US" sz="1000" dirty="0" err="1" smtClean="0">
                <a:solidFill>
                  <a:srgbClr val="000000"/>
                </a:solidFill>
                <a:latin typeface="Courier New" pitchFamily="49" charset="0"/>
                <a:cs typeface="Courier New" pitchFamily="49" charset="0"/>
              </a:rPr>
              <a:t>sqrt</a:t>
            </a:r>
            <a:r>
              <a:rPr lang="en-US" sz="1000" dirty="0" smtClean="0">
                <a:solidFill>
                  <a:srgbClr val="000000"/>
                </a:solidFill>
                <a:latin typeface="Courier New" pitchFamily="49" charset="0"/>
                <a:cs typeface="Courier New" pitchFamily="49" charset="0"/>
              </a:rPr>
              <a:t>(</a:t>
            </a:r>
            <a:r>
              <a:rPr lang="en-US" sz="1000" dirty="0" err="1" smtClean="0">
                <a:solidFill>
                  <a:srgbClr val="000000"/>
                </a:solidFill>
                <a:latin typeface="Courier New" pitchFamily="49" charset="0"/>
                <a:cs typeface="Courier New" pitchFamily="49" charset="0"/>
              </a:rPr>
              <a:t>Rsqij</a:t>
            </a:r>
            <a:r>
              <a:rPr lang="en-US" sz="1000" dirty="0" smtClean="0">
                <a:solidFill>
                  <a:srgbClr val="000000"/>
                </a:solidFill>
                <a:latin typeface="Courier New" pitchFamily="49" charset="0"/>
                <a:cs typeface="Courier New" pitchFamily="49" charset="0"/>
              </a:rPr>
              <a:t>)                            ! compute distance</a:t>
            </a:r>
          </a:p>
          <a:p>
            <a:r>
              <a:rPr lang="en-US" sz="1000" dirty="0" smtClean="0">
                <a:solidFill>
                  <a:srgbClr val="000000"/>
                </a:solidFill>
                <a:latin typeface="Courier New" pitchFamily="49" charset="0"/>
                <a:cs typeface="Courier New" pitchFamily="49" charset="0"/>
              </a:rPr>
              <a:t>             call pair(</a:t>
            </a:r>
            <a:r>
              <a:rPr lang="en-US" sz="1000" dirty="0" err="1" smtClean="0">
                <a:solidFill>
                  <a:srgbClr val="000000"/>
                </a:solidFill>
                <a:latin typeface="Courier New" pitchFamily="49" charset="0"/>
                <a:cs typeface="Courier New" pitchFamily="49" charset="0"/>
              </a:rPr>
              <a:t>model_epsilon,model_sigma,model_A,model_B</a:t>
            </a:r>
            <a:r>
              <a:rPr lang="en-US" sz="1000" dirty="0" smtClean="0">
                <a:solidFill>
                  <a:srgbClr val="000000"/>
                </a:solidFill>
                <a:latin typeface="Courier New" pitchFamily="49" charset="0"/>
                <a:cs typeface="Courier New" pitchFamily="49" charset="0"/>
              </a:rPr>
              <a:t>,&amp;  </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model_C</a:t>
            </a:r>
            <a:r>
              <a:rPr lang="en-US" sz="1000" dirty="0" smtClean="0">
                <a:solidFill>
                  <a:srgbClr val="000000"/>
                </a:solidFill>
                <a:latin typeface="Courier New" pitchFamily="49" charset="0"/>
                <a:cs typeface="Courier New" pitchFamily="49" charset="0"/>
              </a:rPr>
              <a:t>, r,phi,dphi,d2phi)  ! compute pair potential</a:t>
            </a:r>
          </a:p>
          <a:p>
            <a:r>
              <a:rPr lang="en-US" sz="1000" dirty="0" smtClean="0">
                <a:solidFill>
                  <a:srgbClr val="000000"/>
                </a:solidFill>
                <a:latin typeface="Courier New" pitchFamily="49" charset="0"/>
                <a:cs typeface="Courier New" pitchFamily="49" charset="0"/>
              </a:rPr>
              <a:t>...</a:t>
            </a:r>
          </a:p>
        </p:txBody>
      </p:sp>
      <p:sp>
        <p:nvSpPr>
          <p:cNvPr id="39937"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An example of using </a:t>
            </a:r>
            <a:r>
              <a:rPr sz="2400" b="1" dirty="0" err="1" smtClean="0">
                <a:solidFill>
                  <a:srgbClr val="4F81BD"/>
                </a:solidFill>
                <a:latin typeface="Arial" charset="0"/>
                <a:cs typeface="Arial" charset="0"/>
              </a:rPr>
              <a:t>get_neigh</a:t>
            </a:r>
            <a:r>
              <a:rPr sz="2400" b="1" dirty="0" smtClean="0">
                <a:solidFill>
                  <a:srgbClr val="4F81BD"/>
                </a:solidFill>
                <a:latin typeface="Arial" charset="0"/>
                <a:cs typeface="Arial" charset="0"/>
              </a:rPr>
              <a:t> method through KIM API service routines</a:t>
            </a:r>
          </a:p>
        </p:txBody>
      </p:sp>
      <p:cxnSp>
        <p:nvCxnSpPr>
          <p:cNvPr id="39939"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dirty="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915D797B-A114-4F16-87C6-D7764382588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37</a:t>
            </a:fld>
            <a:endParaRPr lang="en-US" sz="1200" kern="0">
              <a:solidFill>
                <a:srgbClr val="898989"/>
              </a:solidFill>
              <a:latin typeface="Calibri"/>
            </a:endParaRPr>
          </a:p>
        </p:txBody>
      </p:sp>
      <p:sp>
        <p:nvSpPr>
          <p:cNvPr id="15" name="TextBox 19"/>
          <p:cNvSpPr txBox="1">
            <a:spLocks noChangeArrowheads="1"/>
          </p:cNvSpPr>
          <p:nvPr/>
        </p:nvSpPr>
        <p:spPr bwMode="auto">
          <a:xfrm>
            <a:off x="228600" y="1185446"/>
            <a:ext cx="83058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ex_model_Ar_P_MLJ_NEIGH_PURE_H_F</a:t>
            </a:r>
            <a:r>
              <a:rPr lang="en-US" sz="1600" b="1" dirty="0" smtClean="0">
                <a:solidFill>
                  <a:srgbClr val="000000"/>
                </a:solidFill>
                <a:latin typeface="Calibri" pitchFamily="34" charset="0"/>
              </a:rPr>
              <a:t>/ex_model_Ar_P_MLJ_NEIGH_PURE_H_F.F90</a:t>
            </a:r>
            <a:endParaRPr lang="en-US" sz="1600" b="1" dirty="0">
              <a:solidFill>
                <a:srgbClr val="000000"/>
              </a:solidFill>
              <a:latin typeface="Calibri" pitchFamily="34" charset="0"/>
            </a:endParaRPr>
          </a:p>
        </p:txBody>
      </p:sp>
      <p:sp>
        <p:nvSpPr>
          <p:cNvPr id="17" name="Rounded Rectangular Callout 18"/>
          <p:cNvSpPr/>
          <p:nvPr/>
        </p:nvSpPr>
        <p:spPr>
          <a:xfrm>
            <a:off x="6172200" y="1905000"/>
            <a:ext cx="2667000" cy="766466"/>
          </a:xfrm>
          <a:custGeom>
            <a:avLst>
              <a:gd name="f0" fmla="val -26272"/>
              <a:gd name="f1" fmla="val 17490"/>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dirty="0" smtClean="0">
                <a:solidFill>
                  <a:srgbClr val="000000"/>
                </a:solidFill>
                <a:latin typeface="Calibri"/>
              </a:rPr>
              <a:t>Locator  mode  -- get neighbors of a particle using half or full neighbor lists as requested.</a:t>
            </a:r>
            <a:endParaRPr lang="en-US" sz="1400" b="0" i="0" u="none" strike="noStrike" kern="1200" cap="none" spc="0" baseline="0" dirty="0" smtClean="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p:txBody>
      </p:sp>
      <p:sp>
        <p:nvSpPr>
          <p:cNvPr id="18" name="TextBox 17"/>
          <p:cNvSpPr txBox="1"/>
          <p:nvPr/>
        </p:nvSpPr>
        <p:spPr>
          <a:xfrm>
            <a:off x="6096000" y="3048000"/>
            <a:ext cx="2819400" cy="2862322"/>
          </a:xfrm>
          <a:prstGeom prst="rect">
            <a:avLst/>
          </a:prstGeom>
          <a:noFill/>
        </p:spPr>
        <p:txBody>
          <a:bodyPr wrap="square" rtlCol="0">
            <a:spAutoFit/>
          </a:bodyPr>
          <a:lstStyle/>
          <a:p>
            <a:r>
              <a:rPr lang="en-US" sz="1200" dirty="0" smtClean="0"/>
              <a:t>   </a:t>
            </a:r>
            <a:r>
              <a:rPr lang="en-US" sz="1200" dirty="0" err="1" smtClean="0"/>
              <a:t>KIM_API_get_neigh</a:t>
            </a:r>
            <a:r>
              <a:rPr lang="en-US" sz="1200" dirty="0" smtClean="0"/>
              <a:t> will call the method using the address stored in the KIM API object. These methods are supplied by the Test.</a:t>
            </a:r>
          </a:p>
          <a:p>
            <a:endParaRPr lang="en-US" sz="1200" dirty="0" smtClean="0"/>
          </a:p>
          <a:p>
            <a:r>
              <a:rPr lang="en-US" sz="1200" dirty="0" smtClean="0"/>
              <a:t>   </a:t>
            </a:r>
            <a:r>
              <a:rPr lang="en-US" sz="1200" dirty="0" err="1" smtClean="0"/>
              <a:t>KIM_API_get_neigh</a:t>
            </a:r>
            <a:r>
              <a:rPr lang="en-US" sz="1200" dirty="0" smtClean="0"/>
              <a:t> will check if the arguments are set correctly. It will also convert the result from </a:t>
            </a:r>
            <a:r>
              <a:rPr lang="en-US" sz="1200" dirty="0" err="1" smtClean="0"/>
              <a:t>OneBaseLists</a:t>
            </a:r>
            <a:r>
              <a:rPr lang="en-US" sz="1200" dirty="0" smtClean="0"/>
              <a:t> to </a:t>
            </a:r>
            <a:r>
              <a:rPr lang="en-US" sz="1200" dirty="0" err="1" smtClean="0"/>
              <a:t>ZeroBaseLists</a:t>
            </a:r>
            <a:r>
              <a:rPr lang="en-US" sz="1200" dirty="0" smtClean="0"/>
              <a:t>  (or vice versa) if necessary .</a:t>
            </a:r>
          </a:p>
          <a:p>
            <a:endParaRPr lang="en-US" sz="1200" dirty="0" smtClean="0"/>
          </a:p>
          <a:p>
            <a:r>
              <a:rPr lang="en-US" sz="1200" dirty="0" smtClean="0"/>
              <a:t>    Details on the interface and  a description of error codes are in</a:t>
            </a:r>
          </a:p>
          <a:p>
            <a:r>
              <a:rPr lang="en-US" sz="1200" b="1" dirty="0" smtClean="0"/>
              <a:t>DOCs/KIM_API_Description.txt</a:t>
            </a:r>
          </a:p>
          <a:p>
            <a:endParaRPr lang="en-US" sz="1200" dirty="0"/>
          </a:p>
        </p:txBody>
      </p:sp>
      <p:sp>
        <p:nvSpPr>
          <p:cNvPr id="19"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8.4</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Computing quantities from the first derivative</a:t>
            </a: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38</a:t>
            </a:fld>
            <a:endParaRPr lang="en-US" sz="1200" kern="0">
              <a:solidFill>
                <a:srgbClr val="898989"/>
              </a:solidFill>
              <a:latin typeface="Calibri"/>
            </a:endParaRPr>
          </a:p>
        </p:txBody>
      </p:sp>
      <p:sp>
        <p:nvSpPr>
          <p:cNvPr id="26"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8.5</a:t>
            </a:r>
            <a:endParaRPr lang="en-US" sz="1600" b="1" dirty="0">
              <a:solidFill>
                <a:srgbClr val="FFFFFF"/>
              </a:solidFill>
              <a:latin typeface="Calibri" pitchFamily="34" charset="0"/>
            </a:endParaRPr>
          </a:p>
        </p:txBody>
      </p:sp>
      <p:sp>
        <p:nvSpPr>
          <p:cNvPr id="8" name="TextBox 9"/>
          <p:cNvSpPr txBox="1">
            <a:spLocks noChangeArrowheads="1"/>
          </p:cNvSpPr>
          <p:nvPr/>
        </p:nvSpPr>
        <p:spPr bwMode="auto">
          <a:xfrm>
            <a:off x="228600" y="1347549"/>
            <a:ext cx="5867400" cy="3323987"/>
          </a:xfrm>
          <a:prstGeom prst="rect">
            <a:avLst/>
          </a:prstGeom>
          <a:solidFill>
            <a:srgbClr val="EBF1DE"/>
          </a:solidFill>
          <a:ln w="9528">
            <a:solidFill>
              <a:srgbClr val="FFC000"/>
            </a:solidFill>
            <a:miter lim="800000"/>
            <a:headEnd/>
            <a:tailEnd/>
          </a:ln>
        </p:spPr>
        <p:txBody>
          <a:bodyPr wrap="square">
            <a:spAutoFit/>
          </a:bodyPr>
          <a:lstStyle/>
          <a:p>
            <a:r>
              <a:rPr lang="en-US" sz="1000" dirty="0" smtClean="0">
                <a:solidFill>
                  <a:srgbClr val="000000"/>
                </a:solidFill>
                <a:latin typeface="Courier New" pitchFamily="49" charset="0"/>
                <a:cs typeface="Courier New" pitchFamily="49" charset="0"/>
              </a:rPr>
              <a:t>... </a:t>
            </a:r>
          </a:p>
          <a:p>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while (KIM_STATUS_OK == *</a:t>
            </a:r>
            <a:r>
              <a:rPr lang="en-US" sz="1000" dirty="0" err="1" smtClean="0">
                <a:solidFill>
                  <a:srgbClr val="000000"/>
                </a:solidFill>
                <a:latin typeface="Courier New" pitchFamily="49" charset="0"/>
                <a:cs typeface="Courier New" pitchFamily="49" charset="0"/>
              </a:rPr>
              <a:t>ier</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currentAtom</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model_index_shift</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zi</a:t>
            </a:r>
            <a:r>
              <a:rPr lang="en-US" sz="1000" dirty="0" smtClean="0">
                <a:solidFill>
                  <a:srgbClr val="000000"/>
                </a:solidFill>
                <a:latin typeface="Courier New" pitchFamily="49" charset="0"/>
                <a:cs typeface="Courier New" pitchFamily="49" charset="0"/>
              </a:rPr>
              <a:t>=</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*DIM;</a:t>
            </a: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 loop over the neighbors of </a:t>
            </a:r>
            <a:r>
              <a:rPr lang="en-US" sz="1000" dirty="0" err="1" smtClean="0">
                <a:solidFill>
                  <a:srgbClr val="000000"/>
                </a:solidFill>
                <a:latin typeface="Courier New" pitchFamily="49" charset="0"/>
                <a:cs typeface="Courier New" pitchFamily="49" charset="0"/>
              </a:rPr>
              <a:t>currentAtom</a:t>
            </a:r>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for (</a:t>
            </a:r>
            <a:r>
              <a:rPr lang="en-US" sz="1000" dirty="0" err="1" smtClean="0">
                <a:solidFill>
                  <a:srgbClr val="000000"/>
                </a:solidFill>
                <a:latin typeface="Courier New" pitchFamily="49" charset="0"/>
                <a:cs typeface="Courier New" pitchFamily="49" charset="0"/>
              </a:rPr>
              <a:t>jj</a:t>
            </a:r>
            <a:r>
              <a:rPr lang="en-US" sz="1000" dirty="0" smtClean="0">
                <a:solidFill>
                  <a:srgbClr val="000000"/>
                </a:solidFill>
                <a:latin typeface="Courier New" pitchFamily="49" charset="0"/>
                <a:cs typeface="Courier New" pitchFamily="49" charset="0"/>
              </a:rPr>
              <a:t> = 0; </a:t>
            </a:r>
            <a:r>
              <a:rPr lang="en-US" sz="1000" dirty="0" err="1" smtClean="0">
                <a:solidFill>
                  <a:srgbClr val="000000"/>
                </a:solidFill>
                <a:latin typeface="Courier New" pitchFamily="49" charset="0"/>
                <a:cs typeface="Courier New" pitchFamily="49" charset="0"/>
              </a:rPr>
              <a:t>jj</a:t>
            </a:r>
            <a:r>
              <a:rPr lang="en-US" sz="1000" dirty="0" smtClean="0">
                <a:solidFill>
                  <a:srgbClr val="000000"/>
                </a:solidFill>
                <a:latin typeface="Courier New" pitchFamily="49" charset="0"/>
                <a:cs typeface="Courier New" pitchFamily="49" charset="0"/>
              </a:rPr>
              <a:t> &lt; </a:t>
            </a:r>
            <a:r>
              <a:rPr lang="en-US" sz="1000" dirty="0" err="1" smtClean="0">
                <a:solidFill>
                  <a:srgbClr val="000000"/>
                </a:solidFill>
                <a:latin typeface="Courier New" pitchFamily="49" charset="0"/>
                <a:cs typeface="Courier New" pitchFamily="49" charset="0"/>
              </a:rPr>
              <a:t>numOfAtomNeigh</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jj</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a:t>
            </a:r>
          </a:p>
          <a:p>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 process </a:t>
            </a:r>
            <a:r>
              <a:rPr lang="en-US" sz="1000" dirty="0" err="1" smtClean="0">
                <a:solidFill>
                  <a:srgbClr val="000000"/>
                </a:solidFill>
                <a:latin typeface="Courier New" pitchFamily="49" charset="0"/>
                <a:cs typeface="Courier New" pitchFamily="49" charset="0"/>
              </a:rPr>
              <a:t>dEdr</a:t>
            </a:r>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if (</a:t>
            </a:r>
            <a:r>
              <a:rPr lang="en-US" sz="1000" dirty="0" err="1" smtClean="0">
                <a:solidFill>
                  <a:srgbClr val="000000"/>
                </a:solidFill>
                <a:latin typeface="Courier New" pitchFamily="49" charset="0"/>
                <a:cs typeface="Courier New" pitchFamily="49" charset="0"/>
              </a:rPr>
              <a:t>comp_process_dEdr</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R = </a:t>
            </a:r>
            <a:r>
              <a:rPr lang="en-US" sz="1000" dirty="0" err="1" smtClean="0">
                <a:solidFill>
                  <a:srgbClr val="000000"/>
                </a:solidFill>
                <a:latin typeface="Courier New" pitchFamily="49" charset="0"/>
                <a:cs typeface="Courier New" pitchFamily="49" charset="0"/>
              </a:rPr>
              <a:t>sqrt</a:t>
            </a:r>
            <a:r>
              <a:rPr lang="en-US" sz="1000" dirty="0" smtClean="0">
                <a:solidFill>
                  <a:srgbClr val="000000"/>
                </a:solidFill>
                <a:latin typeface="Courier New" pitchFamily="49" charset="0"/>
                <a:cs typeface="Courier New" pitchFamily="49" charset="0"/>
              </a:rPr>
              <a:t>(</a:t>
            </a:r>
            <a:r>
              <a:rPr lang="en-US" sz="1000" dirty="0" err="1" smtClean="0">
                <a:solidFill>
                  <a:srgbClr val="000000"/>
                </a:solidFill>
                <a:latin typeface="Courier New" pitchFamily="49" charset="0"/>
                <a:cs typeface="Courier New" pitchFamily="49" charset="0"/>
              </a:rPr>
              <a:t>Rsqij</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double DE = </a:t>
            </a:r>
            <a:r>
              <a:rPr lang="en-US" sz="1000" dirty="0" err="1" smtClean="0">
                <a:solidFill>
                  <a:srgbClr val="000000"/>
                </a:solidFill>
                <a:latin typeface="Courier New" pitchFamily="49" charset="0"/>
                <a:cs typeface="Courier New" pitchFamily="49" charset="0"/>
              </a:rPr>
              <a:t>fac</a:t>
            </a:r>
            <a:r>
              <a:rPr lang="en-US" sz="1000" dirty="0" smtClean="0">
                <a:solidFill>
                  <a:srgbClr val="000000"/>
                </a:solidFill>
                <a:latin typeface="Courier New" pitchFamily="49" charset="0"/>
                <a:cs typeface="Courier New" pitchFamily="49" charset="0"/>
              </a:rPr>
              <a:t>*R;</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ier</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KIM_API_process_dEdr</a:t>
            </a:r>
            <a:r>
              <a:rPr lang="en-US" sz="1000" dirty="0" smtClean="0">
                <a:solidFill>
                  <a:srgbClr val="000000"/>
                </a:solidFill>
                <a:latin typeface="Courier New" pitchFamily="49" charset="0"/>
                <a:cs typeface="Courier New" pitchFamily="49" charset="0"/>
              </a:rPr>
              <a:t>(km, &amp;DE, &amp;R, &amp;</a:t>
            </a:r>
            <a:r>
              <a:rPr lang="en-US" sz="1000" dirty="0" err="1" smtClean="0">
                <a:solidFill>
                  <a:srgbClr val="000000"/>
                </a:solidFill>
                <a:latin typeface="Courier New" pitchFamily="49" charset="0"/>
                <a:cs typeface="Courier New" pitchFamily="49" charset="0"/>
              </a:rPr>
              <a:t>pdx</a:t>
            </a:r>
            <a:r>
              <a:rPr lang="en-US" sz="1000" dirty="0" smtClean="0">
                <a:solidFill>
                  <a:srgbClr val="000000"/>
                </a:solidFill>
                <a:latin typeface="Courier New" pitchFamily="49" charset="0"/>
                <a:cs typeface="Courier New" pitchFamily="49" charset="0"/>
              </a:rPr>
              <a:t>, &amp;</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 &amp;j);</a:t>
            </a: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a:t>
            </a:r>
          </a:p>
        </p:txBody>
      </p:sp>
      <p:sp>
        <p:nvSpPr>
          <p:cNvPr id="9" name="TextBox 19"/>
          <p:cNvSpPr txBox="1">
            <a:spLocks noChangeArrowheads="1"/>
          </p:cNvSpPr>
          <p:nvPr/>
        </p:nvSpPr>
        <p:spPr bwMode="auto">
          <a:xfrm>
            <a:off x="228600" y="990600"/>
            <a:ext cx="52578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MODELs/ </a:t>
            </a:r>
            <a:r>
              <a:rPr lang="en-US" sz="1600" b="1" dirty="0" err="1" smtClean="0">
                <a:solidFill>
                  <a:srgbClr val="000000"/>
                </a:solidFill>
                <a:latin typeface="Calibri" pitchFamily="34" charset="0"/>
              </a:rPr>
              <a:t>ex_model_Ne_P_fastLJ</a:t>
            </a:r>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ex_model_Ne_P_fastLJ.c</a:t>
            </a:r>
            <a:endParaRPr lang="en-US" sz="1600" b="1" dirty="0">
              <a:solidFill>
                <a:srgbClr val="000000"/>
              </a:solidFill>
              <a:latin typeface="Calibri" pitchFamily="34" charset="0"/>
            </a:endParaRPr>
          </a:p>
        </p:txBody>
      </p:sp>
      <p:sp>
        <p:nvSpPr>
          <p:cNvPr id="12" name="Rounded Rectangular Callout 18"/>
          <p:cNvSpPr/>
          <p:nvPr/>
        </p:nvSpPr>
        <p:spPr>
          <a:xfrm>
            <a:off x="4800600" y="1176754"/>
            <a:ext cx="4267200" cy="2743200"/>
          </a:xfrm>
          <a:custGeom>
            <a:avLst>
              <a:gd name="f0" fmla="val -8855"/>
              <a:gd name="f1" fmla="val 22217"/>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lvl="0" fontAlgn="auto">
              <a:spcBef>
                <a:spcPts val="0"/>
              </a:spcBef>
              <a:spcAft>
                <a:spcPts val="0"/>
              </a:spcAft>
              <a:defRPr sz="1800" b="0" i="0" u="none" strike="noStrike" kern="0" cap="none" spc="0" baseline="0">
                <a:solidFill>
                  <a:srgbClr val="000000"/>
                </a:solidFill>
                <a:uFillTx/>
              </a:defRPr>
            </a:pPr>
            <a:r>
              <a:rPr lang="en-US" sz="1400" dirty="0">
                <a:solidFill>
                  <a:srgbClr val="000000"/>
                </a:solidFill>
                <a:latin typeface="Calibri"/>
              </a:rPr>
              <a:t> </a:t>
            </a:r>
            <a:r>
              <a:rPr lang="en-US" sz="1400" dirty="0" smtClean="0">
                <a:solidFill>
                  <a:srgbClr val="000000"/>
                </a:solidFill>
                <a:latin typeface="Calibri"/>
              </a:rPr>
              <a:t>   </a:t>
            </a:r>
            <a:r>
              <a:rPr lang="en-US" sz="1100" dirty="0" smtClean="0">
                <a:solidFill>
                  <a:srgbClr val="000000"/>
                </a:solidFill>
                <a:latin typeface="Calibri"/>
              </a:rPr>
              <a:t>This routine can be called by a Model to provide the Test with a contribution, </a:t>
            </a:r>
            <a:r>
              <a:rPr lang="en-US" sz="1100" dirty="0" err="1" smtClean="0">
                <a:solidFill>
                  <a:srgbClr val="000000"/>
                </a:solidFill>
                <a:latin typeface="Calibri"/>
              </a:rPr>
              <a:t>dEdr</a:t>
            </a:r>
            <a:r>
              <a:rPr lang="en-US" sz="1100" dirty="0" smtClean="0">
                <a:solidFill>
                  <a:srgbClr val="000000"/>
                </a:solidFill>
                <a:latin typeface="Calibri"/>
              </a:rPr>
              <a:t>, to the first derivative of the Model's energy with respect to the (scalar) distance </a:t>
            </a:r>
            <a:r>
              <a:rPr lang="en-US" sz="1100" dirty="0" err="1" smtClean="0">
                <a:solidFill>
                  <a:srgbClr val="000000"/>
                </a:solidFill>
                <a:latin typeface="Calibri"/>
              </a:rPr>
              <a:t>r_ij</a:t>
            </a:r>
            <a:r>
              <a:rPr lang="en-US" sz="1100" dirty="0" smtClean="0">
                <a:solidFill>
                  <a:srgbClr val="000000"/>
                </a:solidFill>
                <a:latin typeface="Calibri"/>
              </a:rPr>
              <a:t> between particle `</a:t>
            </a:r>
            <a:r>
              <a:rPr lang="en-US" sz="1100" dirty="0" err="1" smtClean="0">
                <a:solidFill>
                  <a:srgbClr val="000000"/>
                </a:solidFill>
                <a:latin typeface="Calibri"/>
              </a:rPr>
              <a:t>i</a:t>
            </a:r>
            <a:r>
              <a:rPr lang="en-US" sz="1100" dirty="0" smtClean="0">
                <a:solidFill>
                  <a:srgbClr val="000000"/>
                </a:solidFill>
                <a:latin typeface="Calibri"/>
              </a:rPr>
              <a:t>' and particle `j'.  The Test can use this information to compute, via the chain-rule, many properties.  Examples include forces, the </a:t>
            </a:r>
            <a:r>
              <a:rPr lang="en-US" sz="1100" dirty="0" err="1" smtClean="0">
                <a:solidFill>
                  <a:srgbClr val="000000"/>
                </a:solidFill>
                <a:latin typeface="Calibri"/>
              </a:rPr>
              <a:t>virial</a:t>
            </a:r>
            <a:r>
              <a:rPr lang="en-US" sz="1100" dirty="0" smtClean="0">
                <a:solidFill>
                  <a:srgbClr val="000000"/>
                </a:solidFill>
                <a:latin typeface="Calibri"/>
              </a:rPr>
              <a:t>, and other thermodynamic tensions.  The KIM API performs automatic index conversion (based on </a:t>
            </a:r>
            <a:r>
              <a:rPr lang="en-US" sz="1100" dirty="0" err="1" smtClean="0">
                <a:solidFill>
                  <a:srgbClr val="000000"/>
                </a:solidFill>
                <a:latin typeface="Calibri"/>
              </a:rPr>
              <a:t>ZeroBasedList</a:t>
            </a:r>
            <a:r>
              <a:rPr lang="en-US" sz="1100" dirty="0" smtClean="0">
                <a:solidFill>
                  <a:srgbClr val="000000"/>
                </a:solidFill>
                <a:latin typeface="Calibri"/>
              </a:rPr>
              <a:t> and </a:t>
            </a:r>
            <a:r>
              <a:rPr lang="en-US" sz="1100" dirty="0" err="1" smtClean="0">
                <a:solidFill>
                  <a:srgbClr val="000000"/>
                </a:solidFill>
                <a:latin typeface="Calibri"/>
              </a:rPr>
              <a:t>OneBasedList</a:t>
            </a:r>
            <a:r>
              <a:rPr lang="en-US" sz="1100" dirty="0" smtClean="0">
                <a:solidFill>
                  <a:srgbClr val="000000"/>
                </a:solidFill>
                <a:latin typeface="Calibri"/>
              </a:rPr>
              <a:t> flag settings) before calling the Test‘s supplied </a:t>
            </a:r>
            <a:r>
              <a:rPr lang="en-US" sz="1100" dirty="0" err="1" smtClean="0">
                <a:solidFill>
                  <a:srgbClr val="000000"/>
                </a:solidFill>
                <a:latin typeface="Calibri"/>
              </a:rPr>
              <a:t>process_dEdr</a:t>
            </a:r>
            <a:r>
              <a:rPr lang="en-US" sz="1100" dirty="0" smtClean="0">
                <a:solidFill>
                  <a:srgbClr val="000000"/>
                </a:solidFill>
                <a:latin typeface="Calibri"/>
              </a:rPr>
              <a:t> function.  If the Test does not provide its own </a:t>
            </a:r>
            <a:r>
              <a:rPr lang="en-US" sz="1100" dirty="0" err="1" smtClean="0">
                <a:solidFill>
                  <a:srgbClr val="000000"/>
                </a:solidFill>
                <a:latin typeface="Calibri"/>
              </a:rPr>
              <a:t>process_dEdr</a:t>
            </a:r>
            <a:r>
              <a:rPr lang="en-US" sz="1100" dirty="0" smtClean="0">
                <a:solidFill>
                  <a:srgbClr val="000000"/>
                </a:solidFill>
                <a:latin typeface="Calibri"/>
              </a:rPr>
              <a:t> routine, then the KIM API standard </a:t>
            </a:r>
            <a:r>
              <a:rPr lang="en-US" sz="1100" dirty="0" err="1" smtClean="0">
                <a:solidFill>
                  <a:srgbClr val="000000"/>
                </a:solidFill>
                <a:latin typeface="Calibri"/>
              </a:rPr>
              <a:t>process_dEdr</a:t>
            </a:r>
            <a:r>
              <a:rPr lang="en-US" sz="1100" dirty="0" smtClean="0">
                <a:solidFill>
                  <a:srgbClr val="000000"/>
                </a:solidFill>
                <a:latin typeface="Calibri"/>
              </a:rPr>
              <a:t> routine is used.  If the standard </a:t>
            </a:r>
            <a:r>
              <a:rPr lang="en-US" sz="1100" dirty="0" err="1" smtClean="0">
                <a:solidFill>
                  <a:srgbClr val="000000"/>
                </a:solidFill>
                <a:latin typeface="Calibri"/>
              </a:rPr>
              <a:t>process_dEdr</a:t>
            </a:r>
            <a:r>
              <a:rPr lang="en-US" sz="1100" dirty="0" smtClean="0">
                <a:solidFill>
                  <a:srgbClr val="000000"/>
                </a:solidFill>
                <a:latin typeface="Calibri"/>
              </a:rPr>
              <a:t> routine is used, the KIM API ensures that any appropriate memory initializations are performed. This routine and currently supports the computation of `</a:t>
            </a:r>
            <a:r>
              <a:rPr lang="en-US" sz="1100" dirty="0" err="1" smtClean="0">
                <a:solidFill>
                  <a:srgbClr val="000000"/>
                </a:solidFill>
                <a:latin typeface="Calibri"/>
              </a:rPr>
              <a:t>virial</a:t>
            </a:r>
            <a:r>
              <a:rPr lang="en-US" sz="1100" dirty="0" smtClean="0">
                <a:solidFill>
                  <a:srgbClr val="000000"/>
                </a:solidFill>
                <a:latin typeface="Calibri"/>
              </a:rPr>
              <a:t>' and `</a:t>
            </a:r>
            <a:r>
              <a:rPr lang="en-US" sz="1100" dirty="0" err="1" smtClean="0">
                <a:solidFill>
                  <a:srgbClr val="000000"/>
                </a:solidFill>
                <a:latin typeface="Calibri"/>
              </a:rPr>
              <a:t>particleVirial</a:t>
            </a:r>
            <a:r>
              <a:rPr lang="en-US" sz="1100" dirty="0" smtClean="0">
                <a:solidFill>
                  <a:srgbClr val="000000"/>
                </a:solidFill>
                <a:latin typeface="Calibri"/>
              </a:rPr>
              <a:t>'.</a:t>
            </a:r>
            <a:endParaRPr lang="en-US" sz="1100" b="0" i="0" u="none" strike="noStrike" kern="1200" cap="none" spc="0" baseline="0" dirty="0">
              <a:solidFill>
                <a:srgbClr val="000000"/>
              </a:solidFill>
              <a:uFillTx/>
              <a:latin typeface="Calibri"/>
            </a:endParaRPr>
          </a:p>
        </p:txBody>
      </p:sp>
      <p:sp>
        <p:nvSpPr>
          <p:cNvPr id="13" name="Rounded Rectangular Callout 18"/>
          <p:cNvSpPr/>
          <p:nvPr/>
        </p:nvSpPr>
        <p:spPr>
          <a:xfrm>
            <a:off x="228600" y="4834354"/>
            <a:ext cx="1676400" cy="822960"/>
          </a:xfrm>
          <a:custGeom>
            <a:avLst>
              <a:gd name="f0" fmla="val 46195"/>
              <a:gd name="f1" fmla="val -17702"/>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lvl="0" fontAlgn="auto">
              <a:spcBef>
                <a:spcPts val="0"/>
              </a:spcBef>
              <a:spcAft>
                <a:spcPts val="0"/>
              </a:spcAft>
              <a:defRPr sz="1800" b="0" i="0" u="none" strike="noStrike" kern="0" cap="none" spc="0" baseline="0">
                <a:solidFill>
                  <a:srgbClr val="000000"/>
                </a:solidFill>
                <a:uFillTx/>
              </a:defRPr>
            </a:pPr>
            <a:r>
              <a:rPr lang="en-US" sz="1100" dirty="0" smtClean="0">
                <a:solidFill>
                  <a:srgbClr val="000000"/>
                </a:solidFill>
                <a:latin typeface="Calibri"/>
              </a:rPr>
              <a:t>void **km -- pointer to KIM_API_model object</a:t>
            </a:r>
            <a:endParaRPr lang="en-US" sz="1100" b="0" i="0" u="none" strike="noStrike" kern="1200" cap="none" spc="0" baseline="0" dirty="0">
              <a:solidFill>
                <a:srgbClr val="000000"/>
              </a:solidFill>
              <a:uFillTx/>
              <a:latin typeface="Calibri"/>
            </a:endParaRPr>
          </a:p>
        </p:txBody>
      </p:sp>
      <p:sp>
        <p:nvSpPr>
          <p:cNvPr id="14" name="Rounded Rectangular Callout 18"/>
          <p:cNvSpPr/>
          <p:nvPr/>
        </p:nvSpPr>
        <p:spPr>
          <a:xfrm>
            <a:off x="2032000" y="4834354"/>
            <a:ext cx="2209800" cy="822960"/>
          </a:xfrm>
          <a:custGeom>
            <a:avLst>
              <a:gd name="f0" fmla="val 21537"/>
              <a:gd name="f1" fmla="val -1799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lvl="0" fontAlgn="auto">
              <a:spcBef>
                <a:spcPts val="0"/>
              </a:spcBef>
              <a:spcAft>
                <a:spcPts val="0"/>
              </a:spcAft>
              <a:defRPr sz="1800" b="0" i="0" u="none" strike="noStrike" kern="0" cap="none" spc="0" baseline="0">
                <a:solidFill>
                  <a:srgbClr val="000000"/>
                </a:solidFill>
                <a:uFillTx/>
              </a:defRPr>
            </a:pPr>
            <a:r>
              <a:rPr lang="en-US" sz="1100" dirty="0" smtClean="0">
                <a:solidFill>
                  <a:srgbClr val="000000"/>
                </a:solidFill>
                <a:latin typeface="Calibri"/>
              </a:rPr>
              <a:t>double *</a:t>
            </a:r>
            <a:r>
              <a:rPr lang="en-US" sz="1100" dirty="0" err="1" smtClean="0">
                <a:solidFill>
                  <a:srgbClr val="000000"/>
                </a:solidFill>
                <a:latin typeface="Calibri"/>
              </a:rPr>
              <a:t>dE</a:t>
            </a:r>
            <a:r>
              <a:rPr lang="en-US" sz="1100" dirty="0" smtClean="0">
                <a:solidFill>
                  <a:srgbClr val="000000"/>
                </a:solidFill>
                <a:latin typeface="Calibri"/>
              </a:rPr>
              <a:t> -- pointer to the contribution to the first derivative of the energy with respect to the pair-distance </a:t>
            </a:r>
            <a:r>
              <a:rPr lang="en-US" sz="1100" dirty="0" err="1" smtClean="0">
                <a:solidFill>
                  <a:srgbClr val="000000"/>
                </a:solidFill>
                <a:latin typeface="Calibri"/>
              </a:rPr>
              <a:t>r_ij</a:t>
            </a:r>
            <a:endParaRPr lang="en-US" sz="1100" b="0" i="0" u="none" strike="noStrike" kern="1200" cap="none" spc="0" baseline="0" dirty="0">
              <a:solidFill>
                <a:srgbClr val="000000"/>
              </a:solidFill>
              <a:uFillTx/>
              <a:latin typeface="Calibri"/>
            </a:endParaRPr>
          </a:p>
        </p:txBody>
      </p:sp>
      <p:sp>
        <p:nvSpPr>
          <p:cNvPr id="16" name="Rounded Rectangular Callout 18"/>
          <p:cNvSpPr/>
          <p:nvPr/>
        </p:nvSpPr>
        <p:spPr>
          <a:xfrm>
            <a:off x="6400800" y="4834354"/>
            <a:ext cx="2590800" cy="822960"/>
          </a:xfrm>
          <a:custGeom>
            <a:avLst>
              <a:gd name="f0" fmla="val -13105"/>
              <a:gd name="f1" fmla="val -18867"/>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lvl="0" fontAlgn="auto">
              <a:spcBef>
                <a:spcPts val="0"/>
              </a:spcBef>
              <a:spcAft>
                <a:spcPts val="0"/>
              </a:spcAft>
              <a:defRPr sz="1800" b="0" i="0" u="none" strike="noStrike" kern="0" cap="none" spc="0" baseline="0">
                <a:solidFill>
                  <a:srgbClr val="000000"/>
                </a:solidFill>
                <a:uFillTx/>
              </a:defRPr>
            </a:pPr>
            <a:r>
              <a:rPr lang="en-US" sz="1100" dirty="0" smtClean="0">
                <a:solidFill>
                  <a:srgbClr val="000000"/>
                </a:solidFill>
                <a:latin typeface="Calibri"/>
              </a:rPr>
              <a:t> double **</a:t>
            </a:r>
            <a:r>
              <a:rPr lang="en-US" sz="1100" dirty="0" err="1" smtClean="0">
                <a:solidFill>
                  <a:srgbClr val="000000"/>
                </a:solidFill>
                <a:latin typeface="Calibri"/>
              </a:rPr>
              <a:t>pdx</a:t>
            </a:r>
            <a:r>
              <a:rPr lang="en-US" sz="1100" dirty="0" smtClean="0">
                <a:solidFill>
                  <a:srgbClr val="000000"/>
                </a:solidFill>
                <a:latin typeface="Calibri"/>
              </a:rPr>
              <a:t> -- pointer to the relative position vector of particle j relative to particle </a:t>
            </a:r>
            <a:r>
              <a:rPr lang="en-US" sz="1100" dirty="0" err="1" smtClean="0">
                <a:solidFill>
                  <a:srgbClr val="000000"/>
                </a:solidFill>
                <a:latin typeface="Calibri"/>
              </a:rPr>
              <a:t>i</a:t>
            </a:r>
            <a:r>
              <a:rPr lang="en-US" sz="1100" dirty="0" smtClean="0">
                <a:solidFill>
                  <a:srgbClr val="000000"/>
                </a:solidFill>
                <a:latin typeface="Calibri"/>
              </a:rPr>
              <a:t> (i.e., </a:t>
            </a:r>
            <a:r>
              <a:rPr lang="en-US" sz="1100" dirty="0" err="1" smtClean="0">
                <a:solidFill>
                  <a:srgbClr val="000000"/>
                </a:solidFill>
                <a:latin typeface="Calibri"/>
              </a:rPr>
              <a:t>r_ij</a:t>
            </a:r>
            <a:r>
              <a:rPr lang="en-US" sz="1100" dirty="0" smtClean="0">
                <a:solidFill>
                  <a:srgbClr val="000000"/>
                </a:solidFill>
                <a:latin typeface="Calibri"/>
              </a:rPr>
              <a:t> = </a:t>
            </a:r>
            <a:r>
              <a:rPr lang="en-US" sz="1100" dirty="0" err="1" smtClean="0">
                <a:solidFill>
                  <a:srgbClr val="000000"/>
                </a:solidFill>
                <a:latin typeface="Calibri"/>
              </a:rPr>
              <a:t>x_j</a:t>
            </a:r>
            <a:r>
              <a:rPr lang="en-US" sz="1100" dirty="0" smtClean="0">
                <a:solidFill>
                  <a:srgbClr val="000000"/>
                </a:solidFill>
                <a:latin typeface="Calibri"/>
              </a:rPr>
              <a:t> - </a:t>
            </a:r>
            <a:r>
              <a:rPr lang="en-US" sz="1100" dirty="0" err="1" smtClean="0">
                <a:solidFill>
                  <a:srgbClr val="000000"/>
                </a:solidFill>
                <a:latin typeface="Calibri"/>
              </a:rPr>
              <a:t>x_i</a:t>
            </a:r>
            <a:r>
              <a:rPr lang="en-US" sz="1100" dirty="0" smtClean="0">
                <a:solidFill>
                  <a:srgbClr val="000000"/>
                </a:solidFill>
                <a:latin typeface="Calibri"/>
              </a:rPr>
              <a:t>).</a:t>
            </a:r>
          </a:p>
        </p:txBody>
      </p:sp>
      <p:sp>
        <p:nvSpPr>
          <p:cNvPr id="17" name="Rounded Rectangular Callout 18"/>
          <p:cNvSpPr/>
          <p:nvPr/>
        </p:nvSpPr>
        <p:spPr>
          <a:xfrm>
            <a:off x="6400800" y="4224754"/>
            <a:ext cx="2438400" cy="609600"/>
          </a:xfrm>
          <a:custGeom>
            <a:avLst>
              <a:gd name="f0" fmla="val -6333"/>
              <a:gd name="f1" fmla="val -4832"/>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lvl="0" fontAlgn="auto">
              <a:spcBef>
                <a:spcPts val="0"/>
              </a:spcBef>
              <a:spcAft>
                <a:spcPts val="0"/>
              </a:spcAft>
              <a:defRPr sz="1800" b="0" i="0" u="none" strike="noStrike" kern="0" cap="none" spc="0" baseline="0">
                <a:solidFill>
                  <a:srgbClr val="000000"/>
                </a:solidFill>
                <a:uFillTx/>
              </a:defRPr>
            </a:pPr>
            <a:r>
              <a:rPr lang="en-US" sz="1100" dirty="0" err="1" smtClean="0">
                <a:solidFill>
                  <a:srgbClr val="000000"/>
                </a:solidFill>
                <a:latin typeface="Calibri"/>
              </a:rPr>
              <a:t>int</a:t>
            </a:r>
            <a:r>
              <a:rPr lang="en-US" sz="1100" dirty="0" smtClean="0">
                <a:solidFill>
                  <a:srgbClr val="000000"/>
                </a:solidFill>
                <a:latin typeface="Calibri"/>
              </a:rPr>
              <a:t> * </a:t>
            </a:r>
            <a:r>
              <a:rPr lang="en-US" sz="1100" dirty="0" err="1" smtClean="0">
                <a:solidFill>
                  <a:srgbClr val="000000"/>
                </a:solidFill>
                <a:latin typeface="Calibri"/>
              </a:rPr>
              <a:t>I,j</a:t>
            </a:r>
            <a:r>
              <a:rPr lang="en-US" sz="1100" dirty="0" smtClean="0">
                <a:solidFill>
                  <a:srgbClr val="000000"/>
                </a:solidFill>
                <a:latin typeface="Calibri"/>
              </a:rPr>
              <a:t>  -- pointers  to particle index I and j.</a:t>
            </a:r>
            <a:endParaRPr lang="en-US" sz="1100" b="0" i="0" u="none" strike="noStrike" kern="1200" cap="none" spc="0" baseline="0" dirty="0">
              <a:solidFill>
                <a:srgbClr val="000000"/>
              </a:solidFill>
              <a:uFillTx/>
              <a:latin typeface="Calibri"/>
            </a:endParaRPr>
          </a:p>
        </p:txBody>
      </p:sp>
      <p:sp>
        <p:nvSpPr>
          <p:cNvPr id="18" name="Rounded Rectangular Callout 18"/>
          <p:cNvSpPr/>
          <p:nvPr/>
        </p:nvSpPr>
        <p:spPr>
          <a:xfrm>
            <a:off x="4368800" y="4834354"/>
            <a:ext cx="1905000" cy="822960"/>
          </a:xfrm>
          <a:custGeom>
            <a:avLst>
              <a:gd name="f0" fmla="val 1368"/>
              <a:gd name="f1" fmla="val -18836"/>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lvl="0" fontAlgn="auto">
              <a:spcBef>
                <a:spcPts val="0"/>
              </a:spcBef>
              <a:spcAft>
                <a:spcPts val="0"/>
              </a:spcAft>
              <a:defRPr sz="1800" b="0" i="0" u="none" strike="noStrike" kern="0" cap="none" spc="0" baseline="0">
                <a:solidFill>
                  <a:srgbClr val="000000"/>
                </a:solidFill>
                <a:uFillTx/>
              </a:defRPr>
            </a:pPr>
            <a:r>
              <a:rPr lang="en-US" sz="1100" dirty="0" smtClean="0">
                <a:solidFill>
                  <a:srgbClr val="000000"/>
                </a:solidFill>
                <a:latin typeface="Calibri"/>
              </a:rPr>
              <a:t>double *r -- pointer to </a:t>
            </a:r>
            <a:r>
              <a:rPr lang="en-US" sz="1100" dirty="0" err="1" smtClean="0">
                <a:solidFill>
                  <a:srgbClr val="000000"/>
                </a:solidFill>
                <a:latin typeface="Calibri"/>
              </a:rPr>
              <a:t>r_ij</a:t>
            </a:r>
            <a:r>
              <a:rPr lang="en-US" sz="1100" dirty="0" smtClean="0">
                <a:solidFill>
                  <a:srgbClr val="000000"/>
                </a:solidFill>
                <a:latin typeface="Calibri"/>
              </a:rPr>
              <a:t> -- the distance between particles </a:t>
            </a:r>
            <a:r>
              <a:rPr lang="en-US" sz="1100" dirty="0" err="1" smtClean="0">
                <a:solidFill>
                  <a:srgbClr val="000000"/>
                </a:solidFill>
                <a:latin typeface="Calibri"/>
              </a:rPr>
              <a:t>i</a:t>
            </a:r>
            <a:r>
              <a:rPr lang="en-US" sz="1100" dirty="0" smtClean="0">
                <a:solidFill>
                  <a:srgbClr val="000000"/>
                </a:solidFill>
                <a:latin typeface="Calibri"/>
              </a:rPr>
              <a:t> and j</a:t>
            </a:r>
          </a:p>
        </p:txBody>
      </p:sp>
      <p:sp>
        <p:nvSpPr>
          <p:cNvPr id="19" name="Rounded Rectangular Callout 18"/>
          <p:cNvSpPr/>
          <p:nvPr/>
        </p:nvSpPr>
        <p:spPr>
          <a:xfrm>
            <a:off x="6400800" y="4224754"/>
            <a:ext cx="2438400" cy="609600"/>
          </a:xfrm>
          <a:custGeom>
            <a:avLst>
              <a:gd name="f0" fmla="val -10037"/>
              <a:gd name="f1" fmla="val -3533"/>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lvl="0" fontAlgn="auto">
              <a:spcBef>
                <a:spcPts val="0"/>
              </a:spcBef>
              <a:spcAft>
                <a:spcPts val="0"/>
              </a:spcAft>
              <a:defRPr sz="1800" b="0" i="0" u="none" strike="noStrike" kern="0" cap="none" spc="0" baseline="0">
                <a:solidFill>
                  <a:srgbClr val="000000"/>
                </a:solidFill>
                <a:uFillTx/>
              </a:defRPr>
            </a:pPr>
            <a:r>
              <a:rPr lang="en-US" sz="1100" dirty="0" err="1" smtClean="0">
                <a:solidFill>
                  <a:srgbClr val="000000"/>
                </a:solidFill>
                <a:latin typeface="Calibri"/>
              </a:rPr>
              <a:t>int</a:t>
            </a:r>
            <a:r>
              <a:rPr lang="en-US" sz="1100" dirty="0" smtClean="0">
                <a:solidFill>
                  <a:srgbClr val="000000"/>
                </a:solidFill>
                <a:latin typeface="Calibri"/>
              </a:rPr>
              <a:t> * </a:t>
            </a:r>
            <a:r>
              <a:rPr lang="en-US" sz="1100" dirty="0" err="1" smtClean="0">
                <a:solidFill>
                  <a:srgbClr val="000000"/>
                </a:solidFill>
                <a:latin typeface="Calibri"/>
              </a:rPr>
              <a:t>I,j</a:t>
            </a:r>
            <a:r>
              <a:rPr lang="en-US" sz="1100" dirty="0" smtClean="0">
                <a:solidFill>
                  <a:srgbClr val="000000"/>
                </a:solidFill>
                <a:latin typeface="Calibri"/>
              </a:rPr>
              <a:t>  -- pointers  to particle index I and j.</a:t>
            </a:r>
            <a:endParaRPr lang="en-US" sz="1100" b="0" i="0" u="none" strike="noStrike" kern="1200" cap="none" spc="0" baseline="0" dirty="0">
              <a:solidFill>
                <a:srgbClr val="000000"/>
              </a:solidFill>
              <a:uFillTx/>
              <a:latin typeface="Calibri"/>
            </a:endParaRPr>
          </a:p>
        </p:txBody>
      </p:sp>
      <p:sp>
        <p:nvSpPr>
          <p:cNvPr id="20" name="Rounded Rectangle 36"/>
          <p:cNvSpPr>
            <a:spLocks noChangeArrowheads="1"/>
          </p:cNvSpPr>
          <p:nvPr/>
        </p:nvSpPr>
        <p:spPr bwMode="auto">
          <a:xfrm>
            <a:off x="914400" y="5791200"/>
            <a:ext cx="7162800" cy="609600"/>
          </a:xfrm>
          <a:custGeom>
            <a:avLst/>
            <a:gdLst>
              <a:gd name="T0" fmla="*/ 2971800 w 5943600"/>
              <a:gd name="T1" fmla="*/ 0 h 609603"/>
              <a:gd name="T2" fmla="*/ 5943600 w 5943600"/>
              <a:gd name="T3" fmla="*/ 304798 h 609603"/>
              <a:gd name="T4" fmla="*/ 2971800 w 5943600"/>
              <a:gd name="T5" fmla="*/ 609594 h 609603"/>
              <a:gd name="T6" fmla="*/ 0 w 5943600"/>
              <a:gd name="T7" fmla="*/ 304798 h 609603"/>
              <a:gd name="T8" fmla="*/ 17694720 60000 65536"/>
              <a:gd name="T9" fmla="*/ 0 60000 65536"/>
              <a:gd name="T10" fmla="*/ 5898240 60000 65536"/>
              <a:gd name="T11" fmla="*/ 11796480 60000 65536"/>
              <a:gd name="T12" fmla="*/ 29759 w 5943600"/>
              <a:gd name="T13" fmla="*/ 29759 h 609603"/>
              <a:gd name="T14" fmla="*/ 5913840 w 5943600"/>
              <a:gd name="T15" fmla="*/ 579844 h 609603"/>
            </a:gdLst>
            <a:ahLst/>
            <a:cxnLst>
              <a:cxn ang="T8">
                <a:pos x="T0" y="T1"/>
              </a:cxn>
              <a:cxn ang="T9">
                <a:pos x="T2" y="T3"/>
              </a:cxn>
              <a:cxn ang="T10">
                <a:pos x="T4" y="T5"/>
              </a:cxn>
              <a:cxn ang="T11">
                <a:pos x="T6" y="T7"/>
              </a:cxn>
            </a:cxnLst>
            <a:rect l="T12" t="T13" r="T14" b="T15"/>
            <a:pathLst>
              <a:path w="5943600" h="609603">
                <a:moveTo>
                  <a:pt x="101600" y="0"/>
                </a:moveTo>
                <a:lnTo>
                  <a:pt x="101599" y="0"/>
                </a:lnTo>
                <a:cubicBezTo>
                  <a:pt x="45487" y="0"/>
                  <a:pt x="0" y="45487"/>
                  <a:pt x="0" y="101599"/>
                </a:cubicBezTo>
                <a:lnTo>
                  <a:pt x="0" y="508003"/>
                </a:lnTo>
                <a:cubicBezTo>
                  <a:pt x="0" y="564115"/>
                  <a:pt x="45487" y="609602"/>
                  <a:pt x="101599" y="609603"/>
                </a:cubicBezTo>
                <a:lnTo>
                  <a:pt x="5842000" y="609603"/>
                </a:lnTo>
                <a:cubicBezTo>
                  <a:pt x="5898112" y="609602"/>
                  <a:pt x="5943600" y="564115"/>
                  <a:pt x="5943600" y="508003"/>
                </a:cubicBezTo>
                <a:lnTo>
                  <a:pt x="5943600" y="101600"/>
                </a:lnTo>
                <a:cubicBezTo>
                  <a:pt x="5943600" y="45487"/>
                  <a:pt x="5898112" y="0"/>
                  <a:pt x="5842000" y="0"/>
                </a:cubicBezTo>
                <a:close/>
              </a:path>
            </a:pathLst>
          </a:custGeom>
          <a:solidFill>
            <a:srgbClr val="8EB4E3"/>
          </a:solidFill>
          <a:ln w="9525">
            <a:noFill/>
            <a:miter lim="800000"/>
            <a:headEnd/>
            <a:tailEnd/>
          </a:ln>
        </p:spPr>
        <p:txBody>
          <a:bodyPr anchor="ctr" anchorCtr="1"/>
          <a:lstStyle/>
          <a:p>
            <a:pPr algn="ctr"/>
            <a:r>
              <a:rPr lang="en-US" sz="2000" dirty="0" smtClean="0">
                <a:solidFill>
                  <a:schemeClr val="bg1"/>
                </a:solidFill>
                <a:latin typeface="Calibri" pitchFamily="34" charset="0"/>
              </a:rPr>
              <a:t>On details of interface using </a:t>
            </a:r>
            <a:r>
              <a:rPr lang="en-US" sz="2000" dirty="0" err="1" smtClean="0">
                <a:solidFill>
                  <a:schemeClr val="bg1"/>
                </a:solidFill>
                <a:latin typeface="Calibri" pitchFamily="34" charset="0"/>
              </a:rPr>
              <a:t>process_dEdr</a:t>
            </a:r>
            <a:r>
              <a:rPr lang="en-US" sz="2000" dirty="0" smtClean="0">
                <a:solidFill>
                  <a:schemeClr val="bg1"/>
                </a:solidFill>
                <a:latin typeface="Calibri" pitchFamily="34" charset="0"/>
              </a:rPr>
              <a:t> see documentation in KIM_API_Description.txt and standard.kim</a:t>
            </a:r>
            <a:endParaRPr lang="en-US" sz="2000" b="1" dirty="0">
              <a:solidFill>
                <a:schemeClr val="bg1"/>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name="Slide48">
    <p:spTree>
      <p:nvGrpSpPr>
        <p:cNvPr id="1" name=""/>
        <p:cNvGrpSpPr/>
        <p:nvPr/>
      </p:nvGrpSpPr>
      <p:grpSpPr>
        <a:xfrm>
          <a:off x="0" y="0"/>
          <a:ext cx="0" cy="0"/>
          <a:chOff x="0" y="0"/>
          <a:chExt cx="0" cy="0"/>
        </a:xfrm>
      </p:grpSpPr>
      <p:sp>
        <p:nvSpPr>
          <p:cNvPr id="48129" name="Rectangle 4"/>
          <p:cNvSpPr>
            <a:spLocks noChangeArrowheads="1"/>
          </p:cNvSpPr>
          <p:nvPr/>
        </p:nvSpPr>
        <p:spPr bwMode="auto">
          <a:xfrm>
            <a:off x="0" y="2819400"/>
            <a:ext cx="9144000" cy="914400"/>
          </a:xfrm>
          <a:prstGeom prst="rect">
            <a:avLst/>
          </a:prstGeom>
          <a:solidFill>
            <a:srgbClr val="4F81BD"/>
          </a:solidFill>
          <a:ln w="9525">
            <a:noFill/>
            <a:miter lim="800000"/>
            <a:headEnd/>
            <a:tailEnd/>
          </a:ln>
        </p:spPr>
        <p:txBody>
          <a:bodyPr anchor="ctr"/>
          <a:lstStyle/>
          <a:p>
            <a:pPr lvl="1"/>
            <a:r>
              <a:rPr lang="en-US" sz="2000" b="1">
                <a:solidFill>
                  <a:srgbClr val="FFFFFF"/>
                </a:solidFill>
                <a:cs typeface="Arial" charset="0"/>
              </a:rPr>
              <a:t>Appendix</a:t>
            </a:r>
          </a:p>
        </p:txBody>
      </p:sp>
      <p:cxnSp>
        <p:nvCxnSpPr>
          <p:cNvPr id="48130" name="Straight Connector 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4" name="TextBox 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5" name="Slide Number Placeholder 7"/>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D43D3740-E2EC-4017-8459-2B9731D536B9}"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39</a:t>
            </a:fld>
            <a:endParaRPr lang="en-US" sz="1200" kern="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ChangeArrowheads="1"/>
          </p:cNvSpPr>
          <p:nvPr/>
        </p:nvSpPr>
        <p:spPr bwMode="auto">
          <a:xfrm>
            <a:off x="0" y="2819400"/>
            <a:ext cx="9144000" cy="914400"/>
          </a:xfrm>
          <a:prstGeom prst="rect">
            <a:avLst/>
          </a:prstGeom>
          <a:solidFill>
            <a:srgbClr val="4F81BD"/>
          </a:solidFill>
          <a:ln w="9525">
            <a:noFill/>
            <a:miter lim="800000"/>
            <a:headEnd/>
            <a:tailEnd/>
          </a:ln>
        </p:spPr>
        <p:txBody>
          <a:bodyPr anchor="ctr"/>
          <a:lstStyle/>
          <a:p>
            <a:pPr lvl="1"/>
            <a:r>
              <a:rPr lang="en-US" sz="2000" b="1" dirty="0">
                <a:solidFill>
                  <a:srgbClr val="FFFFFF"/>
                </a:solidFill>
                <a:cs typeface="Arial" charset="0"/>
              </a:rPr>
              <a:t>KIM </a:t>
            </a:r>
            <a:r>
              <a:rPr lang="en-US" sz="2000" b="1" dirty="0" smtClean="0">
                <a:solidFill>
                  <a:srgbClr val="FFFFFF"/>
                </a:solidFill>
                <a:cs typeface="Arial" charset="0"/>
              </a:rPr>
              <a:t>overview</a:t>
            </a:r>
            <a:endParaRPr lang="en-US" sz="2000" b="1" dirty="0">
              <a:solidFill>
                <a:srgbClr val="FFFFFF"/>
              </a:solidFill>
              <a:cs typeface="Arial" charset="0"/>
            </a:endParaRPr>
          </a:p>
        </p:txBody>
      </p:sp>
      <p:cxnSp>
        <p:nvCxnSpPr>
          <p:cNvPr id="19458" name="Straight Connector 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4" name="TextBox 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5" name="Slide Number Placeholder 7"/>
          <p:cNvSpPr txBox="1"/>
          <p:nvPr/>
        </p:nvSpPr>
        <p:spPr>
          <a:xfrm>
            <a:off x="6705600" y="6356350"/>
            <a:ext cx="19812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BDBA025-03B5-40E8-942C-C78B7FD3DE8D}"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a:t>
            </a:fld>
            <a:endParaRPr lang="en-US" sz="1200" kern="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name="Slide96">
    <p:spTree>
      <p:nvGrpSpPr>
        <p:cNvPr id="1" name=""/>
        <p:cNvGrpSpPr/>
        <p:nvPr/>
      </p:nvGrpSpPr>
      <p:grpSpPr>
        <a:xfrm>
          <a:off x="0" y="0"/>
          <a:ext cx="0" cy="0"/>
          <a:chOff x="0" y="0"/>
          <a:chExt cx="0" cy="0"/>
        </a:xfrm>
      </p:grpSpPr>
      <p:sp>
        <p:nvSpPr>
          <p:cNvPr id="50177" name="Title 1"/>
          <p:cNvSpPr txBox="1">
            <a:spLocks noGrp="1"/>
          </p:cNvSpPr>
          <p:nvPr>
            <p:ph type="title"/>
          </p:nvPr>
        </p:nvSpPr>
        <p:spPr>
          <a:xfrm>
            <a:off x="533400" y="228600"/>
            <a:ext cx="8458200" cy="609600"/>
          </a:xfrm>
        </p:spPr>
        <p:txBody>
          <a:bodyPr/>
          <a:lstStyle/>
          <a:p>
            <a:pPr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sz="2400" b="1" dirty="0" smtClean="0">
                <a:solidFill>
                  <a:srgbClr val="4F81BD"/>
                </a:solidFill>
                <a:latin typeface="Arial" charset="0"/>
                <a:cs typeface="Arial" charset="0"/>
              </a:rPr>
              <a:t>Every </a:t>
            </a:r>
            <a:r>
              <a:rPr lang="en-US" sz="2400" b="1" dirty="0" smtClean="0">
                <a:solidFill>
                  <a:srgbClr val="4F81BD"/>
                </a:solidFill>
                <a:latin typeface="Arial" charset="0"/>
                <a:cs typeface="Arial" charset="0"/>
              </a:rPr>
              <a:t>argument</a:t>
            </a:r>
            <a:r>
              <a:rPr sz="2400" b="1" dirty="0" smtClean="0">
                <a:solidFill>
                  <a:srgbClr val="4F81BD"/>
                </a:solidFill>
                <a:latin typeface="Arial" charset="0"/>
                <a:cs typeface="Arial" charset="0"/>
              </a:rPr>
              <a:t> that needs to be communicated between Tests and Models must be in the descriptor file</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50179"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CC15DB1B-5F3E-41AE-8DB2-0621258281CE}"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40</a:t>
            </a:fld>
            <a:endParaRPr lang="en-US" sz="1200" kern="0">
              <a:solidFill>
                <a:srgbClr val="898989"/>
              </a:solidFill>
              <a:latin typeface="Calibri"/>
            </a:endParaRPr>
          </a:p>
        </p:txBody>
      </p:sp>
      <p:sp>
        <p:nvSpPr>
          <p:cNvPr id="50183" name="TextBox 21"/>
          <p:cNvSpPr txBox="1">
            <a:spLocks noChangeArrowheads="1"/>
          </p:cNvSpPr>
          <p:nvPr/>
        </p:nvSpPr>
        <p:spPr bwMode="auto">
          <a:xfrm>
            <a:off x="685800" y="1438275"/>
            <a:ext cx="7848600" cy="1200329"/>
          </a:xfrm>
          <a:prstGeom prst="rect">
            <a:avLst/>
          </a:prstGeom>
          <a:noFill/>
          <a:ln w="9525">
            <a:noFill/>
            <a:miter lim="800000"/>
            <a:headEnd/>
            <a:tailEnd/>
          </a:ln>
        </p:spPr>
        <p:txBody>
          <a:bodyPr>
            <a:spAutoFit/>
          </a:bodyPr>
          <a:lstStyle/>
          <a:p>
            <a:r>
              <a:rPr lang="en-US" dirty="0">
                <a:solidFill>
                  <a:srgbClr val="000000"/>
                </a:solidFill>
                <a:latin typeface="Calibri" pitchFamily="34" charset="0"/>
              </a:rPr>
              <a:t>Each </a:t>
            </a:r>
            <a:r>
              <a:rPr lang="en-US" b="1" dirty="0">
                <a:solidFill>
                  <a:srgbClr val="000000"/>
                </a:solidFill>
                <a:latin typeface="Calibri" pitchFamily="34" charset="0"/>
              </a:rPr>
              <a:t>Test</a:t>
            </a:r>
            <a:r>
              <a:rPr lang="en-US" dirty="0">
                <a:solidFill>
                  <a:srgbClr val="000000"/>
                </a:solidFill>
                <a:latin typeface="Calibri" pitchFamily="34" charset="0"/>
              </a:rPr>
              <a:t> has its own descriptor file that describes the data it can supply to the </a:t>
            </a:r>
            <a:r>
              <a:rPr lang="en-US" b="1" dirty="0">
                <a:solidFill>
                  <a:srgbClr val="000000"/>
                </a:solidFill>
                <a:latin typeface="Calibri" pitchFamily="34" charset="0"/>
              </a:rPr>
              <a:t>Model</a:t>
            </a:r>
            <a:r>
              <a:rPr lang="en-US" dirty="0">
                <a:solidFill>
                  <a:srgbClr val="000000"/>
                </a:solidFill>
                <a:latin typeface="Calibri" pitchFamily="34" charset="0"/>
              </a:rPr>
              <a:t> and what data it expects the </a:t>
            </a:r>
            <a:r>
              <a:rPr lang="en-US" b="1" dirty="0">
                <a:solidFill>
                  <a:srgbClr val="000000"/>
                </a:solidFill>
                <a:latin typeface="Calibri" pitchFamily="34" charset="0"/>
              </a:rPr>
              <a:t>Model</a:t>
            </a:r>
            <a:r>
              <a:rPr lang="en-US" dirty="0">
                <a:solidFill>
                  <a:srgbClr val="000000"/>
                </a:solidFill>
                <a:latin typeface="Calibri" pitchFamily="34" charset="0"/>
              </a:rPr>
              <a:t> to compute. There are no optional </a:t>
            </a:r>
            <a:r>
              <a:rPr lang="en-US" dirty="0" smtClean="0">
                <a:solidFill>
                  <a:srgbClr val="000000"/>
                </a:solidFill>
                <a:latin typeface="Calibri" pitchFamily="34" charset="0"/>
              </a:rPr>
              <a:t>arguments </a:t>
            </a:r>
            <a:r>
              <a:rPr lang="en-US" dirty="0">
                <a:solidFill>
                  <a:srgbClr val="000000"/>
                </a:solidFill>
                <a:latin typeface="Calibri" pitchFamily="34" charset="0"/>
              </a:rPr>
              <a:t>in a </a:t>
            </a:r>
            <a:r>
              <a:rPr lang="en-US" b="1" dirty="0">
                <a:solidFill>
                  <a:srgbClr val="000000"/>
                </a:solidFill>
                <a:latin typeface="Calibri" pitchFamily="34" charset="0"/>
              </a:rPr>
              <a:t>Test</a:t>
            </a:r>
            <a:r>
              <a:rPr lang="en-US" dirty="0">
                <a:solidFill>
                  <a:srgbClr val="000000"/>
                </a:solidFill>
                <a:latin typeface="Calibri" pitchFamily="34" charset="0"/>
              </a:rPr>
              <a:t>’s descriptor </a:t>
            </a:r>
            <a:r>
              <a:rPr lang="en-US" dirty="0" smtClean="0">
                <a:solidFill>
                  <a:srgbClr val="000000"/>
                </a:solidFill>
                <a:latin typeface="Calibri" pitchFamily="34" charset="0"/>
              </a:rPr>
              <a:t>file (</a:t>
            </a:r>
            <a:r>
              <a:rPr lang="en-US" dirty="0" smtClean="0">
                <a:latin typeface="Calibri"/>
                <a:ea typeface="Calibri"/>
                <a:cs typeface="Times New Roman"/>
              </a:rPr>
              <a:t>because the Test knows, a priori, what it will need to compute</a:t>
            </a:r>
            <a:r>
              <a:rPr lang="en-US" dirty="0" smtClean="0">
                <a:solidFill>
                  <a:srgbClr val="000000"/>
                </a:solidFill>
                <a:latin typeface="Calibri" pitchFamily="34" charset="0"/>
              </a:rPr>
              <a:t>).</a:t>
            </a:r>
            <a:endParaRPr lang="en-US" dirty="0">
              <a:solidFill>
                <a:srgbClr val="000000"/>
              </a:solidFill>
              <a:latin typeface="Calibri" pitchFamily="34" charset="0"/>
            </a:endParaRPr>
          </a:p>
        </p:txBody>
      </p:sp>
      <p:sp>
        <p:nvSpPr>
          <p:cNvPr id="50184" name="TextBox 22"/>
          <p:cNvSpPr txBox="1">
            <a:spLocks noChangeArrowheads="1"/>
          </p:cNvSpPr>
          <p:nvPr/>
        </p:nvSpPr>
        <p:spPr bwMode="auto">
          <a:xfrm>
            <a:off x="685800" y="2573337"/>
            <a:ext cx="7848600" cy="1465263"/>
          </a:xfrm>
          <a:prstGeom prst="rect">
            <a:avLst/>
          </a:prstGeom>
          <a:noFill/>
          <a:ln w="9525">
            <a:noFill/>
            <a:miter lim="800000"/>
            <a:headEnd/>
            <a:tailEnd/>
          </a:ln>
        </p:spPr>
        <p:txBody>
          <a:bodyPr>
            <a:spAutoFit/>
          </a:bodyPr>
          <a:lstStyle/>
          <a:p>
            <a:r>
              <a:rPr lang="en-US" dirty="0">
                <a:solidFill>
                  <a:srgbClr val="000000"/>
                </a:solidFill>
                <a:latin typeface="Calibri" pitchFamily="34" charset="0"/>
              </a:rPr>
              <a:t>Each </a:t>
            </a:r>
            <a:r>
              <a:rPr lang="en-US" b="1" dirty="0">
                <a:solidFill>
                  <a:srgbClr val="000000"/>
                </a:solidFill>
                <a:latin typeface="Calibri" pitchFamily="34" charset="0"/>
              </a:rPr>
              <a:t>Model</a:t>
            </a:r>
            <a:r>
              <a:rPr lang="en-US" dirty="0">
                <a:solidFill>
                  <a:srgbClr val="000000"/>
                </a:solidFill>
                <a:latin typeface="Calibri" pitchFamily="34" charset="0"/>
              </a:rPr>
              <a:t> has its own descriptor file that describes the data it needs to perform its computations and what results it can compute. Some of the </a:t>
            </a:r>
            <a:r>
              <a:rPr lang="en-US" dirty="0" smtClean="0">
                <a:solidFill>
                  <a:srgbClr val="000000"/>
                </a:solidFill>
                <a:latin typeface="Calibri" pitchFamily="34" charset="0"/>
              </a:rPr>
              <a:t>arguments/</a:t>
            </a:r>
            <a:r>
              <a:rPr lang="en-US" dirty="0">
                <a:solidFill>
                  <a:srgbClr val="000000"/>
                </a:solidFill>
                <a:latin typeface="Calibri" pitchFamily="34" charset="0"/>
              </a:rPr>
              <a:t>methods can be identified as optional. Optional </a:t>
            </a:r>
            <a:r>
              <a:rPr lang="en-US" dirty="0" smtClean="0">
                <a:solidFill>
                  <a:srgbClr val="000000"/>
                </a:solidFill>
                <a:latin typeface="Calibri" pitchFamily="34" charset="0"/>
              </a:rPr>
              <a:t>arguments/</a:t>
            </a:r>
            <a:r>
              <a:rPr lang="en-US" dirty="0">
                <a:solidFill>
                  <a:srgbClr val="000000"/>
                </a:solidFill>
                <a:latin typeface="Calibri" pitchFamily="34" charset="0"/>
              </a:rPr>
              <a:t>methods are ones that the </a:t>
            </a:r>
            <a:r>
              <a:rPr lang="en-US" b="1" dirty="0">
                <a:solidFill>
                  <a:srgbClr val="000000"/>
                </a:solidFill>
                <a:latin typeface="Calibri" pitchFamily="34" charset="0"/>
              </a:rPr>
              <a:t>Test</a:t>
            </a:r>
            <a:r>
              <a:rPr lang="en-US" dirty="0">
                <a:solidFill>
                  <a:srgbClr val="000000"/>
                </a:solidFill>
                <a:latin typeface="Calibri" pitchFamily="34" charset="0"/>
              </a:rPr>
              <a:t> does not have to provide or are results that the </a:t>
            </a:r>
            <a:r>
              <a:rPr lang="en-US" b="1" dirty="0">
                <a:solidFill>
                  <a:srgbClr val="000000"/>
                </a:solidFill>
                <a:latin typeface="Calibri" pitchFamily="34" charset="0"/>
              </a:rPr>
              <a:t>Model</a:t>
            </a:r>
            <a:r>
              <a:rPr lang="en-US" dirty="0">
                <a:solidFill>
                  <a:srgbClr val="000000"/>
                </a:solidFill>
                <a:latin typeface="Calibri" pitchFamily="34" charset="0"/>
              </a:rPr>
              <a:t> will only compute if the </a:t>
            </a:r>
            <a:r>
              <a:rPr lang="en-US" b="1" dirty="0">
                <a:solidFill>
                  <a:srgbClr val="000000"/>
                </a:solidFill>
                <a:latin typeface="Calibri" pitchFamily="34" charset="0"/>
              </a:rPr>
              <a:t>Test</a:t>
            </a:r>
            <a:r>
              <a:rPr lang="en-US" dirty="0">
                <a:solidFill>
                  <a:srgbClr val="000000"/>
                </a:solidFill>
                <a:latin typeface="Calibri" pitchFamily="34" charset="0"/>
              </a:rPr>
              <a:t> explicitly requests it.</a:t>
            </a:r>
          </a:p>
        </p:txBody>
      </p:sp>
      <p:sp>
        <p:nvSpPr>
          <p:cNvPr id="50185" name="TextBox 23"/>
          <p:cNvSpPr txBox="1">
            <a:spLocks noChangeArrowheads="1"/>
          </p:cNvSpPr>
          <p:nvPr/>
        </p:nvSpPr>
        <p:spPr bwMode="auto">
          <a:xfrm>
            <a:off x="685800" y="4014787"/>
            <a:ext cx="7848600" cy="2677656"/>
          </a:xfrm>
          <a:prstGeom prst="rect">
            <a:avLst/>
          </a:prstGeom>
          <a:noFill/>
          <a:ln w="9525">
            <a:noFill/>
            <a:miter lim="800000"/>
            <a:headEnd/>
            <a:tailEnd/>
          </a:ln>
        </p:spPr>
        <p:txBody>
          <a:bodyPr>
            <a:spAutoFit/>
          </a:bodyPr>
          <a:lstStyle/>
          <a:p>
            <a:r>
              <a:rPr lang="en-US" sz="1400" dirty="0">
                <a:solidFill>
                  <a:srgbClr val="000000"/>
                </a:solidFill>
                <a:latin typeface="Calibri" pitchFamily="34" charset="0"/>
              </a:rPr>
              <a:t>KIM service routines (such as </a:t>
            </a:r>
            <a:r>
              <a:rPr lang="en-US" sz="1400" dirty="0" err="1" smtClean="0">
                <a:solidFill>
                  <a:srgbClr val="000000"/>
                </a:solidFill>
                <a:latin typeface="Calibri" pitchFamily="34" charset="0"/>
              </a:rPr>
              <a:t>KIM_API_init</a:t>
            </a:r>
            <a:r>
              <a:rPr lang="en-US" sz="1400" dirty="0" smtClean="0">
                <a:solidFill>
                  <a:srgbClr val="000000"/>
                </a:solidFill>
                <a:latin typeface="Calibri" pitchFamily="34" charset="0"/>
              </a:rPr>
              <a:t>) </a:t>
            </a:r>
            <a:r>
              <a:rPr lang="en-US" sz="1400" dirty="0">
                <a:solidFill>
                  <a:srgbClr val="000000"/>
                </a:solidFill>
                <a:latin typeface="Calibri" pitchFamily="34" charset="0"/>
              </a:rPr>
              <a:t>use both </a:t>
            </a:r>
            <a:r>
              <a:rPr lang="en-US" sz="1400" b="1" dirty="0">
                <a:solidFill>
                  <a:srgbClr val="000000"/>
                </a:solidFill>
                <a:latin typeface="Calibri" pitchFamily="34" charset="0"/>
              </a:rPr>
              <a:t>Test</a:t>
            </a:r>
            <a:r>
              <a:rPr lang="en-US" sz="1400" dirty="0">
                <a:solidFill>
                  <a:srgbClr val="000000"/>
                </a:solidFill>
                <a:latin typeface="Calibri" pitchFamily="34" charset="0"/>
              </a:rPr>
              <a:t> and </a:t>
            </a:r>
            <a:r>
              <a:rPr lang="en-US" sz="1400" b="1" dirty="0">
                <a:solidFill>
                  <a:srgbClr val="000000"/>
                </a:solidFill>
                <a:latin typeface="Calibri" pitchFamily="34" charset="0"/>
              </a:rPr>
              <a:t>Model</a:t>
            </a:r>
            <a:r>
              <a:rPr lang="en-US" sz="1400" dirty="0">
                <a:solidFill>
                  <a:srgbClr val="000000"/>
                </a:solidFill>
                <a:latin typeface="Calibri" pitchFamily="34" charset="0"/>
              </a:rPr>
              <a:t> descriptor files to:</a:t>
            </a:r>
          </a:p>
          <a:p>
            <a:pPr>
              <a:buSzPct val="100000"/>
              <a:buFont typeface="Arial" charset="0"/>
              <a:buChar char="•"/>
            </a:pPr>
            <a:r>
              <a:rPr lang="en-US" sz="1400" dirty="0">
                <a:solidFill>
                  <a:srgbClr val="000000"/>
                </a:solidFill>
                <a:latin typeface="Calibri" pitchFamily="34" charset="0"/>
              </a:rPr>
              <a:t>   Check if the </a:t>
            </a:r>
            <a:r>
              <a:rPr lang="en-US" sz="1400" b="1" dirty="0">
                <a:solidFill>
                  <a:srgbClr val="000000"/>
                </a:solidFill>
                <a:latin typeface="Calibri" pitchFamily="34" charset="0"/>
              </a:rPr>
              <a:t>Model</a:t>
            </a:r>
            <a:r>
              <a:rPr lang="en-US" sz="1400" dirty="0">
                <a:solidFill>
                  <a:srgbClr val="000000"/>
                </a:solidFill>
                <a:latin typeface="Calibri" pitchFamily="34" charset="0"/>
              </a:rPr>
              <a:t> and </a:t>
            </a:r>
            <a:r>
              <a:rPr lang="en-US" sz="1400" b="1" dirty="0">
                <a:solidFill>
                  <a:srgbClr val="000000"/>
                </a:solidFill>
                <a:latin typeface="Calibri" pitchFamily="34" charset="0"/>
              </a:rPr>
              <a:t>Test</a:t>
            </a:r>
            <a:r>
              <a:rPr lang="en-US" sz="1400" dirty="0">
                <a:solidFill>
                  <a:srgbClr val="000000"/>
                </a:solidFill>
                <a:latin typeface="Calibri" pitchFamily="34" charset="0"/>
              </a:rPr>
              <a:t> match, also check if their descriptor files conform to the KIM API standard</a:t>
            </a:r>
          </a:p>
          <a:p>
            <a:pPr>
              <a:buSzPct val="100000"/>
              <a:buFont typeface="Arial" charset="0"/>
              <a:buChar char="•"/>
            </a:pPr>
            <a:r>
              <a:rPr lang="en-US" sz="1400" dirty="0">
                <a:solidFill>
                  <a:srgbClr val="000000"/>
                </a:solidFill>
                <a:latin typeface="Calibri" pitchFamily="34" charset="0"/>
              </a:rPr>
              <a:t>   If they do -- create a KIM API object to store all </a:t>
            </a:r>
            <a:r>
              <a:rPr lang="en-US" sz="1400" dirty="0" smtClean="0">
                <a:solidFill>
                  <a:srgbClr val="000000"/>
                </a:solidFill>
                <a:latin typeface="Calibri" pitchFamily="34" charset="0"/>
              </a:rPr>
              <a:t>arguments </a:t>
            </a:r>
            <a:r>
              <a:rPr lang="en-US" sz="1400" dirty="0">
                <a:solidFill>
                  <a:srgbClr val="000000"/>
                </a:solidFill>
                <a:latin typeface="Calibri" pitchFamily="34" charset="0"/>
              </a:rPr>
              <a:t>described in the </a:t>
            </a:r>
            <a:r>
              <a:rPr lang="en-US" sz="1400" b="1" dirty="0">
                <a:solidFill>
                  <a:srgbClr val="000000"/>
                </a:solidFill>
                <a:latin typeface="Calibri" pitchFamily="34" charset="0"/>
              </a:rPr>
              <a:t>Model</a:t>
            </a:r>
            <a:r>
              <a:rPr lang="en-US" sz="1400" dirty="0">
                <a:solidFill>
                  <a:srgbClr val="000000"/>
                </a:solidFill>
                <a:latin typeface="Calibri" pitchFamily="34" charset="0"/>
              </a:rPr>
              <a:t>’s descriptor file</a:t>
            </a:r>
          </a:p>
          <a:p>
            <a:pPr>
              <a:buSzPct val="100000"/>
              <a:buFont typeface="Arial" charset="0"/>
              <a:buChar char="•"/>
            </a:pPr>
            <a:r>
              <a:rPr lang="en-US" sz="1400" dirty="0">
                <a:solidFill>
                  <a:srgbClr val="000000"/>
                </a:solidFill>
                <a:latin typeface="Calibri" pitchFamily="34" charset="0"/>
              </a:rPr>
              <a:t>   Mark each optional </a:t>
            </a:r>
            <a:r>
              <a:rPr lang="en-US" sz="1400" dirty="0" smtClean="0">
                <a:solidFill>
                  <a:srgbClr val="000000"/>
                </a:solidFill>
                <a:latin typeface="Calibri" pitchFamily="34" charset="0"/>
              </a:rPr>
              <a:t>argument </a:t>
            </a:r>
            <a:r>
              <a:rPr lang="en-US" sz="1400" dirty="0">
                <a:solidFill>
                  <a:srgbClr val="000000"/>
                </a:solidFill>
                <a:latin typeface="Calibri" pitchFamily="34" charset="0"/>
              </a:rPr>
              <a:t>that is not used by the </a:t>
            </a:r>
            <a:r>
              <a:rPr lang="en-US" sz="1400" b="1" dirty="0" smtClean="0">
                <a:solidFill>
                  <a:srgbClr val="000000"/>
                </a:solidFill>
                <a:latin typeface="Calibri" pitchFamily="34" charset="0"/>
              </a:rPr>
              <a:t>Test </a:t>
            </a:r>
            <a:r>
              <a:rPr lang="en-US" sz="1400" dirty="0" smtClean="0">
                <a:solidFill>
                  <a:srgbClr val="000000"/>
                </a:solidFill>
                <a:latin typeface="Calibri" pitchFamily="34" charset="0"/>
              </a:rPr>
              <a:t> “do not compute” </a:t>
            </a:r>
            <a:r>
              <a:rPr lang="en-US" sz="1400" dirty="0">
                <a:solidFill>
                  <a:srgbClr val="000000"/>
                </a:solidFill>
                <a:latin typeface="Calibri" pitchFamily="34" charset="0"/>
              </a:rPr>
              <a:t>(i.e., </a:t>
            </a:r>
            <a:r>
              <a:rPr lang="en-US" sz="1400" dirty="0" smtClean="0">
                <a:solidFill>
                  <a:srgbClr val="000000"/>
                </a:solidFill>
                <a:latin typeface="Calibri" pitchFamily="34" charset="0"/>
              </a:rPr>
              <a:t> compute = false)</a:t>
            </a:r>
          </a:p>
          <a:p>
            <a:pPr>
              <a:buSzPct val="100000"/>
            </a:pPr>
            <a:r>
              <a:rPr lang="en-US" sz="1400" b="1" dirty="0" smtClean="0">
                <a:solidFill>
                  <a:srgbClr val="000000"/>
                </a:solidFill>
                <a:latin typeface="Calibri" pitchFamily="34" charset="0"/>
              </a:rPr>
              <a:t>    </a:t>
            </a:r>
            <a:r>
              <a:rPr lang="en-US" sz="1400" dirty="0" smtClean="0">
                <a:solidFill>
                  <a:srgbClr val="000000"/>
                </a:solidFill>
                <a:latin typeface="Calibri" pitchFamily="34" charset="0"/>
              </a:rPr>
              <a:t>The flag here is an integer: KIM_COMPUTE_TRUE – compute, KIM_COMPUTE_FALSE – do not compute</a:t>
            </a:r>
            <a:endParaRPr lang="en-US" sz="1400" b="1" dirty="0">
              <a:solidFill>
                <a:srgbClr val="000000"/>
              </a:solidFill>
              <a:latin typeface="Calibri" pitchFamily="34" charset="0"/>
            </a:endParaRPr>
          </a:p>
          <a:p>
            <a:r>
              <a:rPr lang="en-US" sz="1400" dirty="0">
                <a:solidFill>
                  <a:srgbClr val="000000"/>
                </a:solidFill>
                <a:latin typeface="Calibri" pitchFamily="34" charset="0"/>
              </a:rPr>
              <a:t>Other service routines are used to:</a:t>
            </a:r>
          </a:p>
          <a:p>
            <a:pPr>
              <a:buSzPct val="100000"/>
              <a:buFont typeface="Arial" charset="0"/>
              <a:buChar char="•"/>
            </a:pPr>
            <a:r>
              <a:rPr lang="en-US" sz="1400" dirty="0">
                <a:solidFill>
                  <a:srgbClr val="000000"/>
                </a:solidFill>
                <a:latin typeface="Calibri" pitchFamily="34" charset="0"/>
              </a:rPr>
              <a:t>   </a:t>
            </a:r>
            <a:r>
              <a:rPr lang="en-US" sz="1400" dirty="0" smtClean="0">
                <a:solidFill>
                  <a:srgbClr val="000000"/>
                </a:solidFill>
                <a:latin typeface="Calibri" pitchFamily="34" charset="0"/>
              </a:rPr>
              <a:t>Set (get) argument </a:t>
            </a:r>
            <a:r>
              <a:rPr lang="en-US" sz="1400" dirty="0">
                <a:solidFill>
                  <a:srgbClr val="000000"/>
                </a:solidFill>
                <a:latin typeface="Calibri" pitchFamily="34" charset="0"/>
              </a:rPr>
              <a:t>or method pointers into (from) the KIM API object</a:t>
            </a:r>
          </a:p>
          <a:p>
            <a:pPr>
              <a:buSzPct val="100000"/>
              <a:buFont typeface="Arial" charset="0"/>
              <a:buNone/>
            </a:pPr>
            <a:r>
              <a:rPr lang="en-US" sz="1400" dirty="0">
                <a:solidFill>
                  <a:srgbClr val="000000"/>
                </a:solidFill>
                <a:latin typeface="Calibri" pitchFamily="34" charset="0"/>
              </a:rPr>
              <a:t>     (e.g., </a:t>
            </a:r>
            <a:r>
              <a:rPr lang="en-US" sz="1400" dirty="0" err="1" smtClean="0">
                <a:solidFill>
                  <a:srgbClr val="000000"/>
                </a:solidFill>
                <a:latin typeface="Calibri" pitchFamily="34" charset="0"/>
              </a:rPr>
              <a:t>KIM_API_set_data</a:t>
            </a:r>
            <a:r>
              <a:rPr lang="en-US" sz="1400" dirty="0">
                <a:solidFill>
                  <a:srgbClr val="000000"/>
                </a:solidFill>
                <a:latin typeface="Calibri" pitchFamily="34" charset="0"/>
              </a:rPr>
              <a:t>, </a:t>
            </a:r>
            <a:r>
              <a:rPr lang="en-US" sz="1400" dirty="0" err="1" smtClean="0">
                <a:solidFill>
                  <a:srgbClr val="000000"/>
                </a:solidFill>
                <a:latin typeface="Calibri" pitchFamily="34" charset="0"/>
              </a:rPr>
              <a:t>KIM_API_get_data</a:t>
            </a:r>
            <a:r>
              <a:rPr lang="en-US" sz="1400" dirty="0">
                <a:solidFill>
                  <a:srgbClr val="000000"/>
                </a:solidFill>
                <a:latin typeface="Calibri" pitchFamily="34" charset="0"/>
              </a:rPr>
              <a:t>, etc.)</a:t>
            </a:r>
          </a:p>
          <a:p>
            <a:pPr>
              <a:buSzPct val="100000"/>
              <a:buFont typeface="Arial" charset="0"/>
              <a:buChar char="•"/>
            </a:pPr>
            <a:r>
              <a:rPr lang="en-US" sz="1400" dirty="0">
                <a:solidFill>
                  <a:srgbClr val="000000"/>
                </a:solidFill>
                <a:latin typeface="Calibri" pitchFamily="34" charset="0"/>
              </a:rPr>
              <a:t>   Check if the “compute flag” is set to “compute” for </a:t>
            </a:r>
            <a:r>
              <a:rPr lang="en-US" sz="1400" dirty="0" smtClean="0">
                <a:solidFill>
                  <a:srgbClr val="000000"/>
                </a:solidFill>
                <a:latin typeface="Calibri" pitchFamily="34" charset="0"/>
              </a:rPr>
              <a:t>an argument </a:t>
            </a:r>
            <a:r>
              <a:rPr lang="en-US" sz="1400" dirty="0">
                <a:solidFill>
                  <a:srgbClr val="000000"/>
                </a:solidFill>
                <a:latin typeface="Calibri" pitchFamily="34" charset="0"/>
              </a:rPr>
              <a:t>in the </a:t>
            </a:r>
            <a:r>
              <a:rPr lang="en-US" sz="1400" dirty="0" smtClean="0">
                <a:solidFill>
                  <a:srgbClr val="000000"/>
                </a:solidFill>
                <a:latin typeface="Calibri" pitchFamily="34" charset="0"/>
              </a:rPr>
              <a:t>KIM API object</a:t>
            </a:r>
            <a:endParaRPr lang="en-US" sz="1400" dirty="0">
              <a:solidFill>
                <a:srgbClr val="000000"/>
              </a:solidFill>
              <a:latin typeface="Calibri" pitchFamily="34" charset="0"/>
            </a:endParaRPr>
          </a:p>
          <a:p>
            <a:pPr>
              <a:buSzPct val="100000"/>
              <a:buFont typeface="Arial" charset="0"/>
              <a:buNone/>
            </a:pPr>
            <a:r>
              <a:rPr lang="en-US" sz="1400" dirty="0">
                <a:solidFill>
                  <a:srgbClr val="000000"/>
                </a:solidFill>
                <a:latin typeface="Calibri" pitchFamily="34" charset="0"/>
              </a:rPr>
              <a:t>     </a:t>
            </a:r>
            <a:r>
              <a:rPr lang="en-US" sz="1400" dirty="0" smtClean="0">
                <a:solidFill>
                  <a:srgbClr val="000000"/>
                </a:solidFill>
                <a:latin typeface="Calibri" pitchFamily="34" charset="0"/>
              </a:rPr>
              <a:t>(</a:t>
            </a:r>
            <a:r>
              <a:rPr lang="en-US" sz="1400" dirty="0" err="1" smtClean="0">
                <a:solidFill>
                  <a:srgbClr val="000000"/>
                </a:solidFill>
                <a:latin typeface="Calibri" pitchFamily="34" charset="0"/>
              </a:rPr>
              <a:t>KIM_API_get_compute</a:t>
            </a:r>
            <a:r>
              <a:rPr lang="en-US" sz="1400" dirty="0" smtClean="0">
                <a:solidFill>
                  <a:srgbClr val="000000"/>
                </a:solidFill>
                <a:latin typeface="Calibri" pitchFamily="34" charset="0"/>
              </a:rPr>
              <a:t>). </a:t>
            </a:r>
            <a:endParaRPr lang="en-US" sz="1400" dirty="0">
              <a:solidFill>
                <a:srgbClr val="000000"/>
              </a:solidFill>
              <a:latin typeface="Calibri" pitchFamily="34" charset="0"/>
            </a:endParaRPr>
          </a:p>
          <a:p>
            <a:pPr>
              <a:buSzPct val="100000"/>
              <a:buFont typeface="Arial" charset="0"/>
              <a:buChar char="•"/>
            </a:pPr>
            <a:r>
              <a:rPr lang="en-US" sz="1400" dirty="0">
                <a:solidFill>
                  <a:srgbClr val="000000"/>
                </a:solidFill>
                <a:latin typeface="Calibri" pitchFamily="34" charset="0"/>
              </a:rPr>
              <a:t>    Execute the Model’s compute method </a:t>
            </a:r>
            <a:r>
              <a:rPr lang="en-US" sz="1400" dirty="0" smtClean="0">
                <a:solidFill>
                  <a:srgbClr val="000000"/>
                </a:solidFill>
                <a:latin typeface="Calibri" pitchFamily="34" charset="0"/>
              </a:rPr>
              <a:t>(</a:t>
            </a:r>
            <a:r>
              <a:rPr lang="en-US" sz="1400" dirty="0" err="1" smtClean="0">
                <a:solidFill>
                  <a:srgbClr val="000000"/>
                </a:solidFill>
                <a:latin typeface="Calibri" pitchFamily="34" charset="0"/>
              </a:rPr>
              <a:t>KIM_API_model_compute</a:t>
            </a:r>
            <a:r>
              <a:rPr lang="en-US" sz="1400" dirty="0">
                <a:solidFill>
                  <a:srgbClr val="000000"/>
                </a:solidFill>
                <a:latin typeface="Calibri" pitchFamily="34" charset="0"/>
              </a:rPr>
              <a:t>)</a:t>
            </a:r>
          </a:p>
          <a:p>
            <a:pPr>
              <a:buSzPct val="100000"/>
              <a:buFont typeface="Arial" charset="0"/>
              <a:buChar char="•"/>
            </a:pPr>
            <a:r>
              <a:rPr lang="en-US" sz="1400" dirty="0">
                <a:solidFill>
                  <a:srgbClr val="000000"/>
                </a:solidFill>
                <a:latin typeface="Calibri" pitchFamily="34" charset="0"/>
              </a:rPr>
              <a:t>    etc…</a:t>
            </a:r>
          </a:p>
        </p:txBody>
      </p:sp>
      <p:sp>
        <p:nvSpPr>
          <p:cNvPr id="10"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A1</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name="Slide91">
    <p:spTree>
      <p:nvGrpSpPr>
        <p:cNvPr id="1" name=""/>
        <p:cNvGrpSpPr/>
        <p:nvPr/>
      </p:nvGrpSpPr>
      <p:grpSpPr>
        <a:xfrm>
          <a:off x="0" y="0"/>
          <a:ext cx="0" cy="0"/>
          <a:chOff x="0" y="0"/>
          <a:chExt cx="0" cy="0"/>
        </a:xfrm>
      </p:grpSpPr>
      <p:cxnSp>
        <p:nvCxnSpPr>
          <p:cNvPr id="52225" name="Straight Connector 85"/>
          <p:cNvCxnSpPr>
            <a:cxnSpLocks noChangeShapeType="1"/>
          </p:cNvCxnSpPr>
          <p:nvPr/>
        </p:nvCxnSpPr>
        <p:spPr bwMode="auto">
          <a:xfrm flipH="1">
            <a:off x="1066800" y="2438400"/>
            <a:ext cx="1143004" cy="1371600"/>
          </a:xfrm>
          <a:prstGeom prst="straightConnector1">
            <a:avLst/>
          </a:prstGeom>
          <a:noFill/>
          <a:ln w="9528">
            <a:solidFill>
              <a:srgbClr val="4A7EBB"/>
            </a:solidFill>
            <a:round/>
            <a:headEnd/>
            <a:tailEnd/>
          </a:ln>
        </p:spPr>
      </p:cxnSp>
      <p:sp>
        <p:nvSpPr>
          <p:cNvPr id="52226" name="Title 1"/>
          <p:cNvSpPr txBox="1">
            <a:spLocks noGrp="1"/>
          </p:cNvSpPr>
          <p:nvPr>
            <p:ph type="title"/>
          </p:nvPr>
        </p:nvSpPr>
        <p:spPr>
          <a:xfrm>
            <a:off x="457200" y="228600"/>
            <a:ext cx="8229600" cy="609600"/>
          </a:xfrm>
        </p:spPr>
        <p:txBody>
          <a:bodyPr/>
          <a:lstStyle/>
          <a:p>
            <a:pPr eaLnBrk="1" hangingPunct="1"/>
            <a:r>
              <a:rPr sz="2400" b="1" smtClean="0">
                <a:solidFill>
                  <a:srgbClr val="4F81BD"/>
                </a:solidFill>
                <a:latin typeface="Arial" charset="0"/>
                <a:cs typeface="Arial" charset="0"/>
              </a:rPr>
              <a:t>KIM API directory structure</a:t>
            </a:r>
          </a:p>
        </p:txBody>
      </p:sp>
      <p:cxnSp>
        <p:nvCxnSpPr>
          <p:cNvPr id="52228"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6"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7"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4DF2C6BC-9ABB-4E4B-8796-A057FAFF6323}"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41</a:t>
            </a:fld>
            <a:endParaRPr lang="en-US" sz="1200" kern="0">
              <a:solidFill>
                <a:srgbClr val="898989"/>
              </a:solidFill>
              <a:latin typeface="Calibri"/>
            </a:endParaRPr>
          </a:p>
        </p:txBody>
      </p:sp>
      <p:sp>
        <p:nvSpPr>
          <p:cNvPr id="52232" name="Rectangle 17"/>
          <p:cNvSpPr>
            <a:spLocks noChangeArrowheads="1"/>
          </p:cNvSpPr>
          <p:nvPr/>
        </p:nvSpPr>
        <p:spPr bwMode="auto">
          <a:xfrm>
            <a:off x="2895600" y="1219200"/>
            <a:ext cx="2286000" cy="457200"/>
          </a:xfrm>
          <a:prstGeom prst="rect">
            <a:avLst/>
          </a:prstGeom>
          <a:solidFill>
            <a:srgbClr val="95B3D7"/>
          </a:solidFill>
          <a:ln w="9525">
            <a:noFill/>
            <a:miter lim="800000"/>
            <a:headEnd/>
            <a:tailEnd/>
          </a:ln>
        </p:spPr>
        <p:txBody>
          <a:bodyPr anchor="ctr" anchorCtr="1"/>
          <a:lstStyle/>
          <a:p>
            <a:pPr algn="ctr"/>
            <a:r>
              <a:rPr lang="en-US" dirty="0" err="1" smtClean="0">
                <a:solidFill>
                  <a:srgbClr val="FFFFFF"/>
                </a:solidFill>
                <a:latin typeface="Calibri" pitchFamily="34" charset="0"/>
              </a:rPr>
              <a:t>openkim</a:t>
            </a:r>
            <a:r>
              <a:rPr lang="en-US" dirty="0" smtClean="0">
                <a:solidFill>
                  <a:srgbClr val="FFFFFF"/>
                </a:solidFill>
                <a:latin typeface="Calibri" pitchFamily="34" charset="0"/>
              </a:rPr>
              <a:t>-</a:t>
            </a:r>
            <a:r>
              <a:rPr lang="en-US" dirty="0" err="1" smtClean="0">
                <a:solidFill>
                  <a:srgbClr val="FFFFFF"/>
                </a:solidFill>
                <a:latin typeface="Calibri" pitchFamily="34" charset="0"/>
              </a:rPr>
              <a:t>api</a:t>
            </a:r>
            <a:r>
              <a:rPr lang="en-US" dirty="0" smtClean="0">
                <a:solidFill>
                  <a:srgbClr val="FFFFFF"/>
                </a:solidFill>
                <a:latin typeface="Calibri" pitchFamily="34" charset="0"/>
              </a:rPr>
              <a:t>-XX.XX.XX</a:t>
            </a:r>
            <a:endParaRPr lang="en-US" dirty="0">
              <a:solidFill>
                <a:srgbClr val="FFFFFF"/>
              </a:solidFill>
              <a:latin typeface="Calibri" pitchFamily="34" charset="0"/>
            </a:endParaRPr>
          </a:p>
        </p:txBody>
      </p:sp>
      <p:sp>
        <p:nvSpPr>
          <p:cNvPr id="52233" name="Rectangle 20"/>
          <p:cNvSpPr>
            <a:spLocks noChangeArrowheads="1"/>
          </p:cNvSpPr>
          <p:nvPr/>
        </p:nvSpPr>
        <p:spPr bwMode="auto">
          <a:xfrm>
            <a:off x="1600200" y="2057400"/>
            <a:ext cx="1189038" cy="457200"/>
          </a:xfrm>
          <a:prstGeom prst="rect">
            <a:avLst/>
          </a:prstGeom>
          <a:solidFill>
            <a:srgbClr val="95B3D7"/>
          </a:solidFill>
          <a:ln w="9525">
            <a:noFill/>
            <a:miter lim="800000"/>
            <a:headEnd/>
            <a:tailEnd/>
          </a:ln>
        </p:spPr>
        <p:txBody>
          <a:bodyPr anchor="ctr" anchorCtr="1"/>
          <a:lstStyle/>
          <a:p>
            <a:pPr algn="ctr"/>
            <a:r>
              <a:rPr lang="en-US">
                <a:solidFill>
                  <a:srgbClr val="FFFFFF"/>
                </a:solidFill>
                <a:latin typeface="Calibri" pitchFamily="34" charset="0"/>
              </a:rPr>
              <a:t>KIM_API </a:t>
            </a:r>
          </a:p>
        </p:txBody>
      </p:sp>
      <p:sp>
        <p:nvSpPr>
          <p:cNvPr id="52234" name="Rectangle 22"/>
          <p:cNvSpPr>
            <a:spLocks noChangeArrowheads="1"/>
          </p:cNvSpPr>
          <p:nvPr/>
        </p:nvSpPr>
        <p:spPr bwMode="auto">
          <a:xfrm>
            <a:off x="4830762" y="2057400"/>
            <a:ext cx="1189038" cy="457200"/>
          </a:xfrm>
          <a:prstGeom prst="rect">
            <a:avLst/>
          </a:prstGeom>
          <a:solidFill>
            <a:srgbClr val="95B3D7"/>
          </a:solidFill>
          <a:ln w="9525">
            <a:noFill/>
            <a:miter lim="800000"/>
            <a:headEnd/>
            <a:tailEnd/>
          </a:ln>
        </p:spPr>
        <p:txBody>
          <a:bodyPr anchor="ctr" anchorCtr="1"/>
          <a:lstStyle/>
          <a:p>
            <a:pPr algn="ctr"/>
            <a:r>
              <a:rPr lang="en-US" dirty="0" smtClean="0">
                <a:solidFill>
                  <a:srgbClr val="FFFFFF"/>
                </a:solidFill>
                <a:latin typeface="Calibri" pitchFamily="34" charset="0"/>
              </a:rPr>
              <a:t>MODELs</a:t>
            </a:r>
            <a:endParaRPr lang="en-US" dirty="0">
              <a:solidFill>
                <a:srgbClr val="FFFFFF"/>
              </a:solidFill>
              <a:latin typeface="Calibri" pitchFamily="34" charset="0"/>
            </a:endParaRPr>
          </a:p>
        </p:txBody>
      </p:sp>
      <p:sp>
        <p:nvSpPr>
          <p:cNvPr id="52235" name="Rectangle 23"/>
          <p:cNvSpPr>
            <a:spLocks noChangeArrowheads="1"/>
          </p:cNvSpPr>
          <p:nvPr/>
        </p:nvSpPr>
        <p:spPr bwMode="auto">
          <a:xfrm>
            <a:off x="6324600" y="2057400"/>
            <a:ext cx="1189037" cy="457200"/>
          </a:xfrm>
          <a:prstGeom prst="rect">
            <a:avLst/>
          </a:prstGeom>
          <a:solidFill>
            <a:srgbClr val="95B3D7"/>
          </a:solidFill>
          <a:ln w="9525">
            <a:noFill/>
            <a:miter lim="800000"/>
            <a:headEnd/>
            <a:tailEnd/>
          </a:ln>
        </p:spPr>
        <p:txBody>
          <a:bodyPr anchor="ctr" anchorCtr="1"/>
          <a:lstStyle/>
          <a:p>
            <a:pPr algn="ctr"/>
            <a:r>
              <a:rPr lang="en-US" dirty="0" smtClean="0">
                <a:solidFill>
                  <a:srgbClr val="FFFFFF"/>
                </a:solidFill>
                <a:latin typeface="Calibri" pitchFamily="34" charset="0"/>
              </a:rPr>
              <a:t>TESTs</a:t>
            </a:r>
            <a:endParaRPr lang="en-US" dirty="0">
              <a:solidFill>
                <a:srgbClr val="FFFFFF"/>
              </a:solidFill>
              <a:latin typeface="Calibri" pitchFamily="34" charset="0"/>
            </a:endParaRPr>
          </a:p>
        </p:txBody>
      </p:sp>
      <p:sp>
        <p:nvSpPr>
          <p:cNvPr id="52236" name="Flowchart: Process 27"/>
          <p:cNvSpPr>
            <a:spLocks noChangeArrowheads="1"/>
          </p:cNvSpPr>
          <p:nvPr/>
        </p:nvSpPr>
        <p:spPr bwMode="auto">
          <a:xfrm>
            <a:off x="228600" y="3810000"/>
            <a:ext cx="1600200" cy="1600200"/>
          </a:xfrm>
          <a:custGeom>
            <a:avLst/>
            <a:gdLst>
              <a:gd name="T0" fmla="*/ 2147483647 w 1"/>
              <a:gd name="T1" fmla="*/ 0 h 1"/>
              <a:gd name="T2" fmla="*/ 2147483647 w 1"/>
              <a:gd name="T3" fmla="*/ 2147483647 h 1"/>
              <a:gd name="T4" fmla="*/ 2147483647 w 1"/>
              <a:gd name="T5" fmla="*/ 2147483647 h 1"/>
              <a:gd name="T6" fmla="*/ 0 w 1"/>
              <a:gd name="T7" fmla="*/ 2147483647 h 1"/>
              <a:gd name="T8" fmla="*/ 17694720 60000 65536"/>
              <a:gd name="T9" fmla="*/ 0 60000 65536"/>
              <a:gd name="T10" fmla="*/ 5898240 60000 65536"/>
              <a:gd name="T11" fmla="*/ 11796480 60000 65536"/>
              <a:gd name="T12" fmla="*/ 0 w 1"/>
              <a:gd name="T13" fmla="*/ 0 h 1"/>
              <a:gd name="T14" fmla="*/ 1 w 1"/>
              <a:gd name="T15" fmla="*/ 1 h 1"/>
            </a:gdLst>
            <a:ahLst/>
            <a:cxnLst>
              <a:cxn ang="T8">
                <a:pos x="T0" y="T1"/>
              </a:cxn>
              <a:cxn ang="T9">
                <a:pos x="T2" y="T3"/>
              </a:cxn>
              <a:cxn ang="T10">
                <a:pos x="T4" y="T5"/>
              </a:cxn>
              <a:cxn ang="T11">
                <a:pos x="T6" y="T7"/>
              </a:cxn>
            </a:cxnLst>
            <a:rect l="T12" t="T13" r="T14" b="T15"/>
            <a:pathLst>
              <a:path w="1" h="1">
                <a:moveTo>
                  <a:pt x="0" y="0"/>
                </a:moveTo>
                <a:lnTo>
                  <a:pt x="1" y="0"/>
                </a:lnTo>
                <a:lnTo>
                  <a:pt x="1" y="1"/>
                </a:lnTo>
                <a:lnTo>
                  <a:pt x="0" y="1"/>
                </a:lnTo>
                <a:close/>
              </a:path>
            </a:pathLst>
          </a:custGeom>
          <a:solidFill>
            <a:srgbClr val="EBF1DE"/>
          </a:solidFill>
          <a:ln w="9525">
            <a:noFill/>
            <a:miter lim="800000"/>
            <a:headEnd/>
            <a:tailEnd/>
          </a:ln>
        </p:spPr>
        <p:txBody>
          <a:bodyPr anchor="ctr"/>
          <a:lstStyle/>
          <a:p>
            <a:r>
              <a:rPr lang="en-US" sz="1400" dirty="0" err="1" smtClean="0">
                <a:solidFill>
                  <a:srgbClr val="000000"/>
                </a:solidFill>
                <a:latin typeface="Calibri" pitchFamily="34" charset="0"/>
              </a:rPr>
              <a:t>KIM_API.h</a:t>
            </a:r>
            <a:endParaRPr lang="en-US" sz="1400" dirty="0">
              <a:solidFill>
                <a:srgbClr val="000000"/>
              </a:solidFill>
              <a:latin typeface="Calibri" pitchFamily="34" charset="0"/>
            </a:endParaRPr>
          </a:p>
          <a:p>
            <a:r>
              <a:rPr lang="en-US" sz="1400" dirty="0" smtClean="0">
                <a:solidFill>
                  <a:srgbClr val="000000"/>
                </a:solidFill>
                <a:latin typeface="Calibri" pitchFamily="34" charset="0"/>
              </a:rPr>
              <a:t>KIM_API.cpp</a:t>
            </a:r>
            <a:endParaRPr lang="en-US" sz="1400" dirty="0">
              <a:solidFill>
                <a:srgbClr val="000000"/>
              </a:solidFill>
              <a:latin typeface="Calibri" pitchFamily="34" charset="0"/>
            </a:endParaRPr>
          </a:p>
          <a:p>
            <a:r>
              <a:rPr lang="en-US" sz="1400" dirty="0" err="1" smtClean="0">
                <a:solidFill>
                  <a:srgbClr val="000000"/>
                </a:solidFill>
                <a:latin typeface="Calibri" pitchFamily="34" charset="0"/>
              </a:rPr>
              <a:t>KIM_API_C.h</a:t>
            </a:r>
            <a:endParaRPr lang="en-US" sz="1400" dirty="0">
              <a:solidFill>
                <a:srgbClr val="000000"/>
              </a:solidFill>
              <a:latin typeface="Calibri" pitchFamily="34" charset="0"/>
            </a:endParaRPr>
          </a:p>
          <a:p>
            <a:r>
              <a:rPr lang="en-US" sz="1400" dirty="0" smtClean="0">
                <a:solidFill>
                  <a:srgbClr val="000000"/>
                </a:solidFill>
                <a:latin typeface="Calibri" pitchFamily="34" charset="0"/>
              </a:rPr>
              <a:t>KIM_API_C.cpp</a:t>
            </a:r>
            <a:endParaRPr lang="en-US" sz="1400" dirty="0">
              <a:solidFill>
                <a:srgbClr val="000000"/>
              </a:solidFill>
              <a:latin typeface="Calibri" pitchFamily="34" charset="0"/>
            </a:endParaRPr>
          </a:p>
          <a:p>
            <a:r>
              <a:rPr lang="en-US" sz="1400" dirty="0" smtClean="0">
                <a:solidFill>
                  <a:srgbClr val="000000"/>
                </a:solidFill>
                <a:latin typeface="Calibri" pitchFamily="34" charset="0"/>
              </a:rPr>
              <a:t>KIM_API_F.F90</a:t>
            </a:r>
          </a:p>
          <a:p>
            <a:r>
              <a:rPr lang="en-US" sz="1400" dirty="0" err="1" smtClean="0">
                <a:solidFill>
                  <a:srgbClr val="000000"/>
                </a:solidFill>
                <a:latin typeface="Calibri" pitchFamily="34" charset="0"/>
              </a:rPr>
              <a:t>KIM_API_status.h</a:t>
            </a:r>
            <a:endParaRPr lang="en-US" sz="1400" dirty="0">
              <a:solidFill>
                <a:srgbClr val="000000"/>
              </a:solidFill>
              <a:latin typeface="Calibri" pitchFamily="34" charset="0"/>
            </a:endParaRPr>
          </a:p>
          <a:p>
            <a:r>
              <a:rPr lang="en-US" sz="1400" dirty="0">
                <a:solidFill>
                  <a:srgbClr val="000000"/>
                </a:solidFill>
                <a:latin typeface="Calibri" pitchFamily="34" charset="0"/>
              </a:rPr>
              <a:t>…</a:t>
            </a:r>
          </a:p>
        </p:txBody>
      </p:sp>
      <p:sp>
        <p:nvSpPr>
          <p:cNvPr id="52237" name="Rectangle 28"/>
          <p:cNvSpPr>
            <a:spLocks noChangeArrowheads="1"/>
          </p:cNvSpPr>
          <p:nvPr/>
        </p:nvSpPr>
        <p:spPr bwMode="auto">
          <a:xfrm>
            <a:off x="4419600" y="27432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38" name="Rectangle 29"/>
          <p:cNvSpPr>
            <a:spLocks noChangeArrowheads="1"/>
          </p:cNvSpPr>
          <p:nvPr/>
        </p:nvSpPr>
        <p:spPr bwMode="auto">
          <a:xfrm>
            <a:off x="4495800" y="28194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39" name="Rectangle 30"/>
          <p:cNvSpPr>
            <a:spLocks noChangeArrowheads="1"/>
          </p:cNvSpPr>
          <p:nvPr/>
        </p:nvSpPr>
        <p:spPr bwMode="auto">
          <a:xfrm>
            <a:off x="4572000" y="28956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0" name="Rectangle 31"/>
          <p:cNvSpPr>
            <a:spLocks noChangeArrowheads="1"/>
          </p:cNvSpPr>
          <p:nvPr/>
        </p:nvSpPr>
        <p:spPr bwMode="auto">
          <a:xfrm>
            <a:off x="4648200" y="29718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1" name="Rectangle 32"/>
          <p:cNvSpPr>
            <a:spLocks noChangeArrowheads="1"/>
          </p:cNvSpPr>
          <p:nvPr/>
        </p:nvSpPr>
        <p:spPr bwMode="auto">
          <a:xfrm>
            <a:off x="4724400" y="3048000"/>
            <a:ext cx="16764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err="1" smtClean="0">
                <a:solidFill>
                  <a:srgbClr val="FFFFFF"/>
                </a:solidFill>
                <a:latin typeface="Calibri" pitchFamily="34" charset="0"/>
              </a:rPr>
              <a:t>ex_model_Ar_P_MLJ_C</a:t>
            </a:r>
            <a:endParaRPr lang="en-US" sz="1200" b="1" dirty="0">
              <a:solidFill>
                <a:srgbClr val="FFFFFF"/>
              </a:solidFill>
              <a:latin typeface="Calibri" pitchFamily="34" charset="0"/>
            </a:endParaRPr>
          </a:p>
        </p:txBody>
      </p:sp>
      <p:sp>
        <p:nvSpPr>
          <p:cNvPr id="52242" name="Rectangle 33"/>
          <p:cNvSpPr>
            <a:spLocks noChangeArrowheads="1"/>
          </p:cNvSpPr>
          <p:nvPr/>
        </p:nvSpPr>
        <p:spPr bwMode="auto">
          <a:xfrm>
            <a:off x="6553200" y="2743200"/>
            <a:ext cx="1905000" cy="3810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3" name="Rectangle 34"/>
          <p:cNvSpPr>
            <a:spLocks noChangeArrowheads="1"/>
          </p:cNvSpPr>
          <p:nvPr/>
        </p:nvSpPr>
        <p:spPr bwMode="auto">
          <a:xfrm>
            <a:off x="6629400" y="2819400"/>
            <a:ext cx="1905000" cy="3810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4" name="Rectangle 35"/>
          <p:cNvSpPr>
            <a:spLocks noChangeArrowheads="1"/>
          </p:cNvSpPr>
          <p:nvPr/>
        </p:nvSpPr>
        <p:spPr bwMode="auto">
          <a:xfrm>
            <a:off x="6705600" y="2895600"/>
            <a:ext cx="1905000" cy="3810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5" name="Rectangle 36"/>
          <p:cNvSpPr>
            <a:spLocks noChangeArrowheads="1"/>
          </p:cNvSpPr>
          <p:nvPr/>
        </p:nvSpPr>
        <p:spPr bwMode="auto">
          <a:xfrm>
            <a:off x="6781800" y="2971800"/>
            <a:ext cx="1905000" cy="3810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6" name="Rectangle 37"/>
          <p:cNvSpPr>
            <a:spLocks noChangeArrowheads="1"/>
          </p:cNvSpPr>
          <p:nvPr/>
        </p:nvSpPr>
        <p:spPr bwMode="auto">
          <a:xfrm>
            <a:off x="6858000" y="3048000"/>
            <a:ext cx="1905000" cy="3810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err="1" smtClean="0">
                <a:solidFill>
                  <a:srgbClr val="FFFFFF"/>
                </a:solidFill>
                <a:latin typeface="Calibri" pitchFamily="34" charset="0"/>
              </a:rPr>
              <a:t>ex_test_Al_free_cluster</a:t>
            </a:r>
            <a:endParaRPr lang="en-US" sz="1200" b="1" dirty="0">
              <a:solidFill>
                <a:srgbClr val="FFFFFF"/>
              </a:solidFill>
              <a:latin typeface="Calibri" pitchFamily="34" charset="0"/>
            </a:endParaRPr>
          </a:p>
        </p:txBody>
      </p:sp>
      <p:sp>
        <p:nvSpPr>
          <p:cNvPr id="52247" name="Flowchart: Process 48"/>
          <p:cNvSpPr>
            <a:spLocks noChangeArrowheads="1"/>
          </p:cNvSpPr>
          <p:nvPr/>
        </p:nvSpPr>
        <p:spPr bwMode="auto">
          <a:xfrm>
            <a:off x="4495800" y="3810000"/>
            <a:ext cx="2209800" cy="1600200"/>
          </a:xfrm>
          <a:custGeom>
            <a:avLst/>
            <a:gdLst>
              <a:gd name="T0" fmla="*/ 2147483647 w 1"/>
              <a:gd name="T1" fmla="*/ 0 h 1"/>
              <a:gd name="T2" fmla="*/ 2147483647 w 1"/>
              <a:gd name="T3" fmla="*/ 2147483647 h 1"/>
              <a:gd name="T4" fmla="*/ 2147483647 w 1"/>
              <a:gd name="T5" fmla="*/ 2147483647 h 1"/>
              <a:gd name="T6" fmla="*/ 0 w 1"/>
              <a:gd name="T7" fmla="*/ 2147483647 h 1"/>
              <a:gd name="T8" fmla="*/ 17694720 60000 65536"/>
              <a:gd name="T9" fmla="*/ 0 60000 65536"/>
              <a:gd name="T10" fmla="*/ 5898240 60000 65536"/>
              <a:gd name="T11" fmla="*/ 11796480 60000 65536"/>
              <a:gd name="T12" fmla="*/ 0 w 1"/>
              <a:gd name="T13" fmla="*/ 0 h 1"/>
              <a:gd name="T14" fmla="*/ 1 w 1"/>
              <a:gd name="T15" fmla="*/ 1 h 1"/>
            </a:gdLst>
            <a:ahLst/>
            <a:cxnLst>
              <a:cxn ang="T8">
                <a:pos x="T0" y="T1"/>
              </a:cxn>
              <a:cxn ang="T9">
                <a:pos x="T2" y="T3"/>
              </a:cxn>
              <a:cxn ang="T10">
                <a:pos x="T4" y="T5"/>
              </a:cxn>
              <a:cxn ang="T11">
                <a:pos x="T6" y="T7"/>
              </a:cxn>
            </a:cxnLst>
            <a:rect l="T12" t="T13" r="T14" b="T15"/>
            <a:pathLst>
              <a:path w="1" h="1">
                <a:moveTo>
                  <a:pt x="0" y="0"/>
                </a:moveTo>
                <a:lnTo>
                  <a:pt x="1" y="0"/>
                </a:lnTo>
                <a:lnTo>
                  <a:pt x="1" y="1"/>
                </a:lnTo>
                <a:lnTo>
                  <a:pt x="0" y="1"/>
                </a:lnTo>
                <a:close/>
              </a:path>
            </a:pathLst>
          </a:custGeom>
          <a:solidFill>
            <a:srgbClr val="EBF1DE"/>
          </a:solidFill>
          <a:ln w="9525">
            <a:noFill/>
            <a:miter lim="800000"/>
            <a:headEnd/>
            <a:tailEnd/>
          </a:ln>
        </p:spPr>
        <p:txBody>
          <a:bodyPr anchor="ctr"/>
          <a:lstStyle/>
          <a:p>
            <a:r>
              <a:rPr lang="en-US" sz="1400" dirty="0" err="1">
                <a:solidFill>
                  <a:srgbClr val="000000"/>
                </a:solidFill>
                <a:latin typeface="Calibri" pitchFamily="34" charset="0"/>
              </a:rPr>
              <a:t>Makefile</a:t>
            </a:r>
            <a:endParaRPr lang="en-US" sz="1400" dirty="0">
              <a:solidFill>
                <a:srgbClr val="000000"/>
              </a:solidFill>
              <a:latin typeface="Calibri" pitchFamily="34" charset="0"/>
            </a:endParaRPr>
          </a:p>
          <a:p>
            <a:r>
              <a:rPr lang="en-US" sz="1400" dirty="0" smtClean="0">
                <a:solidFill>
                  <a:srgbClr val="000000"/>
                </a:solidFill>
                <a:latin typeface="Calibri" pitchFamily="34" charset="0"/>
              </a:rPr>
              <a:t>ex_model_Ar_P_MLJ_C.kim</a:t>
            </a:r>
            <a:endParaRPr lang="en-US" sz="1400" dirty="0">
              <a:solidFill>
                <a:srgbClr val="000000"/>
              </a:solidFill>
              <a:latin typeface="Calibri" pitchFamily="34" charset="0"/>
            </a:endParaRPr>
          </a:p>
          <a:p>
            <a:r>
              <a:rPr lang="en-US" sz="1400" dirty="0" err="1" smtClean="0">
                <a:solidFill>
                  <a:srgbClr val="000000"/>
                </a:solidFill>
                <a:latin typeface="Calibri" pitchFamily="34" charset="0"/>
              </a:rPr>
              <a:t>ex_model_Ar_P_MLJ_C.c</a:t>
            </a:r>
            <a:endParaRPr lang="en-US" sz="1400" dirty="0" smtClean="0">
              <a:solidFill>
                <a:srgbClr val="000000"/>
              </a:solidFill>
              <a:latin typeface="Calibri" pitchFamily="34" charset="0"/>
            </a:endParaRPr>
          </a:p>
          <a:p>
            <a:r>
              <a:rPr lang="en-US" sz="1400" dirty="0" smtClean="0">
                <a:solidFill>
                  <a:srgbClr val="000000"/>
                </a:solidFill>
                <a:latin typeface="Calibri" pitchFamily="34" charset="0"/>
              </a:rPr>
              <a:t>Plus </a:t>
            </a:r>
            <a:r>
              <a:rPr lang="en-US" sz="1400" dirty="0">
                <a:solidFill>
                  <a:srgbClr val="000000"/>
                </a:solidFill>
                <a:latin typeface="Calibri" pitchFamily="34" charset="0"/>
              </a:rPr>
              <a:t>any other </a:t>
            </a:r>
            <a:r>
              <a:rPr lang="en-US" sz="1400" dirty="0" smtClean="0">
                <a:solidFill>
                  <a:srgbClr val="000000"/>
                </a:solidFill>
                <a:latin typeface="Calibri" pitchFamily="34" charset="0"/>
              </a:rPr>
              <a:t>files</a:t>
            </a:r>
            <a:endParaRPr lang="en-US" sz="1400" dirty="0">
              <a:solidFill>
                <a:srgbClr val="000000"/>
              </a:solidFill>
              <a:latin typeface="Calibri" pitchFamily="34" charset="0"/>
            </a:endParaRPr>
          </a:p>
          <a:p>
            <a:r>
              <a:rPr lang="en-US" sz="1400" dirty="0">
                <a:solidFill>
                  <a:srgbClr val="000000"/>
                </a:solidFill>
                <a:latin typeface="Calibri" pitchFamily="34" charset="0"/>
              </a:rPr>
              <a:t>needed</a:t>
            </a:r>
          </a:p>
          <a:p>
            <a:r>
              <a:rPr lang="en-US" sz="1400" dirty="0">
                <a:solidFill>
                  <a:srgbClr val="000000"/>
                </a:solidFill>
                <a:latin typeface="Calibri" pitchFamily="34" charset="0"/>
              </a:rPr>
              <a:t>…</a:t>
            </a:r>
          </a:p>
          <a:p>
            <a:endParaRPr lang="en-US" sz="1400" dirty="0">
              <a:solidFill>
                <a:srgbClr val="000000"/>
              </a:solidFill>
              <a:latin typeface="Calibri" pitchFamily="34" charset="0"/>
            </a:endParaRPr>
          </a:p>
        </p:txBody>
      </p:sp>
      <p:sp>
        <p:nvSpPr>
          <p:cNvPr id="52248" name="Flowchart: Process 49"/>
          <p:cNvSpPr>
            <a:spLocks noChangeArrowheads="1"/>
          </p:cNvSpPr>
          <p:nvPr/>
        </p:nvSpPr>
        <p:spPr bwMode="auto">
          <a:xfrm>
            <a:off x="6781800" y="3810000"/>
            <a:ext cx="2209800" cy="1600200"/>
          </a:xfrm>
          <a:custGeom>
            <a:avLst/>
            <a:gdLst>
              <a:gd name="T0" fmla="*/ 2147483647 w 1"/>
              <a:gd name="T1" fmla="*/ 0 h 1"/>
              <a:gd name="T2" fmla="*/ 2147483647 w 1"/>
              <a:gd name="T3" fmla="*/ 2147483647 h 1"/>
              <a:gd name="T4" fmla="*/ 2147483647 w 1"/>
              <a:gd name="T5" fmla="*/ 2147483647 h 1"/>
              <a:gd name="T6" fmla="*/ 0 w 1"/>
              <a:gd name="T7" fmla="*/ 2147483647 h 1"/>
              <a:gd name="T8" fmla="*/ 17694720 60000 65536"/>
              <a:gd name="T9" fmla="*/ 0 60000 65536"/>
              <a:gd name="T10" fmla="*/ 5898240 60000 65536"/>
              <a:gd name="T11" fmla="*/ 11796480 60000 65536"/>
              <a:gd name="T12" fmla="*/ 0 w 1"/>
              <a:gd name="T13" fmla="*/ 0 h 1"/>
              <a:gd name="T14" fmla="*/ 1 w 1"/>
              <a:gd name="T15" fmla="*/ 1 h 1"/>
            </a:gdLst>
            <a:ahLst/>
            <a:cxnLst>
              <a:cxn ang="T8">
                <a:pos x="T0" y="T1"/>
              </a:cxn>
              <a:cxn ang="T9">
                <a:pos x="T2" y="T3"/>
              </a:cxn>
              <a:cxn ang="T10">
                <a:pos x="T4" y="T5"/>
              </a:cxn>
              <a:cxn ang="T11">
                <a:pos x="T6" y="T7"/>
              </a:cxn>
            </a:cxnLst>
            <a:rect l="T12" t="T13" r="T14" b="T15"/>
            <a:pathLst>
              <a:path w="1" h="1">
                <a:moveTo>
                  <a:pt x="0" y="0"/>
                </a:moveTo>
                <a:lnTo>
                  <a:pt x="1" y="0"/>
                </a:lnTo>
                <a:lnTo>
                  <a:pt x="1" y="1"/>
                </a:lnTo>
                <a:lnTo>
                  <a:pt x="0" y="1"/>
                </a:lnTo>
                <a:close/>
              </a:path>
            </a:pathLst>
          </a:custGeom>
          <a:solidFill>
            <a:srgbClr val="EBF1DE"/>
          </a:solidFill>
          <a:ln w="9525">
            <a:noFill/>
            <a:miter lim="800000"/>
            <a:headEnd/>
            <a:tailEnd/>
          </a:ln>
        </p:spPr>
        <p:txBody>
          <a:bodyPr anchor="ctr"/>
          <a:lstStyle/>
          <a:p>
            <a:r>
              <a:rPr lang="en-US" sz="1400" dirty="0" err="1" smtClean="0">
                <a:solidFill>
                  <a:srgbClr val="000000"/>
                </a:solidFill>
                <a:latin typeface="Calibri" pitchFamily="34" charset="0"/>
              </a:rPr>
              <a:t>Makefile</a:t>
            </a:r>
            <a:endParaRPr lang="en-US" sz="1400" dirty="0">
              <a:solidFill>
                <a:srgbClr val="000000"/>
              </a:solidFill>
              <a:latin typeface="Calibri" pitchFamily="34" charset="0"/>
            </a:endParaRPr>
          </a:p>
          <a:p>
            <a:r>
              <a:rPr lang="en-US" sz="1400" dirty="0" smtClean="0">
                <a:solidFill>
                  <a:srgbClr val="000000"/>
                </a:solidFill>
                <a:latin typeface="Calibri" pitchFamily="34" charset="0"/>
              </a:rPr>
              <a:t>ex_test_Al_free_cluster.kim</a:t>
            </a:r>
            <a:endParaRPr lang="en-US" sz="1400" dirty="0">
              <a:solidFill>
                <a:srgbClr val="000000"/>
              </a:solidFill>
              <a:latin typeface="Calibri" pitchFamily="34" charset="0"/>
            </a:endParaRPr>
          </a:p>
          <a:p>
            <a:r>
              <a:rPr lang="en-US" sz="1400" dirty="0" smtClean="0">
                <a:solidFill>
                  <a:srgbClr val="000000"/>
                </a:solidFill>
                <a:latin typeface="Calibri" pitchFamily="34" charset="0"/>
              </a:rPr>
              <a:t>ex_test_Al_free_cluster.F90</a:t>
            </a:r>
          </a:p>
          <a:p>
            <a:r>
              <a:rPr lang="en-US" sz="1400" dirty="0" smtClean="0">
                <a:solidFill>
                  <a:srgbClr val="000000"/>
                </a:solidFill>
                <a:latin typeface="Calibri" pitchFamily="34" charset="0"/>
              </a:rPr>
              <a:t>Plus </a:t>
            </a:r>
            <a:r>
              <a:rPr lang="en-US" sz="1400" dirty="0">
                <a:solidFill>
                  <a:srgbClr val="000000"/>
                </a:solidFill>
                <a:latin typeface="Calibri" pitchFamily="34" charset="0"/>
              </a:rPr>
              <a:t>any other </a:t>
            </a:r>
            <a:r>
              <a:rPr lang="en-US" sz="1400" dirty="0" smtClean="0">
                <a:solidFill>
                  <a:srgbClr val="000000"/>
                </a:solidFill>
                <a:latin typeface="Calibri" pitchFamily="34" charset="0"/>
              </a:rPr>
              <a:t>files</a:t>
            </a:r>
            <a:endParaRPr lang="en-US" sz="1400" dirty="0">
              <a:solidFill>
                <a:srgbClr val="000000"/>
              </a:solidFill>
              <a:latin typeface="Calibri" pitchFamily="34" charset="0"/>
            </a:endParaRPr>
          </a:p>
          <a:p>
            <a:r>
              <a:rPr lang="en-US" sz="1400" dirty="0">
                <a:solidFill>
                  <a:srgbClr val="000000"/>
                </a:solidFill>
                <a:latin typeface="Calibri" pitchFamily="34" charset="0"/>
              </a:rPr>
              <a:t>needed</a:t>
            </a:r>
          </a:p>
          <a:p>
            <a:r>
              <a:rPr lang="en-US" sz="1400" dirty="0">
                <a:solidFill>
                  <a:srgbClr val="000000"/>
                </a:solidFill>
                <a:latin typeface="Calibri" pitchFamily="34" charset="0"/>
              </a:rPr>
              <a:t>…</a:t>
            </a:r>
          </a:p>
          <a:p>
            <a:endParaRPr lang="en-US" sz="1400" dirty="0">
              <a:solidFill>
                <a:srgbClr val="000000"/>
              </a:solidFill>
              <a:latin typeface="Calibri" pitchFamily="34" charset="0"/>
            </a:endParaRPr>
          </a:p>
        </p:txBody>
      </p:sp>
      <p:cxnSp>
        <p:nvCxnSpPr>
          <p:cNvPr id="52249" name="Elbow Connector 51"/>
          <p:cNvCxnSpPr>
            <a:cxnSpLocks noChangeShapeType="1"/>
            <a:stCxn id="52232" idx="2"/>
            <a:endCxn id="52235" idx="0"/>
          </p:cNvCxnSpPr>
          <p:nvPr/>
        </p:nvCxnSpPr>
        <p:spPr bwMode="auto">
          <a:xfrm rot="16200000" flipH="1">
            <a:off x="5288359" y="426640"/>
            <a:ext cx="381000" cy="2880519"/>
          </a:xfrm>
          <a:prstGeom prst="bentConnector3">
            <a:avLst>
              <a:gd name="adj1" fmla="val 50000"/>
            </a:avLst>
          </a:prstGeom>
          <a:noFill/>
          <a:ln w="9528">
            <a:solidFill>
              <a:srgbClr val="4A7EBB"/>
            </a:solidFill>
            <a:miter lim="800000"/>
            <a:headEnd/>
            <a:tailEnd/>
          </a:ln>
        </p:spPr>
      </p:cxnSp>
      <p:cxnSp>
        <p:nvCxnSpPr>
          <p:cNvPr id="52250" name="Elbow Connector 58"/>
          <p:cNvCxnSpPr>
            <a:cxnSpLocks noChangeShapeType="1"/>
            <a:stCxn id="52232" idx="2"/>
            <a:endCxn id="52234" idx="0"/>
          </p:cNvCxnSpPr>
          <p:nvPr/>
        </p:nvCxnSpPr>
        <p:spPr bwMode="auto">
          <a:xfrm rot="16200000" flipH="1">
            <a:off x="4541440" y="1173559"/>
            <a:ext cx="381000" cy="1386681"/>
          </a:xfrm>
          <a:prstGeom prst="bentConnector3">
            <a:avLst>
              <a:gd name="adj1" fmla="val 50000"/>
            </a:avLst>
          </a:prstGeom>
          <a:noFill/>
          <a:ln w="9528">
            <a:solidFill>
              <a:srgbClr val="4A7EBB"/>
            </a:solidFill>
            <a:miter lim="800000"/>
            <a:headEnd/>
            <a:tailEnd/>
          </a:ln>
        </p:spPr>
      </p:cxnSp>
      <p:cxnSp>
        <p:nvCxnSpPr>
          <p:cNvPr id="52251" name="Elbow Connector 62"/>
          <p:cNvCxnSpPr>
            <a:cxnSpLocks noChangeShapeType="1"/>
            <a:stCxn id="52232" idx="2"/>
            <a:endCxn id="52233" idx="0"/>
          </p:cNvCxnSpPr>
          <p:nvPr/>
        </p:nvCxnSpPr>
        <p:spPr bwMode="auto">
          <a:xfrm rot="5400000">
            <a:off x="2926160" y="944960"/>
            <a:ext cx="381000" cy="1843881"/>
          </a:xfrm>
          <a:prstGeom prst="bentConnector3">
            <a:avLst>
              <a:gd name="adj1" fmla="val 50000"/>
            </a:avLst>
          </a:prstGeom>
          <a:noFill/>
          <a:ln w="9528">
            <a:solidFill>
              <a:srgbClr val="4A7EBB"/>
            </a:solidFill>
            <a:miter lim="800000"/>
            <a:headEnd/>
            <a:tailEnd/>
          </a:ln>
        </p:spPr>
      </p:cxnSp>
      <p:cxnSp>
        <p:nvCxnSpPr>
          <p:cNvPr id="52252" name="Straight Connector 97"/>
          <p:cNvCxnSpPr>
            <a:cxnSpLocks noChangeShapeType="1"/>
            <a:stCxn id="52235" idx="2"/>
            <a:endCxn id="52242" idx="0"/>
          </p:cNvCxnSpPr>
          <p:nvPr/>
        </p:nvCxnSpPr>
        <p:spPr bwMode="auto">
          <a:xfrm>
            <a:off x="6919119" y="2514600"/>
            <a:ext cx="586581" cy="228600"/>
          </a:xfrm>
          <a:prstGeom prst="straightConnector1">
            <a:avLst/>
          </a:prstGeom>
          <a:noFill/>
          <a:ln w="9528">
            <a:solidFill>
              <a:srgbClr val="4A7EBB"/>
            </a:solidFill>
            <a:round/>
            <a:headEnd/>
            <a:tailEnd/>
          </a:ln>
        </p:spPr>
      </p:cxnSp>
      <p:cxnSp>
        <p:nvCxnSpPr>
          <p:cNvPr id="52253" name="Straight Connector 99"/>
          <p:cNvCxnSpPr>
            <a:cxnSpLocks noChangeShapeType="1"/>
            <a:stCxn id="52234" idx="2"/>
            <a:endCxn id="52237" idx="0"/>
          </p:cNvCxnSpPr>
          <p:nvPr/>
        </p:nvCxnSpPr>
        <p:spPr bwMode="auto">
          <a:xfrm flipH="1">
            <a:off x="5219700" y="2514600"/>
            <a:ext cx="205581" cy="228600"/>
          </a:xfrm>
          <a:prstGeom prst="straightConnector1">
            <a:avLst/>
          </a:prstGeom>
          <a:noFill/>
          <a:ln w="9528">
            <a:solidFill>
              <a:srgbClr val="4A7EBB"/>
            </a:solidFill>
            <a:round/>
            <a:headEnd/>
            <a:tailEnd/>
          </a:ln>
        </p:spPr>
      </p:cxnSp>
      <p:cxnSp>
        <p:nvCxnSpPr>
          <p:cNvPr id="52255" name="Straight Connector 104"/>
          <p:cNvCxnSpPr>
            <a:cxnSpLocks noChangeShapeType="1"/>
          </p:cNvCxnSpPr>
          <p:nvPr/>
        </p:nvCxnSpPr>
        <p:spPr bwMode="auto">
          <a:xfrm rot="5400013">
            <a:off x="7543799" y="3581400"/>
            <a:ext cx="457200" cy="0"/>
          </a:xfrm>
          <a:prstGeom prst="straightConnector1">
            <a:avLst/>
          </a:prstGeom>
          <a:noFill/>
          <a:ln w="9528">
            <a:solidFill>
              <a:srgbClr val="4A7EBB"/>
            </a:solidFill>
            <a:round/>
            <a:headEnd/>
            <a:tailEnd/>
          </a:ln>
        </p:spPr>
      </p:cxnSp>
      <p:sp>
        <p:nvSpPr>
          <p:cNvPr id="52256" name="Rounded Rectangle 75"/>
          <p:cNvSpPr>
            <a:spLocks noChangeArrowheads="1"/>
          </p:cNvSpPr>
          <p:nvPr/>
        </p:nvSpPr>
        <p:spPr bwMode="auto">
          <a:xfrm>
            <a:off x="1371600" y="5791200"/>
            <a:ext cx="5943600" cy="530225"/>
          </a:xfrm>
          <a:custGeom>
            <a:avLst/>
            <a:gdLst>
              <a:gd name="T0" fmla="*/ 2971800 w 5943600"/>
              <a:gd name="T1" fmla="*/ 0 h 530351"/>
              <a:gd name="T2" fmla="*/ 5943600 w 5943600"/>
              <a:gd name="T3" fmla="*/ 264987 h 530351"/>
              <a:gd name="T4" fmla="*/ 2971800 w 5943600"/>
              <a:gd name="T5" fmla="*/ 529973 h 530351"/>
              <a:gd name="T6" fmla="*/ 0 w 5943600"/>
              <a:gd name="T7" fmla="*/ 264987 h 530351"/>
              <a:gd name="T8" fmla="*/ 17694720 60000 65536"/>
              <a:gd name="T9" fmla="*/ 0 60000 65536"/>
              <a:gd name="T10" fmla="*/ 5898240 60000 65536"/>
              <a:gd name="T11" fmla="*/ 11796480 60000 65536"/>
              <a:gd name="T12" fmla="*/ 25890 w 5943600"/>
              <a:gd name="T13" fmla="*/ 25890 h 530351"/>
              <a:gd name="T14" fmla="*/ 5917708 w 5943600"/>
              <a:gd name="T15" fmla="*/ 504461 h 530351"/>
            </a:gdLst>
            <a:ahLst/>
            <a:cxnLst>
              <a:cxn ang="T8">
                <a:pos x="T0" y="T1"/>
              </a:cxn>
              <a:cxn ang="T9">
                <a:pos x="T2" y="T3"/>
              </a:cxn>
              <a:cxn ang="T10">
                <a:pos x="T4" y="T5"/>
              </a:cxn>
              <a:cxn ang="T11">
                <a:pos x="T6" y="T7"/>
              </a:cxn>
            </a:cxnLst>
            <a:rect l="T12" t="T13" r="T14" b="T15"/>
            <a:pathLst>
              <a:path w="5943600" h="530351">
                <a:moveTo>
                  <a:pt x="88392" y="0"/>
                </a:moveTo>
                <a:lnTo>
                  <a:pt x="88391" y="0"/>
                </a:lnTo>
                <a:cubicBezTo>
                  <a:pt x="39574" y="0"/>
                  <a:pt x="0" y="39574"/>
                  <a:pt x="0" y="88391"/>
                </a:cubicBezTo>
                <a:lnTo>
                  <a:pt x="0" y="441959"/>
                </a:lnTo>
                <a:cubicBezTo>
                  <a:pt x="0" y="490776"/>
                  <a:pt x="39574" y="530350"/>
                  <a:pt x="88391" y="530351"/>
                </a:cubicBezTo>
                <a:lnTo>
                  <a:pt x="5855208" y="530351"/>
                </a:lnTo>
                <a:cubicBezTo>
                  <a:pt x="5904025" y="530350"/>
                  <a:pt x="5943600" y="490776"/>
                  <a:pt x="5943600" y="441959"/>
                </a:cubicBezTo>
                <a:lnTo>
                  <a:pt x="5943600" y="88392"/>
                </a:lnTo>
                <a:cubicBezTo>
                  <a:pt x="5943600" y="39574"/>
                  <a:pt x="5904025" y="0"/>
                  <a:pt x="5855208" y="0"/>
                </a:cubicBezTo>
                <a:close/>
              </a:path>
            </a:pathLst>
          </a:custGeom>
          <a:solidFill>
            <a:srgbClr val="8EB4E3"/>
          </a:solidFill>
          <a:ln w="9525">
            <a:noFill/>
            <a:miter lim="800000"/>
            <a:headEnd/>
            <a:tailEnd/>
          </a:ln>
        </p:spPr>
        <p:txBody>
          <a:bodyPr anchor="ctr" anchorCtr="1"/>
          <a:lstStyle/>
          <a:p>
            <a:pPr algn="ctr"/>
            <a:r>
              <a:rPr lang="en-US" sz="2000">
                <a:solidFill>
                  <a:srgbClr val="FFFFFF"/>
                </a:solidFill>
                <a:latin typeface="Calibri" pitchFamily="34" charset="0"/>
              </a:rPr>
              <a:t>Each </a:t>
            </a:r>
            <a:r>
              <a:rPr lang="en-US" sz="2000" b="1">
                <a:solidFill>
                  <a:srgbClr val="FFFFFF"/>
                </a:solidFill>
                <a:latin typeface="Calibri" pitchFamily="34" charset="0"/>
              </a:rPr>
              <a:t>Test</a:t>
            </a:r>
            <a:r>
              <a:rPr lang="en-US" sz="2000">
                <a:solidFill>
                  <a:srgbClr val="FFFFFF"/>
                </a:solidFill>
                <a:latin typeface="Calibri" pitchFamily="34" charset="0"/>
              </a:rPr>
              <a:t> and </a:t>
            </a:r>
            <a:r>
              <a:rPr lang="en-US" sz="2000" b="1">
                <a:solidFill>
                  <a:srgbClr val="FFFFFF"/>
                </a:solidFill>
                <a:latin typeface="Calibri" pitchFamily="34" charset="0"/>
              </a:rPr>
              <a:t>Model</a:t>
            </a:r>
            <a:r>
              <a:rPr lang="en-US" sz="2000">
                <a:solidFill>
                  <a:srgbClr val="FFFFFF"/>
                </a:solidFill>
                <a:latin typeface="Calibri" pitchFamily="34" charset="0"/>
              </a:rPr>
              <a:t> has its own descriptor file</a:t>
            </a:r>
          </a:p>
        </p:txBody>
      </p:sp>
      <p:sp>
        <p:nvSpPr>
          <p:cNvPr id="33"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A2</a:t>
            </a:r>
            <a:endParaRPr lang="en-US" sz="1600" b="1" dirty="0">
              <a:solidFill>
                <a:srgbClr val="FFFFFF"/>
              </a:solidFill>
              <a:latin typeface="Calibri" pitchFamily="34" charset="0"/>
            </a:endParaRPr>
          </a:p>
        </p:txBody>
      </p:sp>
      <p:sp>
        <p:nvSpPr>
          <p:cNvPr id="40" name="Rectangle 22"/>
          <p:cNvSpPr>
            <a:spLocks noChangeArrowheads="1"/>
          </p:cNvSpPr>
          <p:nvPr/>
        </p:nvSpPr>
        <p:spPr bwMode="auto">
          <a:xfrm>
            <a:off x="2895600" y="2057400"/>
            <a:ext cx="1828800" cy="457200"/>
          </a:xfrm>
          <a:prstGeom prst="rect">
            <a:avLst/>
          </a:prstGeom>
          <a:solidFill>
            <a:srgbClr val="95B3D7"/>
          </a:solidFill>
          <a:ln w="9525">
            <a:noFill/>
            <a:miter lim="800000"/>
            <a:headEnd/>
            <a:tailEnd/>
          </a:ln>
        </p:spPr>
        <p:txBody>
          <a:bodyPr anchor="ctr" anchorCtr="1"/>
          <a:lstStyle/>
          <a:p>
            <a:pPr algn="ctr"/>
            <a:r>
              <a:rPr lang="en-US" dirty="0" smtClean="0">
                <a:solidFill>
                  <a:srgbClr val="FFFFFF"/>
                </a:solidFill>
                <a:latin typeface="Calibri" pitchFamily="34" charset="0"/>
              </a:rPr>
              <a:t>MODEL_DRIVERs</a:t>
            </a:r>
            <a:endParaRPr lang="en-US" dirty="0">
              <a:solidFill>
                <a:srgbClr val="FFFFFF"/>
              </a:solidFill>
              <a:latin typeface="Calibri" pitchFamily="34" charset="0"/>
            </a:endParaRPr>
          </a:p>
        </p:txBody>
      </p:sp>
      <p:cxnSp>
        <p:nvCxnSpPr>
          <p:cNvPr id="43" name="Straight Connector 104"/>
          <p:cNvCxnSpPr>
            <a:cxnSpLocks noChangeShapeType="1"/>
          </p:cNvCxnSpPr>
          <p:nvPr/>
        </p:nvCxnSpPr>
        <p:spPr bwMode="auto">
          <a:xfrm rot="5400013">
            <a:off x="5257801" y="3581400"/>
            <a:ext cx="457200" cy="0"/>
          </a:xfrm>
          <a:prstGeom prst="straightConnector1">
            <a:avLst/>
          </a:prstGeom>
          <a:noFill/>
          <a:ln w="9528">
            <a:solidFill>
              <a:srgbClr val="4A7EBB"/>
            </a:solidFill>
            <a:round/>
            <a:headEnd/>
            <a:tailEnd/>
          </a:ln>
        </p:spPr>
      </p:cxnSp>
      <p:sp>
        <p:nvSpPr>
          <p:cNvPr id="44" name="Rectangle 28"/>
          <p:cNvSpPr>
            <a:spLocks noChangeArrowheads="1"/>
          </p:cNvSpPr>
          <p:nvPr/>
        </p:nvSpPr>
        <p:spPr bwMode="auto">
          <a:xfrm>
            <a:off x="2223052" y="2743200"/>
            <a:ext cx="1739348"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45" name="Rectangle 29"/>
          <p:cNvSpPr>
            <a:spLocks noChangeArrowheads="1"/>
          </p:cNvSpPr>
          <p:nvPr/>
        </p:nvSpPr>
        <p:spPr bwMode="auto">
          <a:xfrm>
            <a:off x="2299252" y="2819400"/>
            <a:ext cx="1739348"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46" name="Rectangle 30"/>
          <p:cNvSpPr>
            <a:spLocks noChangeArrowheads="1"/>
          </p:cNvSpPr>
          <p:nvPr/>
        </p:nvSpPr>
        <p:spPr bwMode="auto">
          <a:xfrm>
            <a:off x="2375452" y="2895600"/>
            <a:ext cx="1739348"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47" name="Rectangle 31"/>
          <p:cNvSpPr>
            <a:spLocks noChangeArrowheads="1"/>
          </p:cNvSpPr>
          <p:nvPr/>
        </p:nvSpPr>
        <p:spPr bwMode="auto">
          <a:xfrm>
            <a:off x="2451652" y="2971800"/>
            <a:ext cx="1739348"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48" name="Rectangle 32"/>
          <p:cNvSpPr>
            <a:spLocks noChangeArrowheads="1"/>
          </p:cNvSpPr>
          <p:nvPr/>
        </p:nvSpPr>
        <p:spPr bwMode="auto">
          <a:xfrm>
            <a:off x="2514600" y="3048000"/>
            <a:ext cx="19050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err="1" smtClean="0">
                <a:solidFill>
                  <a:srgbClr val="FFFFFF"/>
                </a:solidFill>
                <a:latin typeface="Calibri" pitchFamily="34" charset="0"/>
              </a:rPr>
              <a:t>ex_model_driver_P_Morse</a:t>
            </a:r>
            <a:endParaRPr lang="en-US" sz="1200" b="1" dirty="0">
              <a:solidFill>
                <a:srgbClr val="FFFFFF"/>
              </a:solidFill>
              <a:latin typeface="Calibri" pitchFamily="34" charset="0"/>
            </a:endParaRPr>
          </a:p>
        </p:txBody>
      </p:sp>
      <p:cxnSp>
        <p:nvCxnSpPr>
          <p:cNvPr id="49" name="Straight Connector 99"/>
          <p:cNvCxnSpPr>
            <a:cxnSpLocks noChangeShapeType="1"/>
            <a:endCxn id="44" idx="0"/>
          </p:cNvCxnSpPr>
          <p:nvPr/>
        </p:nvCxnSpPr>
        <p:spPr bwMode="auto">
          <a:xfrm flipH="1">
            <a:off x="3092726" y="2514600"/>
            <a:ext cx="564876" cy="228600"/>
          </a:xfrm>
          <a:prstGeom prst="straightConnector1">
            <a:avLst/>
          </a:prstGeom>
          <a:noFill/>
          <a:ln w="9528">
            <a:solidFill>
              <a:srgbClr val="4A7EBB"/>
            </a:solidFill>
            <a:round/>
            <a:headEnd/>
            <a:tailEnd/>
          </a:ln>
        </p:spPr>
      </p:cxnSp>
      <p:sp>
        <p:nvSpPr>
          <p:cNvPr id="51" name="Flowchart: Process 48"/>
          <p:cNvSpPr>
            <a:spLocks noChangeArrowheads="1"/>
          </p:cNvSpPr>
          <p:nvPr/>
        </p:nvSpPr>
        <p:spPr bwMode="auto">
          <a:xfrm>
            <a:off x="1905000" y="3810000"/>
            <a:ext cx="2514600" cy="1600200"/>
          </a:xfrm>
          <a:custGeom>
            <a:avLst/>
            <a:gdLst>
              <a:gd name="T0" fmla="*/ 2147483647 w 1"/>
              <a:gd name="T1" fmla="*/ 0 h 1"/>
              <a:gd name="T2" fmla="*/ 2147483647 w 1"/>
              <a:gd name="T3" fmla="*/ 2147483647 h 1"/>
              <a:gd name="T4" fmla="*/ 2147483647 w 1"/>
              <a:gd name="T5" fmla="*/ 2147483647 h 1"/>
              <a:gd name="T6" fmla="*/ 0 w 1"/>
              <a:gd name="T7" fmla="*/ 2147483647 h 1"/>
              <a:gd name="T8" fmla="*/ 17694720 60000 65536"/>
              <a:gd name="T9" fmla="*/ 0 60000 65536"/>
              <a:gd name="T10" fmla="*/ 5898240 60000 65536"/>
              <a:gd name="T11" fmla="*/ 11796480 60000 65536"/>
              <a:gd name="T12" fmla="*/ 0 w 1"/>
              <a:gd name="T13" fmla="*/ 0 h 1"/>
              <a:gd name="T14" fmla="*/ 1 w 1"/>
              <a:gd name="T15" fmla="*/ 1 h 1"/>
            </a:gdLst>
            <a:ahLst/>
            <a:cxnLst>
              <a:cxn ang="T8">
                <a:pos x="T0" y="T1"/>
              </a:cxn>
              <a:cxn ang="T9">
                <a:pos x="T2" y="T3"/>
              </a:cxn>
              <a:cxn ang="T10">
                <a:pos x="T4" y="T5"/>
              </a:cxn>
              <a:cxn ang="T11">
                <a:pos x="T6" y="T7"/>
              </a:cxn>
            </a:cxnLst>
            <a:rect l="T12" t="T13" r="T14" b="T15"/>
            <a:pathLst>
              <a:path w="1" h="1">
                <a:moveTo>
                  <a:pt x="0" y="0"/>
                </a:moveTo>
                <a:lnTo>
                  <a:pt x="1" y="0"/>
                </a:lnTo>
                <a:lnTo>
                  <a:pt x="1" y="1"/>
                </a:lnTo>
                <a:lnTo>
                  <a:pt x="0" y="1"/>
                </a:lnTo>
                <a:close/>
              </a:path>
            </a:pathLst>
          </a:custGeom>
          <a:solidFill>
            <a:srgbClr val="EBF1DE"/>
          </a:solidFill>
          <a:ln w="9525">
            <a:noFill/>
            <a:miter lim="800000"/>
            <a:headEnd/>
            <a:tailEnd/>
          </a:ln>
        </p:spPr>
        <p:txBody>
          <a:bodyPr anchor="ctr"/>
          <a:lstStyle/>
          <a:p>
            <a:r>
              <a:rPr lang="en-US" sz="1400" dirty="0" err="1">
                <a:solidFill>
                  <a:srgbClr val="000000"/>
                </a:solidFill>
                <a:latin typeface="Calibri" pitchFamily="34" charset="0"/>
              </a:rPr>
              <a:t>Makefile</a:t>
            </a:r>
            <a:endParaRPr lang="en-US" sz="1400" dirty="0">
              <a:solidFill>
                <a:srgbClr val="000000"/>
              </a:solidFill>
              <a:latin typeface="Calibri" pitchFamily="34" charset="0"/>
            </a:endParaRPr>
          </a:p>
          <a:p>
            <a:r>
              <a:rPr lang="en-US" sz="1400" dirty="0" smtClean="0">
                <a:solidFill>
                  <a:srgbClr val="000000"/>
                </a:solidFill>
                <a:latin typeface="Calibri" pitchFamily="34" charset="0"/>
              </a:rPr>
              <a:t>ex_model_driver_P_Morse.kim</a:t>
            </a:r>
            <a:endParaRPr lang="en-US" sz="1400" dirty="0">
              <a:solidFill>
                <a:srgbClr val="000000"/>
              </a:solidFill>
              <a:latin typeface="Calibri" pitchFamily="34" charset="0"/>
            </a:endParaRPr>
          </a:p>
          <a:p>
            <a:r>
              <a:rPr lang="en-US" sz="1400" dirty="0" err="1" smtClean="0">
                <a:solidFill>
                  <a:srgbClr val="000000"/>
                </a:solidFill>
                <a:latin typeface="Calibri" pitchFamily="34" charset="0"/>
              </a:rPr>
              <a:t>ex_model_driver_P_Morse.c</a:t>
            </a:r>
            <a:endParaRPr lang="en-US" sz="1400" dirty="0" smtClean="0">
              <a:solidFill>
                <a:srgbClr val="000000"/>
              </a:solidFill>
              <a:latin typeface="Calibri" pitchFamily="34" charset="0"/>
            </a:endParaRPr>
          </a:p>
          <a:p>
            <a:r>
              <a:rPr lang="en-US" sz="1400" dirty="0" smtClean="0">
                <a:solidFill>
                  <a:srgbClr val="000000"/>
                </a:solidFill>
                <a:latin typeface="Calibri" pitchFamily="34" charset="0"/>
              </a:rPr>
              <a:t>Plus </a:t>
            </a:r>
            <a:r>
              <a:rPr lang="en-US" sz="1400" dirty="0">
                <a:solidFill>
                  <a:srgbClr val="000000"/>
                </a:solidFill>
                <a:latin typeface="Calibri" pitchFamily="34" charset="0"/>
              </a:rPr>
              <a:t>any other </a:t>
            </a:r>
            <a:r>
              <a:rPr lang="en-US" sz="1400" dirty="0" smtClean="0">
                <a:solidFill>
                  <a:srgbClr val="000000"/>
                </a:solidFill>
                <a:latin typeface="Calibri" pitchFamily="34" charset="0"/>
              </a:rPr>
              <a:t>files</a:t>
            </a:r>
            <a:endParaRPr lang="en-US" sz="1400" dirty="0">
              <a:solidFill>
                <a:srgbClr val="000000"/>
              </a:solidFill>
              <a:latin typeface="Calibri" pitchFamily="34" charset="0"/>
            </a:endParaRPr>
          </a:p>
          <a:p>
            <a:r>
              <a:rPr lang="en-US" sz="1400" dirty="0">
                <a:solidFill>
                  <a:srgbClr val="000000"/>
                </a:solidFill>
                <a:latin typeface="Calibri" pitchFamily="34" charset="0"/>
              </a:rPr>
              <a:t>needed</a:t>
            </a:r>
          </a:p>
          <a:p>
            <a:r>
              <a:rPr lang="en-US" sz="1400" dirty="0">
                <a:solidFill>
                  <a:srgbClr val="000000"/>
                </a:solidFill>
                <a:latin typeface="Calibri" pitchFamily="34" charset="0"/>
              </a:rPr>
              <a:t>…</a:t>
            </a:r>
          </a:p>
          <a:p>
            <a:endParaRPr lang="en-US" sz="1400" dirty="0">
              <a:solidFill>
                <a:srgbClr val="000000"/>
              </a:solidFill>
              <a:latin typeface="Calibri" pitchFamily="34" charset="0"/>
            </a:endParaRPr>
          </a:p>
        </p:txBody>
      </p:sp>
      <p:cxnSp>
        <p:nvCxnSpPr>
          <p:cNvPr id="52" name="Straight Connector 104"/>
          <p:cNvCxnSpPr>
            <a:cxnSpLocks noChangeShapeType="1"/>
          </p:cNvCxnSpPr>
          <p:nvPr/>
        </p:nvCxnSpPr>
        <p:spPr bwMode="auto">
          <a:xfrm rot="5400013">
            <a:off x="3200401" y="3581400"/>
            <a:ext cx="457200" cy="0"/>
          </a:xfrm>
          <a:prstGeom prst="straightConnector1">
            <a:avLst/>
          </a:prstGeom>
          <a:noFill/>
          <a:ln w="9528">
            <a:solidFill>
              <a:srgbClr val="4A7EBB"/>
            </a:solidFill>
            <a:round/>
            <a:headEnd/>
            <a:tailEnd/>
          </a:ln>
        </p:spPr>
      </p:cxnSp>
      <p:sp>
        <p:nvSpPr>
          <p:cNvPr id="53" name="Rectangle 20"/>
          <p:cNvSpPr>
            <a:spLocks noChangeArrowheads="1"/>
          </p:cNvSpPr>
          <p:nvPr/>
        </p:nvSpPr>
        <p:spPr bwMode="auto">
          <a:xfrm>
            <a:off x="304800" y="2057400"/>
            <a:ext cx="1189038" cy="457200"/>
          </a:xfrm>
          <a:prstGeom prst="rect">
            <a:avLst/>
          </a:prstGeom>
          <a:solidFill>
            <a:srgbClr val="95B3D7"/>
          </a:solidFill>
          <a:ln w="9525">
            <a:noFill/>
            <a:miter lim="800000"/>
            <a:headEnd/>
            <a:tailEnd/>
          </a:ln>
        </p:spPr>
        <p:txBody>
          <a:bodyPr anchor="ctr" anchorCtr="1"/>
          <a:lstStyle/>
          <a:p>
            <a:pPr algn="ctr"/>
            <a:r>
              <a:rPr lang="en-US" dirty="0" smtClean="0">
                <a:solidFill>
                  <a:srgbClr val="FFFFFF"/>
                </a:solidFill>
                <a:latin typeface="Calibri" pitchFamily="34" charset="0"/>
              </a:rPr>
              <a:t>DOCs </a:t>
            </a:r>
            <a:endParaRPr lang="en-US" dirty="0">
              <a:solidFill>
                <a:srgbClr val="FFFFFF"/>
              </a:solidFill>
              <a:latin typeface="Calibri" pitchFamily="34" charset="0"/>
            </a:endParaRPr>
          </a:p>
        </p:txBody>
      </p:sp>
      <p:cxnSp>
        <p:nvCxnSpPr>
          <p:cNvPr id="54" name="Elbow Connector 62"/>
          <p:cNvCxnSpPr>
            <a:cxnSpLocks noChangeShapeType="1"/>
            <a:stCxn id="52232" idx="2"/>
            <a:endCxn id="53" idx="0"/>
          </p:cNvCxnSpPr>
          <p:nvPr/>
        </p:nvCxnSpPr>
        <p:spPr bwMode="auto">
          <a:xfrm rot="5400000">
            <a:off x="2278460" y="297260"/>
            <a:ext cx="381000" cy="3139281"/>
          </a:xfrm>
          <a:prstGeom prst="bentConnector3">
            <a:avLst>
              <a:gd name="adj1" fmla="val 50000"/>
            </a:avLst>
          </a:prstGeom>
          <a:noFill/>
          <a:ln w="9528">
            <a:solidFill>
              <a:srgbClr val="4A7EBB"/>
            </a:solidFill>
            <a:miter lim="800000"/>
            <a:headEnd/>
            <a:tailEnd/>
          </a:ln>
        </p:spPr>
      </p:cxn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4"/>
          <p:cNvSpPr>
            <a:spLocks noChangeArrowheads="1"/>
          </p:cNvSpPr>
          <p:nvPr/>
        </p:nvSpPr>
        <p:spPr bwMode="auto">
          <a:xfrm>
            <a:off x="0" y="2819400"/>
            <a:ext cx="9144000" cy="914400"/>
          </a:xfrm>
          <a:prstGeom prst="rect">
            <a:avLst/>
          </a:prstGeom>
          <a:solidFill>
            <a:srgbClr val="4F81BD"/>
          </a:solidFill>
          <a:ln w="9525">
            <a:noFill/>
            <a:miter lim="800000"/>
            <a:headEnd/>
            <a:tailEnd/>
          </a:ln>
        </p:spPr>
        <p:txBody>
          <a:bodyPr anchor="ctr"/>
          <a:lstStyle/>
          <a:p>
            <a:pPr lvl="1"/>
            <a:r>
              <a:rPr lang="en-US" sz="3200" b="1" dirty="0" smtClean="0">
                <a:solidFill>
                  <a:srgbClr val="FFFFFF"/>
                </a:solidFill>
                <a:cs typeface="Arial" charset="0"/>
              </a:rPr>
              <a:t>The end</a:t>
            </a:r>
            <a:endParaRPr lang="en-US" sz="3200" b="1" dirty="0">
              <a:solidFill>
                <a:srgbClr val="FFFFFF"/>
              </a:solidFill>
              <a:cs typeface="Arial" charset="0"/>
            </a:endParaRPr>
          </a:p>
        </p:txBody>
      </p:sp>
      <p:cxnSp>
        <p:nvCxnSpPr>
          <p:cNvPr id="48130" name="Straight Connector 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4" name="TextBox 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5" name="Slide Number Placeholder 7"/>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D43D3740-E2EC-4017-8459-2B9731D536B9}"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42</a:t>
            </a:fld>
            <a:endParaRPr lang="en-US" sz="1200" kern="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name="Slide59">
    <p:spTree>
      <p:nvGrpSpPr>
        <p:cNvPr id="1" name=""/>
        <p:cNvGrpSpPr/>
        <p:nvPr/>
      </p:nvGrpSpPr>
      <p:grpSpPr>
        <a:xfrm>
          <a:off x="0" y="0"/>
          <a:ext cx="0" cy="0"/>
          <a:chOff x="0" y="0"/>
          <a:chExt cx="0" cy="0"/>
        </a:xfrm>
      </p:grpSpPr>
      <p:sp>
        <p:nvSpPr>
          <p:cNvPr id="56346" name="Rounded Rectangular Callout 33"/>
          <p:cNvSpPr>
            <a:spLocks noChangeArrowheads="1"/>
          </p:cNvSpPr>
          <p:nvPr/>
        </p:nvSpPr>
        <p:spPr bwMode="auto">
          <a:xfrm>
            <a:off x="6096000" y="3962400"/>
            <a:ext cx="1143000" cy="1219200"/>
          </a:xfrm>
          <a:custGeom>
            <a:avLst/>
            <a:gdLst>
              <a:gd name="T0" fmla="*/ 571500 w 21600"/>
              <a:gd name="T1" fmla="*/ 0 h 21600"/>
              <a:gd name="T2" fmla="*/ 1143000 w 21600"/>
              <a:gd name="T3" fmla="*/ 609598 h 21600"/>
              <a:gd name="T4" fmla="*/ 571500 w 21600"/>
              <a:gd name="T5" fmla="*/ 1219196 h 21600"/>
              <a:gd name="T6" fmla="*/ 0 w 21600"/>
              <a:gd name="T7" fmla="*/ 609598 h 21600"/>
              <a:gd name="T8" fmla="*/ 1939555 w 21600"/>
              <a:gd name="T9" fmla="*/ -1617975 h 21600"/>
              <a:gd name="T10" fmla="*/ 17694720 60000 65536"/>
              <a:gd name="T11" fmla="*/ 0 60000 65536"/>
              <a:gd name="T12" fmla="*/ 5898240 60000 65536"/>
              <a:gd name="T13" fmla="*/ 11796480 60000 65536"/>
              <a:gd name="T14" fmla="*/ 5898240 60000 65536"/>
              <a:gd name="T15" fmla="*/ 800 w 21600"/>
              <a:gd name="T16" fmla="*/ 800 h 21600"/>
              <a:gd name="T17" fmla="*/ 20800 w 21600"/>
              <a:gd name="T18" fmla="*/ 20800 h 21600"/>
            </a:gdLst>
            <a:ahLst/>
            <a:cxnLst>
              <a:cxn ang="T10">
                <a:pos x="T0" y="T1"/>
              </a:cxn>
              <a:cxn ang="T11">
                <a:pos x="T2" y="T3"/>
              </a:cxn>
              <a:cxn ang="T12">
                <a:pos x="T4" y="T5"/>
              </a:cxn>
              <a:cxn ang="T13">
                <a:pos x="T6" y="T7"/>
              </a:cxn>
              <a:cxn ang="T14">
                <a:pos x="T8" y="T9"/>
              </a:cxn>
            </a:cxnLst>
            <a:rect l="T15" t="T16" r="T17" b="T18"/>
            <a:pathLst>
              <a:path w="21600" h="21600">
                <a:moveTo>
                  <a:pt x="3590" y="0"/>
                </a:moveTo>
                <a:lnTo>
                  <a:pt x="3589" y="0"/>
                </a:lnTo>
                <a:cubicBezTo>
                  <a:pt x="1607" y="0"/>
                  <a:pt x="0" y="1607"/>
                  <a:pt x="0" y="3589"/>
                </a:cubicBezTo>
                <a:lnTo>
                  <a:pt x="0" y="6280"/>
                </a:lnTo>
                <a:lnTo>
                  <a:pt x="0" y="8970"/>
                </a:lnTo>
                <a:lnTo>
                  <a:pt x="0" y="12630"/>
                </a:lnTo>
                <a:lnTo>
                  <a:pt x="0" y="15320"/>
                </a:lnTo>
                <a:lnTo>
                  <a:pt x="0" y="18010"/>
                </a:lnTo>
                <a:cubicBezTo>
                  <a:pt x="0" y="19992"/>
                  <a:pt x="1607" y="21599"/>
                  <a:pt x="3589" y="21600"/>
                </a:cubicBezTo>
                <a:lnTo>
                  <a:pt x="6280" y="21600"/>
                </a:lnTo>
                <a:lnTo>
                  <a:pt x="8970" y="21600"/>
                </a:lnTo>
                <a:lnTo>
                  <a:pt x="12630" y="21600"/>
                </a:lnTo>
                <a:lnTo>
                  <a:pt x="15320" y="21600"/>
                </a:lnTo>
                <a:lnTo>
                  <a:pt x="18010" y="21600"/>
                </a:lnTo>
                <a:cubicBezTo>
                  <a:pt x="19992" y="21599"/>
                  <a:pt x="21600" y="19992"/>
                  <a:pt x="21600" y="18010"/>
                </a:cubicBezTo>
                <a:lnTo>
                  <a:pt x="21600" y="15320"/>
                </a:lnTo>
                <a:lnTo>
                  <a:pt x="21600" y="12630"/>
                </a:lnTo>
                <a:lnTo>
                  <a:pt x="21600" y="8970"/>
                </a:lnTo>
                <a:lnTo>
                  <a:pt x="21600" y="6280"/>
                </a:lnTo>
                <a:lnTo>
                  <a:pt x="21600" y="3590"/>
                </a:lnTo>
                <a:cubicBezTo>
                  <a:pt x="21600" y="1607"/>
                  <a:pt x="19992" y="0"/>
                  <a:pt x="18010" y="0"/>
                </a:cubicBezTo>
                <a:lnTo>
                  <a:pt x="36653" y="-28665"/>
                </a:lnTo>
                <a:lnTo>
                  <a:pt x="12630" y="0"/>
                </a:lnTo>
                <a:lnTo>
                  <a:pt x="8970" y="0"/>
                </a:lnTo>
                <a:lnTo>
                  <a:pt x="6280" y="0"/>
                </a:lnTo>
                <a:close/>
              </a:path>
            </a:pathLst>
          </a:custGeom>
          <a:solidFill>
            <a:srgbClr val="EEECE1"/>
          </a:solidFill>
          <a:ln w="25402">
            <a:solidFill>
              <a:srgbClr val="B3A2C7"/>
            </a:solidFill>
            <a:miter lim="800000"/>
            <a:headEnd/>
            <a:tailEnd/>
          </a:ln>
        </p:spPr>
        <p:txBody>
          <a:bodyPr anchor="ctr"/>
          <a:lstStyle/>
          <a:p>
            <a:r>
              <a:rPr lang="en-US" sz="1200">
                <a:solidFill>
                  <a:srgbClr val="000000"/>
                </a:solidFill>
                <a:latin typeface="Calibri" pitchFamily="34" charset="0"/>
              </a:rPr>
              <a:t>Flag contains additional information (all fields are integers)</a:t>
            </a:r>
          </a:p>
        </p:txBody>
      </p:sp>
      <p:sp>
        <p:nvSpPr>
          <p:cNvPr id="56347" name="Rounded Rectangular Callout 21"/>
          <p:cNvSpPr>
            <a:spLocks noChangeArrowheads="1"/>
          </p:cNvSpPr>
          <p:nvPr/>
        </p:nvSpPr>
        <p:spPr bwMode="auto">
          <a:xfrm>
            <a:off x="1752600" y="3810000"/>
            <a:ext cx="4038600" cy="1219200"/>
          </a:xfrm>
          <a:custGeom>
            <a:avLst/>
            <a:gdLst>
              <a:gd name="T0" fmla="*/ 2019302 w 21600"/>
              <a:gd name="T1" fmla="*/ 0 h 21600"/>
              <a:gd name="T2" fmla="*/ 4038603 w 21600"/>
              <a:gd name="T3" fmla="*/ 609598 h 21600"/>
              <a:gd name="T4" fmla="*/ 2019302 w 21600"/>
              <a:gd name="T5" fmla="*/ 1219196 h 21600"/>
              <a:gd name="T6" fmla="*/ 0 w 21600"/>
              <a:gd name="T7" fmla="*/ 609598 h 21600"/>
              <a:gd name="T8" fmla="*/ 3499375 w 21600"/>
              <a:gd name="T9" fmla="*/ -1401906 h 21600"/>
              <a:gd name="T10" fmla="*/ 17694720 60000 65536"/>
              <a:gd name="T11" fmla="*/ 0 60000 65536"/>
              <a:gd name="T12" fmla="*/ 5898240 60000 65536"/>
              <a:gd name="T13" fmla="*/ 11796480 60000 65536"/>
              <a:gd name="T14" fmla="*/ 5898240 60000 65536"/>
              <a:gd name="T15" fmla="*/ 800 w 21600"/>
              <a:gd name="T16" fmla="*/ 800 h 21600"/>
              <a:gd name="T17" fmla="*/ 20800 w 21600"/>
              <a:gd name="T18" fmla="*/ 20800 h 21600"/>
            </a:gdLst>
            <a:ahLst/>
            <a:cxnLst>
              <a:cxn ang="T10">
                <a:pos x="T0" y="T1"/>
              </a:cxn>
              <a:cxn ang="T11">
                <a:pos x="T2" y="T3"/>
              </a:cxn>
              <a:cxn ang="T12">
                <a:pos x="T4" y="T5"/>
              </a:cxn>
              <a:cxn ang="T13">
                <a:pos x="T6" y="T7"/>
              </a:cxn>
              <a:cxn ang="T14">
                <a:pos x="T8" y="T9"/>
              </a:cxn>
            </a:cxnLst>
            <a:rect l="T15" t="T16" r="T17" b="T18"/>
            <a:pathLst>
              <a:path w="21600" h="21600">
                <a:moveTo>
                  <a:pt x="3590" y="0"/>
                </a:moveTo>
                <a:lnTo>
                  <a:pt x="3589" y="0"/>
                </a:lnTo>
                <a:cubicBezTo>
                  <a:pt x="1607" y="0"/>
                  <a:pt x="0" y="1607"/>
                  <a:pt x="0" y="3589"/>
                </a:cubicBezTo>
                <a:lnTo>
                  <a:pt x="0" y="6280"/>
                </a:lnTo>
                <a:lnTo>
                  <a:pt x="0" y="8970"/>
                </a:lnTo>
                <a:lnTo>
                  <a:pt x="0" y="12630"/>
                </a:lnTo>
                <a:lnTo>
                  <a:pt x="0" y="15320"/>
                </a:lnTo>
                <a:lnTo>
                  <a:pt x="0" y="18010"/>
                </a:lnTo>
                <a:cubicBezTo>
                  <a:pt x="0" y="19992"/>
                  <a:pt x="1607" y="21599"/>
                  <a:pt x="3589" y="21600"/>
                </a:cubicBezTo>
                <a:lnTo>
                  <a:pt x="6280" y="21600"/>
                </a:lnTo>
                <a:lnTo>
                  <a:pt x="8970" y="21600"/>
                </a:lnTo>
                <a:lnTo>
                  <a:pt x="12630" y="21600"/>
                </a:lnTo>
                <a:lnTo>
                  <a:pt x="15320" y="21600"/>
                </a:lnTo>
                <a:lnTo>
                  <a:pt x="18010" y="21600"/>
                </a:lnTo>
                <a:cubicBezTo>
                  <a:pt x="19992" y="21599"/>
                  <a:pt x="21600" y="19992"/>
                  <a:pt x="21600" y="18010"/>
                </a:cubicBezTo>
                <a:lnTo>
                  <a:pt x="21600" y="15320"/>
                </a:lnTo>
                <a:lnTo>
                  <a:pt x="21600" y="12630"/>
                </a:lnTo>
                <a:lnTo>
                  <a:pt x="21600" y="8970"/>
                </a:lnTo>
                <a:lnTo>
                  <a:pt x="21600" y="6280"/>
                </a:lnTo>
                <a:lnTo>
                  <a:pt x="21600" y="3590"/>
                </a:lnTo>
                <a:cubicBezTo>
                  <a:pt x="21600" y="1607"/>
                  <a:pt x="19992" y="0"/>
                  <a:pt x="18010" y="0"/>
                </a:cubicBezTo>
                <a:lnTo>
                  <a:pt x="18716" y="-24837"/>
                </a:lnTo>
                <a:lnTo>
                  <a:pt x="12630" y="0"/>
                </a:lnTo>
                <a:lnTo>
                  <a:pt x="8970" y="0"/>
                </a:lnTo>
                <a:lnTo>
                  <a:pt x="6280" y="0"/>
                </a:lnTo>
                <a:close/>
              </a:path>
            </a:pathLst>
          </a:custGeom>
          <a:solidFill>
            <a:srgbClr val="EEECE1"/>
          </a:solidFill>
          <a:ln w="25402">
            <a:solidFill>
              <a:srgbClr val="B3A2C7"/>
            </a:solidFill>
            <a:miter lim="800000"/>
            <a:headEnd/>
            <a:tailEnd/>
          </a:ln>
        </p:spPr>
        <p:txBody>
          <a:bodyPr anchor="ctr"/>
          <a:lstStyle/>
          <a:p>
            <a:r>
              <a:rPr lang="en-US" sz="1200">
                <a:solidFill>
                  <a:srgbClr val="000000"/>
                </a:solidFill>
                <a:latin typeface="Calibri" pitchFamily="34" charset="0"/>
              </a:rPr>
              <a:t>rank and shape:</a:t>
            </a:r>
          </a:p>
          <a:p>
            <a:pPr>
              <a:buSzPct val="100000"/>
              <a:buFont typeface="Arial" charset="0"/>
              <a:buChar char="•"/>
            </a:pPr>
            <a:r>
              <a:rPr lang="en-US" sz="1200">
                <a:solidFill>
                  <a:srgbClr val="000000"/>
                </a:solidFill>
                <a:latin typeface="Calibri" pitchFamily="34" charset="0"/>
              </a:rPr>
              <a:t>  rank  is the number of indices for the array: for 2D it is 2, for 3D it is 3 etc… </a:t>
            </a:r>
          </a:p>
          <a:p>
            <a:pPr>
              <a:buSzPct val="100000"/>
              <a:buFont typeface="Arial" charset="0"/>
              <a:buChar char="•"/>
            </a:pPr>
            <a:r>
              <a:rPr lang="en-US" sz="1200">
                <a:solidFill>
                  <a:srgbClr val="000000"/>
                </a:solidFill>
                <a:latin typeface="Calibri" pitchFamily="34" charset="0"/>
              </a:rPr>
              <a:t>shape is an integer array of size rank and holds the size (range) of each index.</a:t>
            </a:r>
          </a:p>
        </p:txBody>
      </p:sp>
      <p:sp>
        <p:nvSpPr>
          <p:cNvPr id="56322" name="Title 1"/>
          <p:cNvSpPr txBox="1">
            <a:spLocks noGrp="1"/>
          </p:cNvSpPr>
          <p:nvPr>
            <p:ph type="title"/>
          </p:nvPr>
        </p:nvSpPr>
        <p:spPr>
          <a:xfrm>
            <a:off x="457200" y="228600"/>
            <a:ext cx="8229600" cy="609600"/>
          </a:xfrm>
        </p:spPr>
        <p:txBody>
          <a:bodyPr/>
          <a:lstStyle/>
          <a:p>
            <a:pPr eaLnBrk="1" hangingPunct="1"/>
            <a:r>
              <a:rPr sz="2000" b="1" smtClean="0">
                <a:solidFill>
                  <a:srgbClr val="4F81BD"/>
                </a:solidFill>
                <a:latin typeface="Arial" charset="0"/>
                <a:cs typeface="Arial" charset="0"/>
              </a:rPr>
              <a:t>KIM API object is an array of Base data elements.</a:t>
            </a:r>
            <a:br>
              <a:rPr sz="2000" b="1" smtClean="0">
                <a:solidFill>
                  <a:srgbClr val="4F81BD"/>
                </a:solidFill>
                <a:latin typeface="Arial" charset="0"/>
                <a:cs typeface="Arial" charset="0"/>
              </a:rPr>
            </a:br>
            <a:r>
              <a:rPr sz="2000" b="1" smtClean="0">
                <a:solidFill>
                  <a:srgbClr val="4F81BD"/>
                </a:solidFill>
                <a:latin typeface="Arial" charset="0"/>
                <a:cs typeface="Arial" charset="0"/>
              </a:rPr>
              <a:t>Each Base data element can hold a pointer to any relevant data</a:t>
            </a:r>
          </a:p>
        </p:txBody>
      </p:sp>
      <p:cxnSp>
        <p:nvCxnSpPr>
          <p:cNvPr id="56324"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8"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9"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0F1E4547-E052-4640-A037-85DCF25CE225}" type="slidenum">
              <a:rPr kern="0" smtClea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43</a:t>
            </a:fld>
            <a:endParaRPr lang="en-US" sz="1200" kern="0" dirty="0">
              <a:solidFill>
                <a:srgbClr val="898989"/>
              </a:solidFill>
              <a:latin typeface="Calibri"/>
            </a:endParaRPr>
          </a:p>
        </p:txBody>
      </p:sp>
      <p:sp>
        <p:nvSpPr>
          <p:cNvPr id="56329" name="TextBox 24"/>
          <p:cNvSpPr txBox="1">
            <a:spLocks noChangeArrowheads="1"/>
          </p:cNvSpPr>
          <p:nvPr/>
        </p:nvSpPr>
        <p:spPr bwMode="auto">
          <a:xfrm>
            <a:off x="228600" y="2208213"/>
            <a:ext cx="1219200" cy="1744662"/>
          </a:xfrm>
          <a:prstGeom prst="rect">
            <a:avLst/>
          </a:prstGeom>
          <a:noFill/>
          <a:ln w="9528">
            <a:solidFill>
              <a:srgbClr val="B3A2C7"/>
            </a:solidFill>
            <a:miter lim="800000"/>
            <a:headEnd/>
            <a:tailEnd/>
          </a:ln>
        </p:spPr>
        <p:txBody>
          <a:bodyPr>
            <a:spAutoFit/>
          </a:bodyPr>
          <a:lstStyle/>
          <a:p>
            <a:pPr>
              <a:buSzPct val="100000"/>
              <a:buFont typeface="Arial" charset="0"/>
              <a:buChar char="•"/>
            </a:pPr>
            <a:r>
              <a:rPr lang="en-US" sz="1200">
                <a:solidFill>
                  <a:srgbClr val="000000"/>
                </a:solidFill>
                <a:latin typeface="Calibri" pitchFamily="34" charset="0"/>
              </a:rPr>
              <a:t>Can hold any type of array: real, integer, pointer…</a:t>
            </a:r>
          </a:p>
          <a:p>
            <a:pPr>
              <a:buSzPct val="100000"/>
              <a:buFont typeface="Arial" charset="0"/>
              <a:buChar char="•"/>
            </a:pPr>
            <a:r>
              <a:rPr lang="en-US" sz="1200">
                <a:solidFill>
                  <a:srgbClr val="000000"/>
                </a:solidFill>
                <a:latin typeface="Calibri" pitchFamily="34" charset="0"/>
              </a:rPr>
              <a:t>  Stores enough information for a complete description of the data</a:t>
            </a:r>
          </a:p>
        </p:txBody>
      </p:sp>
      <p:pic>
        <p:nvPicPr>
          <p:cNvPr id="56330" name="Picture 39"/>
          <p:cNvPicPr>
            <a:picLocks noChangeAspect="1"/>
          </p:cNvPicPr>
          <p:nvPr/>
        </p:nvPicPr>
        <p:blipFill>
          <a:blip r:embed="rId3" cstate="print"/>
          <a:srcRect/>
          <a:stretch>
            <a:fillRect/>
          </a:stretch>
        </p:blipFill>
        <p:spPr bwMode="auto">
          <a:xfrm>
            <a:off x="1908175" y="1755775"/>
            <a:ext cx="7083425" cy="450850"/>
          </a:xfrm>
          <a:prstGeom prst="rect">
            <a:avLst/>
          </a:prstGeom>
          <a:noFill/>
          <a:ln w="9525">
            <a:noFill/>
            <a:miter lim="800000"/>
            <a:headEnd/>
            <a:tailEnd/>
          </a:ln>
        </p:spPr>
      </p:pic>
      <p:sp>
        <p:nvSpPr>
          <p:cNvPr id="56331" name="Rounded Rectangle 23"/>
          <p:cNvSpPr>
            <a:spLocks noChangeArrowheads="1"/>
          </p:cNvSpPr>
          <p:nvPr/>
        </p:nvSpPr>
        <p:spPr bwMode="auto">
          <a:xfrm>
            <a:off x="152400" y="1752600"/>
            <a:ext cx="1371600" cy="457200"/>
          </a:xfrm>
          <a:custGeom>
            <a:avLst/>
            <a:gdLst>
              <a:gd name="T0" fmla="*/ 685800 w 1371600"/>
              <a:gd name="T1" fmla="*/ 0 h 457200"/>
              <a:gd name="T2" fmla="*/ 1371600 w 1371600"/>
              <a:gd name="T3" fmla="*/ 228600 h 457200"/>
              <a:gd name="T4" fmla="*/ 685800 w 1371600"/>
              <a:gd name="T5" fmla="*/ 457200 h 457200"/>
              <a:gd name="T6" fmla="*/ 0 w 1371600"/>
              <a:gd name="T7" fmla="*/ 228600 h 457200"/>
              <a:gd name="T8" fmla="*/ 17694720 60000 65536"/>
              <a:gd name="T9" fmla="*/ 0 60000 65536"/>
              <a:gd name="T10" fmla="*/ 5898240 60000 65536"/>
              <a:gd name="T11" fmla="*/ 11796480 60000 65536"/>
              <a:gd name="T12" fmla="*/ 22319 w 1371600"/>
              <a:gd name="T13" fmla="*/ 22319 h 457200"/>
              <a:gd name="T14" fmla="*/ 1349281 w 1371600"/>
              <a:gd name="T15" fmla="*/ 434881 h 457200"/>
            </a:gdLst>
            <a:ahLst/>
            <a:cxnLst>
              <a:cxn ang="T8">
                <a:pos x="T0" y="T1"/>
              </a:cxn>
              <a:cxn ang="T9">
                <a:pos x="T2" y="T3"/>
              </a:cxn>
              <a:cxn ang="T10">
                <a:pos x="T4" y="T5"/>
              </a:cxn>
              <a:cxn ang="T11">
                <a:pos x="T6" y="T7"/>
              </a:cxn>
            </a:cxnLst>
            <a:rect l="T12" t="T13" r="T14" b="T15"/>
            <a:pathLst>
              <a:path w="1371600" h="457200">
                <a:moveTo>
                  <a:pt x="76200" y="0"/>
                </a:moveTo>
                <a:lnTo>
                  <a:pt x="76199" y="0"/>
                </a:lnTo>
                <a:cubicBezTo>
                  <a:pt x="34115" y="0"/>
                  <a:pt x="0" y="34115"/>
                  <a:pt x="0" y="76199"/>
                </a:cubicBezTo>
                <a:lnTo>
                  <a:pt x="0" y="381000"/>
                </a:lnTo>
                <a:cubicBezTo>
                  <a:pt x="0" y="423084"/>
                  <a:pt x="34115" y="457199"/>
                  <a:pt x="76199" y="457200"/>
                </a:cubicBezTo>
                <a:lnTo>
                  <a:pt x="1295400" y="457200"/>
                </a:lnTo>
                <a:cubicBezTo>
                  <a:pt x="1337484" y="457199"/>
                  <a:pt x="1371600" y="423084"/>
                  <a:pt x="1371600" y="381000"/>
                </a:cubicBezTo>
                <a:lnTo>
                  <a:pt x="1371600" y="76200"/>
                </a:lnTo>
                <a:cubicBezTo>
                  <a:pt x="1371600" y="34115"/>
                  <a:pt x="1337484" y="0"/>
                  <a:pt x="1295400" y="0"/>
                </a:cubicBezTo>
                <a:close/>
              </a:path>
            </a:pathLst>
          </a:custGeom>
          <a:solidFill>
            <a:srgbClr val="4F81BD"/>
          </a:solidFill>
          <a:ln w="25402">
            <a:solidFill>
              <a:srgbClr val="385D8A"/>
            </a:solidFill>
            <a:miter lim="800000"/>
            <a:headEnd/>
            <a:tailEnd/>
          </a:ln>
        </p:spPr>
        <p:txBody>
          <a:bodyPr anchor="ctr" anchorCtr="1"/>
          <a:lstStyle/>
          <a:p>
            <a:pPr algn="ctr"/>
            <a:r>
              <a:rPr lang="en-US" sz="1400">
                <a:solidFill>
                  <a:srgbClr val="FFFFFF"/>
                </a:solidFill>
                <a:latin typeface="Calibri" pitchFamily="34" charset="0"/>
              </a:rPr>
              <a:t>Base data:</a:t>
            </a:r>
          </a:p>
        </p:txBody>
      </p:sp>
      <p:sp>
        <p:nvSpPr>
          <p:cNvPr id="56334" name="Left Brace 32"/>
          <p:cNvSpPr>
            <a:spLocks/>
          </p:cNvSpPr>
          <p:nvPr/>
        </p:nvSpPr>
        <p:spPr bwMode="auto">
          <a:xfrm rot="-5399996">
            <a:off x="5143500" y="1485900"/>
            <a:ext cx="228600" cy="1524000"/>
          </a:xfrm>
          <a:custGeom>
            <a:avLst/>
            <a:gdLst>
              <a:gd name="T0" fmla="*/ 114300 w 228600"/>
              <a:gd name="T1" fmla="*/ 0 h 1524003"/>
              <a:gd name="T2" fmla="*/ 228600 w 228600"/>
              <a:gd name="T3" fmla="*/ 761998 h 1524003"/>
              <a:gd name="T4" fmla="*/ 114300 w 228600"/>
              <a:gd name="T5" fmla="*/ 1523994 h 1524003"/>
              <a:gd name="T6" fmla="*/ 0 w 228600"/>
              <a:gd name="T7" fmla="*/ 761998 h 1524003"/>
              <a:gd name="T8" fmla="*/ 228600 w 228600"/>
              <a:gd name="T9" fmla="*/ 0 h 1524003"/>
              <a:gd name="T10" fmla="*/ 0 w 228600"/>
              <a:gd name="T11" fmla="*/ 761998 h 1524003"/>
              <a:gd name="T12" fmla="*/ 228600 w 228600"/>
              <a:gd name="T13" fmla="*/ 1523994 h 1524003"/>
              <a:gd name="T14" fmla="*/ 17694720 60000 65536"/>
              <a:gd name="T15" fmla="*/ 0 60000 65536"/>
              <a:gd name="T16" fmla="*/ 5898240 60000 65536"/>
              <a:gd name="T17" fmla="*/ 11796480 60000 65536"/>
              <a:gd name="T18" fmla="*/ 5898240 60000 65536"/>
              <a:gd name="T19" fmla="*/ 11796480 60000 65536"/>
              <a:gd name="T20" fmla="*/ 17694720 60000 65536"/>
              <a:gd name="T21" fmla="*/ 147778 w 228600"/>
              <a:gd name="T22" fmla="*/ 5579 h 1524003"/>
              <a:gd name="T23" fmla="*/ 228600 w 228600"/>
              <a:gd name="T24" fmla="*/ 1518424 h 152400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8600" h="1524003" stroke="0">
                <a:moveTo>
                  <a:pt x="228600" y="1524003"/>
                </a:moveTo>
                <a:lnTo>
                  <a:pt x="228600" y="1524003"/>
                </a:lnTo>
                <a:cubicBezTo>
                  <a:pt x="165473" y="1524003"/>
                  <a:pt x="114300" y="1515474"/>
                  <a:pt x="114300" y="1504954"/>
                </a:cubicBezTo>
                <a:lnTo>
                  <a:pt x="114300" y="781051"/>
                </a:lnTo>
                <a:cubicBezTo>
                  <a:pt x="114300" y="770530"/>
                  <a:pt x="63126" y="762002"/>
                  <a:pt x="0" y="762002"/>
                </a:cubicBezTo>
                <a:cubicBezTo>
                  <a:pt x="63126" y="762001"/>
                  <a:pt x="114300" y="753473"/>
                  <a:pt x="114300" y="742953"/>
                </a:cubicBezTo>
                <a:lnTo>
                  <a:pt x="114300" y="19049"/>
                </a:lnTo>
                <a:cubicBezTo>
                  <a:pt x="114300" y="8528"/>
                  <a:pt x="165473" y="0"/>
                  <a:pt x="228599" y="0"/>
                </a:cubicBezTo>
                <a:close/>
              </a:path>
              <a:path w="228600" h="1524003" fill="none">
                <a:moveTo>
                  <a:pt x="228600" y="1524003"/>
                </a:moveTo>
                <a:lnTo>
                  <a:pt x="228600" y="1524003"/>
                </a:lnTo>
                <a:cubicBezTo>
                  <a:pt x="165473" y="1524003"/>
                  <a:pt x="114300" y="1515474"/>
                  <a:pt x="114300" y="1504954"/>
                </a:cubicBezTo>
                <a:lnTo>
                  <a:pt x="114300" y="781051"/>
                </a:lnTo>
                <a:cubicBezTo>
                  <a:pt x="114300" y="770530"/>
                  <a:pt x="63126" y="762002"/>
                  <a:pt x="0" y="762002"/>
                </a:cubicBezTo>
                <a:cubicBezTo>
                  <a:pt x="63126" y="762001"/>
                  <a:pt x="114300" y="753473"/>
                  <a:pt x="114300" y="742953"/>
                </a:cubicBezTo>
                <a:lnTo>
                  <a:pt x="114300" y="19049"/>
                </a:lnTo>
                <a:cubicBezTo>
                  <a:pt x="114300" y="8528"/>
                  <a:pt x="165473" y="0"/>
                  <a:pt x="228599" y="0"/>
                </a:cubicBezTo>
              </a:path>
            </a:pathLst>
          </a:custGeom>
          <a:noFill/>
          <a:ln w="9528">
            <a:solidFill>
              <a:srgbClr val="4A7EBB"/>
            </a:solidFill>
            <a:prstDash val="solid"/>
            <a:round/>
            <a:headEnd/>
            <a:tailEnd/>
          </a:ln>
        </p:spPr>
        <p:txBody>
          <a:bodyPr anchor="ctr" anchorCtr="1"/>
          <a:lstStyle/>
          <a:p>
            <a:endParaRPr lang="en-US"/>
          </a:p>
        </p:txBody>
      </p:sp>
      <p:sp>
        <p:nvSpPr>
          <p:cNvPr id="56335" name="Left Brace 34"/>
          <p:cNvSpPr>
            <a:spLocks/>
          </p:cNvSpPr>
          <p:nvPr/>
        </p:nvSpPr>
        <p:spPr bwMode="auto">
          <a:xfrm rot="5400013">
            <a:off x="5334000" y="-1828800"/>
            <a:ext cx="228600" cy="6934200"/>
          </a:xfrm>
          <a:custGeom>
            <a:avLst/>
            <a:gdLst>
              <a:gd name="T0" fmla="*/ 114300 w 228600"/>
              <a:gd name="T1" fmla="*/ 0 h 6934196"/>
              <a:gd name="T2" fmla="*/ 228600 w 228600"/>
              <a:gd name="T3" fmla="*/ 3467104 h 6934196"/>
              <a:gd name="T4" fmla="*/ 114300 w 228600"/>
              <a:gd name="T5" fmla="*/ 6934208 h 6934196"/>
              <a:gd name="T6" fmla="*/ 0 w 228600"/>
              <a:gd name="T7" fmla="*/ 3467104 h 6934196"/>
              <a:gd name="T8" fmla="*/ 228600 w 228600"/>
              <a:gd name="T9" fmla="*/ 0 h 6934196"/>
              <a:gd name="T10" fmla="*/ 0 w 228600"/>
              <a:gd name="T11" fmla="*/ 3467104 h 6934196"/>
              <a:gd name="T12" fmla="*/ 228600 w 228600"/>
              <a:gd name="T13" fmla="*/ 6934208 h 6934196"/>
              <a:gd name="T14" fmla="*/ 17694720 60000 65536"/>
              <a:gd name="T15" fmla="*/ 0 60000 65536"/>
              <a:gd name="T16" fmla="*/ 5898240 60000 65536"/>
              <a:gd name="T17" fmla="*/ 11796480 60000 65536"/>
              <a:gd name="T18" fmla="*/ 5898240 60000 65536"/>
              <a:gd name="T19" fmla="*/ 11796480 60000 65536"/>
              <a:gd name="T20" fmla="*/ 17694720 60000 65536"/>
              <a:gd name="T21" fmla="*/ 147778 w 228600"/>
              <a:gd name="T22" fmla="*/ 5579 h 6934196"/>
              <a:gd name="T23" fmla="*/ 228600 w 228600"/>
              <a:gd name="T24" fmla="*/ 6928616 h 69341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8600" h="6934196" stroke="0">
                <a:moveTo>
                  <a:pt x="228600" y="6934196"/>
                </a:moveTo>
                <a:lnTo>
                  <a:pt x="228600" y="6934196"/>
                </a:lnTo>
                <a:cubicBezTo>
                  <a:pt x="165473" y="6934196"/>
                  <a:pt x="114300" y="6925667"/>
                  <a:pt x="114300" y="6915147"/>
                </a:cubicBezTo>
                <a:lnTo>
                  <a:pt x="114300" y="3486147"/>
                </a:lnTo>
                <a:cubicBezTo>
                  <a:pt x="114300" y="3475626"/>
                  <a:pt x="63126" y="3467098"/>
                  <a:pt x="0" y="3467098"/>
                </a:cubicBezTo>
                <a:cubicBezTo>
                  <a:pt x="63126" y="3467097"/>
                  <a:pt x="114300" y="3458569"/>
                  <a:pt x="114300" y="3448049"/>
                </a:cubicBezTo>
                <a:lnTo>
                  <a:pt x="114300" y="19049"/>
                </a:lnTo>
                <a:cubicBezTo>
                  <a:pt x="114300" y="8528"/>
                  <a:pt x="165473" y="0"/>
                  <a:pt x="228599" y="0"/>
                </a:cubicBezTo>
                <a:close/>
              </a:path>
              <a:path w="228600" h="6934196" fill="none">
                <a:moveTo>
                  <a:pt x="228600" y="6934196"/>
                </a:moveTo>
                <a:lnTo>
                  <a:pt x="228600" y="6934196"/>
                </a:lnTo>
                <a:cubicBezTo>
                  <a:pt x="165473" y="6934196"/>
                  <a:pt x="114300" y="6925667"/>
                  <a:pt x="114300" y="6915147"/>
                </a:cubicBezTo>
                <a:lnTo>
                  <a:pt x="114300" y="3486147"/>
                </a:lnTo>
                <a:cubicBezTo>
                  <a:pt x="114300" y="3475626"/>
                  <a:pt x="63126" y="3467098"/>
                  <a:pt x="0" y="3467098"/>
                </a:cubicBezTo>
                <a:cubicBezTo>
                  <a:pt x="63126" y="3467097"/>
                  <a:pt x="114300" y="3458569"/>
                  <a:pt x="114300" y="3448049"/>
                </a:cubicBezTo>
                <a:lnTo>
                  <a:pt x="114300" y="19049"/>
                </a:lnTo>
                <a:cubicBezTo>
                  <a:pt x="114300" y="8528"/>
                  <a:pt x="165473" y="0"/>
                  <a:pt x="228599" y="0"/>
                </a:cubicBezTo>
              </a:path>
            </a:pathLst>
          </a:custGeom>
          <a:noFill/>
          <a:ln w="9528">
            <a:solidFill>
              <a:srgbClr val="4A7EBB"/>
            </a:solidFill>
            <a:prstDash val="solid"/>
            <a:round/>
            <a:headEnd/>
            <a:tailEnd/>
          </a:ln>
        </p:spPr>
        <p:txBody>
          <a:bodyPr anchor="ctr" anchorCtr="1"/>
          <a:lstStyle/>
          <a:p>
            <a:endParaRPr lang="en-US"/>
          </a:p>
        </p:txBody>
      </p:sp>
      <p:sp>
        <p:nvSpPr>
          <p:cNvPr id="56336" name="TextBox 35"/>
          <p:cNvSpPr txBox="1">
            <a:spLocks noChangeArrowheads="1"/>
          </p:cNvSpPr>
          <p:nvPr/>
        </p:nvSpPr>
        <p:spPr bwMode="auto">
          <a:xfrm>
            <a:off x="4419600" y="1143000"/>
            <a:ext cx="2057400" cy="276225"/>
          </a:xfrm>
          <a:prstGeom prst="rect">
            <a:avLst/>
          </a:prstGeom>
          <a:noFill/>
          <a:ln w="9525">
            <a:noFill/>
            <a:miter lim="800000"/>
            <a:headEnd/>
            <a:tailEnd/>
          </a:ln>
        </p:spPr>
        <p:txBody>
          <a:bodyPr>
            <a:spAutoFit/>
          </a:bodyPr>
          <a:lstStyle/>
          <a:p>
            <a:r>
              <a:rPr lang="en-US" sz="1200">
                <a:solidFill>
                  <a:srgbClr val="000000"/>
                </a:solidFill>
                <a:latin typeface="Calibri" pitchFamily="34" charset="0"/>
              </a:rPr>
              <a:t>Number of fields is fixed  to  9</a:t>
            </a:r>
          </a:p>
        </p:txBody>
      </p:sp>
      <p:sp>
        <p:nvSpPr>
          <p:cNvPr id="56337" name="TextBox 36"/>
          <p:cNvSpPr txBox="1">
            <a:spLocks noChangeArrowheads="1"/>
          </p:cNvSpPr>
          <p:nvPr/>
        </p:nvSpPr>
        <p:spPr bwMode="auto">
          <a:xfrm>
            <a:off x="152400" y="5257800"/>
            <a:ext cx="7543800" cy="366713"/>
          </a:xfrm>
          <a:prstGeom prst="rect">
            <a:avLst/>
          </a:prstGeom>
          <a:noFill/>
          <a:ln w="9525">
            <a:noFill/>
            <a:miter lim="800000"/>
            <a:headEnd/>
            <a:tailEnd/>
          </a:ln>
        </p:spPr>
        <p:txBody>
          <a:bodyPr>
            <a:spAutoFit/>
          </a:bodyPr>
          <a:lstStyle/>
          <a:p>
            <a:r>
              <a:rPr lang="en-US">
                <a:solidFill>
                  <a:srgbClr val="000000"/>
                </a:solidFill>
                <a:latin typeface="Calibri" pitchFamily="34" charset="0"/>
              </a:rPr>
              <a:t>Every field in the Base data structure is a pointer or “pointer size” integer.</a:t>
            </a:r>
          </a:p>
        </p:txBody>
      </p:sp>
      <p:sp>
        <p:nvSpPr>
          <p:cNvPr id="56338" name="Rounded Rectangle 37"/>
          <p:cNvSpPr>
            <a:spLocks noChangeArrowheads="1"/>
          </p:cNvSpPr>
          <p:nvPr/>
        </p:nvSpPr>
        <p:spPr bwMode="auto">
          <a:xfrm>
            <a:off x="914400" y="5867400"/>
            <a:ext cx="6477000" cy="533400"/>
          </a:xfrm>
          <a:custGeom>
            <a:avLst/>
            <a:gdLst>
              <a:gd name="T0" fmla="*/ 3529135 w 5943600"/>
              <a:gd name="T1" fmla="*/ 0 h 533396"/>
              <a:gd name="T2" fmla="*/ 7058269 w 5943600"/>
              <a:gd name="T3" fmla="*/ 266704 h 533396"/>
              <a:gd name="T4" fmla="*/ 3529135 w 5943600"/>
              <a:gd name="T5" fmla="*/ 533408 h 533396"/>
              <a:gd name="T6" fmla="*/ 0 w 5943600"/>
              <a:gd name="T7" fmla="*/ 266704 h 533396"/>
              <a:gd name="T8" fmla="*/ 17694720 60000 65536"/>
              <a:gd name="T9" fmla="*/ 0 60000 65536"/>
              <a:gd name="T10" fmla="*/ 5898240 60000 65536"/>
              <a:gd name="T11" fmla="*/ 11796480 60000 65536"/>
              <a:gd name="T12" fmla="*/ 26039 w 5943600"/>
              <a:gd name="T13" fmla="*/ 26039 h 533396"/>
              <a:gd name="T14" fmla="*/ 5917560 w 5943600"/>
              <a:gd name="T15" fmla="*/ 507357 h 533396"/>
            </a:gdLst>
            <a:ahLst/>
            <a:cxnLst>
              <a:cxn ang="T8">
                <a:pos x="T0" y="T1"/>
              </a:cxn>
              <a:cxn ang="T9">
                <a:pos x="T2" y="T3"/>
              </a:cxn>
              <a:cxn ang="T10">
                <a:pos x="T4" y="T5"/>
              </a:cxn>
              <a:cxn ang="T11">
                <a:pos x="T6" y="T7"/>
              </a:cxn>
            </a:cxnLst>
            <a:rect l="T12" t="T13" r="T14" b="T15"/>
            <a:pathLst>
              <a:path w="5943600" h="533396">
                <a:moveTo>
                  <a:pt x="88899" y="0"/>
                </a:moveTo>
                <a:lnTo>
                  <a:pt x="88898" y="0"/>
                </a:lnTo>
                <a:cubicBezTo>
                  <a:pt x="39801" y="0"/>
                  <a:pt x="0" y="39801"/>
                  <a:pt x="0" y="88898"/>
                </a:cubicBezTo>
                <a:lnTo>
                  <a:pt x="0" y="444497"/>
                </a:lnTo>
                <a:cubicBezTo>
                  <a:pt x="0" y="493594"/>
                  <a:pt x="39801" y="533395"/>
                  <a:pt x="88898" y="533396"/>
                </a:cubicBezTo>
                <a:lnTo>
                  <a:pt x="5854701" y="533396"/>
                </a:lnTo>
                <a:cubicBezTo>
                  <a:pt x="5903798" y="533395"/>
                  <a:pt x="5943600" y="493594"/>
                  <a:pt x="5943600" y="444497"/>
                </a:cubicBezTo>
                <a:lnTo>
                  <a:pt x="5943600" y="88899"/>
                </a:lnTo>
                <a:cubicBezTo>
                  <a:pt x="5943600" y="39801"/>
                  <a:pt x="5903798" y="0"/>
                  <a:pt x="5854701" y="0"/>
                </a:cubicBezTo>
                <a:close/>
              </a:path>
            </a:pathLst>
          </a:custGeom>
          <a:solidFill>
            <a:srgbClr val="8EB4E3"/>
          </a:solidFill>
          <a:ln w="9525">
            <a:noFill/>
            <a:miter lim="800000"/>
            <a:headEnd/>
            <a:tailEnd/>
          </a:ln>
        </p:spPr>
        <p:txBody>
          <a:bodyPr anchor="ctr" anchorCtr="1"/>
          <a:lstStyle/>
          <a:p>
            <a:pPr algn="ctr"/>
            <a:r>
              <a:rPr lang="en-US" sz="1600">
                <a:solidFill>
                  <a:srgbClr val="FFFFFF"/>
                </a:solidFill>
                <a:latin typeface="Calibri" pitchFamily="34" charset="0"/>
              </a:rPr>
              <a:t>Base data type can be used to store all needed data for </a:t>
            </a:r>
            <a:r>
              <a:rPr lang="en-US" sz="1600" b="1">
                <a:solidFill>
                  <a:srgbClr val="FFFFFF"/>
                </a:solidFill>
                <a:latin typeface="Calibri" pitchFamily="34" charset="0"/>
              </a:rPr>
              <a:t>Tests</a:t>
            </a:r>
            <a:r>
              <a:rPr lang="en-US" sz="1600">
                <a:solidFill>
                  <a:srgbClr val="FFFFFF"/>
                </a:solidFill>
                <a:latin typeface="Calibri" pitchFamily="34" charset="0"/>
              </a:rPr>
              <a:t> and</a:t>
            </a:r>
            <a:r>
              <a:rPr lang="en-US" sz="1600" b="1">
                <a:solidFill>
                  <a:srgbClr val="FFFFFF"/>
                </a:solidFill>
                <a:latin typeface="Calibri" pitchFamily="34" charset="0"/>
              </a:rPr>
              <a:t> Models</a:t>
            </a:r>
          </a:p>
        </p:txBody>
      </p:sp>
      <p:sp>
        <p:nvSpPr>
          <p:cNvPr id="56340" name="TextBox 26"/>
          <p:cNvSpPr txBox="1">
            <a:spLocks noChangeArrowheads="1"/>
          </p:cNvSpPr>
          <p:nvPr/>
        </p:nvSpPr>
        <p:spPr bwMode="auto">
          <a:xfrm>
            <a:off x="7696200" y="4848225"/>
            <a:ext cx="1219200" cy="284163"/>
          </a:xfrm>
          <a:prstGeom prst="rect">
            <a:avLst/>
          </a:prstGeom>
          <a:solidFill>
            <a:srgbClr val="C6D9F1"/>
          </a:solidFill>
          <a:ln w="9528">
            <a:solidFill>
              <a:srgbClr val="558ED5"/>
            </a:solidFill>
            <a:miter lim="800000"/>
            <a:headEnd/>
            <a:tailEnd/>
          </a:ln>
        </p:spPr>
        <p:txBody>
          <a:bodyPr>
            <a:spAutoFit/>
          </a:bodyPr>
          <a:lstStyle/>
          <a:p>
            <a:r>
              <a:rPr lang="en-US" sz="1200" b="1">
                <a:solidFill>
                  <a:srgbClr val="000000"/>
                </a:solidFill>
                <a:latin typeface="Calibri" pitchFamily="34" charset="0"/>
              </a:rPr>
              <a:t>peratom</a:t>
            </a:r>
            <a:endParaRPr lang="en-US" sz="1200">
              <a:solidFill>
                <a:srgbClr val="000000"/>
              </a:solidFill>
              <a:latin typeface="Calibri" pitchFamily="34" charset="0"/>
            </a:endParaRPr>
          </a:p>
        </p:txBody>
      </p:sp>
      <p:sp>
        <p:nvSpPr>
          <p:cNvPr id="56341" name="TextBox 27"/>
          <p:cNvSpPr txBox="1">
            <a:spLocks noChangeArrowheads="1"/>
          </p:cNvSpPr>
          <p:nvPr/>
        </p:nvSpPr>
        <p:spPr bwMode="auto">
          <a:xfrm>
            <a:off x="7696200" y="5168900"/>
            <a:ext cx="1219200" cy="284163"/>
          </a:xfrm>
          <a:prstGeom prst="rect">
            <a:avLst/>
          </a:prstGeom>
          <a:solidFill>
            <a:srgbClr val="C6D9F1"/>
          </a:solidFill>
          <a:ln w="9528">
            <a:solidFill>
              <a:srgbClr val="558ED5"/>
            </a:solidFill>
            <a:miter lim="800000"/>
            <a:headEnd/>
            <a:tailEnd/>
          </a:ln>
        </p:spPr>
        <p:txBody>
          <a:bodyPr>
            <a:spAutoFit/>
          </a:bodyPr>
          <a:lstStyle/>
          <a:p>
            <a:r>
              <a:rPr lang="en-US" sz="1200" b="1">
                <a:solidFill>
                  <a:srgbClr val="000000"/>
                </a:solidFill>
                <a:latin typeface="Calibri" pitchFamily="34" charset="0"/>
              </a:rPr>
              <a:t>freeable</a:t>
            </a:r>
            <a:endParaRPr lang="en-US" sz="1200">
              <a:solidFill>
                <a:srgbClr val="000000"/>
              </a:solidFill>
              <a:latin typeface="Calibri" pitchFamily="34" charset="0"/>
            </a:endParaRPr>
          </a:p>
        </p:txBody>
      </p:sp>
      <p:sp>
        <p:nvSpPr>
          <p:cNvPr id="56342" name="TextBox 28"/>
          <p:cNvSpPr txBox="1">
            <a:spLocks noChangeArrowheads="1"/>
          </p:cNvSpPr>
          <p:nvPr/>
        </p:nvSpPr>
        <p:spPr bwMode="auto">
          <a:xfrm>
            <a:off x="7696200" y="5489575"/>
            <a:ext cx="1219200" cy="284163"/>
          </a:xfrm>
          <a:prstGeom prst="rect">
            <a:avLst/>
          </a:prstGeom>
          <a:solidFill>
            <a:srgbClr val="C6D9F1"/>
          </a:solidFill>
          <a:ln w="9528">
            <a:solidFill>
              <a:srgbClr val="558ED5"/>
            </a:solidFill>
            <a:miter lim="800000"/>
            <a:headEnd/>
            <a:tailEnd/>
          </a:ln>
        </p:spPr>
        <p:txBody>
          <a:bodyPr>
            <a:spAutoFit/>
          </a:bodyPr>
          <a:lstStyle/>
          <a:p>
            <a:r>
              <a:rPr lang="en-US" sz="1200" b="1">
                <a:solidFill>
                  <a:srgbClr val="000000"/>
                </a:solidFill>
                <a:latin typeface="Calibri" pitchFamily="34" charset="0"/>
              </a:rPr>
              <a:t>pointerchanged</a:t>
            </a:r>
            <a:endParaRPr lang="en-US" sz="1200">
              <a:solidFill>
                <a:srgbClr val="000000"/>
              </a:solidFill>
              <a:latin typeface="Calibri" pitchFamily="34" charset="0"/>
            </a:endParaRPr>
          </a:p>
        </p:txBody>
      </p:sp>
      <p:sp>
        <p:nvSpPr>
          <p:cNvPr id="56343" name="TextBox 29"/>
          <p:cNvSpPr txBox="1">
            <a:spLocks noChangeArrowheads="1"/>
          </p:cNvSpPr>
          <p:nvPr/>
        </p:nvSpPr>
        <p:spPr bwMode="auto">
          <a:xfrm>
            <a:off x="7696200" y="5811838"/>
            <a:ext cx="1219200" cy="284162"/>
          </a:xfrm>
          <a:prstGeom prst="rect">
            <a:avLst/>
          </a:prstGeom>
          <a:solidFill>
            <a:srgbClr val="C6D9F1"/>
          </a:solidFill>
          <a:ln w="9528">
            <a:solidFill>
              <a:srgbClr val="558ED5"/>
            </a:solidFill>
            <a:miter lim="800000"/>
            <a:headEnd/>
            <a:tailEnd/>
          </a:ln>
        </p:spPr>
        <p:txBody>
          <a:bodyPr>
            <a:spAutoFit/>
          </a:bodyPr>
          <a:lstStyle/>
          <a:p>
            <a:r>
              <a:rPr lang="en-US" sz="1200" b="1">
                <a:solidFill>
                  <a:srgbClr val="000000"/>
                </a:solidFill>
                <a:latin typeface="Calibri" pitchFamily="34" charset="0"/>
              </a:rPr>
              <a:t>ID</a:t>
            </a:r>
            <a:endParaRPr lang="en-US" sz="1200">
              <a:solidFill>
                <a:srgbClr val="000000"/>
              </a:solidFill>
              <a:latin typeface="Calibri" pitchFamily="34" charset="0"/>
            </a:endParaRPr>
          </a:p>
        </p:txBody>
      </p:sp>
      <p:sp>
        <p:nvSpPr>
          <p:cNvPr id="56344" name="Isosceles Triangle 38"/>
          <p:cNvSpPr>
            <a:spLocks/>
          </p:cNvSpPr>
          <p:nvPr/>
        </p:nvSpPr>
        <p:spPr bwMode="auto">
          <a:xfrm rot="6206929">
            <a:off x="6896100" y="4991100"/>
            <a:ext cx="1143000" cy="304800"/>
          </a:xfrm>
          <a:custGeom>
            <a:avLst/>
            <a:gdLst>
              <a:gd name="T0" fmla="*/ 571500 w 1143000"/>
              <a:gd name="T1" fmla="*/ 0 h 152403"/>
              <a:gd name="T2" fmla="*/ 1143000 w 1143000"/>
              <a:gd name="T3" fmla="*/ 304788 h 152403"/>
              <a:gd name="T4" fmla="*/ 571500 w 1143000"/>
              <a:gd name="T5" fmla="*/ 609576 h 152403"/>
              <a:gd name="T6" fmla="*/ 0 w 1143000"/>
              <a:gd name="T7" fmla="*/ 304788 h 152403"/>
              <a:gd name="T8" fmla="*/ 571500 w 1143000"/>
              <a:gd name="T9" fmla="*/ 0 h 152403"/>
              <a:gd name="T10" fmla="*/ 285750 w 1143000"/>
              <a:gd name="T11" fmla="*/ 304788 h 152403"/>
              <a:gd name="T12" fmla="*/ 0 w 1143000"/>
              <a:gd name="T13" fmla="*/ 609576 h 152403"/>
              <a:gd name="T14" fmla="*/ 571500 w 1143000"/>
              <a:gd name="T15" fmla="*/ 609576 h 152403"/>
              <a:gd name="T16" fmla="*/ 1143000 w 1143000"/>
              <a:gd name="T17" fmla="*/ 609576 h 152403"/>
              <a:gd name="T18" fmla="*/ 857250 w 1143000"/>
              <a:gd name="T19" fmla="*/ 304788 h 152403"/>
              <a:gd name="T20" fmla="*/ 17694720 60000 65536"/>
              <a:gd name="T21" fmla="*/ 0 60000 65536"/>
              <a:gd name="T22" fmla="*/ 5898240 60000 65536"/>
              <a:gd name="T23" fmla="*/ 11796480 60000 65536"/>
              <a:gd name="T24" fmla="*/ 17694720 60000 65536"/>
              <a:gd name="T25" fmla="*/ 11796480 60000 65536"/>
              <a:gd name="T26" fmla="*/ 5898240 60000 65536"/>
              <a:gd name="T27" fmla="*/ 5898240 60000 65536"/>
              <a:gd name="T28" fmla="*/ 5898240 60000 65536"/>
              <a:gd name="T29" fmla="*/ 0 60000 65536"/>
              <a:gd name="T30" fmla="*/ 285750 w 1143000"/>
              <a:gd name="T31" fmla="*/ 76202 h 152403"/>
              <a:gd name="T32" fmla="*/ 857250 w 1143000"/>
              <a:gd name="T33" fmla="*/ 152403 h 15240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43000" h="152403">
                <a:moveTo>
                  <a:pt x="0" y="152403"/>
                </a:moveTo>
                <a:lnTo>
                  <a:pt x="571500" y="0"/>
                </a:lnTo>
                <a:lnTo>
                  <a:pt x="1143000" y="152403"/>
                </a:lnTo>
                <a:close/>
              </a:path>
            </a:pathLst>
          </a:custGeom>
          <a:solidFill>
            <a:srgbClr val="DDD9C3"/>
          </a:solidFill>
          <a:ln w="9525">
            <a:noFill/>
            <a:prstDash val="solid"/>
            <a:round/>
            <a:headEnd/>
            <a:tailEnd/>
          </a:ln>
        </p:spPr>
        <p:txBody>
          <a:bodyPr anchor="ctr" anchorCtr="1"/>
          <a:lstStyle/>
          <a:p>
            <a:endParaRPr lang="en-US"/>
          </a:p>
        </p:txBody>
      </p:sp>
      <p:sp>
        <p:nvSpPr>
          <p:cNvPr id="23" name="Rounded Rectangular Callout 20"/>
          <p:cNvSpPr/>
          <p:nvPr/>
        </p:nvSpPr>
        <p:spPr>
          <a:xfrm>
            <a:off x="4038603" y="2743200"/>
            <a:ext cx="1524003" cy="914400"/>
          </a:xfrm>
          <a:custGeom>
            <a:avLst>
              <a:gd name="f0" fmla="val -854"/>
              <a:gd name="f1" fmla="val -1289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EEECE1"/>
          </a:solidFill>
          <a:ln w="25402">
            <a:solidFill>
              <a:srgbClr val="B3A2C7"/>
            </a:solid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auxiliary array: very useful for 2d arrays (variable and fixed dimensions)</a:t>
            </a:r>
          </a:p>
        </p:txBody>
      </p:sp>
      <p:sp>
        <p:nvSpPr>
          <p:cNvPr id="24" name="Rounded Rectangular Callout 22"/>
          <p:cNvSpPr/>
          <p:nvPr/>
        </p:nvSpPr>
        <p:spPr>
          <a:xfrm>
            <a:off x="1676396" y="2743200"/>
            <a:ext cx="1219196" cy="914400"/>
          </a:xfrm>
          <a:custGeom>
            <a:avLst>
              <a:gd name="f0" fmla="val 12246"/>
              <a:gd name="f1" fmla="val -14161"/>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EEECE1"/>
          </a:solidFill>
          <a:ln w="25402">
            <a:solidFill>
              <a:srgbClr val="B3A2C7"/>
            </a:solid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000000"/>
                </a:solidFill>
                <a:uFillTx/>
                <a:latin typeface="Calibri"/>
              </a:rPr>
              <a:t>pointer to contiguous array of data  of size “size”</a:t>
            </a:r>
          </a:p>
        </p:txBody>
      </p:sp>
      <p:sp>
        <p:nvSpPr>
          <p:cNvPr id="25" name="Rounded Rectangular Callout 30"/>
          <p:cNvSpPr/>
          <p:nvPr/>
        </p:nvSpPr>
        <p:spPr>
          <a:xfrm>
            <a:off x="5638803" y="2743200"/>
            <a:ext cx="1752603" cy="914400"/>
          </a:xfrm>
          <a:custGeom>
            <a:avLst>
              <a:gd name="f0" fmla="val 10675"/>
              <a:gd name="f1" fmla="val -13236"/>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EEECE1"/>
          </a:solidFill>
          <a:ln w="25402">
            <a:solidFill>
              <a:srgbClr val="B3A2C7"/>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0" baseline="0" dirty="0">
                <a:solidFill>
                  <a:srgbClr val="000000"/>
                </a:solidFill>
                <a:uFillTx/>
                <a:latin typeface="Calibri"/>
              </a:rPr>
              <a:t>name contains description information  like “coordinates”, “velocities”, “forces”, etc…</a:t>
            </a:r>
          </a:p>
        </p:txBody>
      </p:sp>
      <p:sp>
        <p:nvSpPr>
          <p:cNvPr id="26" name="Rounded Rectangular Callout 31"/>
          <p:cNvSpPr/>
          <p:nvPr/>
        </p:nvSpPr>
        <p:spPr>
          <a:xfrm>
            <a:off x="7467603" y="2743200"/>
            <a:ext cx="1524003" cy="914400"/>
          </a:xfrm>
          <a:custGeom>
            <a:avLst>
              <a:gd name="f0" fmla="val -1655"/>
              <a:gd name="f1" fmla="val -13853"/>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EEECE1"/>
          </a:solidFill>
          <a:ln w="25402">
            <a:solidFill>
              <a:srgbClr val="B3A2C7"/>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0" baseline="0" dirty="0">
                <a:solidFill>
                  <a:srgbClr val="000000"/>
                </a:solidFill>
                <a:uFillTx/>
                <a:latin typeface="Calibri"/>
              </a:rPr>
              <a:t>type tells the type for elements of array: “real”, “real*8“integer”, “integer*8”, pointer</a:t>
            </a:r>
          </a:p>
        </p:txBody>
      </p:sp>
      <p:sp>
        <p:nvSpPr>
          <p:cNvPr id="27" name="Rounded Rectangular Callout 25"/>
          <p:cNvSpPr/>
          <p:nvPr/>
        </p:nvSpPr>
        <p:spPr>
          <a:xfrm>
            <a:off x="2971800" y="2743200"/>
            <a:ext cx="990596" cy="914400"/>
          </a:xfrm>
          <a:custGeom>
            <a:avLst>
              <a:gd name="f0" fmla="val 2188"/>
              <a:gd name="f1" fmla="val -1323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EEECE1"/>
          </a:solidFill>
          <a:ln w="25402">
            <a:solidFill>
              <a:srgbClr val="B3A2C7"/>
            </a:solid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000000"/>
                </a:solidFill>
                <a:uFillTx/>
                <a:latin typeface="Calibri"/>
              </a:rPr>
              <a:t>size of data in terms of underlying elements</a:t>
            </a:r>
          </a:p>
        </p:txBody>
      </p:sp>
      <p:sp>
        <p:nvSpPr>
          <p:cNvPr id="28"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A4</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2"/>
          <p:cNvSpPr txBox="1">
            <a:spLocks noGrp="1"/>
          </p:cNvSpPr>
          <p:nvPr>
            <p:ph idx="1"/>
          </p:nvPr>
        </p:nvSpPr>
        <p:spPr>
          <a:xfrm>
            <a:off x="228600" y="2057400"/>
            <a:ext cx="4724400" cy="3810000"/>
          </a:xfrm>
        </p:spPr>
        <p:txBody>
          <a:bodyPr/>
          <a:lstStyle/>
          <a:p>
            <a:pPr lvl="1" eaLnBrk="1" hangingPunct="1">
              <a:lnSpc>
                <a:spcPct val="80000"/>
              </a:lnSpc>
              <a:spcBef>
                <a:spcPts val="300"/>
              </a:spcBef>
              <a:buNone/>
            </a:pPr>
            <a:endParaRPr lang="en-US" sz="2000" b="1" dirty="0" smtClean="0">
              <a:latin typeface="Calibri" pitchFamily="34" charset="0"/>
            </a:endParaRPr>
          </a:p>
          <a:p>
            <a:pPr lvl="1" eaLnBrk="1" hangingPunct="1">
              <a:lnSpc>
                <a:spcPct val="80000"/>
              </a:lnSpc>
              <a:spcBef>
                <a:spcPts val="300"/>
              </a:spcBef>
              <a:buNone/>
            </a:pPr>
            <a:r>
              <a:rPr lang="en-US" sz="2000" b="1" dirty="0" smtClean="0">
                <a:latin typeface="Calibri" pitchFamily="34" charset="0"/>
              </a:rPr>
              <a:t>PIs</a:t>
            </a:r>
          </a:p>
          <a:p>
            <a:pPr lvl="1" eaLnBrk="1" hangingPunct="1">
              <a:lnSpc>
                <a:spcPct val="80000"/>
              </a:lnSpc>
              <a:spcBef>
                <a:spcPts val="300"/>
              </a:spcBef>
              <a:buNone/>
            </a:pPr>
            <a:r>
              <a:rPr lang="en-US" sz="2000" dirty="0" err="1" smtClean="0">
                <a:latin typeface="Calibri" pitchFamily="34" charset="0"/>
              </a:rPr>
              <a:t>Ellad</a:t>
            </a:r>
            <a:r>
              <a:rPr lang="en-US" sz="2000" dirty="0" smtClean="0">
                <a:latin typeface="Calibri" pitchFamily="34" charset="0"/>
              </a:rPr>
              <a:t> </a:t>
            </a:r>
            <a:r>
              <a:rPr lang="en-US" sz="2000" dirty="0" err="1" smtClean="0">
                <a:latin typeface="Calibri" pitchFamily="34" charset="0"/>
              </a:rPr>
              <a:t>Tadmor</a:t>
            </a:r>
            <a:r>
              <a:rPr lang="en-US" sz="2000" dirty="0" smtClean="0">
                <a:latin typeface="Calibri" pitchFamily="34" charset="0"/>
              </a:rPr>
              <a:t> (U. Minnesota)</a:t>
            </a:r>
          </a:p>
          <a:p>
            <a:pPr lvl="1" eaLnBrk="1" hangingPunct="1">
              <a:lnSpc>
                <a:spcPct val="80000"/>
              </a:lnSpc>
              <a:spcBef>
                <a:spcPts val="300"/>
              </a:spcBef>
              <a:buNone/>
            </a:pPr>
            <a:r>
              <a:rPr lang="en-US" sz="2000" dirty="0" smtClean="0">
                <a:latin typeface="Calibri" pitchFamily="34" charset="0"/>
              </a:rPr>
              <a:t>Ryan Elliott (U. Minnesota)</a:t>
            </a:r>
          </a:p>
          <a:p>
            <a:pPr lvl="1" eaLnBrk="1" hangingPunct="1">
              <a:lnSpc>
                <a:spcPct val="80000"/>
              </a:lnSpc>
              <a:spcBef>
                <a:spcPts val="300"/>
              </a:spcBef>
              <a:buNone/>
            </a:pPr>
            <a:r>
              <a:rPr lang="en-US" sz="2000" dirty="0" smtClean="0">
                <a:latin typeface="Calibri" pitchFamily="34" charset="0"/>
              </a:rPr>
              <a:t>James </a:t>
            </a:r>
            <a:r>
              <a:rPr lang="en-US" sz="2000" dirty="0" err="1" smtClean="0">
                <a:latin typeface="Calibri" pitchFamily="34" charset="0"/>
              </a:rPr>
              <a:t>Sethna</a:t>
            </a:r>
            <a:r>
              <a:rPr lang="en-US" sz="2000" dirty="0" smtClean="0">
                <a:latin typeface="Calibri" pitchFamily="34" charset="0"/>
              </a:rPr>
              <a:t> (Cornell)</a:t>
            </a:r>
          </a:p>
          <a:p>
            <a:pPr lvl="1" eaLnBrk="1" hangingPunct="1">
              <a:lnSpc>
                <a:spcPct val="80000"/>
              </a:lnSpc>
              <a:spcBef>
                <a:spcPts val="300"/>
              </a:spcBef>
              <a:buNone/>
            </a:pPr>
            <a:endParaRPr lang="en-US" sz="2000" dirty="0" smtClean="0">
              <a:latin typeface="Calibri" pitchFamily="34" charset="0"/>
            </a:endParaRPr>
          </a:p>
          <a:p>
            <a:pPr lvl="1" eaLnBrk="1" hangingPunct="1">
              <a:lnSpc>
                <a:spcPct val="80000"/>
              </a:lnSpc>
              <a:spcBef>
                <a:spcPts val="300"/>
              </a:spcBef>
              <a:buNone/>
            </a:pPr>
            <a:r>
              <a:rPr lang="en-US" sz="2000" b="1" dirty="0" smtClean="0">
                <a:latin typeface="Calibri" pitchFamily="34" charset="0"/>
              </a:rPr>
              <a:t>Developers</a:t>
            </a:r>
          </a:p>
          <a:p>
            <a:pPr lvl="1" eaLnBrk="1" hangingPunct="1">
              <a:lnSpc>
                <a:spcPct val="80000"/>
              </a:lnSpc>
              <a:spcBef>
                <a:spcPts val="300"/>
              </a:spcBef>
              <a:buNone/>
            </a:pPr>
            <a:r>
              <a:rPr lang="en-US" sz="2000" dirty="0" smtClean="0">
                <a:latin typeface="Calibri" pitchFamily="34" charset="0"/>
              </a:rPr>
              <a:t>Alex </a:t>
            </a:r>
            <a:r>
              <a:rPr lang="en-US" sz="2000" dirty="0" err="1" smtClean="0">
                <a:latin typeface="Calibri" pitchFamily="34" charset="0"/>
              </a:rPr>
              <a:t>Alemi</a:t>
            </a:r>
            <a:r>
              <a:rPr lang="en-US" sz="2000" dirty="0" smtClean="0">
                <a:latin typeface="Calibri" pitchFamily="34" charset="0"/>
              </a:rPr>
              <a:t> (Cornell)</a:t>
            </a:r>
          </a:p>
          <a:p>
            <a:pPr lvl="1" eaLnBrk="1" hangingPunct="1">
              <a:lnSpc>
                <a:spcPct val="80000"/>
              </a:lnSpc>
              <a:spcBef>
                <a:spcPts val="300"/>
              </a:spcBef>
              <a:buNone/>
            </a:pPr>
            <a:r>
              <a:rPr lang="en-US" sz="2000" dirty="0" smtClean="0">
                <a:latin typeface="Calibri" pitchFamily="34" charset="0"/>
              </a:rPr>
              <a:t>Matt </a:t>
            </a:r>
            <a:r>
              <a:rPr lang="en-US" sz="2000" dirty="0" err="1" smtClean="0">
                <a:latin typeface="Calibri" pitchFamily="34" charset="0"/>
              </a:rPr>
              <a:t>Bierbaum</a:t>
            </a:r>
            <a:r>
              <a:rPr lang="en-US" sz="2000" dirty="0" smtClean="0">
                <a:latin typeface="Calibri" pitchFamily="34" charset="0"/>
              </a:rPr>
              <a:t> (Cornell)</a:t>
            </a:r>
          </a:p>
          <a:p>
            <a:pPr lvl="1" eaLnBrk="1" hangingPunct="1">
              <a:lnSpc>
                <a:spcPct val="80000"/>
              </a:lnSpc>
              <a:spcBef>
                <a:spcPts val="300"/>
              </a:spcBef>
              <a:buNone/>
            </a:pPr>
            <a:r>
              <a:rPr lang="en-US" sz="2000" dirty="0" smtClean="0">
                <a:latin typeface="Calibri" pitchFamily="34" charset="0"/>
              </a:rPr>
              <a:t>Woo Song Choi </a:t>
            </a:r>
            <a:r>
              <a:rPr lang="en-US" sz="2000" smtClean="0">
                <a:latin typeface="Calibri" pitchFamily="34" charset="0"/>
              </a:rPr>
              <a:t>(Cornell)</a:t>
            </a:r>
            <a:endParaRPr lang="en-US" sz="2000" dirty="0" smtClean="0">
              <a:latin typeface="Calibri" pitchFamily="34" charset="0"/>
            </a:endParaRPr>
          </a:p>
          <a:p>
            <a:pPr lvl="1" eaLnBrk="1" hangingPunct="1">
              <a:lnSpc>
                <a:spcPct val="80000"/>
              </a:lnSpc>
              <a:spcBef>
                <a:spcPts val="300"/>
              </a:spcBef>
              <a:buNone/>
            </a:pPr>
            <a:r>
              <a:rPr lang="en-US" sz="2000" dirty="0" smtClean="0">
                <a:latin typeface="Calibri" pitchFamily="34" charset="0"/>
              </a:rPr>
              <a:t>Daniel </a:t>
            </a:r>
            <a:r>
              <a:rPr lang="en-US" sz="2000" dirty="0" err="1" smtClean="0">
                <a:latin typeface="Calibri" pitchFamily="34" charset="0"/>
              </a:rPr>
              <a:t>Karls</a:t>
            </a:r>
            <a:r>
              <a:rPr lang="en-US" sz="2000" dirty="0" smtClean="0">
                <a:latin typeface="Calibri" pitchFamily="34" charset="0"/>
              </a:rPr>
              <a:t> (U. Minnesota)</a:t>
            </a:r>
          </a:p>
          <a:p>
            <a:pPr lvl="1" eaLnBrk="1" hangingPunct="1">
              <a:lnSpc>
                <a:spcPct val="80000"/>
              </a:lnSpc>
              <a:spcBef>
                <a:spcPts val="300"/>
              </a:spcBef>
              <a:buNone/>
            </a:pPr>
            <a:r>
              <a:rPr lang="en-US" sz="2000" dirty="0" smtClean="0">
                <a:latin typeface="Calibri" pitchFamily="34" charset="0"/>
              </a:rPr>
              <a:t>John Crow (Silicon Life Sciences)</a:t>
            </a:r>
          </a:p>
          <a:p>
            <a:pPr lvl="1" eaLnBrk="1" hangingPunct="1">
              <a:lnSpc>
                <a:spcPct val="80000"/>
              </a:lnSpc>
              <a:spcBef>
                <a:spcPts val="300"/>
              </a:spcBef>
              <a:buNone/>
            </a:pPr>
            <a:r>
              <a:rPr lang="en-US" sz="2000" dirty="0" smtClean="0">
                <a:latin typeface="Calibri" pitchFamily="34" charset="0"/>
              </a:rPr>
              <a:t>Trevor </a:t>
            </a:r>
            <a:r>
              <a:rPr lang="en-US" sz="2000" dirty="0" err="1" smtClean="0">
                <a:latin typeface="Calibri" pitchFamily="34" charset="0"/>
              </a:rPr>
              <a:t>Wenblom</a:t>
            </a:r>
            <a:r>
              <a:rPr lang="en-US" sz="2000" dirty="0" smtClean="0">
                <a:latin typeface="Calibri" pitchFamily="34" charset="0"/>
              </a:rPr>
              <a:t> (Silicon Life Sciences)</a:t>
            </a:r>
          </a:p>
          <a:p>
            <a:pPr lvl="1" eaLnBrk="1" hangingPunct="1">
              <a:lnSpc>
                <a:spcPct val="80000"/>
              </a:lnSpc>
              <a:spcBef>
                <a:spcPts val="300"/>
              </a:spcBef>
              <a:buNone/>
            </a:pPr>
            <a:endParaRPr sz="1300" dirty="0" smtClean="0">
              <a:latin typeface="Calibri" pitchFamily="34" charset="0"/>
            </a:endParaRPr>
          </a:p>
        </p:txBody>
      </p:sp>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KIM TEAM</a:t>
            </a: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5</a:t>
            </a:fld>
            <a:endParaRPr lang="en-US" sz="1200" kern="0" dirty="0">
              <a:solidFill>
                <a:srgbClr val="898989"/>
              </a:solidFill>
              <a:latin typeface="Calibri"/>
            </a:endParaRPr>
          </a:p>
        </p:txBody>
      </p:sp>
      <p:sp>
        <p:nvSpPr>
          <p:cNvPr id="9" name="Content Placeholder 2"/>
          <p:cNvSpPr txBox="1">
            <a:spLocks/>
          </p:cNvSpPr>
          <p:nvPr/>
        </p:nvSpPr>
        <p:spPr bwMode="auto">
          <a:xfrm>
            <a:off x="4724400" y="2057400"/>
            <a:ext cx="4267200" cy="381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endParaRPr kumimoji="0" lang="en-US" sz="2000" b="1" i="0" u="none" strike="noStrike" kern="1200" cap="none" spc="0" normalizeH="0" baseline="0" noProof="0" dirty="0" smtClean="0">
              <a:ln>
                <a:noFill/>
              </a:ln>
              <a:solidFill>
                <a:srgbClr val="000000"/>
              </a:solidFill>
              <a:effectLst/>
              <a:uLnTx/>
              <a:uFillTx/>
              <a:latin typeface="Calibri" pitchFamily="34" charset="0"/>
            </a:endParaRP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1" i="0" u="none" strike="noStrike" kern="1200" cap="none" spc="0" normalizeH="0" baseline="0" noProof="0" dirty="0" smtClean="0">
                <a:ln>
                  <a:noFill/>
                </a:ln>
                <a:solidFill>
                  <a:srgbClr val="000000"/>
                </a:solidFill>
                <a:effectLst/>
                <a:uLnTx/>
                <a:uFillTx/>
                <a:latin typeface="Calibri" pitchFamily="34" charset="0"/>
              </a:rPr>
              <a:t>Advisory Board</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Graeme </a:t>
            </a:r>
            <a:r>
              <a:rPr kumimoji="0" lang="en-US" sz="2000" b="0" i="0" u="none" strike="noStrike" kern="1200" cap="none" spc="0" normalizeH="0" baseline="0" noProof="0" dirty="0" err="1" smtClean="0">
                <a:ln>
                  <a:noFill/>
                </a:ln>
                <a:solidFill>
                  <a:srgbClr val="000000"/>
                </a:solidFill>
                <a:effectLst/>
                <a:uLnTx/>
                <a:uFillTx/>
                <a:latin typeface="Calibri" pitchFamily="34" charset="0"/>
              </a:rPr>
              <a:t>Ackland</a:t>
            </a:r>
            <a:r>
              <a:rPr kumimoji="0" lang="en-US" sz="2000" b="0" i="0" u="none" strike="noStrike" kern="1200" cap="none" spc="0" normalizeH="0" baseline="0" noProof="0" dirty="0" smtClean="0">
                <a:ln>
                  <a:noFill/>
                </a:ln>
                <a:solidFill>
                  <a:srgbClr val="000000"/>
                </a:solidFill>
                <a:effectLst/>
                <a:uLnTx/>
                <a:uFillTx/>
                <a:latin typeface="Calibri" pitchFamily="34" charset="0"/>
              </a:rPr>
              <a:t> (U. Edinburgh)</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Michael </a:t>
            </a:r>
            <a:r>
              <a:rPr kumimoji="0" lang="en-US" sz="2000" b="0" i="0" u="none" strike="noStrike" kern="1200" cap="none" spc="0" normalizeH="0" baseline="0" noProof="0" dirty="0" err="1" smtClean="0">
                <a:ln>
                  <a:noFill/>
                </a:ln>
                <a:solidFill>
                  <a:srgbClr val="000000"/>
                </a:solidFill>
                <a:effectLst/>
                <a:uLnTx/>
                <a:uFillTx/>
                <a:latin typeface="Calibri" pitchFamily="34" charset="0"/>
              </a:rPr>
              <a:t>Baskes</a:t>
            </a:r>
            <a:r>
              <a:rPr kumimoji="0" lang="en-US" sz="2000" b="0" i="0" u="none" strike="noStrike" kern="1200" cap="none" spc="0" normalizeH="0" baseline="0" noProof="0" dirty="0" smtClean="0">
                <a:ln>
                  <a:noFill/>
                </a:ln>
                <a:solidFill>
                  <a:srgbClr val="000000"/>
                </a:solidFill>
                <a:effectLst/>
                <a:uLnTx/>
                <a:uFillTx/>
                <a:latin typeface="Calibri" pitchFamily="34" charset="0"/>
              </a:rPr>
              <a:t> (LANL)</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Chandler Becker (NIST)</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Noam Bernstein (NRL)</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rPr>
              <a:t>Ioana</a:t>
            </a:r>
            <a:r>
              <a:rPr kumimoji="0" lang="en-US" sz="2000" b="0" i="0" u="none" strike="noStrike" kern="1200" cap="none" spc="0" normalizeH="0" baseline="0" noProof="0" dirty="0" smtClean="0">
                <a:ln>
                  <a:noFill/>
                </a:ln>
                <a:solidFill>
                  <a:srgbClr val="000000"/>
                </a:solidFill>
                <a:effectLst/>
                <a:uLnTx/>
                <a:uFillTx/>
                <a:latin typeface="Calibri" pitchFamily="34" charset="0"/>
              </a:rPr>
              <a:t> </a:t>
            </a:r>
            <a:r>
              <a:rPr kumimoji="0" lang="en-US" sz="2000" b="0" i="0" u="none" strike="noStrike" kern="1200" cap="none" spc="0" normalizeH="0" baseline="0" noProof="0" dirty="0" err="1" smtClean="0">
                <a:ln>
                  <a:noFill/>
                </a:ln>
                <a:solidFill>
                  <a:srgbClr val="000000"/>
                </a:solidFill>
                <a:effectLst/>
                <a:uLnTx/>
                <a:uFillTx/>
                <a:latin typeface="Calibri" pitchFamily="34" charset="0"/>
              </a:rPr>
              <a:t>Cozmuta</a:t>
            </a:r>
            <a:r>
              <a:rPr kumimoji="0" lang="en-US" sz="2000" b="0" i="0" u="none" strike="noStrike" kern="1200" cap="none" spc="0" normalizeH="0" baseline="0" noProof="0" dirty="0" smtClean="0">
                <a:ln>
                  <a:noFill/>
                </a:ln>
                <a:solidFill>
                  <a:srgbClr val="000000"/>
                </a:solidFill>
                <a:effectLst/>
                <a:uLnTx/>
                <a:uFillTx/>
                <a:latin typeface="Calibri" pitchFamily="34" charset="0"/>
              </a:rPr>
              <a:t> (NASA)</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rPr>
              <a:t>Karsten</a:t>
            </a:r>
            <a:r>
              <a:rPr kumimoji="0" lang="en-US" sz="2000" b="0" i="0" u="none" strike="noStrike" kern="1200" cap="none" spc="0" normalizeH="0" baseline="0" noProof="0" dirty="0" smtClean="0">
                <a:ln>
                  <a:noFill/>
                </a:ln>
                <a:solidFill>
                  <a:srgbClr val="000000"/>
                </a:solidFill>
                <a:effectLst/>
                <a:uLnTx/>
                <a:uFillTx/>
                <a:latin typeface="Calibri" pitchFamily="34" charset="0"/>
              </a:rPr>
              <a:t> Jacobsen (Tech. U. Den.)</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Ronald Miller (Carleton)</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John Moriarty (LLNL)</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rPr>
              <a:t>Sadasivan</a:t>
            </a:r>
            <a:r>
              <a:rPr kumimoji="0" lang="en-US" sz="2000" b="0" i="0" u="none" strike="noStrike" kern="1200" cap="none" spc="0" normalizeH="0" baseline="0" noProof="0" dirty="0" smtClean="0">
                <a:ln>
                  <a:noFill/>
                </a:ln>
                <a:solidFill>
                  <a:srgbClr val="000000"/>
                </a:solidFill>
                <a:effectLst/>
                <a:uLnTx/>
                <a:uFillTx/>
                <a:latin typeface="Calibri" pitchFamily="34" charset="0"/>
              </a:rPr>
              <a:t> Shankar (Intel)</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rPr>
              <a:t>Adri</a:t>
            </a:r>
            <a:r>
              <a:rPr kumimoji="0" lang="en-US" sz="2000" b="0" i="0" u="none" strike="noStrike" kern="1200" cap="none" spc="0" normalizeH="0" baseline="0" noProof="0" dirty="0" smtClean="0">
                <a:ln>
                  <a:noFill/>
                </a:ln>
                <a:solidFill>
                  <a:srgbClr val="000000"/>
                </a:solidFill>
                <a:effectLst/>
                <a:uLnTx/>
                <a:uFillTx/>
                <a:latin typeface="Calibri" pitchFamily="34" charset="0"/>
              </a:rPr>
              <a:t> van </a:t>
            </a:r>
            <a:r>
              <a:rPr kumimoji="0" lang="en-US" sz="2000" b="0" i="0" u="none" strike="noStrike" kern="1200" cap="none" spc="0" normalizeH="0" baseline="0" noProof="0" dirty="0" err="1" smtClean="0">
                <a:ln>
                  <a:noFill/>
                </a:ln>
                <a:solidFill>
                  <a:srgbClr val="000000"/>
                </a:solidFill>
                <a:effectLst/>
                <a:uLnTx/>
                <a:uFillTx/>
                <a:latin typeface="Calibri" pitchFamily="34" charset="0"/>
              </a:rPr>
              <a:t>Duin</a:t>
            </a:r>
            <a:r>
              <a:rPr kumimoji="0" lang="en-US" sz="2000" b="0" i="0" u="none" strike="noStrike" kern="1200" cap="none" spc="0" normalizeH="0" baseline="0" noProof="0" dirty="0" smtClean="0">
                <a:ln>
                  <a:noFill/>
                </a:ln>
                <a:solidFill>
                  <a:srgbClr val="000000"/>
                </a:solidFill>
                <a:effectLst/>
                <a:uLnTx/>
                <a:uFillTx/>
                <a:latin typeface="Calibri" pitchFamily="34" charset="0"/>
              </a:rPr>
              <a:t> (Penn State)</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Gabriel </a:t>
            </a:r>
            <a:r>
              <a:rPr kumimoji="0" lang="en-US" sz="2000" b="0" i="0" u="none" strike="noStrike" kern="1200" cap="none" spc="0" normalizeH="0" baseline="0" noProof="0" dirty="0" err="1" smtClean="0">
                <a:ln>
                  <a:noFill/>
                </a:ln>
                <a:solidFill>
                  <a:srgbClr val="000000"/>
                </a:solidFill>
                <a:effectLst/>
                <a:uLnTx/>
                <a:uFillTx/>
                <a:latin typeface="Calibri" pitchFamily="34" charset="0"/>
              </a:rPr>
              <a:t>Wainer</a:t>
            </a:r>
            <a:r>
              <a:rPr kumimoji="0" lang="en-US" sz="2000" b="0" i="0" u="none" strike="noStrike" kern="1200" cap="none" spc="0" normalizeH="0" baseline="0" noProof="0" dirty="0" smtClean="0">
                <a:ln>
                  <a:noFill/>
                </a:ln>
                <a:solidFill>
                  <a:srgbClr val="000000"/>
                </a:solidFill>
                <a:effectLst/>
                <a:uLnTx/>
                <a:uFillTx/>
                <a:latin typeface="Calibri" pitchFamily="34" charset="0"/>
              </a:rPr>
              <a:t> (Carleton)</a:t>
            </a:r>
            <a:endParaRPr kumimoji="0" lang="en-US" sz="1300" b="0" i="0" u="none" strike="noStrike" kern="1200" cap="none" spc="0" normalizeH="0" baseline="0" noProof="0" dirty="0" smtClean="0">
              <a:ln>
                <a:noFill/>
              </a:ln>
              <a:solidFill>
                <a:srgbClr val="000000"/>
              </a:solidFill>
              <a:effectLst/>
              <a:uLnTx/>
              <a:uFillTx/>
              <a:latin typeface="Calibri" pitchFamily="34" charset="0"/>
            </a:endParaRPr>
          </a:p>
        </p:txBody>
      </p:sp>
      <p:sp>
        <p:nvSpPr>
          <p:cNvPr id="11" name="Rectangle 10"/>
          <p:cNvSpPr/>
          <p:nvPr/>
        </p:nvSpPr>
        <p:spPr>
          <a:xfrm>
            <a:off x="454152" y="2133600"/>
            <a:ext cx="8385048" cy="3886200"/>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Teams_logo.jpg"/>
          <p:cNvPicPr>
            <a:picLocks noChangeAspect="1"/>
          </p:cNvPicPr>
          <p:nvPr/>
        </p:nvPicPr>
        <p:blipFill>
          <a:blip r:embed="rId3" cstate="print"/>
          <a:srcRect r="52500" b="89082"/>
          <a:stretch>
            <a:fillRect/>
          </a:stretch>
        </p:blipFill>
        <p:spPr>
          <a:xfrm>
            <a:off x="454152" y="1219200"/>
            <a:ext cx="8382000" cy="944855"/>
          </a:xfrm>
          <a:prstGeom prst="rect">
            <a:avLst/>
          </a:prstGeom>
          <a:ln w="15875">
            <a:solidFill>
              <a:srgbClr val="7030A0"/>
            </a:solidFill>
          </a:ln>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Molecular/atomistic simulations:</a:t>
            </a:r>
            <a:br>
              <a:rPr lang="en-US"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tests and models</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dirty="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6</a:t>
            </a:fld>
            <a:endParaRPr lang="en-US" sz="1200" kern="0" dirty="0">
              <a:solidFill>
                <a:srgbClr val="898989"/>
              </a:solidFill>
              <a:latin typeface="Calibri"/>
            </a:endParaRPr>
          </a:p>
        </p:txBody>
      </p:sp>
      <p:sp>
        <p:nvSpPr>
          <p:cNvPr id="11" name="TextBox 10"/>
          <p:cNvSpPr txBox="1"/>
          <p:nvPr/>
        </p:nvSpPr>
        <p:spPr>
          <a:xfrm>
            <a:off x="228600" y="1219200"/>
            <a:ext cx="3810000" cy="369332"/>
          </a:xfrm>
          <a:prstGeom prst="rect">
            <a:avLst/>
          </a:prstGeom>
          <a:solidFill>
            <a:schemeClr val="accent1"/>
          </a:solidFill>
          <a:ln>
            <a:solidFill>
              <a:schemeClr val="accent1"/>
            </a:solidFill>
          </a:ln>
        </p:spPr>
        <p:txBody>
          <a:bodyPr wrap="square" rtlCol="0">
            <a:spAutoFit/>
          </a:bodyPr>
          <a:lstStyle/>
          <a:p>
            <a:pPr algn="ctr"/>
            <a:r>
              <a:rPr lang="en-US" dirty="0" smtClean="0">
                <a:solidFill>
                  <a:schemeClr val="bg1"/>
                </a:solidFill>
              </a:rPr>
              <a:t>Tests</a:t>
            </a:r>
            <a:endParaRPr lang="en-US" dirty="0">
              <a:solidFill>
                <a:schemeClr val="bg1"/>
              </a:solidFill>
            </a:endParaRPr>
          </a:p>
        </p:txBody>
      </p:sp>
      <p:sp>
        <p:nvSpPr>
          <p:cNvPr id="12" name="TextBox 11"/>
          <p:cNvSpPr txBox="1"/>
          <p:nvPr/>
        </p:nvSpPr>
        <p:spPr>
          <a:xfrm>
            <a:off x="228600" y="1600200"/>
            <a:ext cx="3810000" cy="4648200"/>
          </a:xfrm>
          <a:prstGeom prst="rect">
            <a:avLst/>
          </a:prstGeom>
          <a:noFill/>
          <a:ln>
            <a:solidFill>
              <a:schemeClr val="accent1"/>
            </a:solidFill>
          </a:ln>
        </p:spPr>
        <p:txBody>
          <a:bodyPr wrap="square" rtlCol="0">
            <a:noAutofit/>
          </a:bodyPr>
          <a:lstStyle/>
          <a:p>
            <a:r>
              <a:rPr lang="en-US" dirty="0" smtClean="0"/>
              <a:t>Test :</a:t>
            </a:r>
            <a:r>
              <a:rPr lang="en-US" sz="1200" dirty="0" smtClean="0"/>
              <a:t>a specific computer program which, when coupled with a suitable Model, calculates and returns a specific Prediction about a particular Configuration (or sequence of Configurations for dynamical properties).</a:t>
            </a:r>
          </a:p>
          <a:p>
            <a:r>
              <a:rPr lang="en-US" sz="1200" dirty="0" smtClean="0"/>
              <a:t> </a:t>
            </a:r>
            <a:endParaRPr lang="en-US" sz="1200" dirty="0"/>
          </a:p>
        </p:txBody>
      </p:sp>
      <p:sp>
        <p:nvSpPr>
          <p:cNvPr id="13" name="TextBox 12"/>
          <p:cNvSpPr txBox="1"/>
          <p:nvPr/>
        </p:nvSpPr>
        <p:spPr>
          <a:xfrm>
            <a:off x="4953000" y="1219200"/>
            <a:ext cx="3962400" cy="369332"/>
          </a:xfrm>
          <a:prstGeom prst="rect">
            <a:avLst/>
          </a:prstGeom>
          <a:solidFill>
            <a:schemeClr val="accent1"/>
          </a:solidFill>
          <a:ln>
            <a:solidFill>
              <a:schemeClr val="accent1"/>
            </a:solidFill>
          </a:ln>
        </p:spPr>
        <p:txBody>
          <a:bodyPr wrap="square" rtlCol="0">
            <a:spAutoFit/>
          </a:bodyPr>
          <a:lstStyle/>
          <a:p>
            <a:pPr algn="ctr"/>
            <a:r>
              <a:rPr lang="en-US" dirty="0" smtClean="0">
                <a:solidFill>
                  <a:schemeClr val="bg1"/>
                </a:solidFill>
              </a:rPr>
              <a:t>Models</a:t>
            </a:r>
            <a:endParaRPr lang="en-US" dirty="0">
              <a:solidFill>
                <a:schemeClr val="bg1"/>
              </a:solidFill>
            </a:endParaRPr>
          </a:p>
        </p:txBody>
      </p:sp>
      <p:sp>
        <p:nvSpPr>
          <p:cNvPr id="14" name="TextBox 13"/>
          <p:cNvSpPr txBox="1"/>
          <p:nvPr/>
        </p:nvSpPr>
        <p:spPr>
          <a:xfrm>
            <a:off x="4953000" y="1600200"/>
            <a:ext cx="3962400" cy="4648200"/>
          </a:xfrm>
          <a:prstGeom prst="rect">
            <a:avLst/>
          </a:prstGeom>
          <a:noFill/>
          <a:ln>
            <a:solidFill>
              <a:schemeClr val="accent1"/>
            </a:solidFill>
          </a:ln>
        </p:spPr>
        <p:txBody>
          <a:bodyPr wrap="square" rtlCol="0">
            <a:noAutofit/>
          </a:bodyPr>
          <a:lstStyle/>
          <a:p>
            <a:r>
              <a:rPr lang="en-US" dirty="0" smtClean="0"/>
              <a:t>Model  </a:t>
            </a:r>
            <a:r>
              <a:rPr lang="en-US" b="1" dirty="0" smtClean="0"/>
              <a:t>: </a:t>
            </a:r>
            <a:r>
              <a:rPr lang="en-US" sz="1400" dirty="0" smtClean="0"/>
              <a:t>Computer implementation representing a specific interaction between atoms, e.g. an </a:t>
            </a:r>
            <a:r>
              <a:rPr lang="en-US" sz="1400" dirty="0" err="1" smtClean="0"/>
              <a:t>interatomic</a:t>
            </a:r>
            <a:r>
              <a:rPr lang="en-US" sz="1400" dirty="0" smtClean="0"/>
              <a:t> potential or force field</a:t>
            </a:r>
            <a:endParaRPr lang="en-US" sz="1400" dirty="0"/>
          </a:p>
        </p:txBody>
      </p:sp>
      <p:pic>
        <p:nvPicPr>
          <p:cNvPr id="15" name="Picture 14" descr="Example of a molecular sim.jpg"/>
          <p:cNvPicPr>
            <a:picLocks noChangeAspect="1"/>
          </p:cNvPicPr>
          <p:nvPr/>
        </p:nvPicPr>
        <p:blipFill>
          <a:blip r:embed="rId3" cstate="print"/>
          <a:srcRect r="35000" b="2422"/>
          <a:stretch>
            <a:fillRect/>
          </a:stretch>
        </p:blipFill>
        <p:spPr>
          <a:xfrm>
            <a:off x="685800" y="2743200"/>
            <a:ext cx="3276600" cy="2928007"/>
          </a:xfrm>
          <a:prstGeom prst="rect">
            <a:avLst/>
          </a:prstGeom>
          <a:ln w="6350">
            <a:solidFill>
              <a:schemeClr val="bg2">
                <a:lumMod val="90000"/>
              </a:schemeClr>
            </a:solidFill>
          </a:ln>
        </p:spPr>
      </p:pic>
      <p:pic>
        <p:nvPicPr>
          <p:cNvPr id="17" name="Picture 16" descr="Example of pair potential.jpg"/>
          <p:cNvPicPr>
            <a:picLocks noChangeAspect="1"/>
          </p:cNvPicPr>
          <p:nvPr/>
        </p:nvPicPr>
        <p:blipFill>
          <a:blip r:embed="rId4" cstate="print"/>
          <a:srcRect r="40000" b="43203"/>
          <a:stretch>
            <a:fillRect/>
          </a:stretch>
        </p:blipFill>
        <p:spPr>
          <a:xfrm>
            <a:off x="5029200" y="2590800"/>
            <a:ext cx="3786941" cy="1681850"/>
          </a:xfrm>
          <a:prstGeom prst="rect">
            <a:avLst/>
          </a:prstGeom>
        </p:spPr>
      </p:pic>
      <p:pic>
        <p:nvPicPr>
          <p:cNvPr id="18" name="Picture 17" descr="PrototypicalPotential.jpg"/>
          <p:cNvPicPr>
            <a:picLocks noChangeAspect="1"/>
          </p:cNvPicPr>
          <p:nvPr/>
        </p:nvPicPr>
        <p:blipFill>
          <a:blip r:embed="rId5" cstate="print"/>
          <a:srcRect l="2500" r="39167" b="39804"/>
          <a:stretch>
            <a:fillRect/>
          </a:stretch>
        </p:blipFill>
        <p:spPr>
          <a:xfrm>
            <a:off x="5029200" y="4191000"/>
            <a:ext cx="3810000" cy="1981200"/>
          </a:xfrm>
          <a:prstGeom prst="rect">
            <a:avLst/>
          </a:prstGeom>
        </p:spPr>
      </p:pic>
      <p:sp>
        <p:nvSpPr>
          <p:cNvPr id="20" name="Right Arrow 19"/>
          <p:cNvSpPr/>
          <p:nvPr/>
        </p:nvSpPr>
        <p:spPr>
          <a:xfrm>
            <a:off x="4191000" y="1523999"/>
            <a:ext cx="609600" cy="533401"/>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0800000">
            <a:off x="4191000" y="2057400"/>
            <a:ext cx="609600" cy="530352"/>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6"/>
          <p:cNvSpPr txBox="1">
            <a:spLocks noChangeArrowheads="1"/>
          </p:cNvSpPr>
          <p:nvPr/>
        </p:nvSpPr>
        <p:spPr bwMode="auto">
          <a:xfrm>
            <a:off x="381000" y="6413500"/>
            <a:ext cx="6781800" cy="215900"/>
          </a:xfrm>
          <a:prstGeom prst="rect">
            <a:avLst/>
          </a:prstGeom>
          <a:noFill/>
          <a:ln w="9525">
            <a:noFill/>
            <a:miter lim="800000"/>
            <a:headEnd/>
            <a:tailEnd/>
          </a:ln>
        </p:spPr>
        <p:txBody>
          <a:bodyPr>
            <a:spAutoFit/>
          </a:bodyPr>
          <a:lstStyle/>
          <a:p>
            <a:pPr marL="228600" indent="-228600"/>
            <a:r>
              <a:rPr lang="en-US" sz="800" dirty="0" smtClean="0">
                <a:solidFill>
                  <a:srgbClr val="000000"/>
                </a:solidFill>
                <a:latin typeface="Calibri" pitchFamily="34" charset="0"/>
              </a:rPr>
              <a:t>Source:    openkim.org</a:t>
            </a:r>
            <a:endParaRPr lang="en-US" sz="800" dirty="0">
              <a:solidFill>
                <a:srgbClr val="000000"/>
              </a:solidFill>
              <a:latin typeface="Calibri" pitchFamily="34" charset="0"/>
            </a:endParaRPr>
          </a:p>
        </p:txBody>
      </p:sp>
      <p:pic>
        <p:nvPicPr>
          <p:cNvPr id="19" name="Picture 18" descr="Transferability.jpg"/>
          <p:cNvPicPr>
            <a:picLocks noChangeAspect="1"/>
          </p:cNvPicPr>
          <p:nvPr/>
        </p:nvPicPr>
        <p:blipFill>
          <a:blip r:embed="rId6" cstate="print"/>
          <a:srcRect t="21114" r="55833" b="5820"/>
          <a:stretch>
            <a:fillRect/>
          </a:stretch>
        </p:blipFill>
        <p:spPr>
          <a:xfrm>
            <a:off x="381000" y="3048000"/>
            <a:ext cx="3352800" cy="2971800"/>
          </a:xfrm>
          <a:prstGeom prst="rect">
            <a:avLst/>
          </a:prstGeom>
          <a:ln w="12700">
            <a:solidFill>
              <a:schemeClr val="bg2">
                <a:lumMod val="90000"/>
              </a:schemeClr>
            </a:solidFill>
          </a:ln>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Types of molecular modelers</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7</a:t>
            </a:fld>
            <a:endParaRPr lang="en-US" sz="1200" kern="0" dirty="0">
              <a:solidFill>
                <a:srgbClr val="898989"/>
              </a:solidFill>
              <a:latin typeface="Calibri"/>
            </a:endParaRPr>
          </a:p>
        </p:txBody>
      </p:sp>
      <p:sp>
        <p:nvSpPr>
          <p:cNvPr id="11" name="TextBox 10"/>
          <p:cNvSpPr txBox="1"/>
          <p:nvPr/>
        </p:nvSpPr>
        <p:spPr>
          <a:xfrm>
            <a:off x="228600" y="2057400"/>
            <a:ext cx="4572000" cy="461665"/>
          </a:xfrm>
          <a:prstGeom prst="rect">
            <a:avLst/>
          </a:prstGeom>
          <a:solidFill>
            <a:schemeClr val="accent1"/>
          </a:solidFill>
          <a:ln>
            <a:solidFill>
              <a:schemeClr val="accent1"/>
            </a:solidFill>
          </a:ln>
        </p:spPr>
        <p:txBody>
          <a:bodyPr wrap="square" rtlCol="0">
            <a:spAutoFit/>
          </a:bodyPr>
          <a:lstStyle/>
          <a:p>
            <a:pPr algn="ctr"/>
            <a:r>
              <a:rPr lang="en-US" sz="2400" dirty="0" smtClean="0">
                <a:solidFill>
                  <a:schemeClr val="bg1"/>
                </a:solidFill>
              </a:rPr>
              <a:t>Developers</a:t>
            </a:r>
            <a:endParaRPr lang="en-US" sz="2400" dirty="0">
              <a:solidFill>
                <a:schemeClr val="bg1"/>
              </a:solidFill>
            </a:endParaRPr>
          </a:p>
        </p:txBody>
      </p:sp>
      <p:sp>
        <p:nvSpPr>
          <p:cNvPr id="12" name="TextBox 11"/>
          <p:cNvSpPr txBox="1"/>
          <p:nvPr/>
        </p:nvSpPr>
        <p:spPr>
          <a:xfrm>
            <a:off x="228600" y="2438400"/>
            <a:ext cx="4572000" cy="1371600"/>
          </a:xfrm>
          <a:prstGeom prst="rect">
            <a:avLst/>
          </a:prstGeom>
          <a:noFill/>
          <a:ln>
            <a:solidFill>
              <a:schemeClr val="accent1"/>
            </a:solidFill>
          </a:ln>
        </p:spPr>
        <p:txBody>
          <a:bodyPr wrap="square" rtlCol="0">
            <a:noAutofit/>
          </a:bodyPr>
          <a:lstStyle/>
          <a:p>
            <a:endParaRPr lang="en-US" dirty="0" smtClean="0"/>
          </a:p>
          <a:p>
            <a:r>
              <a:rPr lang="en-US" sz="1600" dirty="0" smtClean="0"/>
              <a:t>- Create new models</a:t>
            </a:r>
          </a:p>
          <a:p>
            <a:r>
              <a:rPr lang="en-US" sz="1600" dirty="0" smtClean="0"/>
              <a:t>- Study materials physics and applications</a:t>
            </a:r>
          </a:p>
          <a:p>
            <a:r>
              <a:rPr lang="en-US" sz="1600" dirty="0" smtClean="0"/>
              <a:t>- Create new knowledge</a:t>
            </a:r>
            <a:endParaRPr lang="en-US" sz="1600" dirty="0"/>
          </a:p>
        </p:txBody>
      </p:sp>
      <p:sp>
        <p:nvSpPr>
          <p:cNvPr id="19" name="TextBox 18"/>
          <p:cNvSpPr txBox="1"/>
          <p:nvPr/>
        </p:nvSpPr>
        <p:spPr>
          <a:xfrm>
            <a:off x="304800" y="1383268"/>
            <a:ext cx="7467600" cy="369332"/>
          </a:xfrm>
          <a:prstGeom prst="rect">
            <a:avLst/>
          </a:prstGeom>
          <a:noFill/>
        </p:spPr>
        <p:txBody>
          <a:bodyPr wrap="square" rtlCol="0">
            <a:spAutoFit/>
          </a:bodyPr>
          <a:lstStyle/>
          <a:p>
            <a:r>
              <a:rPr lang="en-US" dirty="0" smtClean="0"/>
              <a:t>Very broadly speaking there are two types of </a:t>
            </a:r>
            <a:r>
              <a:rPr lang="en-US" i="1" dirty="0" smtClean="0"/>
              <a:t>molecular modelers</a:t>
            </a:r>
            <a:r>
              <a:rPr lang="en-US" dirty="0" smtClean="0"/>
              <a:t>:</a:t>
            </a:r>
            <a:endParaRPr lang="en-US" dirty="0"/>
          </a:p>
        </p:txBody>
      </p:sp>
      <p:sp>
        <p:nvSpPr>
          <p:cNvPr id="23" name="TextBox 22"/>
          <p:cNvSpPr txBox="1"/>
          <p:nvPr/>
        </p:nvSpPr>
        <p:spPr>
          <a:xfrm>
            <a:off x="228600" y="3962400"/>
            <a:ext cx="4572000" cy="461665"/>
          </a:xfrm>
          <a:prstGeom prst="rect">
            <a:avLst/>
          </a:prstGeom>
          <a:solidFill>
            <a:schemeClr val="accent1"/>
          </a:solidFill>
          <a:ln>
            <a:solidFill>
              <a:schemeClr val="accent1"/>
            </a:solidFill>
          </a:ln>
        </p:spPr>
        <p:txBody>
          <a:bodyPr wrap="square" rtlCol="0">
            <a:spAutoFit/>
          </a:bodyPr>
          <a:lstStyle/>
          <a:p>
            <a:pPr algn="ctr"/>
            <a:r>
              <a:rPr lang="en-US" sz="2400" dirty="0" smtClean="0">
                <a:solidFill>
                  <a:schemeClr val="bg1"/>
                </a:solidFill>
              </a:rPr>
              <a:t>Users</a:t>
            </a:r>
            <a:endParaRPr lang="en-US" sz="2400" dirty="0">
              <a:solidFill>
                <a:schemeClr val="bg1"/>
              </a:solidFill>
            </a:endParaRPr>
          </a:p>
        </p:txBody>
      </p:sp>
      <p:sp>
        <p:nvSpPr>
          <p:cNvPr id="24" name="TextBox 23"/>
          <p:cNvSpPr txBox="1"/>
          <p:nvPr/>
        </p:nvSpPr>
        <p:spPr>
          <a:xfrm>
            <a:off x="228600" y="4343400"/>
            <a:ext cx="4572000" cy="1752600"/>
          </a:xfrm>
          <a:prstGeom prst="rect">
            <a:avLst/>
          </a:prstGeom>
          <a:noFill/>
          <a:ln>
            <a:solidFill>
              <a:schemeClr val="accent1"/>
            </a:solidFill>
          </a:ln>
        </p:spPr>
        <p:txBody>
          <a:bodyPr wrap="square" rtlCol="0">
            <a:noAutofit/>
          </a:bodyPr>
          <a:lstStyle/>
          <a:p>
            <a:endParaRPr lang="en-US" dirty="0" smtClean="0"/>
          </a:p>
          <a:p>
            <a:r>
              <a:rPr lang="en-US" sz="1600" dirty="0" smtClean="0"/>
              <a:t>- Use models to study materials problems of</a:t>
            </a:r>
          </a:p>
          <a:p>
            <a:r>
              <a:rPr lang="en-US" sz="1600" dirty="0" smtClean="0"/>
              <a:t>scientific/technological importance</a:t>
            </a:r>
          </a:p>
          <a:p>
            <a:r>
              <a:rPr lang="en-US" sz="1600" dirty="0" smtClean="0"/>
              <a:t>- Build sophisticated simulations to extract</a:t>
            </a:r>
          </a:p>
          <a:p>
            <a:r>
              <a:rPr lang="en-US" sz="1600" dirty="0" smtClean="0"/>
              <a:t>meaningful data</a:t>
            </a:r>
          </a:p>
          <a:p>
            <a:r>
              <a:rPr lang="en-US" sz="1600" dirty="0" smtClean="0"/>
              <a:t>- Create new knowledge</a:t>
            </a:r>
            <a:endParaRPr lang="en-US" sz="1600" dirty="0"/>
          </a:p>
        </p:txBody>
      </p:sp>
      <p:sp>
        <p:nvSpPr>
          <p:cNvPr id="25" name="Oval 24"/>
          <p:cNvSpPr/>
          <p:nvPr/>
        </p:nvSpPr>
        <p:spPr>
          <a:xfrm>
            <a:off x="6248400" y="2133600"/>
            <a:ext cx="2743200" cy="3886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Users</a:t>
            </a:r>
            <a:endParaRPr lang="en-US" sz="2000" b="1" dirty="0"/>
          </a:p>
        </p:txBody>
      </p:sp>
      <p:sp>
        <p:nvSpPr>
          <p:cNvPr id="26" name="Oval 25"/>
          <p:cNvSpPr/>
          <p:nvPr/>
        </p:nvSpPr>
        <p:spPr>
          <a:xfrm>
            <a:off x="5029200" y="2819400"/>
            <a:ext cx="2438400" cy="1524000"/>
          </a:xfrm>
          <a:prstGeom prst="ellipse">
            <a:avLst/>
          </a:prstGeom>
          <a:solidFill>
            <a:srgbClr val="FF6600">
              <a:alpha val="43137"/>
            </a:srgb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Developers</a:t>
            </a:r>
            <a:endParaRPr lang="en-US" sz="2000" b="1"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2"/>
          <p:cNvSpPr txBox="1">
            <a:spLocks noGrp="1"/>
          </p:cNvSpPr>
          <p:nvPr>
            <p:ph idx="1"/>
          </p:nvPr>
        </p:nvSpPr>
        <p:spPr>
          <a:xfrm>
            <a:off x="381000" y="1066800"/>
            <a:ext cx="8305800" cy="5181600"/>
          </a:xfrm>
        </p:spPr>
        <p:txBody>
          <a:bodyPr/>
          <a:lstStyle/>
          <a:p>
            <a:pPr lvl="1" eaLnBrk="1" hangingPunct="1">
              <a:lnSpc>
                <a:spcPct val="80000"/>
              </a:lnSpc>
              <a:spcBef>
                <a:spcPts val="300"/>
              </a:spcBef>
              <a:buNone/>
            </a:pPr>
            <a:endParaRPr lang="en-US" sz="1600" b="1" dirty="0" smtClean="0">
              <a:latin typeface="Calibri" pitchFamily="34" charset="0"/>
            </a:endParaRPr>
          </a:p>
          <a:p>
            <a:pPr eaLnBrk="1" hangingPunct="1">
              <a:lnSpc>
                <a:spcPct val="80000"/>
              </a:lnSpc>
              <a:spcBef>
                <a:spcPts val="300"/>
              </a:spcBef>
              <a:buNone/>
            </a:pPr>
            <a:r>
              <a:rPr lang="en-US" sz="2400" dirty="0" smtClean="0"/>
              <a:t>The difficulties faced by developers and users of </a:t>
            </a:r>
            <a:r>
              <a:rPr lang="en-US" sz="2400" dirty="0" err="1" smtClean="0"/>
              <a:t>interatomic</a:t>
            </a:r>
            <a:r>
              <a:rPr lang="en-US" sz="2400" dirty="0" smtClean="0"/>
              <a:t> </a:t>
            </a:r>
          </a:p>
          <a:p>
            <a:pPr eaLnBrk="1" hangingPunct="1">
              <a:lnSpc>
                <a:spcPct val="80000"/>
              </a:lnSpc>
              <a:spcBef>
                <a:spcPts val="300"/>
              </a:spcBef>
              <a:buNone/>
            </a:pPr>
            <a:r>
              <a:rPr lang="en-US" sz="2400" dirty="0" smtClean="0"/>
              <a:t>models include</a:t>
            </a:r>
            <a:r>
              <a:rPr lang="en-US" sz="2400" dirty="0" smtClean="0">
                <a:latin typeface="Calibri" pitchFamily="34" charset="0"/>
              </a:rPr>
              <a:t>:</a:t>
            </a:r>
          </a:p>
          <a:p>
            <a:pPr marL="457200" lvl="1" indent="-457200">
              <a:spcBef>
                <a:spcPts val="800"/>
              </a:spcBef>
              <a:buFont typeface="+mj-lt"/>
              <a:buAutoNum type="arabicPeriod"/>
            </a:pPr>
            <a:r>
              <a:rPr lang="en-US" sz="2400" dirty="0" smtClean="0"/>
              <a:t>No easy access to an extensive list of reliable </a:t>
            </a:r>
            <a:r>
              <a:rPr lang="en-US" sz="2400" i="1" dirty="0" smtClean="0">
                <a:solidFill>
                  <a:srgbClr val="C00000"/>
                </a:solidFill>
              </a:rPr>
              <a:t>reference data </a:t>
            </a:r>
            <a:r>
              <a:rPr lang="en-US" sz="2400" dirty="0" smtClean="0"/>
              <a:t>from experiments and first principles calculations for fitting.</a:t>
            </a:r>
          </a:p>
          <a:p>
            <a:pPr marL="457200" lvl="1" indent="-457200">
              <a:spcBef>
                <a:spcPts val="800"/>
              </a:spcBef>
              <a:buFont typeface="+mj-lt"/>
              <a:buAutoNum type="arabicPeriod"/>
            </a:pPr>
            <a:r>
              <a:rPr lang="en-US" sz="2400" dirty="0" smtClean="0"/>
              <a:t>No easy access to implementations of existing models with known </a:t>
            </a:r>
            <a:r>
              <a:rPr lang="en-US" sz="2400" i="1" dirty="0" smtClean="0">
                <a:solidFill>
                  <a:srgbClr val="C00000"/>
                </a:solidFill>
              </a:rPr>
              <a:t>provenance</a:t>
            </a:r>
            <a:r>
              <a:rPr lang="en-US" sz="2400" dirty="0" smtClean="0"/>
              <a:t> and </a:t>
            </a:r>
            <a:r>
              <a:rPr lang="en-US" sz="2400" i="1" dirty="0" smtClean="0">
                <a:solidFill>
                  <a:srgbClr val="C00000"/>
                </a:solidFill>
              </a:rPr>
              <a:t>cross-language capability</a:t>
            </a:r>
            <a:r>
              <a:rPr lang="en-US" sz="2400" dirty="0" smtClean="0"/>
              <a:t>.</a:t>
            </a:r>
          </a:p>
          <a:p>
            <a:pPr marL="457200" lvl="1" indent="-457200">
              <a:spcBef>
                <a:spcPts val="800"/>
              </a:spcBef>
              <a:buFont typeface="+mj-lt"/>
              <a:buAutoNum type="arabicPeriod"/>
            </a:pPr>
            <a:r>
              <a:rPr lang="en-US" sz="2400" dirty="0" smtClean="0">
                <a:latin typeface="Calibri" pitchFamily="34" charset="0"/>
              </a:rPr>
              <a:t>No </a:t>
            </a:r>
            <a:r>
              <a:rPr lang="en-US" sz="2400" i="1" dirty="0" smtClean="0">
                <a:solidFill>
                  <a:srgbClr val="C00000"/>
                </a:solidFill>
                <a:latin typeface="Calibri" pitchFamily="34" charset="0"/>
              </a:rPr>
              <a:t>standardized tests </a:t>
            </a:r>
            <a:r>
              <a:rPr lang="en-US" sz="2400" dirty="0" smtClean="0">
                <a:latin typeface="Calibri" pitchFamily="34" charset="0"/>
              </a:rPr>
              <a:t>for evaluating properties of molecular systems.</a:t>
            </a:r>
          </a:p>
          <a:p>
            <a:pPr marL="457200" lvl="1" indent="-457200">
              <a:spcBef>
                <a:spcPts val="800"/>
              </a:spcBef>
              <a:buFont typeface="+mj-lt"/>
              <a:buAutoNum type="arabicPeriod"/>
            </a:pPr>
            <a:r>
              <a:rPr lang="en-US" sz="2400" dirty="0" smtClean="0"/>
              <a:t>No framework for evaluating the </a:t>
            </a:r>
            <a:r>
              <a:rPr lang="en-US" sz="2400" i="1" dirty="0" smtClean="0">
                <a:solidFill>
                  <a:srgbClr val="C00000"/>
                </a:solidFill>
              </a:rPr>
              <a:t>precision and transferability </a:t>
            </a:r>
            <a:r>
              <a:rPr lang="en-US" sz="2400" dirty="0" smtClean="0"/>
              <a:t>of models and therefore no </a:t>
            </a:r>
            <a:r>
              <a:rPr lang="en-US" sz="2400" i="1" dirty="0" smtClean="0">
                <a:solidFill>
                  <a:srgbClr val="C00000"/>
                </a:solidFill>
              </a:rPr>
              <a:t>rigorous guidelines</a:t>
            </a:r>
            <a:r>
              <a:rPr lang="en-US" sz="2400" dirty="0" smtClean="0"/>
              <a:t> for choosing an appropriate model for a given application.</a:t>
            </a:r>
            <a:endParaRPr sz="2400" dirty="0" smtClean="0">
              <a:latin typeface="Calibri" pitchFamily="34" charset="0"/>
            </a:endParaRPr>
          </a:p>
        </p:txBody>
      </p:sp>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Barriers faced by molecular modelers </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8</a:t>
            </a:fld>
            <a:endParaRPr lang="en-US" sz="1200" kern="0" dirty="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Knowledgebase of Interatomic Models (KIM) is proposed to overcome the barriers </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9</a:t>
            </a:fld>
            <a:endParaRPr lang="en-US" sz="1200" kern="0" dirty="0">
              <a:solidFill>
                <a:srgbClr val="898989"/>
              </a:solidFill>
              <a:latin typeface="Calibri"/>
            </a:endParaRPr>
          </a:p>
        </p:txBody>
      </p:sp>
      <p:sp>
        <p:nvSpPr>
          <p:cNvPr id="13" name="TextBox 12"/>
          <p:cNvSpPr txBox="1"/>
          <p:nvPr/>
        </p:nvSpPr>
        <p:spPr>
          <a:xfrm>
            <a:off x="457200" y="1066800"/>
            <a:ext cx="8458200" cy="5632311"/>
          </a:xfrm>
          <a:prstGeom prst="rect">
            <a:avLst/>
          </a:prstGeom>
          <a:noFill/>
        </p:spPr>
        <p:txBody>
          <a:bodyPr wrap="square" rtlCol="0">
            <a:spAutoFit/>
          </a:bodyPr>
          <a:lstStyle/>
          <a:p>
            <a:r>
              <a:rPr lang="en-US" dirty="0" smtClean="0"/>
              <a:t>The </a:t>
            </a:r>
            <a:r>
              <a:rPr lang="en-US" i="1" dirty="0" smtClean="0">
                <a:solidFill>
                  <a:srgbClr val="C00000"/>
                </a:solidFill>
              </a:rPr>
              <a:t>Knowledgebase of Interatomic Models (KIM) </a:t>
            </a:r>
            <a:r>
              <a:rPr lang="en-US" dirty="0" smtClean="0"/>
              <a:t>project is based on a four-year NSF cyber-enabled discovery and innovation (CDI) grant. The KIM project is designed to overcome the barriers mentioned on the previous page. KIM has the following main objectives:</a:t>
            </a:r>
          </a:p>
          <a:p>
            <a:endParaRPr lang="en-US" dirty="0" smtClean="0"/>
          </a:p>
          <a:p>
            <a:pPr>
              <a:buFont typeface="Arial" pitchFamily="34" charset="0"/>
              <a:buChar char="•"/>
            </a:pPr>
            <a:r>
              <a:rPr lang="en-US" dirty="0" smtClean="0"/>
              <a:t> Development of an </a:t>
            </a:r>
            <a:r>
              <a:rPr lang="en-US" i="1" dirty="0" smtClean="0">
                <a:solidFill>
                  <a:srgbClr val="C00000"/>
                </a:solidFill>
              </a:rPr>
              <a:t>online open resource </a:t>
            </a:r>
            <a:r>
              <a:rPr lang="en-US" dirty="0" smtClean="0"/>
              <a:t>for standardized testing and long-term warehousing of </a:t>
            </a:r>
            <a:r>
              <a:rPr lang="en-US" dirty="0" err="1" smtClean="0"/>
              <a:t>interatomic</a:t>
            </a:r>
            <a:r>
              <a:rPr lang="en-US" dirty="0" smtClean="0"/>
              <a:t> models (potentials and force fields) and data.</a:t>
            </a:r>
          </a:p>
          <a:p>
            <a:pPr>
              <a:buFont typeface="Arial" pitchFamily="34" charset="0"/>
              <a:buChar char="•"/>
            </a:pPr>
            <a:endParaRPr lang="en-US" dirty="0" smtClean="0"/>
          </a:p>
          <a:p>
            <a:pPr>
              <a:buFont typeface="Arial" pitchFamily="34" charset="0"/>
              <a:buChar char="•"/>
            </a:pPr>
            <a:r>
              <a:rPr lang="en-US" dirty="0" smtClean="0"/>
              <a:t> Development of an </a:t>
            </a:r>
            <a:r>
              <a:rPr lang="en-US" i="1" dirty="0" smtClean="0">
                <a:solidFill>
                  <a:srgbClr val="C00000"/>
                </a:solidFill>
              </a:rPr>
              <a:t>application programming interface </a:t>
            </a:r>
            <a:r>
              <a:rPr lang="en-US" dirty="0" smtClean="0"/>
              <a:t>(</a:t>
            </a:r>
            <a:r>
              <a:rPr lang="en-US" i="1" dirty="0" smtClean="0">
                <a:solidFill>
                  <a:schemeClr val="tx2">
                    <a:lumMod val="60000"/>
                    <a:lumOff val="40000"/>
                  </a:schemeClr>
                </a:solidFill>
              </a:rPr>
              <a:t>API</a:t>
            </a:r>
            <a:r>
              <a:rPr lang="en-US" i="1" dirty="0" smtClean="0"/>
              <a:t>)</a:t>
            </a:r>
            <a:r>
              <a:rPr lang="en-US" dirty="0" smtClean="0"/>
              <a:t> standard for atomistic simulations, which will allow any </a:t>
            </a:r>
            <a:r>
              <a:rPr lang="en-US" dirty="0" err="1" smtClean="0"/>
              <a:t>interatomic</a:t>
            </a:r>
            <a:r>
              <a:rPr lang="en-US" dirty="0" smtClean="0"/>
              <a:t> model to work seamlessly with any atomistic simulation code.</a:t>
            </a:r>
          </a:p>
          <a:p>
            <a:pPr>
              <a:buFont typeface="Arial" pitchFamily="34" charset="0"/>
              <a:buChar char="•"/>
            </a:pPr>
            <a:endParaRPr lang="en-US" dirty="0" smtClean="0"/>
          </a:p>
          <a:p>
            <a:pPr>
              <a:buFont typeface="Arial" pitchFamily="34" charset="0"/>
              <a:buChar char="•"/>
            </a:pPr>
            <a:r>
              <a:rPr lang="en-US" dirty="0" smtClean="0"/>
              <a:t> Fostering the development of a quantitative theory </a:t>
            </a:r>
            <a:r>
              <a:rPr lang="en-US" i="1" dirty="0" smtClean="0"/>
              <a:t>of </a:t>
            </a:r>
            <a:r>
              <a:rPr lang="en-US" i="1" dirty="0" smtClean="0">
                <a:solidFill>
                  <a:srgbClr val="C00000"/>
                </a:solidFill>
              </a:rPr>
              <a:t>transferability </a:t>
            </a:r>
            <a:r>
              <a:rPr lang="en-US" dirty="0" smtClean="0"/>
              <a:t>of </a:t>
            </a:r>
            <a:r>
              <a:rPr lang="en-US" dirty="0" err="1" smtClean="0"/>
              <a:t>interatomic</a:t>
            </a:r>
            <a:r>
              <a:rPr lang="en-US" dirty="0" smtClean="0"/>
              <a:t> models to provide guidance for selecting application-appropriate models based on rigorous criteria, and error bounds on results.</a:t>
            </a:r>
          </a:p>
          <a:p>
            <a:pPr>
              <a:buFont typeface="Arial" pitchFamily="34" charset="0"/>
              <a:buChar char="•"/>
            </a:pPr>
            <a:endParaRPr lang="en-US" dirty="0" smtClean="0"/>
          </a:p>
          <a:p>
            <a:pPr>
              <a:buFont typeface="Arial" pitchFamily="34" charset="0"/>
              <a:buChar char="•"/>
            </a:pPr>
            <a:r>
              <a:rPr lang="en-US" dirty="0" smtClean="0"/>
              <a:t> Striving for the permanence of the KIM project, including development of a sustainability plan, and establishment of a long-term home for its content.</a:t>
            </a:r>
          </a:p>
          <a:p>
            <a:pPr>
              <a:buFont typeface="Arial" pitchFamily="34" charset="0"/>
              <a:buChar char="•"/>
            </a:pPr>
            <a:endParaRPr lang="en-US" dirty="0" smtClean="0"/>
          </a:p>
          <a:p>
            <a:r>
              <a:rPr lang="en-US" dirty="0" smtClean="0"/>
              <a:t>More information on KIM is available at the project website: </a:t>
            </a:r>
            <a:r>
              <a:rPr lang="en-US" dirty="0" smtClean="0">
                <a:hlinkClick r:id="rId3"/>
              </a:rPr>
              <a:t>http://openKIM.org</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348"/>
  <p:tag name="DEFAULTHEIGHT" val="200"/>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symb,amsmath,bm}&#10;\begin{document}&#10;$&#10;\phi(r) = 4 \epsilon \left[&#10;\left(&#10;\frac{\sigma}{r}\right)^{12}&#10;-\left(\frac{\sigma}{r}\right)^6\right]&#10;$&#10;\end{document}&#10;"/>
  <p:tag name="EXTERNALNAME" val="txp_fig"/>
  <p:tag name="BLEND" val="False"/>
  <p:tag name="TRANSPARENT" val="Tru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235.9805"/>
  <p:tag name="PICTUREFILESIZE" val="14103"/>
</p:tagLst>
</file>

<file path=ppt/tags/tag3.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symb,amsmath,bm}&#10;\begin{document}&#10;$&#10;\varepsilon_{\mbox{\tiny Ar}}&#10;$&#10;\end{document}&#10;"/>
  <p:tag name="EXTERNALNAME" val="txp_fig"/>
  <p:tag name="BLEND" val="False"/>
  <p:tag name="TRANSPARENT" val="Tru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27.00008"/>
  <p:tag name="PICTUREFILESIZE" val="1481"/>
</p:tagLst>
</file>

<file path=ppt/tags/tag4.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symb,amsmath,bm}&#10;\begin{document}&#10;$&#10;\sigma_{\mbox{\tiny Ar}}&#10;$&#10;\end{document}&#10;"/>
  <p:tag name="EXTERNALNAME" val="txp_fig"/>
  <p:tag name="BLEND" val="False"/>
  <p:tag name="TRANSPARENT" val="Tru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28.98008"/>
  <p:tag name="PICTUREFILESIZE" val="146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19017</TotalTime>
  <Words>8537</Words>
  <Application>Microsoft Macintosh PowerPoint</Application>
  <PresentationFormat>On-screen Show (4:3)</PresentationFormat>
  <Paragraphs>1173</Paragraphs>
  <Slides>43</Slides>
  <Notes>43</Notes>
  <HiddenSlides>1</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Knowledgebase of Interatomic Models  Application Programming Interface  (KIM API)</vt:lpstr>
      <vt:lpstr>Contents</vt:lpstr>
      <vt:lpstr>Contents (2)</vt:lpstr>
      <vt:lpstr>PowerPoint Presentation</vt:lpstr>
      <vt:lpstr>KIM TEAM</vt:lpstr>
      <vt:lpstr>Molecular/atomistic simulations: tests and models</vt:lpstr>
      <vt:lpstr>Types of molecular modelers</vt:lpstr>
      <vt:lpstr>Barriers faced by molecular modelers </vt:lpstr>
      <vt:lpstr>Knowledgebase of Interatomic Models (KIM) is proposed to overcome the barriers </vt:lpstr>
      <vt:lpstr>KIM framework </vt:lpstr>
      <vt:lpstr>KIM repository: Models</vt:lpstr>
      <vt:lpstr>KIM repository: Tests</vt:lpstr>
      <vt:lpstr>KIM repository: KIM Data</vt:lpstr>
      <vt:lpstr>PowerPoint Presentation</vt:lpstr>
      <vt:lpstr>The KIM API facilitates communication between  Models and Tests</vt:lpstr>
      <vt:lpstr>The most challenging technical requirement is the need for multi-language support</vt:lpstr>
      <vt:lpstr>The KIM API is based on exchanging pointers to data and methods</vt:lpstr>
      <vt:lpstr>Using C-style pointers in Fortran</vt:lpstr>
      <vt:lpstr>How can a Test know what type of input/output data is required by a Model? We have solved this problem by introducing the KIM API descriptor file</vt:lpstr>
      <vt:lpstr> Structure of descriptor file  </vt:lpstr>
      <vt:lpstr> Each argument line in the descriptor file describes an argument and its properties  </vt:lpstr>
      <vt:lpstr> Specifying particle types – species data lines</vt:lpstr>
      <vt:lpstr> In order to define “conventions” of test/model behavior, flag data lines are reserved  </vt:lpstr>
      <vt:lpstr> Parameter arguments are used to publish/access internal parameters of a Model  </vt:lpstr>
      <vt:lpstr>Specifying units that model can handle:  Units Handling and base units  </vt:lpstr>
      <vt:lpstr>Handling of Neighbor lists and  Boundary Conditions – NBC methods</vt:lpstr>
      <vt:lpstr>Descriptions of the NBC methods</vt:lpstr>
      <vt:lpstr>Descriptions of the NBC methods (2)</vt:lpstr>
      <vt:lpstr> Example of using NBC methods in KIM file  </vt:lpstr>
      <vt:lpstr> Neighbor list access methods:  all related lines in the KIM descriptor files </vt:lpstr>
      <vt:lpstr> Interface to get_neigh method  </vt:lpstr>
      <vt:lpstr>Model_init places compute method pointer in KIM API object</vt:lpstr>
      <vt:lpstr>Initialization of KIM API object, setting and getting data-pointers can be done through the KIM service routines</vt:lpstr>
      <vt:lpstr>Examples of using KIM_API_init and KIM_API_allocate service routines</vt:lpstr>
      <vt:lpstr>Examples of using KIM API getm/setm data ("multiple” version of get/set  data)  </vt:lpstr>
      <vt:lpstr>KIM_API_model_init will call model initialize routine that, in turn, will place model compute into KIM object  </vt:lpstr>
      <vt:lpstr>An example of using get_neigh method through KIM API service routines</vt:lpstr>
      <vt:lpstr> Computing quantities from the first derivative </vt:lpstr>
      <vt:lpstr>PowerPoint Presentation</vt:lpstr>
      <vt:lpstr> Every argument that needs to be communicated between Tests and Models must be in the descriptor file </vt:lpstr>
      <vt:lpstr>KIM API directory structure</vt:lpstr>
      <vt:lpstr>PowerPoint Presentation</vt:lpstr>
      <vt:lpstr>KIM API object is an array of Base data elements. Each Base data element can hold a pointer to any relevant data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title of the titleof the titler</dc:title>
  <dc:creator>Pilot Fighter</dc:creator>
  <cp:lastModifiedBy>Ryan Elliott</cp:lastModifiedBy>
  <cp:revision>1120</cp:revision>
  <cp:lastPrinted>2011-08-06T13:33:20Z</cp:lastPrinted>
  <dcterms:created xsi:type="dcterms:W3CDTF">2010-03-15T14:52:22Z</dcterms:created>
  <dcterms:modified xsi:type="dcterms:W3CDTF">2012-07-06T16:16:16Z</dcterms:modified>
</cp:coreProperties>
</file>