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288" r:id="rId26"/>
    <p:sldId id="289" r:id="rId27"/>
    <p:sldId id="290" r:id="rId28"/>
    <p:sldId id="291" r:id="rId29"/>
    <p:sldId id="285" r:id="rId30"/>
    <p:sldId id="292" r:id="rId31"/>
    <p:sldId id="264" r:id="rId32"/>
    <p:sldId id="270" r:id="rId33"/>
    <p:sldId id="265" r:id="rId34"/>
    <p:sldId id="266" r:id="rId35"/>
    <p:sldId id="267" r:id="rId36"/>
    <p:sldId id="268" r:id="rId37"/>
    <p:sldId id="272" r:id="rId38"/>
    <p:sldId id="273" r:id="rId39"/>
    <p:sldId id="275" r:id="rId40"/>
    <p:sldId id="274" r:id="rId41"/>
    <p:sldId id="271" r:id="rId42"/>
    <p:sldId id="276" r:id="rId43"/>
    <p:sldId id="308" r:id="rId44"/>
  </p:sldIdLst>
  <p:sldSz cx="9144000" cy="6858000" type="screen4x3"/>
  <p:notesSz cx="6845300" cy="9396413"/>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396" autoAdjust="0"/>
    <p:restoredTop sz="94640" autoAdjust="0"/>
  </p:normalViewPr>
  <p:slideViewPr>
    <p:cSldViewPr>
      <p:cViewPr varScale="1">
        <p:scale>
          <a:sx n="74" d="100"/>
          <a:sy n="74" d="100"/>
        </p:scale>
        <p:origin x="-103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8/8/2011</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8/8/2011</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000000"/>
              </a:solidFill>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000000"/>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58872530-C1E7-479B-961E-45086635665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19053D79-DB92-4600-990B-D5682F501451}"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8/8/2011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8/8/2011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8/8/2011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8/8/2011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8/8/2011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8/8/2011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8/8/2011</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8/8/2011</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8/8/2011</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8/8/2011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8/8/2011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8/8/2011</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jpeg"/><Relationship Id="rId5" Type="http://schemas.openxmlformats.org/officeDocument/2006/relationships/notesSlide" Target="../notesSlides/notesSlide11.xml"/><Relationship Id="rId4" Type="http://schemas.openxmlformats.org/officeDocument/2006/relationships/slideLayout" Target="../slideLayouts/slideLayout2.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openkim.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variables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261884"/>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Valeriu Smirichinski, </a:t>
            </a:r>
            <a:r>
              <a:rPr lang="en-US" sz="2000" dirty="0">
                <a:solidFill>
                  <a:srgbClr val="4F6228"/>
                </a:solidFill>
                <a:latin typeface="Calibri" pitchFamily="34" charset="0"/>
              </a:rPr>
              <a:t>Ryan </a:t>
            </a:r>
            <a:r>
              <a:rPr lang="en-US" sz="2000" dirty="0" smtClean="0">
                <a:solidFill>
                  <a:srgbClr val="4F6228"/>
                </a:solidFill>
                <a:latin typeface="Calibri" pitchFamily="34" charset="0"/>
              </a:rPr>
              <a:t>S. Elliott and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August </a:t>
            </a:r>
            <a:r>
              <a:rPr lang="en-US" sz="2000" dirty="0">
                <a:solidFill>
                  <a:srgbClr val="4F6228"/>
                </a:solidFill>
                <a:latin typeface="Calibri" pitchFamily="34" charset="0"/>
              </a:rPr>
              <a:t>2011</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000" dirty="0" smtClean="0">
                <a:latin typeface="Calibri" pitchFamily="34" charset="0"/>
              </a:rPr>
              <a:t> </a:t>
            </a:r>
            <a:r>
              <a:rPr lang="en-US" sz="1400" dirty="0" smtClean="0">
                <a:latin typeface="Calibri" pitchFamily="34" charset="0"/>
              </a:rPr>
              <a:t>alpha version  </a:t>
            </a:r>
            <a:r>
              <a:rPr lang="en-US" sz="1400" dirty="0" smtClean="0">
                <a:latin typeface="Calibri" pitchFamily="34" charset="0"/>
              </a:rPr>
              <a:t>openkim-api-v0.1.0</a:t>
            </a:r>
            <a:endParaRPr lang="en-US" sz="1400" dirty="0">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t>
            </a:r>
            <a:r>
              <a:rPr lang="en-US" sz="1200" b="0" i="0" u="none" strike="noStrike" kern="1200" cap="none" spc="0" baseline="0" dirty="0" smtClean="0">
                <a:solidFill>
                  <a:srgbClr val="000000"/>
                </a:solidFill>
                <a:uFillTx/>
                <a:latin typeface="Calibri"/>
              </a:rPr>
              <a:t>analog double</a:t>
            </a:r>
            <a:r>
              <a:rPr lang="en-US" sz="1200" b="0" i="0" u="none" strike="noStrike" kern="1200" cap="none" spc="0" dirty="0" smtClean="0">
                <a:solidFill>
                  <a:srgbClr val="000000"/>
                </a:solidFill>
                <a:uFillTx/>
                <a:latin typeface="Calibri"/>
              </a:rPr>
              <a:t> </a:t>
            </a:r>
            <a:r>
              <a:rPr lang="en-US" sz="1200" b="0" i="0" u="none" strike="noStrike" kern="1200" cap="none" spc="0" dirty="0" smtClean="0">
                <a:solidFill>
                  <a:srgbClr val="000000"/>
                </a:solidFill>
                <a:uFillTx/>
                <a:latin typeface="Calibri"/>
              </a:rPr>
              <a:t>*x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404937"/>
            <a:ext cx="8610600" cy="3662541"/>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model_Ne_P_MLJ_NEIGH_PURE_H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a:t>
            </a:r>
            <a:r>
              <a:rPr lang="en-US" sz="1000" dirty="0" err="1" smtClean="0">
                <a:solidFill>
                  <a:srgbClr val="000000"/>
                </a:solidFill>
                <a:latin typeface="Courier New" pitchFamily="49" charset="0"/>
                <a:cs typeface="Courier New" pitchFamily="49" charset="0"/>
              </a:rPr>
              <a:t>SystemU</a:t>
            </a:r>
            <a:r>
              <a:rPr lang="en-US" sz="1000" dirty="0" smtClean="0">
                <a:solidFill>
                  <a:srgbClr val="000000"/>
                </a:solidFill>
                <a:latin typeface="Courier New" pitchFamily="49" charset="0"/>
                <a:cs typeface="Courier New" pitchFamily="49" charset="0"/>
              </a:rPr>
              <a:t>/Scale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           integer*8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657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MODELs/</a:t>
            </a:r>
            <a:r>
              <a:rPr lang="en-US" sz="800" dirty="0" err="1" smtClean="0">
                <a:solidFill>
                  <a:srgbClr val="000000"/>
                </a:solidFill>
                <a:latin typeface="Calibri" pitchFamily="34" charset="0"/>
              </a:rPr>
              <a:t>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variables that the model needs for computation including input and output variables.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variables that will be communicated using the KIM API </a:t>
            </a:r>
            <a:endParaRPr lang="en-US"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KIM installation: compilation, linking and running Tests</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2895600" cy="584775"/>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Dummy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Dummy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a:t>
            </a:r>
            <a:r>
              <a:rPr lang="en-US" sz="1100" dirty="0" err="1" smtClean="0">
                <a:solidFill>
                  <a:srgbClr val="000000"/>
                </a:solidFill>
                <a:latin typeface="Courier New" pitchFamily="49" charset="0"/>
                <a:cs typeface="Courier New" pitchFamily="49" charset="0"/>
              </a:rPr>
              <a:t>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endParaRPr lang="en-US" sz="1100" dirty="0">
              <a:solidFill>
                <a:srgbClr val="000000"/>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73212"/>
            <a:ext cx="8153400" cy="1969770"/>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model_Ar_P_MLJ_F90</a:t>
            </a: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r>
              <a:rPr lang="en-US" sz="1100" dirty="0">
                <a:solidFill>
                  <a:srgbClr val="000000"/>
                </a:solidFill>
                <a:latin typeface="Courier New" pitchFamily="49" charset="0"/>
                <a:cs typeface="Courier New" pitchFamily="49" charset="0"/>
              </a:rPr>
              <a:t>:</a:t>
            </a:r>
          </a:p>
          <a:p>
            <a:r>
              <a:rPr lang="en-US" sz="1100" dirty="0">
                <a:solidFill>
                  <a:srgbClr val="000000"/>
                </a:solidFill>
                <a:latin typeface="Courier New" pitchFamily="49" charset="0"/>
                <a:cs typeface="Courier New" pitchFamily="49" charset="0"/>
              </a:rPr>
              <a:t># Name             Type       Unit      </a:t>
            </a:r>
            <a:r>
              <a:rPr lang="en-US" sz="1100" dirty="0" err="1">
                <a:solidFill>
                  <a:srgbClr val="000000"/>
                </a:solidFill>
                <a:latin typeface="Courier New" pitchFamily="49" charset="0"/>
                <a:cs typeface="Courier New" pitchFamily="49" charset="0"/>
              </a:rPr>
              <a:t>SystemU</a:t>
            </a:r>
            <a:r>
              <a:rPr lang="en-US" sz="1100" dirty="0">
                <a:solidFill>
                  <a:srgbClr val="000000"/>
                </a:solidFill>
                <a:latin typeface="Courier New" pitchFamily="49" charset="0"/>
                <a:cs typeface="Courier New" pitchFamily="49" charset="0"/>
              </a:rPr>
              <a:t>/Scale          Shape              requirements</a:t>
            </a:r>
          </a:p>
          <a:p>
            <a:r>
              <a:rPr lang="en-US" sz="1100" dirty="0">
                <a:solidFill>
                  <a:srgbClr val="000000"/>
                </a:solidFill>
                <a:latin typeface="Courier New" pitchFamily="49" charset="0"/>
                <a:cs typeface="Courier New" pitchFamily="49" charset="0"/>
              </a:rPr>
              <a:t>energy             real*8     energy    standard                []</a:t>
            </a:r>
          </a:p>
          <a:p>
            <a:endParaRPr lang="en-US" sz="1100" dirty="0">
              <a:solidFill>
                <a:srgbClr val="000000"/>
              </a:solidFill>
              <a:latin typeface="Courier New" pitchFamily="49" charset="0"/>
              <a:cs typeface="Courier New" pitchFamily="49" charset="0"/>
            </a:endParaRPr>
          </a:p>
          <a:p>
            <a:r>
              <a:rPr lang="en-US" sz="1100" dirty="0" err="1">
                <a:solidFill>
                  <a:srgbClr val="000000"/>
                </a:solidFill>
                <a:latin typeface="Courier New" pitchFamily="49" charset="0"/>
                <a:cs typeface="Courier New" pitchFamily="49" charset="0"/>
              </a:rPr>
              <a:t>energyPerAtom</a:t>
            </a:r>
            <a:r>
              <a:rPr lang="en-US" sz="1100" dirty="0">
                <a:solidFill>
                  <a:srgbClr val="000000"/>
                </a:solidFill>
                <a:latin typeface="Courier New" pitchFamily="49" charset="0"/>
                <a:cs typeface="Courier New" pitchFamily="49" charset="0"/>
              </a:rPr>
              <a:t>      real*8     energy    standard                [</a:t>
            </a:r>
            <a:r>
              <a:rPr lang="en-US" sz="1100" dirty="0" err="1">
                <a:solidFill>
                  <a:srgbClr val="000000"/>
                </a:solidFill>
                <a:latin typeface="Courier New" pitchFamily="49" charset="0"/>
                <a:cs typeface="Courier New" pitchFamily="49" charset="0"/>
              </a:rPr>
              <a:t>numberOfAtoms</a:t>
            </a:r>
            <a:r>
              <a:rPr lang="en-US" sz="1100" dirty="0">
                <a:solidFill>
                  <a:srgbClr val="000000"/>
                </a:solidFill>
                <a:latin typeface="Courier New" pitchFamily="49" charset="0"/>
                <a:cs typeface="Courier New" pitchFamily="49" charset="0"/>
              </a:rPr>
              <a:t>]   optional  </a:t>
            </a:r>
          </a:p>
          <a:p>
            <a:r>
              <a:rPr lang="en-US" sz="1200" dirty="0">
                <a:solidFill>
                  <a:srgbClr val="000000"/>
                </a:solidFill>
                <a:latin typeface="Calibri" pitchFamily="34" charset="0"/>
              </a:rPr>
              <a:t>….</a:t>
            </a: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 variable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76200" y="1219200"/>
            <a:ext cx="3657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553200" y="4071937"/>
            <a:ext cx="22098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variable is required.  A value of “optional” indicates that the associated data will be computed only if the variable 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38337"/>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3995737"/>
            <a:ext cx="1524003" cy="533396"/>
          </a:xfrm>
          <a:custGeom>
            <a:avLst>
              <a:gd name="f0" fmla="val 6818"/>
              <a:gd name="f1" fmla="val -2845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3" y="5672133"/>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3919537"/>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 variable 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62676"/>
              <a:gd name="adj2" fmla="val -137482"/>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 variable describes its array properties. It specifies the number and size  (range) of indices.  For example, [] means a scalar (zero-dimensional array),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means a one-dimensional array and [numberOfAtoms,3] means a two-dimensional array of size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15" name="Rounded Rectangular Callout 13"/>
          <p:cNvSpPr/>
          <p:nvPr/>
        </p:nvSpPr>
        <p:spPr>
          <a:xfrm>
            <a:off x="4419596" y="3995737"/>
            <a:ext cx="1524003" cy="533396"/>
          </a:xfrm>
          <a:custGeom>
            <a:avLst>
              <a:gd name="f0" fmla="val -4607"/>
              <a:gd name="f1" fmla="val -294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System of units: standard, </a:t>
            </a:r>
            <a:r>
              <a:rPr lang="en-US" sz="1200" b="0" i="0" u="none" strike="noStrike" kern="1200" cap="none" spc="0" baseline="0" dirty="0" smtClean="0">
                <a:solidFill>
                  <a:srgbClr val="000000"/>
                </a:solidFill>
                <a:uFillTx/>
                <a:latin typeface="Calibri"/>
              </a:rPr>
              <a:t>SI, none</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detailed description of all Types value , Unit, </a:t>
            </a:r>
            <a:r>
              <a:rPr lang="en-US" sz="900" dirty="0" err="1" smtClean="0">
                <a:solidFill>
                  <a:srgbClr val="000000"/>
                </a:solidFill>
                <a:latin typeface="Calibri" pitchFamily="34" charset="0"/>
              </a:rPr>
              <a:t>SystemU</a:t>
            </a:r>
            <a:r>
              <a:rPr lang="en-US" sz="900" dirty="0" smtClean="0">
                <a:solidFill>
                  <a:srgbClr val="000000"/>
                </a:solidFill>
                <a:latin typeface="Calibri" pitchFamily="34" charset="0"/>
              </a:rPr>
              <a:t>/Scale can be found in  the file KIM_API/standard.kim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atom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KIM_API_get_listAtomTypes</a:t>
            </a:r>
            <a:r>
              <a:rPr lang="en-US" sz="1200" b="1" dirty="0" smtClean="0"/>
              <a:t>() </a:t>
            </a:r>
            <a:r>
              <a:rPr lang="en-US" sz="1200" dirty="0" smtClean="0"/>
              <a:t>service routine allows one to obtain a list of all atom species used by the model during runtime. Also the </a:t>
            </a:r>
            <a:r>
              <a:rPr lang="en-US" sz="1200" b="1" dirty="0" err="1" smtClean="0"/>
              <a:t>KIM_API_get_atypeCode</a:t>
            </a:r>
            <a:r>
              <a:rPr lang="en-US" sz="1200" b="1" dirty="0" smtClean="0"/>
              <a:t>() </a:t>
            </a:r>
            <a:r>
              <a:rPr lang="en-US" sz="1200" dirty="0" smtClean="0"/>
              <a:t>service routine allows one to get the atom species integer code (see KIMserviceDescription.txt).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dummy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286232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NEIGH-RVEC-F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NEIGH-PURE-H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dummy data line defines a convention (or parameter), that can be used to ensure that Models and Tests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`dummy'</a:t>
            </a:r>
            <a:endParaRPr lang="en-US" sz="1200" dirty="0"/>
          </a:p>
        </p:txBody>
      </p:sp>
      <p:sp>
        <p:nvSpPr>
          <p:cNvPr id="13" name="Rounded Rectangular Callout 12"/>
          <p:cNvSpPr/>
          <p:nvPr/>
        </p:nvSpPr>
        <p:spPr>
          <a:xfrm>
            <a:off x="4800600" y="4038600"/>
            <a:ext cx="2362200" cy="381000"/>
          </a:xfrm>
          <a:prstGeom prst="wedgeRoundRectCallout">
            <a:avLst>
              <a:gd name="adj1" fmla="val -144279"/>
              <a:gd name="adj2" fmla="val -175786"/>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48785"/>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“dummy “ type variables, because they are not  “data pointer holders“.</a:t>
            </a:r>
          </a:p>
          <a:p>
            <a:endParaRPr lang="en-US" sz="1100" dirty="0" smtClean="0"/>
          </a:p>
          <a:p>
            <a:r>
              <a:rPr lang="en-US" sz="1100" dirty="0" smtClean="0"/>
              <a:t>For a detailed description of all dummy lines see the file  KIM_API/standard.kim. Also see </a:t>
            </a:r>
            <a:r>
              <a:rPr lang="en-US" sz="1100" dirty="0" smtClean="0"/>
              <a:t>template </a:t>
            </a:r>
            <a:r>
              <a:rPr lang="en-US" sz="1100" dirty="0" smtClean="0"/>
              <a:t>files in DOCs/TEMPLATEs/.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variables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23604"/>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a:t>
            </a:r>
            <a:r>
              <a:rPr lang="en-US" sz="1200" dirty="0" err="1" smtClean="0">
                <a:solidFill>
                  <a:srgbClr val="000000"/>
                </a:solidFill>
                <a:latin typeface="Courier New" pitchFamily="49" charset="0"/>
                <a:cs typeface="Courier New" pitchFamily="49" charset="0"/>
              </a:rPr>
              <a:t>SystemU</a:t>
            </a:r>
            <a:r>
              <a:rPr lang="en-US" sz="1200" dirty="0" smtClean="0">
                <a:solidFill>
                  <a:srgbClr val="000000"/>
                </a:solidFill>
                <a:latin typeface="Courier New" pitchFamily="49" charset="0"/>
                <a:cs typeface="Courier New" pitchFamily="49" charset="0"/>
              </a:rPr>
              <a:t>/Scale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PARAM_FIXED_cutsq</a:t>
            </a:r>
            <a:r>
              <a:rPr lang="en-US" sz="1200" dirty="0" smtClean="0">
                <a:solidFill>
                  <a:srgbClr val="000000"/>
                </a:solidFill>
                <a:latin typeface="Courier New" pitchFamily="49" charset="0"/>
                <a:cs typeface="Courier New" pitchFamily="49" charset="0"/>
              </a:rPr>
              <a:t>       real*8      area      standard              []</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228600" y="3418344"/>
            <a:ext cx="8534400" cy="2846933"/>
          </a:xfrm>
          <a:prstGeom prst="rect">
            <a:avLst/>
          </a:prstGeom>
          <a:noFill/>
        </p:spPr>
        <p:txBody>
          <a:bodyPr wrap="square" rtlCol="0">
            <a:spAutoFit/>
          </a:bodyPr>
          <a:lstStyle/>
          <a:p>
            <a:r>
              <a:rPr lang="en-US" sz="1100" dirty="0" smtClean="0"/>
              <a:t>The format for parameter variables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KIM_API_get_listParams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KIM_API_get_listFreeParams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KIM_API_get_listFixedParams</a:t>
            </a:r>
            <a:r>
              <a:rPr lang="en-US" sz="1100" dirty="0" smtClean="0">
                <a:solidFill>
                  <a:srgbClr val="000000"/>
                </a:solidFill>
                <a:latin typeface="Courier New" pitchFamily="49" charset="0"/>
                <a:cs typeface="Courier New" pitchFamily="49" charset="0"/>
              </a:rPr>
              <a:t>() will return a list of FIXED parameters (see KIMserviceDescription.txt)</a:t>
            </a:r>
          </a:p>
          <a:p>
            <a:endParaRPr lang="en-US" dirty="0" smtClean="0"/>
          </a:p>
          <a:p>
            <a:r>
              <a:rPr lang="en-US" dirty="0" smtClean="0"/>
              <a:t>Names of parameter variables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5638800" cy="338554"/>
          </a:xfrm>
          <a:prstGeom prst="rect">
            <a:avLst/>
          </a:prstGeom>
          <a:noFill/>
          <a:ln w="9525">
            <a:noFill/>
            <a:miter lim="800000"/>
            <a:headEnd/>
            <a:tailEnd/>
          </a:ln>
        </p:spPr>
        <p:txBody>
          <a:bodyPr wrap="square" anchorCtr="1">
            <a:spAutoFit/>
          </a:bodyPr>
          <a:lstStyle/>
          <a:p>
            <a:pPr algn="ctr"/>
            <a:r>
              <a:rPr lang="en-US" sz="1600" b="1" dirty="0" err="1" smtClean="0">
                <a:solidFill>
                  <a:srgbClr val="000000"/>
                </a:solidFill>
                <a:latin typeface="Calibri" pitchFamily="34" charset="0"/>
              </a:rPr>
              <a:t>model_Ar_P_MLJ_CLUSTER</a:t>
            </a:r>
            <a:r>
              <a:rPr lang="en-US" sz="1600" b="1" dirty="0" smtClean="0">
                <a:solidFill>
                  <a:srgbClr val="000000"/>
                </a:solidFill>
                <a:latin typeface="Calibri" pitchFamily="34" charset="0"/>
              </a:rPr>
              <a:t>/model_Ar_P_MLJ_CLUSTER.kim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6764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828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676400" cy="954107"/>
          </a:xfrm>
          <a:prstGeom prst="rect">
            <a:avLst/>
          </a:prstGeom>
          <a:noFill/>
          <a:ln>
            <a:solidFill>
              <a:srgbClr val="00B050"/>
            </a:solidFill>
          </a:ln>
        </p:spPr>
        <p:txBody>
          <a:bodyPr wrap="square" rtlCol="0">
            <a:spAutoFit/>
          </a:bodyPr>
          <a:lstStyle/>
          <a:p>
            <a:r>
              <a:rPr lang="en-US" sz="1600" b="1" dirty="0" smtClean="0"/>
              <a:t>NEIGH-PURE-H</a:t>
            </a:r>
          </a:p>
          <a:p>
            <a:r>
              <a:rPr lang="en-US" sz="1600" b="1" dirty="0" smtClean="0"/>
              <a:t>NEIGH-PURE-F</a:t>
            </a:r>
          </a:p>
          <a:p>
            <a:r>
              <a:rPr lang="en-US" sz="1200" dirty="0" smtClean="0"/>
              <a:t>Model needs neighbor lists</a:t>
            </a:r>
            <a:endParaRPr lang="en-US" sz="1200" dirty="0"/>
          </a:p>
        </p:txBody>
      </p:sp>
      <p:sp>
        <p:nvSpPr>
          <p:cNvPr id="47" name="TextBox 46"/>
          <p:cNvSpPr txBox="1"/>
          <p:nvPr/>
        </p:nvSpPr>
        <p:spPr>
          <a:xfrm>
            <a:off x="7239000" y="4267200"/>
            <a:ext cx="1524000" cy="1046440"/>
          </a:xfrm>
          <a:prstGeom prst="rect">
            <a:avLst/>
          </a:prstGeom>
          <a:noFill/>
          <a:ln>
            <a:solidFill>
              <a:srgbClr val="00B050"/>
            </a:solidFill>
          </a:ln>
        </p:spPr>
        <p:txBody>
          <a:bodyPr wrap="square" rtlCol="0">
            <a:spAutoFit/>
          </a:bodyPr>
          <a:lstStyle/>
          <a:p>
            <a:r>
              <a:rPr lang="en-US" sz="1400" b="1" dirty="0" smtClean="0"/>
              <a:t>NEIGH-RVEC-F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MI-OPBC-H</a:t>
            </a:r>
          </a:p>
          <a:p>
            <a:r>
              <a:rPr lang="en-US" sz="1600" b="1" dirty="0" smtClean="0"/>
              <a:t>MI-OPBC-F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6309420"/>
          </a:xfrm>
          <a:prstGeom prst="rect">
            <a:avLst/>
          </a:prstGeom>
          <a:noFill/>
        </p:spPr>
        <p:txBody>
          <a:bodyPr wrap="square" rtlCol="0">
            <a:spAutoFit/>
          </a:bodyPr>
          <a:lstStyle/>
          <a:p>
            <a:r>
              <a:rPr lang="en-US" sz="1600" b="1" dirty="0" smtClean="0"/>
              <a:t>CLUSTER</a:t>
            </a:r>
            <a:r>
              <a:rPr lang="en-US" sz="1400" dirty="0" smtClean="0"/>
              <a:t>: </a:t>
            </a:r>
          </a:p>
          <a:p>
            <a:r>
              <a:rPr lang="en-US" sz="1400" dirty="0" smtClean="0"/>
              <a:t>Receives  the number of atoms and coordinates </a:t>
            </a:r>
            <a:r>
              <a:rPr lang="en-US" sz="1400" i="1" dirty="0" smtClean="0"/>
              <a:t>without</a:t>
            </a:r>
            <a:r>
              <a:rPr lang="en-US" sz="1400" dirty="0" smtClean="0"/>
              <a:t> additional information (such as neighbor lists or other boundary condition </a:t>
            </a:r>
            <a:r>
              <a:rPr lang="en-US" sz="1400" dirty="0" err="1" smtClean="0"/>
              <a:t>specifiers</a:t>
            </a:r>
            <a:r>
              <a:rPr lang="en-US" sz="1400" dirty="0" smtClean="0"/>
              <a:t>) and computes requested quantities under the assumption that the atoms form an isolated cluster.  For example, if energy and forces are requested, it will compute the total energy of all the atoms based on the supplied atom coordinates and the derivative of the total energy with respect to the positions of the atoms. </a:t>
            </a:r>
          </a:p>
          <a:p>
            <a:endParaRPr lang="en-US" sz="1400" dirty="0" smtClean="0"/>
          </a:p>
          <a:p>
            <a:r>
              <a:rPr lang="en-US" sz="1600" b="1" dirty="0" smtClean="0"/>
              <a:t>MI-OPBC-[F</a:t>
            </a:r>
            <a:r>
              <a:rPr lang="en-US" sz="2000" b="1" dirty="0" smtClean="0"/>
              <a:t>|</a:t>
            </a:r>
            <a:r>
              <a:rPr lang="en-US" sz="1600" b="1" dirty="0" smtClean="0"/>
              <a:t>H]</a:t>
            </a:r>
            <a:r>
              <a:rPr lang="en-US" sz="1400" b="1" dirty="0" smtClean="0"/>
              <a:t>:</a:t>
            </a:r>
          </a:p>
          <a:p>
            <a:r>
              <a:rPr lang="en-US" sz="1400" dirty="0" smtClean="0"/>
              <a:t>Receives the number of atoms and coordinates, the side lengths for the periodic orthogonal box and a neighbor list as detailed below. Assumes all atoms lie inside the periodic box.  Side lengths of box must be at least twice the cutoff range. Computes the requested quantities under the assumption that the atoms are subjected to minimum image, orthogonal, periodic boundary conditions.</a:t>
            </a:r>
          </a:p>
          <a:p>
            <a:endParaRPr lang="en-US" sz="1400" dirty="0" smtClean="0"/>
          </a:p>
          <a:p>
            <a:r>
              <a:rPr lang="en-US" sz="1400" dirty="0" smtClean="0"/>
              <a:t>Neighbor list requirements for MI-OPBC-[F</a:t>
            </a:r>
            <a:r>
              <a:rPr lang="en-US" dirty="0" smtClean="0"/>
              <a:t>|</a:t>
            </a:r>
            <a:r>
              <a:rPr lang="en-US" sz="1400" dirty="0" smtClean="0"/>
              <a:t>H]:</a:t>
            </a:r>
          </a:p>
          <a:p>
            <a:pPr marL="342900" indent="-342900">
              <a:buFont typeface="+mj-lt"/>
              <a:buAutoNum type="arabicPeriod"/>
            </a:pPr>
            <a:r>
              <a:rPr lang="en-US" sz="1400" dirty="0" smtClean="0"/>
              <a:t>The minimum image convention is applied during construction of the neighbor list consistent with the orthogonal box size.</a:t>
            </a:r>
          </a:p>
          <a:p>
            <a:pPr marL="342900" indent="-342900">
              <a:buFont typeface="+mj-lt"/>
              <a:buAutoNum type="arabicPeriod"/>
            </a:pPr>
            <a:r>
              <a:rPr lang="en-US" sz="1400" dirty="0" smtClean="0"/>
              <a:t>The neighbor list can be supplied in either full or half mode.</a:t>
            </a:r>
          </a:p>
          <a:p>
            <a:pPr marL="342900" indent="-342900"/>
            <a:r>
              <a:rPr lang="en-US" sz="1400" dirty="0" smtClean="0"/>
              <a:t>	</a:t>
            </a:r>
            <a:r>
              <a:rPr lang="en-US" sz="1400" b="1" dirty="0" smtClean="0"/>
              <a:t>Full neighbor list</a:t>
            </a:r>
            <a:r>
              <a:rPr lang="en-US" sz="1400" dirty="0" smtClean="0"/>
              <a:t>: All neighbors of an atom are stored</a:t>
            </a:r>
          </a:p>
          <a:p>
            <a:pPr marL="342900" indent="-342900"/>
            <a:r>
              <a:rPr lang="en-US" sz="1400" dirty="0" smtClean="0"/>
              <a:t>	</a:t>
            </a:r>
            <a:r>
              <a:rPr lang="en-US" sz="1400" b="1" dirty="0" smtClean="0"/>
              <a:t>Half neighbor list</a:t>
            </a:r>
            <a:r>
              <a:rPr lang="en-US" sz="1400" dirty="0" smtClean="0"/>
              <a:t>: For an atom </a:t>
            </a:r>
            <a:r>
              <a:rPr lang="en-US" sz="1400" dirty="0" err="1" smtClean="0"/>
              <a:t>i</a:t>
            </a:r>
            <a:r>
              <a:rPr lang="en-US" sz="1400" dirty="0" smtClean="0"/>
              <a:t> only the neighbors j&gt;</a:t>
            </a:r>
            <a:r>
              <a:rPr lang="en-US" sz="1400" dirty="0" err="1" smtClean="0"/>
              <a:t>i</a:t>
            </a:r>
            <a:r>
              <a:rPr lang="en-US" sz="1400" dirty="0" smtClean="0"/>
              <a:t> are stored.</a:t>
            </a:r>
          </a:p>
          <a:p>
            <a:pPr marL="342900" indent="-342900"/>
            <a:endParaRPr lang="en-US" sz="1400" dirty="0" smtClean="0"/>
          </a:p>
          <a:p>
            <a:pPr marL="342900" indent="-342900"/>
            <a:r>
              <a:rPr lang="en-US" sz="1400" dirty="0" smtClean="0"/>
              <a:t>Calculated quantities for both –H and –F modes should be equivalent to those obtained were the model to compute its own neighbor list using the provided orthogonal periodic box side lengths.</a:t>
            </a:r>
          </a:p>
          <a:p>
            <a:endParaRPr lang="en-US" sz="1400" dirty="0" smtClean="0"/>
          </a:p>
          <a:p>
            <a:endParaRPr lang="en-US" sz="1400" dirty="0" smtClean="0"/>
          </a:p>
          <a:p>
            <a:endParaRPr lang="en-US" sz="1400" dirty="0" smtClean="0"/>
          </a:p>
          <a:p>
            <a:r>
              <a:rPr lang="en-US" sz="1400" dirty="0" smtClean="0"/>
              <a:t>	</a:t>
            </a:r>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5816977"/>
          </a:xfrm>
          <a:prstGeom prst="rect">
            <a:avLst/>
          </a:prstGeom>
          <a:noFill/>
        </p:spPr>
        <p:txBody>
          <a:bodyPr wrap="square" rtlCol="0">
            <a:spAutoFit/>
          </a:bodyPr>
          <a:lstStyle/>
          <a:p>
            <a:endParaRPr lang="en-US" sz="1600" b="1" dirty="0" smtClean="0"/>
          </a:p>
          <a:p>
            <a:r>
              <a:rPr lang="en-US" sz="1600" b="1" dirty="0" smtClean="0"/>
              <a:t>NEIGH-PURE-[F</a:t>
            </a:r>
            <a:r>
              <a:rPr lang="en-US" sz="2400" b="1" dirty="0" smtClean="0"/>
              <a:t>|</a:t>
            </a:r>
            <a:r>
              <a:rPr lang="en-US" sz="1600" b="1" dirty="0" smtClean="0"/>
              <a:t>H]</a:t>
            </a:r>
            <a:r>
              <a:rPr lang="en-US" sz="1400" dirty="0" smtClean="0"/>
              <a:t>: </a:t>
            </a:r>
          </a:p>
          <a:p>
            <a:pPr lvl="0"/>
            <a:r>
              <a:rPr lang="en-US" sz="1400" dirty="0" smtClean="0">
                <a:solidFill>
                  <a:prstClr val="black"/>
                </a:solidFill>
              </a:rPr>
              <a:t>Receives the number of atoms, coordinates and a full or half neighbor list. The neighbor list defines the environment of each atom, from which the atom’s energy is defined. The model computes the requested quantities using the supplied information.  For example, if energy and forces are requested, it will compute the total energy of all the atoms based on their neighbor lists and the derivative of the total energy with respect to the positions of the atoms.  This  method can be used with codes that use ghost atoms to apply boundary conditions.  The ghost atoms are treated as regular atoms by the model, and it is up to the calling code to discard some information such as the forces on the ghost atoms and to compute the appropriate total energy from per-atom energies of the physical atoms, or to use a modified neighbor list to obtain the desired values.</a:t>
            </a:r>
            <a:endParaRPr lang="en-US" sz="1400" dirty="0" smtClean="0"/>
          </a:p>
          <a:p>
            <a:endParaRPr lang="en-US" sz="1600" b="1" dirty="0" smtClean="0"/>
          </a:p>
          <a:p>
            <a:r>
              <a:rPr lang="en-US" sz="1600" b="1" dirty="0" smtClean="0"/>
              <a:t>NEIGH-RVEC-F</a:t>
            </a:r>
            <a:r>
              <a:rPr lang="en-US" sz="1400" dirty="0" smtClean="0"/>
              <a:t>: </a:t>
            </a:r>
          </a:p>
          <a:p>
            <a:r>
              <a:rPr lang="en-US" sz="1400" dirty="0" smtClean="0"/>
              <a:t>Receives the number of atoms and coordinates, a full neighbor list and the relative position vectors </a:t>
            </a:r>
            <a:r>
              <a:rPr lang="en-US" sz="1400" b="1" dirty="0" smtClean="0"/>
              <a:t>R</a:t>
            </a:r>
            <a:r>
              <a:rPr lang="en-US" sz="1400" baseline="-25000" dirty="0" smtClean="0"/>
              <a:t>ij </a:t>
            </a:r>
            <a:r>
              <a:rPr lang="en-US" sz="1400" dirty="0" smtClean="0"/>
              <a:t>(</a:t>
            </a:r>
            <a:r>
              <a:rPr lang="en-US" sz="1400" b="1" dirty="0" smtClean="0"/>
              <a:t>R</a:t>
            </a:r>
            <a:r>
              <a:rPr lang="en-US" sz="1400" baseline="-25000" dirty="0" smtClean="0"/>
              <a:t>ij </a:t>
            </a:r>
            <a:r>
              <a:rPr lang="en-US" sz="1400" dirty="0" smtClean="0"/>
              <a:t>= </a:t>
            </a:r>
            <a:r>
              <a:rPr lang="en-US" sz="1400" b="1" dirty="0" smtClean="0"/>
              <a:t>x</a:t>
            </a:r>
            <a:r>
              <a:rPr lang="en-US" sz="1400" baseline="-25000" dirty="0" smtClean="0"/>
              <a:t>j</a:t>
            </a:r>
            <a:r>
              <a:rPr lang="en-US" sz="1400" dirty="0" smtClean="0"/>
              <a:t>-</a:t>
            </a:r>
            <a:r>
              <a:rPr lang="en-US" sz="1400" b="1" dirty="0" smtClean="0"/>
              <a:t>x</a:t>
            </a:r>
            <a:r>
              <a:rPr lang="en-US" sz="1400" baseline="-25000" dirty="0" smtClean="0"/>
              <a:t>i</a:t>
            </a:r>
            <a:r>
              <a:rPr lang="en-US" sz="1400" dirty="0" smtClean="0"/>
              <a:t>). The neighbor list and </a:t>
            </a:r>
            <a:r>
              <a:rPr lang="en-US" sz="1400" b="1" dirty="0" smtClean="0"/>
              <a:t>R</a:t>
            </a:r>
            <a:r>
              <a:rPr lang="en-US" sz="1400" baseline="-25000" dirty="0" smtClean="0"/>
              <a:t>ij </a:t>
            </a:r>
            <a:r>
              <a:rPr lang="en-US" sz="1400" dirty="0" smtClean="0"/>
              <a:t>vectors define the environment of each atom, from which the atom’s energy is defined. The model computes the requested quantities using the supplied information.  For example, if energy and forces are requested, it will compute the total energy of all the atoms based on their neighbor lists and relative position vectors and the derivative of the total energy with respect to the positions of the atoms. This method enables the application of  general periodic boundary conditions, including multiple images. (This approach can fail with half neighbor lists and therefore the –H variant of the method does not exist.)  A possible future extension to this method is to allow the Test to provide a </a:t>
            </a:r>
            <a:r>
              <a:rPr lang="en-US" sz="1400" dirty="0" err="1" smtClean="0"/>
              <a:t>ForceTransformation</a:t>
            </a:r>
            <a:r>
              <a:rPr lang="en-US" sz="1400" dirty="0" smtClean="0"/>
              <a:t>() function for each neighbor, which would enable the application of complex boundary conditions such as torsion and objective boundary conditions.</a:t>
            </a:r>
          </a:p>
          <a:p>
            <a:endParaRPr lang="en-US" sz="1400"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2631490"/>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NEIGH-RVEC-F</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NEIGH-PURE-H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NEIGH-PURE-F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dummy</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template example in </a:t>
            </a:r>
            <a:r>
              <a:rPr lang="en-US" sz="1400" dirty="0" err="1" smtClean="0"/>
              <a:t>model_El_P_Template.f.kim</a:t>
            </a:r>
            <a:endParaRPr lang="en-US" sz="1400" dirty="0" smtClean="0"/>
          </a:p>
          <a:p>
            <a:r>
              <a:rPr lang="en-US" sz="1400" dirty="0" smtClean="0"/>
              <a:t>is designed to work with five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lines for the chosen method are in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2971800"/>
            <a:ext cx="2743200" cy="16764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27432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43434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dummy    # presence of this line indicates that indexes</a:t>
            </a:r>
          </a:p>
          <a:p>
            <a:r>
              <a:rPr lang="en-US" sz="1100" dirty="0" smtClean="0">
                <a:solidFill>
                  <a:srgbClr val="000000"/>
                </a:solidFill>
                <a:latin typeface="Courier New" pitchFamily="49" charset="0"/>
                <a:cs typeface="Courier New" pitchFamily="49" charset="0"/>
              </a:rPr>
              <a:t>                                 # for atoms are from 0 to numberOfAtoms-1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numberOfAtoms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dummy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dummy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dummy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MI-OPBC-H               dummy</a:t>
            </a:r>
          </a:p>
          <a:p>
            <a:r>
              <a:rPr lang="en-US" sz="1100" dirty="0" smtClean="0">
                <a:solidFill>
                  <a:srgbClr val="000000"/>
                </a:solidFill>
                <a:latin typeface="Courier New" pitchFamily="49" charset="0"/>
                <a:cs typeface="Courier New" pitchFamily="49" charset="0"/>
              </a:rPr>
              <a:t>MI-OPBC-F               dummy</a:t>
            </a:r>
          </a:p>
          <a:p>
            <a:r>
              <a:rPr lang="en-US" sz="1100" dirty="0" smtClean="0">
                <a:solidFill>
                  <a:srgbClr val="000000"/>
                </a:solidFill>
                <a:latin typeface="Courier New" pitchFamily="49" charset="0"/>
                <a:cs typeface="Courier New" pitchFamily="49" charset="0"/>
              </a:rPr>
              <a:t>NEIGH-RVEC-F            dummy</a:t>
            </a:r>
          </a:p>
          <a:p>
            <a:r>
              <a:rPr lang="en-US" sz="1100" dirty="0" smtClean="0">
                <a:solidFill>
                  <a:srgbClr val="000000"/>
                </a:solidFill>
                <a:latin typeface="Courier New" pitchFamily="49" charset="0"/>
                <a:cs typeface="Courier New" pitchFamily="49" charset="0"/>
              </a:rPr>
              <a:t>NEIGH-PURE-H            dummy</a:t>
            </a:r>
          </a:p>
          <a:p>
            <a:r>
              <a:rPr lang="en-US" sz="1100" dirty="0" smtClean="0">
                <a:solidFill>
                  <a:srgbClr val="000000"/>
                </a:solidFill>
                <a:latin typeface="Courier New" pitchFamily="49" charset="0"/>
                <a:cs typeface="Courier New" pitchFamily="49" charset="0"/>
              </a:rPr>
              <a:t>NEIGH-PURE-F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a:t>
            </a:r>
            <a:r>
              <a:rPr lang="en-US" sz="1100" dirty="0" err="1" smtClean="0">
                <a:solidFill>
                  <a:srgbClr val="000000"/>
                </a:solidFill>
                <a:latin typeface="Courier New" pitchFamily="49" charset="0"/>
                <a:cs typeface="Courier New" pitchFamily="49" charset="0"/>
              </a:rPr>
              <a:t>SystemU</a:t>
            </a:r>
            <a:r>
              <a:rPr lang="en-US" sz="1100" dirty="0" smtClean="0">
                <a:solidFill>
                  <a:srgbClr val="000000"/>
                </a:solidFill>
                <a:latin typeface="Courier New" pitchFamily="49" charset="0"/>
                <a:cs typeface="Courier New" pitchFamily="49" charset="0"/>
              </a:rPr>
              <a:t>/Scale    Shape       requirements</a:t>
            </a:r>
          </a:p>
          <a:p>
            <a:r>
              <a:rPr lang="en-US" sz="1100" dirty="0" err="1" smtClean="0">
                <a:solidFill>
                  <a:srgbClr val="000000"/>
                </a:solidFill>
                <a:latin typeface="Courier New" pitchFamily="49" charset="0"/>
                <a:cs typeface="Courier New" pitchFamily="49" charset="0"/>
              </a:rPr>
              <a:t>get_full_neigh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get_half_neigh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boxlength</a:t>
            </a:r>
            <a:r>
              <a:rPr lang="en-US" sz="1100" dirty="0" smtClean="0">
                <a:solidFill>
                  <a:srgbClr val="000000"/>
                </a:solidFill>
                <a:latin typeface="Courier New" pitchFamily="49" charset="0"/>
                <a:cs typeface="Courier New" pitchFamily="49" charset="0"/>
              </a:rPr>
              <a:t>               real*8      length      unspecified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8222"/>
              <a:gd name="adj2" fmla="val 85031"/>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methods </a:t>
            </a:r>
            <a:r>
              <a:rPr lang="en-US" sz="1400" b="1" dirty="0" err="1" smtClean="0">
                <a:solidFill>
                  <a:srgbClr val="000000"/>
                </a:solidFill>
                <a:cs typeface="Courier New" pitchFamily="49" charset="0"/>
              </a:rPr>
              <a:t>get_full_neigh</a:t>
            </a:r>
            <a:r>
              <a:rPr lang="en-US" sz="1400" dirty="0" smtClean="0">
                <a:solidFill>
                  <a:srgbClr val="000000"/>
                </a:solidFill>
                <a:cs typeface="Courier New" pitchFamily="49" charset="0"/>
              </a:rPr>
              <a:t> or </a:t>
            </a:r>
            <a:r>
              <a:rPr lang="en-US" sz="1400" b="1" dirty="0" err="1" smtClean="0">
                <a:solidFill>
                  <a:srgbClr val="000000"/>
                </a:solidFill>
                <a:cs typeface="Courier New" pitchFamily="49" charset="0"/>
              </a:rPr>
              <a:t>get_half_neigh</a:t>
            </a:r>
            <a:r>
              <a:rPr lang="en-US" sz="1400" dirty="0" smtClean="0">
                <a:solidFill>
                  <a:schemeClr val="tx1"/>
                </a:solidFill>
              </a:rPr>
              <a:t> .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49530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variable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Model and Test examples available in the current version of the KIM API</a:t>
            </a: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object is an array of base data elements.</a:t>
            </a:r>
            <a:br>
              <a:rPr lang="en-US" sz="1600" dirty="0" smtClean="0">
                <a:latin typeface="Calibri" pitchFamily="34" charset="0"/>
              </a:rPr>
            </a:br>
            <a:r>
              <a:rPr lang="en-US" sz="1600" dirty="0" smtClean="0">
                <a:latin typeface="Calibri" pitchFamily="34" charset="0"/>
              </a:rPr>
              <a:t>Each base data element can hold a pointer to any relevant data (scalar, array, method, etc.) </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methods: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 </a:t>
            </a:r>
            <a:r>
              <a:rPr lang="en-US" sz="2400" b="1" dirty="0" err="1" smtClean="0">
                <a:solidFill>
                  <a:srgbClr val="4F81BD"/>
                </a:solidFill>
                <a:latin typeface="Arial" charset="0"/>
                <a:cs typeface="Arial" charset="0"/>
              </a:rPr>
              <a:t>get_half_neigh</a:t>
            </a:r>
            <a:r>
              <a:rPr lang="en-US" sz="2400" b="1" dirty="0" smtClean="0">
                <a:solidFill>
                  <a:srgbClr val="4F81BD"/>
                </a:solidFill>
                <a:latin typeface="Arial" charset="0"/>
                <a:cs typeface="Arial" charset="0"/>
              </a:rPr>
              <a:t> &amp; </a:t>
            </a:r>
            <a:r>
              <a:rPr lang="en-US" sz="2400" b="1" dirty="0" err="1" smtClean="0">
                <a:solidFill>
                  <a:srgbClr val="4F81BD"/>
                </a:solidFill>
                <a:latin typeface="Arial" charset="0"/>
                <a:cs typeface="Arial" charset="0"/>
              </a:rPr>
              <a:t>get_full_neigh</a:t>
            </a:r>
            <a:r>
              <a:rPr lang="en-US" sz="2400" b="1" dirty="0" smtClean="0">
                <a:solidFill>
                  <a:srgbClr val="4F81BD"/>
                </a:solidFill>
                <a:latin typeface="Arial" charset="0"/>
                <a:cs typeface="Arial" charset="0"/>
              </a:rPr>
              <a:t>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17" name="TextBox 16"/>
          <p:cNvSpPr txBox="1"/>
          <p:nvPr/>
        </p:nvSpPr>
        <p:spPr>
          <a:xfrm>
            <a:off x="3200400" y="1143000"/>
            <a:ext cx="5791200" cy="2123658"/>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get_half_neigh</a:t>
            </a:r>
            <a:r>
              <a:rPr lang="en-US" sz="1100" dirty="0" smtClean="0"/>
              <a:t>(pkim,mode,request,atom,numnei,pnei1atom,pRij)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atom</a:t>
            </a:r>
          </a:p>
          <a:p>
            <a:r>
              <a:rPr lang="en-US" sz="1100" dirty="0" smtClean="0"/>
              <a:t>      integer,                                intent(out)    :: </a:t>
            </a:r>
            <a:r>
              <a:rPr lang="en-US" sz="1100" dirty="0" err="1" smtClean="0"/>
              <a:t>numnei</a:t>
            </a:r>
            <a:endParaRPr lang="en-US" sz="1100" dirty="0" smtClean="0"/>
          </a:p>
          <a:p>
            <a:r>
              <a:rPr lang="en-US" sz="1100" dirty="0" smtClean="0"/>
              <a:t>      integer,                                intent(out)    :: pnei1atom</a:t>
            </a:r>
          </a:p>
          <a:p>
            <a:r>
              <a:rPr lang="en-US" sz="1100" dirty="0" smtClean="0"/>
              <a:t>      integer,                                                    :: nei1atom(1);   pointer(pnei1atom,nei1atom)</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get_half_neigh</a:t>
            </a:r>
            <a:endParaRPr lang="en-US" sz="1100" dirty="0"/>
          </a:p>
        </p:txBody>
      </p:sp>
      <p:sp>
        <p:nvSpPr>
          <p:cNvPr id="18" name="TextBox 17"/>
          <p:cNvSpPr txBox="1"/>
          <p:nvPr/>
        </p:nvSpPr>
        <p:spPr>
          <a:xfrm>
            <a:off x="76200" y="1219200"/>
            <a:ext cx="3124200" cy="2985433"/>
          </a:xfrm>
          <a:prstGeom prst="rect">
            <a:avLst/>
          </a:prstGeom>
          <a:noFill/>
        </p:spPr>
        <p:txBody>
          <a:bodyPr wrap="square" rtlCol="0">
            <a:spAutoFit/>
          </a:bodyPr>
          <a:lstStyle/>
          <a:p>
            <a:r>
              <a:rPr lang="en-US" sz="1100" dirty="0" err="1" smtClean="0"/>
              <a:t>get_half_neigh</a:t>
            </a:r>
            <a:r>
              <a:rPr lang="en-US" sz="1100" dirty="0" smtClean="0"/>
              <a:t> and get _</a:t>
            </a:r>
            <a:r>
              <a:rPr lang="en-US" sz="1100" dirty="0" err="1" smtClean="0"/>
              <a:t>full_neigh</a:t>
            </a:r>
            <a:r>
              <a:rPr lang="en-US" sz="1100" dirty="0" smtClean="0"/>
              <a:t>  functions both have the same interface</a:t>
            </a:r>
          </a:p>
          <a:p>
            <a:r>
              <a:rPr lang="en-US" sz="1100" dirty="0" smtClean="0"/>
              <a:t>here :</a:t>
            </a:r>
          </a:p>
          <a:p>
            <a:endParaRPr lang="en-US" sz="1100" dirty="0" smtClean="0"/>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a:t>
            </a:r>
          </a:p>
          <a:p>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atom  </a:t>
            </a:r>
          </a:p>
          <a:p>
            <a:r>
              <a:rPr lang="en-US" sz="1100" dirty="0" smtClean="0"/>
              <a:t>                                            whose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352800"/>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get_half_neigh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atom,</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pnei1atom,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419058"/>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atom         - the number of the atom whose neighbor list is returned</a:t>
            </a:r>
          </a:p>
          <a:p>
            <a:r>
              <a:rPr lang="en-US" sz="1100" dirty="0" err="1" smtClean="0"/>
              <a:t>numnei</a:t>
            </a:r>
            <a:r>
              <a:rPr lang="en-US" sz="1100" dirty="0" smtClean="0"/>
              <a:t>     - number of neighbors returned  </a:t>
            </a:r>
          </a:p>
          <a:p>
            <a:r>
              <a:rPr lang="en-US" sz="1100" dirty="0" smtClean="0"/>
              <a:t>nei1atom  - integer array of neighbors of an atom which will point to </a:t>
            </a:r>
          </a:p>
          <a:p>
            <a:r>
              <a:rPr lang="en-US" sz="1100" dirty="0" smtClean="0"/>
              <a:t>                   the list of neighbors on exit. </a:t>
            </a:r>
          </a:p>
          <a:p>
            <a:r>
              <a:rPr lang="en-US" sz="1100" dirty="0" smtClean="0"/>
              <a:t>Rij             - array of relative position vectors of the neighbors of an                   </a:t>
            </a:r>
          </a:p>
          <a:p>
            <a:r>
              <a:rPr lang="en-US" sz="1100" dirty="0" smtClean="0"/>
              <a:t>                    atom (including boundary conditions if applied) if they  </a:t>
            </a:r>
          </a:p>
          <a:p>
            <a:r>
              <a:rPr lang="en-US" sz="1100" dirty="0" smtClean="0"/>
              <a:t>                    have been computed (NBC scenario NEIGH-RVEC-F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1107996"/>
          </a:xfrm>
          <a:prstGeom prst="rect">
            <a:avLst/>
          </a:prstGeom>
          <a:noFill/>
        </p:spPr>
        <p:txBody>
          <a:bodyPr wrap="square" rtlCol="0">
            <a:spAutoFit/>
          </a:bodyPr>
          <a:lstStyle/>
          <a:p>
            <a:r>
              <a:rPr lang="en-US" sz="1100" dirty="0" smtClean="0"/>
              <a:t>The return value depends on the results of execution:</a:t>
            </a:r>
          </a:p>
          <a:p>
            <a:r>
              <a:rPr lang="en-US" sz="1100" dirty="0" smtClean="0"/>
              <a:t>     2 -- iterator has been successfully initialized</a:t>
            </a:r>
          </a:p>
          <a:p>
            <a:r>
              <a:rPr lang="en-US" sz="1100" dirty="0" smtClean="0"/>
              <a:t>     1 -- successful operation</a:t>
            </a:r>
          </a:p>
          <a:p>
            <a:r>
              <a:rPr lang="en-US" sz="1100" dirty="0" smtClean="0"/>
              <a:t>     0 -- iterator has been incremented past end of list</a:t>
            </a:r>
          </a:p>
          <a:p>
            <a:r>
              <a:rPr lang="en-US" sz="1100" dirty="0" smtClean="0"/>
              <a:t>    -1 -- or any negative value  means unsuccessful      </a:t>
            </a:r>
          </a:p>
          <a:p>
            <a:r>
              <a:rPr lang="en-US" sz="1100" dirty="0" smtClean="0"/>
              <a:t>            operation (see  KIM_API/KIMserviceDescription.txt )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get_half</a:t>
            </a:r>
            <a:r>
              <a:rPr lang="en-US" sz="2000" dirty="0" smtClean="0">
                <a:solidFill>
                  <a:schemeClr val="bg1"/>
                </a:solidFill>
                <a:latin typeface="Calibri" pitchFamily="34" charset="0"/>
              </a:rPr>
              <a:t>/</a:t>
            </a:r>
            <a:r>
              <a:rPr lang="en-US" sz="2000" dirty="0" err="1" smtClean="0">
                <a:solidFill>
                  <a:schemeClr val="bg1"/>
                </a:solidFill>
                <a:latin typeface="Calibri" pitchFamily="34" charset="0"/>
              </a:rPr>
              <a:t>full_neigh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a:solidFill>
                  <a:srgbClr val="FFFFFF"/>
                </a:solidFill>
                <a:latin typeface="Calibri" pitchFamily="34" charset="0"/>
              </a:rPr>
              <a:t>Kim_api_init</a:t>
            </a:r>
            <a:r>
              <a:rPr lang="en-US" sz="1400" dirty="0">
                <a:solidFill>
                  <a:srgbClr val="FFFFFF"/>
                </a:solidFill>
                <a:latin typeface="Calibri" pitchFamily="34" charset="0"/>
              </a:rPr>
              <a:t>(</a:t>
            </a:r>
            <a:r>
              <a:rPr lang="en-US" sz="1400" dirty="0" err="1">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44039" name="TextBox 9"/>
          <p:cNvSpPr txBox="1">
            <a:spLocks noChangeArrowheads="1"/>
          </p:cNvSpPr>
          <p:nvPr/>
        </p:nvSpPr>
        <p:spPr bwMode="auto">
          <a:xfrm>
            <a:off x="76200" y="1463675"/>
            <a:ext cx="5105400" cy="4693593"/>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KIM_API_print</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a:t>
            </a: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143000"/>
            <a:ext cx="1752600" cy="369888"/>
          </a:xfrm>
          <a:prstGeom prst="rect">
            <a:avLst/>
          </a:prstGeom>
          <a:noFill/>
          <a:ln w="9525">
            <a:noFill/>
            <a:miter lim="800000"/>
            <a:headEnd/>
            <a:tailEnd/>
          </a:ln>
        </p:spPr>
        <p:txBody>
          <a:bodyPr>
            <a:spAutoFit/>
          </a:bodyPr>
          <a:lstStyle/>
          <a:p>
            <a:r>
              <a:rPr lang="en-US" b="1">
                <a:solidFill>
                  <a:srgbClr val="000000"/>
                </a:solidFill>
                <a:latin typeface="Calibri" pitchFamily="34" charset="0"/>
              </a:rPr>
              <a:t>KIMserviceC.h</a:t>
            </a:r>
          </a:p>
        </p:txBody>
      </p:sp>
      <p:sp>
        <p:nvSpPr>
          <p:cNvPr id="44041" name="TextBox 26"/>
          <p:cNvSpPr txBox="1">
            <a:spLocks noChangeArrowheads="1"/>
          </p:cNvSpPr>
          <p:nvPr/>
        </p:nvSpPr>
        <p:spPr bwMode="auto">
          <a:xfrm>
            <a:off x="5410200" y="5334000"/>
            <a:ext cx="3429000" cy="825500"/>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KIM_API/KIMserviceDescription.txt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4343404"/>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286004"/>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variables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4477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352804"/>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8" name="TextBox 11"/>
          <p:cNvSpPr txBox="1"/>
          <p:nvPr/>
        </p:nvSpPr>
        <p:spPr>
          <a:xfrm>
            <a:off x="76200" y="1463675"/>
            <a:ext cx="5791200" cy="2662267"/>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(ier.le.0)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(ier.le.0)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60198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7130"/>
              <a:gd name="f1" fmla="val 595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atom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787205"/>
            <a:ext cx="5791200"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(&amp;pkim_periodic_model_0,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argv</a:t>
            </a:r>
            <a:r>
              <a:rPr lang="en-US" sz="1200" kern="0" dirty="0" smtClean="0">
                <a:solidFill>
                  <a:srgbClr val="000000"/>
                </a:solidFill>
                <a:latin typeface="Courier New" pitchFamily="49"/>
                <a:cs typeface="Courier New" pitchFamily="49"/>
              </a:rPr>
              <a: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LINE__,"KIM_API_init</a:t>
            </a:r>
            <a:r>
              <a:rPr lang="en-US" sz="1200" kern="0" dirty="0" smtClean="0">
                <a:solidFill>
                  <a:srgbClr val="000000"/>
                </a:solidFill>
                <a:latin typeface="Courier New" pitchFamily="49"/>
                <a:cs typeface="Courier New" pitchFamily="49"/>
              </a:rPr>
              <a:t>() for MODEL_ZERO for </a:t>
            </a:r>
            <a:r>
              <a:rPr lang="en-US" sz="1200" kern="0" dirty="0" err="1" smtClean="0">
                <a:solidFill>
                  <a:srgbClr val="000000"/>
                </a:solidFill>
                <a:latin typeface="Courier New" pitchFamily="49"/>
                <a:cs typeface="Courier New" pitchFamily="49"/>
              </a:rPr>
              <a:t>periodic",status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32776"/>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702"/>
              <a:gd name="f1" fmla="val -1223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arrays</a:t>
            </a:r>
            <a:r>
              <a:rPr lang="en-US" sz="1200" dirty="0" smtClean="0">
                <a:solidFill>
                  <a:srgbClr val="000000"/>
                </a:solidFill>
                <a:latin typeface="Calibri"/>
              </a:rPr>
              <a:t> and variables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KIM API get/set data  </a:t>
            </a:r>
          </a:p>
        </p:txBody>
      </p:sp>
      <p:cxnSp>
        <p:nvCxnSpPr>
          <p:cNvPr id="3584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13" name="TextBox 11"/>
          <p:cNvSpPr txBox="1"/>
          <p:nvPr/>
        </p:nvSpPr>
        <p:spPr>
          <a:xfrm>
            <a:off x="76200" y="1577876"/>
            <a:ext cx="5788152" cy="230832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integer(kind=8)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pointer(</a:t>
            </a:r>
            <a:r>
              <a:rPr lang="en-US" sz="1200" kern="0" dirty="0" err="1" smtClean="0">
                <a:solidFill>
                  <a:srgbClr val="000000"/>
                </a:solidFill>
                <a:latin typeface="Courier New" pitchFamily="49"/>
                <a:cs typeface="Courier New" pitchFamily="49"/>
              </a:rPr>
              <a:t>pnAtoms,numberOfAtoms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(ier.le.0)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1223447"/>
            <a:ext cx="58674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5" name="TextBox 11"/>
          <p:cNvSpPr txBox="1"/>
          <p:nvPr/>
        </p:nvSpPr>
        <p:spPr>
          <a:xfrm>
            <a:off x="76200" y="4754940"/>
            <a:ext cx="8839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model inputs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(pkim_periodic_model_0,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LINE__,"set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data",status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(pkim_periodic_model_1,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LINE__,"set</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data",status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371600"/>
            <a:ext cx="3124200" cy="1600200"/>
          </a:xfrm>
          <a:custGeom>
            <a:avLst>
              <a:gd name="f0" fmla="val -22253"/>
              <a:gd name="f1" fmla="val 1752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KIM_API_get_data</a:t>
            </a:r>
            <a:r>
              <a:rPr lang="en-US" sz="1200" kern="0" dirty="0" smtClean="0">
                <a:solidFill>
                  <a:srgbClr val="000000"/>
                </a:solidFill>
                <a:latin typeface="Calibri"/>
              </a:rPr>
              <a:t> (or </a:t>
            </a:r>
            <a:r>
              <a:rPr lang="en-US" sz="1200" kern="0" dirty="0" err="1" smtClean="0">
                <a:solidFill>
                  <a:srgbClr val="000000"/>
                </a:solidFill>
                <a:latin typeface="Calibri"/>
              </a:rPr>
              <a:t>kim_api_get_data_f</a:t>
            </a:r>
            <a:r>
              <a:rPr lang="en-US" sz="1200" kern="0" dirty="0" smtClean="0">
                <a:solidFill>
                  <a:srgbClr val="000000"/>
                </a:solidFill>
                <a:latin typeface="Calibri"/>
              </a:rPr>
              <a:t>) will return address of data stored in the KIM API object.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ier</a:t>
            </a:r>
            <a:r>
              <a:rPr lang="en-US" sz="1200" kern="0" dirty="0" smtClean="0">
                <a:solidFill>
                  <a:srgbClr val="000000"/>
                </a:solidFill>
                <a:latin typeface="Calibri"/>
              </a:rPr>
              <a:t> will be equal 1 upon successful completion, otherwise it will be 0 or negative</a:t>
            </a:r>
          </a:p>
          <a:p>
            <a:pPr fontAlgn="auto">
              <a:spcBef>
                <a:spcPts val="0"/>
              </a:spcBef>
              <a:spcAft>
                <a:spcPts val="0"/>
              </a:spcAft>
              <a:defRPr sz="1800" b="0" i="0" u="none" strike="noStrike" kern="0" cap="none" spc="0" baseline="0">
                <a:solidFill>
                  <a:srgbClr val="000000"/>
                </a:solidFill>
                <a:uFillTx/>
              </a:defRPr>
            </a:pPr>
            <a:r>
              <a:rPr lang="en-US" sz="1200" b="0" i="0" u="none" strike="noStrike" kern="0" cap="none" spc="0" baseline="0" dirty="0" smtClean="0">
                <a:solidFill>
                  <a:srgbClr val="000000"/>
                </a:solidFill>
                <a:uFillTx/>
                <a:latin typeface="Calibri"/>
              </a:rPr>
              <a:t>(see</a:t>
            </a:r>
            <a:r>
              <a:rPr lang="en-US" sz="1200" b="0" i="0" u="none" strike="noStrike" kern="0" cap="none" spc="0" dirty="0" smtClean="0">
                <a:solidFill>
                  <a:srgbClr val="000000"/>
                </a:solidFill>
                <a:uFillTx/>
                <a:latin typeface="Calibri"/>
              </a:rPr>
              <a:t>  </a:t>
            </a:r>
            <a:r>
              <a:rPr lang="en-US" sz="1200" b="1" dirty="0" smtClean="0">
                <a:solidFill>
                  <a:srgbClr val="000000"/>
                </a:solidFill>
                <a:latin typeface="Calibri" pitchFamily="34" charset="0"/>
              </a:rPr>
              <a:t>KIM_API/KIMserviceDescription.txt)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429000"/>
            <a:ext cx="3127248" cy="1219200"/>
          </a:xfrm>
          <a:custGeom>
            <a:avLst>
              <a:gd name="f0" fmla="val -23808"/>
              <a:gd name="f1" fmla="val 3314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will place the address of data </a:t>
            </a:r>
            <a:r>
              <a:rPr lang="en-US" sz="1200" b="0" i="0" u="none" strike="noStrike" kern="1200" cap="none" spc="0" dirty="0" smtClean="0">
                <a:solidFill>
                  <a:srgbClr val="000000"/>
                </a:solidFill>
                <a:uFillTx/>
                <a:latin typeface="Calibri"/>
              </a:rPr>
              <a:t>into KIM API object and will return integer error code : 1– success, 0 or negative –  unsuccessful completion </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76200" y="4406444"/>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14" name="TextBox 11"/>
          <p:cNvSpPr txBox="1"/>
          <p:nvPr/>
        </p:nvSpPr>
        <p:spPr>
          <a:xfrm>
            <a:off x="76200" y="1649829"/>
            <a:ext cx="5257800" cy="22621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 KIM_API_model_init(pkim_periodic_model_0)))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LINE__,"KIM_API_model_init</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 &amp;status);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(1 != status)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323439"/>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subroutine model_&lt;FILL element name&gt;_P_&lt;FILL model name&gt;_init(</a:t>
            </a:r>
            <a:r>
              <a:rPr lang="en-US" sz="1100" kern="0" dirty="0" err="1" smtClean="0">
                <a:solidFill>
                  <a:srgbClr val="000000"/>
                </a:solidFill>
                <a:latin typeface="Courier New" pitchFamily="49"/>
                <a:cs typeface="Courier New" pitchFamily="49"/>
              </a:rPr>
              <a:t>pkim</a:t>
            </a:r>
            <a:r>
              <a:rPr lang="en-US" sz="11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store pointer to compute function in KIM object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if (</a:t>
            </a:r>
            <a:r>
              <a:rPr lang="en-US" sz="1100" kern="0" dirty="0" err="1" smtClean="0">
                <a:solidFill>
                  <a:srgbClr val="000000"/>
                </a:solidFill>
                <a:latin typeface="Courier New" pitchFamily="49"/>
                <a:cs typeface="Courier New" pitchFamily="49"/>
              </a:rPr>
              <a:t>kim_api_set_data_f</a:t>
            </a:r>
            <a:r>
              <a:rPr lang="en-US" sz="1100" kern="0" dirty="0" smtClean="0">
                <a:solidFill>
                  <a:srgbClr val="000000"/>
                </a:solidFill>
                <a:latin typeface="Courier New" pitchFamily="49"/>
                <a:cs typeface="Courier New" pitchFamily="49"/>
              </a:rPr>
              <a:t>(</a:t>
            </a:r>
            <a:r>
              <a:rPr lang="en-US" sz="1100" kern="0" dirty="0" err="1" smtClean="0">
                <a:solidFill>
                  <a:srgbClr val="000000"/>
                </a:solidFill>
                <a:latin typeface="Courier New" pitchFamily="49"/>
                <a:cs typeface="Courier New" pitchFamily="49"/>
              </a:rPr>
              <a:t>pkim,"compute",one,loc</a:t>
            </a:r>
            <a:r>
              <a:rPr lang="en-US" sz="1100" kern="0" dirty="0" smtClean="0">
                <a:solidFill>
                  <a:srgbClr val="000000"/>
                </a:solidFill>
                <a:latin typeface="Courier New" pitchFamily="49"/>
                <a:cs typeface="Courier New" pitchFamily="49"/>
              </a:rPr>
              <a:t>(</a:t>
            </a:r>
            <a:r>
              <a:rPr lang="en-US" sz="1100" kern="0" dirty="0" err="1" smtClean="0">
                <a:solidFill>
                  <a:srgbClr val="000000"/>
                </a:solidFill>
                <a:latin typeface="Courier New" pitchFamily="49"/>
                <a:cs typeface="Courier New" pitchFamily="49"/>
              </a:rPr>
              <a:t>Compute_Energy_Forces</a:t>
            </a:r>
            <a:r>
              <a:rPr lang="en-US" sz="1100" kern="0" dirty="0" smtClean="0">
                <a:solidFill>
                  <a:srgbClr val="000000"/>
                </a:solidFill>
                <a:latin typeface="Courier New" pitchFamily="49"/>
                <a:cs typeface="Courier New" pitchFamily="49"/>
              </a:rPr>
              <a:t>)).ne.1)&amp;</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stop '* ERROR: compute keyword not found in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DOCs/TEMPLATEs/model_El_P_Template.F90</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21035"/>
              <a:gd name="f1" fmla="val 1064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39624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1997"/>
              <a:gd name="f1" fmla="val -2378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4401205"/>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smtClean="0">
                <a:solidFill>
                  <a:srgbClr val="000000"/>
                </a:solidFill>
                <a:latin typeface="Courier New" pitchFamily="49" charset="0"/>
                <a:cs typeface="Courier New" pitchFamily="49" charset="0"/>
              </a:rPr>
              <a:t>1,numberOfAtoms</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if </a:t>
            </a:r>
            <a:r>
              <a:rPr lang="en-US" sz="1000" dirty="0" smtClean="0">
                <a:solidFill>
                  <a:srgbClr val="000000"/>
                </a:solidFill>
                <a:latin typeface="Courier New" pitchFamily="49" charset="0"/>
                <a:cs typeface="Courier New" pitchFamily="49" charset="0"/>
              </a:rPr>
              <a:t>(HalfOrFull.eq.1) </a:t>
            </a:r>
            <a:r>
              <a:rPr lang="en-US" sz="1000" dirty="0" smtClean="0">
                <a:solidFill>
                  <a:srgbClr val="000000"/>
                </a:solidFill>
                <a:latin typeface="Courier New" pitchFamily="49" charset="0"/>
                <a:cs typeface="Courier New" pitchFamily="49" charset="0"/>
              </a:rPr>
              <a:t>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kim_api_get_half_neigh_f</a:t>
            </a:r>
            <a:r>
              <a:rPr lang="en-US" sz="1000" dirty="0" smtClean="0">
                <a:solidFill>
                  <a:srgbClr val="000000"/>
                </a:solidFill>
                <a:latin typeface="Courier New" pitchFamily="49" charset="0"/>
                <a:cs typeface="Courier New" pitchFamily="49" charset="0"/>
              </a:rPr>
              <a:t>(pkim,1,atom,atom_ret,numnei, &amp;         </a:t>
            </a:r>
          </a:p>
          <a:p>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                                      pnei1atom,pRij_dummy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else</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kim_api_get_full_neigh_f</a:t>
            </a:r>
            <a:r>
              <a:rPr lang="en-US" sz="1000" dirty="0" smtClean="0">
                <a:solidFill>
                  <a:srgbClr val="000000"/>
                </a:solidFill>
                <a:latin typeface="Courier New" pitchFamily="49" charset="0"/>
                <a:cs typeface="Courier New" pitchFamily="49" charset="0"/>
              </a:rPr>
              <a:t>(pkim,1,atom,atom_ret,numnei</a:t>
            </a:r>
            <a:r>
              <a:rPr lang="en-US" sz="1000" dirty="0" smtClean="0">
                <a:solidFill>
                  <a:srgbClr val="000000"/>
                </a:solidFill>
                <a:latin typeface="Courier New" pitchFamily="49" charset="0"/>
                <a:cs typeface="Courier New" pitchFamily="49" charset="0"/>
              </a:rPr>
              <a:t>, &amp;</a:t>
            </a:r>
          </a:p>
          <a:p>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                                        pnei1atom,pRij_dummy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if (ier.le.0) then</a:t>
            </a:r>
          </a:p>
          <a:p>
            <a:r>
              <a:rPr lang="en-US" sz="1000" dirty="0" smtClean="0">
                <a:solidFill>
                  <a:srgbClr val="000000"/>
                </a:solidFill>
                <a:latin typeface="Courier New" pitchFamily="49" charset="0"/>
                <a:cs typeface="Courier New" pitchFamily="49" charset="0"/>
              </a:rPr>
              <a:t>          call </a:t>
            </a:r>
            <a:r>
              <a:rPr lang="en-US" sz="1000" dirty="0" err="1" smtClean="0">
                <a:solidFill>
                  <a:srgbClr val="000000"/>
                </a:solidFill>
                <a:latin typeface="Courier New" pitchFamily="49" charset="0"/>
                <a:cs typeface="Courier New" pitchFamily="49" charset="0"/>
              </a:rPr>
              <a:t>report_error</a:t>
            </a:r>
            <a:r>
              <a:rPr lang="en-US" sz="1000" dirty="0" smtClean="0">
                <a:solidFill>
                  <a:srgbClr val="000000"/>
                </a:solidFill>
                <a:latin typeface="Courier New" pitchFamily="49" charset="0"/>
                <a:cs typeface="Courier New" pitchFamily="49" charset="0"/>
              </a:rPr>
              <a:t>(__LINE__, "</a:t>
            </a:r>
            <a:r>
              <a:rPr lang="en-US" sz="1000" dirty="0" err="1" smtClean="0">
                <a:solidFill>
                  <a:srgbClr val="000000"/>
                </a:solidFill>
                <a:latin typeface="Courier New" pitchFamily="49" charset="0"/>
                <a:cs typeface="Courier New" pitchFamily="49" charset="0"/>
              </a:rPr>
              <a:t>kim_api_get</a:t>
            </a:r>
            <a:r>
              <a:rPr lang="en-US" sz="1000" dirty="0" smtClean="0">
                <a:solidFill>
                  <a:srgbClr val="000000"/>
                </a:solidFill>
                <a:latin typeface="Courier New" pitchFamily="49" charset="0"/>
                <a:cs typeface="Courier New" pitchFamily="49" charset="0"/>
              </a:rPr>
              <a:t>_*_neigh",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r>
              <a:rPr lang="en-US" sz="1000" dirty="0" smtClean="0">
                <a:solidFill>
                  <a:srgbClr val="000000"/>
                </a:solidFill>
                <a:latin typeface="Courier New" pitchFamily="49" charset="0"/>
                <a:cs typeface="Courier New" pitchFamily="49" charset="0"/>
              </a:rPr>
              <a:t>    </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compute distance</a:t>
            </a:r>
          </a:p>
          <a:p>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  call </a:t>
            </a:r>
            <a:r>
              <a:rPr lang="en-US" sz="1000" dirty="0" smtClean="0">
                <a:solidFill>
                  <a:srgbClr val="000000"/>
                </a:solidFill>
                <a:latin typeface="Courier New" pitchFamily="49" charset="0"/>
                <a:cs typeface="Courier New" pitchFamily="49" charset="0"/>
              </a:rPr>
              <a:t>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r,phi,dphi,d2phi) </a:t>
            </a:r>
            <a:r>
              <a:rPr lang="en-US" sz="1000" dirty="0" smtClean="0">
                <a:solidFill>
                  <a:srgbClr val="000000"/>
                </a:solidFill>
                <a:latin typeface="Courier New" pitchFamily="49" charset="0"/>
                <a:cs typeface="Courier New" pitchFamily="49" charset="0"/>
              </a:rPr>
              <a:t>! </a:t>
            </a:r>
            <a:r>
              <a:rPr lang="en-US" sz="1000" dirty="0" smtClean="0">
                <a:solidFill>
                  <a:srgbClr val="000000"/>
                </a:solidFill>
                <a:latin typeface="Courier New" pitchFamily="49" charset="0"/>
                <a:cs typeface="Courier New" pitchFamily="49" charset="0"/>
              </a:rPr>
              <a:t>compute pair </a:t>
            </a:r>
            <a:r>
              <a:rPr lang="en-US" sz="1000" dirty="0" smtClean="0">
                <a:solidFill>
                  <a:srgbClr val="000000"/>
                </a:solidFill>
                <a:latin typeface="Courier New" pitchFamily="49" charset="0"/>
                <a:cs typeface="Courier New" pitchFamily="49" charset="0"/>
              </a:rPr>
              <a:t>potential</a:t>
            </a:r>
          </a:p>
          <a:p>
            <a:r>
              <a:rPr lang="en-US" sz="1000" dirty="0" smtClean="0">
                <a:solidFill>
                  <a:srgbClr val="000000"/>
                </a:solidFill>
                <a:latin typeface="Courier New" pitchFamily="49" charset="0"/>
                <a:cs typeface="Courier New" pitchFamily="49" charset="0"/>
              </a:rPr>
              <a:t>...</a:t>
            </a:r>
            <a:endParaRPr lang="en-US" sz="1000" dirty="0" smtClean="0">
              <a:solidFill>
                <a:srgbClr val="000000"/>
              </a:solidFill>
              <a:latin typeface="Courier New" pitchFamily="49" charset="0"/>
              <a:cs typeface="Courier New" pitchFamily="49" charset="0"/>
            </a:endParaRP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get_half</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full_neigh</a:t>
            </a:r>
            <a:r>
              <a:rPr sz="2400" b="1" dirty="0" smtClean="0">
                <a:solidFill>
                  <a:srgbClr val="4F81BD"/>
                </a:solidFill>
                <a:latin typeface="Arial" charset="0"/>
                <a:cs typeface="Arial" charset="0"/>
              </a:rPr>
              <a:t> </a:t>
            </a:r>
            <a:r>
              <a:rPr sz="2400" b="1" dirty="0" smtClean="0">
                <a:solidFill>
                  <a:srgbClr val="4F81BD"/>
                </a:solidFill>
                <a:latin typeface="Arial" charset="0"/>
                <a:cs typeface="Arial" charset="0"/>
              </a:rPr>
              <a:t>methods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077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a:t>
            </a:r>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model_Ar_P_MLJ_NEIGH_PURE_H_F</a:t>
            </a:r>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3726"/>
              <a:gd name="f1" fmla="val 220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a:t>
            </a:r>
            <a:r>
              <a:rPr lang="en-US" sz="1400" dirty="0" smtClean="0">
                <a:solidFill>
                  <a:srgbClr val="000000"/>
                </a:solidFill>
                <a:latin typeface="Calibri"/>
              </a:rPr>
              <a:t>mode  -- </a:t>
            </a:r>
            <a:r>
              <a:rPr lang="en-US" sz="1400" dirty="0" smtClean="0">
                <a:solidFill>
                  <a:srgbClr val="000000"/>
                </a:solidFill>
                <a:latin typeface="Calibri"/>
              </a:rPr>
              <a:t>get neighbors of an atom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3046988"/>
          </a:xfrm>
          <a:prstGeom prst="rect">
            <a:avLst/>
          </a:prstGeom>
          <a:noFill/>
        </p:spPr>
        <p:txBody>
          <a:bodyPr wrap="square" rtlCol="0">
            <a:spAutoFit/>
          </a:bodyPr>
          <a:lstStyle/>
          <a:p>
            <a:r>
              <a:rPr lang="en-US" sz="1200" dirty="0" smtClean="0"/>
              <a:t>   </a:t>
            </a:r>
            <a:r>
              <a:rPr lang="en-US" sz="1200" dirty="0" err="1" smtClean="0"/>
              <a:t>KIM_API_get_half</a:t>
            </a:r>
            <a:r>
              <a:rPr lang="en-US" sz="1200" dirty="0" smtClean="0"/>
              <a:t>/</a:t>
            </a:r>
            <a:r>
              <a:rPr lang="en-US" sz="1200" dirty="0" err="1" smtClean="0"/>
              <a:t>full</a:t>
            </a:r>
            <a:r>
              <a:rPr lang="en-US" sz="1200" dirty="0" err="1" smtClean="0"/>
              <a:t>_neigh</a:t>
            </a:r>
            <a:r>
              <a:rPr lang="en-US" sz="1200" dirty="0" smtClean="0"/>
              <a:t> </a:t>
            </a:r>
            <a:r>
              <a:rPr lang="en-US" sz="1200" dirty="0" smtClean="0"/>
              <a:t>will call the method </a:t>
            </a:r>
            <a:r>
              <a:rPr lang="en-US" sz="1200" dirty="0" smtClean="0"/>
              <a:t>using the address </a:t>
            </a:r>
            <a:r>
              <a:rPr lang="en-US" sz="1200" dirty="0" smtClean="0"/>
              <a:t>stored in </a:t>
            </a:r>
            <a:r>
              <a:rPr lang="en-US" sz="1200" dirty="0" smtClean="0"/>
              <a:t>the KIM </a:t>
            </a:r>
            <a:r>
              <a:rPr lang="en-US" sz="1200" dirty="0" smtClean="0"/>
              <a:t>API object (“</a:t>
            </a:r>
            <a:r>
              <a:rPr lang="en-US" sz="1200" dirty="0" err="1" smtClean="0"/>
              <a:t>get_half_neigh</a:t>
            </a:r>
            <a:r>
              <a:rPr lang="en-US" sz="1200" dirty="0" smtClean="0"/>
              <a:t>” or “</a:t>
            </a:r>
            <a:r>
              <a:rPr lang="en-US" sz="1200" dirty="0" err="1" smtClean="0"/>
              <a:t>get_full_neigh</a:t>
            </a:r>
            <a:r>
              <a:rPr lang="en-US" sz="1200" dirty="0" smtClean="0"/>
              <a:t>”). These methods are </a:t>
            </a:r>
            <a:r>
              <a:rPr lang="en-US" sz="1200" dirty="0" smtClean="0"/>
              <a:t>supplied by </a:t>
            </a:r>
            <a:r>
              <a:rPr lang="en-US" sz="1200" dirty="0" smtClean="0"/>
              <a:t>the Test.</a:t>
            </a:r>
          </a:p>
          <a:p>
            <a:endParaRPr lang="en-US" sz="1200" dirty="0" smtClean="0"/>
          </a:p>
          <a:p>
            <a:r>
              <a:rPr lang="en-US" sz="1200" dirty="0" smtClean="0"/>
              <a:t>  </a:t>
            </a:r>
            <a:r>
              <a:rPr lang="en-US" sz="1200" dirty="0" smtClean="0"/>
              <a:t> </a:t>
            </a:r>
            <a:r>
              <a:rPr lang="en-US" sz="1200" dirty="0" err="1" smtClean="0"/>
              <a:t>KIM_API_get_half</a:t>
            </a:r>
            <a:r>
              <a:rPr lang="en-US" sz="1200" dirty="0" smtClean="0"/>
              <a:t>/</a:t>
            </a:r>
            <a:r>
              <a:rPr lang="en-US" sz="1200" dirty="0" err="1" smtClean="0"/>
              <a:t>full_neigh</a:t>
            </a:r>
            <a:r>
              <a:rPr lang="en-US" sz="1200" dirty="0" smtClean="0"/>
              <a:t> </a:t>
            </a:r>
            <a:r>
              <a:rPr lang="en-US" sz="1200" dirty="0" smtClean="0"/>
              <a:t>will </a:t>
            </a:r>
            <a:r>
              <a:rPr lang="en-US" sz="1200" dirty="0" smtClean="0"/>
              <a:t>check if </a:t>
            </a:r>
            <a:r>
              <a:rPr lang="en-US" sz="1200" dirty="0" smtClean="0"/>
              <a:t>the</a:t>
            </a:r>
            <a:r>
              <a:rPr lang="en-US" sz="1200" dirty="0" smtClean="0"/>
              <a:t> arguments </a:t>
            </a:r>
            <a:r>
              <a:rPr lang="en-US" sz="1200" dirty="0" smtClean="0"/>
              <a:t>are </a:t>
            </a:r>
            <a:r>
              <a:rPr lang="en-US" sz="1200" dirty="0" smtClean="0"/>
              <a:t>set </a:t>
            </a:r>
            <a:r>
              <a:rPr lang="en-US" sz="1200" dirty="0" smtClean="0"/>
              <a:t>correctly. It will also </a:t>
            </a:r>
            <a:r>
              <a:rPr lang="en-US" sz="1200" dirty="0" smtClean="0"/>
              <a:t>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r>
              <a:rPr lang="en-US" sz="1200" dirty="0" smtClean="0"/>
              <a:t>.</a:t>
            </a:r>
          </a:p>
          <a:p>
            <a:endParaRPr lang="en-US" sz="1200" dirty="0" smtClean="0"/>
          </a:p>
          <a:p>
            <a:r>
              <a:rPr lang="en-US" sz="1200" dirty="0" smtClean="0"/>
              <a:t>    Details </a:t>
            </a:r>
            <a:r>
              <a:rPr lang="en-US" sz="1200" dirty="0" smtClean="0"/>
              <a:t>on the </a:t>
            </a:r>
            <a:r>
              <a:rPr lang="en-US" sz="1200" dirty="0" smtClean="0"/>
              <a:t>interface and </a:t>
            </a:r>
            <a:r>
              <a:rPr lang="en-US" sz="1200" dirty="0" smtClean="0"/>
              <a:t> a description </a:t>
            </a:r>
            <a:r>
              <a:rPr lang="en-US" sz="1200" dirty="0" smtClean="0"/>
              <a:t>of error codes are in</a:t>
            </a:r>
          </a:p>
          <a:p>
            <a:r>
              <a:rPr lang="en-US" sz="1200" b="1" dirty="0" smtClean="0"/>
              <a:t>DOCs</a:t>
            </a:r>
            <a:r>
              <a:rPr lang="en-US" sz="1200" b="1" dirty="0" smtClean="0"/>
              <a:t>/KIMserviceDescription.txt</a:t>
            </a:r>
            <a:endParaRPr lang="en-US" sz="1200" b="1" dirty="0" smtClean="0"/>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
            </a:r>
            <a:br>
              <a:rPr sz="2400" b="1" smtClean="0">
                <a:solidFill>
                  <a:srgbClr val="4F81BD"/>
                </a:solidFill>
                <a:latin typeface="Arial" charset="0"/>
                <a:cs typeface="Arial" charset="0"/>
              </a:rPr>
            </a:br>
            <a:r>
              <a:rPr sz="2400" b="1" smtClean="0">
                <a:solidFill>
                  <a:srgbClr val="4F81BD"/>
                </a:solidFill>
                <a:latin typeface="Arial" charset="0"/>
                <a:cs typeface="Arial" charset="0"/>
              </a:rPr>
              <a:t>Every variable that needs to be communicated between tests and models must be in the descriptor file</a:t>
            </a:r>
            <a:br>
              <a:rPr sz="2400" b="1" smtClean="0">
                <a:solidFill>
                  <a:srgbClr val="4F81BD"/>
                </a:solidFill>
                <a:latin typeface="Arial" charset="0"/>
                <a:cs typeface="Arial" charset="0"/>
              </a:rPr>
            </a:br>
            <a:endParaRPr sz="1600" b="1"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variables 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variables/methods can be identified as optional. Optional variables/methods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462213"/>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a:solidFill>
                  <a:srgbClr val="000000"/>
                </a:solidFill>
                <a:latin typeface="Calibri" pitchFamily="34" charset="0"/>
              </a:rPr>
              <a:t>kim_api_init</a:t>
            </a:r>
            <a:r>
              <a:rPr lang="en-US" sz="1400" dirty="0">
                <a:solidFill>
                  <a:srgbClr val="000000"/>
                </a:solidFill>
                <a:latin typeface="Calibri" pitchFamily="34" charset="0"/>
              </a:rPr>
              <a:t>_) 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variables 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variable that is not used by the </a:t>
            </a:r>
            <a:r>
              <a:rPr lang="en-US" sz="1400" b="1" dirty="0">
                <a:solidFill>
                  <a:srgbClr val="000000"/>
                </a:solidFill>
                <a:latin typeface="Calibri" pitchFamily="34" charset="0"/>
              </a:rPr>
              <a:t>Test</a:t>
            </a:r>
            <a:r>
              <a:rPr lang="en-US" sz="1400" dirty="0">
                <a:solidFill>
                  <a:srgbClr val="000000"/>
                </a:solidFill>
                <a:latin typeface="Calibri" pitchFamily="34" charset="0"/>
              </a:rPr>
              <a:t> “</a:t>
            </a:r>
            <a:r>
              <a:rPr lang="en-US" sz="1400" dirty="0" err="1">
                <a:solidFill>
                  <a:srgbClr val="000000"/>
                </a:solidFill>
                <a:latin typeface="Calibri" pitchFamily="34" charset="0"/>
              </a:rPr>
              <a:t>uncompute</a:t>
            </a:r>
            <a:r>
              <a:rPr lang="en-US" sz="1400" dirty="0">
                <a:solidFill>
                  <a:srgbClr val="000000"/>
                </a:solidFill>
                <a:latin typeface="Calibri" pitchFamily="34" charset="0"/>
              </a:rPr>
              <a:t>” (i.e.,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t>
            </a:r>
            <a:r>
              <a:rPr lang="en-US" sz="1400" dirty="0">
                <a:solidFill>
                  <a:srgbClr val="000000"/>
                </a:solidFill>
                <a:latin typeface="Calibri" pitchFamily="34" charset="0"/>
              </a:rPr>
              <a:t>variable 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 variable in the KIM_API </a:t>
            </a:r>
            <a:r>
              <a:rPr lang="en-US" sz="1400" dirty="0" err="1">
                <a:solidFill>
                  <a:srgbClr val="000000"/>
                </a:solidFill>
                <a:latin typeface="Calibri" pitchFamily="34" charset="0"/>
              </a:rPr>
              <a:t>obejct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err="1">
                <a:solidFill>
                  <a:srgbClr val="000000"/>
                </a:solidFill>
                <a:latin typeface="Calibri" pitchFamily="34" charset="0"/>
              </a:rPr>
              <a:t>kim_api_isit_compute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Execute the Model’s compute method (</a:t>
            </a:r>
            <a:r>
              <a:rPr lang="en-US" sz="1400" dirty="0" err="1">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90">
    <p:spTree>
      <p:nvGrpSpPr>
        <p:cNvPr id="1" name=""/>
        <p:cNvGrpSpPr/>
        <p:nvPr/>
      </p:nvGrpSpPr>
      <p:grpSpPr>
        <a:xfrm>
          <a:off x="0" y="0"/>
          <a:ext cx="0" cy="0"/>
          <a:chOff x="0" y="0"/>
          <a:chExt cx="0" cy="0"/>
        </a:xfrm>
      </p:grpSpPr>
      <p:sp>
        <p:nvSpPr>
          <p:cNvPr id="54273"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Model and Test examples available in the current version of KIM API</a:t>
            </a:r>
            <a:endParaRPr sz="1600" b="1" dirty="0" smtClean="0">
              <a:solidFill>
                <a:srgbClr val="4F81BD"/>
              </a:solidFill>
              <a:latin typeface="Arial" charset="0"/>
              <a:cs typeface="Arial" charset="0"/>
            </a:endParaRPr>
          </a:p>
        </p:txBody>
      </p:sp>
      <p:cxnSp>
        <p:nvCxnSpPr>
          <p:cNvPr id="54275"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D503A90-3746-41F6-AFBD-946D4889E0B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54279" name="Rectangle 14"/>
          <p:cNvSpPr>
            <a:spLocks noChangeArrowheads="1"/>
          </p:cNvSpPr>
          <p:nvPr/>
        </p:nvSpPr>
        <p:spPr bwMode="auto">
          <a:xfrm>
            <a:off x="228600" y="1219200"/>
            <a:ext cx="3429000" cy="4648198"/>
          </a:xfrm>
          <a:prstGeom prst="rect">
            <a:avLst/>
          </a:prstGeom>
          <a:solidFill>
            <a:srgbClr val="EBF1DE"/>
          </a:solidFill>
          <a:ln w="6345">
            <a:solidFill>
              <a:srgbClr val="FFC000"/>
            </a:solidFill>
            <a:prstDash val="dash"/>
            <a:miter lim="800000"/>
            <a:headEnd/>
            <a:tailEnd/>
          </a:ln>
        </p:spPr>
        <p:txBody>
          <a:bodyPr anchor="ctr"/>
          <a:lstStyle/>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test_Ar_FCCcohesiveCutoff_NEIGH_RVEC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test_Ar_FCCcohesive_NEIGH_PURE</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test_Ar_free_cluster_CLUSTER_C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smtClean="0">
                <a:solidFill>
                  <a:srgbClr val="000000"/>
                </a:solidFill>
                <a:latin typeface="Calibri" pitchFamily="34" charset="0"/>
              </a:rPr>
              <a:t>test_Ar_free_cluster_CLUSTER_F90</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test_Ar_multiple_models</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smtClean="0">
                <a:solidFill>
                  <a:srgbClr val="000000"/>
                </a:solidFill>
                <a:latin typeface="Calibri" pitchFamily="34" charset="0"/>
              </a:rPr>
              <a:t>test_ArNe_B2cohesive_NEIGH_RVEC</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test_Ne_free_cluster</a:t>
            </a:r>
            <a:endParaRPr lang="en-US" sz="1200" b="1" dirty="0" smtClean="0">
              <a:solidFill>
                <a:srgbClr val="000000"/>
              </a:solidFill>
              <a:latin typeface="Calibri" pitchFamily="34" charset="0"/>
            </a:endParaRPr>
          </a:p>
          <a:p>
            <a:pPr algn="r"/>
            <a:endParaRPr lang="en-US" sz="1600" b="1" dirty="0">
              <a:solidFill>
                <a:srgbClr val="000000"/>
              </a:solidFill>
              <a:latin typeface="Calibri" pitchFamily="34" charset="0"/>
            </a:endParaRPr>
          </a:p>
        </p:txBody>
      </p:sp>
      <p:sp>
        <p:nvSpPr>
          <p:cNvPr id="54280" name="TextBox 17"/>
          <p:cNvSpPr txBox="1">
            <a:spLocks noChangeArrowheads="1"/>
          </p:cNvSpPr>
          <p:nvPr/>
        </p:nvSpPr>
        <p:spPr bwMode="auto">
          <a:xfrm>
            <a:off x="1219200" y="9144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TESTs</a:t>
            </a:r>
          </a:p>
        </p:txBody>
      </p:sp>
      <p:sp>
        <p:nvSpPr>
          <p:cNvPr id="10" name="Rectangle 26"/>
          <p:cNvSpPr/>
          <p:nvPr/>
        </p:nvSpPr>
        <p:spPr>
          <a:xfrm>
            <a:off x="4800600" y="1219200"/>
            <a:ext cx="4114800" cy="4648200"/>
          </a:xfrm>
          <a:prstGeom prst="rect">
            <a:avLst/>
          </a:prstGeom>
          <a:solidFill>
            <a:srgbClr val="EBF1DE"/>
          </a:solidFill>
          <a:ln w="6345">
            <a:solidFill>
              <a:srgbClr val="FFC000"/>
            </a:solidFill>
            <a:custDash>
              <a:ds d="300173" sp="300173"/>
            </a:custDash>
          </a:ln>
        </p:spPr>
        <p:txBody>
          <a:bodyPr anchor="ctr"/>
          <a:lstStyle/>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model_Al_PF_ErcolessiAdams</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model_ArNe_P_MLJ_NEIGH_RVEC_F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model_Ar_P_MLJ_C</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model_Ar_P_MLJ_CLUSTER_C</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model_Ar_P_MLJ_CLUSTER_F90</a:t>
            </a: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model_Ar_P_MLJ_F90</a:t>
            </a: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model_Ar_P_MLJ_MI_OPBC_H_F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model_Ar_P_MLJ_NEIGH_PURE_H_F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model_Ar_P_MLJ_NEIGH_RVEC_F</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model_Ar_P_MMorse</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model_Ne_P_LJ_NEIGH_PURE_H</a:t>
            </a: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2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200" b="1" kern="0" dirty="0" err="1" smtClean="0">
                <a:solidFill>
                  <a:srgbClr val="000000"/>
                </a:solidFill>
                <a:latin typeface="Calibri"/>
              </a:rPr>
              <a:t>model_Ne_P_MLJ_NEIGH_RVEC_F</a:t>
            </a:r>
            <a:endParaRPr lang="en-US" sz="1200" b="1" kern="0" dirty="0" smtClean="0">
              <a:solidFill>
                <a:srgbClr val="000000"/>
              </a:solidFill>
              <a:latin typeface="Calibri"/>
            </a:endParaRPr>
          </a:p>
        </p:txBody>
      </p:sp>
      <p:sp>
        <p:nvSpPr>
          <p:cNvPr id="54282" name="TextBox 27"/>
          <p:cNvSpPr txBox="1">
            <a:spLocks noChangeArrowheads="1"/>
          </p:cNvSpPr>
          <p:nvPr/>
        </p:nvSpPr>
        <p:spPr bwMode="auto">
          <a:xfrm>
            <a:off x="5638800" y="9144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MODELs</a:t>
            </a:r>
          </a:p>
        </p:txBody>
      </p:sp>
      <p:cxnSp>
        <p:nvCxnSpPr>
          <p:cNvPr id="54283" name="Straight Arrow Connector 30"/>
          <p:cNvCxnSpPr>
            <a:cxnSpLocks noChangeShapeType="1"/>
          </p:cNvCxnSpPr>
          <p:nvPr/>
        </p:nvCxnSpPr>
        <p:spPr bwMode="auto">
          <a:xfrm rot="5400000" flipH="1" flipV="1">
            <a:off x="2628900" y="3009900"/>
            <a:ext cx="3200400" cy="1143000"/>
          </a:xfrm>
          <a:prstGeom prst="straightConnector1">
            <a:avLst/>
          </a:prstGeom>
          <a:noFill/>
          <a:ln w="9528">
            <a:solidFill>
              <a:srgbClr val="4A7EBB"/>
            </a:solidFill>
            <a:round/>
            <a:headEnd/>
            <a:tailEnd type="arrow" w="med" len="med"/>
          </a:ln>
        </p:spPr>
      </p:cxnSp>
      <p:cxnSp>
        <p:nvCxnSpPr>
          <p:cNvPr id="54284" name="Straight Arrow Connector 33"/>
          <p:cNvCxnSpPr>
            <a:cxnSpLocks noChangeShapeType="1"/>
          </p:cNvCxnSpPr>
          <p:nvPr/>
        </p:nvCxnSpPr>
        <p:spPr bwMode="auto">
          <a:xfrm flipV="1">
            <a:off x="3657600" y="2286000"/>
            <a:ext cx="1143000" cy="2"/>
          </a:xfrm>
          <a:prstGeom prst="straightConnector1">
            <a:avLst/>
          </a:prstGeom>
          <a:noFill/>
          <a:ln w="9528">
            <a:solidFill>
              <a:srgbClr val="4A7EBB"/>
            </a:solidFill>
            <a:round/>
            <a:headEnd/>
            <a:tailEnd type="arrow" w="med" len="med"/>
          </a:ln>
        </p:spPr>
      </p:cxnSp>
      <p:cxnSp>
        <p:nvCxnSpPr>
          <p:cNvPr id="54285" name="Straight Arrow Connector 47"/>
          <p:cNvCxnSpPr>
            <a:cxnSpLocks noChangeShapeType="1"/>
          </p:cNvCxnSpPr>
          <p:nvPr/>
        </p:nvCxnSpPr>
        <p:spPr bwMode="auto">
          <a:xfrm>
            <a:off x="3657600" y="1524000"/>
            <a:ext cx="1143000" cy="1588"/>
          </a:xfrm>
          <a:prstGeom prst="straightConnector1">
            <a:avLst/>
          </a:prstGeom>
          <a:noFill/>
          <a:ln w="9528">
            <a:solidFill>
              <a:srgbClr val="4A7EBB"/>
            </a:solidFill>
            <a:round/>
            <a:headEnd/>
            <a:tailEnd type="arrow" w="med" len="med"/>
          </a:ln>
        </p:spPr>
      </p:cxnSp>
      <p:cxnSp>
        <p:nvCxnSpPr>
          <p:cNvPr id="54286" name="Straight Arrow Connector 51"/>
          <p:cNvCxnSpPr>
            <a:cxnSpLocks noChangeShapeType="1"/>
          </p:cNvCxnSpPr>
          <p:nvPr/>
        </p:nvCxnSpPr>
        <p:spPr bwMode="auto">
          <a:xfrm flipV="1">
            <a:off x="3657600" y="1524000"/>
            <a:ext cx="1143000" cy="381004"/>
          </a:xfrm>
          <a:prstGeom prst="straightConnector1">
            <a:avLst/>
          </a:prstGeom>
          <a:noFill/>
          <a:ln w="9528">
            <a:solidFill>
              <a:srgbClr val="4A7EBB"/>
            </a:solidFill>
            <a:round/>
            <a:headEnd/>
            <a:tailEnd type="arrow" w="med" len="med"/>
          </a:ln>
        </p:spPr>
      </p:cxnSp>
      <p:cxnSp>
        <p:nvCxnSpPr>
          <p:cNvPr id="54288" name="Straight Arrow Connector 61"/>
          <p:cNvCxnSpPr>
            <a:cxnSpLocks noChangeShapeType="1"/>
          </p:cNvCxnSpPr>
          <p:nvPr/>
        </p:nvCxnSpPr>
        <p:spPr bwMode="auto">
          <a:xfrm>
            <a:off x="3657600" y="2286000"/>
            <a:ext cx="1143000" cy="1066800"/>
          </a:xfrm>
          <a:prstGeom prst="straightConnector1">
            <a:avLst/>
          </a:prstGeom>
          <a:noFill/>
          <a:ln w="9528">
            <a:solidFill>
              <a:srgbClr val="4A7EBB"/>
            </a:solidFill>
            <a:round/>
            <a:headEnd/>
            <a:tailEnd type="arrow" w="med" len="med"/>
          </a:ln>
        </p:spPr>
      </p:cxnSp>
      <p:cxnSp>
        <p:nvCxnSpPr>
          <p:cNvPr id="54289" name="Straight Arrow Connector 64"/>
          <p:cNvCxnSpPr>
            <a:cxnSpLocks noChangeShapeType="1"/>
          </p:cNvCxnSpPr>
          <p:nvPr/>
        </p:nvCxnSpPr>
        <p:spPr bwMode="auto">
          <a:xfrm>
            <a:off x="914400" y="6019800"/>
            <a:ext cx="914400" cy="1588"/>
          </a:xfrm>
          <a:prstGeom prst="straightConnector1">
            <a:avLst/>
          </a:prstGeom>
          <a:noFill/>
          <a:ln w="9528">
            <a:solidFill>
              <a:srgbClr val="4A7EBB"/>
            </a:solidFill>
            <a:round/>
            <a:headEnd/>
            <a:tailEnd type="arrow" w="med" len="med"/>
          </a:ln>
        </p:spPr>
      </p:cxnSp>
      <p:sp>
        <p:nvSpPr>
          <p:cNvPr id="54290" name="TextBox 66"/>
          <p:cNvSpPr txBox="1">
            <a:spLocks noChangeArrowheads="1"/>
          </p:cNvSpPr>
          <p:nvPr/>
        </p:nvSpPr>
        <p:spPr bwMode="auto">
          <a:xfrm>
            <a:off x="1905000" y="5867400"/>
            <a:ext cx="5257800" cy="276999"/>
          </a:xfrm>
          <a:prstGeom prst="rect">
            <a:avLst/>
          </a:prstGeom>
          <a:noFill/>
          <a:ln w="9525">
            <a:noFill/>
            <a:miter lim="800000"/>
            <a:headEnd/>
            <a:tailEnd/>
          </a:ln>
        </p:spPr>
        <p:txBody>
          <a:bodyPr wrap="square">
            <a:spAutoFit/>
          </a:bodyPr>
          <a:lstStyle/>
          <a:p>
            <a:r>
              <a:rPr lang="en-US" sz="1200" dirty="0">
                <a:solidFill>
                  <a:srgbClr val="000000"/>
                </a:solidFill>
                <a:latin typeface="Calibri" pitchFamily="34" charset="0"/>
              </a:rPr>
              <a:t>Indicates a </a:t>
            </a:r>
            <a:r>
              <a:rPr lang="en-US" sz="1200" b="1" dirty="0">
                <a:solidFill>
                  <a:srgbClr val="000000"/>
                </a:solidFill>
                <a:latin typeface="Calibri" pitchFamily="34" charset="0"/>
              </a:rPr>
              <a:t>Test</a:t>
            </a:r>
            <a:r>
              <a:rPr lang="en-US" sz="1200" dirty="0">
                <a:solidFill>
                  <a:srgbClr val="000000"/>
                </a:solidFill>
                <a:latin typeface="Calibri" pitchFamily="34" charset="0"/>
              </a:rPr>
              <a:t> </a:t>
            </a:r>
            <a:r>
              <a:rPr lang="en-US" sz="1200" dirty="0" smtClean="0">
                <a:solidFill>
                  <a:srgbClr val="000000"/>
                </a:solidFill>
                <a:latin typeface="Calibri" pitchFamily="34" charset="0"/>
              </a:rPr>
              <a:t> can work (match)  </a:t>
            </a:r>
            <a:r>
              <a:rPr lang="en-US" sz="1200" dirty="0">
                <a:solidFill>
                  <a:srgbClr val="000000"/>
                </a:solidFill>
                <a:latin typeface="Calibri" pitchFamily="34" charset="0"/>
              </a:rPr>
              <a:t>with a </a:t>
            </a:r>
            <a:r>
              <a:rPr lang="en-US" sz="1200" b="1" dirty="0">
                <a:solidFill>
                  <a:srgbClr val="000000"/>
                </a:solidFill>
                <a:latin typeface="Calibri" pitchFamily="34" charset="0"/>
              </a:rPr>
              <a:t>Model</a:t>
            </a:r>
            <a:r>
              <a:rPr lang="en-US" sz="1200" dirty="0">
                <a:solidFill>
                  <a:srgbClr val="000000"/>
                </a:solidFill>
                <a:latin typeface="Calibri" pitchFamily="34" charset="0"/>
              </a:rPr>
              <a:t> in the current KIM API version</a:t>
            </a:r>
            <a:endParaRPr lang="en-US" sz="1200" b="1" dirty="0">
              <a:solidFill>
                <a:srgbClr val="000000"/>
              </a:solidFill>
              <a:latin typeface="Calibri" pitchFamily="34" charset="0"/>
            </a:endParaRPr>
          </a:p>
        </p:txBody>
      </p:sp>
      <p:cxnSp>
        <p:nvCxnSpPr>
          <p:cNvPr id="40" name="Straight Arrow Connector 52"/>
          <p:cNvCxnSpPr>
            <a:cxnSpLocks noChangeShapeType="1"/>
          </p:cNvCxnSpPr>
          <p:nvPr/>
        </p:nvCxnSpPr>
        <p:spPr bwMode="auto">
          <a:xfrm rot="16200000" flipH="1">
            <a:off x="3086100" y="3162300"/>
            <a:ext cx="2286000" cy="1143000"/>
          </a:xfrm>
          <a:prstGeom prst="straightConnector1">
            <a:avLst/>
          </a:prstGeom>
          <a:noFill/>
          <a:ln w="9528">
            <a:solidFill>
              <a:srgbClr val="4A7EBB"/>
            </a:solidFill>
            <a:round/>
            <a:headEnd/>
            <a:tailEnd type="arrow" w="med" len="med"/>
          </a:ln>
        </p:spPr>
      </p:cxnSp>
      <p:cxnSp>
        <p:nvCxnSpPr>
          <p:cNvPr id="55" name="Straight Arrow Connector 30"/>
          <p:cNvCxnSpPr>
            <a:cxnSpLocks noChangeShapeType="1"/>
          </p:cNvCxnSpPr>
          <p:nvPr/>
        </p:nvCxnSpPr>
        <p:spPr bwMode="auto">
          <a:xfrm flipV="1">
            <a:off x="3657600" y="1981200"/>
            <a:ext cx="1143000" cy="304800"/>
          </a:xfrm>
          <a:prstGeom prst="straightConnector1">
            <a:avLst/>
          </a:prstGeom>
          <a:noFill/>
          <a:ln w="9528">
            <a:solidFill>
              <a:srgbClr val="4A7EBB"/>
            </a:solidFill>
            <a:round/>
            <a:headEnd/>
            <a:tailEnd type="arrow" w="med" len="med"/>
          </a:ln>
        </p:spPr>
      </p:cxnSp>
      <p:sp>
        <p:nvSpPr>
          <p:cNvPr id="6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A3</a:t>
            </a:r>
            <a:endParaRPr lang="en-US" sz="1600" b="1" dirty="0">
              <a:solidFill>
                <a:srgbClr val="FFFFFF"/>
              </a:solidFill>
              <a:latin typeface="Calibri" pitchFamily="34" charset="0"/>
            </a:endParaRPr>
          </a:p>
        </p:txBody>
      </p:sp>
      <p:cxnSp>
        <p:nvCxnSpPr>
          <p:cNvPr id="27" name="Straight Arrow Connector 30"/>
          <p:cNvCxnSpPr>
            <a:cxnSpLocks noChangeShapeType="1"/>
          </p:cNvCxnSpPr>
          <p:nvPr/>
        </p:nvCxnSpPr>
        <p:spPr bwMode="auto">
          <a:xfrm rot="16200000" flipH="1">
            <a:off x="3162300" y="2781300"/>
            <a:ext cx="2133600" cy="1143000"/>
          </a:xfrm>
          <a:prstGeom prst="straightConnector1">
            <a:avLst/>
          </a:prstGeom>
          <a:noFill/>
          <a:ln w="9528">
            <a:solidFill>
              <a:srgbClr val="4A7EBB"/>
            </a:solidFill>
            <a:round/>
            <a:headEnd/>
            <a:tailEnd type="arrow" w="med" len="med"/>
          </a:ln>
        </p:spPr>
      </p:cxnSp>
      <p:cxnSp>
        <p:nvCxnSpPr>
          <p:cNvPr id="30" name="Straight Arrow Connector 30"/>
          <p:cNvCxnSpPr>
            <a:cxnSpLocks noChangeShapeType="1"/>
          </p:cNvCxnSpPr>
          <p:nvPr/>
        </p:nvCxnSpPr>
        <p:spPr bwMode="auto">
          <a:xfrm flipV="1">
            <a:off x="3657600" y="2286000"/>
            <a:ext cx="1143000" cy="304800"/>
          </a:xfrm>
          <a:prstGeom prst="straightConnector1">
            <a:avLst/>
          </a:prstGeom>
          <a:noFill/>
          <a:ln w="9528">
            <a:solidFill>
              <a:srgbClr val="4A7EBB"/>
            </a:solidFill>
            <a:round/>
            <a:headEnd/>
            <a:tailEnd type="arrow" w="med" len="med"/>
          </a:ln>
        </p:spPr>
      </p:cxnSp>
      <p:cxnSp>
        <p:nvCxnSpPr>
          <p:cNvPr id="39" name="Straight Arrow Connector 61"/>
          <p:cNvCxnSpPr>
            <a:cxnSpLocks noChangeShapeType="1"/>
          </p:cNvCxnSpPr>
          <p:nvPr/>
        </p:nvCxnSpPr>
        <p:spPr bwMode="auto">
          <a:xfrm rot="16200000" flipH="1">
            <a:off x="2933700" y="3009900"/>
            <a:ext cx="2590800" cy="1143000"/>
          </a:xfrm>
          <a:prstGeom prst="straightConnector1">
            <a:avLst/>
          </a:prstGeom>
          <a:noFill/>
          <a:ln w="9528">
            <a:solidFill>
              <a:srgbClr val="4A7EBB"/>
            </a:solidFill>
            <a:round/>
            <a:headEnd/>
            <a:tailEnd type="arrow" w="med" len="med"/>
          </a:ln>
        </p:spPr>
      </p:cxnSp>
      <p:cxnSp>
        <p:nvCxnSpPr>
          <p:cNvPr id="42" name="Straight Arrow Connector 61"/>
          <p:cNvCxnSpPr>
            <a:cxnSpLocks noChangeShapeType="1"/>
          </p:cNvCxnSpPr>
          <p:nvPr/>
        </p:nvCxnSpPr>
        <p:spPr bwMode="auto">
          <a:xfrm>
            <a:off x="3657600" y="2590800"/>
            <a:ext cx="1143000" cy="1104902"/>
          </a:xfrm>
          <a:prstGeom prst="straightConnector1">
            <a:avLst/>
          </a:prstGeom>
          <a:noFill/>
          <a:ln w="9528">
            <a:solidFill>
              <a:srgbClr val="4A7EBB"/>
            </a:solidFill>
            <a:round/>
            <a:headEnd/>
            <a:tailEnd type="arrow" w="med" len="med"/>
          </a:ln>
        </p:spPr>
      </p:cxnSp>
      <p:cxnSp>
        <p:nvCxnSpPr>
          <p:cNvPr id="46" name="Straight Arrow Connector 52"/>
          <p:cNvCxnSpPr>
            <a:cxnSpLocks noChangeShapeType="1"/>
          </p:cNvCxnSpPr>
          <p:nvPr/>
        </p:nvCxnSpPr>
        <p:spPr bwMode="auto">
          <a:xfrm>
            <a:off x="3657600" y="2590800"/>
            <a:ext cx="1143000" cy="762000"/>
          </a:xfrm>
          <a:prstGeom prst="straightConnector1">
            <a:avLst/>
          </a:prstGeom>
          <a:noFill/>
          <a:ln w="9528">
            <a:solidFill>
              <a:srgbClr val="4A7EBB"/>
            </a:solidFill>
            <a:round/>
            <a:headEnd/>
            <a:tailEnd type="arrow" w="med" len="med"/>
          </a:ln>
        </p:spPr>
      </p:cxnSp>
      <p:cxnSp>
        <p:nvCxnSpPr>
          <p:cNvPr id="50" name="Straight Arrow Connector 30"/>
          <p:cNvCxnSpPr>
            <a:cxnSpLocks noChangeShapeType="1"/>
          </p:cNvCxnSpPr>
          <p:nvPr/>
        </p:nvCxnSpPr>
        <p:spPr bwMode="auto">
          <a:xfrm flipV="1">
            <a:off x="3657600" y="2286000"/>
            <a:ext cx="1143000" cy="685800"/>
          </a:xfrm>
          <a:prstGeom prst="straightConnector1">
            <a:avLst/>
          </a:prstGeom>
          <a:noFill/>
          <a:ln w="9528">
            <a:solidFill>
              <a:srgbClr val="4A7EBB"/>
            </a:solidFill>
            <a:round/>
            <a:headEnd/>
            <a:tailEnd type="arrow" w="med" len="med"/>
          </a:ln>
        </p:spPr>
      </p:cxnSp>
      <p:cxnSp>
        <p:nvCxnSpPr>
          <p:cNvPr id="52" name="Straight Arrow Connector 30"/>
          <p:cNvCxnSpPr>
            <a:cxnSpLocks noChangeShapeType="1"/>
          </p:cNvCxnSpPr>
          <p:nvPr/>
        </p:nvCxnSpPr>
        <p:spPr bwMode="auto">
          <a:xfrm>
            <a:off x="3657600" y="2971800"/>
            <a:ext cx="1143000" cy="381000"/>
          </a:xfrm>
          <a:prstGeom prst="straightConnector1">
            <a:avLst/>
          </a:prstGeom>
          <a:noFill/>
          <a:ln w="9528">
            <a:solidFill>
              <a:srgbClr val="4A7EBB"/>
            </a:solidFill>
            <a:round/>
            <a:headEnd/>
            <a:tailEnd type="arrow" w="med" len="med"/>
          </a:ln>
        </p:spPr>
      </p:cxnSp>
      <p:cxnSp>
        <p:nvCxnSpPr>
          <p:cNvPr id="56" name="Straight Arrow Connector 30"/>
          <p:cNvCxnSpPr>
            <a:cxnSpLocks noChangeShapeType="1"/>
          </p:cNvCxnSpPr>
          <p:nvPr/>
        </p:nvCxnSpPr>
        <p:spPr bwMode="auto">
          <a:xfrm rot="16200000" flipH="1">
            <a:off x="3657600" y="2971800"/>
            <a:ext cx="1143000" cy="1143000"/>
          </a:xfrm>
          <a:prstGeom prst="straightConnector1">
            <a:avLst/>
          </a:prstGeom>
          <a:noFill/>
          <a:ln w="9528">
            <a:solidFill>
              <a:srgbClr val="4A7EBB"/>
            </a:solidFill>
            <a:round/>
            <a:headEnd/>
            <a:tailEnd type="arrow" w="med" len="med"/>
          </a:ln>
        </p:spPr>
      </p:cxnSp>
      <p:cxnSp>
        <p:nvCxnSpPr>
          <p:cNvPr id="59" name="Straight Arrow Connector 30"/>
          <p:cNvCxnSpPr>
            <a:cxnSpLocks noChangeShapeType="1"/>
          </p:cNvCxnSpPr>
          <p:nvPr/>
        </p:nvCxnSpPr>
        <p:spPr bwMode="auto">
          <a:xfrm rot="16200000" flipH="1">
            <a:off x="3276600" y="3352800"/>
            <a:ext cx="1905000" cy="1143000"/>
          </a:xfrm>
          <a:prstGeom prst="straightConnector1">
            <a:avLst/>
          </a:prstGeom>
          <a:noFill/>
          <a:ln w="9528">
            <a:solidFill>
              <a:srgbClr val="4A7EBB"/>
            </a:solidFill>
            <a:round/>
            <a:headEnd/>
            <a:tailEnd type="arrow" w="med" len="med"/>
          </a:ln>
        </p:spPr>
      </p:cxnSp>
      <p:cxnSp>
        <p:nvCxnSpPr>
          <p:cNvPr id="63" name="Straight Arrow Connector 30"/>
          <p:cNvCxnSpPr>
            <a:cxnSpLocks noChangeShapeType="1"/>
          </p:cNvCxnSpPr>
          <p:nvPr/>
        </p:nvCxnSpPr>
        <p:spPr bwMode="auto">
          <a:xfrm rot="5400000" flipH="1" flipV="1">
            <a:off x="3543300" y="2095500"/>
            <a:ext cx="1371600" cy="1143000"/>
          </a:xfrm>
          <a:prstGeom prst="straightConnector1">
            <a:avLst/>
          </a:prstGeom>
          <a:noFill/>
          <a:ln w="9528">
            <a:solidFill>
              <a:srgbClr val="4A7EBB"/>
            </a:solidFill>
            <a:round/>
            <a:headEnd/>
            <a:tailEnd type="arrow" w="med" len="med"/>
          </a:ln>
        </p:spPr>
      </p:cxnSp>
      <p:cxnSp>
        <p:nvCxnSpPr>
          <p:cNvPr id="65" name="Straight Arrow Connector 30"/>
          <p:cNvCxnSpPr>
            <a:cxnSpLocks noChangeShapeType="1"/>
          </p:cNvCxnSpPr>
          <p:nvPr/>
        </p:nvCxnSpPr>
        <p:spPr bwMode="auto">
          <a:xfrm flipV="1">
            <a:off x="3657600" y="2286000"/>
            <a:ext cx="1143000" cy="1066800"/>
          </a:xfrm>
          <a:prstGeom prst="straightConnector1">
            <a:avLst/>
          </a:prstGeom>
          <a:noFill/>
          <a:ln w="9528">
            <a:solidFill>
              <a:srgbClr val="4A7EBB"/>
            </a:solidFill>
            <a:round/>
            <a:headEnd/>
            <a:tailEnd type="arrow" w="med" len="med"/>
          </a:ln>
        </p:spPr>
      </p:cxnSp>
      <p:cxnSp>
        <p:nvCxnSpPr>
          <p:cNvPr id="68" name="Straight Arrow Connector 30"/>
          <p:cNvCxnSpPr>
            <a:cxnSpLocks noChangeShapeType="1"/>
          </p:cNvCxnSpPr>
          <p:nvPr/>
        </p:nvCxnSpPr>
        <p:spPr bwMode="auto">
          <a:xfrm>
            <a:off x="3657600" y="3352800"/>
            <a:ext cx="1143000" cy="1588"/>
          </a:xfrm>
          <a:prstGeom prst="straightConnector1">
            <a:avLst/>
          </a:prstGeom>
          <a:noFill/>
          <a:ln w="9528">
            <a:solidFill>
              <a:srgbClr val="4A7EBB"/>
            </a:solidFill>
            <a:round/>
            <a:headEnd/>
            <a:tailEnd type="arrow" w="med" len="med"/>
          </a:ln>
        </p:spPr>
      </p:cxnSp>
      <p:cxnSp>
        <p:nvCxnSpPr>
          <p:cNvPr id="71" name="Straight Arrow Connector 30"/>
          <p:cNvCxnSpPr>
            <a:cxnSpLocks noChangeShapeType="1"/>
          </p:cNvCxnSpPr>
          <p:nvPr/>
        </p:nvCxnSpPr>
        <p:spPr bwMode="auto">
          <a:xfrm>
            <a:off x="3657600" y="3352800"/>
            <a:ext cx="1143000" cy="1066800"/>
          </a:xfrm>
          <a:prstGeom prst="straightConnector1">
            <a:avLst/>
          </a:prstGeom>
          <a:noFill/>
          <a:ln w="9528">
            <a:solidFill>
              <a:srgbClr val="4A7EBB"/>
            </a:solidFill>
            <a:round/>
            <a:headEnd/>
            <a:tailEnd type="arrow" w="med" len="med"/>
          </a:ln>
        </p:spPr>
      </p:cxnSp>
      <p:cxnSp>
        <p:nvCxnSpPr>
          <p:cNvPr id="74" name="Straight Arrow Connector 30"/>
          <p:cNvCxnSpPr>
            <a:cxnSpLocks noChangeShapeType="1"/>
          </p:cNvCxnSpPr>
          <p:nvPr/>
        </p:nvCxnSpPr>
        <p:spPr bwMode="auto">
          <a:xfrm rot="16200000" flipH="1">
            <a:off x="3467100" y="3543300"/>
            <a:ext cx="1524000" cy="1143000"/>
          </a:xfrm>
          <a:prstGeom prst="straightConnector1">
            <a:avLst/>
          </a:prstGeom>
          <a:noFill/>
          <a:ln w="9528">
            <a:solidFill>
              <a:srgbClr val="4A7EBB"/>
            </a:solidFill>
            <a:round/>
            <a:headEnd/>
            <a:tailEnd type="arrow" w="med" len="med"/>
          </a:ln>
        </p:spPr>
      </p:cxnSp>
      <p:cxnSp>
        <p:nvCxnSpPr>
          <p:cNvPr id="78" name="Straight Arrow Connector 30"/>
          <p:cNvCxnSpPr>
            <a:cxnSpLocks noChangeShapeType="1"/>
          </p:cNvCxnSpPr>
          <p:nvPr/>
        </p:nvCxnSpPr>
        <p:spPr bwMode="auto">
          <a:xfrm>
            <a:off x="3657600" y="5562600"/>
            <a:ext cx="1143000" cy="1588"/>
          </a:xfrm>
          <a:prstGeom prst="straightConnector1">
            <a:avLst/>
          </a:prstGeom>
          <a:noFill/>
          <a:ln w="9528">
            <a:solidFill>
              <a:srgbClr val="4A7EBB"/>
            </a:solidFill>
            <a:round/>
            <a:headEnd/>
            <a:tailEnd type="arrow" w="med" len="med"/>
          </a:ln>
        </p:spPr>
      </p:cxnSp>
      <p:cxnSp>
        <p:nvCxnSpPr>
          <p:cNvPr id="79" name="Straight Arrow Connector 30"/>
          <p:cNvCxnSpPr>
            <a:cxnSpLocks noChangeShapeType="1"/>
          </p:cNvCxnSpPr>
          <p:nvPr/>
        </p:nvCxnSpPr>
        <p:spPr bwMode="auto">
          <a:xfrm rot="5400000" flipH="1" flipV="1">
            <a:off x="3352800" y="2286000"/>
            <a:ext cx="1752600" cy="1143000"/>
          </a:xfrm>
          <a:prstGeom prst="straightConnector1">
            <a:avLst/>
          </a:prstGeom>
          <a:noFill/>
          <a:ln w="9528">
            <a:solidFill>
              <a:srgbClr val="4A7EBB"/>
            </a:solidFill>
            <a:round/>
            <a:headEnd/>
            <a:tailEnd type="arrow" w="med" len="med"/>
          </a:ln>
        </p:spPr>
      </p:cxnSp>
      <p:cxnSp>
        <p:nvCxnSpPr>
          <p:cNvPr id="81" name="Straight Arrow Connector 30"/>
          <p:cNvCxnSpPr>
            <a:cxnSpLocks noChangeShapeType="1"/>
          </p:cNvCxnSpPr>
          <p:nvPr/>
        </p:nvCxnSpPr>
        <p:spPr bwMode="auto">
          <a:xfrm rot="5400000" flipH="1" flipV="1">
            <a:off x="3505200" y="2438400"/>
            <a:ext cx="1447800" cy="1143000"/>
          </a:xfrm>
          <a:prstGeom prst="straightConnector1">
            <a:avLst/>
          </a:prstGeom>
          <a:noFill/>
          <a:ln w="9528">
            <a:solidFill>
              <a:srgbClr val="4A7EBB"/>
            </a:solidFill>
            <a:round/>
            <a:headEnd/>
            <a:tailEnd type="arrow" w="med" len="med"/>
          </a:ln>
        </p:spPr>
      </p:cxnSp>
      <p:cxnSp>
        <p:nvCxnSpPr>
          <p:cNvPr id="83" name="Straight Arrow Connector 30"/>
          <p:cNvCxnSpPr>
            <a:cxnSpLocks noChangeShapeType="1"/>
          </p:cNvCxnSpPr>
          <p:nvPr/>
        </p:nvCxnSpPr>
        <p:spPr bwMode="auto">
          <a:xfrm flipV="1">
            <a:off x="3657600" y="3352800"/>
            <a:ext cx="1143000" cy="381000"/>
          </a:xfrm>
          <a:prstGeom prst="straightConnector1">
            <a:avLst/>
          </a:prstGeom>
          <a:noFill/>
          <a:ln w="9528">
            <a:solidFill>
              <a:srgbClr val="4A7EBB"/>
            </a:solidFill>
            <a:round/>
            <a:headEnd/>
            <a:tailEnd type="arrow" w="med" len="med"/>
          </a:ln>
        </p:spPr>
      </p:cxnSp>
      <p:cxnSp>
        <p:nvCxnSpPr>
          <p:cNvPr id="85" name="Straight Arrow Connector 30"/>
          <p:cNvCxnSpPr>
            <a:cxnSpLocks noChangeShapeType="1"/>
          </p:cNvCxnSpPr>
          <p:nvPr/>
        </p:nvCxnSpPr>
        <p:spPr bwMode="auto">
          <a:xfrm>
            <a:off x="3657600" y="3733800"/>
            <a:ext cx="1143000" cy="1588"/>
          </a:xfrm>
          <a:prstGeom prst="straightConnector1">
            <a:avLst/>
          </a:prstGeom>
          <a:noFill/>
          <a:ln w="9528">
            <a:solidFill>
              <a:srgbClr val="4A7EBB"/>
            </a:solidFill>
            <a:round/>
            <a:headEnd/>
            <a:tailEnd type="arrow" w="med" len="med"/>
          </a:ln>
        </p:spPr>
      </p:cxnSp>
      <p:cxnSp>
        <p:nvCxnSpPr>
          <p:cNvPr id="87" name="Straight Arrow Connector 30"/>
          <p:cNvCxnSpPr>
            <a:cxnSpLocks noChangeShapeType="1"/>
          </p:cNvCxnSpPr>
          <p:nvPr/>
        </p:nvCxnSpPr>
        <p:spPr bwMode="auto">
          <a:xfrm>
            <a:off x="3657600" y="3733800"/>
            <a:ext cx="1143000" cy="381000"/>
          </a:xfrm>
          <a:prstGeom prst="straightConnector1">
            <a:avLst/>
          </a:prstGeom>
          <a:noFill/>
          <a:ln w="9528">
            <a:solidFill>
              <a:srgbClr val="4A7EBB"/>
            </a:solidFill>
            <a:round/>
            <a:headEnd/>
            <a:tailEnd type="arrow" w="med" len="med"/>
          </a:ln>
        </p:spPr>
      </p:cxnSp>
      <p:cxnSp>
        <p:nvCxnSpPr>
          <p:cNvPr id="89" name="Straight Arrow Connector 30"/>
          <p:cNvCxnSpPr>
            <a:cxnSpLocks noChangeShapeType="1"/>
          </p:cNvCxnSpPr>
          <p:nvPr/>
        </p:nvCxnSpPr>
        <p:spPr bwMode="auto">
          <a:xfrm rot="16200000" flipH="1">
            <a:off x="3657600" y="3733800"/>
            <a:ext cx="1143000" cy="1143000"/>
          </a:xfrm>
          <a:prstGeom prst="straightConnector1">
            <a:avLst/>
          </a:prstGeom>
          <a:noFill/>
          <a:ln w="9528">
            <a:solidFill>
              <a:srgbClr val="4A7EBB"/>
            </a:solidFill>
            <a:round/>
            <a:headEnd/>
            <a:tailEnd type="arrow" w="med" len="med"/>
          </a:ln>
        </p:spPr>
      </p:cxnSp>
      <p:cxnSp>
        <p:nvCxnSpPr>
          <p:cNvPr id="91" name="Straight Arrow Connector 30"/>
          <p:cNvCxnSpPr>
            <a:cxnSpLocks noChangeShapeType="1"/>
          </p:cNvCxnSpPr>
          <p:nvPr/>
        </p:nvCxnSpPr>
        <p:spPr bwMode="auto">
          <a:xfrm rot="5400000" flipH="1" flipV="1">
            <a:off x="3314700" y="2628900"/>
            <a:ext cx="1828800" cy="1143000"/>
          </a:xfrm>
          <a:prstGeom prst="straightConnector1">
            <a:avLst/>
          </a:prstGeom>
          <a:noFill/>
          <a:ln w="9528">
            <a:solidFill>
              <a:srgbClr val="4A7EBB"/>
            </a:solidFill>
            <a:round/>
            <a:headEnd/>
            <a:tailEnd type="arrow" w="med" len="med"/>
          </a:ln>
        </p:spPr>
      </p:cxnSp>
      <p:cxnSp>
        <p:nvCxnSpPr>
          <p:cNvPr id="94" name="Straight Arrow Connector 30"/>
          <p:cNvCxnSpPr>
            <a:cxnSpLocks noChangeShapeType="1"/>
          </p:cNvCxnSpPr>
          <p:nvPr/>
        </p:nvCxnSpPr>
        <p:spPr bwMode="auto">
          <a:xfrm flipV="1">
            <a:off x="3657600" y="3352800"/>
            <a:ext cx="1143000" cy="762000"/>
          </a:xfrm>
          <a:prstGeom prst="straightConnector1">
            <a:avLst/>
          </a:prstGeom>
          <a:noFill/>
          <a:ln w="9528">
            <a:solidFill>
              <a:srgbClr val="4A7EBB"/>
            </a:solidFill>
            <a:round/>
            <a:headEnd/>
            <a:tailEnd type="arrow" w="med" len="med"/>
          </a:ln>
        </p:spPr>
      </p:cxnSp>
      <p:cxnSp>
        <p:nvCxnSpPr>
          <p:cNvPr id="97" name="Straight Arrow Connector 30"/>
          <p:cNvCxnSpPr>
            <a:cxnSpLocks noChangeShapeType="1"/>
          </p:cNvCxnSpPr>
          <p:nvPr/>
        </p:nvCxnSpPr>
        <p:spPr bwMode="auto">
          <a:xfrm rot="5400000" flipH="1" flipV="1">
            <a:off x="3505200" y="2819400"/>
            <a:ext cx="1447800" cy="1143000"/>
          </a:xfrm>
          <a:prstGeom prst="straightConnector1">
            <a:avLst/>
          </a:prstGeom>
          <a:noFill/>
          <a:ln w="9528">
            <a:solidFill>
              <a:srgbClr val="4A7EBB"/>
            </a:solidFill>
            <a:round/>
            <a:headEnd/>
            <a:tailEnd type="arrow" w="med" len="med"/>
          </a:ln>
        </p:spPr>
      </p:cxnSp>
      <p:cxnSp>
        <p:nvCxnSpPr>
          <p:cNvPr id="100" name="Straight Arrow Connector 30"/>
          <p:cNvCxnSpPr>
            <a:cxnSpLocks noChangeShapeType="1"/>
          </p:cNvCxnSpPr>
          <p:nvPr/>
        </p:nvCxnSpPr>
        <p:spPr bwMode="auto">
          <a:xfrm flipV="1">
            <a:off x="3657600" y="3048000"/>
            <a:ext cx="1143000" cy="1066800"/>
          </a:xfrm>
          <a:prstGeom prst="straightConnector1">
            <a:avLst/>
          </a:prstGeom>
          <a:noFill/>
          <a:ln w="9528">
            <a:solidFill>
              <a:srgbClr val="4A7EBB"/>
            </a:solidFill>
            <a:round/>
            <a:headEnd/>
            <a:tailEnd type="arrow" w="med" len="med"/>
          </a:ln>
        </p:spPr>
      </p:cxnSp>
      <p:cxnSp>
        <p:nvCxnSpPr>
          <p:cNvPr id="103" name="Straight Arrow Connector 30"/>
          <p:cNvCxnSpPr>
            <a:cxnSpLocks noChangeShapeType="1"/>
          </p:cNvCxnSpPr>
          <p:nvPr/>
        </p:nvCxnSpPr>
        <p:spPr bwMode="auto">
          <a:xfrm>
            <a:off x="3657600" y="4114800"/>
            <a:ext cx="1143000" cy="762000"/>
          </a:xfrm>
          <a:prstGeom prst="straightConnector1">
            <a:avLst/>
          </a:prstGeom>
          <a:noFill/>
          <a:ln w="9528">
            <a:solidFill>
              <a:srgbClr val="4A7EBB"/>
            </a:solidFill>
            <a:round/>
            <a:headEnd/>
            <a:tailEnd type="arrow" w="med" len="med"/>
          </a:ln>
        </p:spPr>
      </p:cxnSp>
      <p:cxnSp>
        <p:nvCxnSpPr>
          <p:cNvPr id="106" name="Straight Arrow Connector 30"/>
          <p:cNvCxnSpPr>
            <a:cxnSpLocks noChangeShapeType="1"/>
          </p:cNvCxnSpPr>
          <p:nvPr/>
        </p:nvCxnSpPr>
        <p:spPr bwMode="auto">
          <a:xfrm rot="5400000" flipH="1" flipV="1">
            <a:off x="3162300" y="2781300"/>
            <a:ext cx="2133600" cy="1143000"/>
          </a:xfrm>
          <a:prstGeom prst="straightConnector1">
            <a:avLst/>
          </a:prstGeom>
          <a:noFill/>
          <a:ln w="9528">
            <a:solidFill>
              <a:srgbClr val="4A7EBB"/>
            </a:solidFill>
            <a:round/>
            <a:headEnd/>
            <a:tailEnd type="arrow" w="med" len="med"/>
          </a:ln>
        </p:spPr>
      </p:cxnSp>
      <p:cxnSp>
        <p:nvCxnSpPr>
          <p:cNvPr id="110" name="Straight Arrow Connector 30"/>
          <p:cNvCxnSpPr>
            <a:cxnSpLocks noChangeShapeType="1"/>
          </p:cNvCxnSpPr>
          <p:nvPr/>
        </p:nvCxnSpPr>
        <p:spPr bwMode="auto">
          <a:xfrm flipV="1">
            <a:off x="3657600" y="3352800"/>
            <a:ext cx="1143000" cy="1066800"/>
          </a:xfrm>
          <a:prstGeom prst="straightConnector1">
            <a:avLst/>
          </a:prstGeom>
          <a:noFill/>
          <a:ln w="9528">
            <a:solidFill>
              <a:srgbClr val="4A7EBB"/>
            </a:solidFill>
            <a:round/>
            <a:headEnd/>
            <a:tailEnd type="arrow" w="med" len="med"/>
          </a:ln>
        </p:spPr>
      </p:cxnSp>
      <p:cxnSp>
        <p:nvCxnSpPr>
          <p:cNvPr id="114" name="Straight Arrow Connector 30"/>
          <p:cNvCxnSpPr>
            <a:cxnSpLocks noChangeShapeType="1"/>
          </p:cNvCxnSpPr>
          <p:nvPr/>
        </p:nvCxnSpPr>
        <p:spPr bwMode="auto">
          <a:xfrm rot="5400000" flipH="1" flipV="1">
            <a:off x="3352800" y="2971800"/>
            <a:ext cx="1752600" cy="1143000"/>
          </a:xfrm>
          <a:prstGeom prst="straightConnector1">
            <a:avLst/>
          </a:prstGeom>
          <a:noFill/>
          <a:ln w="9528">
            <a:solidFill>
              <a:srgbClr val="4A7EBB"/>
            </a:solidFill>
            <a:round/>
            <a:headEnd/>
            <a:tailEnd type="arrow" w="med" len="med"/>
          </a:ln>
        </p:spPr>
      </p:cxnSp>
      <p:cxnSp>
        <p:nvCxnSpPr>
          <p:cNvPr id="117" name="Straight Arrow Connector 30"/>
          <p:cNvCxnSpPr>
            <a:cxnSpLocks noChangeShapeType="1"/>
          </p:cNvCxnSpPr>
          <p:nvPr/>
        </p:nvCxnSpPr>
        <p:spPr bwMode="auto">
          <a:xfrm rot="5400000" flipH="1" flipV="1">
            <a:off x="3543300" y="3162300"/>
            <a:ext cx="1371600" cy="1143000"/>
          </a:xfrm>
          <a:prstGeom prst="straightConnector1">
            <a:avLst/>
          </a:prstGeom>
          <a:noFill/>
          <a:ln w="9528">
            <a:solidFill>
              <a:srgbClr val="4A7EBB"/>
            </a:solidFill>
            <a:round/>
            <a:headEnd/>
            <a:tailEnd type="arrow" w="med" len="med"/>
          </a:ln>
        </p:spPr>
      </p:cxnSp>
      <p:cxnSp>
        <p:nvCxnSpPr>
          <p:cNvPr id="120" name="Straight Arrow Connector 30"/>
          <p:cNvCxnSpPr>
            <a:cxnSpLocks noChangeShapeType="1"/>
          </p:cNvCxnSpPr>
          <p:nvPr/>
        </p:nvCxnSpPr>
        <p:spPr bwMode="auto">
          <a:xfrm>
            <a:off x="3657600" y="4419600"/>
            <a:ext cx="1143000" cy="457200"/>
          </a:xfrm>
          <a:prstGeom prst="straightConnector1">
            <a:avLst/>
          </a:prstGeom>
          <a:noFill/>
          <a:ln w="9528">
            <a:solidFill>
              <a:srgbClr val="4A7EBB"/>
            </a:solidFill>
            <a:round/>
            <a:headEnd/>
            <a:tailEnd type="arrow" w="med" len="med"/>
          </a:ln>
        </p:spPr>
      </p:cxnSp>
      <p:cxnSp>
        <p:nvCxnSpPr>
          <p:cNvPr id="123" name="Straight Arrow Connector 30"/>
          <p:cNvCxnSpPr>
            <a:cxnSpLocks noChangeShapeType="1"/>
          </p:cNvCxnSpPr>
          <p:nvPr/>
        </p:nvCxnSpPr>
        <p:spPr bwMode="auto">
          <a:xfrm rot="5400000" flipH="1" flipV="1">
            <a:off x="2781300" y="2857500"/>
            <a:ext cx="2895600" cy="1143000"/>
          </a:xfrm>
          <a:prstGeom prst="straightConnector1">
            <a:avLst/>
          </a:prstGeom>
          <a:noFill/>
          <a:ln w="9528">
            <a:solidFill>
              <a:srgbClr val="4A7EBB"/>
            </a:solidFill>
            <a:round/>
            <a:headEnd/>
            <a:tailEnd type="arrow" w="med" len="med"/>
          </a:ln>
        </p:spPr>
      </p:cxnSp>
      <p:cxnSp>
        <p:nvCxnSpPr>
          <p:cNvPr id="126" name="Straight Arrow Connector 30"/>
          <p:cNvCxnSpPr>
            <a:cxnSpLocks noChangeShapeType="1"/>
          </p:cNvCxnSpPr>
          <p:nvPr/>
        </p:nvCxnSpPr>
        <p:spPr bwMode="auto">
          <a:xfrm rot="5400000" flipH="1" flipV="1">
            <a:off x="2781300" y="3162300"/>
            <a:ext cx="2895600" cy="1143000"/>
          </a:xfrm>
          <a:prstGeom prst="straightConnector1">
            <a:avLst/>
          </a:prstGeom>
          <a:noFill/>
          <a:ln w="9528">
            <a:solidFill>
              <a:srgbClr val="4A7EBB"/>
            </a:solidFill>
            <a:round/>
            <a:headEnd/>
            <a:tailEnd type="arrow" w="med" len="med"/>
          </a:ln>
        </p:spPr>
      </p:cxnSp>
      <p:cxnSp>
        <p:nvCxnSpPr>
          <p:cNvPr id="129" name="Straight Arrow Connector 30"/>
          <p:cNvCxnSpPr>
            <a:cxnSpLocks noChangeShapeType="1"/>
          </p:cNvCxnSpPr>
          <p:nvPr/>
        </p:nvCxnSpPr>
        <p:spPr bwMode="auto">
          <a:xfrm rot="5400000" flipH="1" flipV="1">
            <a:off x="3467100" y="3543300"/>
            <a:ext cx="1524000" cy="1143000"/>
          </a:xfrm>
          <a:prstGeom prst="straightConnector1">
            <a:avLst/>
          </a:prstGeom>
          <a:noFill/>
          <a:ln w="9528">
            <a:solidFill>
              <a:srgbClr val="4A7EBB"/>
            </a:solidFill>
            <a:round/>
            <a:headEnd/>
            <a:tailEnd type="arrow" w="med" len="med"/>
          </a:ln>
        </p:spPr>
      </p:cxnSp>
      <p:cxnSp>
        <p:nvCxnSpPr>
          <p:cNvPr id="131" name="Straight Arrow Connector 30"/>
          <p:cNvCxnSpPr>
            <a:cxnSpLocks noChangeShapeType="1"/>
          </p:cNvCxnSpPr>
          <p:nvPr/>
        </p:nvCxnSpPr>
        <p:spPr bwMode="auto">
          <a:xfrm flipV="1">
            <a:off x="3657600" y="4419600"/>
            <a:ext cx="1143000" cy="457200"/>
          </a:xfrm>
          <a:prstGeom prst="straightConnector1">
            <a:avLst/>
          </a:prstGeom>
          <a:noFill/>
          <a:ln w="9528">
            <a:solidFill>
              <a:srgbClr val="4A7EBB"/>
            </a:solidFill>
            <a:round/>
            <a:headEnd/>
            <a:tailEnd type="arrow" w="med" len="med"/>
          </a:ln>
        </p:spPr>
      </p:cxnSp>
      <p:cxnSp>
        <p:nvCxnSpPr>
          <p:cNvPr id="134" name="Straight Arrow Connector 30"/>
          <p:cNvCxnSpPr>
            <a:cxnSpLocks noChangeShapeType="1"/>
          </p:cNvCxnSpPr>
          <p:nvPr/>
        </p:nvCxnSpPr>
        <p:spPr bwMode="auto">
          <a:xfrm>
            <a:off x="3657600" y="4876800"/>
            <a:ext cx="1143000" cy="1588"/>
          </a:xfrm>
          <a:prstGeom prst="straightConnector1">
            <a:avLst/>
          </a:prstGeom>
          <a:noFill/>
          <a:ln w="9528">
            <a:solidFill>
              <a:srgbClr val="4A7EBB"/>
            </a:solidFill>
            <a:round/>
            <a:headEnd/>
            <a:tailEnd type="arrow" w="med" len="med"/>
          </a:ln>
        </p:spPr>
      </p:cxnSp>
      <p:cxnSp>
        <p:nvCxnSpPr>
          <p:cNvPr id="137" name="Straight Arrow Connector 30"/>
          <p:cNvCxnSpPr>
            <a:cxnSpLocks noChangeShapeType="1"/>
          </p:cNvCxnSpPr>
          <p:nvPr/>
        </p:nvCxnSpPr>
        <p:spPr bwMode="auto">
          <a:xfrm flipV="1">
            <a:off x="3657600" y="5257800"/>
            <a:ext cx="1143000" cy="304800"/>
          </a:xfrm>
          <a:prstGeom prst="straightConnector1">
            <a:avLst/>
          </a:prstGeom>
          <a:noFill/>
          <a:ln w="9528">
            <a:solidFill>
              <a:srgbClr val="4A7EBB"/>
            </a:solidFill>
            <a:round/>
            <a:headEnd/>
            <a:tailEnd type="arrow" w="med" len="med"/>
          </a:ln>
        </p:spPr>
      </p:cxnSp>
      <p:sp>
        <p:nvSpPr>
          <p:cNvPr id="57" name="TextBox 66"/>
          <p:cNvSpPr txBox="1">
            <a:spLocks noChangeArrowheads="1"/>
          </p:cNvSpPr>
          <p:nvPr/>
        </p:nvSpPr>
        <p:spPr bwMode="auto">
          <a:xfrm>
            <a:off x="304800" y="6096000"/>
            <a:ext cx="8610600" cy="461665"/>
          </a:xfrm>
          <a:prstGeom prst="rect">
            <a:avLst/>
          </a:prstGeom>
          <a:noFill/>
          <a:ln w="9525">
            <a:noFill/>
            <a:miter lim="800000"/>
            <a:headEnd/>
            <a:tailEnd/>
          </a:ln>
        </p:spPr>
        <p:txBody>
          <a:bodyPr wrap="square">
            <a:spAutoFit/>
          </a:bodyPr>
          <a:lstStyle/>
          <a:p>
            <a:r>
              <a:rPr lang="en-US" sz="1200" dirty="0" smtClean="0"/>
              <a:t>Description of the Models and Tests provided with the KIM API package are given in the files MODELs/EXAMPLES.README and TESTs/EXAMPLES.README.</a:t>
            </a:r>
            <a:endParaRPr lang="en-US" sz="12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rot="5400013">
            <a:off x="1485900" y="3162300"/>
            <a:ext cx="1447800" cy="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32766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5287963"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1600200" y="32004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a:solidFill>
                  <a:srgbClr val="000000"/>
                </a:solidFill>
                <a:latin typeface="Calibri" pitchFamily="34" charset="0"/>
              </a:rPr>
              <a:t>KIMservice.h</a:t>
            </a:r>
          </a:p>
          <a:p>
            <a:r>
              <a:rPr lang="en-US" sz="1400">
                <a:solidFill>
                  <a:srgbClr val="000000"/>
                </a:solidFill>
                <a:latin typeface="Calibri" pitchFamily="34" charset="0"/>
              </a:rPr>
              <a:t>KIMservise.cpp</a:t>
            </a:r>
          </a:p>
          <a:p>
            <a:r>
              <a:rPr lang="en-US" sz="1400">
                <a:solidFill>
                  <a:srgbClr val="000000"/>
                </a:solidFill>
                <a:latin typeface="Calibri" pitchFamily="34" charset="0"/>
              </a:rPr>
              <a:t>KIMserviceC.h</a:t>
            </a:r>
          </a:p>
          <a:p>
            <a:r>
              <a:rPr lang="en-US" sz="1400">
                <a:solidFill>
                  <a:srgbClr val="000000"/>
                </a:solidFill>
                <a:latin typeface="Calibri" pitchFamily="34" charset="0"/>
              </a:rPr>
              <a:t>KIMserviceC.c</a:t>
            </a:r>
          </a:p>
          <a:p>
            <a:r>
              <a:rPr lang="en-US" sz="1400">
                <a:solidFill>
                  <a:srgbClr val="000000"/>
                </a:solidFill>
                <a:latin typeface="Calibri" pitchFamily="34" charset="0"/>
              </a:rPr>
              <a:t>KIMservice.F90</a:t>
            </a:r>
          </a:p>
          <a:p>
            <a:r>
              <a:rPr lang="en-US" sz="1400">
                <a:solidFill>
                  <a:srgbClr val="000000"/>
                </a:solidFill>
                <a:latin typeface="Calibri" pitchFamily="34" charset="0"/>
              </a:rPr>
              <a:t>…</a:t>
            </a:r>
          </a:p>
        </p:txBody>
      </p:sp>
      <p:sp>
        <p:nvSpPr>
          <p:cNvPr id="52237" name="Rectangle 28"/>
          <p:cNvSpPr>
            <a:spLocks noChangeArrowheads="1"/>
          </p:cNvSpPr>
          <p:nvPr/>
        </p:nvSpPr>
        <p:spPr bwMode="auto">
          <a:xfrm>
            <a:off x="34290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35052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35814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36576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37338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smtClean="0">
                <a:solidFill>
                  <a:srgbClr val="FFFFFF"/>
                </a:solidFill>
                <a:latin typeface="Calibri" pitchFamily="34" charset="0"/>
              </a:rPr>
              <a:t> </a:t>
            </a:r>
            <a:r>
              <a:rPr lang="en-US" sz="1200" b="1" dirty="0" err="1" smtClean="0">
                <a:solidFill>
                  <a:srgbClr val="FFFFFF"/>
                </a:solidFill>
                <a:latin typeface="Calibri" pitchFamily="34" charset="0"/>
              </a:rPr>
              <a:t>model_Ar_P_MMorse</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57150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57912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58674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59436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019800" y="30480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35052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model_Ar_P_MMorse.kim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model_Ar_P_MMorse.c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1722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4770041" y="944959"/>
            <a:ext cx="381000" cy="1843882"/>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5400000">
            <a:off x="3764360" y="1783160"/>
            <a:ext cx="381000" cy="1674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rot="16200000" flipH="1">
            <a:off x="6084888" y="2312987"/>
            <a:ext cx="228600" cy="631825"/>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p:cNvCxnSpPr>
          <p:nvPr/>
        </p:nvCxnSpPr>
        <p:spPr bwMode="auto">
          <a:xfrm rot="16199987" flipH="1">
            <a:off x="4060825" y="2324100"/>
            <a:ext cx="228600" cy="609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6705600"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name="Slide100">
    <p:spTree>
      <p:nvGrpSpPr>
        <p:cNvPr id="1" name=""/>
        <p:cNvGrpSpPr/>
        <p:nvPr/>
      </p:nvGrpSpPr>
      <p:grpSpPr>
        <a:xfrm>
          <a:off x="0" y="0"/>
          <a:ext cx="0" cy="0"/>
          <a:chOff x="0" y="0"/>
          <a:chExt cx="0" cy="0"/>
        </a:xfrm>
      </p:grpSpPr>
      <p:sp>
        <p:nvSpPr>
          <p:cNvPr id="4608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installation: compilation, linking and running tests</a:t>
            </a:r>
          </a:p>
        </p:txBody>
      </p:sp>
      <p:cxnSp>
        <p:nvCxnSpPr>
          <p:cNvPr id="4608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74828E7-5751-4E53-AF22-0D17E6BCE7C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46087" name="TextBox 37"/>
          <p:cNvSpPr txBox="1">
            <a:spLocks noChangeArrowheads="1"/>
          </p:cNvSpPr>
          <p:nvPr/>
        </p:nvSpPr>
        <p:spPr bwMode="auto">
          <a:xfrm>
            <a:off x="457200" y="1079500"/>
            <a:ext cx="8305800" cy="5170646"/>
          </a:xfrm>
          <a:prstGeom prst="rect">
            <a:avLst/>
          </a:prstGeom>
          <a:noFill/>
          <a:ln w="9525">
            <a:noFill/>
            <a:miter lim="800000"/>
            <a:headEnd/>
            <a:tailEnd/>
          </a:ln>
        </p:spPr>
        <p:txBody>
          <a:bodyPr>
            <a:spAutoFit/>
          </a:bodyPr>
          <a:lstStyle/>
          <a:p>
            <a:pPr marL="342900" indent="-342900"/>
            <a:r>
              <a:rPr lang="en-US" b="1" dirty="0">
                <a:solidFill>
                  <a:srgbClr val="000000"/>
                </a:solidFill>
                <a:latin typeface="Calibri" pitchFamily="34" charset="0"/>
              </a:rPr>
              <a:t>Instructions for installing, compiling and linking KIM:</a:t>
            </a:r>
          </a:p>
          <a:p>
            <a:pPr marL="342900" indent="-342900">
              <a:buSzPct val="100000"/>
              <a:buFont typeface="Calibri" pitchFamily="34" charset="0"/>
              <a:buAutoNum type="arabicPeriod"/>
            </a:pPr>
            <a:r>
              <a:rPr lang="en-US" sz="1200" dirty="0">
                <a:solidFill>
                  <a:srgbClr val="000000"/>
                </a:solidFill>
                <a:latin typeface="Calibri" pitchFamily="34" charset="0"/>
              </a:rPr>
              <a:t>In the desired directory, execute the command:  </a:t>
            </a:r>
            <a:r>
              <a:rPr lang="en-US" sz="1200" dirty="0" smtClean="0">
                <a:solidFill>
                  <a:srgbClr val="000000"/>
                </a:solidFill>
                <a:latin typeface="Calibri" pitchFamily="34" charset="0"/>
              </a:rPr>
              <a:t>‘tar </a:t>
            </a:r>
            <a:r>
              <a:rPr lang="en-US" sz="1200" dirty="0" err="1" smtClean="0">
                <a:solidFill>
                  <a:srgbClr val="000000"/>
                </a:solidFill>
                <a:latin typeface="Calibri" pitchFamily="34" charset="0"/>
              </a:rPr>
              <a:t>xzvf</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openkim-api-XX.XX.XX.tgz</a:t>
            </a:r>
            <a:r>
              <a:rPr lang="en-US" sz="1200" dirty="0" smtClean="0">
                <a:solidFill>
                  <a:srgbClr val="000000"/>
                </a:solidFill>
                <a:latin typeface="Calibri" pitchFamily="34" charset="0"/>
              </a:rPr>
              <a:t>’ </a:t>
            </a:r>
          </a:p>
          <a:p>
            <a:pPr marL="342900" indent="-342900">
              <a:buSzPct val="100000"/>
            </a:pPr>
            <a:endParaRPr lang="en-US" sz="1200" dirty="0">
              <a:solidFill>
                <a:srgbClr val="000000"/>
              </a:solidFill>
              <a:latin typeface="Calibri" pitchFamily="34" charset="0"/>
            </a:endParaRPr>
          </a:p>
          <a:p>
            <a:pPr marL="342900" indent="-342900">
              <a:buSzPct val="100000"/>
              <a:buFont typeface="Calibri" pitchFamily="34" charset="0"/>
              <a:buAutoNum type="arabicPeriod"/>
            </a:pPr>
            <a:r>
              <a:rPr lang="en-US" sz="1200" dirty="0" smtClean="0">
                <a:solidFill>
                  <a:srgbClr val="000000"/>
                </a:solidFill>
                <a:latin typeface="Calibri" pitchFamily="34" charset="0"/>
              </a:rPr>
              <a:t> Set up environment variable (bash):</a:t>
            </a:r>
            <a:endParaRPr lang="en-US" sz="1200" dirty="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&gt; export  KIM_DIR=/</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 is the correct path where the </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 directory is located.</a:t>
            </a:r>
          </a:p>
          <a:p>
            <a:pPr marL="342900" indent="-342900">
              <a:buSzPct val="100000"/>
              <a:buFont typeface="Calibri" pitchFamily="34" charset="0"/>
              <a:buNone/>
            </a:pPr>
            <a:r>
              <a:rPr lang="en-US" sz="1200" dirty="0" smtClean="0">
                <a:solidFill>
                  <a:srgbClr val="000000"/>
                </a:solidFill>
                <a:latin typeface="Calibri" pitchFamily="34" charset="0"/>
              </a:rPr>
              <a:t>       (Make sure to include the trailing slash)</a:t>
            </a:r>
          </a:p>
          <a:p>
            <a:pPr marL="342900" indent="-342900">
              <a:buSzPct val="100000"/>
              <a:buFont typeface="Calibri" pitchFamily="34" charset="0"/>
              <a:buNone/>
            </a:pPr>
            <a:endParaRPr lang="en-US" sz="1200" dirty="0">
              <a:solidFill>
                <a:srgbClr val="000000"/>
              </a:solidFill>
              <a:latin typeface="Calibri" pitchFamily="34" charset="0"/>
            </a:endParaRPr>
          </a:p>
          <a:p>
            <a:pPr marL="342900" indent="-342900">
              <a:buSzPct val="100000"/>
              <a:buFont typeface="Calibri" pitchFamily="34" charset="0"/>
              <a:buAutoNum type="arabicPeriod" startAt="3"/>
            </a:pPr>
            <a:r>
              <a:rPr lang="en-US" sz="1200" dirty="0" smtClean="0">
                <a:solidFill>
                  <a:srgbClr val="000000"/>
                </a:solidFill>
                <a:latin typeface="Calibri" pitchFamily="34" charset="0"/>
              </a:rPr>
              <a:t> By default, all make files use the GNU compilers for 64 bit </a:t>
            </a:r>
            <a:r>
              <a:rPr lang="en-US" sz="1200" dirty="0" err="1" smtClean="0">
                <a:solidFill>
                  <a:srgbClr val="000000"/>
                </a:solidFill>
                <a:latin typeface="Calibri" pitchFamily="34" charset="0"/>
              </a:rPr>
              <a:t>linux</a:t>
            </a:r>
            <a:r>
              <a:rPr lang="en-US" sz="1200" dirty="0" smtClean="0">
                <a:solidFill>
                  <a:srgbClr val="000000"/>
                </a:solidFill>
                <a:latin typeface="Calibri" pitchFamily="34" charset="0"/>
              </a:rPr>
              <a:t>. </a:t>
            </a:r>
          </a:p>
          <a:p>
            <a:pPr marL="342900" indent="-342900">
              <a:buSzPct val="100000"/>
            </a:pPr>
            <a:r>
              <a:rPr lang="en-US" sz="1200" dirty="0" smtClean="0">
                <a:solidFill>
                  <a:srgbClr val="000000"/>
                </a:solidFill>
                <a:latin typeface="Calibri" pitchFamily="34" charset="0"/>
              </a:rPr>
              <a:t>        In order to use the Intel compiler, define the environment variable KIM_INTEL</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KIM_INTEL="yes". </a:t>
            </a:r>
          </a:p>
          <a:p>
            <a:pPr marL="342900" indent="-342900">
              <a:buSzPct val="100000"/>
            </a:pPr>
            <a:r>
              <a:rPr lang="en-US" sz="1200" dirty="0" smtClean="0">
                <a:solidFill>
                  <a:srgbClr val="000000"/>
                </a:solidFill>
                <a:latin typeface="Calibri" pitchFamily="34" charset="0"/>
              </a:rPr>
              <a:t>       For using a 32 bit machine, define the environment variable KIM_SYSTEM32 </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KIM_SYSTEM32="yes" </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4.    Change directory to EXAMPLES_LEGO  type make: it will populate TESTs and MODELs directories with  actual code.</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 4.   change </a:t>
            </a:r>
            <a:r>
              <a:rPr lang="en-US" sz="1200" dirty="0">
                <a:solidFill>
                  <a:srgbClr val="000000"/>
                </a:solidFill>
                <a:latin typeface="Calibri" pitchFamily="34" charset="0"/>
              </a:rPr>
              <a:t>to the </a:t>
            </a:r>
            <a:r>
              <a:rPr lang="en-US" sz="1200" dirty="0" smtClean="0">
                <a:solidFill>
                  <a:srgbClr val="000000"/>
                </a:solidFill>
                <a:latin typeface="Calibri" pitchFamily="34" charset="0"/>
              </a:rPr>
              <a:t>KIM_DIR </a:t>
            </a:r>
            <a:r>
              <a:rPr lang="en-US" sz="1200" dirty="0">
                <a:solidFill>
                  <a:srgbClr val="000000"/>
                </a:solidFill>
                <a:latin typeface="Calibri" pitchFamily="34" charset="0"/>
              </a:rPr>
              <a:t>directory and execute the commands:</a:t>
            </a:r>
          </a:p>
          <a:p>
            <a:pPr marL="342900" indent="-342900">
              <a:buSzPct val="100000"/>
              <a:buFont typeface="Calibri" pitchFamily="34" charset="0"/>
              <a:buNone/>
            </a:pPr>
            <a:r>
              <a:rPr lang="en-US" sz="1200" dirty="0">
                <a:solidFill>
                  <a:srgbClr val="000000"/>
                </a:solidFill>
                <a:latin typeface="Calibri" pitchFamily="34" charset="0"/>
              </a:rPr>
              <a:t>		‘make clean’</a:t>
            </a:r>
          </a:p>
          <a:p>
            <a:pPr marL="342900" indent="-342900">
              <a:buSzPct val="100000"/>
              <a:buFont typeface="Calibri" pitchFamily="34" charset="0"/>
              <a:buNone/>
            </a:pPr>
            <a:r>
              <a:rPr lang="en-US" sz="1200" dirty="0">
                <a:solidFill>
                  <a:srgbClr val="000000"/>
                </a:solidFill>
                <a:latin typeface="Calibri" pitchFamily="34" charset="0"/>
              </a:rPr>
              <a:t>		‘make’</a:t>
            </a:r>
          </a:p>
          <a:p>
            <a:pPr marL="342900" indent="-342900">
              <a:buSzPct val="100000"/>
              <a:buFont typeface="Calibri" pitchFamily="34" charset="0"/>
              <a:buNone/>
            </a:pPr>
            <a:r>
              <a:rPr lang="en-US" sz="1200" dirty="0">
                <a:solidFill>
                  <a:srgbClr val="000000"/>
                </a:solidFill>
                <a:latin typeface="Calibri" pitchFamily="34" charset="0"/>
              </a:rPr>
              <a:t>	This will compile the KIM API and </a:t>
            </a:r>
            <a:r>
              <a:rPr lang="en-US" sz="1200" dirty="0" smtClean="0">
                <a:solidFill>
                  <a:srgbClr val="000000"/>
                </a:solidFill>
                <a:latin typeface="Calibri" pitchFamily="34" charset="0"/>
              </a:rPr>
              <a:t>examples in </a:t>
            </a:r>
            <a:r>
              <a:rPr lang="en-US" sz="1200" b="1" dirty="0" smtClean="0">
                <a:solidFill>
                  <a:srgbClr val="000000"/>
                </a:solidFill>
                <a:latin typeface="Calibri" pitchFamily="34" charset="0"/>
              </a:rPr>
              <a:t>TESTs</a:t>
            </a:r>
            <a:r>
              <a:rPr lang="en-US" sz="1200" dirty="0" smtClean="0">
                <a:solidFill>
                  <a:srgbClr val="000000"/>
                </a:solidFill>
                <a:latin typeface="Calibri" pitchFamily="34" charset="0"/>
              </a:rPr>
              <a:t> </a:t>
            </a:r>
            <a:r>
              <a:rPr lang="en-US" sz="1200" dirty="0">
                <a:solidFill>
                  <a:srgbClr val="000000"/>
                </a:solidFill>
                <a:latin typeface="Calibri" pitchFamily="34" charset="0"/>
              </a:rPr>
              <a:t>and </a:t>
            </a:r>
            <a:r>
              <a:rPr lang="en-US" sz="1200" b="1" dirty="0" smtClean="0">
                <a:solidFill>
                  <a:srgbClr val="000000"/>
                </a:solidFill>
                <a:latin typeface="Calibri" pitchFamily="34" charset="0"/>
              </a:rPr>
              <a:t>MODELs</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endParaRPr lang="en-US" sz="1200" dirty="0">
              <a:solidFill>
                <a:srgbClr val="000000"/>
              </a:solidFill>
              <a:latin typeface="Calibri" pitchFamily="34" charset="0"/>
            </a:endParaRPr>
          </a:p>
          <a:p>
            <a:pPr marL="342900" indent="-342900">
              <a:buSzPct val="100000"/>
              <a:buFont typeface="Calibri" pitchFamily="34" charset="0"/>
              <a:buAutoNum type="arabicPeriod" startAt="5"/>
            </a:pPr>
            <a:r>
              <a:rPr lang="en-US" sz="1200" dirty="0" smtClean="0">
                <a:solidFill>
                  <a:srgbClr val="000000"/>
                </a:solidFill>
                <a:latin typeface="Calibri" pitchFamily="34" charset="0"/>
              </a:rPr>
              <a:t> To run a Test, change to the appropriate directory and run the executable. For example:</a:t>
            </a:r>
          </a:p>
          <a:p>
            <a:pPr marL="342900" indent="-342900">
              <a:buSzPct val="100000"/>
            </a:pPr>
            <a:r>
              <a:rPr lang="en-US" sz="1200" dirty="0" smtClean="0">
                <a:solidFill>
                  <a:srgbClr val="000000"/>
                </a:solidFill>
                <a:latin typeface="Calibri" pitchFamily="34" charset="0"/>
              </a:rPr>
              <a:t>          &gt; </a:t>
            </a:r>
            <a:r>
              <a:rPr lang="en-US" sz="1200" dirty="0" err="1" smtClean="0">
                <a:solidFill>
                  <a:srgbClr val="000000"/>
                </a:solidFill>
                <a:latin typeface="Calibri" pitchFamily="34" charset="0"/>
              </a:rPr>
              <a:t>cd</a:t>
            </a:r>
            <a:r>
              <a:rPr lang="en-US" sz="1200" dirty="0" smtClean="0">
                <a:solidFill>
                  <a:srgbClr val="000000"/>
                </a:solidFill>
                <a:latin typeface="Calibri" pitchFamily="34" charset="0"/>
              </a:rPr>
              <a:t> TESTs/&lt;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&gt; echo “&lt;</a:t>
            </a:r>
            <a:r>
              <a:rPr lang="en-US" sz="1200" dirty="0" err="1" smtClean="0">
                <a:solidFill>
                  <a:srgbClr val="000000"/>
                </a:solidFill>
                <a:latin typeface="Calibri" pitchFamily="34" charset="0"/>
              </a:rPr>
              <a:t>model_name</a:t>
            </a:r>
            <a:r>
              <a:rPr lang="en-US" sz="1200" dirty="0" smtClean="0">
                <a:solidFill>
                  <a:srgbClr val="000000"/>
                </a:solidFill>
                <a:latin typeface="Calibri" pitchFamily="34" charset="0"/>
              </a:rPr>
              <a:t>&gt;" | ./&lt;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a:t>
            </a:r>
          </a:p>
        </p:txBody>
      </p:sp>
      <p:sp>
        <p:nvSpPr>
          <p:cNvPr id="9" name="TextBox 6"/>
          <p:cNvSpPr txBox="1">
            <a:spLocks noChangeArrowheads="1"/>
          </p:cNvSpPr>
          <p:nvPr/>
        </p:nvSpPr>
        <p:spPr bwMode="auto">
          <a:xfrm>
            <a:off x="381000" y="63246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refer to </a:t>
            </a:r>
            <a:r>
              <a:rPr lang="en-US" sz="900" dirty="0" err="1" smtClean="0">
                <a:solidFill>
                  <a:srgbClr val="000000"/>
                </a:solidFill>
                <a:latin typeface="Calibri" pitchFamily="34" charset="0"/>
              </a:rPr>
              <a:t>openkim-api</a:t>
            </a:r>
            <a:r>
              <a:rPr lang="en-US" sz="900" dirty="0" smtClean="0">
                <a:solidFill>
                  <a:srgbClr val="000000"/>
                </a:solidFill>
                <a:latin typeface="Calibri" pitchFamily="34" charset="0"/>
              </a:rPr>
              <a:t>/INSTALL for details on environment variables and other features</a:t>
            </a:r>
            <a:endParaRPr lang="en-US" sz="900"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Valeriu Smirichinski (U. Minnesota)</a:t>
            </a: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err="1" smtClean="0">
                <a:latin typeface="Calibri" pitchFamily="34" charset="0"/>
              </a:rPr>
              <a:t>Mihir</a:t>
            </a:r>
            <a:r>
              <a:rPr lang="en-US" sz="2000" dirty="0" smtClean="0">
                <a:latin typeface="Calibri" pitchFamily="34" charset="0"/>
              </a:rPr>
              <a:t> </a:t>
            </a:r>
            <a:r>
              <a:rPr lang="en-US" sz="2000" dirty="0" err="1" smtClean="0">
                <a:latin typeface="Calibri" pitchFamily="34" charset="0"/>
              </a:rPr>
              <a:t>Khadilkar</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18007</TotalTime>
  <Words>6529</Words>
  <Application>Microsoft Office PowerPoint</Application>
  <PresentationFormat>On-screen Show (4:3)</PresentationFormat>
  <Paragraphs>1165</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Slide 4</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Slide 14</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 variable and its properties  </vt:lpstr>
      <vt:lpstr> Specifying atom types – species data lines</vt:lpstr>
      <vt:lpstr> In order to define “conventions” of test/model behavior, dummy data lines are reserved  </vt:lpstr>
      <vt:lpstr> Parameter variables are used to publish/access internal parameters of a Model  </vt:lpstr>
      <vt:lpstr>Handling of Neighbor lists and  Boundary Conditions – NBC methods</vt:lpstr>
      <vt:lpstr>Descriptions of the NBC methods</vt:lpstr>
      <vt:lpstr>Descriptions of the NBC methods (2)</vt:lpstr>
      <vt:lpstr> Example of using NBC methods in KIM file  </vt:lpstr>
      <vt:lpstr> Neighbor list access methods:  all related lines in KIM descriptor files </vt:lpstr>
      <vt:lpstr> Interface to methods:  get_half_neigh &amp; get_full_neigh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get/set data  </vt:lpstr>
      <vt:lpstr>KIM_API_model_init will call model initialize routine that in turn will place model compute into KIM object  </vt:lpstr>
      <vt:lpstr>An example of using get_half/full_neigh methods through KIM API service routines</vt:lpstr>
      <vt:lpstr>Slide 37</vt:lpstr>
      <vt:lpstr> Every variable that needs to be communicated between tests and models must be in the descriptor file </vt:lpstr>
      <vt:lpstr>Model and Test examples available in the current version of KIM API</vt:lpstr>
      <vt:lpstr>KIM API directory structure</vt:lpstr>
      <vt:lpstr>KIM installation: compilation, linking and running tests</vt:lpstr>
      <vt:lpstr>KIM API object is an array of Base data elements. Each Base data element can hold a pointer to any relevant data</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smirvi</cp:lastModifiedBy>
  <cp:revision>1012</cp:revision>
  <cp:lastPrinted>2011-08-06T13:33:20Z</cp:lastPrinted>
  <dcterms:created xsi:type="dcterms:W3CDTF">2010-03-15T14:52:22Z</dcterms:created>
  <dcterms:modified xsi:type="dcterms:W3CDTF">2011-08-08T19:19:14Z</dcterms:modified>
</cp:coreProperties>
</file>