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314" r:id="rId26"/>
    <p:sldId id="288" r:id="rId27"/>
    <p:sldId id="289" r:id="rId28"/>
    <p:sldId id="290" r:id="rId29"/>
    <p:sldId id="315" r:id="rId30"/>
    <p:sldId id="291" r:id="rId31"/>
    <p:sldId id="285" r:id="rId32"/>
    <p:sldId id="292" r:id="rId33"/>
    <p:sldId id="264" r:id="rId34"/>
    <p:sldId id="270" r:id="rId35"/>
    <p:sldId id="265" r:id="rId36"/>
    <p:sldId id="266" r:id="rId37"/>
    <p:sldId id="267" r:id="rId38"/>
    <p:sldId id="268" r:id="rId39"/>
    <p:sldId id="312" r:id="rId40"/>
    <p:sldId id="272" r:id="rId41"/>
    <p:sldId id="273" r:id="rId42"/>
    <p:sldId id="274" r:id="rId43"/>
    <p:sldId id="308" r:id="rId44"/>
    <p:sldId id="276" r:id="rId45"/>
  </p:sldIdLst>
  <p:sldSz cx="9144000" cy="6858000" type="screen4x3"/>
  <p:notesSz cx="6845300" cy="9396413"/>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2" autoAdjust="0"/>
    <p:restoredTop sz="94640" autoAdjust="0"/>
  </p:normalViewPr>
  <p:slideViewPr>
    <p:cSldViewPr>
      <p:cViewPr varScale="1">
        <p:scale>
          <a:sx n="136" d="100"/>
          <a:sy n="136" d="100"/>
        </p:scale>
        <p:origin x="-112" y="-8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12/7/12</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12/7/12</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000000"/>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44</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12/7/12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12/7/12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12/7/12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12/7/12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12/7/12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12/7/12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12/7/12</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12/7/12</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12/7/12</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12/7/12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12/7/12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12/7/12</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vari</a:t>
            </a:r>
            <a:r>
              <a:rPr sz="1800" dirty="0" smtClean="0">
                <a:latin typeface="Calibri" pitchFamily="34" charset="0"/>
              </a:rPr>
              <a:t>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Ryan S. Elliott,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r>
              <a:rPr lang="en-US" sz="2000" dirty="0" smtClean="0">
                <a:solidFill>
                  <a:srgbClr val="4F6228"/>
                </a:solidFill>
                <a:latin typeface="Calibri" pitchFamily="34" charset="0"/>
              </a:rPr>
              <a:t>, and </a:t>
            </a:r>
            <a:r>
              <a:rPr lang="en-US" sz="2000" dirty="0" err="1" smtClean="0">
                <a:solidFill>
                  <a:srgbClr val="4F6228"/>
                </a:solidFill>
                <a:latin typeface="Calibri" pitchFamily="34" charset="0"/>
              </a:rPr>
              <a:t>Valeriu</a:t>
            </a:r>
            <a:r>
              <a:rPr lang="en-US" sz="2000" dirty="0" smtClean="0">
                <a:solidFill>
                  <a:srgbClr val="4F6228"/>
                </a:solidFill>
                <a:latin typeface="Calibri" pitchFamily="34" charset="0"/>
              </a:rPr>
              <a:t> </a:t>
            </a:r>
            <a:r>
              <a:rPr lang="en-US" sz="2000" dirty="0" err="1" smtClean="0">
                <a:solidFill>
                  <a:srgbClr val="4F6228"/>
                </a:solidFill>
                <a:latin typeface="Calibri" pitchFamily="34" charset="0"/>
              </a:rPr>
              <a:t>Smirichinski</a:t>
            </a:r>
            <a:r>
              <a:rPr lang="en-US" sz="2000" dirty="0" smtClean="0">
                <a:solidFill>
                  <a:srgbClr val="4F6228"/>
                </a:solidFill>
                <a:latin typeface="Calibri" pitchFamily="34" charset="0"/>
              </a:rPr>
              <a:t> </a:t>
            </a: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December</a:t>
            </a:r>
            <a:r>
              <a:rPr lang="en-US" sz="2000" dirty="0" smtClean="0">
                <a:solidFill>
                  <a:srgbClr val="4F6228"/>
                </a:solidFill>
                <a:latin typeface="Calibri" pitchFamily="34" charset="0"/>
              </a:rPr>
              <a:t> </a:t>
            </a:r>
            <a:r>
              <a:rPr lang="en-US" sz="2000" dirty="0" smtClean="0">
                <a:solidFill>
                  <a:srgbClr val="4F6228"/>
                </a:solidFill>
                <a:latin typeface="Calibri" pitchFamily="34" charset="0"/>
              </a:rPr>
              <a:t>2012</a:t>
            </a:r>
            <a:endParaRPr lang="en-US" sz="2000" dirty="0">
              <a:solidFill>
                <a:srgbClr val="4F6228"/>
              </a:solidFill>
              <a:latin typeface="Calibri" pitchFamily="34" charset="0"/>
            </a:endParaRP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400" dirty="0" smtClean="0">
                <a:latin typeface="Calibri" pitchFamily="34" charset="0"/>
              </a:rPr>
              <a:t>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pointers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371600"/>
            <a:ext cx="8610600" cy="3647152"/>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ex_model_Ne_P_LJ_NEIGH_PURE_H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           integer      none                []</a:t>
            </a:r>
          </a:p>
          <a:p>
            <a:r>
              <a:rPr lang="en-US" sz="1000" dirty="0" smtClean="0">
                <a:solidFill>
                  <a:srgbClr val="000000"/>
                </a:solidFill>
                <a:latin typeface="Courier New" pitchFamily="49" charset="0"/>
                <a:cs typeface="Courier New" pitchFamily="49" charset="0"/>
              </a:rPr>
              <a:t>...</a:t>
            </a:r>
          </a:p>
          <a:p>
            <a:r>
              <a:rPr lang="en-US" sz="1000" dirty="0" err="1" smtClean="0">
                <a:solidFill>
                  <a:srgbClr val="000000"/>
                </a:solidFill>
                <a:latin typeface="Courier New" pitchFamily="49" charset="0"/>
                <a:cs typeface="Courier New" pitchFamily="49" charset="0"/>
              </a:rPr>
              <a:t>numberParticleTypes</a:t>
            </a:r>
            <a:r>
              <a:rPr lang="en-US" sz="1000" dirty="0" smtClean="0">
                <a:solidFill>
                  <a:srgbClr val="000000"/>
                </a:solidFill>
                <a:latin typeface="Courier New" pitchFamily="49" charset="0"/>
                <a:cs typeface="Courier New" pitchFamily="49" charset="0"/>
              </a:rPr>
              <a:t>         integer      none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particleTypes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962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EXAMPLEs/MODELs/</a:t>
            </a:r>
            <a:r>
              <a:rPr lang="en-US" sz="800" dirty="0" err="1" smtClean="0">
                <a:solidFill>
                  <a:srgbClr val="000000"/>
                </a:solidFill>
                <a:latin typeface="Calibri" pitchFamily="34" charset="0"/>
              </a:rPr>
              <a:t>ex_model_Ne_P_MLJ_NEIGH_PURE_H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3429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Flag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Flag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flexible</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24000"/>
            <a:ext cx="8153400" cy="2292935"/>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ex_model_Ar_P_MLJ_F90</a:t>
            </a: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 </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r>
              <a:rPr lang="en-US" sz="1100" dirty="0" smtClean="0">
                <a:solidFill>
                  <a:srgbClr val="000000"/>
                </a:solidFill>
                <a:latin typeface="Courier New" pitchFamily="49" charset="0"/>
                <a:cs typeface="Courier New" pitchFamily="49" charset="0"/>
              </a:rPr>
              <a:t># Name             Type         Unit                Shape                     Requirements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energy             real*8       energy              []                        optional</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forces             real*8       force               [numberOfParticles,3]     optional</a:t>
            </a:r>
          </a:p>
          <a:p>
            <a:endParaRPr lang="en-US" sz="1100" dirty="0" smtClean="0">
              <a:solidFill>
                <a:srgbClr val="000000"/>
              </a:solidFill>
              <a:latin typeface="Courier New" pitchFamily="49" charset="0"/>
              <a:cs typeface="Courier New" pitchFamily="49" charset="0"/>
            </a:endParaRP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304800" y="1219200"/>
            <a:ext cx="480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EXAMPLEs/MODELs/ex_model_Ar_P_MLJ_F90.kim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05000"/>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4038604"/>
            <a:ext cx="1524003" cy="533396"/>
          </a:xfrm>
          <a:custGeom>
            <a:avLst>
              <a:gd name="f0" fmla="val 10170"/>
              <a:gd name="f1" fmla="val -1952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0" y="5638800"/>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4038600"/>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37755"/>
              <a:gd name="adj2" fmla="val -125505"/>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(rank) and size (range or extent) of indices.  For example, [] means a scalar (zero-dimensional array),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means a one-dimensional array and [numberOfParticles,3] means a two-dimensional array of size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a detailed description of all Type values and  Units can be found in  the file  DOCs/standard.kim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particle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KIM_API_get_partcl_types</a:t>
            </a:r>
            <a:r>
              <a:rPr lang="en-US" sz="1200" b="1" dirty="0" smtClean="0"/>
              <a:t>() </a:t>
            </a:r>
            <a:r>
              <a:rPr lang="en-US" sz="1200" dirty="0" smtClean="0"/>
              <a:t>service routine allows one to obtain a list of all particle types used by the model during runtime. Also the </a:t>
            </a:r>
            <a:r>
              <a:rPr lang="en-US" sz="1200" b="1" dirty="0" err="1" smtClean="0"/>
              <a:t>KIM_API_get_partcl_type_code</a:t>
            </a:r>
            <a:r>
              <a:rPr lang="en-US" sz="1200" b="1" dirty="0" smtClean="0"/>
              <a:t>() </a:t>
            </a:r>
            <a:r>
              <a:rPr lang="en-US" sz="1200" dirty="0" smtClean="0"/>
              <a:t>service routine allows one to get the particle type integer code (see DOCs/KIM_API_Description.txt).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EXAMPLEs/MODELs/ex_model_Ar_P_MLJ_F90.kim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flag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3416320"/>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NEIGH_RVEC_H                </a:t>
            </a:r>
            <a:r>
              <a:rPr lang="en-US" sz="1200" dirty="0" smtClean="0">
                <a:solidFill>
                  <a:srgbClr val="000000"/>
                </a:solidFill>
                <a:latin typeface="Courier New" pitchFamily="49" charset="0"/>
                <a:cs typeface="Courier New" pitchFamily="49" charset="0"/>
              </a:rPr>
              <a:t>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NEIGH_PURE_H                </a:t>
            </a:r>
            <a:r>
              <a:rPr lang="en-US" sz="1200" dirty="0" smtClean="0">
                <a:solidFill>
                  <a:srgbClr val="000000"/>
                </a:solidFill>
                <a:latin typeface="Courier New" pitchFamily="49" charset="0"/>
                <a:cs typeface="Courier New" pitchFamily="49" charset="0"/>
              </a:rPr>
              <a:t>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NEIGH_RVEC_F                </a:t>
            </a:r>
            <a:r>
              <a:rPr lang="en-US" sz="1200" dirty="0" smtClean="0">
                <a:solidFill>
                  <a:srgbClr val="000000"/>
                </a:solidFill>
                <a:latin typeface="Courier New" pitchFamily="49" charset="0"/>
                <a:cs typeface="Courier New" pitchFamily="49" charset="0"/>
              </a:rPr>
              <a:t>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flag data line defines a convention, that can be used to ensure that </a:t>
            </a:r>
            <a:r>
              <a:rPr lang="en-US" sz="1200" b="1" dirty="0" smtClean="0"/>
              <a:t>Models</a:t>
            </a:r>
            <a:r>
              <a:rPr lang="en-US" sz="1200" dirty="0" smtClean="0"/>
              <a:t> and </a:t>
            </a:r>
            <a:r>
              <a:rPr lang="en-US" sz="1200" b="1" dirty="0" smtClean="0"/>
              <a:t>Tests</a:t>
            </a:r>
            <a:r>
              <a:rPr lang="en-US" sz="1200" dirty="0" smtClean="0"/>
              <a:t>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`flag'</a:t>
            </a:r>
            <a:endParaRPr lang="en-US" sz="1200" dirty="0"/>
          </a:p>
        </p:txBody>
      </p:sp>
      <p:sp>
        <p:nvSpPr>
          <p:cNvPr id="13" name="Rounded Rectangular Callout 12"/>
          <p:cNvSpPr/>
          <p:nvPr/>
        </p:nvSpPr>
        <p:spPr>
          <a:xfrm>
            <a:off x="4800600" y="4038600"/>
            <a:ext cx="2362200" cy="381000"/>
          </a:xfrm>
          <a:prstGeom prst="wedgeRoundRectCallout">
            <a:avLst>
              <a:gd name="adj1" fmla="val -122255"/>
              <a:gd name="adj2" fmla="val -18406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17751"/>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“flag“ type arguments, because they are not  “data pointer holders“.</a:t>
            </a:r>
          </a:p>
          <a:p>
            <a:endParaRPr lang="en-US" sz="1100" dirty="0" smtClean="0"/>
          </a:p>
          <a:p>
            <a:r>
              <a:rPr lang="en-US" sz="1100" dirty="0" smtClean="0"/>
              <a:t>For a detailed description of all flag lines see the file  DOCs/standard.kim. Also see the files in DOCs/.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3899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PARAM_FREE_cutoff</a:t>
            </a:r>
            <a:r>
              <a:rPr lang="en-US" sz="1200" dirty="0" smtClean="0">
                <a:solidFill>
                  <a:srgbClr val="000000"/>
                </a:solidFill>
                <a:latin typeface="Courier New" pitchFamily="49" charset="0"/>
                <a:cs typeface="Courier New" pitchFamily="49" charset="0"/>
              </a:rPr>
              <a:t>           real*8       length              []</a:t>
            </a:r>
          </a:p>
          <a:p>
            <a:r>
              <a:rPr lang="en-US" sz="1200" dirty="0" smtClean="0">
                <a:solidFill>
                  <a:srgbClr val="000000"/>
                </a:solidFill>
                <a:latin typeface="Courier New" pitchFamily="49" charset="0"/>
                <a:cs typeface="Courier New" pitchFamily="49" charset="0"/>
              </a:rPr>
              <a:t>...</a:t>
            </a:r>
          </a:p>
        </p:txBody>
      </p:sp>
      <p:sp>
        <p:nvSpPr>
          <p:cNvPr id="15" name="TextBox 14"/>
          <p:cNvSpPr txBox="1"/>
          <p:nvPr/>
        </p:nvSpPr>
        <p:spPr>
          <a:xfrm>
            <a:off x="228600" y="3418344"/>
            <a:ext cx="8534400" cy="2677656"/>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KIM_API_get_free_params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KIM_API_get_fixed_params</a:t>
            </a:r>
            <a:r>
              <a:rPr lang="en-US" sz="1100" dirty="0" smtClean="0">
                <a:solidFill>
                  <a:srgbClr val="000000"/>
                </a:solidFill>
                <a:latin typeface="Courier New" pitchFamily="49" charset="0"/>
                <a:cs typeface="Courier New" pitchFamily="49" charset="0"/>
              </a:rPr>
              <a:t>() will return a list of FIXED parameters (see KIM_API_Description.txt)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861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EXAMPLEs/MODELs/ex_model_Ar_P_MLJ_CLUSTER_F90/ex_model_Ar_P_MLJ_CLUSTER_F90.kim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lang="en-US" sz="2400" b="1" dirty="0" smtClean="0">
                <a:solidFill>
                  <a:srgbClr val="4F81BD"/>
                </a:solidFill>
                <a:latin typeface="Arial" charset="0"/>
                <a:cs typeface="Arial" charset="0"/>
              </a:rPr>
              <a:t>Specifying units that model can handle: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Units Handling and base units  </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898989"/>
              </a:solidFill>
              <a:latin typeface="Calibri"/>
            </a:endParaRPr>
          </a:p>
        </p:txBody>
      </p:sp>
      <p:sp>
        <p:nvSpPr>
          <p:cNvPr id="8" name="TextBox 36"/>
          <p:cNvSpPr txBox="1">
            <a:spLocks noChangeArrowheads="1"/>
          </p:cNvSpPr>
          <p:nvPr/>
        </p:nvSpPr>
        <p:spPr bwMode="auto">
          <a:xfrm>
            <a:off x="152400" y="1829812"/>
            <a:ext cx="4572000" cy="3046988"/>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MODEL_NAME := ex_model_Ar_P_MLJ_F90</a:t>
            </a:r>
          </a:p>
          <a:p>
            <a:r>
              <a:rPr lang="en-US" sz="1400" dirty="0" err="1" smtClean="0">
                <a:solidFill>
                  <a:srgbClr val="000000"/>
                </a:solidFill>
                <a:latin typeface="Courier New" pitchFamily="49" charset="0"/>
                <a:cs typeface="Courier New" pitchFamily="49" charset="0"/>
              </a:rPr>
              <a:t>Unit_Handling</a:t>
            </a:r>
            <a:r>
              <a:rPr lang="en-US" sz="1400" dirty="0" smtClean="0">
                <a:solidFill>
                  <a:srgbClr val="000000"/>
                </a:solidFill>
                <a:latin typeface="Courier New" pitchFamily="49" charset="0"/>
                <a:cs typeface="Courier New" pitchFamily="49" charset="0"/>
              </a:rPr>
              <a:t>    := fixed</a:t>
            </a: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Unit_length</a:t>
            </a:r>
            <a:r>
              <a:rPr lang="en-US" sz="1400" dirty="0" smtClean="0">
                <a:solidFill>
                  <a:srgbClr val="000000"/>
                </a:solidFill>
                <a:latin typeface="Courier New" pitchFamily="49" charset="0"/>
                <a:cs typeface="Courier New" pitchFamily="49" charset="0"/>
              </a:rPr>
              <a:t>      := A</a:t>
            </a:r>
          </a:p>
          <a:p>
            <a:r>
              <a:rPr lang="en-US" sz="1400" dirty="0" err="1" smtClean="0">
                <a:solidFill>
                  <a:srgbClr val="000000"/>
                </a:solidFill>
                <a:latin typeface="Courier New" pitchFamily="49" charset="0"/>
                <a:cs typeface="Courier New" pitchFamily="49" charset="0"/>
              </a:rPr>
              <a:t>Unit_energy</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eV</a:t>
            </a:r>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Unit_charge</a:t>
            </a:r>
            <a:r>
              <a:rPr lang="en-US" sz="1400" dirty="0" smtClean="0">
                <a:solidFill>
                  <a:srgbClr val="000000"/>
                </a:solidFill>
                <a:latin typeface="Courier New" pitchFamily="49" charset="0"/>
                <a:cs typeface="Courier New" pitchFamily="49" charset="0"/>
              </a:rPr>
              <a:t>      := e</a:t>
            </a:r>
          </a:p>
          <a:p>
            <a:r>
              <a:rPr lang="en-US" sz="1400" dirty="0" err="1" smtClean="0">
                <a:solidFill>
                  <a:srgbClr val="000000"/>
                </a:solidFill>
                <a:latin typeface="Courier New" pitchFamily="49" charset="0"/>
                <a:cs typeface="Courier New" pitchFamily="49" charset="0"/>
              </a:rPr>
              <a:t>Unit_temperature</a:t>
            </a:r>
            <a:r>
              <a:rPr lang="en-US" sz="1400" dirty="0" smtClean="0">
                <a:solidFill>
                  <a:srgbClr val="000000"/>
                </a:solidFill>
                <a:latin typeface="Courier New" pitchFamily="49" charset="0"/>
                <a:cs typeface="Courier New" pitchFamily="49" charset="0"/>
              </a:rPr>
              <a:t> := K</a:t>
            </a:r>
          </a:p>
          <a:p>
            <a:r>
              <a:rPr lang="en-US" sz="1400" dirty="0" err="1" smtClean="0">
                <a:solidFill>
                  <a:srgbClr val="000000"/>
                </a:solidFill>
                <a:latin typeface="Courier New" pitchFamily="49" charset="0"/>
                <a:cs typeface="Courier New" pitchFamily="49" charset="0"/>
              </a:rPr>
              <a:t>Unit_time</a:t>
            </a:r>
            <a:r>
              <a:rPr lang="en-US" sz="1400" dirty="0" smtClean="0">
                <a:solidFill>
                  <a:srgbClr val="000000"/>
                </a:solidFill>
                <a:latin typeface="Courier New" pitchFamily="49" charset="0"/>
                <a:cs typeface="Courier New" pitchFamily="49" charset="0"/>
              </a:rPr>
              <a:t>        := </a:t>
            </a:r>
            <a:r>
              <a:rPr lang="en-US" sz="1400" dirty="0" err="1">
                <a:solidFill>
                  <a:srgbClr val="000000"/>
                </a:solidFill>
                <a:latin typeface="Courier New" pitchFamily="49" charset="0"/>
                <a:cs typeface="Courier New" pitchFamily="49" charset="0"/>
              </a:rPr>
              <a:t>p</a:t>
            </a:r>
            <a:r>
              <a:rPr lang="en-US" sz="1400" dirty="0" err="1" smtClean="0">
                <a:solidFill>
                  <a:srgbClr val="000000"/>
                </a:solidFill>
                <a:latin typeface="Courier New" pitchFamily="49" charset="0"/>
                <a:cs typeface="Courier New" pitchFamily="49" charset="0"/>
              </a:rPr>
              <a:t>s</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624548"/>
            <a:ext cx="3962400" cy="3970318"/>
          </a:xfrm>
          <a:prstGeom prst="rect">
            <a:avLst/>
          </a:prstGeom>
          <a:noFill/>
        </p:spPr>
        <p:txBody>
          <a:bodyPr wrap="square" rtlCol="0">
            <a:spAutoFit/>
          </a:bodyPr>
          <a:lstStyle/>
          <a:p>
            <a:pPr marL="228600" indent="-228600"/>
            <a:endParaRPr lang="en-US" sz="1200" dirty="0" smtClean="0"/>
          </a:p>
          <a:p>
            <a:pPr marL="228600" indent="-228600"/>
            <a:r>
              <a:rPr lang="en-US" sz="1200" dirty="0" smtClean="0"/>
              <a:t> For Models, a variable `</a:t>
            </a:r>
            <a:r>
              <a:rPr lang="en-US" sz="1200" dirty="0" err="1" smtClean="0"/>
              <a:t>Unit_Handling</a:t>
            </a:r>
            <a:r>
              <a:rPr lang="en-US" sz="1200" dirty="0" smtClean="0"/>
              <a:t>' specifies</a:t>
            </a:r>
          </a:p>
          <a:p>
            <a:pPr marL="228600" indent="-228600"/>
            <a:r>
              <a:rPr lang="en-US" sz="1200" dirty="0" smtClean="0"/>
              <a:t> whether the Model can adjust its input and output to</a:t>
            </a:r>
          </a:p>
          <a:p>
            <a:pPr marL="228600" indent="-228600"/>
            <a:r>
              <a:rPr lang="en-US" sz="1200" dirty="0" smtClean="0"/>
              <a:t> match a Test (`flexible') or can only work with one set of</a:t>
            </a:r>
          </a:p>
          <a:p>
            <a:pPr marL="228600" indent="-228600"/>
            <a:r>
              <a:rPr lang="en-US" sz="1200" dirty="0" smtClean="0"/>
              <a:t> units (`fixed'). This information is ignored for Tests. </a:t>
            </a:r>
          </a:p>
          <a:p>
            <a:pPr marL="228600" indent="-228600"/>
            <a:endParaRPr lang="en-US" sz="1200" dirty="0" smtClean="0"/>
          </a:p>
          <a:p>
            <a:pPr marL="228600" indent="-228600"/>
            <a:endParaRPr lang="en-US" sz="1200" dirty="0" smtClean="0"/>
          </a:p>
          <a:p>
            <a:pPr marL="228600" indent="-228600"/>
            <a:r>
              <a:rPr lang="en-US" sz="1200" dirty="0" smtClean="0"/>
              <a:t>Base unit lines:</a:t>
            </a:r>
          </a:p>
          <a:p>
            <a:pPr marL="228600" indent="-228600"/>
            <a:r>
              <a:rPr lang="en-US" sz="1200" dirty="0" smtClean="0"/>
              <a:t>Five lines that describe a set of five base units from</a:t>
            </a:r>
          </a:p>
          <a:p>
            <a:pPr marL="228600" indent="-228600"/>
            <a:r>
              <a:rPr lang="en-US" sz="1200" dirty="0" smtClean="0"/>
              <a:t> which all other units are derived in a consistent way:</a:t>
            </a:r>
          </a:p>
          <a:p>
            <a:pPr marL="228600" indent="-228600"/>
            <a:endParaRPr lang="en-US" sz="1200" dirty="0" smtClean="0"/>
          </a:p>
          <a:p>
            <a:pPr marL="228600" indent="-228600"/>
            <a:r>
              <a:rPr lang="en-US" sz="1200" dirty="0" smtClean="0"/>
              <a:t> </a:t>
            </a:r>
            <a:r>
              <a:rPr lang="en-US" sz="1200" dirty="0" err="1" smtClean="0"/>
              <a:t>Unit_length</a:t>
            </a:r>
            <a:r>
              <a:rPr lang="en-US" sz="1200" dirty="0" smtClean="0"/>
              <a:t>	        := `A' | `Bohr' | `cm' | `m' | `nm'</a:t>
            </a:r>
          </a:p>
          <a:p>
            <a:pPr marL="228600" indent="-228600"/>
            <a:r>
              <a:rPr lang="en-US" sz="1200" dirty="0" smtClean="0"/>
              <a:t> </a:t>
            </a:r>
            <a:r>
              <a:rPr lang="en-US" sz="1200" dirty="0" err="1" smtClean="0"/>
              <a:t>Unit_energy</a:t>
            </a:r>
            <a:r>
              <a:rPr lang="en-US" sz="1200" dirty="0" smtClean="0"/>
              <a:t>          := `</a:t>
            </a:r>
            <a:r>
              <a:rPr lang="en-US" sz="1200" dirty="0" err="1" smtClean="0"/>
              <a:t>amu</a:t>
            </a:r>
            <a:r>
              <a:rPr lang="en-US" sz="1200" dirty="0" smtClean="0"/>
              <a:t>*A^2/(</a:t>
            </a:r>
            <a:r>
              <a:rPr lang="en-US" sz="1200" dirty="0" err="1" smtClean="0"/>
              <a:t>ps</a:t>
            </a:r>
            <a:r>
              <a:rPr lang="en-US" sz="1200" dirty="0" smtClean="0"/>
              <a:t>)^2' | `erg' | `</a:t>
            </a:r>
            <a:r>
              <a:rPr lang="en-US" sz="1200" dirty="0" err="1" smtClean="0"/>
              <a:t>eV</a:t>
            </a:r>
            <a:r>
              <a:rPr lang="en-US" sz="1200" dirty="0" smtClean="0"/>
              <a:t>' |         </a:t>
            </a:r>
          </a:p>
          <a:p>
            <a:pPr marL="228600" indent="-228600"/>
            <a:r>
              <a:rPr lang="en-US" sz="1200" dirty="0" smtClean="0"/>
              <a:t>                                 `</a:t>
            </a:r>
            <a:r>
              <a:rPr lang="en-US" sz="1200" dirty="0" err="1" smtClean="0"/>
              <a:t>Hartree</a:t>
            </a:r>
            <a:r>
              <a:rPr lang="en-US" sz="1200" dirty="0" smtClean="0"/>
              <a:t>' |  `J' |`kcal/mol' | kJ/mol‘</a:t>
            </a:r>
          </a:p>
          <a:p>
            <a:pPr marL="228600" indent="-228600"/>
            <a:endParaRPr lang="en-US" sz="1200" dirty="0" smtClean="0"/>
          </a:p>
          <a:p>
            <a:pPr marL="228600" indent="-228600"/>
            <a:r>
              <a:rPr lang="en-US" sz="1200" dirty="0" err="1" smtClean="0"/>
              <a:t>Unit_charge</a:t>
            </a:r>
            <a:r>
              <a:rPr lang="en-US" sz="1200" dirty="0" smtClean="0"/>
              <a:t>          := `C' | `e' | `</a:t>
            </a:r>
            <a:r>
              <a:rPr lang="en-US" sz="1200" dirty="0" err="1" smtClean="0"/>
              <a:t>statC</a:t>
            </a:r>
            <a:r>
              <a:rPr lang="en-US" sz="1200" dirty="0" smtClean="0"/>
              <a:t>‘</a:t>
            </a:r>
          </a:p>
          <a:p>
            <a:pPr marL="228600" indent="-228600"/>
            <a:r>
              <a:rPr lang="en-US" sz="1200" dirty="0" err="1" smtClean="0"/>
              <a:t>Unit_temperature</a:t>
            </a:r>
            <a:r>
              <a:rPr lang="en-US" sz="1200" dirty="0" smtClean="0"/>
              <a:t>  := `K'</a:t>
            </a:r>
          </a:p>
          <a:p>
            <a:pPr marL="228600" indent="-228600"/>
            <a:r>
              <a:rPr lang="en-US" sz="1200" dirty="0" err="1" smtClean="0"/>
              <a:t>Unit_time</a:t>
            </a:r>
            <a:r>
              <a:rPr lang="en-US" sz="1200" dirty="0" smtClean="0"/>
              <a:t>               := `</a:t>
            </a:r>
            <a:r>
              <a:rPr lang="en-US" sz="1200" dirty="0" err="1" smtClean="0"/>
              <a:t>fs'</a:t>
            </a:r>
            <a:r>
              <a:rPr lang="en-US" sz="1200" dirty="0" smtClean="0"/>
              <a:t> | `</a:t>
            </a:r>
            <a:r>
              <a:rPr lang="en-US" sz="1200" dirty="0" err="1" smtClean="0"/>
              <a:t>ps</a:t>
            </a:r>
            <a:r>
              <a:rPr lang="en-US" sz="1200" dirty="0" smtClean="0"/>
              <a:t>' | `ns' | `s'</a:t>
            </a:r>
          </a:p>
          <a:p>
            <a:pPr marL="228600" indent="-228600"/>
            <a:endParaRPr lang="en-US" sz="1200" dirty="0" smtClean="0"/>
          </a:p>
          <a:p>
            <a:pPr marL="228600" indent="-228600"/>
            <a:r>
              <a:rPr lang="en-US" sz="1200" dirty="0" smtClean="0"/>
              <a:t>The list of recognized units above may be extended in the future.</a:t>
            </a:r>
            <a:endParaRPr lang="en-US" sz="1200" dirty="0"/>
          </a:p>
        </p:txBody>
      </p:sp>
      <p:sp>
        <p:nvSpPr>
          <p:cNvPr id="13" name="Rounded Rectangular Callout 12"/>
          <p:cNvSpPr/>
          <p:nvPr/>
        </p:nvSpPr>
        <p:spPr>
          <a:xfrm>
            <a:off x="4876800" y="1590794"/>
            <a:ext cx="3886200" cy="1066800"/>
          </a:xfrm>
          <a:prstGeom prst="wedgeRoundRectCallout">
            <a:avLst>
              <a:gd name="adj1" fmla="val -132559"/>
              <a:gd name="adj2" fmla="val 62339"/>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876800" y="2733794"/>
            <a:ext cx="3810000" cy="2752606"/>
          </a:xfrm>
          <a:prstGeom prst="wedgeRoundRectCallout">
            <a:avLst>
              <a:gd name="adj1" fmla="val -103889"/>
              <a:gd name="adj2" fmla="val -9794"/>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486400"/>
            <a:ext cx="8305800" cy="646331"/>
          </a:xfrm>
          <a:prstGeom prst="rect">
            <a:avLst/>
          </a:prstGeom>
          <a:noFill/>
        </p:spPr>
        <p:txBody>
          <a:bodyPr wrap="square" rtlCol="0">
            <a:spAutoFit/>
          </a:bodyPr>
          <a:lstStyle/>
          <a:p>
            <a:r>
              <a:rPr lang="en-US" sz="1200" dirty="0" smtClean="0"/>
              <a:t>There are several service routines  related to units  and units handling in KIM API:</a:t>
            </a:r>
          </a:p>
          <a:p>
            <a:r>
              <a:rPr lang="en-US" sz="1200" b="1" dirty="0" smtClean="0"/>
              <a:t> </a:t>
            </a:r>
            <a:r>
              <a:rPr lang="en-US" sz="1200" b="1" dirty="0" err="1" smtClean="0"/>
              <a:t>KIM_API_get_unit_handling</a:t>
            </a:r>
            <a:r>
              <a:rPr lang="en-US" sz="1200" b="1" dirty="0" smtClean="0"/>
              <a:t>(), </a:t>
            </a:r>
            <a:r>
              <a:rPr lang="en-US" sz="1200" b="1" dirty="0" err="1" smtClean="0"/>
              <a:t>KIM_API_convert_to_act_unit</a:t>
            </a:r>
            <a:r>
              <a:rPr lang="en-US" sz="1200" b="1" dirty="0" smtClean="0"/>
              <a:t>(), </a:t>
            </a:r>
            <a:r>
              <a:rPr lang="en-US" sz="1200" b="1" dirty="0" err="1" smtClean="0"/>
              <a:t>KIM_API_get_unit_length</a:t>
            </a:r>
            <a:r>
              <a:rPr lang="en-US" sz="1200" b="1" dirty="0" smtClean="0"/>
              <a:t>(),  </a:t>
            </a:r>
          </a:p>
          <a:p>
            <a:r>
              <a:rPr lang="en-US" sz="1200" b="1" dirty="0" smtClean="0"/>
              <a:t> </a:t>
            </a:r>
            <a:r>
              <a:rPr lang="en-US" sz="1200" b="1" dirty="0" err="1" smtClean="0"/>
              <a:t>KIM_API_get_unit_energy</a:t>
            </a:r>
            <a:r>
              <a:rPr lang="en-US" sz="1200" b="1" dirty="0" smtClean="0"/>
              <a:t>()</a:t>
            </a:r>
            <a:r>
              <a:rPr lang="en-US" sz="1200" dirty="0" smtClean="0"/>
              <a:t>, etc...(see DOCs/KIM_API_Description.txt).</a:t>
            </a:r>
          </a:p>
        </p:txBody>
      </p:sp>
      <p:sp>
        <p:nvSpPr>
          <p:cNvPr id="17" name="TextBox 37"/>
          <p:cNvSpPr txBox="1">
            <a:spLocks noChangeArrowheads="1"/>
          </p:cNvSpPr>
          <p:nvPr/>
        </p:nvSpPr>
        <p:spPr bwMode="auto">
          <a:xfrm>
            <a:off x="76200" y="1295400"/>
            <a:ext cx="7086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EXAMPLEs/MODELs/ex_model_Ar_P_MLJ_F90/ex_model_Ar_P_MLJ_F90.kim</a:t>
            </a:r>
            <a:endParaRPr lang="en-US" sz="1600" b="1" dirty="0">
              <a:solidFill>
                <a:srgbClr val="000000"/>
              </a:solidFill>
              <a:latin typeface="Calibri" pitchFamily="34" charset="0"/>
            </a:endParaRPr>
          </a:p>
        </p:txBody>
      </p:sp>
      <p:sp>
        <p:nvSpPr>
          <p:cNvPr id="18" name="Rounded Rectangle 17"/>
          <p:cNvSpPr/>
          <p:nvPr/>
        </p:nvSpPr>
        <p:spPr>
          <a:xfrm>
            <a:off x="152400" y="3049012"/>
            <a:ext cx="2590800" cy="13716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9812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828800" cy="954107"/>
          </a:xfrm>
          <a:prstGeom prst="rect">
            <a:avLst/>
          </a:prstGeom>
          <a:noFill/>
          <a:ln>
            <a:solidFill>
              <a:srgbClr val="00B050"/>
            </a:solidFill>
          </a:ln>
        </p:spPr>
        <p:txBody>
          <a:bodyPr wrap="square" rtlCol="0">
            <a:spAutoFit/>
          </a:bodyPr>
          <a:lstStyle/>
          <a:p>
            <a:r>
              <a:rPr lang="en-US" sz="1600" b="1" dirty="0" smtClean="0"/>
              <a:t>NEIGH_PURE_H</a:t>
            </a:r>
          </a:p>
          <a:p>
            <a:r>
              <a:rPr lang="en-US" sz="1600" b="1" dirty="0" smtClean="0"/>
              <a:t>NEIGH_PURE_F</a:t>
            </a:r>
          </a:p>
          <a:p>
            <a:r>
              <a:rPr lang="en-US" sz="1200" dirty="0" smtClean="0"/>
              <a:t>Model needs neighbor lists</a:t>
            </a:r>
            <a:endParaRPr lang="en-US" sz="1200" dirty="0"/>
          </a:p>
        </p:txBody>
      </p:sp>
      <p:sp>
        <p:nvSpPr>
          <p:cNvPr id="47" name="TextBox 46"/>
          <p:cNvSpPr txBox="1"/>
          <p:nvPr/>
        </p:nvSpPr>
        <p:spPr>
          <a:xfrm>
            <a:off x="7239000" y="4267200"/>
            <a:ext cx="1600200" cy="1261884"/>
          </a:xfrm>
          <a:prstGeom prst="rect">
            <a:avLst/>
          </a:prstGeom>
          <a:noFill/>
          <a:ln>
            <a:solidFill>
              <a:srgbClr val="00B050"/>
            </a:solidFill>
          </a:ln>
        </p:spPr>
        <p:txBody>
          <a:bodyPr wrap="square" rtlCol="0">
            <a:spAutoFit/>
          </a:bodyPr>
          <a:lstStyle/>
          <a:p>
            <a:r>
              <a:rPr lang="en-US" sz="1400" b="1" dirty="0" smtClean="0"/>
              <a:t>NEIGH_RVEC_H</a:t>
            </a:r>
            <a:endParaRPr lang="en-US" sz="1400" b="1" dirty="0" smtClean="0"/>
          </a:p>
          <a:p>
            <a:pPr lvl="0"/>
            <a:r>
              <a:rPr lang="en-US" sz="1400" b="1" dirty="0">
                <a:solidFill>
                  <a:prstClr val="black"/>
                </a:solidFill>
              </a:rPr>
              <a:t>NEIGH_RVEC_F</a:t>
            </a:r>
          </a:p>
          <a:p>
            <a:r>
              <a:rPr lang="en-US" sz="1200" dirty="0" smtClean="0"/>
              <a:t>Model </a:t>
            </a:r>
            <a:r>
              <a:rPr lang="en-US" sz="1200" dirty="0" smtClean="0"/>
              <a:t>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MI_OPBC_H</a:t>
            </a:r>
          </a:p>
          <a:p>
            <a:r>
              <a:rPr lang="en-US" sz="1600" b="1" dirty="0" smtClean="0"/>
              <a:t>MI_OPBC_F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905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632311"/>
          </a:xfrm>
          <a:prstGeom prst="rect">
            <a:avLst/>
          </a:prstGeom>
          <a:noFill/>
        </p:spPr>
        <p:txBody>
          <a:bodyPr wrap="square" rtlCol="0">
            <a:spAutoFit/>
          </a:bodyPr>
          <a:lstStyle/>
          <a:p>
            <a:r>
              <a:rPr lang="en-US" sz="1200" b="1" dirty="0" smtClean="0"/>
              <a:t>CLUSTER:</a:t>
            </a:r>
          </a:p>
          <a:p>
            <a:r>
              <a:rPr lang="en-US" sz="1200" dirty="0" smtClean="0"/>
              <a:t>In the CLUSTER method, the Model receives the number of particles and coordinates without additional information (such as neighbor lists or other boundary condition </a:t>
            </a:r>
            <a:r>
              <a:rPr lang="en-US" sz="1200" dirty="0" err="1" smtClean="0"/>
              <a:t>specifiers</a:t>
            </a:r>
            <a:r>
              <a:rPr lang="en-US" sz="1200" dirty="0" smtClean="0"/>
              <a:t>) and computes requested quantities under the assumption that the particles form an isolated cluster. For example, if energy and forces are requested, it will compute the total energy of all the particles based on the supplied particle coordinates and the derivative of the total energy with respect to the positions of the particles.</a:t>
            </a:r>
          </a:p>
          <a:p>
            <a:endParaRPr lang="en-US" sz="1200" b="1" dirty="0" smtClean="0"/>
          </a:p>
          <a:p>
            <a:r>
              <a:rPr lang="en-US" sz="1200" b="1" dirty="0" smtClean="0"/>
              <a:t>NEIGH_PURE_</a:t>
            </a:r>
            <a:r>
              <a:rPr lang="en-US" sz="1200" b="1" dirty="0" smtClean="0"/>
              <a:t>[H|</a:t>
            </a:r>
            <a:r>
              <a:rPr lang="en-US" sz="1200" b="1" dirty="0"/>
              <a:t>F</a:t>
            </a:r>
            <a:r>
              <a:rPr lang="en-US" sz="1200" b="1" dirty="0" smtClean="0"/>
              <a:t>]</a:t>
            </a:r>
            <a:r>
              <a:rPr lang="en-US" sz="1200" dirty="0" smtClean="0"/>
              <a:t>: </a:t>
            </a:r>
          </a:p>
          <a:p>
            <a:pPr lvl="0"/>
            <a:r>
              <a:rPr lang="en-US" sz="1200" dirty="0" smtClean="0">
                <a:solidFill>
                  <a:prstClr val="black"/>
                </a:solidFill>
              </a:rPr>
              <a:t>In the NEIGH_PURE methods (NEIGH_PURE_H and NEIGH_PURE_F), the Model receives the number of particles, coordinates and a full or half neighbor list. The neighbor list defines the environment of each particle, from which the </a:t>
            </a:r>
            <a:r>
              <a:rPr lang="en-US" sz="1200" dirty="0" err="1" smtClean="0">
                <a:solidFill>
                  <a:prstClr val="black"/>
                </a:solidFill>
              </a:rPr>
              <a:t>particles's</a:t>
            </a:r>
            <a:r>
              <a:rPr lang="en-US" sz="1200" dirty="0" smtClean="0">
                <a:solidFill>
                  <a:prstClr val="black"/>
                </a:solidFill>
              </a:rPr>
              <a:t> energy is defined.  In the case of a half list, the value of the argument `</a:t>
            </a:r>
            <a:r>
              <a:rPr lang="en-US" sz="1200" dirty="0" err="1" smtClean="0">
                <a:solidFill>
                  <a:prstClr val="black"/>
                </a:solidFill>
              </a:rPr>
              <a:t>numberContributingParticles</a:t>
            </a:r>
            <a:r>
              <a:rPr lang="en-US" sz="1200" dirty="0" smtClean="0">
                <a:solidFill>
                  <a:prstClr val="black"/>
                </a:solidFill>
              </a:rPr>
              <a:t>' indicates that the first `</a:t>
            </a:r>
            <a:r>
              <a:rPr lang="en-US" sz="1200" dirty="0" err="1" smtClean="0">
                <a:solidFill>
                  <a:prstClr val="black"/>
                </a:solidFill>
              </a:rPr>
              <a:t>numberContributingParticles</a:t>
            </a:r>
            <a:r>
              <a:rPr lang="en-US" sz="1200" dirty="0" smtClean="0">
                <a:solidFill>
                  <a:prstClr val="black"/>
                </a:solidFill>
              </a:rPr>
              <a:t>' contribute their energy to the total and the remaining particles do not contribute to the energy (they are "ghost” particles).  When `</a:t>
            </a:r>
            <a:r>
              <a:rPr lang="en-US" sz="1200" dirty="0" err="1" smtClean="0">
                <a:solidFill>
                  <a:prstClr val="black"/>
                </a:solidFill>
              </a:rPr>
              <a:t>numberContributingParticles</a:t>
            </a:r>
            <a:r>
              <a:rPr lang="en-US" sz="1200" dirty="0" smtClean="0">
                <a:solidFill>
                  <a:prstClr val="black"/>
                </a:solidFill>
              </a:rPr>
              <a:t>' is equal to `</a:t>
            </a:r>
            <a:r>
              <a:rPr lang="en-US" sz="1200" dirty="0" err="1" smtClean="0">
                <a:solidFill>
                  <a:prstClr val="black"/>
                </a:solidFill>
              </a:rPr>
              <a:t>numberParticles</a:t>
            </a:r>
            <a:r>
              <a:rPr lang="en-US" sz="1200" dirty="0" smtClean="0">
                <a:solidFill>
                  <a:prstClr val="black"/>
                </a:solidFill>
              </a:rPr>
              <a:t>’ the half list is called "symmetric", otherwise it is called "</a:t>
            </a:r>
            <a:r>
              <a:rPr lang="en-US" sz="1200" dirty="0" err="1" smtClean="0">
                <a:solidFill>
                  <a:prstClr val="black"/>
                </a:solidFill>
              </a:rPr>
              <a:t>unsymmetric</a:t>
            </a:r>
            <a:r>
              <a:rPr lang="en-US" sz="1200" dirty="0" smtClean="0">
                <a:solidFill>
                  <a:prstClr val="black"/>
                </a:solidFill>
              </a:rPr>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This method can be used with codes that use ghost particles to apply boundary conditions.  The ghost particles are treated as regular particles by the Model, and it is up to the calling code to discard some information such as the forces on the ghost particles and to compute the appropriate total energy from per-particle energies of the physical particles, or to use a modified neighbor list to obtain the desired values. </a:t>
            </a:r>
          </a:p>
          <a:p>
            <a:pPr lvl="0"/>
            <a:r>
              <a:rPr lang="en-US" sz="1200" dirty="0" smtClean="0">
                <a:solidFill>
                  <a:prstClr val="black"/>
                </a:solidFill>
              </a:rPr>
              <a:t>NEIGH_PURE_H: </a:t>
            </a:r>
          </a:p>
          <a:p>
            <a:pPr lvl="0"/>
            <a:r>
              <a:rPr lang="en-US" sz="1200" dirty="0" smtClean="0">
                <a:solidFill>
                  <a:prstClr val="black"/>
                </a:solidFill>
              </a:rPr>
              <a:t>This is the Pure Half neighbor list method.  The model needs  `coordinates', a half neighbor list  (with data stored in the `</a:t>
            </a:r>
            <a:r>
              <a:rPr lang="en-US" sz="1200" dirty="0" err="1" smtClean="0">
                <a:solidFill>
                  <a:prstClr val="black"/>
                </a:solidFill>
              </a:rPr>
              <a:t>neighObject</a:t>
            </a:r>
            <a:r>
              <a:rPr lang="en-US" sz="1200" dirty="0" smtClean="0">
                <a:solidFill>
                  <a:prstClr val="black"/>
                </a:solidFill>
              </a:rPr>
              <a:t>' argument), the `</a:t>
            </a:r>
            <a:r>
              <a:rPr lang="en-US" sz="1200" dirty="0" err="1" smtClean="0">
                <a:solidFill>
                  <a:prstClr val="black"/>
                </a:solidFill>
              </a:rPr>
              <a:t>numberContributingParticles</a:t>
            </a:r>
            <a:r>
              <a:rPr lang="en-US" sz="1200" dirty="0" smtClean="0">
                <a:solidFill>
                  <a:prstClr val="black"/>
                </a:solidFill>
              </a:rPr>
              <a:t>', and the `</a:t>
            </a:r>
            <a:r>
              <a:rPr lang="en-US" sz="1200" dirty="0" err="1" smtClean="0">
                <a:solidFill>
                  <a:prstClr val="black"/>
                </a:solidFill>
              </a:rPr>
              <a:t>get_neigh</a:t>
            </a:r>
            <a:r>
              <a:rPr lang="en-US" sz="1200" dirty="0" smtClean="0">
                <a:solidFill>
                  <a:prstClr val="black"/>
                </a:solidFill>
              </a:rPr>
              <a:t>' method supplied by the Test.</a:t>
            </a:r>
          </a:p>
          <a:p>
            <a:pPr lvl="0"/>
            <a:r>
              <a:rPr lang="en-US" sz="1200" dirty="0" smtClean="0">
                <a:solidFill>
                  <a:prstClr val="black"/>
                </a:solidFill>
              </a:rPr>
              <a:t>NEIGH_PURE_F:  </a:t>
            </a:r>
          </a:p>
          <a:p>
            <a:pPr lvl="0"/>
            <a:r>
              <a:rPr lang="en-US" sz="1200" dirty="0" smtClean="0">
                <a:solidFill>
                  <a:prstClr val="black"/>
                </a:solidFill>
              </a:rPr>
              <a:t>This is the Pure Full neighbor list method.  The model needs `coordinates', a full neighbor list  (with data stored in the `</a:t>
            </a:r>
            <a:r>
              <a:rPr lang="en-US" sz="1200" dirty="0" err="1" smtClean="0">
                <a:solidFill>
                  <a:prstClr val="black"/>
                </a:solidFill>
              </a:rPr>
              <a:t>neighObject</a:t>
            </a:r>
            <a:r>
              <a:rPr lang="en-US" sz="1200" dirty="0" smtClean="0">
                <a:solidFill>
                  <a:prstClr val="black"/>
                </a:solidFill>
              </a:rPr>
              <a:t>' argument), and the `</a:t>
            </a:r>
            <a:r>
              <a:rPr lang="en-US" sz="1200" dirty="0" err="1" smtClean="0">
                <a:solidFill>
                  <a:prstClr val="black"/>
                </a:solidFill>
              </a:rPr>
              <a:t>get_neigh</a:t>
            </a:r>
            <a:r>
              <a:rPr lang="en-US" sz="1200" dirty="0" smtClean="0">
                <a:solidFill>
                  <a:prstClr val="black"/>
                </a:solidFill>
              </a:rPr>
              <a:t>' method supplied by the Test.</a:t>
            </a:r>
          </a:p>
          <a:p>
            <a:pPr lvl="0"/>
            <a:endParaRPr lang="en-US" sz="1200" dirty="0" smtClean="0">
              <a:solidFill>
                <a:prstClr val="black"/>
              </a:solidFill>
            </a:endParaRP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4524314"/>
          </a:xfrm>
          <a:prstGeom prst="rect">
            <a:avLst/>
          </a:prstGeom>
          <a:noFill/>
        </p:spPr>
        <p:txBody>
          <a:bodyPr wrap="square" rtlCol="0">
            <a:spAutoFit/>
          </a:bodyPr>
          <a:lstStyle/>
          <a:p>
            <a:r>
              <a:rPr lang="en-US" sz="1200" b="1" dirty="0"/>
              <a:t>NEIGH_RVEC_</a:t>
            </a:r>
            <a:r>
              <a:rPr lang="en-US" sz="1200" b="1" dirty="0" smtClean="0"/>
              <a:t>[H|F]</a:t>
            </a:r>
            <a:r>
              <a:rPr lang="en-US" sz="1200" dirty="0" smtClean="0"/>
              <a:t>: </a:t>
            </a:r>
          </a:p>
          <a:p>
            <a:r>
              <a:rPr lang="en-US" sz="1200" dirty="0"/>
              <a:t>In the NEIGH_RVEC methods (NEIGH_RVEC_H and NEIGH_RVEC_F), the Model receives the number of particles, coordinates, a half or full neighbor list, and the relative position vectors </a:t>
            </a:r>
            <a:r>
              <a:rPr lang="en-US" sz="1200" dirty="0" err="1"/>
              <a:t>r_ij</a:t>
            </a:r>
            <a:r>
              <a:rPr lang="en-US" sz="1200" dirty="0"/>
              <a:t> (</a:t>
            </a:r>
            <a:r>
              <a:rPr lang="en-US" sz="1200" dirty="0" err="1"/>
              <a:t>r_ij</a:t>
            </a:r>
            <a:r>
              <a:rPr lang="en-US" sz="1200" dirty="0"/>
              <a:t> = </a:t>
            </a:r>
            <a:r>
              <a:rPr lang="en-US" sz="1200" dirty="0" err="1"/>
              <a:t>x_j-x_i</a:t>
            </a:r>
            <a:r>
              <a:rPr lang="en-US" sz="1200" dirty="0"/>
              <a:t>). The neighbor list and </a:t>
            </a:r>
            <a:r>
              <a:rPr lang="en-US" sz="1200" dirty="0" err="1"/>
              <a:t>r_ij</a:t>
            </a:r>
            <a:r>
              <a:rPr lang="en-US" sz="1200" dirty="0"/>
              <a:t> vectors define the environment of each particle, from which the </a:t>
            </a:r>
            <a:r>
              <a:rPr lang="en-US" sz="1200" dirty="0" err="1"/>
              <a:t>particles's</a:t>
            </a:r>
            <a:r>
              <a:rPr lang="en-US" sz="1200" dirty="0"/>
              <a:t> energy is defined.  In the case of a half list, a neighbor pair </a:t>
            </a:r>
            <a:r>
              <a:rPr lang="en-US" sz="1200" dirty="0" err="1"/>
              <a:t>i</a:t>
            </a:r>
            <a:r>
              <a:rPr lang="en-US" sz="1200" dirty="0"/>
              <a:t> and j (where </a:t>
            </a:r>
            <a:r>
              <a:rPr lang="en-US" sz="1200" dirty="0" err="1"/>
              <a:t>i</a:t>
            </a:r>
            <a:r>
              <a:rPr lang="en-US" sz="1200" dirty="0"/>
              <a:t> &lt; j) with relative position vector (RVEC) </a:t>
            </a:r>
            <a:r>
              <a:rPr lang="en-US" sz="1200" dirty="0" err="1"/>
              <a:t>r_ij</a:t>
            </a:r>
            <a:r>
              <a:rPr lang="en-US" sz="1200" dirty="0"/>
              <a:t> defines two pieces of information: (1) j is a neighbor of </a:t>
            </a:r>
            <a:r>
              <a:rPr lang="en-US" sz="1200" dirty="0" err="1"/>
              <a:t>i</a:t>
            </a:r>
            <a:r>
              <a:rPr lang="en-US" sz="1200" dirty="0"/>
              <a:t> with RVEC </a:t>
            </a:r>
            <a:r>
              <a:rPr lang="en-US" sz="1200" dirty="0" err="1"/>
              <a:t>r_ij</a:t>
            </a:r>
            <a:r>
              <a:rPr lang="en-US" sz="1200" dirty="0"/>
              <a:t> and (2) </a:t>
            </a:r>
            <a:r>
              <a:rPr lang="en-US" sz="1200" dirty="0" err="1"/>
              <a:t>i</a:t>
            </a:r>
            <a:r>
              <a:rPr lang="en-US" sz="1200" dirty="0"/>
              <a:t> is a neighbor of j with RVEC </a:t>
            </a:r>
            <a:r>
              <a:rPr lang="en-US" sz="1200" dirty="0" err="1"/>
              <a:t>r_ji</a:t>
            </a:r>
            <a:r>
              <a:rPr lang="en-US" sz="1200" dirty="0"/>
              <a:t> = -</a:t>
            </a:r>
            <a:r>
              <a:rPr lang="en-US" sz="1200" dirty="0" err="1"/>
              <a:t>r_ij</a:t>
            </a:r>
            <a:r>
              <a:rPr lang="en-US" sz="1200" dirty="0"/>
              <a:t>.  Additionally, the value of the argument `</a:t>
            </a:r>
            <a:r>
              <a:rPr lang="en-US" sz="1200" dirty="0" err="1"/>
              <a:t>numberContributingParticles</a:t>
            </a:r>
            <a:r>
              <a:rPr lang="en-US" sz="1200" dirty="0"/>
              <a:t>' indicates that the first `</a:t>
            </a:r>
            <a:r>
              <a:rPr lang="en-US" sz="1200" dirty="0" err="1"/>
              <a:t>numberContributingParticles</a:t>
            </a:r>
            <a:r>
              <a:rPr lang="en-US" sz="1200" dirty="0"/>
              <a:t>' contribute their energy to the total and the remaining particles do not contribute to the energy (they are "ghost" particles).  When `</a:t>
            </a:r>
            <a:r>
              <a:rPr lang="en-US" sz="1200" dirty="0" err="1"/>
              <a:t>numberContributingParticles</a:t>
            </a:r>
            <a:r>
              <a:rPr lang="en-US" sz="1200" dirty="0"/>
              <a:t>' is equal to `</a:t>
            </a:r>
            <a:r>
              <a:rPr lang="en-US" sz="1200" dirty="0" err="1"/>
              <a:t>numberParticles</a:t>
            </a:r>
            <a:r>
              <a:rPr lang="en-US" sz="1200" dirty="0"/>
              <a:t>' the half list is called "symmetric", otherwise it is called "</a:t>
            </a:r>
            <a:r>
              <a:rPr lang="en-US" sz="1200" dirty="0" err="1"/>
              <a:t>unsymmetric</a:t>
            </a:r>
            <a:r>
              <a:rPr lang="en-US" sz="1200" dirty="0"/>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These methods enable the application of general periodic boundary conditions, including multiple images.  A possible future extension to these methods is to allow the Test to provide a </a:t>
            </a:r>
            <a:r>
              <a:rPr lang="en-US" sz="1200" dirty="0" err="1"/>
              <a:t>ForceTransformation</a:t>
            </a:r>
            <a:r>
              <a:rPr lang="en-US" sz="1200" dirty="0"/>
              <a:t>() function for each neighbor, which would enable the application of complex boundary conditions such as torsion and objective boundary conditions</a:t>
            </a:r>
            <a:r>
              <a:rPr lang="en-US" sz="1200" dirty="0" smtClean="0"/>
              <a:t>.</a:t>
            </a:r>
          </a:p>
          <a:p>
            <a:r>
              <a:rPr lang="en-US" sz="1200" dirty="0" smtClean="0"/>
              <a:t>NEIGH_RVEC_H:</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endParaRPr lang="en-US" sz="1200" dirty="0" smtClean="0"/>
          </a:p>
          <a:p>
            <a:r>
              <a:rPr lang="en-US" sz="1200" dirty="0" smtClean="0"/>
              <a:t>NEIGH_RVEC_F:</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a:t>
            </a:r>
            <a:r>
              <a:rPr lang="en-US" sz="2400" b="1" dirty="0" smtClean="0">
                <a:solidFill>
                  <a:srgbClr val="4F81BD"/>
                </a:solidFill>
                <a:latin typeface="Arial" pitchFamily="34"/>
                <a:cs typeface="Arial" pitchFamily="34"/>
              </a:rPr>
              <a:t>(3)</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2677656"/>
          </a:xfrm>
          <a:prstGeom prst="rect">
            <a:avLst/>
          </a:prstGeom>
          <a:noFill/>
        </p:spPr>
        <p:txBody>
          <a:bodyPr wrap="square" rtlCol="0">
            <a:spAutoFit/>
          </a:bodyPr>
          <a:lstStyle/>
          <a:p>
            <a:r>
              <a:rPr lang="en-US" sz="1200" b="1" dirty="0" smtClean="0"/>
              <a:t>MI_OPBC_[H|F]</a:t>
            </a:r>
            <a:r>
              <a:rPr lang="en-US" sz="1200" b="1" dirty="0"/>
              <a:t>:</a:t>
            </a:r>
          </a:p>
          <a:p>
            <a:r>
              <a:rPr lang="en-US" sz="1200" dirty="0" smtClean="0"/>
              <a:t>In </a:t>
            </a:r>
            <a:r>
              <a:rPr lang="en-US" sz="1200" dirty="0"/>
              <a:t>the MI_OPBC methods (MI_OPBC_H and MI_OPBC_F), the Model receives the number of particles and coordinates, the side lengths for the periodic orthogonal box and a neighbor list.  It assumes all particles lie inside the periodic box.  Side lengths of the box must be at least twice the cutoff range.  This method computes the requested quantities under the assumption that the particles are subjected to the minimum image, orthogonal, periodic boundary conditions.</a:t>
            </a:r>
          </a:p>
          <a:p>
            <a:r>
              <a:rPr lang="en-US" sz="1200" dirty="0"/>
              <a:t>MI_OPBC_H:</a:t>
            </a:r>
          </a:p>
          <a:p>
            <a:r>
              <a:rPr lang="en-US" sz="1200" dirty="0"/>
              <a:t>This is the Minimum Image Orthogonal Periodic Boundary Condition Half neighbor list method.  The Model needs `coordinates', a half neighbor list (with data stored in the `</a:t>
            </a:r>
            <a:r>
              <a:rPr lang="en-US" sz="1200" dirty="0" err="1"/>
              <a:t>neighObject</a:t>
            </a:r>
            <a:r>
              <a:rPr lang="en-US" sz="1200" dirty="0"/>
              <a:t>' argument), `</a:t>
            </a:r>
            <a:r>
              <a:rPr lang="en-US" sz="1200" dirty="0" err="1"/>
              <a:t>numberContributingParticles</a:t>
            </a:r>
            <a:r>
              <a:rPr lang="en-US" sz="1200" dirty="0"/>
              <a:t>', </a:t>
            </a:r>
            <a:r>
              <a:rPr lang="en-US" sz="1200" dirty="0" err="1"/>
              <a:t>the`get_neigh</a:t>
            </a:r>
            <a:r>
              <a:rPr lang="en-US" sz="1200" dirty="0"/>
              <a:t>' method supplied by </a:t>
            </a:r>
            <a:r>
              <a:rPr lang="en-US" sz="1200" dirty="0" err="1"/>
              <a:t>theTest</a:t>
            </a:r>
            <a:r>
              <a:rPr lang="en-US" sz="1200" dirty="0"/>
              <a:t>, and the `</a:t>
            </a:r>
            <a:r>
              <a:rPr lang="en-US" sz="1200" dirty="0" err="1"/>
              <a:t>boxSideLengths</a:t>
            </a:r>
            <a:r>
              <a:rPr lang="en-US" sz="1200" dirty="0"/>
              <a:t>’ argument (which specifies the three side-lengths of the orthogonal simulation box).</a:t>
            </a:r>
          </a:p>
          <a:p>
            <a:r>
              <a:rPr lang="en-US" sz="1200" dirty="0"/>
              <a:t>MI_OPBC_H:</a:t>
            </a:r>
          </a:p>
          <a:p>
            <a:r>
              <a:rPr lang="en-US" sz="1200" dirty="0"/>
              <a:t>This is the Minimum Image Orthogonal Periodic Boundary Condition Full neighbor list method.  The Model needs `coordinates', a full neighbor list (with data stored in the `</a:t>
            </a:r>
            <a:r>
              <a:rPr lang="en-US" sz="1200" dirty="0" err="1"/>
              <a:t>neighObject</a:t>
            </a:r>
            <a:r>
              <a:rPr lang="en-US" sz="1200" dirty="0"/>
              <a:t>' argument), the `</a:t>
            </a:r>
            <a:r>
              <a:rPr lang="en-US" sz="1200" dirty="0" err="1"/>
              <a:t>get_neigh</a:t>
            </a:r>
            <a:r>
              <a:rPr lang="en-US" sz="1200" dirty="0"/>
              <a:t>' method supplied by the  Test, and the `</a:t>
            </a:r>
            <a:r>
              <a:rPr lang="en-US" sz="1200" dirty="0" err="1"/>
              <a:t>boxSideLengths</a:t>
            </a:r>
            <a:r>
              <a:rPr lang="en-US" sz="1200" dirty="0"/>
              <a:t>’ argument (which specifies the three side-lengths of the orthogonal simulation box)</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Tree>
    <p:extLst>
      <p:ext uri="{BB962C8B-B14F-4D97-AF65-F5344CB8AC3E}">
        <p14:creationId xmlns:p14="http://schemas.microsoft.com/office/powerpoint/2010/main" val="21656919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3985706"/>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NEIGH_RVEC_H                </a:t>
            </a:r>
            <a:r>
              <a:rPr lang="en-US" sz="1100" dirty="0" smtClean="0">
                <a:solidFill>
                  <a:srgbClr val="000000"/>
                </a:solidFill>
                <a:latin typeface="Courier New" pitchFamily="49" charset="0"/>
                <a:cs typeface="Courier New" pitchFamily="49" charset="0"/>
              </a:rPr>
              <a:t>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a:t>
            </a:r>
            <a:r>
              <a:rPr lang="en-US" sz="1100" dirty="0" smtClean="0">
                <a:solidFill>
                  <a:srgbClr val="000000"/>
                </a:solidFill>
                <a:latin typeface="Courier New" pitchFamily="49" charset="0"/>
                <a:cs typeface="Courier New" pitchFamily="49" charset="0"/>
              </a:rPr>
              <a:t>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NEIGH_PURE_F                </a:t>
            </a:r>
            <a:r>
              <a:rPr lang="en-US" sz="1100" dirty="0">
                <a:solidFill>
                  <a:srgbClr val="000000"/>
                </a:solidFill>
                <a:latin typeface="Courier New" pitchFamily="49" charset="0"/>
                <a:cs typeface="Courier New" pitchFamily="49" charset="0"/>
              </a:rPr>
              <a:t>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a:t>
            </a:r>
            <a:r>
              <a:rPr lang="en-US" sz="1100" dirty="0" smtClean="0">
                <a:solidFill>
                  <a:srgbClr val="000000"/>
                </a:solidFill>
                <a:latin typeface="Courier New" pitchFamily="49" charset="0"/>
                <a:cs typeface="Courier New" pitchFamily="49" charset="0"/>
              </a:rPr>
              <a:t>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flag</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example in ex_model_Ne_P_LJ.kim</a:t>
            </a:r>
          </a:p>
          <a:p>
            <a:r>
              <a:rPr lang="en-US" sz="1400" dirty="0" smtClean="0"/>
              <a:t>is designed to work with six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data lines for the chosen method are in the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3581400"/>
            <a:ext cx="3048000" cy="23622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9624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6096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err="1" smtClean="0">
                <a:solidFill>
                  <a:srgbClr val="000000"/>
                </a:solidFill>
                <a:latin typeface="Calibri" pitchFamily="34" charset="0"/>
              </a:rPr>
              <a:t>ex_model_Ne_P_LJ</a:t>
            </a:r>
            <a:r>
              <a:rPr lang="en-US" sz="1600" b="1" dirty="0" smtClean="0">
                <a:solidFill>
                  <a:srgbClr val="000000"/>
                </a:solidFill>
                <a:latin typeface="Calibri" pitchFamily="34" charset="0"/>
              </a:rPr>
              <a:t>/ ex_model_Ne_P_LJ.kim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the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flag    # presence of this line indicates that indexes</a:t>
            </a:r>
          </a:p>
          <a:p>
            <a:r>
              <a:rPr lang="en-US" sz="1100" dirty="0" smtClean="0">
                <a:solidFill>
                  <a:srgbClr val="000000"/>
                </a:solidFill>
                <a:latin typeface="Courier New" pitchFamily="49" charset="0"/>
                <a:cs typeface="Courier New" pitchFamily="49" charset="0"/>
              </a:rPr>
              <a:t>                                # for particles are from 0 to numberOfParticles-1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numberOfParticles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flag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a:t>
            </a:r>
            <a:r>
              <a:rPr lang="en-US" sz="1100" dirty="0" smtClean="0">
                <a:solidFill>
                  <a:srgbClr val="000000"/>
                </a:solidFill>
                <a:latin typeface="Courier New" pitchFamily="49" charset="0"/>
                <a:cs typeface="Courier New" pitchFamily="49" charset="0"/>
              </a:rPr>
              <a:t>flag</a:t>
            </a:r>
          </a:p>
          <a:p>
            <a:r>
              <a:rPr lang="en-US" sz="1100" dirty="0" smtClean="0">
                <a:solidFill>
                  <a:srgbClr val="000000"/>
                </a:solidFill>
                <a:latin typeface="Courier New" pitchFamily="49" charset="0"/>
                <a:cs typeface="Courier New" pitchFamily="49" charset="0"/>
              </a:rPr>
              <a:t>NEIGH_PURE_F            flag</a:t>
            </a:r>
          </a:p>
          <a:p>
            <a:r>
              <a:rPr lang="en-US" sz="1100" dirty="0">
                <a:solidFill>
                  <a:srgbClr val="000000"/>
                </a:solidFill>
                <a:latin typeface="Courier New" pitchFamily="49" charset="0"/>
                <a:cs typeface="Courier New" pitchFamily="49" charset="0"/>
              </a:rPr>
              <a:t>NEIGH_RVEC_H            flag</a:t>
            </a:r>
          </a:p>
          <a:p>
            <a:r>
              <a:rPr lang="en-US" sz="1100" dirty="0">
                <a:solidFill>
                  <a:srgbClr val="000000"/>
                </a:solidFill>
                <a:latin typeface="Courier New" pitchFamily="49" charset="0"/>
                <a:cs typeface="Courier New" pitchFamily="49" charset="0"/>
              </a:rPr>
              <a:t>NEIGH_RVEC_F            flag</a:t>
            </a:r>
          </a:p>
          <a:p>
            <a:r>
              <a:rPr lang="en-US" sz="1100" dirty="0" smtClean="0">
                <a:solidFill>
                  <a:srgbClr val="000000"/>
                </a:solidFill>
                <a:latin typeface="Courier New" pitchFamily="49" charset="0"/>
                <a:cs typeface="Courier New" pitchFamily="49" charset="0"/>
              </a:rPr>
              <a:t>MI_OPBC_H               </a:t>
            </a:r>
            <a:r>
              <a:rPr lang="en-US" sz="1100" dirty="0">
                <a:solidFill>
                  <a:srgbClr val="000000"/>
                </a:solidFill>
                <a:latin typeface="Courier New" pitchFamily="49" charset="0"/>
                <a:cs typeface="Courier New" pitchFamily="49" charset="0"/>
              </a:rPr>
              <a:t>flag</a:t>
            </a:r>
          </a:p>
          <a:p>
            <a:r>
              <a:rPr lang="en-US" sz="1100" dirty="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Shape       requirements</a:t>
            </a:r>
          </a:p>
          <a:p>
            <a:r>
              <a:rPr lang="en-US" sz="1100" dirty="0" err="1" smtClean="0">
                <a:solidFill>
                  <a:srgbClr val="000000"/>
                </a:solidFill>
                <a:latin typeface="Courier New" pitchFamily="49" charset="0"/>
                <a:cs typeface="Courier New" pitchFamily="49" charset="0"/>
              </a:rPr>
              <a:t>get_neigh</a:t>
            </a:r>
            <a:r>
              <a:rPr lang="en-US" sz="1100" dirty="0" smtClean="0">
                <a:solidFill>
                  <a:srgbClr val="000000"/>
                </a:solidFill>
                <a:latin typeface="Courier New" pitchFamily="49" charset="0"/>
                <a:cs typeface="Courier New" pitchFamily="49" charset="0"/>
              </a:rPr>
              <a:t>               method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boxSideLengths</a:t>
            </a:r>
            <a:r>
              <a:rPr lang="en-US" sz="1100" dirty="0" smtClean="0">
                <a:solidFill>
                  <a:srgbClr val="000000"/>
                </a:solidFill>
                <a:latin typeface="Courier New" pitchFamily="49" charset="0"/>
                <a:cs typeface="Courier New" pitchFamily="49" charset="0"/>
              </a:rPr>
              <a:t>          real*8      length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DOCs/standard.kim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7490"/>
              <a:gd name="adj2" fmla="val 99912"/>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 </a:t>
            </a:r>
            <a:r>
              <a:rPr lang="en-US" sz="1400" b="1" dirty="0" err="1" smtClean="0">
                <a:solidFill>
                  <a:srgbClr val="000000"/>
                </a:solidFill>
                <a:cs typeface="Courier New" pitchFamily="49" charset="0"/>
              </a:rPr>
              <a:t>get_neigh</a:t>
            </a:r>
            <a:r>
              <a:rPr lang="en-US" sz="1400" dirty="0" smtClean="0">
                <a:solidFill>
                  <a:schemeClr val="tx1"/>
                </a:solidFill>
              </a:rPr>
              <a:t>.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51054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a:t>
            </a:r>
            <a:r>
              <a:rPr lang="en-US" sz="2400" b="1" dirty="0" err="1" smtClean="0">
                <a:solidFill>
                  <a:srgbClr val="4F81BD"/>
                </a:solidFill>
                <a:latin typeface="Arial" charset="0"/>
                <a:cs typeface="Arial" charset="0"/>
              </a:rPr>
              <a:t>get_neigh</a:t>
            </a:r>
            <a:r>
              <a:rPr lang="en-US"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17" name="TextBox 16"/>
          <p:cNvSpPr txBox="1"/>
          <p:nvPr/>
        </p:nvSpPr>
        <p:spPr>
          <a:xfrm>
            <a:off x="3200400" y="1143000"/>
            <a:ext cx="5791200" cy="2292935"/>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get_neigh</a:t>
            </a:r>
            <a:r>
              <a:rPr lang="en-US" sz="1100" dirty="0" smtClean="0"/>
              <a:t>(pkim,mode,request,particle,numnei,pnei1particle,prij)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particle</a:t>
            </a:r>
          </a:p>
          <a:p>
            <a:r>
              <a:rPr lang="en-US" sz="1100" dirty="0" smtClean="0"/>
              <a:t>      integer,                                intent(out)    :: </a:t>
            </a:r>
            <a:r>
              <a:rPr lang="en-US" sz="1100" dirty="0" err="1" smtClean="0"/>
              <a:t>numnei</a:t>
            </a:r>
            <a:endParaRPr lang="en-US" sz="1100" dirty="0" smtClean="0"/>
          </a:p>
          <a:p>
            <a:r>
              <a:rPr lang="en-US" sz="1100" dirty="0" smtClean="0"/>
              <a:t>      integer,                                intent(out)    :: pnei1particle</a:t>
            </a:r>
          </a:p>
          <a:p>
            <a:r>
              <a:rPr lang="en-US" sz="1100" dirty="0" smtClean="0"/>
              <a:t>      integer,                                                    :: nei1particle(1);        </a:t>
            </a:r>
          </a:p>
          <a:p>
            <a:r>
              <a:rPr lang="en-US" sz="1100" dirty="0" smtClean="0"/>
              <a:t>                                                                          pointer(pnei1particle,nei1particle)</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get_neigh</a:t>
            </a:r>
            <a:endParaRPr lang="en-US" sz="1100" dirty="0"/>
          </a:p>
        </p:txBody>
      </p:sp>
      <p:sp>
        <p:nvSpPr>
          <p:cNvPr id="18" name="TextBox 17"/>
          <p:cNvSpPr txBox="1"/>
          <p:nvPr/>
        </p:nvSpPr>
        <p:spPr>
          <a:xfrm>
            <a:off x="76200" y="1219200"/>
            <a:ext cx="3124200" cy="2816156"/>
          </a:xfrm>
          <a:prstGeom prst="rect">
            <a:avLst/>
          </a:prstGeom>
          <a:noFill/>
        </p:spPr>
        <p:txBody>
          <a:bodyPr wrap="square" rtlCol="0">
            <a:spAutoFit/>
          </a:bodyPr>
          <a:lstStyle/>
          <a:p>
            <a:r>
              <a:rPr lang="en-US" sz="1100" dirty="0" err="1" smtClean="0"/>
              <a:t>get_neigh</a:t>
            </a:r>
            <a:r>
              <a:rPr lang="en-US" sz="1100" dirty="0" smtClean="0"/>
              <a:t>  function for access to the neighbor  list  object </a:t>
            </a:r>
          </a:p>
          <a:p>
            <a:r>
              <a:rPr lang="en-US" sz="1100" dirty="0" smtClean="0"/>
              <a:t>here :</a:t>
            </a:r>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
            </a:r>
          </a:p>
          <a:p>
            <a:r>
              <a:rPr lang="en-US" sz="1100" dirty="0" smtClean="0"/>
              <a:t>                                            particle  whose </a:t>
            </a:r>
          </a:p>
          <a:p>
            <a:r>
              <a:rPr lang="en-US" sz="1100" dirty="0" smtClean="0"/>
              <a:t>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455313"/>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particle,</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pnei1particle,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533001"/>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particle     - the number of the particle whose neighbor list is returned</a:t>
            </a:r>
          </a:p>
          <a:p>
            <a:r>
              <a:rPr lang="en-US" sz="1100" dirty="0" err="1" smtClean="0"/>
              <a:t>numnei</a:t>
            </a:r>
            <a:r>
              <a:rPr lang="en-US" sz="1100" dirty="0" smtClean="0"/>
              <a:t>     - number of neighbors returned  </a:t>
            </a:r>
          </a:p>
          <a:p>
            <a:r>
              <a:rPr lang="en-US" sz="1100" dirty="0" smtClean="0"/>
              <a:t>nei1particle  - integer array of neighbors of an particle which will point                 </a:t>
            </a:r>
          </a:p>
          <a:p>
            <a:r>
              <a:rPr lang="en-US" sz="1100" dirty="0" smtClean="0"/>
              <a:t>                   to the list of neighbors on exit. </a:t>
            </a:r>
          </a:p>
          <a:p>
            <a:r>
              <a:rPr lang="en-US" sz="1100" dirty="0" err="1" smtClean="0"/>
              <a:t>rij</a:t>
            </a:r>
            <a:r>
              <a:rPr lang="en-US" sz="1100" dirty="0" smtClean="0"/>
              <a:t>               - array of relative position vectors of the neighbors of a                  </a:t>
            </a:r>
          </a:p>
          <a:p>
            <a:r>
              <a:rPr lang="en-US" sz="1100" dirty="0" smtClean="0"/>
              <a:t>                    particle (including boundary conditions if applied) if they  </a:t>
            </a:r>
          </a:p>
          <a:p>
            <a:r>
              <a:rPr lang="en-US" sz="1100" dirty="0" smtClean="0"/>
              <a:t>                    have been computed (NBC scenario </a:t>
            </a:r>
            <a:r>
              <a:rPr lang="en-US" sz="1100" dirty="0" smtClean="0"/>
              <a:t>NEIGH_RVEC_[H|F] </a:t>
            </a:r>
            <a:endParaRPr lang="en-US" sz="1100" dirty="0" smtClean="0"/>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DOCs/KIM_API_Description.txt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smtClean="0">
                <a:solidFill>
                  <a:srgbClr val="FFFFFF"/>
                </a:solidFill>
                <a:latin typeface="Calibri" pitchFamily="34" charset="0"/>
              </a:rPr>
              <a:t>KIM_API_init</a:t>
            </a:r>
            <a:r>
              <a:rPr lang="en-US" sz="1400" dirty="0" smtClean="0">
                <a:solidFill>
                  <a:srgbClr val="FFFFFF"/>
                </a:solidFill>
                <a:latin typeface="Calibri" pitchFamily="34" charset="0"/>
              </a:rPr>
              <a:t>(</a:t>
            </a:r>
            <a:r>
              <a:rPr lang="en-US" sz="1400" dirty="0" err="1" smtClean="0">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44039" name="TextBox 9"/>
          <p:cNvSpPr txBox="1">
            <a:spLocks noChangeArrowheads="1"/>
          </p:cNvSpPr>
          <p:nvPr/>
        </p:nvSpPr>
        <p:spPr bwMode="auto">
          <a:xfrm>
            <a:off x="76200" y="1323975"/>
            <a:ext cx="5105400" cy="4708981"/>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KIM_API_print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//multiple data set/get methods</a:t>
            </a: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KIM_API_setm_data</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KIM_API_getm_data</a:t>
            </a:r>
            <a:r>
              <a:rPr lang="en-US" sz="1200" b="1" dirty="0" smtClean="0">
                <a:solidFill>
                  <a:srgbClr val="000000"/>
                </a:solidFill>
                <a:latin typeface="Calibri" pitchFamily="34" charset="0"/>
              </a:rPr>
              <a: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003300"/>
            <a:ext cx="2590800" cy="369332"/>
          </a:xfrm>
          <a:prstGeom prst="rect">
            <a:avLst/>
          </a:prstGeom>
          <a:noFill/>
          <a:ln w="9525">
            <a:noFill/>
            <a:miter lim="800000"/>
            <a:headEnd/>
            <a:tailEnd/>
          </a:ln>
        </p:spPr>
        <p:txBody>
          <a:bodyPr wrap="square">
            <a:spAutoFit/>
          </a:bodyPr>
          <a:lstStyle/>
          <a:p>
            <a:r>
              <a:rPr lang="en-US" b="1" dirty="0" smtClean="0">
                <a:solidFill>
                  <a:srgbClr val="000000"/>
                </a:solidFill>
                <a:latin typeface="Calibri" pitchFamily="34" charset="0"/>
              </a:rPr>
              <a:t>KIM_API/</a:t>
            </a:r>
            <a:r>
              <a:rPr lang="en-US" b="1" dirty="0" err="1" smtClean="0">
                <a:solidFill>
                  <a:srgbClr val="000000"/>
                </a:solidFill>
                <a:latin typeface="Calibri" pitchFamily="34" charset="0"/>
              </a:rPr>
              <a:t>KIM_API_C.h</a:t>
            </a:r>
            <a:endParaRPr lang="en-US" b="1" dirty="0">
              <a:solidFill>
                <a:srgbClr val="000000"/>
              </a:solidFill>
              <a:latin typeface="Calibri" pitchFamily="34" charset="0"/>
            </a:endParaRPr>
          </a:p>
        </p:txBody>
      </p:sp>
      <p:sp>
        <p:nvSpPr>
          <p:cNvPr id="44041" name="TextBox 26"/>
          <p:cNvSpPr txBox="1">
            <a:spLocks noChangeArrowheads="1"/>
          </p:cNvSpPr>
          <p:nvPr/>
        </p:nvSpPr>
        <p:spPr bwMode="auto">
          <a:xfrm>
            <a:off x="5410200" y="5499100"/>
            <a:ext cx="3429000" cy="830997"/>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DOCs/KIM_API_Description.txt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3927477"/>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181223"/>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3080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054350"/>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
        <p:nvSpPr>
          <p:cNvPr id="17" name="Rounded Rectangular Callout 17"/>
          <p:cNvSpPr/>
          <p:nvPr/>
        </p:nvSpPr>
        <p:spPr>
          <a:xfrm>
            <a:off x="5791196" y="4800604"/>
            <a:ext cx="2971800" cy="533396"/>
          </a:xfrm>
          <a:custGeom>
            <a:avLst>
              <a:gd name="f0" fmla="val -30885"/>
              <a:gd name="f1" fmla="val 2527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“Multiple”  version of  set/get data</a:t>
            </a:r>
            <a:endParaRPr lang="en-US" sz="1200" b="0" i="0" u="none" strike="noStrike" kern="1200" cap="none" spc="0" baseline="0" dirty="0">
              <a:solidFill>
                <a:srgbClr val="000000"/>
              </a:solidFill>
              <a:uFillTx/>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8" name="TextBox 11"/>
          <p:cNvSpPr txBox="1"/>
          <p:nvPr/>
        </p:nvSpPr>
        <p:spPr>
          <a:xfrm>
            <a:off x="76200" y="1447800"/>
            <a:ext cx="5791200" cy="304698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8153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2879"/>
              <a:gd name="f1" fmla="val 580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particle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800600"/>
            <a:ext cx="5791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(&amp;pkim_periodic_model_0,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modelname0);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FILE__,"KIM_API_init</a:t>
            </a:r>
            <a:r>
              <a:rPr lang="en-US" sz="1200" kern="0" dirty="0" smtClean="0">
                <a:solidFill>
                  <a:srgbClr val="000000"/>
                </a:solidFill>
                <a:latin typeface="Courier New" pitchFamily="49"/>
                <a:cs typeface="Courier New" pitchFamily="49"/>
              </a:rPr>
              <a:t>() for MODEL_ZERO for period</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62046"/>
            <a:ext cx="5638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811"/>
              <a:gd name="f1" fmla="val -1048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with, fully specified shape,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Examples of using KIM API </a:t>
            </a:r>
            <a:r>
              <a:rPr sz="2400" b="1" dirty="0" err="1" smtClean="0">
                <a:solidFill>
                  <a:srgbClr val="4F81BD"/>
                </a:solidFill>
                <a:latin typeface="Arial" charset="0"/>
                <a:cs typeface="Arial" charset="0"/>
              </a:rPr>
              <a:t>getm</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setm</a:t>
            </a:r>
            <a:r>
              <a:rPr sz="2400" b="1" dirty="0" smtClean="0">
                <a:solidFill>
                  <a:srgbClr val="4F81BD"/>
                </a:solidFill>
                <a:latin typeface="Arial" charset="0"/>
                <a:cs typeface="Arial" charset="0"/>
              </a:rPr>
              <a:t> data</a:t>
            </a:r>
            <a:br>
              <a:rPr sz="2400" b="1" dirty="0" smtClean="0">
                <a:solidFill>
                  <a:srgbClr val="4F81BD"/>
                </a:solidFill>
                <a:latin typeface="Arial" charset="0"/>
                <a:cs typeface="Arial" charset="0"/>
              </a:rPr>
            </a:br>
            <a:r>
              <a:rPr sz="2000" b="1" dirty="0" smtClean="0">
                <a:solidFill>
                  <a:srgbClr val="4F81BD"/>
                </a:solidFill>
                <a:latin typeface="Arial" charset="0"/>
                <a:cs typeface="Arial" charset="0"/>
              </a:rPr>
              <a:t>("</a:t>
            </a:r>
            <a:r>
              <a:rPr lang="en-US" sz="2000" b="1" dirty="0" smtClean="0">
                <a:solidFill>
                  <a:srgbClr val="4F81BD"/>
                </a:solidFill>
                <a:latin typeface="Arial" charset="0"/>
                <a:cs typeface="Arial" charset="0"/>
              </a:rPr>
              <a:t>multiple” version of get/set  data)</a:t>
            </a:r>
            <a:r>
              <a:rPr sz="2000" b="1" dirty="0" smtClean="0">
                <a:solidFill>
                  <a:srgbClr val="4F81BD"/>
                </a:solidFill>
                <a:latin typeface="Arial" charset="0"/>
                <a:cs typeface="Arial" charset="0"/>
              </a:rPr>
              <a:t> </a:t>
            </a:r>
            <a:r>
              <a:rPr sz="2400" b="1" dirty="0" smtClean="0">
                <a:solidFill>
                  <a:srgbClr val="4F81BD"/>
                </a:solidFill>
                <a:latin typeface="Arial" charset="0"/>
                <a:cs typeface="Arial" charset="0"/>
              </a:rPr>
              <a:t> </a:t>
            </a:r>
          </a:p>
        </p:txBody>
      </p:sp>
      <p:cxnSp>
        <p:nvCxnSpPr>
          <p:cNvPr id="35843"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3" name="TextBox 11"/>
          <p:cNvSpPr txBox="1"/>
          <p:nvPr/>
        </p:nvSpPr>
        <p:spPr>
          <a:xfrm>
            <a:off x="76200" y="1345029"/>
            <a:ext cx="5788152" cy="323165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pnparticleTypes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pparticleTypesdum</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"coordinates",         </a:t>
            </a:r>
            <a:r>
              <a:rPr lang="en-US" sz="1200" kern="0" dirty="0" err="1" smtClean="0">
                <a:solidFill>
                  <a:srgbClr val="000000"/>
                </a:solidFill>
                <a:latin typeface="Courier New" pitchFamily="49"/>
                <a:cs typeface="Courier New" pitchFamily="49"/>
              </a:rPr>
              <a:t>pcoor</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"cutoff",              </a:t>
            </a:r>
            <a:r>
              <a:rPr lang="en-US" sz="1200" kern="0" dirty="0" err="1" smtClean="0">
                <a:solidFill>
                  <a:srgbClr val="000000"/>
                </a:solidFill>
                <a:latin typeface="Courier New" pitchFamily="49"/>
                <a:cs typeface="Courier New" pitchFamily="49"/>
              </a:rPr>
              <a:t>pcutoff</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a:t>
            </a:r>
            <a:r>
              <a:rPr lang="en-US" sz="1200" kern="0" dirty="0" err="1" smtClean="0">
                <a:solidFill>
                  <a:srgbClr val="000000"/>
                </a:solidFill>
                <a:latin typeface="Courier New" pitchFamily="49"/>
                <a:cs typeface="Courier New" pitchFamily="49"/>
              </a:rPr>
              <a:t>penergy</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virial</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pvirialglob</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"forces",              </a:t>
            </a:r>
            <a:r>
              <a:rPr lang="en-US" sz="1200" kern="0" dirty="0" err="1" smtClean="0">
                <a:solidFill>
                  <a:srgbClr val="000000"/>
                </a:solidFill>
                <a:latin typeface="Courier New" pitchFamily="49"/>
                <a:cs typeface="Courier New" pitchFamily="49"/>
              </a:rPr>
              <a:t>pforces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THIS_FILE_NAME,&amp;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goto</a:t>
            </a:r>
            <a:r>
              <a:rPr lang="en-US" sz="1200" kern="0" dirty="0" smtClean="0">
                <a:solidFill>
                  <a:srgbClr val="000000"/>
                </a:solidFill>
                <a:latin typeface="Courier New" pitchFamily="49"/>
                <a:cs typeface="Courier New" pitchFamily="49"/>
              </a:rPr>
              <a:t> 42</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990600"/>
            <a:ext cx="7543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5" name="TextBox 11"/>
          <p:cNvSpPr txBox="1"/>
          <p:nvPr/>
        </p:nvSpPr>
        <p:spPr>
          <a:xfrm>
            <a:off x="76200" y="4648200"/>
            <a:ext cx="8839200" cy="175432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KIM_API_setm_data</a:t>
            </a:r>
            <a:r>
              <a:rPr lang="en-US" sz="1200" kern="0" dirty="0" smtClean="0">
                <a:solidFill>
                  <a:srgbClr val="000000"/>
                </a:solidFill>
                <a:latin typeface="Courier New" pitchFamily="49"/>
                <a:cs typeface="Courier New" pitchFamily="49"/>
              </a:rPr>
              <a:t>(pkim_periodic_model_0, &amp;status, 8*4,</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numberOfParticles_periodic</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1,   &amp;energy_periodic_model_0,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FILE__,"KIM_API_setm_data",status</a:t>
            </a: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447800"/>
            <a:ext cx="3124200" cy="1371600"/>
          </a:xfrm>
          <a:custGeom>
            <a:avLst>
              <a:gd name="f0" fmla="val -20334"/>
              <a:gd name="f1" fmla="val 47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KIM_API_getm_data</a:t>
            </a:r>
            <a:r>
              <a:rPr lang="en-US" sz="1200" kern="0" dirty="0" smtClean="0">
                <a:solidFill>
                  <a:srgbClr val="000000"/>
                </a:solidFill>
                <a:latin typeface="Calibri"/>
              </a:rPr>
              <a:t> (or </a:t>
            </a:r>
            <a:r>
              <a:rPr lang="en-US" sz="1200" kern="0" dirty="0" err="1" smtClean="0">
                <a:solidFill>
                  <a:srgbClr val="000000"/>
                </a:solidFill>
                <a:latin typeface="Calibri"/>
              </a:rPr>
              <a:t>kim_api_getm_data_f</a:t>
            </a:r>
            <a:r>
              <a:rPr lang="en-US" sz="1200" kern="0" dirty="0" smtClean="0">
                <a:solidFill>
                  <a:srgbClr val="000000"/>
                </a:solidFill>
                <a:latin typeface="Calibri"/>
              </a:rPr>
              <a:t>) will return pointers stored in KIM_API object. “Multiple” version of get data routines allows to get several variable pointers from the KIM API object s at once. </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048000"/>
            <a:ext cx="3200400" cy="1295400"/>
          </a:xfrm>
          <a:custGeom>
            <a:avLst>
              <a:gd name="f0" fmla="val -26740"/>
              <a:gd name="f1" fmla="val 3429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KIM_API_setm_data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kim_api_setm_data_f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allows to place (pack)</a:t>
            </a:r>
            <a:r>
              <a:rPr lang="en-US" sz="1200" b="0" i="0" u="none" strike="noStrike" kern="1200" cap="none" spc="0" dirty="0" smtClean="0">
                <a:solidFill>
                  <a:srgbClr val="000000"/>
                </a:solidFill>
                <a:uFillTx/>
                <a:latin typeface="Calibri"/>
              </a:rPr>
              <a:t> several data pointers into KIM API 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smtClean="0">
                <a:solidFill>
                  <a:srgbClr val="000000"/>
                </a:solidFill>
                <a:latin typeface="Calibri"/>
              </a:rPr>
              <a:t>See  DOCs/KIM_API_Description.txt for the details</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3200400" y="45720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
        <p:nvSpPr>
          <p:cNvPr id="14" name="TextBox 11"/>
          <p:cNvSpPr txBox="1"/>
          <p:nvPr/>
        </p:nvSpPr>
        <p:spPr>
          <a:xfrm>
            <a:off x="76200" y="1649829"/>
            <a:ext cx="5334000" cy="21236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KIM_API_model_init</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LINE__,__FILE__,"KIM_API_model_i</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a:t>
            </a:r>
            <a:r>
              <a:rPr lang="en-US" sz="1200" kern="0" dirty="0" smtClean="0">
                <a:solidFill>
                  <a:srgbClr val="000000"/>
                </a:solidFill>
                <a:latin typeface="Courier New" pitchFamily="49"/>
                <a:cs typeface="Courier New" pitchFamily="49"/>
              </a:rPr>
              <a:t>tatus = </a:t>
            </a: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store pointer to compute function in KIM object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"compute", 1, (void*) &amp;compute);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exit(1);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ex_model_Ar_P_MLJ_C.c</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14877"/>
              <a:gd name="f1" fmla="val 90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40386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5256"/>
              <a:gd name="f1" fmla="val -450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943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3785652"/>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1,numberOfParticles     </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kim_api_get_neigh_f</a:t>
            </a:r>
            <a:r>
              <a:rPr lang="en-US" sz="1000" dirty="0" smtClean="0">
                <a:solidFill>
                  <a:srgbClr val="000000"/>
                </a:solidFill>
                <a:latin typeface="Courier New" pitchFamily="49" charset="0"/>
                <a:cs typeface="Courier New" pitchFamily="49" charset="0"/>
              </a:rPr>
              <a:t>(pkim,1,atom,atom_ret,numnei,pnei1atom,&amp;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ier.lt.KIM_STATUS_OK</a:t>
            </a:r>
            <a:r>
              <a:rPr lang="en-US" sz="1000" dirty="0" smtClean="0">
                <a:solidFill>
                  <a:srgbClr val="000000"/>
                </a:solidFill>
                <a:latin typeface="Courier New" pitchFamily="49" charset="0"/>
                <a:cs typeface="Courier New" pitchFamily="49" charset="0"/>
              </a:rPr>
              <a:t>)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idum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kim_api_report_error_f</a:t>
            </a:r>
            <a:r>
              <a:rPr lang="en-US" sz="1000" dirty="0" smtClean="0">
                <a:solidFill>
                  <a:srgbClr val="000000"/>
                </a:solidFill>
                <a:latin typeface="Courier New" pitchFamily="49" charset="0"/>
                <a:cs typeface="Courier New" pitchFamily="49" charset="0"/>
              </a:rPr>
              <a:t>(__LINE__, THIS_FILE_NAME,&amp;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get_neigh</a:t>
            </a:r>
            <a:r>
              <a:rPr sz="2400" b="1" dirty="0" smtClean="0">
                <a:solidFill>
                  <a:srgbClr val="4F81BD"/>
                </a:solidFill>
                <a:latin typeface="Arial" charset="0"/>
                <a:cs typeface="Arial" charset="0"/>
              </a:rPr>
              <a:t> method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305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ex_model_Ar_P_MLJ_NEIGH_PURE_H_F</a:t>
            </a:r>
            <a:r>
              <a:rPr lang="en-US" sz="1600" b="1" dirty="0" smtClean="0">
                <a:solidFill>
                  <a:srgbClr val="000000"/>
                </a:solidFill>
                <a:latin typeface="Calibri" pitchFamily="34" charset="0"/>
              </a:rPr>
              <a:t>/ex_model_Ar_P_MLJ_NEIGH_PURE_H_F.F90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6272"/>
              <a:gd name="f1" fmla="val 1749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 particle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2862322"/>
          </a:xfrm>
          <a:prstGeom prst="rect">
            <a:avLst/>
          </a:prstGeom>
          <a:noFill/>
        </p:spPr>
        <p:txBody>
          <a:bodyPr wrap="square" rtlCol="0">
            <a:spAutoFit/>
          </a:bodyPr>
          <a:lstStyle/>
          <a:p>
            <a:r>
              <a:rPr lang="en-US" sz="1200" dirty="0" smtClean="0"/>
              <a:t>   </a:t>
            </a:r>
            <a:r>
              <a:rPr lang="en-US" sz="1200" dirty="0" err="1" smtClean="0"/>
              <a:t>KIM_API_get_neigh</a:t>
            </a:r>
            <a:r>
              <a:rPr lang="en-US" sz="1200" dirty="0" smtClean="0"/>
              <a:t> will call the method using the address stored in the KIM API object. These methods are supplied by the Test.</a:t>
            </a:r>
          </a:p>
          <a:p>
            <a:endParaRPr lang="en-US" sz="1200" dirty="0" smtClean="0"/>
          </a:p>
          <a:p>
            <a:r>
              <a:rPr lang="en-US" sz="1200" dirty="0" smtClean="0"/>
              <a:t>   </a:t>
            </a:r>
            <a:r>
              <a:rPr lang="en-US" sz="1200" dirty="0" err="1" smtClean="0"/>
              <a:t>KIM_API_get_neigh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DOCs/KIM_API_Description.txt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Computing quantities from the first derivative</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8.5</a:t>
            </a:r>
            <a:endParaRPr lang="en-US" sz="1600" b="1" dirty="0">
              <a:solidFill>
                <a:srgbClr val="FFFFFF"/>
              </a:solidFill>
              <a:latin typeface="Calibri" pitchFamily="34" charset="0"/>
            </a:endParaRPr>
          </a:p>
        </p:txBody>
      </p:sp>
      <p:sp>
        <p:nvSpPr>
          <p:cNvPr id="8" name="TextBox 9"/>
          <p:cNvSpPr txBox="1">
            <a:spLocks noChangeArrowheads="1"/>
          </p:cNvSpPr>
          <p:nvPr/>
        </p:nvSpPr>
        <p:spPr bwMode="auto">
          <a:xfrm>
            <a:off x="228600" y="1347549"/>
            <a:ext cx="5867400" cy="3323987"/>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while (KIM_STATUS_OK ==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model_index_shift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zi</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*DIM;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for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0;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numOfAtomNeigh</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process </a:t>
            </a:r>
            <a:r>
              <a:rPr lang="en-US" sz="1000" dirty="0" err="1" smtClean="0">
                <a:solidFill>
                  <a:srgbClr val="000000"/>
                </a:solidFill>
                <a:latin typeface="Courier New" pitchFamily="49" charset="0"/>
                <a:cs typeface="Courier New" pitchFamily="49" charset="0"/>
              </a:rPr>
              <a:t>dEdr</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comp_process_dEdr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double DE = </a:t>
            </a:r>
            <a:r>
              <a:rPr lang="en-US" sz="1000" dirty="0" err="1" smtClean="0">
                <a:solidFill>
                  <a:srgbClr val="000000"/>
                </a:solidFill>
                <a:latin typeface="Courier New" pitchFamily="49" charset="0"/>
                <a:cs typeface="Courier New" pitchFamily="49" charset="0"/>
              </a:rPr>
              <a:t>fac</a:t>
            </a:r>
            <a:r>
              <a:rPr lang="en-US" sz="1000" dirty="0" smtClean="0">
                <a:solidFill>
                  <a:srgbClr val="000000"/>
                </a:solidFill>
                <a:latin typeface="Courier New" pitchFamily="49" charset="0"/>
                <a:cs typeface="Courier New" pitchFamily="49" charset="0"/>
              </a:rPr>
              <a:t>*R;</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KIM_API_process_dEdr</a:t>
            </a:r>
            <a:r>
              <a:rPr lang="en-US" sz="1000" dirty="0" smtClean="0">
                <a:solidFill>
                  <a:srgbClr val="000000"/>
                </a:solidFill>
                <a:latin typeface="Courier New" pitchFamily="49" charset="0"/>
                <a:cs typeface="Courier New" pitchFamily="49" charset="0"/>
              </a:rPr>
              <a:t>(km, &amp;DE, &amp;R, &amp;</a:t>
            </a:r>
            <a:r>
              <a:rPr lang="en-US" sz="1000" dirty="0" err="1" smtClean="0">
                <a:solidFill>
                  <a:srgbClr val="000000"/>
                </a:solidFill>
                <a:latin typeface="Courier New" pitchFamily="49" charset="0"/>
                <a:cs typeface="Courier New" pitchFamily="49" charset="0"/>
              </a:rPr>
              <a:t>pdx</a:t>
            </a:r>
            <a:r>
              <a:rPr lang="en-US" sz="1000" dirty="0" smtClean="0">
                <a:solidFill>
                  <a:srgbClr val="000000"/>
                </a:solidFill>
                <a:latin typeface="Courier New" pitchFamily="49" charset="0"/>
                <a:cs typeface="Courier New" pitchFamily="49" charset="0"/>
              </a:rPr>
              <a:t>, &amp;</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&amp;j);</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a:t>
            </a:r>
          </a:p>
        </p:txBody>
      </p:sp>
      <p:sp>
        <p:nvSpPr>
          <p:cNvPr id="9" name="TextBox 19"/>
          <p:cNvSpPr txBox="1">
            <a:spLocks noChangeArrowheads="1"/>
          </p:cNvSpPr>
          <p:nvPr/>
        </p:nvSpPr>
        <p:spPr bwMode="auto">
          <a:xfrm>
            <a:off x="228600" y="990600"/>
            <a:ext cx="5257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ex_model_Ne_P_fastLJ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ex_model_Ne_P_fastLJ.c</a:t>
            </a:r>
            <a:endParaRPr lang="en-US" sz="1600" b="1" dirty="0">
              <a:solidFill>
                <a:srgbClr val="000000"/>
              </a:solidFill>
              <a:latin typeface="Calibri" pitchFamily="34" charset="0"/>
            </a:endParaRPr>
          </a:p>
        </p:txBody>
      </p:sp>
      <p:sp>
        <p:nvSpPr>
          <p:cNvPr id="12" name="Rounded Rectangular Callout 18"/>
          <p:cNvSpPr/>
          <p:nvPr/>
        </p:nvSpPr>
        <p:spPr>
          <a:xfrm>
            <a:off x="4800600" y="1176754"/>
            <a:ext cx="4267200" cy="2743200"/>
          </a:xfrm>
          <a:custGeom>
            <a:avLst>
              <a:gd name="f0" fmla="val -8855"/>
              <a:gd name="f1" fmla="val 222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400" dirty="0">
                <a:solidFill>
                  <a:srgbClr val="000000"/>
                </a:solidFill>
                <a:latin typeface="Calibri"/>
              </a:rPr>
              <a:t> </a:t>
            </a:r>
            <a:r>
              <a:rPr lang="en-US" sz="1400" dirty="0" smtClean="0">
                <a:solidFill>
                  <a:srgbClr val="000000"/>
                </a:solidFill>
                <a:latin typeface="Calibri"/>
              </a:rPr>
              <a:t>   </a:t>
            </a:r>
            <a:r>
              <a:rPr lang="en-US" sz="1100" dirty="0" smtClean="0">
                <a:solidFill>
                  <a:srgbClr val="000000"/>
                </a:solidFill>
                <a:latin typeface="Calibri"/>
              </a:rPr>
              <a:t>This routine can be called by a Model to provide the Test with a contribution, </a:t>
            </a:r>
            <a:r>
              <a:rPr lang="en-US" sz="1100" dirty="0" err="1" smtClean="0">
                <a:solidFill>
                  <a:srgbClr val="000000"/>
                </a:solidFill>
                <a:latin typeface="Calibri"/>
              </a:rPr>
              <a:t>dEdr</a:t>
            </a:r>
            <a:r>
              <a:rPr lang="en-US" sz="1100" dirty="0" smtClean="0">
                <a:solidFill>
                  <a:srgbClr val="000000"/>
                </a:solidFill>
                <a:latin typeface="Calibri"/>
              </a:rPr>
              <a:t>, to the first derivative of the Model's energy with respect to the (scalar) distance </a:t>
            </a:r>
            <a:r>
              <a:rPr lang="en-US" sz="1100" dirty="0" err="1" smtClean="0">
                <a:solidFill>
                  <a:srgbClr val="000000"/>
                </a:solidFill>
                <a:latin typeface="Calibri"/>
              </a:rPr>
              <a:t>r_ij</a:t>
            </a:r>
            <a:r>
              <a:rPr lang="en-US" sz="1100" dirty="0" smtClean="0">
                <a:solidFill>
                  <a:srgbClr val="000000"/>
                </a:solidFill>
                <a:latin typeface="Calibri"/>
              </a:rPr>
              <a:t> between particle `</a:t>
            </a:r>
            <a:r>
              <a:rPr lang="en-US" sz="1100" dirty="0" err="1" smtClean="0">
                <a:solidFill>
                  <a:srgbClr val="000000"/>
                </a:solidFill>
                <a:latin typeface="Calibri"/>
              </a:rPr>
              <a:t>i</a:t>
            </a:r>
            <a:r>
              <a:rPr lang="en-US" sz="1100" dirty="0" smtClean="0">
                <a:solidFill>
                  <a:srgbClr val="000000"/>
                </a:solidFill>
                <a:latin typeface="Calibri"/>
              </a:rPr>
              <a:t>' and particle `j'.  The Test can use this information to compute, via the chain-rule, many properties.  Examples include forces, the </a:t>
            </a:r>
            <a:r>
              <a:rPr lang="en-US" sz="1100" dirty="0" err="1" smtClean="0">
                <a:solidFill>
                  <a:srgbClr val="000000"/>
                </a:solidFill>
                <a:latin typeface="Calibri"/>
              </a:rPr>
              <a:t>virial</a:t>
            </a:r>
            <a:r>
              <a:rPr lang="en-US" sz="1100" dirty="0" smtClean="0">
                <a:solidFill>
                  <a:srgbClr val="000000"/>
                </a:solidFill>
                <a:latin typeface="Calibri"/>
              </a:rPr>
              <a:t>, and other thermodynamic tensions.  The KIM API performs automatic index conversion (based on </a:t>
            </a:r>
            <a:r>
              <a:rPr lang="en-US" sz="1100" dirty="0" err="1" smtClean="0">
                <a:solidFill>
                  <a:srgbClr val="000000"/>
                </a:solidFill>
                <a:latin typeface="Calibri"/>
              </a:rPr>
              <a:t>ZeroBasedList</a:t>
            </a:r>
            <a:r>
              <a:rPr lang="en-US" sz="1100" dirty="0" smtClean="0">
                <a:solidFill>
                  <a:srgbClr val="000000"/>
                </a:solidFill>
                <a:latin typeface="Calibri"/>
              </a:rPr>
              <a:t> and </a:t>
            </a:r>
            <a:r>
              <a:rPr lang="en-US" sz="1100" dirty="0" err="1" smtClean="0">
                <a:solidFill>
                  <a:srgbClr val="000000"/>
                </a:solidFill>
                <a:latin typeface="Calibri"/>
              </a:rPr>
              <a:t>OneBasedList</a:t>
            </a:r>
            <a:r>
              <a:rPr lang="en-US" sz="1100" dirty="0" smtClean="0">
                <a:solidFill>
                  <a:srgbClr val="000000"/>
                </a:solidFill>
                <a:latin typeface="Calibri"/>
              </a:rPr>
              <a:t> flag settings) before calling the Test‘s supplied </a:t>
            </a:r>
            <a:r>
              <a:rPr lang="en-US" sz="1100" dirty="0" err="1" smtClean="0">
                <a:solidFill>
                  <a:srgbClr val="000000"/>
                </a:solidFill>
                <a:latin typeface="Calibri"/>
              </a:rPr>
              <a:t>process_dEdr</a:t>
            </a:r>
            <a:r>
              <a:rPr lang="en-US" sz="1100" dirty="0" smtClean="0">
                <a:solidFill>
                  <a:srgbClr val="000000"/>
                </a:solidFill>
                <a:latin typeface="Calibri"/>
              </a:rPr>
              <a:t> function.  If the Test does not provide its own </a:t>
            </a:r>
            <a:r>
              <a:rPr lang="en-US" sz="1100" dirty="0" err="1" smtClean="0">
                <a:solidFill>
                  <a:srgbClr val="000000"/>
                </a:solidFill>
                <a:latin typeface="Calibri"/>
              </a:rPr>
              <a:t>process_dEdr</a:t>
            </a:r>
            <a:r>
              <a:rPr lang="en-US" sz="1100" dirty="0" smtClean="0">
                <a:solidFill>
                  <a:srgbClr val="000000"/>
                </a:solidFill>
                <a:latin typeface="Calibri"/>
              </a:rPr>
              <a:t> routine, then the KIM API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If the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the KIM API ensures that any appropriate memory initializations are performed. This routine and currently supports the computation of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err="1" smtClean="0">
                <a:solidFill>
                  <a:srgbClr val="000000"/>
                </a:solidFill>
                <a:latin typeface="Calibri"/>
              </a:rPr>
              <a:t>particleVirial</a:t>
            </a:r>
            <a:r>
              <a:rPr lang="en-US" sz="1100" dirty="0" smtClean="0">
                <a:solidFill>
                  <a:srgbClr val="000000"/>
                </a:solidFill>
                <a:latin typeface="Calibri"/>
              </a:rPr>
              <a:t>'.</a:t>
            </a:r>
            <a:endParaRPr lang="en-US" sz="1100" b="0" i="0" u="none" strike="noStrike" kern="1200" cap="none" spc="0" baseline="0" dirty="0">
              <a:solidFill>
                <a:srgbClr val="000000"/>
              </a:solidFill>
              <a:uFillTx/>
              <a:latin typeface="Calibri"/>
            </a:endParaRPr>
          </a:p>
        </p:txBody>
      </p:sp>
      <p:sp>
        <p:nvSpPr>
          <p:cNvPr id="13" name="Rounded Rectangular Callout 18"/>
          <p:cNvSpPr/>
          <p:nvPr/>
        </p:nvSpPr>
        <p:spPr>
          <a:xfrm>
            <a:off x="228600" y="4834354"/>
            <a:ext cx="1676400" cy="822960"/>
          </a:xfrm>
          <a:custGeom>
            <a:avLst>
              <a:gd name="f0" fmla="val 46195"/>
              <a:gd name="f1" fmla="val -1770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void **km -- pointer to KIM_API_model object</a:t>
            </a:r>
            <a:endParaRPr lang="en-US" sz="1100" b="0" i="0" u="none" strike="noStrike" kern="1200" cap="none" spc="0" baseline="0" dirty="0">
              <a:solidFill>
                <a:srgbClr val="000000"/>
              </a:solidFill>
              <a:uFillTx/>
              <a:latin typeface="Calibri"/>
            </a:endParaRPr>
          </a:p>
        </p:txBody>
      </p:sp>
      <p:sp>
        <p:nvSpPr>
          <p:cNvPr id="14" name="Rounded Rectangular Callout 18"/>
          <p:cNvSpPr/>
          <p:nvPr/>
        </p:nvSpPr>
        <p:spPr>
          <a:xfrm>
            <a:off x="2032000" y="4834354"/>
            <a:ext cx="2209800" cy="822960"/>
          </a:xfrm>
          <a:custGeom>
            <a:avLst>
              <a:gd name="f0" fmla="val 21537"/>
              <a:gd name="f1" fmla="val -179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err="1" smtClean="0">
                <a:solidFill>
                  <a:srgbClr val="000000"/>
                </a:solidFill>
                <a:latin typeface="Calibri"/>
              </a:rPr>
              <a:t>dE</a:t>
            </a:r>
            <a:r>
              <a:rPr lang="en-US" sz="1100" dirty="0" smtClean="0">
                <a:solidFill>
                  <a:srgbClr val="000000"/>
                </a:solidFill>
                <a:latin typeface="Calibri"/>
              </a:rPr>
              <a:t> -- pointer to the contribution to the first derivative of the energy with respect to the pair-distance </a:t>
            </a:r>
            <a:r>
              <a:rPr lang="en-US" sz="1100" dirty="0" err="1" smtClean="0">
                <a:solidFill>
                  <a:srgbClr val="000000"/>
                </a:solidFill>
                <a:latin typeface="Calibri"/>
              </a:rPr>
              <a:t>r_ij</a:t>
            </a:r>
            <a:endParaRPr lang="en-US" sz="1100" b="0" i="0" u="none" strike="noStrike" kern="1200" cap="none" spc="0" baseline="0" dirty="0">
              <a:solidFill>
                <a:srgbClr val="000000"/>
              </a:solidFill>
              <a:uFillTx/>
              <a:latin typeface="Calibri"/>
            </a:endParaRPr>
          </a:p>
        </p:txBody>
      </p:sp>
      <p:sp>
        <p:nvSpPr>
          <p:cNvPr id="16" name="Rounded Rectangular Callout 18"/>
          <p:cNvSpPr/>
          <p:nvPr/>
        </p:nvSpPr>
        <p:spPr>
          <a:xfrm>
            <a:off x="6400800" y="4834354"/>
            <a:ext cx="2590800" cy="822960"/>
          </a:xfrm>
          <a:custGeom>
            <a:avLst>
              <a:gd name="f0" fmla="val -13105"/>
              <a:gd name="f1" fmla="val -188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 double **</a:t>
            </a:r>
            <a:r>
              <a:rPr lang="en-US" sz="1100" dirty="0" err="1" smtClean="0">
                <a:solidFill>
                  <a:srgbClr val="000000"/>
                </a:solidFill>
                <a:latin typeface="Calibri"/>
              </a:rPr>
              <a:t>pdx</a:t>
            </a:r>
            <a:r>
              <a:rPr lang="en-US" sz="1100" dirty="0" smtClean="0">
                <a:solidFill>
                  <a:srgbClr val="000000"/>
                </a:solidFill>
                <a:latin typeface="Calibri"/>
              </a:rPr>
              <a:t> -- pointer to the relative position vector of particle j relative to particle </a:t>
            </a:r>
            <a:r>
              <a:rPr lang="en-US" sz="1100" dirty="0" err="1" smtClean="0">
                <a:solidFill>
                  <a:srgbClr val="000000"/>
                </a:solidFill>
                <a:latin typeface="Calibri"/>
              </a:rPr>
              <a:t>i</a:t>
            </a:r>
            <a:r>
              <a:rPr lang="en-US" sz="1100" dirty="0" smtClean="0">
                <a:solidFill>
                  <a:srgbClr val="000000"/>
                </a:solidFill>
                <a:latin typeface="Calibri"/>
              </a:rPr>
              <a:t> (i.e., </a:t>
            </a:r>
            <a:r>
              <a:rPr lang="en-US" sz="1100" dirty="0" err="1" smtClean="0">
                <a:solidFill>
                  <a:srgbClr val="000000"/>
                </a:solidFill>
                <a:latin typeface="Calibri"/>
              </a:rPr>
              <a:t>r_ij</a:t>
            </a:r>
            <a:r>
              <a:rPr lang="en-US" sz="1100" dirty="0" smtClean="0">
                <a:solidFill>
                  <a:srgbClr val="000000"/>
                </a:solidFill>
                <a:latin typeface="Calibri"/>
              </a:rPr>
              <a:t> = </a:t>
            </a:r>
            <a:r>
              <a:rPr lang="en-US" sz="1100" dirty="0" err="1" smtClean="0">
                <a:solidFill>
                  <a:srgbClr val="000000"/>
                </a:solidFill>
                <a:latin typeface="Calibri"/>
              </a:rPr>
              <a:t>x_j</a:t>
            </a:r>
            <a:r>
              <a:rPr lang="en-US" sz="1100" dirty="0" smtClean="0">
                <a:solidFill>
                  <a:srgbClr val="000000"/>
                </a:solidFill>
                <a:latin typeface="Calibri"/>
              </a:rPr>
              <a:t> - </a:t>
            </a:r>
            <a:r>
              <a:rPr lang="en-US" sz="1100" dirty="0" err="1" smtClean="0">
                <a:solidFill>
                  <a:srgbClr val="000000"/>
                </a:solidFill>
                <a:latin typeface="Calibri"/>
              </a:rPr>
              <a:t>x_i</a:t>
            </a:r>
            <a:r>
              <a:rPr lang="en-US" sz="1100" dirty="0" smtClean="0">
                <a:solidFill>
                  <a:srgbClr val="000000"/>
                </a:solidFill>
                <a:latin typeface="Calibri"/>
              </a:rPr>
              <a:t>).</a:t>
            </a:r>
          </a:p>
        </p:txBody>
      </p:sp>
      <p:sp>
        <p:nvSpPr>
          <p:cNvPr id="17" name="Rounded Rectangular Callout 18"/>
          <p:cNvSpPr/>
          <p:nvPr/>
        </p:nvSpPr>
        <p:spPr>
          <a:xfrm>
            <a:off x="6400800" y="4224754"/>
            <a:ext cx="2438400" cy="609600"/>
          </a:xfrm>
          <a:custGeom>
            <a:avLst>
              <a:gd name="f0" fmla="val -6333"/>
              <a:gd name="f1" fmla="val -483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18" name="Rounded Rectangular Callout 18"/>
          <p:cNvSpPr/>
          <p:nvPr/>
        </p:nvSpPr>
        <p:spPr>
          <a:xfrm>
            <a:off x="4368800" y="4834354"/>
            <a:ext cx="1905000" cy="822960"/>
          </a:xfrm>
          <a:custGeom>
            <a:avLst>
              <a:gd name="f0" fmla="val 1368"/>
              <a:gd name="f1" fmla="val -188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*r -- pointer to </a:t>
            </a:r>
            <a:r>
              <a:rPr lang="en-US" sz="1100" dirty="0" err="1" smtClean="0">
                <a:solidFill>
                  <a:srgbClr val="000000"/>
                </a:solidFill>
                <a:latin typeface="Calibri"/>
              </a:rPr>
              <a:t>r_ij</a:t>
            </a:r>
            <a:r>
              <a:rPr lang="en-US" sz="1100" dirty="0" smtClean="0">
                <a:solidFill>
                  <a:srgbClr val="000000"/>
                </a:solidFill>
                <a:latin typeface="Calibri"/>
              </a:rPr>
              <a:t> -- the distance between particles </a:t>
            </a:r>
            <a:r>
              <a:rPr lang="en-US" sz="1100" dirty="0" err="1" smtClean="0">
                <a:solidFill>
                  <a:srgbClr val="000000"/>
                </a:solidFill>
                <a:latin typeface="Calibri"/>
              </a:rPr>
              <a:t>i</a:t>
            </a:r>
            <a:r>
              <a:rPr lang="en-US" sz="1100" dirty="0" smtClean="0">
                <a:solidFill>
                  <a:srgbClr val="000000"/>
                </a:solidFill>
                <a:latin typeface="Calibri"/>
              </a:rPr>
              <a:t> and j</a:t>
            </a:r>
          </a:p>
        </p:txBody>
      </p:sp>
      <p:sp>
        <p:nvSpPr>
          <p:cNvPr id="19" name="Rounded Rectangular Callout 18"/>
          <p:cNvSpPr/>
          <p:nvPr/>
        </p:nvSpPr>
        <p:spPr>
          <a:xfrm>
            <a:off x="6400800" y="4224754"/>
            <a:ext cx="2438400" cy="609600"/>
          </a:xfrm>
          <a:custGeom>
            <a:avLst>
              <a:gd name="f0" fmla="val -10037"/>
              <a:gd name="f1" fmla="val -35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20" name="Rounded Rectangle 36"/>
          <p:cNvSpPr>
            <a:spLocks noChangeArrowheads="1"/>
          </p:cNvSpPr>
          <p:nvPr/>
        </p:nvSpPr>
        <p:spPr bwMode="auto">
          <a:xfrm>
            <a:off x="914400" y="5791200"/>
            <a:ext cx="71628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On details of interface using </a:t>
            </a:r>
            <a:r>
              <a:rPr lang="en-US" sz="2000" dirty="0" err="1" smtClean="0">
                <a:solidFill>
                  <a:schemeClr val="bg1"/>
                </a:solidFill>
                <a:latin typeface="Calibri" pitchFamily="34" charset="0"/>
              </a:rPr>
              <a:t>process_dEdr</a:t>
            </a:r>
            <a:r>
              <a:rPr lang="en-US" sz="2000" dirty="0" smtClean="0">
                <a:solidFill>
                  <a:schemeClr val="bg1"/>
                </a:solidFill>
                <a:latin typeface="Calibri" pitchFamily="34" charset="0"/>
              </a:rPr>
              <a:t> see documentation in KIM_API_Description.txt and standard.kim</a:t>
            </a:r>
            <a:endParaRPr lang="en-US" sz="2000" b="1" dirty="0">
              <a:solidFill>
                <a:schemeClr val="bg1"/>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533400" y="228600"/>
            <a:ext cx="84582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677656"/>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smtClean="0">
                <a:solidFill>
                  <a:srgbClr val="000000"/>
                </a:solidFill>
                <a:latin typeface="Calibri" pitchFamily="34" charset="0"/>
              </a:rPr>
              <a:t>KIM_API_init</a:t>
            </a:r>
            <a:r>
              <a:rPr lang="en-US" sz="1400" dirty="0" smtClean="0">
                <a:solidFill>
                  <a:srgbClr val="000000"/>
                </a:solidFill>
                <a:latin typeface="Calibri" pitchFamily="34" charset="0"/>
              </a:rPr>
              <a:t>) </a:t>
            </a:r>
            <a:r>
              <a:rPr lang="en-US" sz="1400" dirty="0">
                <a:solidFill>
                  <a:srgbClr val="000000"/>
                </a:solidFill>
                <a:latin typeface="Calibri" pitchFamily="34" charset="0"/>
              </a:rPr>
              <a:t>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smtClean="0">
                <a:solidFill>
                  <a:srgbClr val="000000"/>
                </a:solidFill>
                <a:latin typeface="Calibri" pitchFamily="34" charset="0"/>
              </a:rPr>
              <a:t>Test </a:t>
            </a:r>
            <a:r>
              <a:rPr lang="en-US" sz="1400" dirty="0" smtClean="0">
                <a:solidFill>
                  <a:srgbClr val="000000"/>
                </a:solidFill>
                <a:latin typeface="Calibri" pitchFamily="34" charset="0"/>
              </a:rPr>
              <a:t> “do not compute” </a:t>
            </a:r>
            <a:r>
              <a:rPr lang="en-US" sz="1400" dirty="0">
                <a:solidFill>
                  <a:srgbClr val="000000"/>
                </a:solidFill>
                <a:latin typeface="Calibri" pitchFamily="34" charset="0"/>
              </a:rPr>
              <a:t>(i.e., </a:t>
            </a:r>
            <a:r>
              <a:rPr lang="en-US" sz="1400" dirty="0" smtClean="0">
                <a:solidFill>
                  <a:srgbClr val="000000"/>
                </a:solidFill>
                <a:latin typeface="Calibri" pitchFamily="34" charset="0"/>
              </a:rPr>
              <a:t> compute = false)</a:t>
            </a:r>
          </a:p>
          <a:p>
            <a:pPr>
              <a:buSzPct val="100000"/>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The flag here is an integer: KIM_COMPUTE_TRUE – compute, KIM_COMPUTE_FALSE –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smtClean="0">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smtClean="0">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a:t>
            </a:r>
            <a:r>
              <a:rPr lang="en-US" sz="1400" dirty="0" smtClean="0">
                <a:solidFill>
                  <a:srgbClr val="000000"/>
                </a:solidFill>
                <a:latin typeface="Calibri" pitchFamily="34" charset="0"/>
              </a:rPr>
              <a:t>KIM API object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KIM_API_get_compute</a:t>
            </a:r>
            <a:r>
              <a:rPr lang="en-US" sz="1400" dirty="0" smtClean="0">
                <a:solidFill>
                  <a:srgbClr val="000000"/>
                </a:solidFill>
                <a:latin typeface="Calibri" pitchFamily="34" charset="0"/>
              </a:rPr>
              <a:t>). </a:t>
            </a: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Execute the Model’s compute method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066800" y="2438400"/>
            <a:ext cx="1143004" cy="13716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228600" y="38100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KIM_API.h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KIM_API.cpp</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KIM_API_C.h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KIM_API_C.cpp</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KIM_API_F.F90</a:t>
            </a:r>
          </a:p>
          <a:p>
            <a:r>
              <a:rPr lang="en-US" sz="1400" dirty="0" err="1" smtClean="0">
                <a:solidFill>
                  <a:srgbClr val="000000"/>
                </a:solidFill>
                <a:latin typeface="Calibri" pitchFamily="34" charset="0"/>
              </a:rPr>
              <a:t>KIM_API_status.h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553200" y="27432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629400" y="28194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705600" y="28956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781800" y="29718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858000" y="30480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223052" y="27432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299252" y="28194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375452" y="28956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451652" y="29718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514600" y="3048000"/>
            <a:ext cx="19050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092726" y="2514600"/>
            <a:ext cx="564876"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1905000" y="3810000"/>
            <a:ext cx="25146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
        <p:nvSpPr>
          <p:cNvPr id="53" name="Rectangle 20"/>
          <p:cNvSpPr>
            <a:spLocks noChangeArrowheads="1"/>
          </p:cNvSpPr>
          <p:nvPr/>
        </p:nvSpPr>
        <p:spPr bwMode="auto">
          <a:xfrm>
            <a:off x="3048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DOCs </a:t>
            </a:r>
            <a:endParaRPr lang="en-US" dirty="0">
              <a:solidFill>
                <a:srgbClr val="FFFFFF"/>
              </a:solidFill>
              <a:latin typeface="Calibri" pitchFamily="34" charset="0"/>
            </a:endParaRPr>
          </a:p>
        </p:txBody>
      </p:sp>
      <p:cxnSp>
        <p:nvCxnSpPr>
          <p:cNvPr id="54" name="Elbow Connector 62"/>
          <p:cNvCxnSpPr>
            <a:cxnSpLocks noChangeShapeType="1"/>
            <a:stCxn id="52232" idx="2"/>
            <a:endCxn id="53" idx="0"/>
          </p:cNvCxnSpPr>
          <p:nvPr/>
        </p:nvCxnSpPr>
        <p:spPr bwMode="auto">
          <a:xfrm rot="5400000">
            <a:off x="2278460" y="297260"/>
            <a:ext cx="381000" cy="3139281"/>
          </a:xfrm>
          <a:prstGeom prst="bentConnector3">
            <a:avLst>
              <a:gd name="adj1" fmla="val 50000"/>
            </a:avLst>
          </a:prstGeom>
          <a:noFill/>
          <a:ln w="9528">
            <a:solidFill>
              <a:srgbClr val="4A7EBB"/>
            </a:solidFill>
            <a:miter lim="800000"/>
            <a:headEnd/>
            <a:tailEn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smtClea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44</a:t>
            </a:fld>
            <a:endParaRPr lang="en-US" sz="1200" kern="0" dirty="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Matt </a:t>
            </a:r>
            <a:r>
              <a:rPr lang="en-US" sz="2000" dirty="0" err="1" smtClean="0">
                <a:latin typeface="Calibri" pitchFamily="34" charset="0"/>
              </a:rPr>
              <a:t>Bierbaum</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Woo Song Choi </a:t>
            </a:r>
            <a:r>
              <a:rPr lang="en-US" sz="2000" smtClean="0">
                <a:latin typeface="Calibri" pitchFamily="34" charset="0"/>
              </a:rPr>
              <a:t>(Cornell)</a:t>
            </a:r>
            <a:endParaRPr lang="en-US" sz="2000" dirty="0" smtClean="0">
              <a:latin typeface="Calibri" pitchFamily="34" charset="0"/>
            </a:endParaRP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19034</TotalTime>
  <Words>8791</Words>
  <Application>Microsoft Macintosh PowerPoint</Application>
  <PresentationFormat>On-screen Show (4:3)</PresentationFormat>
  <Paragraphs>1184</Paragraphs>
  <Slides>44</Slides>
  <Notes>44</Notes>
  <HiddenSlides>1</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Knowledgebase of Interatomic Models  Application Programming Interface  (KIM API)</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pointers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particle types – species data lines</vt:lpstr>
      <vt:lpstr> In order to define “conventions” of test/model behavior, flag data lines are reserved  </vt:lpstr>
      <vt:lpstr> Parameter arguments are used to publish/access internal parameters of a Model  </vt:lpstr>
      <vt:lpstr>Specifying units that model can handle:  Units Handling and base units  </vt:lpstr>
      <vt:lpstr>Handling of Neighbor lists and  Boundary Conditions – NBC methods</vt:lpstr>
      <vt:lpstr>Descriptions of the NBC methods</vt:lpstr>
      <vt:lpstr>Descriptions of the NBC methods (2)</vt:lpstr>
      <vt:lpstr>Descriptions of the NBC methods (3)</vt:lpstr>
      <vt:lpstr> Example of using NBC methods in KIM file  </vt:lpstr>
      <vt:lpstr> Neighbor list access methods:  all related lines in the KIM descriptor files </vt:lpstr>
      <vt:lpstr> Interface to get_neigh method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getm/setm data ("multiple” version of get/set  data)  </vt:lpstr>
      <vt:lpstr>KIM_API_model_init will call model initialize routine that, in turn, will place model compute into KIM object  </vt:lpstr>
      <vt:lpstr>An example of using get_neigh method through KIM API service routines</vt:lpstr>
      <vt:lpstr> Computing quantities from the first derivative </vt:lpstr>
      <vt:lpstr>PowerPoint Presentation</vt:lpstr>
      <vt:lpstr> Every argument that needs to be communicated between Tests and Models must be in the descriptor file </vt:lpstr>
      <vt:lpstr>KIM API directory structure</vt:lpstr>
      <vt:lpstr>PowerPoint Presentation</vt:lpstr>
      <vt:lpstr>KIM API object is an array of Base data elements. Each Base data element can hold a pointer to any relevant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1125</cp:revision>
  <cp:lastPrinted>2011-08-06T13:33:20Z</cp:lastPrinted>
  <dcterms:created xsi:type="dcterms:W3CDTF">2010-03-15T14:52:22Z</dcterms:created>
  <dcterms:modified xsi:type="dcterms:W3CDTF">2012-12-07T14:57:22Z</dcterms:modified>
</cp:coreProperties>
</file>