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309" r:id="rId19"/>
    <p:sldId id="262" r:id="rId20"/>
    <p:sldId id="287" r:id="rId21"/>
    <p:sldId id="263" r:id="rId22"/>
    <p:sldId id="282" r:id="rId23"/>
    <p:sldId id="281" r:id="rId24"/>
    <p:sldId id="284" r:id="rId25"/>
    <p:sldId id="314" r:id="rId26"/>
    <p:sldId id="288" r:id="rId27"/>
    <p:sldId id="289" r:id="rId28"/>
    <p:sldId id="290" r:id="rId29"/>
    <p:sldId id="315" r:id="rId30"/>
    <p:sldId id="291" r:id="rId31"/>
    <p:sldId id="285" r:id="rId32"/>
    <p:sldId id="292" r:id="rId33"/>
    <p:sldId id="264" r:id="rId34"/>
    <p:sldId id="270" r:id="rId35"/>
    <p:sldId id="265" r:id="rId36"/>
    <p:sldId id="266" r:id="rId37"/>
    <p:sldId id="267" r:id="rId38"/>
    <p:sldId id="268" r:id="rId39"/>
    <p:sldId id="312" r:id="rId40"/>
    <p:sldId id="272" r:id="rId41"/>
    <p:sldId id="273" r:id="rId42"/>
    <p:sldId id="274" r:id="rId43"/>
    <p:sldId id="308" r:id="rId44"/>
    <p:sldId id="276" r:id="rId45"/>
  </p:sldIdLst>
  <p:sldSz cx="9144000" cy="6858000" type="screen4x3"/>
  <p:notesSz cx="6845300" cy="9396413"/>
  <p:custDataLst>
    <p:tags r:id="rId4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12" autoAdjust="0"/>
    <p:restoredTop sz="94640" autoAdjust="0"/>
  </p:normalViewPr>
  <p:slideViewPr>
    <p:cSldViewPr>
      <p:cViewPr varScale="1">
        <p:scale>
          <a:sx n="123" d="100"/>
          <a:sy n="123" d="100"/>
        </p:scale>
        <p:origin x="-624"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6/7/13</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p14="http://schemas.microsoft.com/office/powerpoint/2010/main"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6/7/13</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p14="http://schemas.microsoft.com/office/powerpoint/2010/main"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000000"/>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000000"/>
              </a:solidFill>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dirty="0"/>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29</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DC580C40-695C-4315-B6B9-C14B952D1DB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44</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6/7/13</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xmlns:p14="http://schemas.microsoft.com/office/powerpoint/2010/mai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6/7/13</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6/7/13</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6/7/13</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xmlns:p14="http://schemas.microsoft.com/office/powerpoint/2010/mai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6/7/13</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6/7/13</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6/7/13</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6/7/13</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6/7/13</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6/7/13</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6/7/13</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6/7/13</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xmlns:p14="http://schemas.microsoft.com/office/powerpoint/2010/mai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notesSlide" Target="../notesSlides/notesSlide11.xml"/><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tags" Target="../tags/tag2.xml"/><Relationship Id="rId2"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openki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lang="en-US" sz="3200" b="1" dirty="0" smtClean="0">
                <a:solidFill>
                  <a:srgbClr val="0070C0"/>
                </a:solidFill>
                <a:latin typeface="Arial" charset="0"/>
                <a:cs typeface="Arial" charset="0"/>
              </a:rPr>
              <a:t>Knowledgebase of Interatomic Models</a:t>
            </a:r>
            <a:br>
              <a:rPr lang="en-US" sz="3200" b="1" dirty="0" smtClean="0">
                <a:solidFill>
                  <a:srgbClr val="0070C0"/>
                </a:solidFill>
                <a:latin typeface="Arial" charset="0"/>
                <a:cs typeface="Arial" charset="0"/>
              </a:rPr>
            </a:br>
            <a:r>
              <a:rPr lang="en-US" sz="3200" b="1" dirty="0" smtClean="0">
                <a:solidFill>
                  <a:srgbClr val="0070C0"/>
                </a:solidFill>
                <a:latin typeface="Arial" charset="0"/>
                <a:cs typeface="Arial" charset="0"/>
              </a:rPr>
              <a:t> Application Programming Interface </a:t>
            </a:r>
            <a:r>
              <a:rPr sz="3200" b="1" dirty="0" smtClean="0">
                <a:solidFill>
                  <a:srgbClr val="0070C0"/>
                </a:solidFill>
                <a:latin typeface="Arial" charset="0"/>
                <a:cs typeface="Arial" charset="0"/>
              </a:rPr>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(KIM API)</a:t>
            </a:r>
          </a:p>
        </p:txBody>
      </p:sp>
      <p:sp>
        <p:nvSpPr>
          <p:cNvPr id="15362" name="Subtitle 2"/>
          <p:cNvSpPr txBox="1">
            <a:spLocks noGrp="1"/>
          </p:cNvSpPr>
          <p:nvPr>
            <p:ph type="subTitle" idx="1"/>
          </p:nvPr>
        </p:nvSpPr>
        <p:spPr>
          <a:xfrm>
            <a:off x="1447800" y="3657600"/>
            <a:ext cx="6553200" cy="22860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sz="1800" b="1" dirty="0" smtClean="0">
                <a:latin typeface="Calibri" pitchFamily="34" charset="0"/>
              </a:rPr>
              <a:t>Tests</a:t>
            </a:r>
            <a:r>
              <a:rPr sz="1800" dirty="0" smtClean="0">
                <a:latin typeface="Calibri" pitchFamily="34" charset="0"/>
              </a:rPr>
              <a:t> 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a:t>
            </a:r>
            <a:r>
              <a:rPr lang="en-US" sz="1800" dirty="0" smtClean="0">
                <a:latin typeface="Calibri" pitchFamily="34" charset="0"/>
              </a:rPr>
              <a:t>vari</a:t>
            </a:r>
            <a:r>
              <a:rPr sz="1800" dirty="0" smtClean="0">
                <a:latin typeface="Calibri" pitchFamily="34" charset="0"/>
              </a:rPr>
              <a:t>ables and methods required for communication between a particular </a:t>
            </a:r>
            <a:r>
              <a:rPr sz="1800" b="1" dirty="0" smtClean="0">
                <a:latin typeface="Calibri" pitchFamily="34" charset="0"/>
              </a:rPr>
              <a:t>Model </a:t>
            </a:r>
            <a:r>
              <a:rPr sz="1800" dirty="0" smtClean="0">
                <a:latin typeface="Calibri" pitchFamily="34" charset="0"/>
              </a:rPr>
              <a:t>and a </a:t>
            </a:r>
            <a:r>
              <a:rPr sz="1800" b="1" dirty="0" smtClean="0">
                <a:latin typeface="Calibri" pitchFamily="34" charset="0"/>
              </a:rPr>
              <a:t>Test</a:t>
            </a:r>
            <a:r>
              <a:rPr sz="1800" dirty="0" smtClean="0">
                <a:latin typeface="Calibri" pitchFamily="34" charset="0"/>
              </a:rPr>
              <a:t>.  A “KIM API object” is created, based on the descriptor files, that </a:t>
            </a:r>
            <a:r>
              <a:rPr sz="1800" dirty="0" smtClean="0">
                <a:latin typeface="Calibri" pitchFamily="34" charset="0"/>
              </a:rPr>
              <a:t>hold </a:t>
            </a:r>
            <a:r>
              <a:rPr sz="1800" dirty="0" smtClean="0">
                <a:latin typeface="Calibri" pitchFamily="34" charset="0"/>
              </a:rPr>
              <a:t>all arguments (variable/data and method pointers) needed for </a:t>
            </a:r>
            <a:r>
              <a:rPr sz="1800" b="1" dirty="0" smtClean="0">
                <a:latin typeface="Calibri" pitchFamily="34" charset="0"/>
              </a:rPr>
              <a:t>Test</a:t>
            </a:r>
            <a:r>
              <a:rPr sz="1800" dirty="0" smtClean="0">
                <a:latin typeface="Calibri" pitchFamily="34" charset="0"/>
              </a:rPr>
              <a:t>/</a:t>
            </a:r>
            <a:r>
              <a:rPr sz="1800" b="1" dirty="0" smtClean="0">
                <a:latin typeface="Calibri" pitchFamily="34" charset="0"/>
              </a:rPr>
              <a:t>Model</a:t>
            </a:r>
            <a:r>
              <a:rPr sz="1800" dirty="0" smtClean="0">
                <a:latin typeface="Calibri" pitchFamily="34" charset="0"/>
              </a:rPr>
              <a:t> 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323439"/>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Ryan S. Elliott,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endParaRPr lang="en-US" sz="2000" dirty="0" smtClean="0">
              <a:solidFill>
                <a:srgbClr val="4F6228"/>
              </a:solidFill>
              <a:latin typeface="Calibri" pitchFamily="34" charset="0"/>
            </a:endParaRPr>
          </a:p>
          <a:p>
            <a:pPr algn="ctr"/>
            <a:r>
              <a:rPr lang="en-US" sz="1600" dirty="0" smtClean="0">
                <a:solidFill>
                  <a:srgbClr val="4F6228"/>
                </a:solidFill>
                <a:latin typeface="Calibri" pitchFamily="34" charset="0"/>
              </a:rPr>
              <a:t>Dept</a:t>
            </a:r>
            <a:r>
              <a:rPr lang="en-US" sz="1600" dirty="0" smtClean="0">
                <a:solidFill>
                  <a:srgbClr val="4F6228"/>
                </a:solidFill>
                <a:latin typeface="Calibri" pitchFamily="34" charset="0"/>
              </a:rPr>
              <a: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July 2013</a:t>
            </a:r>
            <a:endParaRPr lang="en-US" sz="2000" dirty="0">
              <a:solidFill>
                <a:srgbClr val="4F6228"/>
              </a:solidFill>
              <a:latin typeface="Calibri" pitchFamily="34" charset="0"/>
            </a:endParaRP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dirty="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400" dirty="0" smtClean="0">
                <a:latin typeface="Calibri" pitchFamily="34" charset="0"/>
              </a:rPr>
              <a:t>  </a:t>
            </a:r>
            <a:r>
              <a:rPr lang="en-US" sz="1400" dirty="0" err="1" smtClean="0">
                <a:latin typeface="Calibri" pitchFamily="34" charset="0"/>
              </a:rPr>
              <a:t>openkim-api</a:t>
            </a:r>
            <a:r>
              <a:rPr lang="en-US" sz="1400" dirty="0">
                <a:latin typeface="Calibri" pitchFamily="34" charset="0"/>
              </a:rPr>
              <a:t> </a:t>
            </a:r>
            <a:r>
              <a:rPr lang="en-US" sz="1400" dirty="0" smtClean="0">
                <a:latin typeface="Calibri" pitchFamily="34" charset="0"/>
              </a:rPr>
              <a:t>package</a:t>
            </a:r>
            <a:endParaRPr lang="en-US" sz="1400" dirty="0">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67600" y="3276600"/>
            <a:ext cx="697230" cy="369332"/>
          </a:xfrm>
          <a:prstGeom prst="rect">
            <a:avLst/>
          </a:prstGeom>
          <a:noFill/>
          <a:ln>
            <a:noFill/>
          </a:ln>
        </p:spPr>
        <p:txBody>
          <a:bodyPr wrap="square" rtlCol="0">
            <a:spAutoFit/>
          </a:bodyPr>
          <a:lstStyle/>
          <a:p>
            <a:r>
              <a:rPr lang="en-US" dirty="0" smtClean="0">
                <a:solidFill>
                  <a:schemeClr val="accent2">
                    <a:lumMod val="75000"/>
                  </a:schemeClr>
                </a:solidFill>
              </a:rPr>
              <a:t>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962400" cy="26670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endParaRPr lang="en-US" sz="1400" dirty="0" smtClean="0">
              <a:solidFill>
                <a:schemeClr val="tx1"/>
              </a:solidFill>
            </a:endParaRP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862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4196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Processing 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KIM 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sz="2400" dirty="0" smtClean="0">
                <a:solidFill>
                  <a:srgbClr val="4F81BD"/>
                </a:solidFill>
                <a:latin typeface="Arial" charset="0"/>
                <a:cs typeface="Arial" charset="0"/>
              </a:rPr>
              <a:t>Tests</a:t>
            </a: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895600"/>
            <a:ext cx="12954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206238"/>
            <a:ext cx="13716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94888"/>
            <a:ext cx="1447800" cy="896112"/>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dirty="0">
                <a:solidFill>
                  <a:srgbClr val="FFFFFF"/>
                </a:solidFill>
                <a:latin typeface="Calibri" pitchFamily="34" charset="0"/>
              </a:rPr>
              <a:t>Test</a:t>
            </a:r>
            <a:r>
              <a:rPr lang="en-US" sz="1200" b="1" dirty="0">
                <a:solidFill>
                  <a:srgbClr val="FFFFFF"/>
                </a:solidFill>
                <a:latin typeface="Calibri" pitchFamily="34" charset="0"/>
              </a:rPr>
              <a:t> calls the </a:t>
            </a:r>
            <a:r>
              <a:rPr lang="en-US" sz="1200" dirty="0">
                <a:solidFill>
                  <a:srgbClr val="FFFFFF"/>
                </a:solidFill>
                <a:latin typeface="Calibri" pitchFamily="34" charset="0"/>
              </a:rPr>
              <a:t>Model---</a:t>
            </a:r>
            <a:r>
              <a:rPr lang="en-US" sz="1200" b="1" dirty="0">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249738"/>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Tests</a:t>
            </a:r>
            <a:r>
              <a:rPr lang="en-US" sz="1000" dirty="0" smtClean="0">
                <a:solidFill>
                  <a:srgbClr val="000000"/>
                </a:solidFill>
                <a:latin typeface="Calibri" pitchFamily="34" charset="0"/>
              </a:rPr>
              <a:t> 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openKIM.org 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Test</a:t>
            </a:r>
          </a:p>
          <a:p>
            <a:pPr algn="ctr"/>
            <a:r>
              <a:rPr lang="en-US" sz="1400" b="1">
                <a:solidFill>
                  <a:srgbClr val="000000"/>
                </a:solidFill>
                <a:latin typeface="Calibri" pitchFamily="34" charset="0"/>
              </a:rPr>
              <a:t>(client)</a:t>
            </a:r>
          </a:p>
          <a:p>
            <a:pPr algn="ctr"/>
            <a:endParaRPr lang="en-US" sz="1200" b="1">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9567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6" name="TextBox 25"/>
          <p:cNvSpPr txBox="1">
            <a:spLocks noChangeArrowheads="1"/>
          </p:cNvSpPr>
          <p:nvPr/>
        </p:nvSpPr>
        <p:spPr bwMode="auto">
          <a:xfrm>
            <a:off x="1752600" y="5029200"/>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189163"/>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a:solidFill>
                  <a:srgbClr val="000000"/>
                </a:solidFill>
                <a:latin typeface="Calibri" pitchFamily="34" charset="0"/>
              </a:rPr>
              <a:t>Data and method pointers are packed in one object. The Interface consists of exchanging one pointer to the KIM API object between a </a:t>
            </a:r>
            <a:r>
              <a:rPr lang="en-US" sz="1400" b="1">
                <a:solidFill>
                  <a:srgbClr val="000000"/>
                </a:solidFill>
                <a:latin typeface="Calibri" pitchFamily="34" charset="0"/>
              </a:rPr>
              <a:t>Test</a:t>
            </a:r>
            <a:r>
              <a:rPr lang="en-US" sz="1400">
                <a:solidFill>
                  <a:srgbClr val="000000"/>
                </a:solidFill>
                <a:latin typeface="Calibri" pitchFamily="34" charset="0"/>
              </a:rPr>
              <a:t> and a </a:t>
            </a:r>
            <a:r>
              <a:rPr lang="en-US" sz="1400" b="1">
                <a:solidFill>
                  <a:srgbClr val="000000"/>
                </a:solidFill>
                <a:latin typeface="Calibri" pitchFamily="34" charset="0"/>
              </a:rPr>
              <a:t>Model</a:t>
            </a:r>
            <a:endParaRPr lang="en-US" sz="1400">
              <a:solidFill>
                <a:srgbClr val="000000"/>
              </a:solidFill>
              <a:latin typeface="Calibri" pitchFamily="34" charset="0"/>
            </a:endParaRPr>
          </a:p>
          <a:p>
            <a:pPr marL="342900" indent="-342900">
              <a:buSzPct val="100000"/>
              <a:buFont typeface="Calibri" pitchFamily="34" charset="0"/>
              <a:buAutoNum type="arabicPeriod"/>
            </a:pPr>
            <a:r>
              <a:rPr lang="en-US" sz="1400">
                <a:solidFill>
                  <a:srgbClr val="000000"/>
                </a:solidFill>
                <a:latin typeface="Calibri" pitchFamily="34" charset="0"/>
              </a:rPr>
              <a:t>All languages naturally support pointers:</a:t>
            </a:r>
          </a:p>
          <a:p>
            <a:pPr lvl="1">
              <a:buSzPct val="100000"/>
              <a:buFont typeface="Arial" charset="0"/>
              <a:buChar char="•"/>
            </a:pPr>
            <a:r>
              <a:rPr lang="en-US" sz="1400">
                <a:solidFill>
                  <a:srgbClr val="000000"/>
                </a:solidFill>
                <a:latin typeface="Calibri" pitchFamily="34" charset="0"/>
              </a:rPr>
              <a:t>FORTRAN (cray or 2003 standard)</a:t>
            </a:r>
          </a:p>
          <a:p>
            <a:pPr lvl="1">
              <a:buSzPct val="100000"/>
              <a:buFont typeface="Arial" charset="0"/>
              <a:buChar char="•"/>
            </a:pPr>
            <a:r>
              <a:rPr lang="en-US" sz="1400">
                <a:solidFill>
                  <a:srgbClr val="000000"/>
                </a:solidFill>
                <a:latin typeface="Calibri" pitchFamily="34" charset="0"/>
              </a:rPr>
              <a:t>C/C++</a:t>
            </a:r>
          </a:p>
          <a:p>
            <a:pPr lvl="1">
              <a:buSzPct val="100000"/>
              <a:buFont typeface="Arial" charset="0"/>
              <a:buChar char="•"/>
            </a:pPr>
            <a:r>
              <a:rPr lang="en-US" sz="1400">
                <a:solidFill>
                  <a:srgbClr val="000000"/>
                </a:solidFill>
                <a:latin typeface="Calibri" pitchFamily="34" charset="0"/>
              </a:rPr>
              <a:t> Java</a:t>
            </a:r>
          </a:p>
          <a:p>
            <a:pPr lvl="1">
              <a:buSzPct val="100000"/>
              <a:buFont typeface="Arial" charset="0"/>
              <a:buChar char="•"/>
            </a:pPr>
            <a:r>
              <a:rPr lang="en-US" sz="1400">
                <a:solidFill>
                  <a:srgbClr val="000000"/>
                </a:solidFill>
                <a:latin typeface="Calibri" pitchFamily="34" charset="0"/>
              </a:rPr>
              <a:t>Python</a:t>
            </a:r>
          </a:p>
          <a:p>
            <a:pPr marL="342900" indent="-342900">
              <a:buSzPct val="100000"/>
              <a:buFont typeface="Arial" charset="0"/>
              <a:buChar char="•"/>
            </a:pPr>
            <a:endParaRPr lang="en-US" sz="120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itle 1"/>
          <p:cNvSpPr txBox="1">
            <a:spLocks noGrp="1"/>
          </p:cNvSpPr>
          <p:nvPr>
            <p:ph type="title"/>
          </p:nvPr>
        </p:nvSpPr>
        <p:spPr>
          <a:xfrm>
            <a:off x="457200" y="228600"/>
            <a:ext cx="8229600" cy="609600"/>
          </a:xfrm>
        </p:spPr>
        <p:txBody>
          <a:bodyPr/>
          <a:lstStyle/>
          <a:p>
            <a:pPr marL="342900" indent="-342900" eaLnBrk="1" hangingPunct="1"/>
            <a:r>
              <a:rPr lang="en-US" sz="2400" b="1" dirty="0" smtClean="0">
                <a:solidFill>
                  <a:srgbClr val="4F81BD"/>
                </a:solidFill>
                <a:latin typeface="Arial" charset="0"/>
                <a:cs typeface="Arial" charset="0"/>
              </a:rPr>
              <a:t>Using C-style pointers in Fortran</a:t>
            </a:r>
            <a:endParaRPr sz="2400" b="1" dirty="0" smtClean="0">
              <a:solidFill>
                <a:srgbClr val="4F81BD"/>
              </a:solidFill>
              <a:latin typeface="Arial" charset="0"/>
              <a:cs typeface="Arial" charset="0"/>
            </a:endParaRPr>
          </a:p>
        </p:txBody>
      </p:sp>
      <p:sp>
        <p:nvSpPr>
          <p:cNvPr id="25607" name="Oval 7"/>
          <p:cNvSpPr>
            <a:spLocks noChangeArrowheads="1"/>
          </p:cNvSpPr>
          <p:nvPr/>
        </p:nvSpPr>
        <p:spPr bwMode="auto">
          <a:xfrm>
            <a:off x="76200" y="76200"/>
            <a:ext cx="594360" cy="3810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r>
              <a:rPr lang="en-US" sz="1200" b="1" dirty="0" smtClean="0">
                <a:solidFill>
                  <a:srgbClr val="FFFFFF"/>
                </a:solidFill>
                <a:latin typeface="Calibri" pitchFamily="34" charset="0"/>
              </a:rPr>
              <a:t>.</a:t>
            </a:r>
            <a:r>
              <a:rPr lang="en-US" sz="1400" b="1" dirty="0" smtClean="0">
                <a:solidFill>
                  <a:srgbClr val="FFFFFF"/>
                </a:solidFill>
                <a:latin typeface="Calibri" pitchFamily="34" charset="0"/>
              </a:rPr>
              <a:t>1</a:t>
            </a:r>
            <a:endParaRPr lang="en-US" sz="1400" b="1" dirty="0">
              <a:solidFill>
                <a:srgbClr val="FFFFFF"/>
              </a:solidFill>
              <a:latin typeface="Calibri" pitchFamily="34" charset="0"/>
            </a:endParaRP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5623" name="TextBox 31"/>
          <p:cNvSpPr txBox="1">
            <a:spLocks noChangeArrowheads="1"/>
          </p:cNvSpPr>
          <p:nvPr/>
        </p:nvSpPr>
        <p:spPr bwMode="auto">
          <a:xfrm>
            <a:off x="228600" y="1219200"/>
            <a:ext cx="8686800" cy="1754326"/>
          </a:xfrm>
          <a:prstGeom prst="rect">
            <a:avLst/>
          </a:prstGeom>
          <a:noFill/>
          <a:ln w="9525">
            <a:noFill/>
            <a:miter lim="800000"/>
            <a:headEnd/>
            <a:tailEnd/>
          </a:ln>
        </p:spPr>
        <p:txBody>
          <a:bodyPr wrap="square">
            <a:spAutoFit/>
          </a:bodyPr>
          <a:lstStyle/>
          <a:p>
            <a:pPr marL="342900" indent="-342900">
              <a:buSzPct val="100000"/>
            </a:pPr>
            <a:r>
              <a:rPr lang="en-US" dirty="0" smtClean="0">
                <a:solidFill>
                  <a:srgbClr val="000000"/>
                </a:solidFill>
                <a:latin typeface="Calibri" pitchFamily="34" charset="0"/>
              </a:rPr>
              <a:t>   In order to implement the KIM API concept in a cross-language environment, all </a:t>
            </a:r>
          </a:p>
          <a:p>
            <a:pPr marL="342900" indent="-342900">
              <a:buSzPct val="100000"/>
            </a:pPr>
            <a:r>
              <a:rPr lang="en-US" dirty="0" smtClean="0">
                <a:solidFill>
                  <a:srgbClr val="000000"/>
                </a:solidFill>
                <a:latin typeface="Calibri" pitchFamily="34" charset="0"/>
              </a:rPr>
              <a:t>languages have to work with C-style pointers.</a:t>
            </a:r>
          </a:p>
          <a:p>
            <a:pPr marL="342900" indent="-342900">
              <a:buSzPct val="100000"/>
            </a:pPr>
            <a:r>
              <a:rPr lang="en-US" dirty="0" smtClean="0">
                <a:solidFill>
                  <a:srgbClr val="000000"/>
                </a:solidFill>
                <a:latin typeface="Calibri" pitchFamily="34" charset="0"/>
              </a:rPr>
              <a:t>   FORTRAN 77 and Fortran 90/95 do not support C-style pointers directly, however </a:t>
            </a:r>
          </a:p>
          <a:p>
            <a:pPr marL="342900" indent="-342900">
              <a:buSzPct val="100000"/>
            </a:pPr>
            <a:r>
              <a:rPr lang="en-US" dirty="0" smtClean="0">
                <a:solidFill>
                  <a:srgbClr val="000000"/>
                </a:solidFill>
                <a:latin typeface="Calibri" pitchFamily="34" charset="0"/>
              </a:rPr>
              <a:t>essentially all compilers support the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pointers' extension which provides this capability. </a:t>
            </a:r>
          </a:p>
          <a:p>
            <a:pPr marL="342900" indent="-342900">
              <a:buSzPct val="100000"/>
            </a:pPr>
            <a:r>
              <a:rPr lang="en-US" dirty="0" smtClean="0">
                <a:solidFill>
                  <a:srgbClr val="000000"/>
                </a:solidFill>
                <a:latin typeface="Calibri" pitchFamily="34" charset="0"/>
              </a:rPr>
              <a:t>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is an integer that can store a memory address. An example below shows the </a:t>
            </a:r>
          </a:p>
          <a:p>
            <a:pPr marL="342900" indent="-342900">
              <a:buSzPct val="100000"/>
            </a:pPr>
            <a:r>
              <a:rPr lang="en-US" dirty="0" smtClean="0">
                <a:solidFill>
                  <a:srgbClr val="000000"/>
                </a:solidFill>
                <a:latin typeface="Calibri" pitchFamily="34" charset="0"/>
              </a:rPr>
              <a:t>general syntax and usage of 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in Fortran compared with C.</a:t>
            </a:r>
          </a:p>
        </p:txBody>
      </p:sp>
      <p:sp>
        <p:nvSpPr>
          <p:cNvPr id="35" name="TextBox 34"/>
          <p:cNvSpPr txBox="1"/>
          <p:nvPr/>
        </p:nvSpPr>
        <p:spPr>
          <a:xfrm>
            <a:off x="457200" y="3635276"/>
            <a:ext cx="31242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precision :: y=10.0d0</a:t>
            </a:r>
          </a:p>
          <a:p>
            <a:r>
              <a:rPr lang="en-US" dirty="0" smtClean="0"/>
              <a:t>double precision :: x</a:t>
            </a:r>
          </a:p>
          <a:p>
            <a:r>
              <a:rPr lang="en-US" dirty="0" smtClean="0"/>
              <a:t>pointer (</a:t>
            </a:r>
            <a:r>
              <a:rPr lang="en-US" dirty="0" err="1" smtClean="0"/>
              <a:t>px,x</a:t>
            </a:r>
            <a:r>
              <a:rPr lang="en-US" dirty="0" smtClean="0"/>
              <a:t>)</a:t>
            </a:r>
          </a:p>
          <a:p>
            <a:r>
              <a:rPr lang="en-US" dirty="0" smtClean="0"/>
              <a:t>…</a:t>
            </a:r>
          </a:p>
          <a:p>
            <a:r>
              <a:rPr lang="en-US" dirty="0" err="1" smtClean="0"/>
              <a:t>px</a:t>
            </a:r>
            <a:r>
              <a:rPr lang="en-US" dirty="0" smtClean="0"/>
              <a:t> = loc(y)</a:t>
            </a:r>
          </a:p>
          <a:p>
            <a:r>
              <a:rPr lang="en-US" dirty="0" smtClean="0"/>
              <a:t>print*,”x=“,x</a:t>
            </a:r>
          </a:p>
          <a:p>
            <a:r>
              <a:rPr lang="en-US" dirty="0" smtClean="0"/>
              <a:t>…</a:t>
            </a:r>
            <a:endParaRPr lang="en-US" dirty="0"/>
          </a:p>
        </p:txBody>
      </p:sp>
      <p:sp>
        <p:nvSpPr>
          <p:cNvPr id="36" name="TextBox 35"/>
          <p:cNvSpPr txBox="1"/>
          <p:nvPr/>
        </p:nvSpPr>
        <p:spPr>
          <a:xfrm>
            <a:off x="5943600" y="3635276"/>
            <a:ext cx="26670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y=10.0;</a:t>
            </a:r>
          </a:p>
          <a:p>
            <a:endParaRPr lang="en-US" dirty="0" smtClean="0"/>
          </a:p>
          <a:p>
            <a:r>
              <a:rPr lang="en-US" dirty="0" smtClean="0"/>
              <a:t>double *x;</a:t>
            </a:r>
          </a:p>
          <a:p>
            <a:endParaRPr lang="en-US" dirty="0" smtClean="0"/>
          </a:p>
          <a:p>
            <a:r>
              <a:rPr lang="en-US" dirty="0" smtClean="0"/>
              <a:t>x = &amp;y;</a:t>
            </a:r>
          </a:p>
          <a:p>
            <a:r>
              <a:rPr lang="en-US" dirty="0" err="1" smtClean="0"/>
              <a:t>printf</a:t>
            </a:r>
            <a:r>
              <a:rPr lang="en-US" dirty="0" smtClean="0"/>
              <a:t>(“*x=%f \n”, *x);</a:t>
            </a:r>
          </a:p>
          <a:p>
            <a:r>
              <a:rPr lang="en-US" dirty="0" smtClean="0"/>
              <a:t>…</a:t>
            </a:r>
            <a:endParaRPr lang="en-US" dirty="0"/>
          </a:p>
        </p:txBody>
      </p:sp>
      <p:sp>
        <p:nvSpPr>
          <p:cNvPr id="37" name="Rounded Rectangular Callout 11"/>
          <p:cNvSpPr/>
          <p:nvPr/>
        </p:nvSpPr>
        <p:spPr>
          <a:xfrm>
            <a:off x="3733800" y="3635276"/>
            <a:ext cx="2057400" cy="533396"/>
          </a:xfrm>
          <a:custGeom>
            <a:avLst>
              <a:gd name="f0" fmla="val -28406"/>
              <a:gd name="f1" fmla="val 37254"/>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Keyword pointer,</a:t>
            </a:r>
            <a:r>
              <a:rPr lang="en-US" sz="1200" b="0" i="0" u="none" strike="noStrike" kern="1200" cap="none" spc="0" dirty="0" smtClean="0">
                <a:solidFill>
                  <a:srgbClr val="000000"/>
                </a:solidFill>
                <a:uFillTx/>
                <a:latin typeface="Calibri"/>
              </a:rPr>
              <a:t> followed by two arguments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8" name="Rounded Rectangular Callout 11"/>
          <p:cNvSpPr/>
          <p:nvPr/>
        </p:nvSpPr>
        <p:spPr>
          <a:xfrm>
            <a:off x="3733800" y="4321076"/>
            <a:ext cx="2057400" cy="685800"/>
          </a:xfrm>
          <a:custGeom>
            <a:avLst>
              <a:gd name="f0" fmla="val -22727"/>
              <a:gd name="f1" fmla="val 1378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 is a pointer (analog double</a:t>
            </a:r>
            <a:r>
              <a:rPr lang="en-US" sz="1200" b="0" i="0" u="none" strike="noStrike" kern="1200" cap="none" spc="0" dirty="0" smtClean="0">
                <a:solidFill>
                  <a:srgbClr val="000000"/>
                </a:solidFill>
                <a:uFillTx/>
                <a:latin typeface="Calibri"/>
              </a:rPr>
              <a:t> *x in 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x    - is a </a:t>
            </a:r>
            <a:r>
              <a:rPr lang="en-US" sz="1200" dirty="0" err="1" smtClean="0">
                <a:solidFill>
                  <a:srgbClr val="000000"/>
                </a:solidFill>
                <a:latin typeface="Calibri"/>
              </a:rPr>
              <a:t>pointee</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9" name="Rounded Rectangular Callout 11"/>
          <p:cNvSpPr/>
          <p:nvPr/>
        </p:nvSpPr>
        <p:spPr>
          <a:xfrm>
            <a:off x="3733800" y="5311676"/>
            <a:ext cx="2103120" cy="708124"/>
          </a:xfrm>
          <a:custGeom>
            <a:avLst>
              <a:gd name="f0" fmla="val -20699"/>
              <a:gd name="f1" fmla="val 418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As soon as </a:t>
            </a: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holds</a:t>
            </a:r>
            <a:r>
              <a:rPr lang="en-US" sz="1200" b="0" i="0" u="none" strike="noStrike" kern="1200" cap="none" spc="0" dirty="0" smtClean="0">
                <a:solidFill>
                  <a:srgbClr val="000000"/>
                </a:solidFill>
                <a:uFillTx/>
                <a:latin typeface="Calibri"/>
              </a:rPr>
              <a:t> an </a:t>
            </a:r>
            <a:r>
              <a:rPr lang="en-US" sz="1200" b="0" i="0" u="none" strike="noStrike" kern="1200" cap="none" spc="0" baseline="0" dirty="0" smtClean="0">
                <a:solidFill>
                  <a:srgbClr val="000000"/>
                </a:solidFill>
                <a:uFillTx/>
                <a:latin typeface="Calibri"/>
              </a:rPr>
              <a:t>address, </a:t>
            </a:r>
            <a:r>
              <a:rPr lang="en-US" sz="1200" dirty="0" smtClean="0">
                <a:solidFill>
                  <a:srgbClr val="000000"/>
                </a:solidFill>
                <a:latin typeface="Calibri"/>
              </a:rPr>
              <a:t>access to that address is done by </a:t>
            </a:r>
            <a:r>
              <a:rPr lang="en-US" sz="1200" dirty="0" err="1" smtClean="0">
                <a:solidFill>
                  <a:srgbClr val="000000"/>
                </a:solidFill>
                <a:latin typeface="Calibri"/>
              </a:rPr>
              <a:t>pointee</a:t>
            </a:r>
            <a:r>
              <a:rPr lang="en-US" sz="1200" dirty="0" smtClean="0">
                <a:solidFill>
                  <a:srgbClr val="000000"/>
                </a:solidFill>
                <a:latin typeface="Calibri"/>
              </a:rPr>
              <a:t> x</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41" name="TextBox 40"/>
          <p:cNvSpPr txBox="1"/>
          <p:nvPr/>
        </p:nvSpPr>
        <p:spPr>
          <a:xfrm>
            <a:off x="457200" y="3342144"/>
            <a:ext cx="2971800" cy="369332"/>
          </a:xfrm>
          <a:prstGeom prst="rect">
            <a:avLst/>
          </a:prstGeom>
          <a:noFill/>
        </p:spPr>
        <p:txBody>
          <a:bodyPr wrap="square" rtlCol="0">
            <a:spAutoFit/>
          </a:bodyPr>
          <a:lstStyle/>
          <a:p>
            <a:r>
              <a:rPr lang="en-US" dirty="0" smtClean="0"/>
              <a:t>FORTRAN code</a:t>
            </a:r>
            <a:endParaRPr lang="en-US" dirty="0"/>
          </a:p>
        </p:txBody>
      </p:sp>
      <p:sp>
        <p:nvSpPr>
          <p:cNvPr id="42" name="TextBox 41"/>
          <p:cNvSpPr txBox="1"/>
          <p:nvPr/>
        </p:nvSpPr>
        <p:spPr>
          <a:xfrm>
            <a:off x="5867400" y="3330476"/>
            <a:ext cx="2971800" cy="369332"/>
          </a:xfrm>
          <a:prstGeom prst="rect">
            <a:avLst/>
          </a:prstGeom>
          <a:noFill/>
        </p:spPr>
        <p:txBody>
          <a:bodyPr wrap="square" rtlCol="0">
            <a:spAutoFit/>
          </a:bodyPr>
          <a:lstStyle/>
          <a:p>
            <a:r>
              <a:rPr lang="en-US" dirty="0" smtClean="0"/>
              <a:t>C code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371600"/>
            <a:ext cx="8610600" cy="3477875"/>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a:t>
            </a:r>
            <a:r>
              <a:rPr lang="en-US" sz="1100" dirty="0" smtClean="0">
                <a:solidFill>
                  <a:srgbClr val="000000"/>
                </a:solidFill>
                <a:latin typeface="Courier New" pitchFamily="49" charset="0"/>
                <a:cs typeface="Courier New" pitchFamily="49" charset="0"/>
              </a:rPr>
              <a:t>:= fixed</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           integer      none                []</a:t>
            </a:r>
          </a:p>
          <a:p>
            <a:r>
              <a:rPr lang="en-US" sz="1000" dirty="0" smtClean="0">
                <a:solidFill>
                  <a:srgbClr val="000000"/>
                </a:solidFill>
                <a:latin typeface="Courier New" pitchFamily="49" charset="0"/>
                <a:cs typeface="Courier New" pitchFamily="49" charset="0"/>
              </a:rPr>
              <a:t>...</a:t>
            </a:r>
          </a:p>
          <a:p>
            <a:r>
              <a:rPr lang="en-US" sz="1000" dirty="0" err="1" smtClean="0">
                <a:solidFill>
                  <a:srgbClr val="000000"/>
                </a:solidFill>
                <a:latin typeface="Courier New" pitchFamily="49" charset="0"/>
                <a:cs typeface="Courier New" pitchFamily="49" charset="0"/>
              </a:rPr>
              <a:t>numberParticleTypes</a:t>
            </a:r>
            <a:r>
              <a:rPr lang="en-US" sz="1000" dirty="0" smtClean="0">
                <a:solidFill>
                  <a:srgbClr val="000000"/>
                </a:solidFill>
                <a:latin typeface="Courier New" pitchFamily="49" charset="0"/>
                <a:cs typeface="Courier New" pitchFamily="49" charset="0"/>
              </a:rPr>
              <a:t>         integer      none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particleTypes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962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ex_model_Ne_P_MLJ_NEIGH_PURE_H.kim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a:t>
            </a:r>
            <a:r>
              <a:rPr lang="en-US" sz="800" dirty="0" smtClean="0">
                <a:solidFill>
                  <a:srgbClr val="000000"/>
                </a:solidFill>
                <a:latin typeface="Calibri" pitchFamily="34" charset="0"/>
              </a:rPr>
              <a:t>EXAMPLES/MODELS/</a:t>
            </a:r>
            <a:r>
              <a:rPr lang="en-US" sz="800" dirty="0" err="1" smtClean="0">
                <a:solidFill>
                  <a:srgbClr val="000000"/>
                </a:solidFill>
                <a:latin typeface="Calibri" pitchFamily="34" charset="0"/>
              </a:rPr>
              <a:t>ex_model_Ne_P_MLJ_NEIGH_PURE_H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arguments that the model needs for computation including input and output arguments.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arguments that will be communicated using the KIM API </a:t>
            </a:r>
            <a:endParaRPr lang="en-US"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KIM 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Knowledgebase of Interatomic Models (KIM) is proposed to overcome the barriers </a:t>
            </a:r>
          </a:p>
          <a:p>
            <a:pPr lvl="1" eaLnBrk="1" hangingPunct="1">
              <a:lnSpc>
                <a:spcPct val="80000"/>
              </a:lnSpc>
              <a:spcBef>
                <a:spcPts val="400"/>
              </a:spcBef>
            </a:pPr>
            <a:r>
              <a:rPr lang="en-US" sz="1600" dirty="0" smtClean="0">
                <a:latin typeface="Calibri" pitchFamily="34" charset="0"/>
              </a:rPr>
              <a:t>KIM framework </a:t>
            </a:r>
          </a:p>
          <a:p>
            <a:pPr lvl="1" eaLnBrk="1" hangingPunct="1">
              <a:lnSpc>
                <a:spcPct val="80000"/>
              </a:lnSpc>
              <a:spcBef>
                <a:spcPts val="400"/>
              </a:spcBef>
            </a:pPr>
            <a:r>
              <a:rPr lang="en-US" sz="1600" dirty="0" smtClean="0">
                <a:latin typeface="Calibri" pitchFamily="34" charset="0"/>
              </a:rPr>
              <a:t>KIM repository: Models</a:t>
            </a:r>
          </a:p>
          <a:p>
            <a:pPr lvl="1" eaLnBrk="1" hangingPunct="1">
              <a:lnSpc>
                <a:spcPct val="80000"/>
              </a:lnSpc>
              <a:spcBef>
                <a:spcPts val="400"/>
              </a:spcBef>
            </a:pPr>
            <a:r>
              <a:rPr lang="en-US" sz="1600" dirty="0" smtClean="0">
                <a:latin typeface="Calibri" pitchFamily="34" charset="0"/>
              </a:rPr>
              <a:t>KIM repository: Tests</a:t>
            </a:r>
          </a:p>
          <a:p>
            <a:pPr lvl="1" eaLnBrk="1" hangingPunct="1">
              <a:lnSpc>
                <a:spcPct val="80000"/>
              </a:lnSpc>
              <a:spcBef>
                <a:spcPts val="400"/>
              </a:spcBef>
            </a:pPr>
            <a:r>
              <a:rPr lang="en-US" sz="1600" dirty="0" smtClean="0">
                <a:latin typeface="Calibri" pitchFamily="34" charset="0"/>
              </a:rPr>
              <a:t>KIM repository: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communication between </a:t>
            </a:r>
            <a:r>
              <a:rPr sz="1600" b="1" dirty="0" smtClean="0">
                <a:latin typeface="Calibri" pitchFamily="34" charset="0"/>
              </a:rPr>
              <a:t>Models </a:t>
            </a:r>
            <a:r>
              <a:rPr sz="1600" dirty="0" smtClean="0">
                <a:latin typeface="Calibri" pitchFamily="34" charset="0"/>
              </a:rPr>
              <a:t>and </a:t>
            </a:r>
            <a:r>
              <a:rPr sz="1600" b="1" dirty="0" smtClean="0">
                <a:latin typeface="Calibri" pitchFamily="34" charset="0"/>
              </a:rPr>
              <a:t>Tests</a:t>
            </a: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sz="1600" b="1" dirty="0" smtClean="0">
                <a:latin typeface="Calibri" pitchFamily="34" charset="0"/>
              </a:rPr>
              <a:t>Test</a:t>
            </a:r>
            <a:r>
              <a:rPr sz="1600" dirty="0" smtClean="0">
                <a:latin typeface="Calibri" pitchFamily="34" charset="0"/>
              </a:rPr>
              <a:t> 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sz="1600" dirty="0" smtClean="0">
                <a:solidFill>
                  <a:schemeClr val="tx1"/>
                </a:solidFill>
                <a:latin typeface="Calibri" pitchFamily="34" charset="0"/>
              </a:rPr>
              <a:t>Test/Model coupling: The Model’s initialization routine stores a pointer to the “compute” routine in the KIM 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service 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3429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Section 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Flag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Flag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261610"/>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a:t>
            </a:r>
            <a:r>
              <a:rPr lang="en-US" sz="1100" dirty="0" smtClean="0">
                <a:solidFill>
                  <a:srgbClr val="000000"/>
                </a:solidFill>
                <a:latin typeface="Courier New" pitchFamily="49" charset="0"/>
                <a:cs typeface="Courier New" pitchFamily="49" charset="0"/>
              </a:rPr>
              <a:t>:= flexible</a:t>
            </a:r>
            <a:endParaRPr lang="en-US" sz="1100" dirty="0">
              <a:solidFill>
                <a:srgbClr val="000000"/>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24000"/>
            <a:ext cx="8153400" cy="2123658"/>
          </a:xfrm>
          <a:prstGeom prst="rect">
            <a:avLst/>
          </a:prstGeom>
          <a:solidFill>
            <a:srgbClr val="EBF1DE"/>
          </a:solidFill>
          <a:ln w="9528">
            <a:solidFill>
              <a:srgbClr val="FFC000"/>
            </a:solidFill>
            <a:miter lim="800000"/>
            <a:headEnd/>
            <a:tailEnd/>
          </a:ln>
        </p:spPr>
        <p:txBody>
          <a:bodyPr>
            <a:spAutoFit/>
          </a:bodyPr>
          <a:lstStyle/>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a:t>
            </a:r>
            <a:r>
              <a:rPr lang="en-US" sz="1100" dirty="0" smtClean="0">
                <a:solidFill>
                  <a:srgbClr val="000000"/>
                </a:solidFill>
                <a:latin typeface="Courier New" pitchFamily="49" charset="0"/>
                <a:cs typeface="Courier New" pitchFamily="49" charset="0"/>
              </a:rPr>
              <a:t>:= fixed </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r>
              <a:rPr lang="en-US" sz="1100" dirty="0" smtClean="0">
                <a:solidFill>
                  <a:srgbClr val="000000"/>
                </a:solidFill>
                <a:latin typeface="Courier New" pitchFamily="49" charset="0"/>
                <a:cs typeface="Courier New" pitchFamily="49" charset="0"/>
              </a:rPr>
              <a:t># Name             Type         Unit                Shape                     Requirements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energy             real*8       energy              []                        optional</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forces             real*8       force               [numberOfParticles,3]     optional</a:t>
            </a:r>
          </a:p>
          <a:p>
            <a:endParaRPr lang="en-US" sz="1100" dirty="0" smtClean="0">
              <a:solidFill>
                <a:srgbClr val="000000"/>
              </a:solidFill>
              <a:latin typeface="Courier New" pitchFamily="49" charset="0"/>
              <a:cs typeface="Courier New" pitchFamily="49" charset="0"/>
            </a:endParaRP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a:t>
            </a:r>
            <a:r>
              <a:rPr lang="en-US" sz="2400" b="1" dirty="0" smtClean="0">
                <a:solidFill>
                  <a:srgbClr val="4F81BD"/>
                </a:solidFill>
                <a:latin typeface="Arial" charset="0"/>
                <a:cs typeface="Arial" charset="0"/>
              </a:rPr>
              <a:t>n</a:t>
            </a:r>
            <a:r>
              <a:rPr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29707" name="TextBox 37"/>
          <p:cNvSpPr txBox="1">
            <a:spLocks noChangeArrowheads="1"/>
          </p:cNvSpPr>
          <p:nvPr/>
        </p:nvSpPr>
        <p:spPr bwMode="auto">
          <a:xfrm>
            <a:off x="304800" y="1219200"/>
            <a:ext cx="480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a:t>
            </a:r>
            <a:r>
              <a:rPr lang="en-US" sz="1600" b="1" dirty="0" smtClean="0">
                <a:solidFill>
                  <a:srgbClr val="000000"/>
                </a:solidFill>
                <a:latin typeface="Calibri" pitchFamily="34" charset="0"/>
              </a:rPr>
              <a:t>EXAMPLES/MODELS/</a:t>
            </a:r>
            <a:r>
              <a:rPr lang="en-US" sz="1600" b="1" dirty="0" smtClean="0">
                <a:solidFill>
                  <a:srgbClr val="000000"/>
                </a:solidFill>
                <a:latin typeface="Calibri" pitchFamily="34" charset="0"/>
              </a:rPr>
              <a:t>ex_model_Ar_P_MLJ_F90.kim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400800" y="4071937"/>
            <a:ext cx="23622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required.  A value of “optional” indicates that the associated data will be computed only if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752600"/>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4038604"/>
            <a:ext cx="1524003" cy="533396"/>
          </a:xfrm>
          <a:custGeom>
            <a:avLst>
              <a:gd name="f0" fmla="val 10170"/>
              <a:gd name="f1" fmla="val -1952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0" y="5638800"/>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4038600"/>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t>
            </a:r>
            <a:r>
              <a:rPr lang="en-US" sz="1200" dirty="0" smtClean="0">
                <a:solidFill>
                  <a:srgbClr val="000000"/>
                </a:solidFill>
                <a:latin typeface="Calibri" pitchFamily="34" charset="0"/>
              </a:rPr>
              <a:t>an argument </a:t>
            </a:r>
            <a:r>
              <a:rPr lang="en-US" sz="1200" dirty="0">
                <a:solidFill>
                  <a:srgbClr val="000000"/>
                </a:solidFill>
                <a:latin typeface="Calibri" pitchFamily="34" charset="0"/>
              </a:rPr>
              <a:t>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37755"/>
              <a:gd name="adj2" fmla="val -125505"/>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an argument describes its array properties. It specifies the number (rank) and size (range or extent) of indices.  For example, [] means a scalar (zero-dimensional array),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means a one-dimensional array and [numberOfParticles,3] means a two-dimensional array of size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a detailed description of all Type values and  Units can be found in  the file  </a:t>
            </a:r>
            <a:r>
              <a:rPr lang="en-US" sz="900" dirty="0" smtClean="0">
                <a:solidFill>
                  <a:srgbClr val="000000"/>
                </a:solidFill>
                <a:latin typeface="Calibri" pitchFamily="34" charset="0"/>
              </a:rPr>
              <a:t>DOCS/</a:t>
            </a:r>
            <a:r>
              <a:rPr lang="en-US" sz="900" dirty="0" smtClean="0">
                <a:solidFill>
                  <a:srgbClr val="000000"/>
                </a:solidFill>
                <a:latin typeface="Calibri" pitchFamily="34" charset="0"/>
              </a:rPr>
              <a:t>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particle 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KIM_API_get_partcl_types</a:t>
            </a:r>
            <a:r>
              <a:rPr lang="en-US" sz="1200" b="1" dirty="0" smtClean="0"/>
              <a:t>() </a:t>
            </a:r>
            <a:r>
              <a:rPr lang="en-US" sz="1200" dirty="0" smtClean="0"/>
              <a:t>service routine allows one to obtain a list of all particle types used by the model during runtime. Also the </a:t>
            </a:r>
            <a:r>
              <a:rPr lang="en-US" sz="1200" b="1" dirty="0" err="1" smtClean="0"/>
              <a:t>KIM_API_get_partcl_type_code</a:t>
            </a:r>
            <a:r>
              <a:rPr lang="en-US" sz="1200" b="1" dirty="0" smtClean="0"/>
              <a:t>() </a:t>
            </a:r>
            <a:r>
              <a:rPr lang="en-US" sz="1200" dirty="0" smtClean="0"/>
              <a:t>service routine allows one to get the particle type integer code (see </a:t>
            </a:r>
            <a:r>
              <a:rPr lang="en-US" sz="1200" dirty="0" smtClean="0"/>
              <a:t>DOCS/</a:t>
            </a:r>
            <a:r>
              <a:rPr lang="en-US" sz="1200" dirty="0" smtClean="0"/>
              <a:t>KIM_API_Description.txt).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a:t>
            </a:r>
            <a:r>
              <a:rPr lang="en-US" sz="1600" b="1" dirty="0" smtClean="0">
                <a:solidFill>
                  <a:srgbClr val="000000"/>
                </a:solidFill>
                <a:latin typeface="Calibri" pitchFamily="34" charset="0"/>
              </a:rPr>
              <a:t>EXAMPLES/MODELS/</a:t>
            </a:r>
            <a:r>
              <a:rPr lang="en-US" sz="1600" b="1" dirty="0" smtClean="0">
                <a:solidFill>
                  <a:srgbClr val="000000"/>
                </a:solidFill>
                <a:latin typeface="Calibri" pitchFamily="34" charset="0"/>
              </a:rPr>
              <a:t>ex_model_Ar_P_MLJ_F90.kim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flag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3416320"/>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NEIGH_RVEC_H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NEIGH_PURE_H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NEIGH_RVEC_F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flag data line defines a convention, that can be used to ensure that </a:t>
            </a:r>
            <a:r>
              <a:rPr lang="en-US" sz="1200" b="1" dirty="0" smtClean="0"/>
              <a:t>Models</a:t>
            </a:r>
            <a:r>
              <a:rPr lang="en-US" sz="1200" dirty="0" smtClean="0"/>
              <a:t> and </a:t>
            </a:r>
            <a:r>
              <a:rPr lang="en-US" sz="1200" b="1" dirty="0" smtClean="0"/>
              <a:t>Tests</a:t>
            </a:r>
            <a:r>
              <a:rPr lang="en-US" sz="1200" dirty="0" smtClean="0"/>
              <a:t>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 This string gives a unique name to the convention.  This name  is checked against the standard list in `standard.kim‘</a:t>
            </a:r>
          </a:p>
          <a:p>
            <a:endParaRPr lang="en-US" sz="1200" dirty="0" smtClean="0"/>
          </a:p>
          <a:p>
            <a:endParaRPr lang="en-US" sz="1200" dirty="0"/>
          </a:p>
          <a:p>
            <a:r>
              <a:rPr lang="en-US" sz="1200" dirty="0" smtClean="0"/>
              <a:t>Type: This must be `flag'</a:t>
            </a:r>
            <a:endParaRPr lang="en-US" sz="1200" dirty="0"/>
          </a:p>
        </p:txBody>
      </p:sp>
      <p:sp>
        <p:nvSpPr>
          <p:cNvPr id="13" name="Rounded Rectangular Callout 12"/>
          <p:cNvSpPr/>
          <p:nvPr/>
        </p:nvSpPr>
        <p:spPr>
          <a:xfrm>
            <a:off x="4800600" y="4038600"/>
            <a:ext cx="2362200" cy="381000"/>
          </a:xfrm>
          <a:prstGeom prst="wedgeRoundRectCallout">
            <a:avLst>
              <a:gd name="adj1" fmla="val -122255"/>
              <a:gd name="adj2" fmla="val -184062"/>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17751"/>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“flag“ type arguments, because they are not  “data pointer holders“.</a:t>
            </a:r>
          </a:p>
          <a:p>
            <a:endParaRPr lang="en-US" sz="1100" dirty="0" smtClean="0"/>
          </a:p>
          <a:p>
            <a:r>
              <a:rPr lang="en-US" sz="1100" dirty="0" smtClean="0"/>
              <a:t>For a detailed description of all flag lines see the file  </a:t>
            </a:r>
            <a:r>
              <a:rPr lang="en-US" sz="1100" dirty="0" smtClean="0"/>
              <a:t>DOCS/</a:t>
            </a:r>
            <a:r>
              <a:rPr lang="en-US" sz="1100" dirty="0" smtClean="0"/>
              <a:t>standard.kim. Also see the files in </a:t>
            </a:r>
            <a:r>
              <a:rPr lang="en-US" sz="1100" dirty="0" smtClean="0"/>
              <a:t>DOCS/</a:t>
            </a:r>
            <a:r>
              <a:rPr lang="en-US" sz="1100" dirty="0" smtClean="0"/>
              <a:t>.</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smtClean="0">
                <a:solidFill>
                  <a:srgbClr val="000000"/>
                </a:solidFill>
                <a:latin typeface="Calibri" pitchFamily="34" charset="0"/>
              </a:rPr>
              <a:t>ex_model_Ar_P_MLJ_F90.kim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arguments 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3899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real*8       length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real*8       energy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PARAM_FREE_cutoff</a:t>
            </a:r>
            <a:r>
              <a:rPr lang="en-US" sz="1200" dirty="0" smtClean="0">
                <a:solidFill>
                  <a:srgbClr val="000000"/>
                </a:solidFill>
                <a:latin typeface="Courier New" pitchFamily="49" charset="0"/>
                <a:cs typeface="Courier New" pitchFamily="49" charset="0"/>
              </a:rPr>
              <a:t>           real*8       length              []</a:t>
            </a:r>
          </a:p>
          <a:p>
            <a:r>
              <a:rPr lang="en-US" sz="1200" dirty="0" smtClean="0">
                <a:solidFill>
                  <a:srgbClr val="000000"/>
                </a:solidFill>
                <a:latin typeface="Courier New" pitchFamily="49" charset="0"/>
                <a:cs typeface="Courier New" pitchFamily="49" charset="0"/>
              </a:rPr>
              <a:t>...</a:t>
            </a:r>
          </a:p>
        </p:txBody>
      </p:sp>
      <p:sp>
        <p:nvSpPr>
          <p:cNvPr id="15" name="TextBox 14"/>
          <p:cNvSpPr txBox="1"/>
          <p:nvPr/>
        </p:nvSpPr>
        <p:spPr>
          <a:xfrm>
            <a:off x="228600" y="3418344"/>
            <a:ext cx="8534400" cy="2677656"/>
          </a:xfrm>
          <a:prstGeom prst="rect">
            <a:avLst/>
          </a:prstGeom>
          <a:noFill/>
        </p:spPr>
        <p:txBody>
          <a:bodyPr wrap="square" rtlCol="0">
            <a:spAutoFit/>
          </a:bodyPr>
          <a:lstStyle/>
          <a:p>
            <a:r>
              <a:rPr lang="en-US" sz="1100" dirty="0" smtClean="0"/>
              <a:t>The format for parameter arguments 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must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KIM_API_get_free_params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KIM_API_get_fixed_params</a:t>
            </a:r>
            <a:r>
              <a:rPr lang="en-US" sz="1100" dirty="0" smtClean="0">
                <a:solidFill>
                  <a:srgbClr val="000000"/>
                </a:solidFill>
                <a:latin typeface="Courier New" pitchFamily="49" charset="0"/>
                <a:cs typeface="Courier New" pitchFamily="49" charset="0"/>
              </a:rPr>
              <a:t>() will return a list of FIXED parameters (see KIM_API_Description.txt)</a:t>
            </a:r>
          </a:p>
          <a:p>
            <a:endParaRPr lang="en-US" dirty="0" smtClean="0"/>
          </a:p>
          <a:p>
            <a:r>
              <a:rPr lang="en-US" dirty="0" smtClean="0"/>
              <a:t>Names of parameter arguments 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861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smtClean="0">
                <a:solidFill>
                  <a:srgbClr val="000000"/>
                </a:solidFill>
                <a:latin typeface="Calibri" pitchFamily="34" charset="0"/>
              </a:rPr>
              <a:t>ex_model_Ar_P_MLJ_CLUSTER_F90/ex_model_Ar_P_MLJ_CLUSTER_F90.kim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lang="en-US" sz="2400" b="1" dirty="0" smtClean="0">
                <a:solidFill>
                  <a:srgbClr val="4F81BD"/>
                </a:solidFill>
                <a:latin typeface="Arial" charset="0"/>
                <a:cs typeface="Arial" charset="0"/>
              </a:rPr>
              <a:t>Specifying units that model can handle: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Units Handling and base units  </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898989"/>
              </a:solidFill>
              <a:latin typeface="Calibri"/>
            </a:endParaRPr>
          </a:p>
        </p:txBody>
      </p:sp>
      <p:sp>
        <p:nvSpPr>
          <p:cNvPr id="8" name="TextBox 36"/>
          <p:cNvSpPr txBox="1">
            <a:spLocks noChangeArrowheads="1"/>
          </p:cNvSpPr>
          <p:nvPr/>
        </p:nvSpPr>
        <p:spPr bwMode="auto">
          <a:xfrm>
            <a:off x="152400" y="1829812"/>
            <a:ext cx="4572000" cy="3046988"/>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Unit_Handling</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fixed</a:t>
            </a:r>
          </a:p>
          <a:p>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Unit_length</a:t>
            </a:r>
            <a:r>
              <a:rPr lang="en-US" sz="1400" dirty="0" smtClean="0">
                <a:solidFill>
                  <a:srgbClr val="000000"/>
                </a:solidFill>
                <a:latin typeface="Courier New" pitchFamily="49" charset="0"/>
                <a:cs typeface="Courier New" pitchFamily="49" charset="0"/>
              </a:rPr>
              <a:t>      := A</a:t>
            </a:r>
          </a:p>
          <a:p>
            <a:r>
              <a:rPr lang="en-US" sz="1400" dirty="0" err="1" smtClean="0">
                <a:solidFill>
                  <a:srgbClr val="000000"/>
                </a:solidFill>
                <a:latin typeface="Courier New" pitchFamily="49" charset="0"/>
                <a:cs typeface="Courier New" pitchFamily="49" charset="0"/>
              </a:rPr>
              <a:t>Unit_energy</a:t>
            </a:r>
            <a:r>
              <a:rPr lang="en-US" sz="1400" dirty="0" smtClean="0">
                <a:solidFill>
                  <a:srgbClr val="000000"/>
                </a:solidFill>
                <a:latin typeface="Courier New" pitchFamily="49" charset="0"/>
                <a:cs typeface="Courier New" pitchFamily="49" charset="0"/>
              </a:rPr>
              <a:t>      := </a:t>
            </a:r>
            <a:r>
              <a:rPr lang="en-US" sz="1400" dirty="0" err="1" smtClean="0">
                <a:solidFill>
                  <a:srgbClr val="000000"/>
                </a:solidFill>
                <a:latin typeface="Courier New" pitchFamily="49" charset="0"/>
                <a:cs typeface="Courier New" pitchFamily="49" charset="0"/>
              </a:rPr>
              <a:t>eV</a:t>
            </a:r>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Unit_charge</a:t>
            </a:r>
            <a:r>
              <a:rPr lang="en-US" sz="1400" dirty="0" smtClean="0">
                <a:solidFill>
                  <a:srgbClr val="000000"/>
                </a:solidFill>
                <a:latin typeface="Courier New" pitchFamily="49" charset="0"/>
                <a:cs typeface="Courier New" pitchFamily="49" charset="0"/>
              </a:rPr>
              <a:t>      := e</a:t>
            </a:r>
          </a:p>
          <a:p>
            <a:r>
              <a:rPr lang="en-US" sz="1400" dirty="0" err="1" smtClean="0">
                <a:solidFill>
                  <a:srgbClr val="000000"/>
                </a:solidFill>
                <a:latin typeface="Courier New" pitchFamily="49" charset="0"/>
                <a:cs typeface="Courier New" pitchFamily="49" charset="0"/>
              </a:rPr>
              <a:t>Unit_temperature</a:t>
            </a:r>
            <a:r>
              <a:rPr lang="en-US" sz="1400" dirty="0" smtClean="0">
                <a:solidFill>
                  <a:srgbClr val="000000"/>
                </a:solidFill>
                <a:latin typeface="Courier New" pitchFamily="49" charset="0"/>
                <a:cs typeface="Courier New" pitchFamily="49" charset="0"/>
              </a:rPr>
              <a:t> := K</a:t>
            </a:r>
          </a:p>
          <a:p>
            <a:r>
              <a:rPr lang="en-US" sz="1400" dirty="0" err="1" smtClean="0">
                <a:solidFill>
                  <a:srgbClr val="000000"/>
                </a:solidFill>
                <a:latin typeface="Courier New" pitchFamily="49" charset="0"/>
                <a:cs typeface="Courier New" pitchFamily="49" charset="0"/>
              </a:rPr>
              <a:t>Unit_time</a:t>
            </a:r>
            <a:r>
              <a:rPr lang="en-US" sz="1400" dirty="0" smtClean="0">
                <a:solidFill>
                  <a:srgbClr val="000000"/>
                </a:solidFill>
                <a:latin typeface="Courier New" pitchFamily="49" charset="0"/>
                <a:cs typeface="Courier New" pitchFamily="49" charset="0"/>
              </a:rPr>
              <a:t>        := </a:t>
            </a:r>
            <a:r>
              <a:rPr lang="en-US" sz="1400" dirty="0" err="1">
                <a:solidFill>
                  <a:srgbClr val="000000"/>
                </a:solidFill>
                <a:latin typeface="Courier New" pitchFamily="49" charset="0"/>
                <a:cs typeface="Courier New" pitchFamily="49" charset="0"/>
              </a:rPr>
              <a:t>p</a:t>
            </a:r>
            <a:r>
              <a:rPr lang="en-US" sz="1400" dirty="0" err="1" smtClean="0">
                <a:solidFill>
                  <a:srgbClr val="000000"/>
                </a:solidFill>
                <a:latin typeface="Courier New" pitchFamily="49" charset="0"/>
                <a:cs typeface="Courier New" pitchFamily="49" charset="0"/>
              </a:rPr>
              <a:t>s</a:t>
            </a:r>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624548"/>
            <a:ext cx="3962400" cy="3970318"/>
          </a:xfrm>
          <a:prstGeom prst="rect">
            <a:avLst/>
          </a:prstGeom>
          <a:noFill/>
        </p:spPr>
        <p:txBody>
          <a:bodyPr wrap="square" rtlCol="0">
            <a:spAutoFit/>
          </a:bodyPr>
          <a:lstStyle/>
          <a:p>
            <a:pPr marL="228600" indent="-228600"/>
            <a:endParaRPr lang="en-US" sz="1200" dirty="0" smtClean="0"/>
          </a:p>
          <a:p>
            <a:pPr marL="228600" indent="-228600"/>
            <a:r>
              <a:rPr lang="en-US" sz="1200" dirty="0" smtClean="0"/>
              <a:t> For Models, a variable `</a:t>
            </a:r>
            <a:r>
              <a:rPr lang="en-US" sz="1200" dirty="0" err="1" smtClean="0"/>
              <a:t>Unit_Handling</a:t>
            </a:r>
            <a:r>
              <a:rPr lang="en-US" sz="1200" dirty="0" smtClean="0"/>
              <a:t>' specifies</a:t>
            </a:r>
          </a:p>
          <a:p>
            <a:pPr marL="228600" indent="-228600"/>
            <a:r>
              <a:rPr lang="en-US" sz="1200" dirty="0" smtClean="0"/>
              <a:t> whether the Model can adjust its input and output to</a:t>
            </a:r>
          </a:p>
          <a:p>
            <a:pPr marL="228600" indent="-228600"/>
            <a:r>
              <a:rPr lang="en-US" sz="1200" dirty="0" smtClean="0"/>
              <a:t> match a Test (`flexible') or can only work with one set of</a:t>
            </a:r>
          </a:p>
          <a:p>
            <a:pPr marL="228600" indent="-228600"/>
            <a:r>
              <a:rPr lang="en-US" sz="1200" dirty="0" smtClean="0"/>
              <a:t> units (`fixed'). This information is ignored for Tests. </a:t>
            </a:r>
          </a:p>
          <a:p>
            <a:pPr marL="228600" indent="-228600"/>
            <a:endParaRPr lang="en-US" sz="1200" dirty="0" smtClean="0"/>
          </a:p>
          <a:p>
            <a:pPr marL="228600" indent="-228600"/>
            <a:endParaRPr lang="en-US" sz="1200" dirty="0" smtClean="0"/>
          </a:p>
          <a:p>
            <a:pPr marL="228600" indent="-228600"/>
            <a:r>
              <a:rPr lang="en-US" sz="1200" dirty="0" smtClean="0"/>
              <a:t>Base unit lines:</a:t>
            </a:r>
          </a:p>
          <a:p>
            <a:pPr marL="228600" indent="-228600"/>
            <a:r>
              <a:rPr lang="en-US" sz="1200" dirty="0" smtClean="0"/>
              <a:t>Five lines that describe a set of five base units from</a:t>
            </a:r>
          </a:p>
          <a:p>
            <a:pPr marL="228600" indent="-228600"/>
            <a:r>
              <a:rPr lang="en-US" sz="1200" dirty="0" smtClean="0"/>
              <a:t> which all other units are derived in a consistent way:</a:t>
            </a:r>
          </a:p>
          <a:p>
            <a:pPr marL="228600" indent="-228600"/>
            <a:endParaRPr lang="en-US" sz="1200" dirty="0" smtClean="0"/>
          </a:p>
          <a:p>
            <a:pPr marL="228600" indent="-228600"/>
            <a:r>
              <a:rPr lang="en-US" sz="1200" dirty="0" smtClean="0"/>
              <a:t> </a:t>
            </a:r>
            <a:r>
              <a:rPr lang="en-US" sz="1200" dirty="0" err="1" smtClean="0"/>
              <a:t>Unit_length</a:t>
            </a:r>
            <a:r>
              <a:rPr lang="en-US" sz="1200" dirty="0" smtClean="0"/>
              <a:t>	        := `A' | `Bohr' | `cm' | `m' | `nm'</a:t>
            </a:r>
          </a:p>
          <a:p>
            <a:pPr marL="228600" indent="-228600"/>
            <a:r>
              <a:rPr lang="en-US" sz="1200" dirty="0" smtClean="0"/>
              <a:t> </a:t>
            </a:r>
            <a:r>
              <a:rPr lang="en-US" sz="1200" dirty="0" err="1" smtClean="0"/>
              <a:t>Unit_energy</a:t>
            </a:r>
            <a:r>
              <a:rPr lang="en-US" sz="1200" dirty="0" smtClean="0"/>
              <a:t>          := `</a:t>
            </a:r>
            <a:r>
              <a:rPr lang="en-US" sz="1200" dirty="0" err="1" smtClean="0"/>
              <a:t>amu</a:t>
            </a:r>
            <a:r>
              <a:rPr lang="en-US" sz="1200" dirty="0" smtClean="0"/>
              <a:t>*A^2/(</a:t>
            </a:r>
            <a:r>
              <a:rPr lang="en-US" sz="1200" dirty="0" err="1" smtClean="0"/>
              <a:t>ps</a:t>
            </a:r>
            <a:r>
              <a:rPr lang="en-US" sz="1200" dirty="0" smtClean="0"/>
              <a:t>)^2' | `erg' | `</a:t>
            </a:r>
            <a:r>
              <a:rPr lang="en-US" sz="1200" dirty="0" err="1" smtClean="0"/>
              <a:t>eV</a:t>
            </a:r>
            <a:r>
              <a:rPr lang="en-US" sz="1200" dirty="0" smtClean="0"/>
              <a:t>' |         </a:t>
            </a:r>
          </a:p>
          <a:p>
            <a:pPr marL="228600" indent="-228600"/>
            <a:r>
              <a:rPr lang="en-US" sz="1200" dirty="0" smtClean="0"/>
              <a:t>                                 `</a:t>
            </a:r>
            <a:r>
              <a:rPr lang="en-US" sz="1200" dirty="0" err="1" smtClean="0"/>
              <a:t>Hartree</a:t>
            </a:r>
            <a:r>
              <a:rPr lang="en-US" sz="1200" dirty="0" smtClean="0"/>
              <a:t>' |  `J' |`kcal/mol' | kJ/mol‘</a:t>
            </a:r>
          </a:p>
          <a:p>
            <a:pPr marL="228600" indent="-228600"/>
            <a:endParaRPr lang="en-US" sz="1200" dirty="0" smtClean="0"/>
          </a:p>
          <a:p>
            <a:pPr marL="228600" indent="-228600"/>
            <a:r>
              <a:rPr lang="en-US" sz="1200" dirty="0" err="1" smtClean="0"/>
              <a:t>Unit_charge</a:t>
            </a:r>
            <a:r>
              <a:rPr lang="en-US" sz="1200" dirty="0" smtClean="0"/>
              <a:t>          := `C' | `e' | `</a:t>
            </a:r>
            <a:r>
              <a:rPr lang="en-US" sz="1200" dirty="0" err="1" smtClean="0"/>
              <a:t>statC</a:t>
            </a:r>
            <a:r>
              <a:rPr lang="en-US" sz="1200" dirty="0" smtClean="0"/>
              <a:t>‘</a:t>
            </a:r>
          </a:p>
          <a:p>
            <a:pPr marL="228600" indent="-228600"/>
            <a:r>
              <a:rPr lang="en-US" sz="1200" dirty="0" err="1" smtClean="0"/>
              <a:t>Unit_temperature</a:t>
            </a:r>
            <a:r>
              <a:rPr lang="en-US" sz="1200" dirty="0" smtClean="0"/>
              <a:t>  := `K'</a:t>
            </a:r>
          </a:p>
          <a:p>
            <a:pPr marL="228600" indent="-228600"/>
            <a:r>
              <a:rPr lang="en-US" sz="1200" dirty="0" err="1" smtClean="0"/>
              <a:t>Unit_time</a:t>
            </a:r>
            <a:r>
              <a:rPr lang="en-US" sz="1200" dirty="0" smtClean="0"/>
              <a:t>               := `</a:t>
            </a:r>
            <a:r>
              <a:rPr lang="en-US" sz="1200" dirty="0" err="1" smtClean="0"/>
              <a:t>fs'</a:t>
            </a:r>
            <a:r>
              <a:rPr lang="en-US" sz="1200" dirty="0" smtClean="0"/>
              <a:t> | `</a:t>
            </a:r>
            <a:r>
              <a:rPr lang="en-US" sz="1200" dirty="0" err="1" smtClean="0"/>
              <a:t>ps</a:t>
            </a:r>
            <a:r>
              <a:rPr lang="en-US" sz="1200" dirty="0" smtClean="0"/>
              <a:t>' | `ns' | `s'</a:t>
            </a:r>
          </a:p>
          <a:p>
            <a:pPr marL="228600" indent="-228600"/>
            <a:endParaRPr lang="en-US" sz="1200" dirty="0" smtClean="0"/>
          </a:p>
          <a:p>
            <a:pPr marL="228600" indent="-228600"/>
            <a:r>
              <a:rPr lang="en-US" sz="1200" dirty="0" smtClean="0"/>
              <a:t>The list of recognized units above may be extended in the future.</a:t>
            </a:r>
            <a:endParaRPr lang="en-US" sz="1200" dirty="0"/>
          </a:p>
        </p:txBody>
      </p:sp>
      <p:sp>
        <p:nvSpPr>
          <p:cNvPr id="13" name="Rounded Rectangular Callout 12"/>
          <p:cNvSpPr/>
          <p:nvPr/>
        </p:nvSpPr>
        <p:spPr>
          <a:xfrm>
            <a:off x="4876800" y="1590794"/>
            <a:ext cx="3886200" cy="1066800"/>
          </a:xfrm>
          <a:prstGeom prst="wedgeRoundRectCallout">
            <a:avLst>
              <a:gd name="adj1" fmla="val -132559"/>
              <a:gd name="adj2" fmla="val 62339"/>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876800" y="2733794"/>
            <a:ext cx="3810000" cy="2752606"/>
          </a:xfrm>
          <a:prstGeom prst="wedgeRoundRectCallout">
            <a:avLst>
              <a:gd name="adj1" fmla="val -103889"/>
              <a:gd name="adj2" fmla="val -9794"/>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486400"/>
            <a:ext cx="8305800" cy="646331"/>
          </a:xfrm>
          <a:prstGeom prst="rect">
            <a:avLst/>
          </a:prstGeom>
          <a:noFill/>
        </p:spPr>
        <p:txBody>
          <a:bodyPr wrap="square" rtlCol="0">
            <a:spAutoFit/>
          </a:bodyPr>
          <a:lstStyle/>
          <a:p>
            <a:r>
              <a:rPr lang="en-US" sz="1200" dirty="0" smtClean="0"/>
              <a:t>There are several service routines  related to units  and units handling in KIM API:</a:t>
            </a:r>
          </a:p>
          <a:p>
            <a:r>
              <a:rPr lang="en-US" sz="1200" b="1" dirty="0" smtClean="0"/>
              <a:t> </a:t>
            </a:r>
            <a:r>
              <a:rPr lang="en-US" sz="1200" b="1" dirty="0" err="1" smtClean="0"/>
              <a:t>KIM_API_get_unit_handling</a:t>
            </a:r>
            <a:r>
              <a:rPr lang="en-US" sz="1200" b="1" dirty="0" smtClean="0"/>
              <a:t>(), </a:t>
            </a:r>
            <a:r>
              <a:rPr lang="en-US" sz="1200" b="1" dirty="0" err="1" smtClean="0"/>
              <a:t>KIM_API_convert_to_act_unit</a:t>
            </a:r>
            <a:r>
              <a:rPr lang="en-US" sz="1200" b="1" dirty="0" smtClean="0"/>
              <a:t>(), </a:t>
            </a:r>
            <a:r>
              <a:rPr lang="en-US" sz="1200" b="1" dirty="0" err="1" smtClean="0"/>
              <a:t>KIM_API_get_unit_length</a:t>
            </a:r>
            <a:r>
              <a:rPr lang="en-US" sz="1200" b="1" dirty="0" smtClean="0"/>
              <a:t>(),  </a:t>
            </a:r>
          </a:p>
          <a:p>
            <a:r>
              <a:rPr lang="en-US" sz="1200" b="1" dirty="0" smtClean="0"/>
              <a:t> </a:t>
            </a:r>
            <a:r>
              <a:rPr lang="en-US" sz="1200" b="1" dirty="0" err="1" smtClean="0"/>
              <a:t>KIM_API_get_unit_energy</a:t>
            </a:r>
            <a:r>
              <a:rPr lang="en-US" sz="1200" b="1" dirty="0" smtClean="0"/>
              <a:t>()</a:t>
            </a:r>
            <a:r>
              <a:rPr lang="en-US" sz="1200" dirty="0" smtClean="0"/>
              <a:t>, etc...(see </a:t>
            </a:r>
            <a:r>
              <a:rPr lang="en-US" sz="1200" dirty="0" smtClean="0"/>
              <a:t>DOCS/</a:t>
            </a:r>
            <a:r>
              <a:rPr lang="en-US" sz="1200" dirty="0" smtClean="0"/>
              <a:t>KIM_API_Description.txt).</a:t>
            </a:r>
          </a:p>
        </p:txBody>
      </p:sp>
      <p:sp>
        <p:nvSpPr>
          <p:cNvPr id="17" name="TextBox 37"/>
          <p:cNvSpPr txBox="1">
            <a:spLocks noChangeArrowheads="1"/>
          </p:cNvSpPr>
          <p:nvPr/>
        </p:nvSpPr>
        <p:spPr bwMode="auto">
          <a:xfrm>
            <a:off x="76200" y="1295400"/>
            <a:ext cx="7086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smtClean="0">
                <a:solidFill>
                  <a:srgbClr val="000000"/>
                </a:solidFill>
                <a:latin typeface="Calibri" pitchFamily="34" charset="0"/>
              </a:rPr>
              <a:t>ex_model_Ar_P_MLJ_F90/ex_model_Ar_P_MLJ_F90.kim</a:t>
            </a:r>
            <a:endParaRPr lang="en-US" sz="1600" b="1" dirty="0">
              <a:solidFill>
                <a:srgbClr val="000000"/>
              </a:solidFill>
              <a:latin typeface="Calibri" pitchFamily="34" charset="0"/>
            </a:endParaRPr>
          </a:p>
        </p:txBody>
      </p:sp>
      <p:sp>
        <p:nvSpPr>
          <p:cNvPr id="18" name="Rounded Rectangle 17"/>
          <p:cNvSpPr/>
          <p:nvPr/>
        </p:nvSpPr>
        <p:spPr>
          <a:xfrm>
            <a:off x="152400" y="3049012"/>
            <a:ext cx="2590800" cy="13716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Rij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9812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828800" cy="954107"/>
          </a:xfrm>
          <a:prstGeom prst="rect">
            <a:avLst/>
          </a:prstGeom>
          <a:noFill/>
          <a:ln>
            <a:solidFill>
              <a:srgbClr val="00B050"/>
            </a:solidFill>
          </a:ln>
        </p:spPr>
        <p:txBody>
          <a:bodyPr wrap="square" rtlCol="0">
            <a:spAutoFit/>
          </a:bodyPr>
          <a:lstStyle/>
          <a:p>
            <a:r>
              <a:rPr lang="en-US" sz="1600" b="1" dirty="0" smtClean="0"/>
              <a:t>NEIGH_PURE_H</a:t>
            </a:r>
          </a:p>
          <a:p>
            <a:r>
              <a:rPr lang="en-US" sz="1600" b="1" dirty="0" smtClean="0"/>
              <a:t>NEIGH_PURE_F</a:t>
            </a:r>
          </a:p>
          <a:p>
            <a:r>
              <a:rPr lang="en-US" sz="1200" dirty="0" smtClean="0"/>
              <a:t>Model needs neighbor lists</a:t>
            </a:r>
            <a:endParaRPr lang="en-US" sz="1200" dirty="0"/>
          </a:p>
        </p:txBody>
      </p:sp>
      <p:sp>
        <p:nvSpPr>
          <p:cNvPr id="47" name="TextBox 46"/>
          <p:cNvSpPr txBox="1"/>
          <p:nvPr/>
        </p:nvSpPr>
        <p:spPr>
          <a:xfrm>
            <a:off x="7239000" y="4267200"/>
            <a:ext cx="1600200" cy="1261884"/>
          </a:xfrm>
          <a:prstGeom prst="rect">
            <a:avLst/>
          </a:prstGeom>
          <a:noFill/>
          <a:ln>
            <a:solidFill>
              <a:srgbClr val="00B050"/>
            </a:solidFill>
          </a:ln>
        </p:spPr>
        <p:txBody>
          <a:bodyPr wrap="square" rtlCol="0">
            <a:spAutoFit/>
          </a:bodyPr>
          <a:lstStyle/>
          <a:p>
            <a:r>
              <a:rPr lang="en-US" sz="1400" b="1" dirty="0" smtClean="0"/>
              <a:t>NEIGH_RVEC_H</a:t>
            </a:r>
          </a:p>
          <a:p>
            <a:pPr lvl="0"/>
            <a:r>
              <a:rPr lang="en-US" sz="1400" b="1" dirty="0">
                <a:solidFill>
                  <a:prstClr val="black"/>
                </a:solidFill>
              </a:rPr>
              <a:t>NEIGH_RVEC_F</a:t>
            </a:r>
          </a:p>
          <a:p>
            <a:r>
              <a:rPr lang="en-US" sz="1200" dirty="0" smtClean="0"/>
              <a:t>Model needs neighbor list and relative position vectors </a:t>
            </a:r>
            <a:r>
              <a:rPr lang="en-US" sz="1200" b="1" dirty="0" smtClean="0"/>
              <a:t>R</a:t>
            </a:r>
            <a:r>
              <a:rPr lang="en-US" sz="1200" baseline="-25000" dirty="0" smtClean="0"/>
              <a:t>ij</a:t>
            </a:r>
            <a:r>
              <a:rPr lang="en-US" sz="1200" dirty="0" smtClean="0"/>
              <a:t>=</a:t>
            </a:r>
            <a:r>
              <a:rPr lang="en-US" sz="1200" b="1" dirty="0" smtClean="0"/>
              <a:t>x</a:t>
            </a:r>
            <a:r>
              <a:rPr lang="en-US" sz="1200" baseline="-25000" dirty="0" smtClean="0"/>
              <a:t>j</a:t>
            </a:r>
            <a:r>
              <a:rPr lang="en-US" sz="1200" dirty="0" smtClean="0"/>
              <a:t>-</a:t>
            </a:r>
            <a:r>
              <a:rPr lang="en-US" sz="1200" b="1" dirty="0" smtClean="0"/>
              <a:t>x</a:t>
            </a:r>
            <a:r>
              <a:rPr lang="en-US" sz="1200" baseline="-25000" dirty="0" smtClean="0"/>
              <a:t>i</a:t>
            </a:r>
            <a:endParaRPr lang="en-US" sz="1200" dirty="0" smtClean="0"/>
          </a:p>
        </p:txBody>
      </p:sp>
      <p:sp>
        <p:nvSpPr>
          <p:cNvPr id="48" name="TextBox 47"/>
          <p:cNvSpPr txBox="1"/>
          <p:nvPr/>
        </p:nvSpPr>
        <p:spPr>
          <a:xfrm>
            <a:off x="2819400" y="4267200"/>
            <a:ext cx="1694688" cy="1692771"/>
          </a:xfrm>
          <a:prstGeom prst="rect">
            <a:avLst/>
          </a:prstGeom>
          <a:noFill/>
          <a:ln>
            <a:solidFill>
              <a:srgbClr val="00B050"/>
            </a:solidFill>
          </a:ln>
        </p:spPr>
        <p:txBody>
          <a:bodyPr wrap="square" rtlCol="0">
            <a:spAutoFit/>
          </a:bodyPr>
          <a:lstStyle/>
          <a:p>
            <a:r>
              <a:rPr lang="en-US" sz="1600" b="1" dirty="0" smtClean="0"/>
              <a:t>MI_OPBC_H</a:t>
            </a:r>
          </a:p>
          <a:p>
            <a:r>
              <a:rPr lang="en-US" sz="1600" b="1" dirty="0" smtClean="0"/>
              <a:t>MI_OPBC_F</a:t>
            </a:r>
          </a:p>
          <a:p>
            <a:r>
              <a:rPr lang="en-US" sz="1200" dirty="0" smtClean="0"/>
              <a:t>Minimum image orthogonal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905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153400" cy="5632311"/>
          </a:xfrm>
          <a:prstGeom prst="rect">
            <a:avLst/>
          </a:prstGeom>
          <a:noFill/>
        </p:spPr>
        <p:txBody>
          <a:bodyPr wrap="square" rtlCol="0">
            <a:spAutoFit/>
          </a:bodyPr>
          <a:lstStyle/>
          <a:p>
            <a:r>
              <a:rPr lang="en-US" sz="1200" b="1" dirty="0" smtClean="0"/>
              <a:t>CLUSTER:</a:t>
            </a:r>
          </a:p>
          <a:p>
            <a:r>
              <a:rPr lang="en-US" sz="1200" dirty="0" smtClean="0"/>
              <a:t>In the CLUSTER method, the Model receives the number of particles and coordinates without additional information (such as neighbor lists or other boundary condition </a:t>
            </a:r>
            <a:r>
              <a:rPr lang="en-US" sz="1200" dirty="0" err="1" smtClean="0"/>
              <a:t>specifiers</a:t>
            </a:r>
            <a:r>
              <a:rPr lang="en-US" sz="1200" dirty="0" smtClean="0"/>
              <a:t>) and computes requested quantities under the assumption that the particles form an isolated cluster. For example, if energy and forces are requested, it will compute the total energy of all the particles based on the supplied particle coordinates and the derivative of the total energy with respect to the positions of the particles.</a:t>
            </a:r>
          </a:p>
          <a:p>
            <a:endParaRPr lang="en-US" sz="1200" b="1" dirty="0" smtClean="0"/>
          </a:p>
          <a:p>
            <a:r>
              <a:rPr lang="en-US" sz="1200" b="1" dirty="0" smtClean="0"/>
              <a:t>NEIGH_PURE_[H|</a:t>
            </a:r>
            <a:r>
              <a:rPr lang="en-US" sz="1200" b="1" dirty="0"/>
              <a:t>F</a:t>
            </a:r>
            <a:r>
              <a:rPr lang="en-US" sz="1200" b="1" dirty="0" smtClean="0"/>
              <a:t>]</a:t>
            </a:r>
            <a:r>
              <a:rPr lang="en-US" sz="1200" dirty="0" smtClean="0"/>
              <a:t>: </a:t>
            </a:r>
          </a:p>
          <a:p>
            <a:pPr lvl="0"/>
            <a:r>
              <a:rPr lang="en-US" sz="1200" dirty="0" smtClean="0">
                <a:solidFill>
                  <a:prstClr val="black"/>
                </a:solidFill>
              </a:rPr>
              <a:t>In the NEIGH_PURE methods (NEIGH_PURE_H and NEIGH_PURE_F), the Model receives the number of particles, coordinates and a full or half neighbor list. The neighbor list defines the environment of each particle, from which the </a:t>
            </a:r>
            <a:r>
              <a:rPr lang="en-US" sz="1200" dirty="0" err="1" smtClean="0">
                <a:solidFill>
                  <a:prstClr val="black"/>
                </a:solidFill>
              </a:rPr>
              <a:t>particles's</a:t>
            </a:r>
            <a:r>
              <a:rPr lang="en-US" sz="1200" dirty="0" smtClean="0">
                <a:solidFill>
                  <a:prstClr val="black"/>
                </a:solidFill>
              </a:rPr>
              <a:t> energy is defined.  In the case of a half list, the value of the argument `</a:t>
            </a:r>
            <a:r>
              <a:rPr lang="en-US" sz="1200" dirty="0" err="1" smtClean="0">
                <a:solidFill>
                  <a:prstClr val="black"/>
                </a:solidFill>
              </a:rPr>
              <a:t>numberContributingParticles</a:t>
            </a:r>
            <a:r>
              <a:rPr lang="en-US" sz="1200" dirty="0" smtClean="0">
                <a:solidFill>
                  <a:prstClr val="black"/>
                </a:solidFill>
              </a:rPr>
              <a:t>' indicates that the first `</a:t>
            </a:r>
            <a:r>
              <a:rPr lang="en-US" sz="1200" dirty="0" err="1" smtClean="0">
                <a:solidFill>
                  <a:prstClr val="black"/>
                </a:solidFill>
              </a:rPr>
              <a:t>numberContributingParticles</a:t>
            </a:r>
            <a:r>
              <a:rPr lang="en-US" sz="1200" dirty="0" smtClean="0">
                <a:solidFill>
                  <a:prstClr val="black"/>
                </a:solidFill>
              </a:rPr>
              <a:t>' contribute their energy to the total and the remaining particles do not contribute to the energy (they are </a:t>
            </a:r>
            <a:r>
              <a:rPr lang="en-US" sz="1200" dirty="0" smtClean="0">
                <a:solidFill>
                  <a:prstClr val="black"/>
                </a:solidFill>
              </a:rPr>
              <a:t>”padding” </a:t>
            </a:r>
            <a:r>
              <a:rPr lang="en-US" sz="1200" dirty="0" smtClean="0">
                <a:solidFill>
                  <a:prstClr val="black"/>
                </a:solidFill>
              </a:rPr>
              <a:t>particles).  When `</a:t>
            </a:r>
            <a:r>
              <a:rPr lang="en-US" sz="1200" dirty="0" err="1" smtClean="0">
                <a:solidFill>
                  <a:prstClr val="black"/>
                </a:solidFill>
              </a:rPr>
              <a:t>numberContributingParticles</a:t>
            </a:r>
            <a:r>
              <a:rPr lang="en-US" sz="1200" dirty="0" smtClean="0">
                <a:solidFill>
                  <a:prstClr val="black"/>
                </a:solidFill>
              </a:rPr>
              <a:t>' is equal to `</a:t>
            </a:r>
            <a:r>
              <a:rPr lang="en-US" sz="1200" dirty="0" err="1" smtClean="0">
                <a:solidFill>
                  <a:prstClr val="black"/>
                </a:solidFill>
              </a:rPr>
              <a:t>numberParticles</a:t>
            </a:r>
            <a:r>
              <a:rPr lang="en-US" sz="1200" dirty="0" smtClean="0">
                <a:solidFill>
                  <a:prstClr val="black"/>
                </a:solidFill>
              </a:rPr>
              <a:t>’ the half list is called "symmetric", otherwise it is called "</a:t>
            </a:r>
            <a:r>
              <a:rPr lang="en-US" sz="1200" dirty="0" err="1" smtClean="0">
                <a:solidFill>
                  <a:prstClr val="black"/>
                </a:solidFill>
              </a:rPr>
              <a:t>unsymmetric</a:t>
            </a:r>
            <a:r>
              <a:rPr lang="en-US" sz="1200" dirty="0" smtClean="0">
                <a:solidFill>
                  <a:prstClr val="black"/>
                </a:solidFill>
              </a:rPr>
              <a:t>.” In the case of a full list, any particle that has one or more neighbors contributes its energy to the total and those particles with zero neighbors do not contribute to the total energy.  The model computes the requested quantities using the supplied information.  For example, if energy and forces are requested, it will compute the total energy of all the particles based on their neighbor lists and the derivative of the total energy with respect to the positions of the particles.  This method can be used with codes that use </a:t>
            </a:r>
            <a:r>
              <a:rPr lang="en-US" sz="1200" dirty="0" smtClean="0">
                <a:solidFill>
                  <a:prstClr val="black"/>
                </a:solidFill>
              </a:rPr>
              <a:t>padding particles </a:t>
            </a:r>
            <a:r>
              <a:rPr lang="en-US" sz="1200" dirty="0" smtClean="0">
                <a:solidFill>
                  <a:prstClr val="black"/>
                </a:solidFill>
              </a:rPr>
              <a:t>to apply boundary conditions.  The </a:t>
            </a:r>
            <a:r>
              <a:rPr lang="en-US" sz="1200" dirty="0" smtClean="0">
                <a:solidFill>
                  <a:prstClr val="black"/>
                </a:solidFill>
              </a:rPr>
              <a:t>padding particles </a:t>
            </a:r>
            <a:r>
              <a:rPr lang="en-US" sz="1200" dirty="0" smtClean="0">
                <a:solidFill>
                  <a:prstClr val="black"/>
                </a:solidFill>
              </a:rPr>
              <a:t>are treated as regular particles by the Model, and it is up to the calling code to discard some information such as the forces on the </a:t>
            </a:r>
            <a:r>
              <a:rPr lang="en-US" sz="1200" dirty="0" smtClean="0">
                <a:solidFill>
                  <a:prstClr val="black"/>
                </a:solidFill>
              </a:rPr>
              <a:t>padding particles </a:t>
            </a:r>
            <a:r>
              <a:rPr lang="en-US" sz="1200" dirty="0" smtClean="0">
                <a:solidFill>
                  <a:prstClr val="black"/>
                </a:solidFill>
              </a:rPr>
              <a:t>and to compute the appropriate total energy from per-particle energies of the physical particles, or to use a modified neighbor list to obtain the desired values. </a:t>
            </a:r>
          </a:p>
          <a:p>
            <a:pPr lvl="0"/>
            <a:r>
              <a:rPr lang="en-US" sz="1200" dirty="0" smtClean="0">
                <a:solidFill>
                  <a:prstClr val="black"/>
                </a:solidFill>
              </a:rPr>
              <a:t>NEIGH_PURE_H: </a:t>
            </a:r>
          </a:p>
          <a:p>
            <a:pPr lvl="0"/>
            <a:r>
              <a:rPr lang="en-US" sz="1200" dirty="0" smtClean="0">
                <a:solidFill>
                  <a:prstClr val="black"/>
                </a:solidFill>
              </a:rPr>
              <a:t>This is the Pure Half neighbor list method.  The model needs  `coordinates', a half neighbor list  (with data stored in the `</a:t>
            </a:r>
            <a:r>
              <a:rPr lang="en-US" sz="1200" dirty="0" err="1" smtClean="0">
                <a:solidFill>
                  <a:prstClr val="black"/>
                </a:solidFill>
              </a:rPr>
              <a:t>neighObject</a:t>
            </a:r>
            <a:r>
              <a:rPr lang="en-US" sz="1200" dirty="0" smtClean="0">
                <a:solidFill>
                  <a:prstClr val="black"/>
                </a:solidFill>
              </a:rPr>
              <a:t>' argument), the `</a:t>
            </a:r>
            <a:r>
              <a:rPr lang="en-US" sz="1200" dirty="0" err="1" smtClean="0">
                <a:solidFill>
                  <a:prstClr val="black"/>
                </a:solidFill>
              </a:rPr>
              <a:t>numberContributingParticles</a:t>
            </a:r>
            <a:r>
              <a:rPr lang="en-US" sz="1200" dirty="0" smtClean="0">
                <a:solidFill>
                  <a:prstClr val="black"/>
                </a:solidFill>
              </a:rPr>
              <a:t>', and the `</a:t>
            </a:r>
            <a:r>
              <a:rPr lang="en-US" sz="1200" dirty="0" err="1" smtClean="0">
                <a:solidFill>
                  <a:prstClr val="black"/>
                </a:solidFill>
              </a:rPr>
              <a:t>get_neigh</a:t>
            </a:r>
            <a:r>
              <a:rPr lang="en-US" sz="1200" dirty="0" smtClean="0">
                <a:solidFill>
                  <a:prstClr val="black"/>
                </a:solidFill>
              </a:rPr>
              <a:t>' method supplied by the Test.</a:t>
            </a:r>
          </a:p>
          <a:p>
            <a:pPr lvl="0"/>
            <a:r>
              <a:rPr lang="en-US" sz="1200" dirty="0" smtClean="0">
                <a:solidFill>
                  <a:prstClr val="black"/>
                </a:solidFill>
              </a:rPr>
              <a:t>NEIGH_PURE_F:  </a:t>
            </a:r>
          </a:p>
          <a:p>
            <a:pPr lvl="0"/>
            <a:r>
              <a:rPr lang="en-US" sz="1200" dirty="0" smtClean="0">
                <a:solidFill>
                  <a:prstClr val="black"/>
                </a:solidFill>
              </a:rPr>
              <a:t>This is the Pure Full neighbor list method.  The model needs `coordinates', a full neighbor list  (with data stored in the `</a:t>
            </a:r>
            <a:r>
              <a:rPr lang="en-US" sz="1200" dirty="0" err="1" smtClean="0">
                <a:solidFill>
                  <a:prstClr val="black"/>
                </a:solidFill>
              </a:rPr>
              <a:t>neighObject</a:t>
            </a:r>
            <a:r>
              <a:rPr lang="en-US" sz="1200" dirty="0" smtClean="0">
                <a:solidFill>
                  <a:prstClr val="black"/>
                </a:solidFill>
              </a:rPr>
              <a:t>' argument), and the `</a:t>
            </a:r>
            <a:r>
              <a:rPr lang="en-US" sz="1200" dirty="0" err="1" smtClean="0">
                <a:solidFill>
                  <a:prstClr val="black"/>
                </a:solidFill>
              </a:rPr>
              <a:t>get_neigh</a:t>
            </a:r>
            <a:r>
              <a:rPr lang="en-US" sz="1200" dirty="0" smtClean="0">
                <a:solidFill>
                  <a:prstClr val="black"/>
                </a:solidFill>
              </a:rPr>
              <a:t>' method supplied by the Test.</a:t>
            </a:r>
          </a:p>
          <a:p>
            <a:pPr lvl="0"/>
            <a:endParaRPr lang="en-US" sz="1200" dirty="0" smtClean="0">
              <a:solidFill>
                <a:prstClr val="black"/>
              </a:solidFill>
            </a:endParaRPr>
          </a:p>
          <a:p>
            <a:endParaRPr lang="en-US" sz="1200" b="1"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382000" cy="4524314"/>
          </a:xfrm>
          <a:prstGeom prst="rect">
            <a:avLst/>
          </a:prstGeom>
          <a:noFill/>
        </p:spPr>
        <p:txBody>
          <a:bodyPr wrap="square" rtlCol="0">
            <a:spAutoFit/>
          </a:bodyPr>
          <a:lstStyle/>
          <a:p>
            <a:r>
              <a:rPr lang="en-US" sz="1200" b="1" dirty="0"/>
              <a:t>NEIGH_RVEC_</a:t>
            </a:r>
            <a:r>
              <a:rPr lang="en-US" sz="1200" b="1" dirty="0" smtClean="0"/>
              <a:t>[H|F]</a:t>
            </a:r>
            <a:r>
              <a:rPr lang="en-US" sz="1200" dirty="0" smtClean="0"/>
              <a:t>: </a:t>
            </a:r>
          </a:p>
          <a:p>
            <a:r>
              <a:rPr lang="en-US" sz="1200" dirty="0"/>
              <a:t>In the NEIGH_RVEC methods (NEIGH_RVEC_H and NEIGH_RVEC_F), the Model receives the number of particles, coordinates, a half or full neighbor list, and the relative position vectors </a:t>
            </a:r>
            <a:r>
              <a:rPr lang="en-US" sz="1200" dirty="0" err="1"/>
              <a:t>r_ij</a:t>
            </a:r>
            <a:r>
              <a:rPr lang="en-US" sz="1200" dirty="0"/>
              <a:t> (</a:t>
            </a:r>
            <a:r>
              <a:rPr lang="en-US" sz="1200" dirty="0" err="1"/>
              <a:t>r_ij</a:t>
            </a:r>
            <a:r>
              <a:rPr lang="en-US" sz="1200" dirty="0"/>
              <a:t> = </a:t>
            </a:r>
            <a:r>
              <a:rPr lang="en-US" sz="1200" dirty="0" err="1"/>
              <a:t>x_j-x_i</a:t>
            </a:r>
            <a:r>
              <a:rPr lang="en-US" sz="1200" dirty="0"/>
              <a:t>). The neighbor list and </a:t>
            </a:r>
            <a:r>
              <a:rPr lang="en-US" sz="1200" dirty="0" err="1"/>
              <a:t>r_ij</a:t>
            </a:r>
            <a:r>
              <a:rPr lang="en-US" sz="1200" dirty="0"/>
              <a:t> vectors define the environment of each particle, from which the </a:t>
            </a:r>
            <a:r>
              <a:rPr lang="en-US" sz="1200" dirty="0" smtClean="0"/>
              <a:t>particle's </a:t>
            </a:r>
            <a:r>
              <a:rPr lang="en-US" sz="1200" dirty="0"/>
              <a:t>energy is defined.  In the case of a half list, a neighbor pair </a:t>
            </a:r>
            <a:r>
              <a:rPr lang="en-US" sz="1200" dirty="0" err="1"/>
              <a:t>i</a:t>
            </a:r>
            <a:r>
              <a:rPr lang="en-US" sz="1200" dirty="0"/>
              <a:t> and j (where </a:t>
            </a:r>
            <a:r>
              <a:rPr lang="en-US" sz="1200" dirty="0" err="1"/>
              <a:t>i</a:t>
            </a:r>
            <a:r>
              <a:rPr lang="en-US" sz="1200" dirty="0"/>
              <a:t> &lt; j) with relative position vector (RVEC) </a:t>
            </a:r>
            <a:r>
              <a:rPr lang="en-US" sz="1200" dirty="0" err="1"/>
              <a:t>r_ij</a:t>
            </a:r>
            <a:r>
              <a:rPr lang="en-US" sz="1200" dirty="0"/>
              <a:t> defines two pieces of information: (1) j is a neighbor of </a:t>
            </a:r>
            <a:r>
              <a:rPr lang="en-US" sz="1200" dirty="0" err="1"/>
              <a:t>i</a:t>
            </a:r>
            <a:r>
              <a:rPr lang="en-US" sz="1200" dirty="0"/>
              <a:t> with RVEC </a:t>
            </a:r>
            <a:r>
              <a:rPr lang="en-US" sz="1200" dirty="0" err="1"/>
              <a:t>r_ij</a:t>
            </a:r>
            <a:r>
              <a:rPr lang="en-US" sz="1200" dirty="0"/>
              <a:t> and (2) </a:t>
            </a:r>
            <a:r>
              <a:rPr lang="en-US" sz="1200" dirty="0" err="1"/>
              <a:t>i</a:t>
            </a:r>
            <a:r>
              <a:rPr lang="en-US" sz="1200" dirty="0"/>
              <a:t> is a neighbor of j with RVEC </a:t>
            </a:r>
            <a:r>
              <a:rPr lang="en-US" sz="1200" dirty="0" err="1"/>
              <a:t>r_ji</a:t>
            </a:r>
            <a:r>
              <a:rPr lang="en-US" sz="1200" dirty="0"/>
              <a:t> = -</a:t>
            </a:r>
            <a:r>
              <a:rPr lang="en-US" sz="1200" dirty="0" err="1"/>
              <a:t>r_ij</a:t>
            </a:r>
            <a:r>
              <a:rPr lang="en-US" sz="1200" dirty="0"/>
              <a:t>.  Additionally, the value of the argument `</a:t>
            </a:r>
            <a:r>
              <a:rPr lang="en-US" sz="1200" dirty="0" err="1"/>
              <a:t>numberContributingParticles</a:t>
            </a:r>
            <a:r>
              <a:rPr lang="en-US" sz="1200" dirty="0"/>
              <a:t>' indicates that the first `</a:t>
            </a:r>
            <a:r>
              <a:rPr lang="en-US" sz="1200" dirty="0" err="1"/>
              <a:t>numberContributingParticles</a:t>
            </a:r>
            <a:r>
              <a:rPr lang="en-US" sz="1200" dirty="0"/>
              <a:t>' contribute their energy to the total and the remaining particles do not contribute to the energy (they are </a:t>
            </a:r>
            <a:r>
              <a:rPr lang="en-US" sz="1200" dirty="0" smtClean="0"/>
              <a:t>”padding" </a:t>
            </a:r>
            <a:r>
              <a:rPr lang="en-US" sz="1200" dirty="0"/>
              <a:t>particles).  When `</a:t>
            </a:r>
            <a:r>
              <a:rPr lang="en-US" sz="1200" dirty="0" err="1"/>
              <a:t>numberContributingParticles</a:t>
            </a:r>
            <a:r>
              <a:rPr lang="en-US" sz="1200" dirty="0"/>
              <a:t>' is equal to `</a:t>
            </a:r>
            <a:r>
              <a:rPr lang="en-US" sz="1200" dirty="0" err="1"/>
              <a:t>numberParticles</a:t>
            </a:r>
            <a:r>
              <a:rPr lang="en-US" sz="1200" dirty="0"/>
              <a:t>' the half list is called "symmetric", otherwise it is called "</a:t>
            </a:r>
            <a:r>
              <a:rPr lang="en-US" sz="1200" dirty="0" err="1"/>
              <a:t>unsymmetric</a:t>
            </a:r>
            <a:r>
              <a:rPr lang="en-US" sz="1200" dirty="0"/>
              <a:t>." In the case of a full list, any particle that has one or more neighbors contributes its energy to the total and those particles with zero neighbors do not contribute to the total energy.  The model computes the requested quantities using the supplied information.  For example, if energy and forces are requested, it will compute the total energy of all the particles based on their neighbor lists and the derivative of the total energy with respect to the positions of the particles.  These methods enable the application of general periodic boundary conditions, including multiple images.  A possible future extension to these methods is to allow the Test to provide a </a:t>
            </a:r>
            <a:r>
              <a:rPr lang="en-US" sz="1200" dirty="0" err="1"/>
              <a:t>ForceTransformation</a:t>
            </a:r>
            <a:r>
              <a:rPr lang="en-US" sz="1200" dirty="0"/>
              <a:t>() function for each neighbor, which would enable the application of complex boundary conditions such as torsion and objective boundary conditions</a:t>
            </a:r>
            <a:r>
              <a:rPr lang="en-US" sz="1200" dirty="0" smtClean="0"/>
              <a:t>.</a:t>
            </a:r>
          </a:p>
          <a:p>
            <a:r>
              <a:rPr lang="en-US" sz="1200" dirty="0" smtClean="0"/>
              <a:t>NEIGH_RVEC_H:</a:t>
            </a:r>
          </a:p>
          <a:p>
            <a:r>
              <a:rPr lang="en-US" sz="1200" dirty="0"/>
              <a:t>This is the Relative Vector Boundary Condition Full neighbor list method. The Model needs `coordinates', a full neighbor list (with data stored in the `</a:t>
            </a:r>
            <a:r>
              <a:rPr lang="en-US" sz="1200" dirty="0" err="1"/>
              <a:t>neighObject</a:t>
            </a:r>
            <a:r>
              <a:rPr lang="en-US" sz="1200" dirty="0"/>
              <a:t>' argument), and the `</a:t>
            </a:r>
            <a:r>
              <a:rPr lang="en-US" sz="1200" dirty="0" err="1"/>
              <a:t>get_neigh</a:t>
            </a:r>
            <a:r>
              <a:rPr lang="en-US" sz="1200" dirty="0"/>
              <a:t>' method supplied by the Test.  The `</a:t>
            </a:r>
            <a:r>
              <a:rPr lang="en-US" sz="1200" dirty="0" err="1"/>
              <a:t>neighObject</a:t>
            </a:r>
            <a:r>
              <a:rPr lang="en-US" sz="1200" dirty="0"/>
              <a:t>' argument must also contain the relative position vectors (RVEC) (which are returned by the `</a:t>
            </a:r>
            <a:r>
              <a:rPr lang="en-US" sz="1200" dirty="0" err="1"/>
              <a:t>get_neigh</a:t>
            </a:r>
            <a:r>
              <a:rPr lang="en-US" sz="1200" dirty="0"/>
              <a:t>' function).</a:t>
            </a:r>
            <a:endParaRPr lang="en-US" sz="1200" dirty="0" smtClean="0"/>
          </a:p>
          <a:p>
            <a:r>
              <a:rPr lang="en-US" sz="1200" dirty="0" smtClean="0"/>
              <a:t>NEIGH_RVEC_F:</a:t>
            </a:r>
          </a:p>
          <a:p>
            <a:r>
              <a:rPr lang="en-US" sz="1200" dirty="0"/>
              <a:t>This is the Relative Vector Boundary Condition Full neighbor list method.  The Model needs `coordinates', a full neighbor list (with data stored in the `</a:t>
            </a:r>
            <a:r>
              <a:rPr lang="en-US" sz="1200" dirty="0" err="1"/>
              <a:t>neighObject</a:t>
            </a:r>
            <a:r>
              <a:rPr lang="en-US" sz="1200" dirty="0"/>
              <a:t>' argument), and the `</a:t>
            </a:r>
            <a:r>
              <a:rPr lang="en-US" sz="1200" dirty="0" err="1"/>
              <a:t>get_neigh</a:t>
            </a:r>
            <a:r>
              <a:rPr lang="en-US" sz="1200" dirty="0"/>
              <a:t>' method supplied by the Test.  The `</a:t>
            </a:r>
            <a:r>
              <a:rPr lang="en-US" sz="1200" dirty="0" err="1"/>
              <a:t>neighObject</a:t>
            </a:r>
            <a:r>
              <a:rPr lang="en-US" sz="1200" dirty="0"/>
              <a:t>' argument must also contain the relative position vectors (RVEC) (which are returned by the `</a:t>
            </a:r>
            <a:r>
              <a:rPr lang="en-US" sz="1200" dirty="0" err="1"/>
              <a:t>get_neigh</a:t>
            </a:r>
            <a:r>
              <a:rPr lang="en-US" sz="1200" dirty="0"/>
              <a:t>' function</a:t>
            </a:r>
            <a:r>
              <a:rPr lang="en-US" sz="1200" dirty="0" smtClean="0"/>
              <a:t>).</a:t>
            </a:r>
            <a:endParaRPr lang="en-US" sz="1200" dirty="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(3)</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29</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382000" cy="2677656"/>
          </a:xfrm>
          <a:prstGeom prst="rect">
            <a:avLst/>
          </a:prstGeom>
          <a:noFill/>
        </p:spPr>
        <p:txBody>
          <a:bodyPr wrap="square" rtlCol="0">
            <a:spAutoFit/>
          </a:bodyPr>
          <a:lstStyle/>
          <a:p>
            <a:r>
              <a:rPr lang="en-US" sz="1200" b="1" dirty="0" smtClean="0"/>
              <a:t>MI_OPBC_[H|F]</a:t>
            </a:r>
            <a:r>
              <a:rPr lang="en-US" sz="1200" b="1" dirty="0"/>
              <a:t>:</a:t>
            </a:r>
          </a:p>
          <a:p>
            <a:r>
              <a:rPr lang="en-US" sz="1200" dirty="0" smtClean="0"/>
              <a:t>In </a:t>
            </a:r>
            <a:r>
              <a:rPr lang="en-US" sz="1200" dirty="0"/>
              <a:t>the MI_OPBC methods (MI_OPBC_H and MI_OPBC_F), the Model receives the number of particles and coordinates, the side lengths for the periodic orthogonal box and a neighbor list.  It assumes all particles lie inside the periodic box.  Side lengths of the box must be at least twice the cutoff range.  This method computes the requested quantities under the assumption that the particles are subjected to the minimum image, orthogonal, periodic boundary conditions.</a:t>
            </a:r>
          </a:p>
          <a:p>
            <a:r>
              <a:rPr lang="en-US" sz="1200" dirty="0"/>
              <a:t>MI_OPBC_H:</a:t>
            </a:r>
          </a:p>
          <a:p>
            <a:r>
              <a:rPr lang="en-US" sz="1200" dirty="0"/>
              <a:t>This is the Minimum Image Orthogonal Periodic Boundary Condition Half neighbor list method.  The Model needs `coordinates', a half neighbor list (with data stored in the `</a:t>
            </a:r>
            <a:r>
              <a:rPr lang="en-US" sz="1200" dirty="0" err="1"/>
              <a:t>neighObject</a:t>
            </a:r>
            <a:r>
              <a:rPr lang="en-US" sz="1200" dirty="0"/>
              <a:t>' argument), `</a:t>
            </a:r>
            <a:r>
              <a:rPr lang="en-US" sz="1200" dirty="0" err="1"/>
              <a:t>numberContributingParticles</a:t>
            </a:r>
            <a:r>
              <a:rPr lang="en-US" sz="1200" dirty="0"/>
              <a:t>', </a:t>
            </a:r>
            <a:r>
              <a:rPr lang="en-US" sz="1200" dirty="0" err="1"/>
              <a:t>the`get_neigh</a:t>
            </a:r>
            <a:r>
              <a:rPr lang="en-US" sz="1200" dirty="0"/>
              <a:t>' method supplied by </a:t>
            </a:r>
            <a:r>
              <a:rPr lang="en-US" sz="1200" dirty="0" err="1"/>
              <a:t>theTest</a:t>
            </a:r>
            <a:r>
              <a:rPr lang="en-US" sz="1200" dirty="0"/>
              <a:t>, and the `</a:t>
            </a:r>
            <a:r>
              <a:rPr lang="en-US" sz="1200" dirty="0" err="1"/>
              <a:t>boxSideLengths</a:t>
            </a:r>
            <a:r>
              <a:rPr lang="en-US" sz="1200" dirty="0"/>
              <a:t>’ argument (which specifies the three side-lengths of the orthogonal simulation box).</a:t>
            </a:r>
          </a:p>
          <a:p>
            <a:r>
              <a:rPr lang="en-US" sz="1200" dirty="0"/>
              <a:t>MI_OPBC_H:</a:t>
            </a:r>
          </a:p>
          <a:p>
            <a:r>
              <a:rPr lang="en-US" sz="1200" dirty="0"/>
              <a:t>This is the Minimum Image Orthogonal Periodic Boundary Condition Full neighbor list method.  The Model needs `coordinates', a full neighbor list (with data stored in the `</a:t>
            </a:r>
            <a:r>
              <a:rPr lang="en-US" sz="1200" dirty="0" err="1"/>
              <a:t>neighObject</a:t>
            </a:r>
            <a:r>
              <a:rPr lang="en-US" sz="1200" dirty="0"/>
              <a:t>' argument), the `</a:t>
            </a:r>
            <a:r>
              <a:rPr lang="en-US" sz="1200" dirty="0" err="1"/>
              <a:t>get_neigh</a:t>
            </a:r>
            <a:r>
              <a:rPr lang="en-US" sz="1200" dirty="0"/>
              <a:t>' method supplied by the  Test, and the `</a:t>
            </a:r>
            <a:r>
              <a:rPr lang="en-US" sz="1200" dirty="0" err="1"/>
              <a:t>boxSideLengths</a:t>
            </a:r>
            <a:r>
              <a:rPr lang="en-US" sz="1200" dirty="0"/>
              <a:t>’ argument (which specifies the three side-lengths of the orthogonal simulation box)</a:t>
            </a:r>
            <a:r>
              <a:rPr lang="en-US" sz="1200" dirty="0" smtClean="0"/>
              <a:t>.</a:t>
            </a:r>
            <a:endParaRPr lang="en-US" sz="1200" dirty="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Tree>
    <p:extLst>
      <p:ext uri="{BB962C8B-B14F-4D97-AF65-F5344CB8AC3E}">
        <p14:creationId xmlns:p14="http://schemas.microsoft.com/office/powerpoint/2010/main" val="21656919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argument that needs to be communicated between </a:t>
            </a:r>
            <a:r>
              <a:rPr lang="en-US" sz="1600" b="1" dirty="0" smtClean="0">
                <a:latin typeface="Calibri" pitchFamily="34" charset="0"/>
              </a:rPr>
              <a:t>Tests</a:t>
            </a:r>
            <a:r>
              <a:rPr lang="en-US" sz="1600" dirty="0" smtClean="0">
                <a:latin typeface="Calibri" pitchFamily="34" charset="0"/>
              </a:rPr>
              <a:t> and </a:t>
            </a:r>
            <a:r>
              <a:rPr lang="en-US" sz="1600" b="1" dirty="0" smtClean="0">
                <a:latin typeface="Calibri" pitchFamily="34" charset="0"/>
              </a:rPr>
              <a:t>Models</a:t>
            </a:r>
            <a:r>
              <a:rPr lang="en-US" sz="1600" dirty="0" smtClean="0">
                <a:latin typeface="Calibri" pitchFamily="34" charset="0"/>
              </a:rPr>
              <a:t> must be in the descriptor file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directory structure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3985706"/>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NEIGH_PURE_F                </a:t>
            </a:r>
            <a:r>
              <a:rPr lang="en-US" sz="1100" dirty="0">
                <a:solidFill>
                  <a:srgbClr val="000000"/>
                </a:solidFill>
                <a:latin typeface="Courier New" pitchFamily="49" charset="0"/>
                <a:cs typeface="Courier New" pitchFamily="49" charset="0"/>
              </a:rPr>
              <a:t>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flag</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example in ex_model_Ne_P_LJ.kim</a:t>
            </a:r>
          </a:p>
          <a:p>
            <a:r>
              <a:rPr lang="en-US" sz="1400" dirty="0" smtClean="0"/>
              <a:t>is designed to work with six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needed data lines for the chosen method are in the 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3581400"/>
            <a:ext cx="3048000" cy="23622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39624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6096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err="1" smtClean="0">
                <a:solidFill>
                  <a:srgbClr val="000000"/>
                </a:solidFill>
                <a:latin typeface="Calibri" pitchFamily="34" charset="0"/>
              </a:rPr>
              <a:t>ex_model_Ne_P_LJ</a:t>
            </a:r>
            <a:r>
              <a:rPr lang="en-US" sz="1600" b="1" dirty="0" smtClean="0">
                <a:solidFill>
                  <a:srgbClr val="000000"/>
                </a:solidFill>
                <a:latin typeface="Calibri" pitchFamily="34" charset="0"/>
              </a:rPr>
              <a:t>/ ex_model_Ne_P_LJ.kim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lines in the KIM 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493538"/>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flag    # presence of this line indicates that indexes</a:t>
            </a:r>
          </a:p>
          <a:p>
            <a:r>
              <a:rPr lang="en-US" sz="1100" dirty="0" smtClean="0">
                <a:solidFill>
                  <a:srgbClr val="000000"/>
                </a:solidFill>
                <a:latin typeface="Courier New" pitchFamily="49" charset="0"/>
                <a:cs typeface="Courier New" pitchFamily="49" charset="0"/>
              </a:rPr>
              <a:t>                                # for particles are from 0 to numberOfParticles-1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    # presence of this line indicates that indexes for </a:t>
            </a:r>
          </a:p>
          <a:p>
            <a:r>
              <a:rPr lang="en-US" sz="1100" dirty="0" smtClean="0">
                <a:solidFill>
                  <a:srgbClr val="000000"/>
                </a:solidFill>
                <a:latin typeface="Courier New" pitchFamily="49" charset="0"/>
                <a:cs typeface="Courier New" pitchFamily="49" charset="0"/>
              </a:rPr>
              <a:t>                                # atoms are from 1 to </a:t>
            </a:r>
            <a:r>
              <a:rPr lang="en-US" sz="1100" dirty="0" err="1" smtClean="0">
                <a:solidFill>
                  <a:srgbClr val="000000"/>
                </a:solidFill>
                <a:latin typeface="Courier New" pitchFamily="49" charset="0"/>
                <a:cs typeface="Courier New" pitchFamily="49" charset="0"/>
              </a:rPr>
              <a:t>numberOfParticles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flag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flag</a:t>
            </a:r>
          </a:p>
          <a:p>
            <a:r>
              <a:rPr lang="en-US" sz="1100" dirty="0" smtClean="0">
                <a:solidFill>
                  <a:srgbClr val="000000"/>
                </a:solidFill>
                <a:latin typeface="Courier New" pitchFamily="49" charset="0"/>
                <a:cs typeface="Courier New" pitchFamily="49" charset="0"/>
              </a:rPr>
              <a:t>NEIGH_PURE_F            flag</a:t>
            </a:r>
          </a:p>
          <a:p>
            <a:r>
              <a:rPr lang="en-US" sz="1100" dirty="0">
                <a:solidFill>
                  <a:srgbClr val="000000"/>
                </a:solidFill>
                <a:latin typeface="Courier New" pitchFamily="49" charset="0"/>
                <a:cs typeface="Courier New" pitchFamily="49" charset="0"/>
              </a:rPr>
              <a:t>NEIGH_RVEC_H            flag</a:t>
            </a:r>
          </a:p>
          <a:p>
            <a:r>
              <a:rPr lang="en-US" sz="1100" dirty="0">
                <a:solidFill>
                  <a:srgbClr val="000000"/>
                </a:solidFill>
                <a:latin typeface="Courier New" pitchFamily="49" charset="0"/>
                <a:cs typeface="Courier New" pitchFamily="49" charset="0"/>
              </a:rPr>
              <a:t>NEIGH_RVEC_F            flag</a:t>
            </a:r>
          </a:p>
          <a:p>
            <a:r>
              <a:rPr lang="en-US" sz="1100" dirty="0" smtClean="0">
                <a:solidFill>
                  <a:srgbClr val="000000"/>
                </a:solidFill>
                <a:latin typeface="Courier New" pitchFamily="49" charset="0"/>
                <a:cs typeface="Courier New" pitchFamily="49" charset="0"/>
              </a:rPr>
              <a:t>MI_OPBC_H               </a:t>
            </a:r>
            <a:r>
              <a:rPr lang="en-US" sz="1100" dirty="0">
                <a:solidFill>
                  <a:srgbClr val="000000"/>
                </a:solidFill>
                <a:latin typeface="Courier New" pitchFamily="49" charset="0"/>
                <a:cs typeface="Courier New" pitchFamily="49" charset="0"/>
              </a:rPr>
              <a:t>flag</a:t>
            </a:r>
          </a:p>
          <a:p>
            <a:r>
              <a:rPr lang="en-US" sz="1100" dirty="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Shape       requirements</a:t>
            </a:r>
          </a:p>
          <a:p>
            <a:r>
              <a:rPr lang="en-US" sz="1100" dirty="0" err="1" smtClean="0">
                <a:solidFill>
                  <a:srgbClr val="000000"/>
                </a:solidFill>
                <a:latin typeface="Courier New" pitchFamily="49" charset="0"/>
                <a:cs typeface="Courier New" pitchFamily="49" charset="0"/>
              </a:rPr>
              <a:t>get_neigh</a:t>
            </a:r>
            <a:r>
              <a:rPr lang="en-US" sz="1100" dirty="0" smtClean="0">
                <a:solidFill>
                  <a:srgbClr val="000000"/>
                </a:solidFill>
                <a:latin typeface="Courier New" pitchFamily="49" charset="0"/>
                <a:cs typeface="Courier New" pitchFamily="49" charset="0"/>
              </a:rPr>
              <a:t>               method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boxSideLengths</a:t>
            </a:r>
            <a:r>
              <a:rPr lang="en-US" sz="1100" dirty="0" smtClean="0">
                <a:solidFill>
                  <a:srgbClr val="000000"/>
                </a:solidFill>
                <a:latin typeface="Courier New" pitchFamily="49" charset="0"/>
                <a:cs typeface="Courier New" pitchFamily="49" charset="0"/>
              </a:rPr>
              <a:t>          real*8      length       [3]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DOCS/</a:t>
            </a:r>
            <a:r>
              <a:rPr lang="en-US" sz="1600" b="1" dirty="0" smtClean="0">
                <a:solidFill>
                  <a:srgbClr val="000000"/>
                </a:solidFill>
                <a:latin typeface="Calibri" pitchFamily="34" charset="0"/>
              </a:rPr>
              <a:t>standard.kim    (</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7490"/>
              <a:gd name="adj2" fmla="val 99912"/>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 </a:t>
            </a:r>
            <a:r>
              <a:rPr lang="en-US" sz="1400" b="1" dirty="0" err="1" smtClean="0">
                <a:solidFill>
                  <a:srgbClr val="000000"/>
                </a:solidFill>
                <a:cs typeface="Courier New" pitchFamily="49" charset="0"/>
              </a:rPr>
              <a:t>get_neigh</a:t>
            </a:r>
            <a:r>
              <a:rPr lang="en-US" sz="1400" dirty="0" smtClean="0">
                <a:solidFill>
                  <a:schemeClr val="tx1"/>
                </a:solidFill>
              </a:rPr>
              <a:t>.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51054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a:t>
            </a:r>
            <a:r>
              <a:rPr lang="en-US" sz="2400" b="1" dirty="0" err="1" smtClean="0">
                <a:solidFill>
                  <a:srgbClr val="4F81BD"/>
                </a:solidFill>
                <a:latin typeface="Arial" charset="0"/>
                <a:cs typeface="Arial" charset="0"/>
              </a:rPr>
              <a:t>get_neigh</a:t>
            </a:r>
            <a:r>
              <a:rPr lang="en-US" sz="2400" b="1" dirty="0" smtClean="0">
                <a:solidFill>
                  <a:srgbClr val="4F81BD"/>
                </a:solidFill>
                <a:latin typeface="Arial" charset="0"/>
                <a:cs typeface="Arial" charset="0"/>
              </a:rPr>
              <a:t> method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17" name="TextBox 16"/>
          <p:cNvSpPr txBox="1"/>
          <p:nvPr/>
        </p:nvSpPr>
        <p:spPr>
          <a:xfrm>
            <a:off x="3200400" y="1143000"/>
            <a:ext cx="5791200" cy="2292935"/>
          </a:xfrm>
          <a:prstGeom prst="rect">
            <a:avLst/>
          </a:prstGeom>
          <a:solidFill>
            <a:schemeClr val="accent1">
              <a:lumMod val="20000"/>
              <a:lumOff val="80000"/>
            </a:schemeClr>
          </a:solidFill>
        </p:spPr>
        <p:txBody>
          <a:bodyPr wrap="square" rtlCol="0">
            <a:spAutoFit/>
          </a:bodyPr>
          <a:lstStyle/>
          <a:p>
            <a:r>
              <a:rPr lang="en-US" sz="1100" dirty="0" smtClean="0"/>
              <a:t>integer function  </a:t>
            </a:r>
            <a:r>
              <a:rPr lang="en-US" sz="1100" dirty="0" err="1" smtClean="0"/>
              <a:t>get_neigh</a:t>
            </a:r>
            <a:r>
              <a:rPr lang="en-US" sz="1100" dirty="0" smtClean="0"/>
              <a:t>(pkim,mode,request,particle,numnei,pnei1particle,prij)</a:t>
            </a:r>
          </a:p>
          <a:p>
            <a:r>
              <a:rPr lang="en-US" sz="1100" dirty="0" smtClean="0"/>
              <a:t>      implicit none</a:t>
            </a:r>
          </a:p>
          <a:p>
            <a:r>
              <a:rPr lang="en-US" sz="1100" dirty="0" smtClean="0"/>
              <a:t>      integer(kind=</a:t>
            </a:r>
            <a:r>
              <a:rPr lang="en-US" sz="1100" dirty="0" err="1" smtClean="0"/>
              <a:t>kim_intptr</a:t>
            </a:r>
            <a:r>
              <a:rPr lang="en-US" sz="1100" dirty="0" smtClean="0"/>
              <a:t>),     intent(in)      :: </a:t>
            </a:r>
            <a:r>
              <a:rPr lang="en-US" sz="1100" dirty="0" err="1" smtClean="0"/>
              <a:t>pkim</a:t>
            </a:r>
            <a:endParaRPr lang="en-US" sz="1100" dirty="0" smtClean="0"/>
          </a:p>
          <a:p>
            <a:r>
              <a:rPr lang="en-US" sz="1100" dirty="0" smtClean="0"/>
              <a:t>      integer,                                intent(in)      :: mode</a:t>
            </a:r>
          </a:p>
          <a:p>
            <a:r>
              <a:rPr lang="en-US" sz="1100" dirty="0" smtClean="0"/>
              <a:t>      integer,                                intent(in)      :: request</a:t>
            </a:r>
          </a:p>
          <a:p>
            <a:r>
              <a:rPr lang="en-US" sz="1100" dirty="0" smtClean="0"/>
              <a:t>      integer,                                intent(out)    :: particle</a:t>
            </a:r>
          </a:p>
          <a:p>
            <a:r>
              <a:rPr lang="en-US" sz="1100" dirty="0" smtClean="0"/>
              <a:t>      integer,                                intent(out)    :: </a:t>
            </a:r>
            <a:r>
              <a:rPr lang="en-US" sz="1100" dirty="0" err="1" smtClean="0"/>
              <a:t>numnei</a:t>
            </a:r>
            <a:endParaRPr lang="en-US" sz="1100" dirty="0" smtClean="0"/>
          </a:p>
          <a:p>
            <a:r>
              <a:rPr lang="en-US" sz="1100" dirty="0" smtClean="0"/>
              <a:t>      integer,                                intent(out)    :: pnei1particle</a:t>
            </a:r>
          </a:p>
          <a:p>
            <a:r>
              <a:rPr lang="en-US" sz="1100" dirty="0" smtClean="0"/>
              <a:t>      integer,                                                    :: nei1particle(1);        </a:t>
            </a:r>
          </a:p>
          <a:p>
            <a:r>
              <a:rPr lang="en-US" sz="1100" dirty="0" smtClean="0"/>
              <a:t>                                                                          pointer(pnei1particle,nei1particle)</a:t>
            </a:r>
          </a:p>
          <a:p>
            <a:r>
              <a:rPr lang="en-US" sz="1100" dirty="0" smtClean="0"/>
              <a:t>      double precision,                intent(out)     :: </a:t>
            </a:r>
            <a:r>
              <a:rPr lang="en-US" sz="1100" dirty="0" err="1" smtClean="0"/>
              <a:t>prij</a:t>
            </a:r>
            <a:endParaRPr lang="en-US" sz="1100" dirty="0" smtClean="0"/>
          </a:p>
          <a:p>
            <a:r>
              <a:rPr lang="en-US" sz="1100" dirty="0" smtClean="0"/>
              <a:t>      double precision,                                     :: </a:t>
            </a:r>
            <a:r>
              <a:rPr lang="en-US" sz="1100" dirty="0" err="1" smtClean="0"/>
              <a:t>rij</a:t>
            </a:r>
            <a:r>
              <a:rPr lang="en-US" sz="1100" dirty="0" smtClean="0"/>
              <a:t>(3,*);      pointer(</a:t>
            </a:r>
            <a:r>
              <a:rPr lang="en-US" sz="1100" dirty="0" err="1" smtClean="0"/>
              <a:t>prij,rij</a:t>
            </a:r>
            <a:r>
              <a:rPr lang="en-US" sz="1100" dirty="0" smtClean="0"/>
              <a:t>)</a:t>
            </a:r>
          </a:p>
          <a:p>
            <a:r>
              <a:rPr lang="en-US" sz="1100" dirty="0" smtClean="0"/>
              <a:t>end function  </a:t>
            </a:r>
            <a:r>
              <a:rPr lang="en-US" sz="1100" dirty="0" err="1" smtClean="0"/>
              <a:t>get_neigh</a:t>
            </a:r>
            <a:endParaRPr lang="en-US" sz="1100" dirty="0"/>
          </a:p>
        </p:txBody>
      </p:sp>
      <p:sp>
        <p:nvSpPr>
          <p:cNvPr id="18" name="TextBox 17"/>
          <p:cNvSpPr txBox="1"/>
          <p:nvPr/>
        </p:nvSpPr>
        <p:spPr>
          <a:xfrm>
            <a:off x="76200" y="1219200"/>
            <a:ext cx="3124200" cy="2816156"/>
          </a:xfrm>
          <a:prstGeom prst="rect">
            <a:avLst/>
          </a:prstGeom>
          <a:noFill/>
        </p:spPr>
        <p:txBody>
          <a:bodyPr wrap="square" rtlCol="0">
            <a:spAutoFit/>
          </a:bodyPr>
          <a:lstStyle/>
          <a:p>
            <a:r>
              <a:rPr lang="en-US" sz="1100" dirty="0" err="1" smtClean="0"/>
              <a:t>get_neigh</a:t>
            </a:r>
            <a:r>
              <a:rPr lang="en-US" sz="1100" dirty="0" smtClean="0"/>
              <a:t>  function for access to the neighbor  list  object </a:t>
            </a:r>
          </a:p>
          <a:p>
            <a:r>
              <a:rPr lang="en-US" sz="1100" dirty="0" smtClean="0"/>
              <a:t>here :</a:t>
            </a:r>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mode</a:t>
            </a:r>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
            </a:r>
          </a:p>
          <a:p>
            <a:r>
              <a:rPr lang="en-US" sz="1100" dirty="0" smtClean="0"/>
              <a:t>                                            particle  whose </a:t>
            </a:r>
          </a:p>
          <a:p>
            <a:r>
              <a:rPr lang="en-US" sz="1100" dirty="0" smtClean="0"/>
              <a:t>                                            neighbor list                  </a:t>
            </a:r>
          </a:p>
          <a:p>
            <a:r>
              <a:rPr lang="en-US" sz="1100" dirty="0" smtClean="0"/>
              <a:t>                                            is requested</a:t>
            </a:r>
            <a:r>
              <a:rPr lang="en-US" sz="1200" dirty="0" smtClean="0"/>
              <a:t> </a:t>
            </a:r>
            <a:endParaRPr lang="en-US" sz="1200" dirty="0"/>
          </a:p>
        </p:txBody>
      </p:sp>
      <p:sp>
        <p:nvSpPr>
          <p:cNvPr id="19" name="TextBox 18"/>
          <p:cNvSpPr txBox="1"/>
          <p:nvPr/>
        </p:nvSpPr>
        <p:spPr>
          <a:xfrm>
            <a:off x="3200400" y="3455313"/>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particle,</a:t>
            </a:r>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pnei1particle, 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533001"/>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particle     - the number of the particle whose neighbor list is returned</a:t>
            </a:r>
          </a:p>
          <a:p>
            <a:r>
              <a:rPr lang="en-US" sz="1100" dirty="0" err="1" smtClean="0"/>
              <a:t>numnei</a:t>
            </a:r>
            <a:r>
              <a:rPr lang="en-US" sz="1100" dirty="0" smtClean="0"/>
              <a:t>     - number of neighbors returned  </a:t>
            </a:r>
          </a:p>
          <a:p>
            <a:r>
              <a:rPr lang="en-US" sz="1100" dirty="0" smtClean="0"/>
              <a:t>nei1particle  - integer array of neighbors of an particle which will point                 </a:t>
            </a:r>
          </a:p>
          <a:p>
            <a:r>
              <a:rPr lang="en-US" sz="1100" dirty="0" smtClean="0"/>
              <a:t>                   to the list of neighbors on exit. </a:t>
            </a:r>
          </a:p>
          <a:p>
            <a:r>
              <a:rPr lang="en-US" sz="1100" dirty="0" err="1" smtClean="0"/>
              <a:t>rij</a:t>
            </a:r>
            <a:r>
              <a:rPr lang="en-US" sz="1100" dirty="0" smtClean="0"/>
              <a:t>               - array of relative position vectors of the neighbors of a                  </a:t>
            </a:r>
          </a:p>
          <a:p>
            <a:r>
              <a:rPr lang="en-US" sz="1100" dirty="0" smtClean="0"/>
              <a:t>                    particle (including boundary conditions if applied) if they  </a:t>
            </a:r>
          </a:p>
          <a:p>
            <a:r>
              <a:rPr lang="en-US" sz="1100" dirty="0" smtClean="0"/>
              <a:t>                    have been computed (NBC scenario NEIGH_RVEC_[H|F] </a:t>
            </a:r>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430887"/>
          </a:xfrm>
          <a:prstGeom prst="rect">
            <a:avLst/>
          </a:prstGeom>
          <a:noFill/>
        </p:spPr>
        <p:txBody>
          <a:bodyPr wrap="square" rtlCol="0">
            <a:spAutoFit/>
          </a:bodyPr>
          <a:lstStyle/>
          <a:p>
            <a:r>
              <a:rPr lang="en-US" sz="1100" dirty="0" smtClean="0"/>
              <a:t>The return value depends on the results of execution.</a:t>
            </a:r>
          </a:p>
          <a:p>
            <a:r>
              <a:rPr lang="en-US" sz="1100" dirty="0" smtClean="0"/>
              <a:t>(see  DOCs/KIM_API_Description.txt for details)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Test must supply the </a:t>
            </a:r>
            <a:r>
              <a:rPr lang="en-US" sz="2000" dirty="0" err="1" smtClean="0">
                <a:solidFill>
                  <a:schemeClr val="bg1"/>
                </a:solidFill>
                <a:latin typeface="Calibri" pitchFamily="34" charset="0"/>
              </a:rPr>
              <a:t>get_neigh</a:t>
            </a:r>
            <a:r>
              <a:rPr lang="en-US" sz="2000" dirty="0" smtClean="0">
                <a:solidFill>
                  <a:schemeClr val="bg1"/>
                </a:solidFill>
                <a:latin typeface="Calibri" pitchFamily="34" charset="0"/>
              </a:rPr>
              <a:t> method and </a:t>
            </a:r>
            <a:r>
              <a:rPr lang="en-US" sz="2000" dirty="0" smtClean="0">
                <a:solidFill>
                  <a:schemeClr val="bg1"/>
                </a:solidFill>
                <a:latin typeface="Calibri"/>
                <a:ea typeface="Calibri"/>
                <a:cs typeface="Times New Roman"/>
              </a:rPr>
              <a:t>store a pointer to it in the KIM API object</a:t>
            </a:r>
            <a:endParaRPr lang="en-US" sz="2000" b="1" dirty="0">
              <a:solidFill>
                <a:schemeClr val="bg1"/>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a:t>
            </a: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990600" y="1524000"/>
            <a:ext cx="25146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400" dirty="0" err="1" smtClean="0">
                <a:solidFill>
                  <a:srgbClr val="FFFFFF"/>
                </a:solidFill>
                <a:latin typeface="Calibri" pitchFamily="34" charset="0"/>
              </a:rPr>
              <a:t>KIM_API_init</a:t>
            </a:r>
            <a:r>
              <a:rPr lang="en-US" sz="1400" dirty="0" smtClean="0">
                <a:solidFill>
                  <a:srgbClr val="FFFFFF"/>
                </a:solidFill>
                <a:latin typeface="Calibri" pitchFamily="34" charset="0"/>
              </a:rPr>
              <a:t>(</a:t>
            </a:r>
            <a:r>
              <a:rPr lang="en-US" sz="1400" dirty="0" err="1" smtClean="0">
                <a:solidFill>
                  <a:srgbClr val="FFFFFF"/>
                </a:solidFill>
                <a:latin typeface="Calibri" pitchFamily="34" charset="0"/>
              </a:rPr>
              <a:t>pkim,test,model</a:t>
            </a:r>
            <a:r>
              <a:rPr lang="en-US" sz="1400" dirty="0">
                <a:solidFill>
                  <a:srgbClr val="FFFFFF"/>
                </a:solidFill>
                <a:latin typeface="Calibri" pitchFamily="34" charset="0"/>
              </a:rPr>
              <a:t>)</a:t>
            </a: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Use </a:t>
            </a:r>
            <a:r>
              <a:rPr lang="en-US" sz="1400" dirty="0">
                <a:solidFill>
                  <a:srgbClr val="FFFFFF"/>
                </a:solidFill>
                <a:latin typeface="Calibri" pitchFamily="34" charset="0"/>
              </a:rPr>
              <a:t>the Model’s </a:t>
            </a:r>
            <a:r>
              <a:rPr lang="en-US" sz="1400" dirty="0" smtClean="0">
                <a:solidFill>
                  <a:srgbClr val="FFFFFF"/>
                </a:solidFill>
                <a:latin typeface="Calibri" pitchFamily="34" charset="0"/>
              </a:rPr>
              <a:t>compute method</a:t>
            </a:r>
            <a:endParaRPr lang="en-US" sz="1400" dirty="0">
              <a:solidFill>
                <a:srgbClr val="FFFFFF"/>
              </a:solidFill>
              <a:latin typeface="Calibri" pitchFamily="34" charset="0"/>
            </a:endParaRP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a:solidFill>
                  <a:srgbClr val="FFFFFF"/>
                </a:solidFill>
                <a:latin typeface="Calibri" pitchFamily="34" charset="0"/>
              </a:rPr>
              <a:t>Tests</a:t>
            </a:r>
            <a:r>
              <a:rPr lang="en-US" sz="2000" dirty="0">
                <a:solidFill>
                  <a:srgbClr val="FFFFFF"/>
                </a:solidFill>
                <a:latin typeface="Calibri" pitchFamily="34" charset="0"/>
              </a:rPr>
              <a:t> 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44039" name="TextBox 9"/>
          <p:cNvSpPr txBox="1">
            <a:spLocks noChangeArrowheads="1"/>
          </p:cNvSpPr>
          <p:nvPr/>
        </p:nvSpPr>
        <p:spPr bwMode="auto">
          <a:xfrm>
            <a:off x="76200" y="1323975"/>
            <a:ext cx="5105400" cy="4708981"/>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a:solidFill>
                  <a:srgbClr val="000000"/>
                </a:solidFill>
                <a:latin typeface="Calibri" pitchFamily="34" charset="0"/>
              </a:rPr>
              <a:t>testname</a:t>
            </a:r>
            <a:r>
              <a:rPr lang="en-US" sz="1200" dirty="0">
                <a:solidFill>
                  <a:srgbClr val="000000"/>
                </a:solidFill>
                <a:latin typeface="Calibri" pitchFamily="34" charset="0"/>
              </a:rPr>
              <a:t>, 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KIM_API_print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//multiple data set/get methods</a:t>
            </a: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KIM_API_setm_data</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KIM_API_getm_data</a:t>
            </a:r>
            <a:r>
              <a:rPr lang="en-US" sz="1200" b="1" dirty="0" smtClean="0">
                <a:solidFill>
                  <a:srgbClr val="000000"/>
                </a:solidFill>
                <a:latin typeface="Calibri" pitchFamily="34" charset="0"/>
              </a:rPr>
              <a: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003300"/>
            <a:ext cx="2590800" cy="369332"/>
          </a:xfrm>
          <a:prstGeom prst="rect">
            <a:avLst/>
          </a:prstGeom>
          <a:noFill/>
          <a:ln w="9525">
            <a:noFill/>
            <a:miter lim="800000"/>
            <a:headEnd/>
            <a:tailEnd/>
          </a:ln>
        </p:spPr>
        <p:txBody>
          <a:bodyPr wrap="square">
            <a:spAutoFit/>
          </a:bodyPr>
          <a:lstStyle/>
          <a:p>
            <a:r>
              <a:rPr lang="en-US" b="1" dirty="0" smtClean="0">
                <a:solidFill>
                  <a:srgbClr val="000000"/>
                </a:solidFill>
                <a:latin typeface="Calibri" pitchFamily="34" charset="0"/>
              </a:rPr>
              <a:t>KIM_API/</a:t>
            </a:r>
            <a:r>
              <a:rPr lang="en-US" b="1" dirty="0" err="1" smtClean="0">
                <a:solidFill>
                  <a:srgbClr val="000000"/>
                </a:solidFill>
                <a:latin typeface="Calibri" pitchFamily="34" charset="0"/>
              </a:rPr>
              <a:t>KIM_API_C.h</a:t>
            </a:r>
            <a:endParaRPr lang="en-US" b="1" dirty="0">
              <a:solidFill>
                <a:srgbClr val="000000"/>
              </a:solidFill>
              <a:latin typeface="Calibri" pitchFamily="34" charset="0"/>
            </a:endParaRPr>
          </a:p>
        </p:txBody>
      </p:sp>
      <p:sp>
        <p:nvSpPr>
          <p:cNvPr id="44041" name="TextBox 26"/>
          <p:cNvSpPr txBox="1">
            <a:spLocks noChangeArrowheads="1"/>
          </p:cNvSpPr>
          <p:nvPr/>
        </p:nvSpPr>
        <p:spPr bwMode="auto">
          <a:xfrm>
            <a:off x="5410200" y="5499100"/>
            <a:ext cx="3429000" cy="830997"/>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DOCS/</a:t>
            </a:r>
            <a:r>
              <a:rPr lang="en-US" sz="1600" b="1" dirty="0" smtClean="0">
                <a:solidFill>
                  <a:srgbClr val="000000"/>
                </a:solidFill>
                <a:latin typeface="Calibri" pitchFamily="34" charset="0"/>
              </a:rPr>
              <a:t>KIM_API_Description.txt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3927477"/>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181223"/>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a:t>
            </a:r>
            <a:r>
              <a:rPr lang="en-US" sz="1200" dirty="0" smtClean="0">
                <a:solidFill>
                  <a:srgbClr val="000000"/>
                </a:solidFill>
                <a:latin typeface="Calibri"/>
              </a:rPr>
              <a:t>arguments</a:t>
            </a:r>
            <a:r>
              <a:rPr lang="en-US" sz="1200" b="0" i="0" u="none" strike="noStrike" kern="1200" cap="none" spc="0" baseline="0" dirty="0" smtClean="0">
                <a:solidFill>
                  <a:srgbClr val="000000"/>
                </a:solidFill>
                <a:uFillTx/>
                <a:latin typeface="Calibri"/>
              </a:rPr>
              <a:t>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3080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054350"/>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
        <p:nvSpPr>
          <p:cNvPr id="17" name="Rounded Rectangular Callout 17"/>
          <p:cNvSpPr/>
          <p:nvPr/>
        </p:nvSpPr>
        <p:spPr>
          <a:xfrm>
            <a:off x="5791196" y="4800604"/>
            <a:ext cx="2971800" cy="533396"/>
          </a:xfrm>
          <a:custGeom>
            <a:avLst>
              <a:gd name="f0" fmla="val -30885"/>
              <a:gd name="f1" fmla="val 2527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“Multiple”  version of  set/get data</a:t>
            </a:r>
            <a:endParaRPr lang="en-US" sz="1200" b="0" i="0" u="none" strike="noStrike" kern="1200" cap="none" spc="0" baseline="0" dirty="0">
              <a:solidFill>
                <a:srgbClr val="000000"/>
              </a:solidFill>
              <a:uFillTx/>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err="1" smtClean="0">
                <a:solidFill>
                  <a:srgbClr val="4F81BD"/>
                </a:solidFill>
                <a:latin typeface="Arial" charset="0"/>
                <a:cs typeface="Arial" charset="0"/>
              </a:rPr>
              <a:t>KIM_API_init</a:t>
            </a:r>
            <a:r>
              <a:rPr sz="2400" b="1" dirty="0" smtClean="0">
                <a:solidFill>
                  <a:srgbClr val="4F81BD"/>
                </a:solidFill>
                <a:latin typeface="Arial" charset="0"/>
                <a:cs typeface="Arial" charset="0"/>
              </a:rPr>
              <a:t> and </a:t>
            </a:r>
            <a:r>
              <a:rPr sz="2400" b="1" dirty="0" err="1" smtClean="0">
                <a:solidFill>
                  <a:srgbClr val="4F81BD"/>
                </a:solidFill>
                <a:latin typeface="Arial" charset="0"/>
                <a:cs typeface="Arial" charset="0"/>
              </a:rPr>
              <a:t>KIM_API_allocate</a:t>
            </a:r>
            <a:r>
              <a:rPr sz="2400" b="1" dirty="0" smtClean="0">
                <a:solidFill>
                  <a:srgbClr val="4F81BD"/>
                </a:solidFill>
                <a:latin typeface="Arial" charset="0"/>
                <a:cs typeface="Arial" charset="0"/>
              </a:rPr>
              <a:t>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8" name="TextBox 11"/>
          <p:cNvSpPr txBox="1"/>
          <p:nvPr/>
        </p:nvSpPr>
        <p:spPr>
          <a:xfrm>
            <a:off x="76200" y="1447800"/>
            <a:ext cx="5791200" cy="304698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8153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.../ex_test_Ar_free_cluster_CLUSTER_F90/ex_test_Ar_free_cluster_CLUSTER_F90.F90</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2879"/>
              <a:gd name="f1" fmla="val 580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particle  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a:spcBef>
                <a:spcPts val="0"/>
              </a:spcBef>
              <a:spcAft>
                <a:spcPts val="0"/>
              </a:spcAft>
            </a:pPr>
            <a:r>
              <a:rPr lang="en-US" sz="1200" dirty="0" smtClean="0">
                <a:latin typeface="Calibri"/>
                <a:ea typeface="Calibri"/>
                <a:cs typeface="Times New Roman"/>
              </a:rPr>
              <a:t>If the match is successful, then the KIM API object is created. This object conforms to the Model descriptor KIM file and can store all described data as pointers</a:t>
            </a: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800600"/>
            <a:ext cx="5791200" cy="156966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KIM_API_init</a:t>
            </a:r>
            <a:r>
              <a:rPr lang="en-US" sz="1200" kern="0" dirty="0" smtClean="0">
                <a:solidFill>
                  <a:srgbClr val="000000"/>
                </a:solidFill>
                <a:latin typeface="Courier New" pitchFamily="49"/>
                <a:cs typeface="Courier New" pitchFamily="49"/>
              </a:rPr>
              <a:t>(&amp;pkim_periodic_model_0,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modelname0);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FILE__,"KIM_API_init</a:t>
            </a:r>
            <a:r>
              <a:rPr lang="en-US" sz="1200" kern="0" dirty="0" smtClean="0">
                <a:solidFill>
                  <a:srgbClr val="000000"/>
                </a:solidFill>
                <a:latin typeface="Courier New" pitchFamily="49"/>
                <a:cs typeface="Courier New" pitchFamily="49"/>
              </a:rPr>
              <a:t>() for MODEL_ZERO for period</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62046"/>
            <a:ext cx="5638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
        <p:nvSpPr>
          <p:cNvPr id="17" name="Rounded Rectangular Callout 18"/>
          <p:cNvSpPr/>
          <p:nvPr/>
        </p:nvSpPr>
        <p:spPr>
          <a:xfrm>
            <a:off x="5943600" y="4114800"/>
            <a:ext cx="3127248" cy="1752600"/>
          </a:xfrm>
          <a:custGeom>
            <a:avLst>
              <a:gd name="f0" fmla="val -25811"/>
              <a:gd name="f1" fmla="val -10488"/>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arguments</a:t>
            </a:r>
            <a:r>
              <a:rPr lang="en-US" sz="1200" dirty="0" smtClean="0">
                <a:solidFill>
                  <a:srgbClr val="000000"/>
                </a:solidFill>
                <a:latin typeface="Calibri"/>
              </a:rPr>
              <a:t>  with, fully specified shape,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a:t>
            </a:r>
            <a:r>
              <a:rPr lang="en-US" sz="1200" b="0" i="0" u="none" strike="noStrike" kern="1200" cap="none" spc="0" baseline="0" dirty="0" smtClean="0">
                <a:solidFill>
                  <a:srgbClr val="000000"/>
                </a:solidFill>
                <a:uFillTx/>
                <a:latin typeface="Calibri"/>
              </a:rPr>
              <a:t>the KIM </a:t>
            </a:r>
            <a:r>
              <a:rPr lang="en-US" sz="1200" b="0" i="0" u="none" strike="noStrike" kern="1200" cap="none" spc="0" baseline="0" dirty="0">
                <a:solidFill>
                  <a:srgbClr val="000000"/>
                </a:solidFill>
                <a:uFillTx/>
                <a:latin typeface="Calibri"/>
              </a:rPr>
              <a:t>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the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152400"/>
            <a:ext cx="8229600" cy="609600"/>
          </a:xfrm>
        </p:spPr>
        <p:txBody>
          <a:bodyPr/>
          <a:lstStyle/>
          <a:p>
            <a:pPr eaLnBrk="1" hangingPunct="1"/>
            <a:r>
              <a:rPr sz="2400" b="1" dirty="0" smtClean="0">
                <a:solidFill>
                  <a:srgbClr val="4F81BD"/>
                </a:solidFill>
                <a:latin typeface="Arial" charset="0"/>
                <a:cs typeface="Arial" charset="0"/>
              </a:rPr>
              <a:t>Examples of using KIM API </a:t>
            </a:r>
            <a:r>
              <a:rPr sz="2400" b="1" dirty="0" err="1" smtClean="0">
                <a:solidFill>
                  <a:srgbClr val="4F81BD"/>
                </a:solidFill>
                <a:latin typeface="Arial" charset="0"/>
                <a:cs typeface="Arial" charset="0"/>
              </a:rPr>
              <a:t>getm</a:t>
            </a:r>
            <a:r>
              <a:rPr sz="2400" b="1" dirty="0" smtClean="0">
                <a:solidFill>
                  <a:srgbClr val="4F81BD"/>
                </a:solidFill>
                <a:latin typeface="Arial" charset="0"/>
                <a:cs typeface="Arial" charset="0"/>
              </a:rPr>
              <a:t>/</a:t>
            </a:r>
            <a:r>
              <a:rPr sz="2400" b="1" dirty="0" err="1" smtClean="0">
                <a:solidFill>
                  <a:srgbClr val="4F81BD"/>
                </a:solidFill>
                <a:latin typeface="Arial" charset="0"/>
                <a:cs typeface="Arial" charset="0"/>
              </a:rPr>
              <a:t>setm</a:t>
            </a:r>
            <a:r>
              <a:rPr sz="2400" b="1" dirty="0" smtClean="0">
                <a:solidFill>
                  <a:srgbClr val="4F81BD"/>
                </a:solidFill>
                <a:latin typeface="Arial" charset="0"/>
                <a:cs typeface="Arial" charset="0"/>
              </a:rPr>
              <a:t> data</a:t>
            </a:r>
            <a:br>
              <a:rPr sz="2400" b="1" dirty="0" smtClean="0">
                <a:solidFill>
                  <a:srgbClr val="4F81BD"/>
                </a:solidFill>
                <a:latin typeface="Arial" charset="0"/>
                <a:cs typeface="Arial" charset="0"/>
              </a:rPr>
            </a:br>
            <a:r>
              <a:rPr sz="2000" b="1" dirty="0" smtClean="0">
                <a:solidFill>
                  <a:srgbClr val="4F81BD"/>
                </a:solidFill>
                <a:latin typeface="Arial" charset="0"/>
                <a:cs typeface="Arial" charset="0"/>
              </a:rPr>
              <a:t>("</a:t>
            </a:r>
            <a:r>
              <a:rPr lang="en-US" sz="2000" b="1" dirty="0" smtClean="0">
                <a:solidFill>
                  <a:srgbClr val="4F81BD"/>
                </a:solidFill>
                <a:latin typeface="Arial" charset="0"/>
                <a:cs typeface="Arial" charset="0"/>
              </a:rPr>
              <a:t>multiple” version of get/set  data)</a:t>
            </a:r>
            <a:r>
              <a:rPr sz="2000" b="1" dirty="0" smtClean="0">
                <a:solidFill>
                  <a:srgbClr val="4F81BD"/>
                </a:solidFill>
                <a:latin typeface="Arial" charset="0"/>
                <a:cs typeface="Arial" charset="0"/>
              </a:rPr>
              <a:t> </a:t>
            </a:r>
            <a:r>
              <a:rPr sz="2400" b="1" dirty="0" smtClean="0">
                <a:solidFill>
                  <a:srgbClr val="4F81BD"/>
                </a:solidFill>
                <a:latin typeface="Arial" charset="0"/>
                <a:cs typeface="Arial" charset="0"/>
              </a:rPr>
              <a:t> </a:t>
            </a:r>
          </a:p>
        </p:txBody>
      </p:sp>
      <p:cxnSp>
        <p:nvCxnSpPr>
          <p:cNvPr id="35843"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898989"/>
              </a:solidFill>
              <a:latin typeface="Calibri"/>
            </a:endParaRPr>
          </a:p>
        </p:txBody>
      </p:sp>
      <p:sp>
        <p:nvSpPr>
          <p:cNvPr id="13" name="TextBox 11"/>
          <p:cNvSpPr txBox="1"/>
          <p:nvPr/>
        </p:nvSpPr>
        <p:spPr>
          <a:xfrm>
            <a:off x="76200" y="1345029"/>
            <a:ext cx="5788152" cy="323165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kim_api_getm_data_f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pnparticleTypes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pparticleTypesdum</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"coordinates",         </a:t>
            </a:r>
            <a:r>
              <a:rPr lang="en-US" sz="1200" kern="0" dirty="0" err="1" smtClean="0">
                <a:solidFill>
                  <a:srgbClr val="000000"/>
                </a:solidFill>
                <a:latin typeface="Courier New" pitchFamily="49"/>
                <a:cs typeface="Courier New" pitchFamily="49"/>
              </a:rPr>
              <a:t>pcoor</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"cutoff",              </a:t>
            </a:r>
            <a:r>
              <a:rPr lang="en-US" sz="1200" kern="0" dirty="0" err="1" smtClean="0">
                <a:solidFill>
                  <a:srgbClr val="000000"/>
                </a:solidFill>
                <a:latin typeface="Courier New" pitchFamily="49"/>
                <a:cs typeface="Courier New" pitchFamily="49"/>
              </a:rPr>
              <a:t>pcutoff</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a:t>
            </a:r>
            <a:r>
              <a:rPr lang="en-US" sz="1200" kern="0" dirty="0" err="1" smtClean="0">
                <a:solidFill>
                  <a:srgbClr val="000000"/>
                </a:solidFill>
                <a:latin typeface="Courier New" pitchFamily="49"/>
                <a:cs typeface="Courier New" pitchFamily="49"/>
              </a:rPr>
              <a:t>penergy</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virial</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pvirialglob</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"forces",              </a:t>
            </a:r>
            <a:r>
              <a:rPr lang="en-US" sz="1200" kern="0" dirty="0" err="1" smtClean="0">
                <a:solidFill>
                  <a:srgbClr val="000000"/>
                </a:solidFill>
                <a:latin typeface="Courier New" pitchFamily="49"/>
                <a:cs typeface="Courier New" pitchFamily="49"/>
              </a:rPr>
              <a:t>pforces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THIS_FILE_NAME,&amp;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kim_api_getm_data_f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goto</a:t>
            </a:r>
            <a:r>
              <a:rPr lang="en-US" sz="1200" kern="0" dirty="0" smtClean="0">
                <a:solidFill>
                  <a:srgbClr val="000000"/>
                </a:solidFill>
                <a:latin typeface="Courier New" pitchFamily="49"/>
                <a:cs typeface="Courier New" pitchFamily="49"/>
              </a:rPr>
              <a:t> 42</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990600"/>
            <a:ext cx="7543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.../ex_test_Ar_free_cluster_CLUSTER_F90/ex_test_Ar_free_cluster_CLUSTER_F90.F90</a:t>
            </a:r>
            <a:endParaRPr lang="en-US" sz="1600" b="1" dirty="0">
              <a:solidFill>
                <a:srgbClr val="000000"/>
              </a:solidFill>
              <a:latin typeface="Calibri" pitchFamily="34" charset="0"/>
            </a:endParaRPr>
          </a:p>
        </p:txBody>
      </p:sp>
      <p:sp>
        <p:nvSpPr>
          <p:cNvPr id="15" name="TextBox 11"/>
          <p:cNvSpPr txBox="1"/>
          <p:nvPr/>
        </p:nvSpPr>
        <p:spPr>
          <a:xfrm>
            <a:off x="76200" y="4648200"/>
            <a:ext cx="8839200" cy="1754326"/>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KIM_API_setm_data</a:t>
            </a:r>
            <a:r>
              <a:rPr lang="en-US" sz="1200" kern="0" dirty="0" smtClean="0">
                <a:solidFill>
                  <a:srgbClr val="000000"/>
                </a:solidFill>
                <a:latin typeface="Courier New" pitchFamily="49"/>
                <a:cs typeface="Courier New" pitchFamily="49"/>
              </a:rPr>
              <a:t>(pkim_periodic_model_0, &amp;status, 8*4,</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numberOfParticles_periodic</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1,   &amp;energy_periodic_model_0,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FILE__,"KIM_API_setm_data",status</a:t>
            </a: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447800"/>
            <a:ext cx="3124200" cy="1371600"/>
          </a:xfrm>
          <a:custGeom>
            <a:avLst>
              <a:gd name="f0" fmla="val -20334"/>
              <a:gd name="f1" fmla="val 47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KIM_API_getm_data</a:t>
            </a:r>
            <a:r>
              <a:rPr lang="en-US" sz="1200" kern="0" dirty="0" smtClean="0">
                <a:solidFill>
                  <a:srgbClr val="000000"/>
                </a:solidFill>
                <a:latin typeface="Calibri"/>
              </a:rPr>
              <a:t> (or </a:t>
            </a:r>
            <a:r>
              <a:rPr lang="en-US" sz="1200" kern="0" dirty="0" err="1" smtClean="0">
                <a:solidFill>
                  <a:srgbClr val="000000"/>
                </a:solidFill>
                <a:latin typeface="Calibri"/>
              </a:rPr>
              <a:t>kim_api_getm_data_f</a:t>
            </a:r>
            <a:r>
              <a:rPr lang="en-US" sz="1200" kern="0" dirty="0" smtClean="0">
                <a:solidFill>
                  <a:srgbClr val="000000"/>
                </a:solidFill>
                <a:latin typeface="Calibri"/>
              </a:rPr>
              <a:t>) will return pointers stored in KIM_API object. “Multiple” version of get data routines allows to get several variable pointers from the KIM API object s at once. </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048000"/>
            <a:ext cx="3200400" cy="1295400"/>
          </a:xfrm>
          <a:custGeom>
            <a:avLst>
              <a:gd name="f0" fmla="val -26740"/>
              <a:gd name="f1" fmla="val 3429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KIM_API_setm_data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kim_api_setm_data_f</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allows to place (pack)</a:t>
            </a:r>
            <a:r>
              <a:rPr lang="en-US" sz="1200" b="0" i="0" u="none" strike="noStrike" kern="1200" cap="none" spc="0" dirty="0" smtClean="0">
                <a:solidFill>
                  <a:srgbClr val="000000"/>
                </a:solidFill>
                <a:uFillTx/>
                <a:latin typeface="Calibri"/>
              </a:rPr>
              <a:t> several data pointers into KIM API objects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smtClean="0">
                <a:solidFill>
                  <a:srgbClr val="000000"/>
                </a:solidFill>
                <a:latin typeface="Calibri"/>
              </a:rPr>
              <a:t>See  DOCs/KIM_API_Description.txt for the details</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3200400" y="45720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in turn, 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
        <p:nvSpPr>
          <p:cNvPr id="14" name="TextBox 11"/>
          <p:cNvSpPr txBox="1"/>
          <p:nvPr/>
        </p:nvSpPr>
        <p:spPr>
          <a:xfrm>
            <a:off x="76200" y="1649829"/>
            <a:ext cx="5334000" cy="212365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KIM_API_model_init</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LINE__,__FILE__,"KIM_API_model_i</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s</a:t>
            </a:r>
            <a:r>
              <a:rPr lang="en-US" sz="1200" kern="0" dirty="0" smtClean="0">
                <a:solidFill>
                  <a:srgbClr val="000000"/>
                </a:solidFill>
                <a:latin typeface="Courier New" pitchFamily="49"/>
                <a:cs typeface="Courier New" pitchFamily="49"/>
              </a:rPr>
              <a:t>tatus = </a:t>
            </a: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FILE__,"compute</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900" kern="0" dirty="0">
              <a:solidFill>
                <a:srgbClr val="000000"/>
              </a:solidFill>
              <a:latin typeface="Courier New" pitchFamily="49"/>
              <a:cs typeface="Courier New" pitchFamily="49"/>
            </a:endParaRPr>
          </a:p>
        </p:txBody>
      </p:sp>
      <p:sp>
        <p:nvSpPr>
          <p:cNvPr id="16" name="TextBox 11"/>
          <p:cNvSpPr txBox="1"/>
          <p:nvPr/>
        </p:nvSpPr>
        <p:spPr>
          <a:xfrm>
            <a:off x="2438400" y="4359295"/>
            <a:ext cx="6592824" cy="1384995"/>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store pointer to compute function in KIM object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"compute", 1, (void*) &amp;compute);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__FILE__,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exit(1);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ex_model_Ar_P_MLJ_C.c</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762000"/>
          </a:xfrm>
          <a:custGeom>
            <a:avLst>
              <a:gd name="f0" fmla="val -14812"/>
              <a:gd name="f1" fmla="val 2656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a:t>
            </a:r>
            <a:r>
              <a:rPr lang="en-US" sz="1200" b="0" i="0" u="none" strike="noStrike" kern="1200" cap="none" spc="0" dirty="0" smtClean="0">
                <a:solidFill>
                  <a:srgbClr val="000000"/>
                </a:solidFill>
                <a:uFillTx/>
                <a:latin typeface="Calibri"/>
              </a:rPr>
              <a:t>  The name of this routine is specified in the Model’s </a:t>
            </a:r>
            <a:r>
              <a:rPr lang="en-US" sz="1200" b="0" i="0" u="none" strike="noStrike" kern="1200" cap="none" spc="0" dirty="0" err="1" smtClean="0">
                <a:solidFill>
                  <a:srgbClr val="000000"/>
                </a:solidFill>
                <a:uFillTx/>
                <a:latin typeface="Calibri"/>
              </a:rPr>
              <a:t>Makefile</a:t>
            </a:r>
            <a:endParaRPr lang="en-US" sz="1200" b="0" i="0" u="none" strike="noStrike" kern="1200" cap="none" spc="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20" name="Rounded Rectangular Callout 18"/>
          <p:cNvSpPr/>
          <p:nvPr/>
        </p:nvSpPr>
        <p:spPr>
          <a:xfrm>
            <a:off x="152400" y="40386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a:t>
            </a:r>
            <a:r>
              <a:rPr lang="en-US" sz="1200" dirty="0" smtClean="0">
                <a:solidFill>
                  <a:srgbClr val="000000"/>
                </a:solidFill>
                <a:latin typeface="Calibri"/>
              </a:rPr>
              <a:t>called, </a:t>
            </a:r>
            <a:r>
              <a:rPr lang="en-US" sz="1200" dirty="0" smtClean="0">
                <a:solidFill>
                  <a:srgbClr val="000000"/>
                </a:solidFill>
                <a:latin typeface="Calibri"/>
              </a:rPr>
              <a:t>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5256"/>
              <a:gd name="f1" fmla="val -450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9436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694795"/>
            <a:ext cx="5867400" cy="3785652"/>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do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1,numberOfParticles     </a:t>
            </a:r>
          </a:p>
          <a:p>
            <a:r>
              <a:rPr lang="en-US" sz="1000" dirty="0" smtClean="0">
                <a:solidFill>
                  <a:srgbClr val="000000"/>
                </a:solidFill>
                <a:latin typeface="Courier New" pitchFamily="49" charset="0"/>
                <a:cs typeface="Courier New" pitchFamily="49" charset="0"/>
              </a:rPr>
              <a:t>    ! Get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atom =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request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kim_api_get_neigh_f</a:t>
            </a:r>
            <a:r>
              <a:rPr lang="en-US" sz="1000" dirty="0" smtClean="0">
                <a:solidFill>
                  <a:srgbClr val="000000"/>
                </a:solidFill>
                <a:latin typeface="Courier New" pitchFamily="49" charset="0"/>
                <a:cs typeface="Courier New" pitchFamily="49" charset="0"/>
              </a:rPr>
              <a:t>(pkim,1,atom,atom_ret,numnei,pnei1atom,&amp;</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pRij_dummy</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ier.lt.KIM_STATUS_OK</a:t>
            </a:r>
            <a:r>
              <a:rPr lang="en-US" sz="1000" dirty="0" smtClean="0">
                <a:solidFill>
                  <a:srgbClr val="000000"/>
                </a:solidFill>
                <a:latin typeface="Courier New" pitchFamily="49" charset="0"/>
                <a:cs typeface="Courier New" pitchFamily="49" charset="0"/>
              </a:rPr>
              <a:t>) 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idum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kim_api_report_error_f</a:t>
            </a:r>
            <a:r>
              <a:rPr lang="en-US" sz="1000" dirty="0" smtClean="0">
                <a:solidFill>
                  <a:srgbClr val="000000"/>
                </a:solidFill>
                <a:latin typeface="Courier New" pitchFamily="49" charset="0"/>
                <a:cs typeface="Courier New" pitchFamily="49" charset="0"/>
              </a:rPr>
              <a:t>(__LINE__, THIS_FILE_NAME,&amp;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do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1, </a:t>
            </a:r>
            <a:r>
              <a:rPr lang="en-US" sz="1000" dirty="0" err="1" smtClean="0">
                <a:solidFill>
                  <a:srgbClr val="000000"/>
                </a:solidFill>
                <a:latin typeface="Courier New" pitchFamily="49" charset="0"/>
                <a:cs typeface="Courier New" pitchFamily="49" charset="0"/>
              </a:rPr>
              <a:t>numnei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j = nei1atom(</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(:,j)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distance vector between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j</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dot_product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Rij,Rij</a:t>
            </a:r>
            <a:r>
              <a:rPr lang="en-US" sz="1000" dirty="0" smtClean="0">
                <a:solidFill>
                  <a:srgbClr val="000000"/>
                </a:solidFill>
                <a:latin typeface="Courier New" pitchFamily="49" charset="0"/>
                <a:cs typeface="Courier New" pitchFamily="49" charset="0"/>
              </a:rPr>
              <a:t>)    ! compute square distance</a:t>
            </a:r>
          </a:p>
          <a:p>
            <a:r>
              <a:rPr lang="en-US" sz="1000" dirty="0" smtClean="0">
                <a:solidFill>
                  <a:srgbClr val="000000"/>
                </a:solidFill>
                <a:latin typeface="Courier New" pitchFamily="49" charset="0"/>
                <a:cs typeface="Courier New" pitchFamily="49" charset="0"/>
              </a:rPr>
              <a:t>          if (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model_cutsq</a:t>
            </a:r>
            <a:r>
              <a:rPr lang="en-US" sz="1000" dirty="0" smtClean="0">
                <a:solidFill>
                  <a:srgbClr val="000000"/>
                </a:solidFill>
                <a:latin typeface="Courier New" pitchFamily="49" charset="0"/>
                <a:cs typeface="Courier New" pitchFamily="49" charset="0"/>
              </a:rPr>
              <a:t> ) then ! particles are interacting?</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compute distance</a:t>
            </a:r>
          </a:p>
          <a:p>
            <a:r>
              <a:rPr lang="en-US" sz="1000" dirty="0" smtClean="0">
                <a:solidFill>
                  <a:srgbClr val="000000"/>
                </a:solidFill>
                <a:latin typeface="Courier New" pitchFamily="49" charset="0"/>
                <a:cs typeface="Courier New" pitchFamily="49" charset="0"/>
              </a:rPr>
              <a:t>             call pair(</a:t>
            </a:r>
            <a:r>
              <a:rPr lang="en-US" sz="1000" dirty="0" err="1" smtClean="0">
                <a:solidFill>
                  <a:srgbClr val="000000"/>
                </a:solidFill>
                <a:latin typeface="Courier New" pitchFamily="49" charset="0"/>
                <a:cs typeface="Courier New" pitchFamily="49" charset="0"/>
              </a:rPr>
              <a:t>model_epsilon,model_sigma,model_A,model_B</a:t>
            </a:r>
            <a:r>
              <a:rPr lang="en-US" sz="1000" dirty="0" smtClean="0">
                <a:solidFill>
                  <a:srgbClr val="000000"/>
                </a:solidFill>
                <a:latin typeface="Courier New" pitchFamily="49" charset="0"/>
                <a:cs typeface="Courier New" pitchFamily="49" charset="0"/>
              </a:rPr>
              <a:t>,&amp;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model_C</a:t>
            </a:r>
            <a:r>
              <a:rPr lang="en-US" sz="1000" dirty="0" smtClean="0">
                <a:solidFill>
                  <a:srgbClr val="000000"/>
                </a:solidFill>
                <a:latin typeface="Courier New" pitchFamily="49" charset="0"/>
                <a:cs typeface="Courier New" pitchFamily="49" charset="0"/>
              </a:rPr>
              <a:t>, r,phi,dphi,d2phi)  ! compute pair potential</a:t>
            </a:r>
          </a:p>
          <a:p>
            <a:r>
              <a:rPr lang="en-US" sz="1000" dirty="0" smtClean="0">
                <a:solidFill>
                  <a:srgbClr val="000000"/>
                </a:solidFill>
                <a:latin typeface="Courier New" pitchFamily="49" charset="0"/>
                <a:cs typeface="Courier New" pitchFamily="49" charset="0"/>
              </a:rPr>
              <a:t>...</a:t>
            </a: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get_neigh</a:t>
            </a:r>
            <a:r>
              <a:rPr sz="2400" b="1" dirty="0" smtClean="0">
                <a:solidFill>
                  <a:srgbClr val="4F81BD"/>
                </a:solidFill>
                <a:latin typeface="Arial" charset="0"/>
                <a:cs typeface="Arial" charset="0"/>
              </a:rPr>
              <a:t> method 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15" name="TextBox 19"/>
          <p:cNvSpPr txBox="1">
            <a:spLocks noChangeArrowheads="1"/>
          </p:cNvSpPr>
          <p:nvPr/>
        </p:nvSpPr>
        <p:spPr bwMode="auto">
          <a:xfrm>
            <a:off x="228600" y="1185446"/>
            <a:ext cx="8305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ex_model_Ar_P_MLJ_NEIGH_PURE_H_F</a:t>
            </a:r>
            <a:r>
              <a:rPr lang="en-US" sz="1600" b="1" dirty="0" smtClean="0">
                <a:solidFill>
                  <a:srgbClr val="000000"/>
                </a:solidFill>
                <a:latin typeface="Calibri" pitchFamily="34" charset="0"/>
              </a:rPr>
              <a:t>/ex_model_Ar_P_MLJ_NEIGH_PURE_H_F.F90</a:t>
            </a:r>
            <a:endParaRPr lang="en-US" sz="1600" b="1" dirty="0">
              <a:solidFill>
                <a:srgbClr val="000000"/>
              </a:solidFill>
              <a:latin typeface="Calibri" pitchFamily="34" charset="0"/>
            </a:endParaRPr>
          </a:p>
        </p:txBody>
      </p:sp>
      <p:sp>
        <p:nvSpPr>
          <p:cNvPr id="17" name="Rounded Rectangular Callout 18"/>
          <p:cNvSpPr/>
          <p:nvPr/>
        </p:nvSpPr>
        <p:spPr>
          <a:xfrm>
            <a:off x="6172200" y="1905000"/>
            <a:ext cx="2667000" cy="766466"/>
          </a:xfrm>
          <a:custGeom>
            <a:avLst>
              <a:gd name="f0" fmla="val -26272"/>
              <a:gd name="f1" fmla="val 17490"/>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Locator  mode  -- get neighbors of a particle using half or full neighbor lists as requested.</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048000"/>
            <a:ext cx="2819400" cy="2862322"/>
          </a:xfrm>
          <a:prstGeom prst="rect">
            <a:avLst/>
          </a:prstGeom>
          <a:noFill/>
        </p:spPr>
        <p:txBody>
          <a:bodyPr wrap="square" rtlCol="0">
            <a:spAutoFit/>
          </a:bodyPr>
          <a:lstStyle/>
          <a:p>
            <a:r>
              <a:rPr lang="en-US" sz="1200" dirty="0" smtClean="0"/>
              <a:t>   </a:t>
            </a:r>
            <a:r>
              <a:rPr lang="en-US" sz="1200" dirty="0" err="1" smtClean="0"/>
              <a:t>KIM_API_get_neigh</a:t>
            </a:r>
            <a:r>
              <a:rPr lang="en-US" sz="1200" dirty="0" smtClean="0"/>
              <a:t> will call the method using the address stored in the KIM API object. These methods are supplied by the Test.</a:t>
            </a:r>
          </a:p>
          <a:p>
            <a:endParaRPr lang="en-US" sz="1200" dirty="0" smtClean="0"/>
          </a:p>
          <a:p>
            <a:r>
              <a:rPr lang="en-US" sz="1200" dirty="0" smtClean="0"/>
              <a:t>   </a:t>
            </a:r>
            <a:r>
              <a:rPr lang="en-US" sz="1200" dirty="0" err="1" smtClean="0"/>
              <a:t>KIM_API_get_neigh</a:t>
            </a:r>
            <a:r>
              <a:rPr lang="en-US" sz="1200" dirty="0" smtClean="0"/>
              <a:t> will check if the arguments are set correctly. It will also convert the result from </a:t>
            </a:r>
            <a:r>
              <a:rPr lang="en-US" sz="1200" dirty="0" err="1" smtClean="0"/>
              <a:t>OneBaseLists</a:t>
            </a:r>
            <a:r>
              <a:rPr lang="en-US" sz="1200" dirty="0" smtClean="0"/>
              <a:t> to </a:t>
            </a:r>
            <a:r>
              <a:rPr lang="en-US" sz="1200" dirty="0" err="1" smtClean="0"/>
              <a:t>ZeroBaseLists</a:t>
            </a:r>
            <a:r>
              <a:rPr lang="en-US" sz="1200" dirty="0" smtClean="0"/>
              <a:t>  (or vice versa) if necessary .</a:t>
            </a:r>
          </a:p>
          <a:p>
            <a:endParaRPr lang="en-US" sz="1200" dirty="0" smtClean="0"/>
          </a:p>
          <a:p>
            <a:r>
              <a:rPr lang="en-US" sz="1200" dirty="0" smtClean="0"/>
              <a:t>    Details on the interface and  a description of error codes are in</a:t>
            </a:r>
          </a:p>
          <a:p>
            <a:r>
              <a:rPr lang="en-US" sz="1200" b="1" dirty="0" smtClean="0"/>
              <a:t>DOCS/</a:t>
            </a:r>
            <a:r>
              <a:rPr lang="en-US" sz="1200" b="1" dirty="0" smtClean="0"/>
              <a:t>KIM_API_Description.txt</a:t>
            </a:r>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Computing quantities from the first derivative</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8.5</a:t>
            </a:r>
            <a:endParaRPr lang="en-US" sz="1600" b="1" dirty="0">
              <a:solidFill>
                <a:srgbClr val="FFFFFF"/>
              </a:solidFill>
              <a:latin typeface="Calibri" pitchFamily="34" charset="0"/>
            </a:endParaRPr>
          </a:p>
        </p:txBody>
      </p:sp>
      <p:sp>
        <p:nvSpPr>
          <p:cNvPr id="8" name="TextBox 9"/>
          <p:cNvSpPr txBox="1">
            <a:spLocks noChangeArrowheads="1"/>
          </p:cNvSpPr>
          <p:nvPr/>
        </p:nvSpPr>
        <p:spPr bwMode="auto">
          <a:xfrm>
            <a:off x="228600" y="1347549"/>
            <a:ext cx="5867400" cy="3323987"/>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while (KIM_STATUS_OK ==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model_index_shift</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zi</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*DIM;</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for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0;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numOfAtomNeigh</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 process </a:t>
            </a:r>
            <a:r>
              <a:rPr lang="en-US" sz="1000" dirty="0" err="1" smtClean="0">
                <a:solidFill>
                  <a:srgbClr val="000000"/>
                </a:solidFill>
                <a:latin typeface="Courier New" pitchFamily="49" charset="0"/>
                <a:cs typeface="Courier New" pitchFamily="49" charset="0"/>
              </a:rPr>
              <a:t>dEdr</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comp_process_dEdr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double DE = </a:t>
            </a:r>
            <a:r>
              <a:rPr lang="en-US" sz="1000" dirty="0" err="1" smtClean="0">
                <a:solidFill>
                  <a:srgbClr val="000000"/>
                </a:solidFill>
                <a:latin typeface="Courier New" pitchFamily="49" charset="0"/>
                <a:cs typeface="Courier New" pitchFamily="49" charset="0"/>
              </a:rPr>
              <a:t>fac</a:t>
            </a:r>
            <a:r>
              <a:rPr lang="en-US" sz="1000" dirty="0" smtClean="0">
                <a:solidFill>
                  <a:srgbClr val="000000"/>
                </a:solidFill>
                <a:latin typeface="Courier New" pitchFamily="49" charset="0"/>
                <a:cs typeface="Courier New" pitchFamily="49" charset="0"/>
              </a:rPr>
              <a:t>*R;</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KIM_API_process_dEdr</a:t>
            </a:r>
            <a:r>
              <a:rPr lang="en-US" sz="1000" dirty="0" smtClean="0">
                <a:solidFill>
                  <a:srgbClr val="000000"/>
                </a:solidFill>
                <a:latin typeface="Courier New" pitchFamily="49" charset="0"/>
                <a:cs typeface="Courier New" pitchFamily="49" charset="0"/>
              </a:rPr>
              <a:t>(km, &amp;DE, &amp;R, &amp;</a:t>
            </a:r>
            <a:r>
              <a:rPr lang="en-US" sz="1000" dirty="0" err="1" smtClean="0">
                <a:solidFill>
                  <a:srgbClr val="000000"/>
                </a:solidFill>
                <a:latin typeface="Courier New" pitchFamily="49" charset="0"/>
                <a:cs typeface="Courier New" pitchFamily="49" charset="0"/>
              </a:rPr>
              <a:t>pdx</a:t>
            </a:r>
            <a:r>
              <a:rPr lang="en-US" sz="1000" dirty="0" smtClean="0">
                <a:solidFill>
                  <a:srgbClr val="000000"/>
                </a:solidFill>
                <a:latin typeface="Courier New" pitchFamily="49" charset="0"/>
                <a:cs typeface="Courier New" pitchFamily="49" charset="0"/>
              </a:rPr>
              <a:t>, &amp;</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&amp;j);</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a:t>
            </a:r>
          </a:p>
        </p:txBody>
      </p:sp>
      <p:sp>
        <p:nvSpPr>
          <p:cNvPr id="9" name="TextBox 19"/>
          <p:cNvSpPr txBox="1">
            <a:spLocks noChangeArrowheads="1"/>
          </p:cNvSpPr>
          <p:nvPr/>
        </p:nvSpPr>
        <p:spPr bwMode="auto">
          <a:xfrm>
            <a:off x="228600" y="990600"/>
            <a:ext cx="5257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 </a:t>
            </a:r>
            <a:r>
              <a:rPr lang="en-US" sz="1600" b="1" dirty="0" err="1" smtClean="0">
                <a:solidFill>
                  <a:srgbClr val="000000"/>
                </a:solidFill>
                <a:latin typeface="Calibri" pitchFamily="34" charset="0"/>
              </a:rPr>
              <a:t>ex_model_Ne_P_fastLJ</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ex_model_Ne_P_fastLJ.c</a:t>
            </a:r>
            <a:endParaRPr lang="en-US" sz="1600" b="1" dirty="0">
              <a:solidFill>
                <a:srgbClr val="000000"/>
              </a:solidFill>
              <a:latin typeface="Calibri" pitchFamily="34" charset="0"/>
            </a:endParaRPr>
          </a:p>
        </p:txBody>
      </p:sp>
      <p:sp>
        <p:nvSpPr>
          <p:cNvPr id="12" name="Rounded Rectangular Callout 18"/>
          <p:cNvSpPr/>
          <p:nvPr/>
        </p:nvSpPr>
        <p:spPr>
          <a:xfrm>
            <a:off x="4800600" y="1176754"/>
            <a:ext cx="4267200" cy="2743200"/>
          </a:xfrm>
          <a:custGeom>
            <a:avLst>
              <a:gd name="f0" fmla="val -8855"/>
              <a:gd name="f1" fmla="val 222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400" dirty="0">
                <a:solidFill>
                  <a:srgbClr val="000000"/>
                </a:solidFill>
                <a:latin typeface="Calibri"/>
              </a:rPr>
              <a:t> </a:t>
            </a:r>
            <a:r>
              <a:rPr lang="en-US" sz="1400" dirty="0" smtClean="0">
                <a:solidFill>
                  <a:srgbClr val="000000"/>
                </a:solidFill>
                <a:latin typeface="Calibri"/>
              </a:rPr>
              <a:t>   </a:t>
            </a:r>
            <a:r>
              <a:rPr lang="en-US" sz="1100" dirty="0" smtClean="0">
                <a:solidFill>
                  <a:srgbClr val="000000"/>
                </a:solidFill>
                <a:latin typeface="Calibri"/>
              </a:rPr>
              <a:t>This routine can be called by a Model to provide the Test with a contribution, </a:t>
            </a:r>
            <a:r>
              <a:rPr lang="en-US" sz="1100" dirty="0" err="1" smtClean="0">
                <a:solidFill>
                  <a:srgbClr val="000000"/>
                </a:solidFill>
                <a:latin typeface="Calibri"/>
              </a:rPr>
              <a:t>dEdr</a:t>
            </a:r>
            <a:r>
              <a:rPr lang="en-US" sz="1100" dirty="0" smtClean="0">
                <a:solidFill>
                  <a:srgbClr val="000000"/>
                </a:solidFill>
                <a:latin typeface="Calibri"/>
              </a:rPr>
              <a:t>, to the first derivative of the Model's energy with respect to the (scalar) distance </a:t>
            </a:r>
            <a:r>
              <a:rPr lang="en-US" sz="1100" dirty="0" err="1" smtClean="0">
                <a:solidFill>
                  <a:srgbClr val="000000"/>
                </a:solidFill>
                <a:latin typeface="Calibri"/>
              </a:rPr>
              <a:t>r_ij</a:t>
            </a:r>
            <a:r>
              <a:rPr lang="en-US" sz="1100" dirty="0" smtClean="0">
                <a:solidFill>
                  <a:srgbClr val="000000"/>
                </a:solidFill>
                <a:latin typeface="Calibri"/>
              </a:rPr>
              <a:t> between particle `</a:t>
            </a:r>
            <a:r>
              <a:rPr lang="en-US" sz="1100" dirty="0" err="1" smtClean="0">
                <a:solidFill>
                  <a:srgbClr val="000000"/>
                </a:solidFill>
                <a:latin typeface="Calibri"/>
              </a:rPr>
              <a:t>i</a:t>
            </a:r>
            <a:r>
              <a:rPr lang="en-US" sz="1100" dirty="0" smtClean="0">
                <a:solidFill>
                  <a:srgbClr val="000000"/>
                </a:solidFill>
                <a:latin typeface="Calibri"/>
              </a:rPr>
              <a:t>' and particle `j'.  The Test can use this information to compute, via the chain-rule, many properties.  Examples include forces, the </a:t>
            </a:r>
            <a:r>
              <a:rPr lang="en-US" sz="1100" dirty="0" err="1" smtClean="0">
                <a:solidFill>
                  <a:srgbClr val="000000"/>
                </a:solidFill>
                <a:latin typeface="Calibri"/>
              </a:rPr>
              <a:t>virial</a:t>
            </a:r>
            <a:r>
              <a:rPr lang="en-US" sz="1100" dirty="0" smtClean="0">
                <a:solidFill>
                  <a:srgbClr val="000000"/>
                </a:solidFill>
                <a:latin typeface="Calibri"/>
              </a:rPr>
              <a:t>, and other thermodynamic tensions.  The KIM API performs automatic index conversion (based on </a:t>
            </a:r>
            <a:r>
              <a:rPr lang="en-US" sz="1100" dirty="0" err="1" smtClean="0">
                <a:solidFill>
                  <a:srgbClr val="000000"/>
                </a:solidFill>
                <a:latin typeface="Calibri"/>
              </a:rPr>
              <a:t>ZeroBasedList</a:t>
            </a:r>
            <a:r>
              <a:rPr lang="en-US" sz="1100" dirty="0" smtClean="0">
                <a:solidFill>
                  <a:srgbClr val="000000"/>
                </a:solidFill>
                <a:latin typeface="Calibri"/>
              </a:rPr>
              <a:t> and </a:t>
            </a:r>
            <a:r>
              <a:rPr lang="en-US" sz="1100" dirty="0" err="1" smtClean="0">
                <a:solidFill>
                  <a:srgbClr val="000000"/>
                </a:solidFill>
                <a:latin typeface="Calibri"/>
              </a:rPr>
              <a:t>OneBasedList</a:t>
            </a:r>
            <a:r>
              <a:rPr lang="en-US" sz="1100" dirty="0" smtClean="0">
                <a:solidFill>
                  <a:srgbClr val="000000"/>
                </a:solidFill>
                <a:latin typeface="Calibri"/>
              </a:rPr>
              <a:t> flag settings) before calling the Test‘s supplied </a:t>
            </a:r>
            <a:r>
              <a:rPr lang="en-US" sz="1100" dirty="0" err="1" smtClean="0">
                <a:solidFill>
                  <a:srgbClr val="000000"/>
                </a:solidFill>
                <a:latin typeface="Calibri"/>
              </a:rPr>
              <a:t>process_dEdr</a:t>
            </a:r>
            <a:r>
              <a:rPr lang="en-US" sz="1100" dirty="0" smtClean="0">
                <a:solidFill>
                  <a:srgbClr val="000000"/>
                </a:solidFill>
                <a:latin typeface="Calibri"/>
              </a:rPr>
              <a:t> function.  If the Test does not provide its own </a:t>
            </a:r>
            <a:r>
              <a:rPr lang="en-US" sz="1100" dirty="0" err="1" smtClean="0">
                <a:solidFill>
                  <a:srgbClr val="000000"/>
                </a:solidFill>
                <a:latin typeface="Calibri"/>
              </a:rPr>
              <a:t>process_dEdr</a:t>
            </a:r>
            <a:r>
              <a:rPr lang="en-US" sz="1100" dirty="0" smtClean="0">
                <a:solidFill>
                  <a:srgbClr val="000000"/>
                </a:solidFill>
                <a:latin typeface="Calibri"/>
              </a:rPr>
              <a:t> routine, then the KIM API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If the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the KIM API ensures that any appropriate memory initializations are performed. This routine and currently supports the computation of `</a:t>
            </a:r>
            <a:r>
              <a:rPr lang="en-US" sz="1100" dirty="0" err="1" smtClean="0">
                <a:solidFill>
                  <a:srgbClr val="000000"/>
                </a:solidFill>
                <a:latin typeface="Calibri"/>
              </a:rPr>
              <a:t>virial</a:t>
            </a:r>
            <a:r>
              <a:rPr lang="en-US" sz="1100" dirty="0" smtClean="0">
                <a:solidFill>
                  <a:srgbClr val="000000"/>
                </a:solidFill>
                <a:latin typeface="Calibri"/>
              </a:rPr>
              <a:t>' and `</a:t>
            </a:r>
            <a:r>
              <a:rPr lang="en-US" sz="1100" dirty="0" err="1" smtClean="0">
                <a:solidFill>
                  <a:srgbClr val="000000"/>
                </a:solidFill>
                <a:latin typeface="Calibri"/>
              </a:rPr>
              <a:t>particleVirial</a:t>
            </a:r>
            <a:r>
              <a:rPr lang="en-US" sz="1100" dirty="0" smtClean="0">
                <a:solidFill>
                  <a:srgbClr val="000000"/>
                </a:solidFill>
                <a:latin typeface="Calibri"/>
              </a:rPr>
              <a:t>'.</a:t>
            </a:r>
            <a:endParaRPr lang="en-US" sz="1100" b="0" i="0" u="none" strike="noStrike" kern="1200" cap="none" spc="0" baseline="0" dirty="0">
              <a:solidFill>
                <a:srgbClr val="000000"/>
              </a:solidFill>
              <a:uFillTx/>
              <a:latin typeface="Calibri"/>
            </a:endParaRPr>
          </a:p>
        </p:txBody>
      </p:sp>
      <p:sp>
        <p:nvSpPr>
          <p:cNvPr id="13" name="Rounded Rectangular Callout 18"/>
          <p:cNvSpPr/>
          <p:nvPr/>
        </p:nvSpPr>
        <p:spPr>
          <a:xfrm>
            <a:off x="228600" y="4834354"/>
            <a:ext cx="1676400" cy="822960"/>
          </a:xfrm>
          <a:custGeom>
            <a:avLst>
              <a:gd name="f0" fmla="val 46195"/>
              <a:gd name="f1" fmla="val -1770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void **km -- pointer to KIM_API_model object</a:t>
            </a:r>
            <a:endParaRPr lang="en-US" sz="1100" b="0" i="0" u="none" strike="noStrike" kern="1200" cap="none" spc="0" baseline="0" dirty="0">
              <a:solidFill>
                <a:srgbClr val="000000"/>
              </a:solidFill>
              <a:uFillTx/>
              <a:latin typeface="Calibri"/>
            </a:endParaRPr>
          </a:p>
        </p:txBody>
      </p:sp>
      <p:sp>
        <p:nvSpPr>
          <p:cNvPr id="14" name="Rounded Rectangular Callout 18"/>
          <p:cNvSpPr/>
          <p:nvPr/>
        </p:nvSpPr>
        <p:spPr>
          <a:xfrm>
            <a:off x="2032000" y="4834354"/>
            <a:ext cx="2209800" cy="822960"/>
          </a:xfrm>
          <a:custGeom>
            <a:avLst>
              <a:gd name="f0" fmla="val 21537"/>
              <a:gd name="f1" fmla="val -179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a:t>
            </a:r>
            <a:r>
              <a:rPr lang="en-US" sz="1100" dirty="0" err="1" smtClean="0">
                <a:solidFill>
                  <a:srgbClr val="000000"/>
                </a:solidFill>
                <a:latin typeface="Calibri"/>
              </a:rPr>
              <a:t>dE</a:t>
            </a:r>
            <a:r>
              <a:rPr lang="en-US" sz="1100" dirty="0" smtClean="0">
                <a:solidFill>
                  <a:srgbClr val="000000"/>
                </a:solidFill>
                <a:latin typeface="Calibri"/>
              </a:rPr>
              <a:t> -- pointer to the contribution to the first derivative of the energy with respect to the pair-distance </a:t>
            </a:r>
            <a:r>
              <a:rPr lang="en-US" sz="1100" dirty="0" err="1" smtClean="0">
                <a:solidFill>
                  <a:srgbClr val="000000"/>
                </a:solidFill>
                <a:latin typeface="Calibri"/>
              </a:rPr>
              <a:t>r_ij</a:t>
            </a:r>
            <a:endParaRPr lang="en-US" sz="1100" b="0" i="0" u="none" strike="noStrike" kern="1200" cap="none" spc="0" baseline="0" dirty="0">
              <a:solidFill>
                <a:srgbClr val="000000"/>
              </a:solidFill>
              <a:uFillTx/>
              <a:latin typeface="Calibri"/>
            </a:endParaRPr>
          </a:p>
        </p:txBody>
      </p:sp>
      <p:sp>
        <p:nvSpPr>
          <p:cNvPr id="16" name="Rounded Rectangular Callout 18"/>
          <p:cNvSpPr/>
          <p:nvPr/>
        </p:nvSpPr>
        <p:spPr>
          <a:xfrm>
            <a:off x="6400800" y="4834354"/>
            <a:ext cx="2590800" cy="822960"/>
          </a:xfrm>
          <a:custGeom>
            <a:avLst>
              <a:gd name="f0" fmla="val -13105"/>
              <a:gd name="f1" fmla="val -1886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 double **</a:t>
            </a:r>
            <a:r>
              <a:rPr lang="en-US" sz="1100" dirty="0" err="1" smtClean="0">
                <a:solidFill>
                  <a:srgbClr val="000000"/>
                </a:solidFill>
                <a:latin typeface="Calibri"/>
              </a:rPr>
              <a:t>pdx</a:t>
            </a:r>
            <a:r>
              <a:rPr lang="en-US" sz="1100" dirty="0" smtClean="0">
                <a:solidFill>
                  <a:srgbClr val="000000"/>
                </a:solidFill>
                <a:latin typeface="Calibri"/>
              </a:rPr>
              <a:t> -- pointer to the relative position vector of particle j relative to particle </a:t>
            </a:r>
            <a:r>
              <a:rPr lang="en-US" sz="1100" dirty="0" err="1" smtClean="0">
                <a:solidFill>
                  <a:srgbClr val="000000"/>
                </a:solidFill>
                <a:latin typeface="Calibri"/>
              </a:rPr>
              <a:t>i</a:t>
            </a:r>
            <a:r>
              <a:rPr lang="en-US" sz="1100" dirty="0" smtClean="0">
                <a:solidFill>
                  <a:srgbClr val="000000"/>
                </a:solidFill>
                <a:latin typeface="Calibri"/>
              </a:rPr>
              <a:t> (i.e., </a:t>
            </a:r>
            <a:r>
              <a:rPr lang="en-US" sz="1100" dirty="0" err="1" smtClean="0">
                <a:solidFill>
                  <a:srgbClr val="000000"/>
                </a:solidFill>
                <a:latin typeface="Calibri"/>
              </a:rPr>
              <a:t>r_ij</a:t>
            </a:r>
            <a:r>
              <a:rPr lang="en-US" sz="1100" dirty="0" smtClean="0">
                <a:solidFill>
                  <a:srgbClr val="000000"/>
                </a:solidFill>
                <a:latin typeface="Calibri"/>
              </a:rPr>
              <a:t> = </a:t>
            </a:r>
            <a:r>
              <a:rPr lang="en-US" sz="1100" dirty="0" err="1" smtClean="0">
                <a:solidFill>
                  <a:srgbClr val="000000"/>
                </a:solidFill>
                <a:latin typeface="Calibri"/>
              </a:rPr>
              <a:t>x_j</a:t>
            </a:r>
            <a:r>
              <a:rPr lang="en-US" sz="1100" dirty="0" smtClean="0">
                <a:solidFill>
                  <a:srgbClr val="000000"/>
                </a:solidFill>
                <a:latin typeface="Calibri"/>
              </a:rPr>
              <a:t> - </a:t>
            </a:r>
            <a:r>
              <a:rPr lang="en-US" sz="1100" dirty="0" err="1" smtClean="0">
                <a:solidFill>
                  <a:srgbClr val="000000"/>
                </a:solidFill>
                <a:latin typeface="Calibri"/>
              </a:rPr>
              <a:t>x_i</a:t>
            </a:r>
            <a:r>
              <a:rPr lang="en-US" sz="1100" dirty="0" smtClean="0">
                <a:solidFill>
                  <a:srgbClr val="000000"/>
                </a:solidFill>
                <a:latin typeface="Calibri"/>
              </a:rPr>
              <a:t>).</a:t>
            </a:r>
          </a:p>
        </p:txBody>
      </p:sp>
      <p:sp>
        <p:nvSpPr>
          <p:cNvPr id="17" name="Rounded Rectangular Callout 18"/>
          <p:cNvSpPr/>
          <p:nvPr/>
        </p:nvSpPr>
        <p:spPr>
          <a:xfrm>
            <a:off x="6400800" y="4224754"/>
            <a:ext cx="2438400" cy="609600"/>
          </a:xfrm>
          <a:custGeom>
            <a:avLst>
              <a:gd name="f0" fmla="val -6333"/>
              <a:gd name="f1" fmla="val -483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18" name="Rounded Rectangular Callout 18"/>
          <p:cNvSpPr/>
          <p:nvPr/>
        </p:nvSpPr>
        <p:spPr>
          <a:xfrm>
            <a:off x="4368800" y="4834354"/>
            <a:ext cx="1905000" cy="822960"/>
          </a:xfrm>
          <a:custGeom>
            <a:avLst>
              <a:gd name="f0" fmla="val 1368"/>
              <a:gd name="f1" fmla="val -188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*r -- pointer to </a:t>
            </a:r>
            <a:r>
              <a:rPr lang="en-US" sz="1100" dirty="0" err="1" smtClean="0">
                <a:solidFill>
                  <a:srgbClr val="000000"/>
                </a:solidFill>
                <a:latin typeface="Calibri"/>
              </a:rPr>
              <a:t>r_ij</a:t>
            </a:r>
            <a:r>
              <a:rPr lang="en-US" sz="1100" dirty="0" smtClean="0">
                <a:solidFill>
                  <a:srgbClr val="000000"/>
                </a:solidFill>
                <a:latin typeface="Calibri"/>
              </a:rPr>
              <a:t> -- the distance between particles </a:t>
            </a:r>
            <a:r>
              <a:rPr lang="en-US" sz="1100" dirty="0" err="1" smtClean="0">
                <a:solidFill>
                  <a:srgbClr val="000000"/>
                </a:solidFill>
                <a:latin typeface="Calibri"/>
              </a:rPr>
              <a:t>i</a:t>
            </a:r>
            <a:r>
              <a:rPr lang="en-US" sz="1100" dirty="0" smtClean="0">
                <a:solidFill>
                  <a:srgbClr val="000000"/>
                </a:solidFill>
                <a:latin typeface="Calibri"/>
              </a:rPr>
              <a:t> and j</a:t>
            </a:r>
          </a:p>
        </p:txBody>
      </p:sp>
      <p:sp>
        <p:nvSpPr>
          <p:cNvPr id="19" name="Rounded Rectangular Callout 18"/>
          <p:cNvSpPr/>
          <p:nvPr/>
        </p:nvSpPr>
        <p:spPr>
          <a:xfrm>
            <a:off x="6400800" y="4224754"/>
            <a:ext cx="2438400" cy="609600"/>
          </a:xfrm>
          <a:custGeom>
            <a:avLst>
              <a:gd name="f0" fmla="val -10037"/>
              <a:gd name="f1" fmla="val -35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20" name="Rounded Rectangle 36"/>
          <p:cNvSpPr>
            <a:spLocks noChangeArrowheads="1"/>
          </p:cNvSpPr>
          <p:nvPr/>
        </p:nvSpPr>
        <p:spPr bwMode="auto">
          <a:xfrm>
            <a:off x="914400" y="5791200"/>
            <a:ext cx="71628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On details of interface using </a:t>
            </a:r>
            <a:r>
              <a:rPr lang="en-US" sz="2000" dirty="0" err="1" smtClean="0">
                <a:solidFill>
                  <a:schemeClr val="bg1"/>
                </a:solidFill>
                <a:latin typeface="Calibri" pitchFamily="34" charset="0"/>
              </a:rPr>
              <a:t>process_dEdr</a:t>
            </a:r>
            <a:r>
              <a:rPr lang="en-US" sz="2000" dirty="0" smtClean="0">
                <a:solidFill>
                  <a:schemeClr val="bg1"/>
                </a:solidFill>
                <a:latin typeface="Calibri" pitchFamily="34" charset="0"/>
              </a:rPr>
              <a:t> see documentation in KIM_API_Description.txt and standard.kim</a:t>
            </a:r>
            <a:endParaRPr lang="en-US" sz="2000" b="1" dirty="0">
              <a:solidFill>
                <a:schemeClr val="bg1"/>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533400" y="228600"/>
            <a:ext cx="84582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Every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that needs to be communicated between Tests and Models must be in the descriptor file</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1200329"/>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Test</a:t>
            </a:r>
            <a:r>
              <a:rPr lang="en-US" dirty="0">
                <a:solidFill>
                  <a:srgbClr val="000000"/>
                </a:solidFill>
                <a:latin typeface="Calibri" pitchFamily="34" charset="0"/>
              </a:rPr>
              <a:t> has its own descriptor file that describes the data it can supply to the </a:t>
            </a:r>
            <a:r>
              <a:rPr lang="en-US" b="1" dirty="0">
                <a:solidFill>
                  <a:srgbClr val="000000"/>
                </a:solidFill>
                <a:latin typeface="Calibri" pitchFamily="34" charset="0"/>
              </a:rPr>
              <a:t>Model</a:t>
            </a:r>
            <a:r>
              <a:rPr lang="en-US" dirty="0">
                <a:solidFill>
                  <a:srgbClr val="000000"/>
                </a:solidFill>
                <a:latin typeface="Calibri" pitchFamily="34" charset="0"/>
              </a:rPr>
              <a:t> and what data it expects the </a:t>
            </a:r>
            <a:r>
              <a:rPr lang="en-US" b="1" dirty="0">
                <a:solidFill>
                  <a:srgbClr val="000000"/>
                </a:solidFill>
                <a:latin typeface="Calibri" pitchFamily="34" charset="0"/>
              </a:rPr>
              <a:t>Model</a:t>
            </a:r>
            <a:r>
              <a:rPr lang="en-US" dirty="0">
                <a:solidFill>
                  <a:srgbClr val="000000"/>
                </a:solidFill>
                <a:latin typeface="Calibri" pitchFamily="34" charset="0"/>
              </a:rPr>
              <a:t> to compute. There are no optional </a:t>
            </a:r>
            <a:r>
              <a:rPr lang="en-US" dirty="0" smtClean="0">
                <a:solidFill>
                  <a:srgbClr val="000000"/>
                </a:solidFill>
                <a:latin typeface="Calibri" pitchFamily="34" charset="0"/>
              </a:rPr>
              <a:t>arguments </a:t>
            </a:r>
            <a:r>
              <a:rPr lang="en-US" dirty="0">
                <a:solidFill>
                  <a:srgbClr val="000000"/>
                </a:solidFill>
                <a:latin typeface="Calibri" pitchFamily="34" charset="0"/>
              </a:rPr>
              <a:t>in a </a:t>
            </a:r>
            <a:r>
              <a:rPr lang="en-US" b="1" dirty="0">
                <a:solidFill>
                  <a:srgbClr val="000000"/>
                </a:solidFill>
                <a:latin typeface="Calibri" pitchFamily="34" charset="0"/>
              </a:rPr>
              <a:t>Test</a:t>
            </a:r>
            <a:r>
              <a:rPr lang="en-US" dirty="0">
                <a:solidFill>
                  <a:srgbClr val="000000"/>
                </a:solidFill>
                <a:latin typeface="Calibri" pitchFamily="34" charset="0"/>
              </a:rPr>
              <a:t>’s descriptor </a:t>
            </a:r>
            <a:r>
              <a:rPr lang="en-US" dirty="0" smtClean="0">
                <a:solidFill>
                  <a:srgbClr val="000000"/>
                </a:solidFill>
                <a:latin typeface="Calibri" pitchFamily="34" charset="0"/>
              </a:rPr>
              <a:t>file (</a:t>
            </a:r>
            <a:r>
              <a:rPr lang="en-US" dirty="0" smtClean="0">
                <a:latin typeface="Calibri"/>
                <a:ea typeface="Calibri"/>
                <a:cs typeface="Times New Roman"/>
              </a:rPr>
              <a:t>because the Test knows, a priori, what it will need to compute</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50184" name="TextBox 22"/>
          <p:cNvSpPr txBox="1">
            <a:spLocks noChangeArrowheads="1"/>
          </p:cNvSpPr>
          <p:nvPr/>
        </p:nvSpPr>
        <p:spPr bwMode="auto">
          <a:xfrm>
            <a:off x="685800" y="2573337"/>
            <a:ext cx="7848600" cy="1465263"/>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Model</a:t>
            </a:r>
            <a:r>
              <a:rPr lang="en-US" dirty="0">
                <a:solidFill>
                  <a:srgbClr val="000000"/>
                </a:solidFill>
                <a:latin typeface="Calibri" pitchFamily="34" charset="0"/>
              </a:rPr>
              <a:t> has its own descriptor file that describes the data it needs to perform its computations and what results it can compute. Some of the </a:t>
            </a:r>
            <a:r>
              <a:rPr lang="en-US" dirty="0" smtClean="0">
                <a:solidFill>
                  <a:srgbClr val="000000"/>
                </a:solidFill>
                <a:latin typeface="Calibri" pitchFamily="34" charset="0"/>
              </a:rPr>
              <a:t>arguments/</a:t>
            </a:r>
            <a:r>
              <a:rPr lang="en-US" dirty="0">
                <a:solidFill>
                  <a:srgbClr val="000000"/>
                </a:solidFill>
                <a:latin typeface="Calibri" pitchFamily="34" charset="0"/>
              </a:rPr>
              <a:t>methods can be identified as optional. Optional </a:t>
            </a:r>
            <a:r>
              <a:rPr lang="en-US" dirty="0" smtClean="0">
                <a:solidFill>
                  <a:srgbClr val="000000"/>
                </a:solidFill>
                <a:latin typeface="Calibri" pitchFamily="34" charset="0"/>
              </a:rPr>
              <a:t>arguments/</a:t>
            </a:r>
            <a:r>
              <a:rPr lang="en-US" dirty="0">
                <a:solidFill>
                  <a:srgbClr val="000000"/>
                </a:solidFill>
                <a:latin typeface="Calibri" pitchFamily="34" charset="0"/>
              </a:rPr>
              <a:t>methods are ones that the </a:t>
            </a:r>
            <a:r>
              <a:rPr lang="en-US" b="1" dirty="0">
                <a:solidFill>
                  <a:srgbClr val="000000"/>
                </a:solidFill>
                <a:latin typeface="Calibri" pitchFamily="34" charset="0"/>
              </a:rPr>
              <a:t>Test</a:t>
            </a:r>
            <a:r>
              <a:rPr lang="en-US" dirty="0">
                <a:solidFill>
                  <a:srgbClr val="000000"/>
                </a:solidFill>
                <a:latin typeface="Calibri" pitchFamily="34" charset="0"/>
              </a:rPr>
              <a:t> does not have to provide or are results that the </a:t>
            </a:r>
            <a:r>
              <a:rPr lang="en-US" b="1" dirty="0">
                <a:solidFill>
                  <a:srgbClr val="000000"/>
                </a:solidFill>
                <a:latin typeface="Calibri" pitchFamily="34" charset="0"/>
              </a:rPr>
              <a:t>Model</a:t>
            </a:r>
            <a:r>
              <a:rPr lang="en-US" dirty="0">
                <a:solidFill>
                  <a:srgbClr val="000000"/>
                </a:solidFill>
                <a:latin typeface="Calibri" pitchFamily="34" charset="0"/>
              </a:rPr>
              <a:t> will only compute if the </a:t>
            </a:r>
            <a:r>
              <a:rPr lang="en-US" b="1" dirty="0">
                <a:solidFill>
                  <a:srgbClr val="000000"/>
                </a:solidFill>
                <a:latin typeface="Calibri" pitchFamily="34" charset="0"/>
              </a:rPr>
              <a:t>Test</a:t>
            </a:r>
            <a:r>
              <a:rPr lang="en-US" dirty="0">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4014787"/>
            <a:ext cx="7848600" cy="2677656"/>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smtClean="0">
                <a:solidFill>
                  <a:srgbClr val="000000"/>
                </a:solidFill>
                <a:latin typeface="Calibri" pitchFamily="34" charset="0"/>
              </a:rPr>
              <a:t>KIM_API_init</a:t>
            </a:r>
            <a:r>
              <a:rPr lang="en-US" sz="1400" dirty="0" smtClean="0">
                <a:solidFill>
                  <a:srgbClr val="000000"/>
                </a:solidFill>
                <a:latin typeface="Calibri" pitchFamily="34" charset="0"/>
              </a:rPr>
              <a:t>) </a:t>
            </a:r>
            <a:r>
              <a:rPr lang="en-US" sz="1400" dirty="0">
                <a:solidFill>
                  <a:srgbClr val="000000"/>
                </a:solidFill>
                <a:latin typeface="Calibri" pitchFamily="34" charset="0"/>
              </a:rPr>
              <a:t>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a:t>
            </a:r>
            <a:r>
              <a:rPr lang="en-US" sz="1400" dirty="0" smtClean="0">
                <a:solidFill>
                  <a:srgbClr val="000000"/>
                </a:solidFill>
                <a:latin typeface="Calibri" pitchFamily="34" charset="0"/>
              </a:rPr>
              <a:t>arguments </a:t>
            </a:r>
            <a:r>
              <a:rPr lang="en-US" sz="1400" dirty="0">
                <a:solidFill>
                  <a:srgbClr val="000000"/>
                </a:solidFill>
                <a:latin typeface="Calibri" pitchFamily="34" charset="0"/>
              </a:rPr>
              <a:t>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a:t>
            </a:r>
            <a:r>
              <a:rPr lang="en-US" sz="1400" dirty="0" smtClean="0">
                <a:solidFill>
                  <a:srgbClr val="000000"/>
                </a:solidFill>
                <a:latin typeface="Calibri" pitchFamily="34" charset="0"/>
              </a:rPr>
              <a:t>argument </a:t>
            </a:r>
            <a:r>
              <a:rPr lang="en-US" sz="1400" dirty="0">
                <a:solidFill>
                  <a:srgbClr val="000000"/>
                </a:solidFill>
                <a:latin typeface="Calibri" pitchFamily="34" charset="0"/>
              </a:rPr>
              <a:t>that is not used by the </a:t>
            </a:r>
            <a:r>
              <a:rPr lang="en-US" sz="1400" b="1" dirty="0" smtClean="0">
                <a:solidFill>
                  <a:srgbClr val="000000"/>
                </a:solidFill>
                <a:latin typeface="Calibri" pitchFamily="34" charset="0"/>
              </a:rPr>
              <a:t>Test </a:t>
            </a:r>
            <a:r>
              <a:rPr lang="en-US" sz="1400" dirty="0" smtClean="0">
                <a:solidFill>
                  <a:srgbClr val="000000"/>
                </a:solidFill>
                <a:latin typeface="Calibri" pitchFamily="34" charset="0"/>
              </a:rPr>
              <a:t> “do not compute” </a:t>
            </a:r>
            <a:r>
              <a:rPr lang="en-US" sz="1400" dirty="0">
                <a:solidFill>
                  <a:srgbClr val="000000"/>
                </a:solidFill>
                <a:latin typeface="Calibri" pitchFamily="34" charset="0"/>
              </a:rPr>
              <a:t>(i.e., </a:t>
            </a:r>
            <a:r>
              <a:rPr lang="en-US" sz="1400" dirty="0" smtClean="0">
                <a:solidFill>
                  <a:srgbClr val="000000"/>
                </a:solidFill>
                <a:latin typeface="Calibri" pitchFamily="34" charset="0"/>
              </a:rPr>
              <a:t> compute = false)</a:t>
            </a:r>
          </a:p>
          <a:p>
            <a:pPr>
              <a:buSzPct val="100000"/>
            </a:pPr>
            <a:r>
              <a:rPr lang="en-US" sz="1400" b="1" dirty="0" smtClean="0">
                <a:solidFill>
                  <a:srgbClr val="000000"/>
                </a:solidFill>
                <a:latin typeface="Calibri" pitchFamily="34" charset="0"/>
              </a:rPr>
              <a:t>    </a:t>
            </a:r>
            <a:r>
              <a:rPr lang="en-US" sz="1400" dirty="0" smtClean="0">
                <a:solidFill>
                  <a:srgbClr val="000000"/>
                </a:solidFill>
                <a:latin typeface="Calibri" pitchFamily="34" charset="0"/>
              </a:rPr>
              <a:t>The flag here is an integer: KIM_COMPUTE_TRUE – compute, KIM_COMPUTE_FALSE –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argument </a:t>
            </a:r>
            <a:r>
              <a:rPr lang="en-US" sz="1400" dirty="0">
                <a:solidFill>
                  <a:srgbClr val="000000"/>
                </a:solidFill>
                <a:latin typeface="Calibri" pitchFamily="34" charset="0"/>
              </a:rPr>
              <a:t>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smtClean="0">
                <a:solidFill>
                  <a:srgbClr val="000000"/>
                </a:solidFill>
                <a:latin typeface="Calibri" pitchFamily="34" charset="0"/>
              </a:rPr>
              <a:t>KIM_API_set_data</a:t>
            </a:r>
            <a:r>
              <a:rPr lang="en-US" sz="1400" dirty="0">
                <a:solidFill>
                  <a:srgbClr val="000000"/>
                </a:solidFill>
                <a:latin typeface="Calibri" pitchFamily="34" charset="0"/>
              </a:rPr>
              <a:t>, </a:t>
            </a:r>
            <a:r>
              <a:rPr lang="en-US" sz="1400" dirty="0" err="1" smtClean="0">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t>
            </a:r>
            <a:r>
              <a:rPr lang="en-US" sz="1400" dirty="0" smtClean="0">
                <a:solidFill>
                  <a:srgbClr val="000000"/>
                </a:solidFill>
                <a:latin typeface="Calibri" pitchFamily="34" charset="0"/>
              </a:rPr>
              <a:t>an argument </a:t>
            </a:r>
            <a:r>
              <a:rPr lang="en-US" sz="1400" dirty="0">
                <a:solidFill>
                  <a:srgbClr val="000000"/>
                </a:solidFill>
                <a:latin typeface="Calibri" pitchFamily="34" charset="0"/>
              </a:rPr>
              <a:t>in the </a:t>
            </a:r>
            <a:r>
              <a:rPr lang="en-US" sz="1400" dirty="0" smtClean="0">
                <a:solidFill>
                  <a:srgbClr val="000000"/>
                </a:solidFill>
                <a:latin typeface="Calibri" pitchFamily="34" charset="0"/>
              </a:rPr>
              <a:t>KIM API object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KIM_API_get_compute</a:t>
            </a:r>
            <a:r>
              <a:rPr lang="en-US" sz="1400" dirty="0" smtClean="0">
                <a:solidFill>
                  <a:srgbClr val="000000"/>
                </a:solidFill>
                <a:latin typeface="Calibri" pitchFamily="34" charset="0"/>
              </a:rPr>
              <a:t>). </a:t>
            </a: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Execute the Model’s compute method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flipH="1">
            <a:off x="1066800" y="2438400"/>
            <a:ext cx="1143004" cy="137160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22860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t>
            </a:r>
            <a:r>
              <a:rPr lang="en-US" dirty="0" smtClean="0">
                <a:solidFill>
                  <a:srgbClr val="FFFFFF"/>
                </a:solidFill>
                <a:latin typeface="Calibri" pitchFamily="34" charset="0"/>
              </a:rPr>
              <a:t>-</a:t>
            </a:r>
            <a:r>
              <a:rPr lang="en-US" dirty="0" err="1" smtClean="0">
                <a:solidFill>
                  <a:srgbClr val="FFFFFF"/>
                </a:solidFill>
                <a:latin typeface="Calibri" pitchFamily="34" charset="0"/>
              </a:rPr>
              <a:t>api</a:t>
            </a:r>
            <a:r>
              <a:rPr lang="en-US" dirty="0" smtClean="0">
                <a:solidFill>
                  <a:srgbClr val="FFFFFF"/>
                </a:solidFill>
                <a:latin typeface="Calibri" pitchFamily="34" charset="0"/>
              </a:rPr>
              <a:t>-XX.XX.XX</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4830762"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6324600"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228600" y="38100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KIM_API.h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KIM_API.cpp</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KIM_API_C.h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KIM_API_C.cpp</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KIM_API_F.F90</a:t>
            </a:r>
          </a:p>
          <a:p>
            <a:r>
              <a:rPr lang="en-US" sz="1400" dirty="0" err="1" smtClean="0">
                <a:solidFill>
                  <a:srgbClr val="000000"/>
                </a:solidFill>
                <a:latin typeface="Calibri" pitchFamily="34" charset="0"/>
              </a:rPr>
              <a:t>KIM_API_status.h</a:t>
            </a:r>
            <a:endParaRPr lang="en-US" sz="1400" dirty="0">
              <a:solidFill>
                <a:srgbClr val="000000"/>
              </a:solidFill>
              <a:latin typeface="Calibri" pitchFamily="34" charset="0"/>
            </a:endParaRPr>
          </a:p>
          <a:p>
            <a:r>
              <a:rPr lang="en-US" sz="1400" dirty="0">
                <a:solidFill>
                  <a:srgbClr val="000000"/>
                </a:solidFill>
                <a:latin typeface="Calibri" pitchFamily="34" charset="0"/>
              </a:rPr>
              <a:t>…</a:t>
            </a:r>
          </a:p>
        </p:txBody>
      </p:sp>
      <p:sp>
        <p:nvSpPr>
          <p:cNvPr id="52237" name="Rectangle 28"/>
          <p:cNvSpPr>
            <a:spLocks noChangeArrowheads="1"/>
          </p:cNvSpPr>
          <p:nvPr/>
        </p:nvSpPr>
        <p:spPr bwMode="auto">
          <a:xfrm>
            <a:off x="44196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44958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45720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46482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47244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ex_model_Ar_P_MLJ_C</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6553200" y="27432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6629400" y="28194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6705600" y="28956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6781800" y="29718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6858000" y="30480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4495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ex_model_Ar_P_MLJ_C.kim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ex_model_Ar_P_MLJ_C.c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781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ex_test_Al_free_cluster.kim</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ex_test_Al_free_cluster.F90</a:t>
            </a: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5288359" y="426640"/>
            <a:ext cx="381000" cy="2880519"/>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16200000" flipH="1">
            <a:off x="4541440" y="1173559"/>
            <a:ext cx="381000" cy="1386681"/>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926160" y="944960"/>
            <a:ext cx="381000" cy="1843881"/>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a:off x="6919119" y="2514600"/>
            <a:ext cx="586581" cy="228600"/>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a:endCxn id="52237" idx="0"/>
          </p:cNvCxnSpPr>
          <p:nvPr/>
        </p:nvCxnSpPr>
        <p:spPr bwMode="auto">
          <a:xfrm flipH="1">
            <a:off x="5219700" y="2514600"/>
            <a:ext cx="205581" cy="228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7543799"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
        <p:nvSpPr>
          <p:cNvPr id="40" name="Rectangle 22"/>
          <p:cNvSpPr>
            <a:spLocks noChangeArrowheads="1"/>
          </p:cNvSpPr>
          <p:nvPr/>
        </p:nvSpPr>
        <p:spPr bwMode="auto">
          <a:xfrm>
            <a:off x="2895600" y="2057400"/>
            <a:ext cx="1828800"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MODEL_DRIVERS</a:t>
            </a:r>
            <a:endParaRPr lang="en-US" dirty="0">
              <a:solidFill>
                <a:srgbClr val="FFFFFF"/>
              </a:solidFill>
              <a:latin typeface="Calibri" pitchFamily="34" charset="0"/>
            </a:endParaRPr>
          </a:p>
        </p:txBody>
      </p:sp>
      <p:cxnSp>
        <p:nvCxnSpPr>
          <p:cNvPr id="43" name="Straight Connector 104"/>
          <p:cNvCxnSpPr>
            <a:cxnSpLocks noChangeShapeType="1"/>
          </p:cNvCxnSpPr>
          <p:nvPr/>
        </p:nvCxnSpPr>
        <p:spPr bwMode="auto">
          <a:xfrm rot="5400013">
            <a:off x="5257801" y="3581400"/>
            <a:ext cx="457200" cy="0"/>
          </a:xfrm>
          <a:prstGeom prst="straightConnector1">
            <a:avLst/>
          </a:prstGeom>
          <a:noFill/>
          <a:ln w="9528">
            <a:solidFill>
              <a:srgbClr val="4A7EBB"/>
            </a:solidFill>
            <a:round/>
            <a:headEnd/>
            <a:tailEnd/>
          </a:ln>
        </p:spPr>
      </p:cxnSp>
      <p:sp>
        <p:nvSpPr>
          <p:cNvPr id="44" name="Rectangle 28"/>
          <p:cNvSpPr>
            <a:spLocks noChangeArrowheads="1"/>
          </p:cNvSpPr>
          <p:nvPr/>
        </p:nvSpPr>
        <p:spPr bwMode="auto">
          <a:xfrm>
            <a:off x="2223052" y="27432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5" name="Rectangle 29"/>
          <p:cNvSpPr>
            <a:spLocks noChangeArrowheads="1"/>
          </p:cNvSpPr>
          <p:nvPr/>
        </p:nvSpPr>
        <p:spPr bwMode="auto">
          <a:xfrm>
            <a:off x="2299252" y="28194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6" name="Rectangle 30"/>
          <p:cNvSpPr>
            <a:spLocks noChangeArrowheads="1"/>
          </p:cNvSpPr>
          <p:nvPr/>
        </p:nvSpPr>
        <p:spPr bwMode="auto">
          <a:xfrm>
            <a:off x="2375452" y="28956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7" name="Rectangle 31"/>
          <p:cNvSpPr>
            <a:spLocks noChangeArrowheads="1"/>
          </p:cNvSpPr>
          <p:nvPr/>
        </p:nvSpPr>
        <p:spPr bwMode="auto">
          <a:xfrm>
            <a:off x="2451652" y="29718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8" name="Rectangle 32"/>
          <p:cNvSpPr>
            <a:spLocks noChangeArrowheads="1"/>
          </p:cNvSpPr>
          <p:nvPr/>
        </p:nvSpPr>
        <p:spPr bwMode="auto">
          <a:xfrm>
            <a:off x="2514600" y="3048000"/>
            <a:ext cx="19050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ex_model_driver_P_Morse</a:t>
            </a:r>
            <a:endParaRPr lang="en-US" sz="1200" b="1" dirty="0">
              <a:solidFill>
                <a:srgbClr val="FFFFFF"/>
              </a:solidFill>
              <a:latin typeface="Calibri" pitchFamily="34" charset="0"/>
            </a:endParaRPr>
          </a:p>
        </p:txBody>
      </p:sp>
      <p:cxnSp>
        <p:nvCxnSpPr>
          <p:cNvPr id="49" name="Straight Connector 99"/>
          <p:cNvCxnSpPr>
            <a:cxnSpLocks noChangeShapeType="1"/>
            <a:endCxn id="44" idx="0"/>
          </p:cNvCxnSpPr>
          <p:nvPr/>
        </p:nvCxnSpPr>
        <p:spPr bwMode="auto">
          <a:xfrm flipH="1">
            <a:off x="3092726" y="2514600"/>
            <a:ext cx="564876" cy="228600"/>
          </a:xfrm>
          <a:prstGeom prst="straightConnector1">
            <a:avLst/>
          </a:prstGeom>
          <a:noFill/>
          <a:ln w="9528">
            <a:solidFill>
              <a:srgbClr val="4A7EBB"/>
            </a:solidFill>
            <a:round/>
            <a:headEnd/>
            <a:tailEnd/>
          </a:ln>
        </p:spPr>
      </p:cxnSp>
      <p:sp>
        <p:nvSpPr>
          <p:cNvPr id="51" name="Flowchart: Process 48"/>
          <p:cNvSpPr>
            <a:spLocks noChangeArrowheads="1"/>
          </p:cNvSpPr>
          <p:nvPr/>
        </p:nvSpPr>
        <p:spPr bwMode="auto">
          <a:xfrm>
            <a:off x="1905000" y="3810000"/>
            <a:ext cx="25146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ex_model_driver_P_Morse.kim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ex_model_driver_P_Morse.c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 name="Straight Connector 104"/>
          <p:cNvCxnSpPr>
            <a:cxnSpLocks noChangeShapeType="1"/>
          </p:cNvCxnSpPr>
          <p:nvPr/>
        </p:nvCxnSpPr>
        <p:spPr bwMode="auto">
          <a:xfrm rot="5400013">
            <a:off x="3200401" y="3581400"/>
            <a:ext cx="457200" cy="0"/>
          </a:xfrm>
          <a:prstGeom prst="straightConnector1">
            <a:avLst/>
          </a:prstGeom>
          <a:noFill/>
          <a:ln w="9528">
            <a:solidFill>
              <a:srgbClr val="4A7EBB"/>
            </a:solidFill>
            <a:round/>
            <a:headEnd/>
            <a:tailEnd/>
          </a:ln>
        </p:spPr>
      </p:cxnSp>
      <p:sp>
        <p:nvSpPr>
          <p:cNvPr id="53" name="Rectangle 20"/>
          <p:cNvSpPr>
            <a:spLocks noChangeArrowheads="1"/>
          </p:cNvSpPr>
          <p:nvPr/>
        </p:nvSpPr>
        <p:spPr bwMode="auto">
          <a:xfrm>
            <a:off x="304800"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DOCS </a:t>
            </a:r>
            <a:endParaRPr lang="en-US" dirty="0">
              <a:solidFill>
                <a:srgbClr val="FFFFFF"/>
              </a:solidFill>
              <a:latin typeface="Calibri" pitchFamily="34" charset="0"/>
            </a:endParaRPr>
          </a:p>
        </p:txBody>
      </p:sp>
      <p:cxnSp>
        <p:nvCxnSpPr>
          <p:cNvPr id="54" name="Elbow Connector 62"/>
          <p:cNvCxnSpPr>
            <a:cxnSpLocks noChangeShapeType="1"/>
            <a:stCxn id="52232" idx="2"/>
            <a:endCxn id="53" idx="0"/>
          </p:cNvCxnSpPr>
          <p:nvPr/>
        </p:nvCxnSpPr>
        <p:spPr bwMode="auto">
          <a:xfrm rot="5400000">
            <a:off x="2278460" y="297260"/>
            <a:ext cx="381000" cy="3139281"/>
          </a:xfrm>
          <a:prstGeom prst="bentConnector3">
            <a:avLst>
              <a:gd name="adj1" fmla="val 50000"/>
            </a:avLst>
          </a:prstGeom>
          <a:noFill/>
          <a:ln w="9528">
            <a:solidFill>
              <a:srgbClr val="4A7EBB"/>
            </a:solidFill>
            <a:miter lim="800000"/>
            <a:headEnd/>
            <a:tailEnd/>
          </a:ln>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3200" b="1" dirty="0" smtClean="0">
                <a:solidFill>
                  <a:srgbClr val="FFFFFF"/>
                </a:solidFill>
                <a:cs typeface="Arial" charset="0"/>
              </a:rPr>
              <a:t>The end</a:t>
            </a:r>
            <a:endParaRPr lang="en-US" sz="32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name="Slide59">
    <p:spTree>
      <p:nvGrpSpPr>
        <p:cNvPr id="1" name=""/>
        <p:cNvGrpSpPr/>
        <p:nvPr/>
      </p:nvGrpSpPr>
      <p:grpSpPr>
        <a:xfrm>
          <a:off x="0" y="0"/>
          <a:ext cx="0" cy="0"/>
          <a:chOff x="0" y="0"/>
          <a:chExt cx="0" cy="0"/>
        </a:xfrm>
      </p:grpSpPr>
      <p:sp>
        <p:nvSpPr>
          <p:cNvPr id="56346" name="Rounded Rectangular Callout 33"/>
          <p:cNvSpPr>
            <a:spLocks noChangeArrowheads="1"/>
          </p:cNvSpPr>
          <p:nvPr/>
        </p:nvSpPr>
        <p:spPr bwMode="auto">
          <a:xfrm>
            <a:off x="6096000" y="3962400"/>
            <a:ext cx="1143000" cy="1219200"/>
          </a:xfrm>
          <a:custGeom>
            <a:avLst/>
            <a:gdLst>
              <a:gd name="T0" fmla="*/ 571500 w 21600"/>
              <a:gd name="T1" fmla="*/ 0 h 21600"/>
              <a:gd name="T2" fmla="*/ 1143000 w 21600"/>
              <a:gd name="T3" fmla="*/ 609598 h 21600"/>
              <a:gd name="T4" fmla="*/ 571500 w 21600"/>
              <a:gd name="T5" fmla="*/ 1219196 h 21600"/>
              <a:gd name="T6" fmla="*/ 0 w 21600"/>
              <a:gd name="T7" fmla="*/ 609598 h 21600"/>
              <a:gd name="T8" fmla="*/ 1939555 w 21600"/>
              <a:gd name="T9" fmla="*/ -1617975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36653" y="-28665"/>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Flag contains additional information (all fields are integers)</a:t>
            </a:r>
          </a:p>
        </p:txBody>
      </p:sp>
      <p:sp>
        <p:nvSpPr>
          <p:cNvPr id="56347" name="Rounded Rectangular Callout 21"/>
          <p:cNvSpPr>
            <a:spLocks noChangeArrowheads="1"/>
          </p:cNvSpPr>
          <p:nvPr/>
        </p:nvSpPr>
        <p:spPr bwMode="auto">
          <a:xfrm>
            <a:off x="1752600" y="3810000"/>
            <a:ext cx="4038600" cy="1219200"/>
          </a:xfrm>
          <a:custGeom>
            <a:avLst/>
            <a:gdLst>
              <a:gd name="T0" fmla="*/ 2019302 w 21600"/>
              <a:gd name="T1" fmla="*/ 0 h 21600"/>
              <a:gd name="T2" fmla="*/ 4038603 w 21600"/>
              <a:gd name="T3" fmla="*/ 609598 h 21600"/>
              <a:gd name="T4" fmla="*/ 2019302 w 21600"/>
              <a:gd name="T5" fmla="*/ 1219196 h 21600"/>
              <a:gd name="T6" fmla="*/ 0 w 21600"/>
              <a:gd name="T7" fmla="*/ 609598 h 21600"/>
              <a:gd name="T8" fmla="*/ 3499375 w 21600"/>
              <a:gd name="T9" fmla="*/ -1401906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8716" y="-24837"/>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rank and shape:</a:t>
            </a:r>
          </a:p>
          <a:p>
            <a:pPr>
              <a:buSzPct val="100000"/>
              <a:buFont typeface="Arial" charset="0"/>
              <a:buChar char="•"/>
            </a:pPr>
            <a:r>
              <a:rPr lang="en-US" sz="1200">
                <a:solidFill>
                  <a:srgbClr val="000000"/>
                </a:solidFill>
                <a:latin typeface="Calibri" pitchFamily="34" charset="0"/>
              </a:rPr>
              <a:t>  rank  is the number of indices for the array: for 2D it is 2, for 3D it is 3 etc… </a:t>
            </a:r>
          </a:p>
          <a:p>
            <a:pPr>
              <a:buSzPct val="100000"/>
              <a:buFont typeface="Arial" charset="0"/>
              <a:buChar char="•"/>
            </a:pPr>
            <a:r>
              <a:rPr lang="en-US" sz="1200">
                <a:solidFill>
                  <a:srgbClr val="000000"/>
                </a:solidFill>
                <a:latin typeface="Calibri" pitchFamily="34" charset="0"/>
              </a:rPr>
              <a:t>shape is an integer array of size rank and holds the size (range) of each index.</a:t>
            </a:r>
          </a:p>
        </p:txBody>
      </p:sp>
      <p:sp>
        <p:nvSpPr>
          <p:cNvPr id="56322" name="Title 1"/>
          <p:cNvSpPr txBox="1">
            <a:spLocks noGrp="1"/>
          </p:cNvSpPr>
          <p:nvPr>
            <p:ph type="title"/>
          </p:nvPr>
        </p:nvSpPr>
        <p:spPr>
          <a:xfrm>
            <a:off x="457200" y="228600"/>
            <a:ext cx="8229600" cy="609600"/>
          </a:xfrm>
        </p:spPr>
        <p:txBody>
          <a:bodyPr/>
          <a:lstStyle/>
          <a:p>
            <a:pPr eaLnBrk="1" hangingPunct="1"/>
            <a:r>
              <a:rPr sz="2000" b="1" smtClean="0">
                <a:solidFill>
                  <a:srgbClr val="4F81BD"/>
                </a:solidFill>
                <a:latin typeface="Arial" charset="0"/>
                <a:cs typeface="Arial" charset="0"/>
              </a:rPr>
              <a:t>KIM API object is an array of Base data elements.</a:t>
            </a:r>
            <a:br>
              <a:rPr sz="2000" b="1" smtClean="0">
                <a:solidFill>
                  <a:srgbClr val="4F81BD"/>
                </a:solidFill>
                <a:latin typeface="Arial" charset="0"/>
                <a:cs typeface="Arial" charset="0"/>
              </a:rPr>
            </a:br>
            <a:r>
              <a:rPr sz="2000" b="1" smtClean="0">
                <a:solidFill>
                  <a:srgbClr val="4F81BD"/>
                </a:solidFill>
                <a:latin typeface="Arial" charset="0"/>
                <a:cs typeface="Arial" charset="0"/>
              </a:rPr>
              <a:t>Each Base data element can hold a pointer to any relevant data</a:t>
            </a:r>
          </a:p>
        </p:txBody>
      </p:sp>
      <p:cxnSp>
        <p:nvCxnSpPr>
          <p:cNvPr id="56324"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F1E4547-E052-4640-A037-85DCF25CE225}" type="slidenum">
              <a:rPr kern="0" smtClea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44</a:t>
            </a:fld>
            <a:endParaRPr lang="en-US" sz="1200" kern="0" dirty="0">
              <a:solidFill>
                <a:srgbClr val="898989"/>
              </a:solidFill>
              <a:latin typeface="Calibri"/>
            </a:endParaRPr>
          </a:p>
        </p:txBody>
      </p:sp>
      <p:sp>
        <p:nvSpPr>
          <p:cNvPr id="56329" name="TextBox 24"/>
          <p:cNvSpPr txBox="1">
            <a:spLocks noChangeArrowheads="1"/>
          </p:cNvSpPr>
          <p:nvPr/>
        </p:nvSpPr>
        <p:spPr bwMode="auto">
          <a:xfrm>
            <a:off x="228600" y="2208213"/>
            <a:ext cx="1219200" cy="1744662"/>
          </a:xfrm>
          <a:prstGeom prst="rect">
            <a:avLst/>
          </a:prstGeom>
          <a:noFill/>
          <a:ln w="9528">
            <a:solidFill>
              <a:srgbClr val="B3A2C7"/>
            </a:solidFill>
            <a:miter lim="800000"/>
            <a:headEnd/>
            <a:tailEnd/>
          </a:ln>
        </p:spPr>
        <p:txBody>
          <a:bodyPr>
            <a:spAutoFit/>
          </a:bodyPr>
          <a:lstStyle/>
          <a:p>
            <a:pPr>
              <a:buSzPct val="100000"/>
              <a:buFont typeface="Arial" charset="0"/>
              <a:buChar char="•"/>
            </a:pPr>
            <a:r>
              <a:rPr lang="en-US" sz="1200">
                <a:solidFill>
                  <a:srgbClr val="000000"/>
                </a:solidFill>
                <a:latin typeface="Calibri" pitchFamily="34" charset="0"/>
              </a:rPr>
              <a:t>Can hold any type of array: real, integer, pointer…</a:t>
            </a:r>
          </a:p>
          <a:p>
            <a:pPr>
              <a:buSzPct val="100000"/>
              <a:buFont typeface="Arial" charset="0"/>
              <a:buChar char="•"/>
            </a:pPr>
            <a:r>
              <a:rPr lang="en-US" sz="1200">
                <a:solidFill>
                  <a:srgbClr val="000000"/>
                </a:solidFill>
                <a:latin typeface="Calibri" pitchFamily="34" charset="0"/>
              </a:rPr>
              <a:t>  Stores enough information for a complete description of the data</a:t>
            </a:r>
          </a:p>
        </p:txBody>
      </p:sp>
      <p:pic>
        <p:nvPicPr>
          <p:cNvPr id="56330" name="Picture 39"/>
          <p:cNvPicPr>
            <a:picLocks noChangeAspect="1"/>
          </p:cNvPicPr>
          <p:nvPr/>
        </p:nvPicPr>
        <p:blipFill>
          <a:blip r:embed="rId3" cstate="print"/>
          <a:srcRect/>
          <a:stretch>
            <a:fillRect/>
          </a:stretch>
        </p:blipFill>
        <p:spPr bwMode="auto">
          <a:xfrm>
            <a:off x="1908175" y="1755775"/>
            <a:ext cx="7083425" cy="450850"/>
          </a:xfrm>
          <a:prstGeom prst="rect">
            <a:avLst/>
          </a:prstGeom>
          <a:noFill/>
          <a:ln w="9525">
            <a:noFill/>
            <a:miter lim="800000"/>
            <a:headEnd/>
            <a:tailEnd/>
          </a:ln>
        </p:spPr>
      </p:pic>
      <p:sp>
        <p:nvSpPr>
          <p:cNvPr id="56331" name="Rounded Rectangle 23"/>
          <p:cNvSpPr>
            <a:spLocks noChangeArrowheads="1"/>
          </p:cNvSpPr>
          <p:nvPr/>
        </p:nvSpPr>
        <p:spPr bwMode="auto">
          <a:xfrm>
            <a:off x="152400" y="1752600"/>
            <a:ext cx="1371600" cy="457200"/>
          </a:xfrm>
          <a:custGeom>
            <a:avLst/>
            <a:gdLst>
              <a:gd name="T0" fmla="*/ 685800 w 1371600"/>
              <a:gd name="T1" fmla="*/ 0 h 457200"/>
              <a:gd name="T2" fmla="*/ 1371600 w 1371600"/>
              <a:gd name="T3" fmla="*/ 228600 h 457200"/>
              <a:gd name="T4" fmla="*/ 685800 w 1371600"/>
              <a:gd name="T5" fmla="*/ 457200 h 457200"/>
              <a:gd name="T6" fmla="*/ 0 w 1371600"/>
              <a:gd name="T7" fmla="*/ 228600 h 457200"/>
              <a:gd name="T8" fmla="*/ 17694720 60000 65536"/>
              <a:gd name="T9" fmla="*/ 0 60000 65536"/>
              <a:gd name="T10" fmla="*/ 5898240 60000 65536"/>
              <a:gd name="T11" fmla="*/ 11796480 60000 65536"/>
              <a:gd name="T12" fmla="*/ 22319 w 1371600"/>
              <a:gd name="T13" fmla="*/ 22319 h 457200"/>
              <a:gd name="T14" fmla="*/ 1349281 w 1371600"/>
              <a:gd name="T15" fmla="*/ 434881 h 457200"/>
            </a:gdLst>
            <a:ahLst/>
            <a:cxnLst>
              <a:cxn ang="T8">
                <a:pos x="T0" y="T1"/>
              </a:cxn>
              <a:cxn ang="T9">
                <a:pos x="T2" y="T3"/>
              </a:cxn>
              <a:cxn ang="T10">
                <a:pos x="T4" y="T5"/>
              </a:cxn>
              <a:cxn ang="T11">
                <a:pos x="T6" y="T7"/>
              </a:cxn>
            </a:cxnLst>
            <a:rect l="T12" t="T13" r="T14" b="T15"/>
            <a:pathLst>
              <a:path w="1371600" h="457200">
                <a:moveTo>
                  <a:pt x="76200" y="0"/>
                </a:moveTo>
                <a:lnTo>
                  <a:pt x="76199" y="0"/>
                </a:lnTo>
                <a:cubicBezTo>
                  <a:pt x="34115" y="0"/>
                  <a:pt x="0" y="34115"/>
                  <a:pt x="0" y="76199"/>
                </a:cubicBezTo>
                <a:lnTo>
                  <a:pt x="0" y="381000"/>
                </a:lnTo>
                <a:cubicBezTo>
                  <a:pt x="0" y="423084"/>
                  <a:pt x="34115" y="457199"/>
                  <a:pt x="76199" y="457200"/>
                </a:cubicBezTo>
                <a:lnTo>
                  <a:pt x="1295400" y="457200"/>
                </a:lnTo>
                <a:cubicBezTo>
                  <a:pt x="1337484" y="457199"/>
                  <a:pt x="1371600" y="423084"/>
                  <a:pt x="1371600" y="381000"/>
                </a:cubicBezTo>
                <a:lnTo>
                  <a:pt x="1371600" y="76200"/>
                </a:lnTo>
                <a:cubicBezTo>
                  <a:pt x="1371600" y="34115"/>
                  <a:pt x="1337484" y="0"/>
                  <a:pt x="1295400" y="0"/>
                </a:cubicBezTo>
                <a:close/>
              </a:path>
            </a:pathLst>
          </a:custGeom>
          <a:solidFill>
            <a:srgbClr val="4F81BD"/>
          </a:solidFill>
          <a:ln w="25402">
            <a:solidFill>
              <a:srgbClr val="385D8A"/>
            </a:solidFill>
            <a:miter lim="800000"/>
            <a:headEnd/>
            <a:tailEnd/>
          </a:ln>
        </p:spPr>
        <p:txBody>
          <a:bodyPr anchor="ctr" anchorCtr="1"/>
          <a:lstStyle/>
          <a:p>
            <a:pPr algn="ctr"/>
            <a:r>
              <a:rPr lang="en-US" sz="1400">
                <a:solidFill>
                  <a:srgbClr val="FFFFFF"/>
                </a:solidFill>
                <a:latin typeface="Calibri" pitchFamily="34" charset="0"/>
              </a:rPr>
              <a:t>Base data:</a:t>
            </a:r>
          </a:p>
        </p:txBody>
      </p:sp>
      <p:sp>
        <p:nvSpPr>
          <p:cNvPr id="56334" name="Left Brace 32"/>
          <p:cNvSpPr>
            <a:spLocks/>
          </p:cNvSpPr>
          <p:nvPr/>
        </p:nvSpPr>
        <p:spPr bwMode="auto">
          <a:xfrm rot="-5399996">
            <a:off x="5143500" y="1485900"/>
            <a:ext cx="228600" cy="1524000"/>
          </a:xfrm>
          <a:custGeom>
            <a:avLst/>
            <a:gdLst>
              <a:gd name="T0" fmla="*/ 114300 w 228600"/>
              <a:gd name="T1" fmla="*/ 0 h 1524003"/>
              <a:gd name="T2" fmla="*/ 228600 w 228600"/>
              <a:gd name="T3" fmla="*/ 761998 h 1524003"/>
              <a:gd name="T4" fmla="*/ 114300 w 228600"/>
              <a:gd name="T5" fmla="*/ 1523994 h 1524003"/>
              <a:gd name="T6" fmla="*/ 0 w 228600"/>
              <a:gd name="T7" fmla="*/ 761998 h 1524003"/>
              <a:gd name="T8" fmla="*/ 228600 w 228600"/>
              <a:gd name="T9" fmla="*/ 0 h 1524003"/>
              <a:gd name="T10" fmla="*/ 0 w 228600"/>
              <a:gd name="T11" fmla="*/ 761998 h 1524003"/>
              <a:gd name="T12" fmla="*/ 228600 w 228600"/>
              <a:gd name="T13" fmla="*/ 1523994 h 1524003"/>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1524003"/>
              <a:gd name="T23" fmla="*/ 228600 w 228600"/>
              <a:gd name="T24" fmla="*/ 1518424 h 15240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1524003" stroke="0">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close/>
              </a:path>
              <a:path w="228600" h="1524003" fill="none">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5" name="Left Brace 34"/>
          <p:cNvSpPr>
            <a:spLocks/>
          </p:cNvSpPr>
          <p:nvPr/>
        </p:nvSpPr>
        <p:spPr bwMode="auto">
          <a:xfrm rot="5400013">
            <a:off x="5334000" y="-1828800"/>
            <a:ext cx="228600" cy="6934200"/>
          </a:xfrm>
          <a:custGeom>
            <a:avLst/>
            <a:gdLst>
              <a:gd name="T0" fmla="*/ 114300 w 228600"/>
              <a:gd name="T1" fmla="*/ 0 h 6934196"/>
              <a:gd name="T2" fmla="*/ 228600 w 228600"/>
              <a:gd name="T3" fmla="*/ 3467104 h 6934196"/>
              <a:gd name="T4" fmla="*/ 114300 w 228600"/>
              <a:gd name="T5" fmla="*/ 6934208 h 6934196"/>
              <a:gd name="T6" fmla="*/ 0 w 228600"/>
              <a:gd name="T7" fmla="*/ 3467104 h 6934196"/>
              <a:gd name="T8" fmla="*/ 228600 w 228600"/>
              <a:gd name="T9" fmla="*/ 0 h 6934196"/>
              <a:gd name="T10" fmla="*/ 0 w 228600"/>
              <a:gd name="T11" fmla="*/ 3467104 h 6934196"/>
              <a:gd name="T12" fmla="*/ 228600 w 228600"/>
              <a:gd name="T13" fmla="*/ 6934208 h 6934196"/>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6934196"/>
              <a:gd name="T23" fmla="*/ 228600 w 228600"/>
              <a:gd name="T24" fmla="*/ 6928616 h 6934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6934196" stroke="0">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close/>
              </a:path>
              <a:path w="228600" h="6934196" fill="none">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6" name="TextBox 35"/>
          <p:cNvSpPr txBox="1">
            <a:spLocks noChangeArrowheads="1"/>
          </p:cNvSpPr>
          <p:nvPr/>
        </p:nvSpPr>
        <p:spPr bwMode="auto">
          <a:xfrm>
            <a:off x="4419600" y="1143000"/>
            <a:ext cx="2057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Number of fields is fixed  to  9</a:t>
            </a:r>
          </a:p>
        </p:txBody>
      </p:sp>
      <p:sp>
        <p:nvSpPr>
          <p:cNvPr id="56337" name="TextBox 36"/>
          <p:cNvSpPr txBox="1">
            <a:spLocks noChangeArrowheads="1"/>
          </p:cNvSpPr>
          <p:nvPr/>
        </p:nvSpPr>
        <p:spPr bwMode="auto">
          <a:xfrm>
            <a:off x="152400" y="5257800"/>
            <a:ext cx="7543800" cy="366713"/>
          </a:xfrm>
          <a:prstGeom prst="rect">
            <a:avLst/>
          </a:prstGeom>
          <a:noFill/>
          <a:ln w="9525">
            <a:noFill/>
            <a:miter lim="800000"/>
            <a:headEnd/>
            <a:tailEnd/>
          </a:ln>
        </p:spPr>
        <p:txBody>
          <a:bodyPr>
            <a:spAutoFit/>
          </a:bodyPr>
          <a:lstStyle/>
          <a:p>
            <a:r>
              <a:rPr lang="en-US">
                <a:solidFill>
                  <a:srgbClr val="000000"/>
                </a:solidFill>
                <a:latin typeface="Calibri" pitchFamily="34" charset="0"/>
              </a:rPr>
              <a:t>Every field in the Base data structure is a pointer or “pointer size” integer.</a:t>
            </a:r>
          </a:p>
        </p:txBody>
      </p:sp>
      <p:sp>
        <p:nvSpPr>
          <p:cNvPr id="56338" name="Rounded Rectangle 37"/>
          <p:cNvSpPr>
            <a:spLocks noChangeArrowheads="1"/>
          </p:cNvSpPr>
          <p:nvPr/>
        </p:nvSpPr>
        <p:spPr bwMode="auto">
          <a:xfrm>
            <a:off x="914400" y="5867400"/>
            <a:ext cx="6477000" cy="533400"/>
          </a:xfrm>
          <a:custGeom>
            <a:avLst/>
            <a:gdLst>
              <a:gd name="T0" fmla="*/ 3529135 w 5943600"/>
              <a:gd name="T1" fmla="*/ 0 h 533396"/>
              <a:gd name="T2" fmla="*/ 7058269 w 5943600"/>
              <a:gd name="T3" fmla="*/ 266704 h 533396"/>
              <a:gd name="T4" fmla="*/ 3529135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1600">
                <a:solidFill>
                  <a:srgbClr val="FFFFFF"/>
                </a:solidFill>
                <a:latin typeface="Calibri" pitchFamily="34" charset="0"/>
              </a:rPr>
              <a:t>Base data type can be used to store all needed data for </a:t>
            </a:r>
            <a:r>
              <a:rPr lang="en-US" sz="1600" b="1">
                <a:solidFill>
                  <a:srgbClr val="FFFFFF"/>
                </a:solidFill>
                <a:latin typeface="Calibri" pitchFamily="34" charset="0"/>
              </a:rPr>
              <a:t>Tests</a:t>
            </a:r>
            <a:r>
              <a:rPr lang="en-US" sz="1600">
                <a:solidFill>
                  <a:srgbClr val="FFFFFF"/>
                </a:solidFill>
                <a:latin typeface="Calibri" pitchFamily="34" charset="0"/>
              </a:rPr>
              <a:t> and</a:t>
            </a:r>
            <a:r>
              <a:rPr lang="en-US" sz="1600" b="1">
                <a:solidFill>
                  <a:srgbClr val="FFFFFF"/>
                </a:solidFill>
                <a:latin typeface="Calibri" pitchFamily="34" charset="0"/>
              </a:rPr>
              <a:t> Models</a:t>
            </a:r>
          </a:p>
        </p:txBody>
      </p:sp>
      <p:sp>
        <p:nvSpPr>
          <p:cNvPr id="56340" name="TextBox 26"/>
          <p:cNvSpPr txBox="1">
            <a:spLocks noChangeArrowheads="1"/>
          </p:cNvSpPr>
          <p:nvPr/>
        </p:nvSpPr>
        <p:spPr bwMode="auto">
          <a:xfrm>
            <a:off x="7696200" y="484822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peratom</a:t>
            </a:r>
            <a:endParaRPr lang="en-US" sz="1200">
              <a:solidFill>
                <a:srgbClr val="000000"/>
              </a:solidFill>
              <a:latin typeface="Calibri" pitchFamily="34" charset="0"/>
            </a:endParaRPr>
          </a:p>
        </p:txBody>
      </p:sp>
      <p:sp>
        <p:nvSpPr>
          <p:cNvPr id="56341" name="TextBox 27"/>
          <p:cNvSpPr txBox="1">
            <a:spLocks noChangeArrowheads="1"/>
          </p:cNvSpPr>
          <p:nvPr/>
        </p:nvSpPr>
        <p:spPr bwMode="auto">
          <a:xfrm>
            <a:off x="7696200" y="5168900"/>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freeable</a:t>
            </a:r>
            <a:endParaRPr lang="en-US" sz="1200">
              <a:solidFill>
                <a:srgbClr val="000000"/>
              </a:solidFill>
              <a:latin typeface="Calibri" pitchFamily="34" charset="0"/>
            </a:endParaRPr>
          </a:p>
        </p:txBody>
      </p:sp>
      <p:sp>
        <p:nvSpPr>
          <p:cNvPr id="56342" name="TextBox 28"/>
          <p:cNvSpPr txBox="1">
            <a:spLocks noChangeArrowheads="1"/>
          </p:cNvSpPr>
          <p:nvPr/>
        </p:nvSpPr>
        <p:spPr bwMode="auto">
          <a:xfrm>
            <a:off x="7696200" y="548957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pointerchanged</a:t>
            </a:r>
            <a:endParaRPr lang="en-US" sz="1200">
              <a:solidFill>
                <a:srgbClr val="000000"/>
              </a:solidFill>
              <a:latin typeface="Calibri" pitchFamily="34" charset="0"/>
            </a:endParaRPr>
          </a:p>
        </p:txBody>
      </p:sp>
      <p:sp>
        <p:nvSpPr>
          <p:cNvPr id="56343" name="TextBox 29"/>
          <p:cNvSpPr txBox="1">
            <a:spLocks noChangeArrowheads="1"/>
          </p:cNvSpPr>
          <p:nvPr/>
        </p:nvSpPr>
        <p:spPr bwMode="auto">
          <a:xfrm>
            <a:off x="7696200" y="5811838"/>
            <a:ext cx="1219200" cy="284162"/>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ID</a:t>
            </a:r>
            <a:endParaRPr lang="en-US" sz="1200">
              <a:solidFill>
                <a:srgbClr val="000000"/>
              </a:solidFill>
              <a:latin typeface="Calibri" pitchFamily="34" charset="0"/>
            </a:endParaRPr>
          </a:p>
        </p:txBody>
      </p:sp>
      <p:sp>
        <p:nvSpPr>
          <p:cNvPr id="56344" name="Isosceles Triangle 38"/>
          <p:cNvSpPr>
            <a:spLocks/>
          </p:cNvSpPr>
          <p:nvPr/>
        </p:nvSpPr>
        <p:spPr bwMode="auto">
          <a:xfrm rot="6206929">
            <a:off x="6896100" y="4991100"/>
            <a:ext cx="1143000" cy="304800"/>
          </a:xfrm>
          <a:custGeom>
            <a:avLst/>
            <a:gdLst>
              <a:gd name="T0" fmla="*/ 571500 w 1143000"/>
              <a:gd name="T1" fmla="*/ 0 h 152403"/>
              <a:gd name="T2" fmla="*/ 1143000 w 1143000"/>
              <a:gd name="T3" fmla="*/ 304788 h 152403"/>
              <a:gd name="T4" fmla="*/ 571500 w 1143000"/>
              <a:gd name="T5" fmla="*/ 609576 h 152403"/>
              <a:gd name="T6" fmla="*/ 0 w 1143000"/>
              <a:gd name="T7" fmla="*/ 304788 h 152403"/>
              <a:gd name="T8" fmla="*/ 571500 w 1143000"/>
              <a:gd name="T9" fmla="*/ 0 h 152403"/>
              <a:gd name="T10" fmla="*/ 285750 w 1143000"/>
              <a:gd name="T11" fmla="*/ 304788 h 152403"/>
              <a:gd name="T12" fmla="*/ 0 w 1143000"/>
              <a:gd name="T13" fmla="*/ 609576 h 152403"/>
              <a:gd name="T14" fmla="*/ 571500 w 1143000"/>
              <a:gd name="T15" fmla="*/ 609576 h 152403"/>
              <a:gd name="T16" fmla="*/ 1143000 w 1143000"/>
              <a:gd name="T17" fmla="*/ 609576 h 152403"/>
              <a:gd name="T18" fmla="*/ 857250 w 1143000"/>
              <a:gd name="T19" fmla="*/ 304788 h 152403"/>
              <a:gd name="T20" fmla="*/ 17694720 60000 65536"/>
              <a:gd name="T21" fmla="*/ 0 60000 65536"/>
              <a:gd name="T22" fmla="*/ 5898240 60000 65536"/>
              <a:gd name="T23" fmla="*/ 11796480 60000 65536"/>
              <a:gd name="T24" fmla="*/ 17694720 60000 65536"/>
              <a:gd name="T25" fmla="*/ 11796480 60000 65536"/>
              <a:gd name="T26" fmla="*/ 5898240 60000 65536"/>
              <a:gd name="T27" fmla="*/ 5898240 60000 65536"/>
              <a:gd name="T28" fmla="*/ 5898240 60000 65536"/>
              <a:gd name="T29" fmla="*/ 0 60000 65536"/>
              <a:gd name="T30" fmla="*/ 285750 w 1143000"/>
              <a:gd name="T31" fmla="*/ 76202 h 152403"/>
              <a:gd name="T32" fmla="*/ 857250 w 1143000"/>
              <a:gd name="T33" fmla="*/ 152403 h 152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3000" h="152403">
                <a:moveTo>
                  <a:pt x="0" y="152403"/>
                </a:moveTo>
                <a:lnTo>
                  <a:pt x="571500" y="0"/>
                </a:lnTo>
                <a:lnTo>
                  <a:pt x="1143000" y="152403"/>
                </a:lnTo>
                <a:close/>
              </a:path>
            </a:pathLst>
          </a:custGeom>
          <a:solidFill>
            <a:srgbClr val="DDD9C3"/>
          </a:solidFill>
          <a:ln w="9525">
            <a:noFill/>
            <a:prstDash val="solid"/>
            <a:round/>
            <a:headEnd/>
            <a:tailEnd/>
          </a:ln>
        </p:spPr>
        <p:txBody>
          <a:bodyPr anchor="ctr" anchorCtr="1"/>
          <a:lstStyle/>
          <a:p>
            <a:endParaRPr lang="en-US"/>
          </a:p>
        </p:txBody>
      </p:sp>
      <p:sp>
        <p:nvSpPr>
          <p:cNvPr id="23" name="Rounded Rectangular Callout 20"/>
          <p:cNvSpPr/>
          <p:nvPr/>
        </p:nvSpPr>
        <p:spPr>
          <a:xfrm>
            <a:off x="4038603" y="2743200"/>
            <a:ext cx="1524003" cy="914400"/>
          </a:xfrm>
          <a:custGeom>
            <a:avLst>
              <a:gd name="f0" fmla="val -854"/>
              <a:gd name="f1" fmla="val -128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auxiliary array: very useful for 2d arrays (variable and fixed dimensions)</a:t>
            </a:r>
          </a:p>
        </p:txBody>
      </p:sp>
      <p:sp>
        <p:nvSpPr>
          <p:cNvPr id="24" name="Rounded Rectangular Callout 22"/>
          <p:cNvSpPr/>
          <p:nvPr/>
        </p:nvSpPr>
        <p:spPr>
          <a:xfrm>
            <a:off x="1676396" y="2743200"/>
            <a:ext cx="1219196" cy="914400"/>
          </a:xfrm>
          <a:custGeom>
            <a:avLst>
              <a:gd name="f0" fmla="val 12246"/>
              <a:gd name="f1" fmla="val -141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pointer to contiguous array of data  of size “size”</a:t>
            </a:r>
          </a:p>
        </p:txBody>
      </p:sp>
      <p:sp>
        <p:nvSpPr>
          <p:cNvPr id="25" name="Rounded Rectangular Callout 30"/>
          <p:cNvSpPr/>
          <p:nvPr/>
        </p:nvSpPr>
        <p:spPr>
          <a:xfrm>
            <a:off x="5638803" y="2743200"/>
            <a:ext cx="1752603" cy="914400"/>
          </a:xfrm>
          <a:custGeom>
            <a:avLst>
              <a:gd name="f0" fmla="val 10675"/>
              <a:gd name="f1" fmla="val -132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name contains description information  like “coordinates”, “velocities”, “forces”, etc…</a:t>
            </a:r>
          </a:p>
        </p:txBody>
      </p:sp>
      <p:sp>
        <p:nvSpPr>
          <p:cNvPr id="26" name="Rounded Rectangular Callout 31"/>
          <p:cNvSpPr/>
          <p:nvPr/>
        </p:nvSpPr>
        <p:spPr>
          <a:xfrm>
            <a:off x="7467603" y="2743200"/>
            <a:ext cx="1524003" cy="914400"/>
          </a:xfrm>
          <a:custGeom>
            <a:avLst>
              <a:gd name="f0" fmla="val -1655"/>
              <a:gd name="f1" fmla="val -138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type tells the type for elements of array: “real”, “real*8“integer”, “integer*8”, pointer</a:t>
            </a:r>
          </a:p>
        </p:txBody>
      </p:sp>
      <p:sp>
        <p:nvSpPr>
          <p:cNvPr id="27" name="Rounded Rectangular Callout 25"/>
          <p:cNvSpPr/>
          <p:nvPr/>
        </p:nvSpPr>
        <p:spPr>
          <a:xfrm>
            <a:off x="2971800" y="2743200"/>
            <a:ext cx="990596" cy="914400"/>
          </a:xfrm>
          <a:custGeom>
            <a:avLst>
              <a:gd name="f0" fmla="val 2188"/>
              <a:gd name="f1" fmla="val -1323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size of data in terms of underlying elements</a:t>
            </a:r>
          </a:p>
        </p:txBody>
      </p:sp>
      <p:sp>
        <p:nvSpPr>
          <p:cNvPr id="2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Matt </a:t>
            </a:r>
            <a:r>
              <a:rPr lang="en-US" sz="2000" dirty="0" err="1" smtClean="0">
                <a:latin typeface="Calibri" pitchFamily="34" charset="0"/>
              </a:rPr>
              <a:t>Bierbaum</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Woo Song Choi </a:t>
            </a:r>
            <a:r>
              <a:rPr lang="en-US" sz="2000" smtClean="0">
                <a:latin typeface="Calibri" pitchFamily="34" charset="0"/>
              </a:rPr>
              <a:t>(Cornell)</a:t>
            </a:r>
            <a:endParaRPr lang="en-US" sz="2000" dirty="0" smtClean="0">
              <a:latin typeface="Calibri" pitchFamily="34" charset="0"/>
            </a:endParaRP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Molecular/atomistic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and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458200" cy="5632311"/>
          </a:xfrm>
          <a:prstGeom prst="rect">
            <a:avLst/>
          </a:prstGeom>
          <a:noFill/>
        </p:spPr>
        <p:txBody>
          <a:bodyPr wrap="square" rtlCol="0">
            <a:spAutoFit/>
          </a:bodyPr>
          <a:lstStyle/>
          <a:p>
            <a:r>
              <a:rPr lang="en-US" dirty="0" smtClean="0"/>
              <a:t>The </a:t>
            </a:r>
            <a:r>
              <a:rPr lang="en-US" i="1" dirty="0" smtClean="0">
                <a:solidFill>
                  <a:srgbClr val="C00000"/>
                </a:solidFill>
              </a:rPr>
              <a:t>Knowledgebase of Interatomic Models (KIM) </a:t>
            </a:r>
            <a:r>
              <a:rPr lang="en-US" dirty="0" smtClean="0"/>
              <a:t>project is based on a four-year NSF cyber-enabled discovery and innovation (CDI) grant. The KIM project is designed to overcome the barriers mentioned on the previous page. KIM 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solidFill>
                  <a:schemeClr val="tx2">
                    <a:lumMod val="60000"/>
                    <a:lumOff val="40000"/>
                  </a:schemeClr>
                </a:solidFill>
              </a:rPr>
              <a:t>API</a:t>
            </a:r>
            <a:r>
              <a:rPr lang="en-US" i="1" dirty="0" smtClean="0"/>
              <a:t>)</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t>of </a:t>
            </a:r>
            <a:r>
              <a:rPr lang="en-US" i="1" dirty="0" smtClean="0">
                <a:solidFill>
                  <a:srgbClr val="C00000"/>
                </a:solidFill>
              </a:rPr>
              <a:t>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KIM 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KIM is available at the project website: </a:t>
            </a:r>
            <a:r>
              <a:rPr lang="en-US" dirty="0" smtClean="0">
                <a:hlinkClick r:id="rId3"/>
              </a:rPr>
              <a:t>http://openKIM.org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19061</TotalTime>
  <Words>8741</Words>
  <Application>Microsoft Macintosh PowerPoint</Application>
  <PresentationFormat>On-screen Show (4:3)</PresentationFormat>
  <Paragraphs>1177</Paragraphs>
  <Slides>44</Slides>
  <Notes>44</Notes>
  <HiddenSlides>1</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Knowledgebase of Interatomic Models  Application Programming Interface  (KIM API)</vt:lpstr>
      <vt:lpstr>Contents</vt:lpstr>
      <vt:lpstr>Contents (2)</vt:lpstr>
      <vt:lpstr>PowerPoint Presentation</vt:lpstr>
      <vt:lpstr>KIM TEAM</vt:lpstr>
      <vt:lpstr>Molecular/atomistic simulations: tests and models</vt:lpstr>
      <vt:lpstr>Types of molecular modelers</vt:lpstr>
      <vt:lpstr>Barriers faced by molecular modelers </vt:lpstr>
      <vt:lpstr>Knowledgebase of Interatomic Models (KIM) is proposed to overcome the barriers </vt:lpstr>
      <vt:lpstr>KIM framework </vt:lpstr>
      <vt:lpstr>KIM repository: Models</vt:lpstr>
      <vt:lpstr>KIM repository: Tests</vt:lpstr>
      <vt:lpstr>KIM repository: KIM Data</vt:lpstr>
      <vt:lpstr>PowerPoint Presentation</vt:lpstr>
      <vt:lpstr>The KIM API facilitates communication between  Models and Tests</vt:lpstr>
      <vt:lpstr>The most challenging technical requirement is the need for multi-language support</vt:lpstr>
      <vt:lpstr>The KIM API is based on exchanging pointers to data and methods</vt:lpstr>
      <vt:lpstr>Using C-style pointers in Fortran</vt:lpstr>
      <vt:lpstr>How can a Test know what type of input/output data is required by a Model? We have solved this problem by introducing the KIM API descriptor file</vt:lpstr>
      <vt:lpstr> Structure of descriptor file  </vt:lpstr>
      <vt:lpstr> Each argument line in the descriptor file describes an argument and its properties  </vt:lpstr>
      <vt:lpstr> Specifying particle types – species data lines</vt:lpstr>
      <vt:lpstr> In order to define “conventions” of test/model behavior, flag data lines are reserved  </vt:lpstr>
      <vt:lpstr> Parameter arguments are used to publish/access internal parameters of a Model  </vt:lpstr>
      <vt:lpstr>Specifying units that model can handle:  Units Handling and base units  </vt:lpstr>
      <vt:lpstr>Handling of Neighbor lists and  Boundary Conditions – NBC methods</vt:lpstr>
      <vt:lpstr>Descriptions of the NBC methods</vt:lpstr>
      <vt:lpstr>Descriptions of the NBC methods (2)</vt:lpstr>
      <vt:lpstr>Descriptions of the NBC methods (3)</vt:lpstr>
      <vt:lpstr> Example of using NBC methods in KIM file  </vt:lpstr>
      <vt:lpstr> Neighbor list access methods:  all related lines in the KIM descriptor files </vt:lpstr>
      <vt:lpstr> Interface to get_neigh method  </vt:lpstr>
      <vt:lpstr>Model_init places compute method pointer in KIM API object</vt:lpstr>
      <vt:lpstr>Initialization of KIM API object, setting and getting data-pointers can be done through the KIM service routines</vt:lpstr>
      <vt:lpstr>Examples of using KIM_API_init and KIM_API_allocate service routines</vt:lpstr>
      <vt:lpstr>Examples of using KIM API getm/setm data ("multiple” version of get/set  data)  </vt:lpstr>
      <vt:lpstr>KIM_API_model_init will call model initialize routine that, in turn, will place model compute into KIM object  </vt:lpstr>
      <vt:lpstr>An example of using get_neigh method through KIM API service routines</vt:lpstr>
      <vt:lpstr> Computing quantities from the first derivative </vt:lpstr>
      <vt:lpstr>PowerPoint Presentation</vt:lpstr>
      <vt:lpstr> Every argument that needs to be communicated between Tests and Models must be in the descriptor file </vt:lpstr>
      <vt:lpstr>KIM API directory structure</vt:lpstr>
      <vt:lpstr>PowerPoint Presentation</vt:lpstr>
      <vt:lpstr>KIM API object is an array of Base data elements. Each Base data element can hold a pointer to any relevant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Ryan Elliott</cp:lastModifiedBy>
  <cp:revision>1128</cp:revision>
  <cp:lastPrinted>2011-08-06T13:33:20Z</cp:lastPrinted>
  <dcterms:created xsi:type="dcterms:W3CDTF">2010-03-15T14:52:22Z</dcterms:created>
  <dcterms:modified xsi:type="dcterms:W3CDTF">2013-06-07T14:34:48Z</dcterms:modified>
</cp:coreProperties>
</file>