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315" r:id="rId30"/>
    <p:sldId id="291" r:id="rId31"/>
    <p:sldId id="285" r:id="rId32"/>
    <p:sldId id="292" r:id="rId33"/>
    <p:sldId id="264" r:id="rId34"/>
    <p:sldId id="270" r:id="rId35"/>
    <p:sldId id="265" r:id="rId36"/>
    <p:sldId id="266" r:id="rId37"/>
    <p:sldId id="267" r:id="rId38"/>
    <p:sldId id="268" r:id="rId39"/>
    <p:sldId id="312" r:id="rId40"/>
    <p:sldId id="272" r:id="rId41"/>
    <p:sldId id="273" r:id="rId42"/>
    <p:sldId id="274" r:id="rId43"/>
    <p:sldId id="308"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89" d="100"/>
          <a:sy n="189" d="100"/>
        </p:scale>
        <p:origin x="-58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7/7/14</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7/7/14</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7/7/14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7/7/14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7/7/14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7/7/14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7/7/14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7/7/14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7/7/14</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7/7/14</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7/7/14</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7/7/14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7/7/14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7/7/14</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5908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lang="en-US" sz="1800" b="1" dirty="0" smtClean="0">
                <a:latin typeface="Calibri" pitchFamily="34" charset="0"/>
              </a:rPr>
              <a:t>Simulators</a:t>
            </a:r>
            <a:r>
              <a:rPr lang="en-US" sz="1800" dirty="0" smtClean="0">
                <a:latin typeface="Calibri" pitchFamily="34" charset="0"/>
              </a:rPr>
              <a:t>/</a:t>
            </a:r>
            <a:r>
              <a:rPr sz="1800" b="1" dirty="0" smtClean="0">
                <a:latin typeface="Calibri" pitchFamily="34" charset="0"/>
              </a:rPr>
              <a:t>Tests</a:t>
            </a:r>
            <a:r>
              <a:rPr sz="1800" dirty="0" smtClean="0">
                <a:latin typeface="Calibri" pitchFamily="34" charset="0"/>
              </a:rPr>
              <a:t> </a:t>
            </a:r>
            <a:r>
              <a:rPr sz="1800" dirty="0" smtClean="0">
                <a:latin typeface="Calibri" pitchFamily="34" charset="0"/>
              </a:rPr>
              <a:t>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lang="en-US" sz="1800" b="1" dirty="0" smtClean="0">
                <a:latin typeface="Calibri" pitchFamily="34" charset="0"/>
              </a:rPr>
              <a:t>Simulator</a:t>
            </a:r>
            <a:r>
              <a:rPr lang="en-US" sz="1800" dirty="0" smtClean="0">
                <a:latin typeface="Calibri" pitchFamily="34" charset="0"/>
              </a:rPr>
              <a:t>/</a:t>
            </a:r>
            <a:r>
              <a:rPr sz="1800" b="1" dirty="0" smtClean="0">
                <a:latin typeface="Calibri" pitchFamily="34" charset="0"/>
              </a:rPr>
              <a:t>Test</a:t>
            </a:r>
            <a:r>
              <a:rPr sz="1800" dirty="0" smtClean="0">
                <a:latin typeface="Calibri" pitchFamily="34" charset="0"/>
              </a:rPr>
              <a:t>.  A “KIM API object” is created, based on the descriptor files, that hold all arguments (variable/data and method pointers) needed for </a:t>
            </a:r>
            <a:r>
              <a:rPr lang="en-US" sz="1800" b="1" dirty="0" smtClean="0">
                <a:latin typeface="Calibri" pitchFamily="34" charset="0"/>
              </a:rPr>
              <a:t>Simulator</a:t>
            </a:r>
            <a:r>
              <a:rPr sz="1800" dirty="0" smtClean="0">
                <a:latin typeface="Calibri" pitchFamily="34" charset="0"/>
              </a:rPr>
              <a:t>/</a:t>
            </a:r>
            <a:r>
              <a:rPr sz="1800" b="1" dirty="0" smtClean="0">
                <a:latin typeface="Calibri" pitchFamily="34" charset="0"/>
              </a:rPr>
              <a:t>Mode</a:t>
            </a:r>
            <a:r>
              <a:rPr lang="en-US" sz="1800" b="1" dirty="0" smtClean="0">
                <a:latin typeface="Calibri" pitchFamily="34" charset="0"/>
              </a:rPr>
              <a:t>l</a:t>
            </a:r>
            <a:r>
              <a:rPr sz="1800" dirty="0" smtClean="0">
                <a:latin typeface="Calibri" pitchFamily="34" charset="0"/>
              </a:rPr>
              <a:t> </a:t>
            </a:r>
            <a:r>
              <a:rPr sz="1800" dirty="0" smtClean="0">
                <a:latin typeface="Calibri" pitchFamily="34" charset="0"/>
              </a:rPr>
              <a:t>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July, 2014</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kim</a:t>
            </a:r>
            <a:r>
              <a:rPr lang="en-US" sz="1400" dirty="0" err="1" smtClean="0">
                <a:latin typeface="Calibri" pitchFamily="34" charset="0"/>
              </a:rPr>
              <a:t>-api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934200" y="3276600"/>
            <a:ext cx="1230630" cy="381000"/>
          </a:xfrm>
          <a:prstGeom prst="rect">
            <a:avLst/>
          </a:prstGeom>
          <a:noFill/>
          <a:ln>
            <a:noFill/>
          </a:ln>
        </p:spPr>
        <p:txBody>
          <a:bodyPr wrap="square" rtlCol="0">
            <a:spAutoFit/>
          </a:bodyPr>
          <a:lstStyle/>
          <a:p>
            <a:r>
              <a:rPr lang="en-US" dirty="0" err="1" smtClean="0">
                <a:solidFill>
                  <a:schemeClr val="accent2">
                    <a:lumMod val="75000"/>
                  </a:schemeClr>
                </a:solidFill>
              </a:rPr>
              <a:t>OpenKIM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OpenKIM</a:t>
            </a:r>
            <a:r>
              <a:rPr lang="en-US" sz="1400" b="1" dirty="0" smtClean="0">
                <a:solidFill>
                  <a:schemeClr val="tx1"/>
                </a:solidFill>
              </a:rPr>
              <a:t> Processing </a:t>
            </a:r>
            <a:r>
              <a:rPr lang="en-US" sz="1400" b="1" dirty="0" smtClean="0">
                <a:solidFill>
                  <a:schemeClr val="tx1"/>
                </a:solidFill>
              </a:rPr>
              <a:t>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a:t>
            </a:r>
            <a:r>
              <a:rPr lang="en-US" sz="2400" b="1" dirty="0">
                <a:solidFill>
                  <a:srgbClr val="4F81BD"/>
                </a:solidFill>
                <a:latin typeface="Arial" charset="0"/>
                <a:cs typeface="Arial" charset="0"/>
              </a:rPr>
              <a:t>R</a:t>
            </a:r>
            <a:r>
              <a:rPr lang="en-US" sz="2400" b="1" dirty="0" smtClean="0">
                <a:solidFill>
                  <a:srgbClr val="4F81BD"/>
                </a:solidFill>
                <a:latin typeface="Arial" charset="0"/>
                <a:cs typeface="Arial" charset="0"/>
              </a:rPr>
              <a:t>epository</a:t>
            </a:r>
            <a:r>
              <a:rPr lang="en-US" sz="2400" b="1" dirty="0" smtClean="0">
                <a:solidFill>
                  <a:srgbClr val="4F81BD"/>
                </a:solidFill>
                <a:latin typeface="Arial" charset="0"/>
                <a:cs typeface="Arial" charset="0"/>
              </a:rPr>
              <a:t>: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a:t>
            </a:r>
            <a:r>
              <a:rPr lang="en-US" sz="2400" b="1" dirty="0">
                <a:solidFill>
                  <a:srgbClr val="4F81BD"/>
                </a:solidFill>
                <a:latin typeface="Arial" charset="0"/>
                <a:cs typeface="Arial" charset="0"/>
              </a:rPr>
              <a:t>R</a:t>
            </a:r>
            <a:r>
              <a:rPr lang="en-US" sz="2400" b="1" dirty="0" smtClean="0">
                <a:solidFill>
                  <a:srgbClr val="4F81BD"/>
                </a:solidFill>
                <a:latin typeface="Arial" charset="0"/>
                <a:cs typeface="Arial" charset="0"/>
              </a:rPr>
              <a:t>epository</a:t>
            </a:r>
            <a:r>
              <a:rPr lang="en-US" sz="2400" b="1" dirty="0" smtClean="0">
                <a:solidFill>
                  <a:srgbClr val="4F81BD"/>
                </a:solidFill>
                <a:latin typeface="Arial" charset="0"/>
                <a:cs typeface="Arial" charset="0"/>
              </a:rPr>
              <a:t>: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a:t>
            </a:r>
            <a:r>
              <a:rPr lang="en-US" sz="2400" b="1" dirty="0">
                <a:solidFill>
                  <a:srgbClr val="4F81BD"/>
                </a:solidFill>
                <a:latin typeface="Arial" charset="0"/>
                <a:cs typeface="Arial" charset="0"/>
              </a:rPr>
              <a:t>R</a:t>
            </a:r>
            <a:r>
              <a:rPr lang="en-US" sz="2400" b="1" dirty="0" smtClean="0">
                <a:solidFill>
                  <a:srgbClr val="4F81BD"/>
                </a:solidFill>
                <a:latin typeface="Arial" charset="0"/>
                <a:cs typeface="Arial" charset="0"/>
              </a:rPr>
              <a:t>epository</a:t>
            </a:r>
            <a:r>
              <a:rPr lang="en-US" sz="2400" b="1" dirty="0" smtClean="0">
                <a:solidFill>
                  <a:srgbClr val="4F81BD"/>
                </a:solidFill>
                <a:latin typeface="Arial" charset="0"/>
                <a:cs typeface="Arial" charset="0"/>
              </a:rPr>
              <a:t>: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a:t>
            </a:r>
            <a:r>
              <a:rPr lang="en-US" sz="1600" b="1" dirty="0" err="1" smtClean="0"/>
              <a:t>OpenKIM</a:t>
            </a:r>
            <a:r>
              <a:rPr lang="en-US" sz="1600" b="1" dirty="0" smtClean="0"/>
              <a:t> </a:t>
            </a:r>
            <a:r>
              <a:rPr lang="en-US" sz="1600" b="1" dirty="0" smtClean="0"/>
              <a:t>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lang="en-US" sz="2400" dirty="0" smtClean="0">
                <a:solidFill>
                  <a:srgbClr val="4F81BD"/>
                </a:solidFill>
                <a:latin typeface="Arial" charset="0"/>
                <a:cs typeface="Arial" charset="0"/>
              </a:rPr>
              <a:t>Simulators</a:t>
            </a:r>
            <a:endParaRPr sz="2400" dirty="0" smtClean="0">
              <a:solidFill>
                <a:srgbClr val="4F81BD"/>
              </a:solidFill>
              <a:latin typeface="Arial" charset="0"/>
              <a:cs typeface="Arial" charset="0"/>
            </a:endParaRP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Simulators/Tests</a:t>
            </a:r>
            <a:r>
              <a:rPr lang="en-US" sz="1000" dirty="0" smtClean="0">
                <a:solidFill>
                  <a:srgbClr val="000000"/>
                </a:solidFill>
                <a:latin typeface="Calibri" pitchFamily="34" charset="0"/>
              </a:rPr>
              <a:t> </a:t>
            </a:r>
            <a:r>
              <a:rPr lang="en-US" sz="1000" dirty="0" smtClean="0">
                <a:solidFill>
                  <a:srgbClr val="000000"/>
                </a:solidFill>
                <a:latin typeface="Calibri" pitchFamily="34" charset="0"/>
              </a:rPr>
              <a:t>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OpenKIM</a:t>
            </a: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dirty="0" smtClean="0">
                <a:solidFill>
                  <a:srgbClr val="000000"/>
                </a:solidFill>
                <a:latin typeface="Calibri" pitchFamily="34" charset="0"/>
              </a:rPr>
              <a:t>Simulator</a:t>
            </a:r>
            <a:endParaRPr lang="en-US" sz="1400" b="1" dirty="0">
              <a:solidFill>
                <a:srgbClr val="000000"/>
              </a:solidFill>
              <a:latin typeface="Calibri" pitchFamily="34" charset="0"/>
            </a:endParaRPr>
          </a:p>
          <a:p>
            <a:pPr algn="ctr"/>
            <a:r>
              <a:rPr lang="en-US" sz="1400" b="1" dirty="0">
                <a:solidFill>
                  <a:srgbClr val="000000"/>
                </a:solidFill>
                <a:latin typeface="Calibri" pitchFamily="34" charset="0"/>
              </a:rPr>
              <a:t>(client)</a:t>
            </a:r>
          </a:p>
          <a:p>
            <a:pPr algn="ctr"/>
            <a:endParaRPr lang="en-US" sz="1200" b="1" dirty="0">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215991"/>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dirty="0">
                <a:solidFill>
                  <a:srgbClr val="000000"/>
                </a:solidFill>
                <a:latin typeface="Calibri" pitchFamily="34" charset="0"/>
              </a:rPr>
              <a:t>Data and method pointers are packed in one object. The Interface consists of exchanging one pointer to the KIM API object between a </a:t>
            </a:r>
            <a:r>
              <a:rPr lang="en-US" sz="1400" b="1" dirty="0" smtClean="0">
                <a:solidFill>
                  <a:srgbClr val="000000"/>
                </a:solidFill>
                <a:latin typeface="Calibri" pitchFamily="34" charset="0"/>
              </a:rPr>
              <a:t>Simulator</a:t>
            </a:r>
            <a:r>
              <a:rPr lang="en-US" sz="1400" dirty="0" smtClean="0">
                <a:solidFill>
                  <a:srgbClr val="000000"/>
                </a:solidFill>
                <a:latin typeface="Calibri" pitchFamily="34" charset="0"/>
              </a:rPr>
              <a:t> </a:t>
            </a:r>
            <a:r>
              <a:rPr lang="en-US" sz="1400" dirty="0">
                <a:solidFill>
                  <a:srgbClr val="000000"/>
                </a:solidFill>
                <a:latin typeface="Calibri" pitchFamily="34" charset="0"/>
              </a:rPr>
              <a:t>and a </a:t>
            </a:r>
            <a:r>
              <a:rPr lang="en-US" sz="1400" b="1" dirty="0">
                <a:solidFill>
                  <a:srgbClr val="000000"/>
                </a:solidFill>
                <a:latin typeface="Calibri" pitchFamily="34" charset="0"/>
              </a:rPr>
              <a:t>Model</a:t>
            </a:r>
            <a:endParaRPr lang="en-US" sz="1400" dirty="0">
              <a:solidFill>
                <a:srgbClr val="000000"/>
              </a:solidFill>
              <a:latin typeface="Calibri" pitchFamily="34" charset="0"/>
            </a:endParaRPr>
          </a:p>
          <a:p>
            <a:pPr marL="342900" indent="-342900">
              <a:buSzPct val="100000"/>
              <a:buFont typeface="Calibri" pitchFamily="34" charset="0"/>
              <a:buAutoNum type="arabicPeriod"/>
            </a:pPr>
            <a:r>
              <a:rPr lang="en-US" sz="1400" dirty="0">
                <a:solidFill>
                  <a:srgbClr val="000000"/>
                </a:solidFill>
                <a:latin typeface="Calibri" pitchFamily="34" charset="0"/>
              </a:rPr>
              <a:t>All languages naturally support pointers:</a:t>
            </a:r>
          </a:p>
          <a:p>
            <a:pPr lvl="1">
              <a:buSzPct val="100000"/>
              <a:buFont typeface="Arial" charset="0"/>
              <a:buChar char="•"/>
            </a:pPr>
            <a:r>
              <a:rPr lang="en-US" sz="1400" dirty="0">
                <a:solidFill>
                  <a:srgbClr val="000000"/>
                </a:solidFill>
                <a:latin typeface="Calibri" pitchFamily="34" charset="0"/>
              </a:rPr>
              <a:t>FORTRAN (</a:t>
            </a:r>
            <a:r>
              <a:rPr lang="en-US" sz="1400" dirty="0" err="1">
                <a:solidFill>
                  <a:srgbClr val="000000"/>
                </a:solidFill>
                <a:latin typeface="Calibri" pitchFamily="34" charset="0"/>
              </a:rPr>
              <a:t>cray</a:t>
            </a:r>
            <a:r>
              <a:rPr lang="en-US" sz="1400" dirty="0">
                <a:solidFill>
                  <a:srgbClr val="000000"/>
                </a:solidFill>
                <a:latin typeface="Calibri" pitchFamily="34" charset="0"/>
              </a:rPr>
              <a:t> or 2003 standard)</a:t>
            </a:r>
          </a:p>
          <a:p>
            <a:pPr lvl="1">
              <a:buSzPct val="100000"/>
              <a:buFont typeface="Arial" charset="0"/>
              <a:buChar char="•"/>
            </a:pPr>
            <a:r>
              <a:rPr lang="en-US" sz="1400" dirty="0">
                <a:solidFill>
                  <a:srgbClr val="000000"/>
                </a:solidFill>
                <a:latin typeface="Calibri" pitchFamily="34" charset="0"/>
              </a:rPr>
              <a:t>C/C++</a:t>
            </a:r>
          </a:p>
          <a:p>
            <a:pPr lvl="1">
              <a:buSzPct val="100000"/>
              <a:buFont typeface="Arial" charset="0"/>
              <a:buChar char="•"/>
            </a:pPr>
            <a:r>
              <a:rPr lang="en-US" sz="1400" dirty="0">
                <a:solidFill>
                  <a:srgbClr val="000000"/>
                </a:solidFill>
                <a:latin typeface="Calibri" pitchFamily="34" charset="0"/>
              </a:rPr>
              <a:t> Java</a:t>
            </a:r>
          </a:p>
          <a:p>
            <a:pPr lvl="1">
              <a:buSzPct val="100000"/>
              <a:buFont typeface="Arial" charset="0"/>
              <a:buChar char="•"/>
            </a:pPr>
            <a:r>
              <a:rPr lang="en-US" sz="1400" dirty="0">
                <a:solidFill>
                  <a:srgbClr val="000000"/>
                </a:solidFill>
                <a:latin typeface="Calibri" pitchFamily="34" charset="0"/>
              </a:rPr>
              <a:t>Python</a:t>
            </a:r>
          </a:p>
          <a:p>
            <a:pPr marL="342900" indent="-342900">
              <a:buSzPct val="100000"/>
              <a:buFont typeface="Arial" charset="0"/>
              <a:buChar char="•"/>
            </a:pPr>
            <a:endParaRPr lang="en-US" sz="1200" dirty="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7"/>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Fortran 2003 provides the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module for standard C/Fortran interoperability. </a:t>
            </a:r>
          </a:p>
          <a:p>
            <a:pPr marL="342900" indent="-342900">
              <a:buSzPct val="100000"/>
            </a:pPr>
            <a:r>
              <a:rPr lang="en-US" dirty="0" smtClean="0">
                <a:solidFill>
                  <a:srgbClr val="000000"/>
                </a:solidFill>
                <a:latin typeface="Calibri" pitchFamily="34" charset="0"/>
              </a:rPr>
              <a:t>An example below shows the general syntax and usage of a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in Fortran compared with C.</a:t>
            </a:r>
          </a:p>
        </p:txBody>
      </p:sp>
      <p:sp>
        <p:nvSpPr>
          <p:cNvPr id="35" name="TextBox 34"/>
          <p:cNvSpPr txBox="1"/>
          <p:nvPr/>
        </p:nvSpPr>
        <p:spPr>
          <a:xfrm>
            <a:off x="457200" y="3635276"/>
            <a:ext cx="3124200" cy="2246769"/>
          </a:xfrm>
          <a:prstGeom prst="rect">
            <a:avLst/>
          </a:prstGeom>
          <a:solidFill>
            <a:schemeClr val="accent3">
              <a:lumMod val="20000"/>
              <a:lumOff val="80000"/>
            </a:schemeClr>
          </a:solidFill>
        </p:spPr>
        <p:txBody>
          <a:bodyPr wrap="square" rtlCol="0">
            <a:spAutoFit/>
          </a:bodyPr>
          <a:lstStyle/>
          <a:p>
            <a:r>
              <a:rPr lang="en-US" sz="1400" dirty="0" smtClean="0"/>
              <a:t>use, intrinsic :: </a:t>
            </a:r>
            <a:r>
              <a:rPr lang="en-US" sz="1400" dirty="0" err="1" smtClean="0"/>
              <a:t>iso_c_binding</a:t>
            </a:r>
            <a:endParaRPr lang="en-US" sz="1400" dirty="0" smtClean="0"/>
          </a:p>
          <a:p>
            <a:r>
              <a:rPr lang="en-US" sz="1400" dirty="0" smtClean="0"/>
              <a:t>…</a:t>
            </a:r>
          </a:p>
          <a:p>
            <a:r>
              <a:rPr lang="en-US" sz="1400" dirty="0" smtClean="0"/>
              <a:t>real(</a:t>
            </a:r>
            <a:r>
              <a:rPr lang="en-US" sz="1400" dirty="0" err="1" smtClean="0"/>
              <a:t>c_double</a:t>
            </a:r>
            <a:r>
              <a:rPr lang="en-US" sz="1400" dirty="0" smtClean="0"/>
              <a:t>), target :: y=10.0d0</a:t>
            </a:r>
          </a:p>
          <a:p>
            <a:r>
              <a:rPr lang="en-US" sz="1400" dirty="0" smtClean="0"/>
              <a:t>real(</a:t>
            </a:r>
            <a:r>
              <a:rPr lang="en-US" sz="1400" dirty="0" err="1" smtClean="0"/>
              <a:t>c_double</a:t>
            </a:r>
            <a:r>
              <a:rPr lang="en-US" sz="1400" dirty="0" smtClean="0"/>
              <a:t>), pointer :: x</a:t>
            </a:r>
          </a:p>
          <a:p>
            <a:r>
              <a:rPr lang="en-US" sz="1400" dirty="0" smtClean="0"/>
              <a:t>type(</a:t>
            </a:r>
            <a:r>
              <a:rPr lang="en-US" sz="1400" dirty="0" err="1" smtClean="0"/>
              <a:t>c_ptr</a:t>
            </a:r>
            <a:r>
              <a:rPr lang="en-US" sz="1400" dirty="0" smtClean="0"/>
              <a:t>) </a:t>
            </a:r>
            <a:r>
              <a:rPr lang="en-US" sz="1400" dirty="0" err="1" smtClean="0"/>
              <a:t>px</a:t>
            </a:r>
            <a:endParaRPr lang="en-US" sz="1400" dirty="0" smtClean="0"/>
          </a:p>
          <a:p>
            <a:r>
              <a:rPr lang="en-US" sz="1400" dirty="0" smtClean="0"/>
              <a:t>…</a:t>
            </a:r>
          </a:p>
          <a:p>
            <a:r>
              <a:rPr lang="en-US" sz="1400" dirty="0" err="1" smtClean="0"/>
              <a:t>px</a:t>
            </a:r>
            <a:r>
              <a:rPr lang="en-US" sz="1400" dirty="0" smtClean="0"/>
              <a:t> = </a:t>
            </a:r>
            <a:r>
              <a:rPr lang="en-US" sz="1400" dirty="0" err="1" smtClean="0"/>
              <a:t>c_loc</a:t>
            </a:r>
            <a:r>
              <a:rPr lang="en-US" sz="1400" dirty="0" smtClean="0"/>
              <a:t>(y)</a:t>
            </a:r>
          </a:p>
          <a:p>
            <a:r>
              <a:rPr lang="en-US" sz="1400" dirty="0" smtClean="0"/>
              <a:t>call </a:t>
            </a:r>
            <a:r>
              <a:rPr lang="en-US" sz="1400" dirty="0" err="1" smtClean="0"/>
              <a:t>c_f_pointer</a:t>
            </a:r>
            <a:r>
              <a:rPr lang="en-US" sz="1400" dirty="0" smtClean="0"/>
              <a:t>(</a:t>
            </a:r>
            <a:r>
              <a:rPr lang="en-US" sz="1400" dirty="0" err="1" smtClean="0"/>
              <a:t>px</a:t>
            </a:r>
            <a:r>
              <a:rPr lang="en-US" sz="1400" dirty="0" smtClean="0"/>
              <a:t>, x)</a:t>
            </a:r>
          </a:p>
          <a:p>
            <a:r>
              <a:rPr lang="en-US" sz="1400" dirty="0" smtClean="0"/>
              <a:t>print*,”x=“,x</a:t>
            </a:r>
          </a:p>
          <a:p>
            <a:r>
              <a:rPr lang="en-US" sz="1400" dirty="0" smtClean="0"/>
              <a:t>…</a:t>
            </a:r>
            <a:endParaRPr lang="en-US" sz="1400"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8" name="Rounded Rectangular Callout 11"/>
          <p:cNvSpPr/>
          <p:nvPr/>
        </p:nvSpPr>
        <p:spPr>
          <a:xfrm>
            <a:off x="3733800" y="4321076"/>
            <a:ext cx="2057400" cy="685800"/>
          </a:xfrm>
          <a:custGeom>
            <a:avLst>
              <a:gd name="f0" fmla="val -15418"/>
              <a:gd name="f1" fmla="val 241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47787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model_Ne_P_MLJ_NEIGH_PURE_H.kim</a:t>
            </a:r>
            <a:r>
              <a:rPr lang="en-US" sz="1600" b="1"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a:t>
            </a:r>
            <a:r>
              <a:rPr lang="en-US" sz="800" dirty="0" smtClean="0">
                <a:solidFill>
                  <a:srgbClr val="000000"/>
                </a:solidFill>
                <a:latin typeface="Calibri" pitchFamily="34" charset="0"/>
              </a:rPr>
              <a:t>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a:t>
            </a:r>
            <a:r>
              <a:rPr lang="en-US" sz="2000" b="1" dirty="0" smtClean="0">
                <a:latin typeface="Calibri" pitchFamily="34" charset="0"/>
              </a:rPr>
              <a:t>Open</a:t>
            </a:r>
            <a:r>
              <a:rPr sz="2000" b="1" dirty="0" smtClean="0">
                <a:latin typeface="Calibri" pitchFamily="34" charset="0"/>
              </a:rPr>
              <a:t>KIM </a:t>
            </a:r>
            <a:r>
              <a:rPr sz="2000" b="1" dirty="0" smtClean="0">
                <a:latin typeface="Calibri" pitchFamily="34" charset="0"/>
              </a:rPr>
              <a:t>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Open Knowledgebase </a:t>
            </a:r>
            <a:r>
              <a:rPr lang="en-US" sz="1600" dirty="0" smtClean="0">
                <a:latin typeface="Calibri" pitchFamily="34" charset="0"/>
              </a:rPr>
              <a:t>of Interatomic Models </a:t>
            </a:r>
            <a:r>
              <a:rPr lang="en-US" sz="1600" dirty="0" smtClean="0">
                <a:latin typeface="Calibri" pitchFamily="34" charset="0"/>
              </a:rPr>
              <a:t>(</a:t>
            </a:r>
            <a:r>
              <a:rPr lang="en-US" sz="1600" dirty="0" err="1" smtClean="0">
                <a:latin typeface="Calibri" pitchFamily="34" charset="0"/>
              </a:rPr>
              <a:t>OpenKIM</a:t>
            </a:r>
            <a:r>
              <a:rPr lang="en-US" sz="1600" dirty="0" smtClean="0">
                <a:latin typeface="Calibri" pitchFamily="34" charset="0"/>
              </a:rPr>
              <a:t>) is proposed to overcome </a:t>
            </a:r>
            <a:r>
              <a:rPr lang="en-US" sz="1600" dirty="0" smtClean="0">
                <a:latin typeface="Calibri" pitchFamily="34" charset="0"/>
              </a:rPr>
              <a:t>barriers </a:t>
            </a:r>
            <a:endParaRPr lang="en-US" sz="1600" dirty="0" smtClean="0">
              <a:latin typeface="Calibri" pitchFamily="34" charset="0"/>
            </a:endParaRPr>
          </a:p>
          <a:p>
            <a:pPr lvl="1" eaLnBrk="1" hangingPunct="1">
              <a:lnSpc>
                <a:spcPct val="80000"/>
              </a:lnSpc>
              <a:spcBef>
                <a:spcPts val="400"/>
              </a:spcBef>
            </a:pPr>
            <a:r>
              <a:rPr lang="en-US" sz="1600" dirty="0" err="1" smtClean="0">
                <a:latin typeface="Calibri" pitchFamily="34" charset="0"/>
              </a:rPr>
              <a:t>OpenKIM</a:t>
            </a:r>
            <a:r>
              <a:rPr lang="en-US" sz="1600" dirty="0" smtClean="0">
                <a:latin typeface="Calibri" pitchFamily="34" charset="0"/>
              </a:rPr>
              <a:t> </a:t>
            </a:r>
            <a:r>
              <a:rPr lang="en-US" sz="1600" dirty="0" smtClean="0">
                <a:latin typeface="Calibri" pitchFamily="34" charset="0"/>
              </a:rPr>
              <a:t>framework </a:t>
            </a:r>
          </a:p>
          <a:p>
            <a:pPr lvl="1" eaLnBrk="1" hangingPunct="1">
              <a:lnSpc>
                <a:spcPct val="80000"/>
              </a:lnSpc>
              <a:spcBef>
                <a:spcPts val="400"/>
              </a:spcBef>
            </a:pPr>
            <a:r>
              <a:rPr lang="en-US" sz="1600" dirty="0" err="1" smtClean="0">
                <a:latin typeface="Calibri" pitchFamily="34" charset="0"/>
              </a:rPr>
              <a:t>OpenKIM</a:t>
            </a:r>
            <a:r>
              <a:rPr lang="en-US" sz="1600" dirty="0" smtClean="0">
                <a:latin typeface="Calibri" pitchFamily="34" charset="0"/>
              </a:rPr>
              <a:t> </a:t>
            </a:r>
            <a:r>
              <a:rPr lang="en-US" sz="1600" dirty="0">
                <a:latin typeface="Calibri" pitchFamily="34" charset="0"/>
              </a:rPr>
              <a:t>R</a:t>
            </a:r>
            <a:r>
              <a:rPr lang="en-US" sz="1600" dirty="0" smtClean="0">
                <a:latin typeface="Calibri" pitchFamily="34" charset="0"/>
              </a:rPr>
              <a:t>epository</a:t>
            </a:r>
            <a:r>
              <a:rPr lang="en-US" sz="1600" dirty="0" smtClean="0">
                <a:latin typeface="Calibri" pitchFamily="34" charset="0"/>
              </a:rPr>
              <a:t>: Models</a:t>
            </a:r>
          </a:p>
          <a:p>
            <a:pPr lvl="1" eaLnBrk="1" hangingPunct="1">
              <a:lnSpc>
                <a:spcPct val="80000"/>
              </a:lnSpc>
              <a:spcBef>
                <a:spcPts val="400"/>
              </a:spcBef>
            </a:pPr>
            <a:r>
              <a:rPr lang="en-US" sz="1600" dirty="0" err="1" smtClean="0">
                <a:latin typeface="Calibri" pitchFamily="34" charset="0"/>
              </a:rPr>
              <a:t>OpenKIM</a:t>
            </a:r>
            <a:r>
              <a:rPr lang="en-US" sz="1600" dirty="0" smtClean="0">
                <a:latin typeface="Calibri" pitchFamily="34" charset="0"/>
              </a:rPr>
              <a:t> </a:t>
            </a:r>
            <a:r>
              <a:rPr lang="en-US" sz="1600" dirty="0">
                <a:latin typeface="Calibri" pitchFamily="34" charset="0"/>
              </a:rPr>
              <a:t>R</a:t>
            </a:r>
            <a:r>
              <a:rPr lang="en-US" sz="1600" dirty="0" smtClean="0">
                <a:latin typeface="Calibri" pitchFamily="34" charset="0"/>
              </a:rPr>
              <a:t>epository</a:t>
            </a:r>
            <a:r>
              <a:rPr lang="en-US" sz="1600" dirty="0" smtClean="0">
                <a:latin typeface="Calibri" pitchFamily="34" charset="0"/>
              </a:rPr>
              <a:t>: Tests</a:t>
            </a:r>
          </a:p>
          <a:p>
            <a:pPr lvl="1" eaLnBrk="1" hangingPunct="1">
              <a:lnSpc>
                <a:spcPct val="80000"/>
              </a:lnSpc>
              <a:spcBef>
                <a:spcPts val="400"/>
              </a:spcBef>
            </a:pPr>
            <a:r>
              <a:rPr lang="en-US" sz="1600" dirty="0" err="1" smtClean="0">
                <a:latin typeface="Calibri" pitchFamily="34" charset="0"/>
              </a:rPr>
              <a:t>OpenKIM</a:t>
            </a:r>
            <a:r>
              <a:rPr lang="en-US" sz="1600" dirty="0" smtClean="0">
                <a:latin typeface="Calibri" pitchFamily="34" charset="0"/>
              </a:rPr>
              <a:t> </a:t>
            </a:r>
            <a:r>
              <a:rPr lang="en-US" sz="1600" dirty="0">
                <a:latin typeface="Calibri" pitchFamily="34" charset="0"/>
              </a:rPr>
              <a:t>R</a:t>
            </a:r>
            <a:r>
              <a:rPr lang="en-US" sz="1600" dirty="0" smtClean="0">
                <a:latin typeface="Calibri" pitchFamily="34" charset="0"/>
              </a:rPr>
              <a:t>epository</a:t>
            </a:r>
            <a:r>
              <a:rPr lang="en-US" sz="1600" dirty="0" smtClean="0">
                <a:latin typeface="Calibri" pitchFamily="34" charset="0"/>
              </a:rPr>
              <a:t>: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a:t>
            </a:r>
            <a:r>
              <a:rPr sz="1600" dirty="0" smtClean="0">
                <a:latin typeface="Calibri" pitchFamily="34" charset="0"/>
              </a:rPr>
              <a:t>communication </a:t>
            </a:r>
            <a:r>
              <a:rPr sz="1600" dirty="0" smtClean="0">
                <a:latin typeface="Calibri" pitchFamily="34" charset="0"/>
              </a:rPr>
              <a:t>between </a:t>
            </a:r>
            <a:r>
              <a:rPr sz="1600" b="1" dirty="0" smtClean="0">
                <a:latin typeface="Calibri" pitchFamily="34" charset="0"/>
              </a:rPr>
              <a:t>Models </a:t>
            </a:r>
            <a:r>
              <a:rPr sz="1600" dirty="0" smtClean="0">
                <a:latin typeface="Calibri" pitchFamily="34" charset="0"/>
              </a:rPr>
              <a:t>and </a:t>
            </a:r>
            <a:r>
              <a:rPr lang="en-US" sz="1600" b="1" dirty="0" smtClean="0">
                <a:latin typeface="Calibri" pitchFamily="34" charset="0"/>
              </a:rPr>
              <a:t>Simulators</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lang="en-US" sz="1600" b="1" dirty="0" smtClean="0">
                <a:latin typeface="Calibri" pitchFamily="34" charset="0"/>
              </a:rPr>
              <a:t>Simulator</a:t>
            </a:r>
            <a:r>
              <a:rPr sz="1600" dirty="0" smtClean="0">
                <a:latin typeface="Calibri" pitchFamily="34" charset="0"/>
              </a:rPr>
              <a:t> </a:t>
            </a:r>
            <a:r>
              <a:rPr sz="1600" dirty="0" smtClean="0">
                <a:latin typeface="Calibri" pitchFamily="34" charset="0"/>
              </a:rPr>
              <a:t>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Simulator</a:t>
            </a:r>
            <a:r>
              <a:rPr sz="1600" dirty="0" smtClean="0">
                <a:solidFill>
                  <a:schemeClr val="tx1"/>
                </a:solidFill>
                <a:latin typeface="Calibri" pitchFamily="34" charset="0"/>
              </a:rPr>
              <a:t>/</a:t>
            </a:r>
            <a:r>
              <a:rPr sz="1600" dirty="0" smtClean="0">
                <a:solidFill>
                  <a:schemeClr val="tx1"/>
                </a:solidFill>
                <a:latin typeface="Calibri" pitchFamily="34" charset="0"/>
              </a:rPr>
              <a: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a:t>
            </a:r>
            <a:r>
              <a:rPr lang="en-US" sz="1600" dirty="0" smtClean="0">
                <a:solidFill>
                  <a:schemeClr val="tx1"/>
                </a:solidFill>
                <a:latin typeface="Calibri" pitchFamily="34" charset="0"/>
              </a:rPr>
              <a:t>library</a:t>
            </a:r>
            <a:r>
              <a:rPr lang="en-US" sz="1600" dirty="0" smtClean="0">
                <a:solidFill>
                  <a:schemeClr val="tx1"/>
                </a:solidFill>
                <a:latin typeface="Calibri" pitchFamily="34" charset="0"/>
              </a:rPr>
              <a:t> </a:t>
            </a:r>
            <a:r>
              <a:rPr lang="en-US" sz="1600" dirty="0" smtClean="0">
                <a:solidFill>
                  <a:schemeClr val="tx1"/>
                </a:solidFill>
                <a:latin typeface="Calibri" pitchFamily="34" charset="0"/>
              </a:rPr>
              <a:t>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261610"/>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123658"/>
          </a:xfrm>
          <a:prstGeom prst="rect">
            <a:avLst/>
          </a:prstGeom>
          <a:solidFill>
            <a:srgbClr val="EBF1DE"/>
          </a:solidFill>
          <a:ln w="9528">
            <a:solidFill>
              <a:srgbClr val="FFC000"/>
            </a:solidFill>
            <a:miter lim="800000"/>
            <a:headEnd/>
            <a:tailEnd/>
          </a:ln>
        </p:spPr>
        <p:txBody>
          <a:bodyPr>
            <a:spAutoFit/>
          </a:bodyPr>
          <a:lstStyle/>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double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double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7526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a:t>
            </a:r>
            <a:r>
              <a:rPr lang="en-US" sz="900" dirty="0" smtClean="0">
                <a:solidFill>
                  <a:srgbClr val="000000"/>
                </a:solidFill>
                <a:latin typeface="Calibri" pitchFamily="34" charset="0"/>
              </a:rPr>
              <a:t>docs</a:t>
            </a:r>
            <a:r>
              <a:rPr lang="en-US" sz="900" dirty="0" smtClean="0">
                <a:solidFill>
                  <a:srgbClr val="000000"/>
                </a:solidFill>
                <a:latin typeface="Calibri" pitchFamily="34" charset="0"/>
              </a:rPr>
              <a:t>/</a:t>
            </a:r>
            <a:r>
              <a:rPr lang="en-US" sz="900" dirty="0" smtClean="0">
                <a:solidFill>
                  <a:srgbClr val="000000"/>
                </a:solidFill>
                <a:latin typeface="Calibri" pitchFamily="34" charset="0"/>
              </a:rPr>
              <a:t>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a:t>
            </a:r>
            <a:r>
              <a:rPr lang="en-US" sz="1100" dirty="0" smtClean="0"/>
              <a:t>docs</a:t>
            </a:r>
            <a:r>
              <a:rPr lang="en-US" sz="1100" dirty="0" smtClean="0"/>
              <a:t>/</a:t>
            </a:r>
            <a:r>
              <a:rPr lang="en-US" sz="1100" dirty="0" smtClean="0"/>
              <a:t>standard.kim. Also see the files in </a:t>
            </a:r>
            <a:r>
              <a:rPr lang="en-US" sz="1100" dirty="0" smtClean="0"/>
              <a:t>docs</a:t>
            </a:r>
            <a:r>
              <a:rPr lang="en-US" sz="1100" dirty="0" smtClean="0"/>
              <a:t>/</a:t>
            </a:r>
            <a:r>
              <a:rPr lang="en-US" sz="1100" dirty="0" smtClean="0"/>
              <a:t>.</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double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double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double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a:solidFill>
                  <a:srgbClr val="000000"/>
                </a:solidFill>
                <a:latin typeface="Calibri" pitchFamily="34" charset="0"/>
              </a:rPr>
              <a:t>e</a:t>
            </a:r>
            <a:r>
              <a:rPr lang="en-US" sz="1600" b="1" dirty="0" smtClean="0">
                <a:solidFill>
                  <a:srgbClr val="000000"/>
                </a:solidFill>
                <a:latin typeface="Calibri" pitchFamily="34" charset="0"/>
              </a:rPr>
              <a:t>xamples/models</a:t>
            </a:r>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ex_model_Ar_P_MLJ_CLUSTER_F03</a:t>
            </a:r>
            <a:r>
              <a:rPr lang="en-US" sz="1600" b="1" dirty="0" smtClean="0">
                <a:solidFill>
                  <a:srgbClr val="000000"/>
                </a:solidFill>
                <a:latin typeface="Calibri" pitchFamily="34" charset="0"/>
              </a:rPr>
              <a:t>/model_Ar_P_MLJ_CLUSTER_F03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a:t>
            </a:r>
            <a:r>
              <a:rPr lang="en-US" sz="1200" dirty="0" smtClean="0"/>
              <a:t>docs</a:t>
            </a:r>
            <a:r>
              <a:rPr lang="en-US" sz="1200" dirty="0" smtClean="0"/>
              <a:t>/</a:t>
            </a:r>
            <a:r>
              <a:rPr lang="en-US" sz="1200" dirty="0" smtClean="0"/>
              <a:t>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a:solidFill>
                  <a:srgbClr val="000000"/>
                </a:solidFill>
                <a:latin typeface="Calibri" pitchFamily="34" charset="0"/>
              </a:rPr>
              <a:t>e</a:t>
            </a:r>
            <a:r>
              <a:rPr lang="en-US" sz="1600" b="1" dirty="0" smtClean="0">
                <a:solidFill>
                  <a:srgbClr val="000000"/>
                </a:solidFill>
                <a:latin typeface="Calibri" pitchFamily="34" charset="0"/>
              </a:rPr>
              <a:t>xamples/models</a:t>
            </a:r>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ex_model_Ar_P_MLJ_F90</a:t>
            </a:r>
            <a:r>
              <a:rPr lang="en-US" sz="1600" b="1" dirty="0" smtClean="0">
                <a:solidFill>
                  <a:srgbClr val="000000"/>
                </a:solidFill>
                <a:latin typeface="Calibri" pitchFamily="34" charset="0"/>
              </a:rPr>
              <a:t>/model_Ar_P_MLJ_F03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261884"/>
          </a:xfrm>
          <a:prstGeom prst="rect">
            <a:avLst/>
          </a:prstGeom>
          <a:noFill/>
          <a:ln>
            <a:solidFill>
              <a:srgbClr val="00B050"/>
            </a:solidFill>
          </a:ln>
        </p:spPr>
        <p:txBody>
          <a:bodyPr wrap="square" rtlCol="0">
            <a:spAutoFit/>
          </a:bodyPr>
          <a:lstStyle/>
          <a:p>
            <a:r>
              <a:rPr lang="en-US" sz="1400" b="1" dirty="0" smtClean="0"/>
              <a:t>NEIGH_RVEC_H</a:t>
            </a:r>
          </a:p>
          <a:p>
            <a:pPr lvl="0"/>
            <a:r>
              <a:rPr lang="en-US" sz="1400" b="1" dirty="0">
                <a:solidFill>
                  <a:prstClr val="black"/>
                </a:solidFill>
              </a:rPr>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NEIGH_PURE_[H|</a:t>
            </a:r>
            <a:r>
              <a:rPr lang="en-US" sz="1200" b="1" dirty="0"/>
              <a:t>F</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”padding”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padding particles to apply boundary conditions.  The padding particles are treated as regular particles by the Model, and it is up to the calling code to discard some information such as the forces on the padding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4524314"/>
          </a:xfrm>
          <a:prstGeom prst="rect">
            <a:avLst/>
          </a:prstGeom>
          <a:noFill/>
        </p:spPr>
        <p:txBody>
          <a:bodyPr wrap="square" rtlCol="0">
            <a:spAutoFit/>
          </a:bodyPr>
          <a:lstStyle/>
          <a:p>
            <a:r>
              <a:rPr lang="en-US" sz="1200" b="1" dirty="0"/>
              <a:t>NEIGH_RVEC_</a:t>
            </a:r>
            <a:r>
              <a:rPr lang="en-US" sz="1200" b="1" dirty="0" smtClean="0"/>
              <a:t>[H|F]</a:t>
            </a:r>
            <a:r>
              <a:rPr lang="en-US" sz="1200" dirty="0" smtClean="0"/>
              <a:t>: </a:t>
            </a:r>
          </a:p>
          <a:p>
            <a:r>
              <a:rPr lang="en-US" sz="1200" dirty="0"/>
              <a:t>In the NEIGH_RVEC methods (NEIGH_RVEC_H and NEIGH_RVEC_F), the Model receives the number of particles, coordinates, a half or full neighbor list, and the relative position vectors </a:t>
            </a:r>
            <a:r>
              <a:rPr lang="en-US" sz="1200" dirty="0" err="1"/>
              <a:t>r_ij</a:t>
            </a:r>
            <a:r>
              <a:rPr lang="en-US" sz="1200" dirty="0"/>
              <a:t> (</a:t>
            </a:r>
            <a:r>
              <a:rPr lang="en-US" sz="1200" dirty="0" err="1"/>
              <a:t>r_ij</a:t>
            </a:r>
            <a:r>
              <a:rPr lang="en-US" sz="1200" dirty="0"/>
              <a:t> = </a:t>
            </a:r>
            <a:r>
              <a:rPr lang="en-US" sz="1200" dirty="0" err="1"/>
              <a:t>x_j-x_i</a:t>
            </a:r>
            <a:r>
              <a:rPr lang="en-US" sz="1200" dirty="0"/>
              <a:t>). The neighbor list and </a:t>
            </a:r>
            <a:r>
              <a:rPr lang="en-US" sz="1200" dirty="0" err="1"/>
              <a:t>r_ij</a:t>
            </a:r>
            <a:r>
              <a:rPr lang="en-US" sz="1200" dirty="0"/>
              <a:t> vectors define the environment of each particle, from which the </a:t>
            </a:r>
            <a:r>
              <a:rPr lang="en-US" sz="1200" dirty="0" smtClean="0"/>
              <a:t>particle's </a:t>
            </a:r>
            <a:r>
              <a:rPr lang="en-US" sz="1200" dirty="0"/>
              <a:t>energy is defined.  In the case of a half list, a neighbor pair </a:t>
            </a:r>
            <a:r>
              <a:rPr lang="en-US" sz="1200" dirty="0" err="1"/>
              <a:t>i</a:t>
            </a:r>
            <a:r>
              <a:rPr lang="en-US" sz="1200" dirty="0"/>
              <a:t> and j (where </a:t>
            </a:r>
            <a:r>
              <a:rPr lang="en-US" sz="1200" dirty="0" err="1"/>
              <a:t>i</a:t>
            </a:r>
            <a:r>
              <a:rPr lang="en-US" sz="1200" dirty="0"/>
              <a:t> &lt; j) with relative position vector (RVEC) </a:t>
            </a:r>
            <a:r>
              <a:rPr lang="en-US" sz="1200" dirty="0" err="1"/>
              <a:t>r_ij</a:t>
            </a:r>
            <a:r>
              <a:rPr lang="en-US" sz="1200" dirty="0"/>
              <a:t> defines two pieces of information: (1) j is a neighbor of </a:t>
            </a:r>
            <a:r>
              <a:rPr lang="en-US" sz="1200" dirty="0" err="1"/>
              <a:t>i</a:t>
            </a:r>
            <a:r>
              <a:rPr lang="en-US" sz="1200" dirty="0"/>
              <a:t> with RVEC </a:t>
            </a:r>
            <a:r>
              <a:rPr lang="en-US" sz="1200" dirty="0" err="1"/>
              <a:t>r_ij</a:t>
            </a:r>
            <a:r>
              <a:rPr lang="en-US" sz="1200" dirty="0"/>
              <a:t> and (2) </a:t>
            </a:r>
            <a:r>
              <a:rPr lang="en-US" sz="1200" dirty="0" err="1"/>
              <a:t>i</a:t>
            </a:r>
            <a:r>
              <a:rPr lang="en-US" sz="1200" dirty="0"/>
              <a:t> is a neighbor of j with RVEC </a:t>
            </a:r>
            <a:r>
              <a:rPr lang="en-US" sz="1200" dirty="0" err="1"/>
              <a:t>r_ji</a:t>
            </a:r>
            <a:r>
              <a:rPr lang="en-US" sz="1200" dirty="0"/>
              <a:t> = -</a:t>
            </a:r>
            <a:r>
              <a:rPr lang="en-US" sz="1200" dirty="0" err="1"/>
              <a:t>r_ij</a:t>
            </a:r>
            <a:r>
              <a:rPr lang="en-US" sz="1200" dirty="0"/>
              <a:t>.  Additionally, the value of the argument `</a:t>
            </a:r>
            <a:r>
              <a:rPr lang="en-US" sz="1200" dirty="0" err="1"/>
              <a:t>numberContributingParticles</a:t>
            </a:r>
            <a:r>
              <a:rPr lang="en-US" sz="1200" dirty="0"/>
              <a:t>' indicates that the first `</a:t>
            </a:r>
            <a:r>
              <a:rPr lang="en-US" sz="1200" dirty="0" err="1"/>
              <a:t>numberContributingParticles</a:t>
            </a:r>
            <a:r>
              <a:rPr lang="en-US" sz="1200" dirty="0"/>
              <a:t>' contribute their energy to the total and the remaining particles do not contribute to the energy (they are </a:t>
            </a:r>
            <a:r>
              <a:rPr lang="en-US" sz="1200" dirty="0" smtClean="0"/>
              <a:t>”padding" </a:t>
            </a:r>
            <a:r>
              <a:rPr lang="en-US" sz="1200" dirty="0"/>
              <a:t>particles).  When `</a:t>
            </a:r>
            <a:r>
              <a:rPr lang="en-US" sz="1200" dirty="0" err="1"/>
              <a:t>numberContributingParticles</a:t>
            </a:r>
            <a:r>
              <a:rPr lang="en-US" sz="1200" dirty="0"/>
              <a:t>' is equal to `</a:t>
            </a:r>
            <a:r>
              <a:rPr lang="en-US" sz="1200" dirty="0" err="1"/>
              <a:t>numberParticles</a:t>
            </a:r>
            <a:r>
              <a:rPr lang="en-US" sz="1200" dirty="0"/>
              <a:t>' the half list is called "symmetric", otherwise it is called "</a:t>
            </a:r>
            <a:r>
              <a:rPr lang="en-US" sz="1200" dirty="0" err="1"/>
              <a:t>unsymmetric</a:t>
            </a:r>
            <a:r>
              <a:rPr lang="en-US" sz="1200" dirty="0"/>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These methods enable the application of general periodic boundary conditions, including multiple images.  A possible future extension to these methods is to allow the Test to provide a </a:t>
            </a:r>
            <a:r>
              <a:rPr lang="en-US" sz="1200" dirty="0" err="1"/>
              <a:t>ForceTransformation</a:t>
            </a:r>
            <a:r>
              <a:rPr lang="en-US" sz="1200" dirty="0"/>
              <a:t>() function for each neighbor, which would enable the application of complex boundary conditions such as torsion and objective boundary conditions</a:t>
            </a:r>
            <a:r>
              <a:rPr lang="en-US" sz="1200" dirty="0" smtClean="0"/>
              <a:t>.</a:t>
            </a:r>
          </a:p>
          <a:p>
            <a:r>
              <a:rPr lang="en-US" sz="1200" dirty="0" smtClean="0"/>
              <a:t>NEIGH_RVEC_H:</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endParaRPr lang="en-US" sz="1200" dirty="0" smtClean="0"/>
          </a:p>
          <a:p>
            <a:r>
              <a:rPr lang="en-US" sz="1200" dirty="0" smtClean="0"/>
              <a:t>NEIGH_RVEC_F:</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(3)</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2677656"/>
          </a:xfrm>
          <a:prstGeom prst="rect">
            <a:avLst/>
          </a:prstGeom>
          <a:noFill/>
        </p:spPr>
        <p:txBody>
          <a:bodyPr wrap="square" rtlCol="0">
            <a:spAutoFit/>
          </a:bodyPr>
          <a:lstStyle/>
          <a:p>
            <a:r>
              <a:rPr lang="en-US" sz="1200" b="1" dirty="0" smtClean="0"/>
              <a:t>MI_OPBC_[H|F]</a:t>
            </a:r>
            <a:r>
              <a:rPr lang="en-US" sz="1200" b="1" dirty="0"/>
              <a:t>:</a:t>
            </a:r>
          </a:p>
          <a:p>
            <a:r>
              <a:rPr lang="en-US" sz="1200" dirty="0" smtClean="0"/>
              <a:t>In </a:t>
            </a:r>
            <a:r>
              <a:rPr lang="en-US" sz="1200" dirty="0"/>
              <a:t>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a:t>MI_OPBC_H:</a:t>
            </a:r>
          </a:p>
          <a:p>
            <a:r>
              <a:rPr lang="en-US" sz="1200" dirty="0"/>
              <a:t>This is the Minimum Image Orthogonal Periodic Boundary Condition Half neighbor list method.  The Model needs `coordinates', a half neighbor list (with data stored in the `</a:t>
            </a:r>
            <a:r>
              <a:rPr lang="en-US" sz="1200" dirty="0" err="1"/>
              <a:t>neighObject</a:t>
            </a:r>
            <a:r>
              <a:rPr lang="en-US" sz="1200" dirty="0"/>
              <a:t>' argument), `</a:t>
            </a:r>
            <a:r>
              <a:rPr lang="en-US" sz="1200" dirty="0" err="1"/>
              <a:t>numberContributingParticles</a:t>
            </a:r>
            <a:r>
              <a:rPr lang="en-US" sz="1200" dirty="0"/>
              <a:t>', </a:t>
            </a:r>
            <a:r>
              <a:rPr lang="en-US" sz="1200" dirty="0" err="1"/>
              <a:t>the`get_neigh</a:t>
            </a:r>
            <a:r>
              <a:rPr lang="en-US" sz="1200" dirty="0"/>
              <a:t>' method supplied by </a:t>
            </a:r>
            <a:r>
              <a:rPr lang="en-US" sz="1200" dirty="0" err="1"/>
              <a:t>theTest</a:t>
            </a:r>
            <a:r>
              <a:rPr lang="en-US" sz="1200" dirty="0"/>
              <a:t>, and the `</a:t>
            </a:r>
            <a:r>
              <a:rPr lang="en-US" sz="1200" dirty="0" err="1"/>
              <a:t>boxSideLengths</a:t>
            </a:r>
            <a:r>
              <a:rPr lang="en-US" sz="1200" dirty="0"/>
              <a:t>’ argument (which specifies the three side-lengths of the orthogonal simulation box).</a:t>
            </a:r>
          </a:p>
          <a:p>
            <a:r>
              <a:rPr lang="en-US" sz="1200" dirty="0"/>
              <a:t>MI_OPBC_H:</a:t>
            </a:r>
          </a:p>
          <a:p>
            <a:r>
              <a:rPr lang="en-US" sz="1200" dirty="0"/>
              <a:t>This is the Minimum Image Orthogonal Periodic Boundary Condition Full neighbor list method.  The Model needs `coordinates', a full neighbor list (with data stored in the `</a:t>
            </a:r>
            <a:r>
              <a:rPr lang="en-US" sz="1200" dirty="0" err="1"/>
              <a:t>neighObject</a:t>
            </a:r>
            <a:r>
              <a:rPr lang="en-US" sz="1200" dirty="0"/>
              <a:t>' argument), the `</a:t>
            </a:r>
            <a:r>
              <a:rPr lang="en-US" sz="1200" dirty="0" err="1"/>
              <a:t>get_neigh</a:t>
            </a:r>
            <a:r>
              <a:rPr lang="en-US" sz="1200" dirty="0"/>
              <a:t>' method supplied by the  Test, and the `</a:t>
            </a:r>
            <a:r>
              <a:rPr lang="en-US" sz="1200" dirty="0" err="1"/>
              <a:t>boxSideLengths</a:t>
            </a:r>
            <a:r>
              <a:rPr lang="en-US" sz="1200" dirty="0"/>
              <a:t>’ argument (which specifies the three side-lengths of the orthogonal simulation box)</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Tree>
    <p:extLst>
      <p:ext uri="{BB962C8B-B14F-4D97-AF65-F5344CB8AC3E}">
        <p14:creationId xmlns:p14="http://schemas.microsoft.com/office/powerpoint/2010/main" val="2165691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Simulators</a:t>
            </a:r>
            <a:r>
              <a:rPr lang="en-US" sz="1600" dirty="0" smtClean="0">
                <a:latin typeface="Calibri" pitchFamily="34" charset="0"/>
              </a:rPr>
              <a:t> </a:t>
            </a:r>
            <a:r>
              <a:rPr lang="en-US" sz="1600" dirty="0" smtClean="0">
                <a:latin typeface="Calibri" pitchFamily="34" charset="0"/>
              </a:rPr>
              <a:t>and </a:t>
            </a:r>
            <a:r>
              <a:rPr lang="en-US" sz="1600" b="1" dirty="0" smtClean="0">
                <a:latin typeface="Calibri" pitchFamily="34" charset="0"/>
              </a:rPr>
              <a:t>Models</a:t>
            </a:r>
            <a:r>
              <a:rPr lang="en-US" sz="1600" dirty="0" smtClean="0">
                <a:latin typeface="Calibri" pitchFamily="34" charset="0"/>
              </a:rPr>
              <a:t> must be in the </a:t>
            </a:r>
            <a:r>
              <a:rPr lang="en-US" sz="1600" smtClean="0">
                <a:latin typeface="Calibri" pitchFamily="34" charset="0"/>
              </a:rPr>
              <a:t>descriptor </a:t>
            </a:r>
            <a:r>
              <a:rPr lang="en-US" sz="1600" smtClean="0">
                <a:latin typeface="Calibri" pitchFamily="34" charset="0"/>
              </a:rPr>
              <a:t>file</a:t>
            </a: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985706"/>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a:t>
            </a:r>
            <a:r>
              <a:rPr lang="en-US" sz="1100" dirty="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a:t>
            </a:r>
            <a:r>
              <a:rPr lang="en-US" sz="1400" dirty="0" err="1" smtClean="0"/>
              <a:t>model_Ne_P_LJ.kim</a:t>
            </a:r>
            <a:endParaRPr lang="en-US" sz="1400" dirty="0" smtClean="0"/>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3622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a:solidFill>
                  <a:srgbClr val="000000"/>
                </a:solidFill>
                <a:latin typeface="Calibri" pitchFamily="34" charset="0"/>
              </a:rPr>
              <a:t>e</a:t>
            </a:r>
            <a:r>
              <a:rPr lang="en-US" sz="1600" b="1" dirty="0" smtClean="0">
                <a:solidFill>
                  <a:srgbClr val="000000"/>
                </a:solidFill>
                <a:latin typeface="Calibri" pitchFamily="34" charset="0"/>
              </a:rPr>
              <a:t>xamples/models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r>
              <a:rPr lang="en-US" sz="1100" dirty="0">
                <a:solidFill>
                  <a:srgbClr val="000000"/>
                </a:solidFill>
                <a:latin typeface="Courier New" pitchFamily="49" charset="0"/>
                <a:cs typeface="Courier New" pitchFamily="49" charset="0"/>
              </a:rPr>
              <a:t>NEIGH_RVEC_H            flag</a:t>
            </a:r>
          </a:p>
          <a:p>
            <a:r>
              <a:rPr lang="en-US" sz="1100" dirty="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MI_OPBC_H               </a:t>
            </a:r>
            <a:r>
              <a:rPr lang="en-US" sz="1100" dirty="0">
                <a:solidFill>
                  <a:srgbClr val="000000"/>
                </a:solidFill>
                <a:latin typeface="Courier New" pitchFamily="49" charset="0"/>
                <a:cs typeface="Courier New" pitchFamily="49" charset="0"/>
              </a:rPr>
              <a:t>flag</a:t>
            </a:r>
          </a:p>
          <a:p>
            <a:r>
              <a:rPr lang="en-US" sz="1100" dirty="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double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a:t>
            </a:r>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7490"/>
              <a:gd name="adj2" fmla="val 99912"/>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51054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17" name="TextBox 16"/>
          <p:cNvSpPr txBox="1"/>
          <p:nvPr/>
        </p:nvSpPr>
        <p:spPr>
          <a:xfrm>
            <a:off x="3200400" y="1143000"/>
            <a:ext cx="5791200" cy="2462212"/>
          </a:xfrm>
          <a:prstGeom prst="rect">
            <a:avLst/>
          </a:prstGeom>
          <a:solidFill>
            <a:schemeClr val="accent1">
              <a:lumMod val="20000"/>
              <a:lumOff val="80000"/>
            </a:schemeClr>
          </a:solidFill>
        </p:spPr>
        <p:txBody>
          <a:bodyPr wrap="square" rtlCol="0">
            <a:spAutoFit/>
          </a:bodyPr>
          <a:lstStyle/>
          <a:p>
            <a:r>
              <a:rPr lang="en-US" sz="1100" dirty="0"/>
              <a:t>integer(</a:t>
            </a:r>
            <a:r>
              <a:rPr lang="en-US" sz="1100" dirty="0" err="1"/>
              <a:t>c_int</a:t>
            </a:r>
            <a:r>
              <a:rPr lang="en-US" sz="1100" dirty="0"/>
              <a:t>) function </a:t>
            </a:r>
            <a:r>
              <a:rPr lang="en-US" sz="1100" dirty="0" err="1"/>
              <a:t>get_neigh</a:t>
            </a:r>
            <a:r>
              <a:rPr lang="en-US" sz="1100" dirty="0"/>
              <a:t>(pkim,mode,request,atom,numnei,pnei1atom</a:t>
            </a:r>
            <a:r>
              <a:rPr lang="en-US" sz="1100" dirty="0" smtClean="0"/>
              <a:t>,pRij</a:t>
            </a:r>
            <a:r>
              <a:rPr lang="en-US" sz="1100" dirty="0"/>
              <a:t>) bind(c</a:t>
            </a:r>
            <a:r>
              <a:rPr lang="en-US" sz="1100" dirty="0" smtClean="0"/>
              <a:t>)</a:t>
            </a:r>
          </a:p>
          <a:p>
            <a:r>
              <a:rPr lang="en-US" sz="1100" dirty="0" smtClean="0"/>
              <a:t>  use, intrinsic :: </a:t>
            </a:r>
            <a:r>
              <a:rPr lang="en-US" sz="1100" dirty="0" err="1" smtClean="0"/>
              <a:t>iso_c_binding</a:t>
            </a:r>
            <a:endParaRPr lang="en-US" sz="1100" dirty="0"/>
          </a:p>
          <a:p>
            <a:r>
              <a:rPr lang="en-US" sz="1100" dirty="0"/>
              <a:t>  implicit none</a:t>
            </a:r>
          </a:p>
          <a:p>
            <a:endParaRPr lang="en-US" sz="1100" dirty="0"/>
          </a:p>
          <a:p>
            <a:r>
              <a:rPr lang="en-US" sz="1100" dirty="0"/>
              <a:t>  !-- Transferred variables</a:t>
            </a:r>
          </a:p>
          <a:p>
            <a:r>
              <a:rPr lang="en-US" sz="1100" dirty="0"/>
              <a:t>  type(</a:t>
            </a:r>
            <a:r>
              <a:rPr lang="en-US" sz="1100" dirty="0" err="1"/>
              <a:t>c_ptr</a:t>
            </a:r>
            <a:r>
              <a:rPr lang="en-US" sz="1100" dirty="0"/>
              <a:t>),    intent(in)  :: </a:t>
            </a:r>
            <a:r>
              <a:rPr lang="en-US" sz="1100" dirty="0" err="1"/>
              <a:t>pkim</a:t>
            </a:r>
            <a:endParaRPr lang="en-US" sz="1100" dirty="0"/>
          </a:p>
          <a:p>
            <a:r>
              <a:rPr lang="en-US" sz="1100" dirty="0"/>
              <a:t>  integer(</a:t>
            </a:r>
            <a:r>
              <a:rPr lang="en-US" sz="1100" dirty="0" err="1"/>
              <a:t>c_int</a:t>
            </a:r>
            <a:r>
              <a:rPr lang="en-US" sz="1100" dirty="0"/>
              <a:t>), intent(in)  :: mode</a:t>
            </a:r>
          </a:p>
          <a:p>
            <a:r>
              <a:rPr lang="en-US" sz="1100" dirty="0"/>
              <a:t>  integer(</a:t>
            </a:r>
            <a:r>
              <a:rPr lang="en-US" sz="1100" dirty="0" err="1"/>
              <a:t>c_int</a:t>
            </a:r>
            <a:r>
              <a:rPr lang="en-US" sz="1100" dirty="0"/>
              <a:t>), intent(in)  :: request</a:t>
            </a:r>
          </a:p>
          <a:p>
            <a:r>
              <a:rPr lang="en-US" sz="1100" dirty="0"/>
              <a:t>  integer(</a:t>
            </a:r>
            <a:r>
              <a:rPr lang="en-US" sz="1100" dirty="0" err="1"/>
              <a:t>c_int</a:t>
            </a:r>
            <a:r>
              <a:rPr lang="en-US" sz="1100" dirty="0"/>
              <a:t>), intent(out) :: atom</a:t>
            </a:r>
          </a:p>
          <a:p>
            <a:r>
              <a:rPr lang="en-US" sz="1100" dirty="0"/>
              <a:t>  integer(</a:t>
            </a:r>
            <a:r>
              <a:rPr lang="en-US" sz="1100" dirty="0" err="1"/>
              <a:t>c_int</a:t>
            </a:r>
            <a:r>
              <a:rPr lang="en-US" sz="1100" dirty="0"/>
              <a:t>), intent(out) :: </a:t>
            </a:r>
            <a:r>
              <a:rPr lang="en-US" sz="1100" dirty="0" err="1"/>
              <a:t>numnei</a:t>
            </a:r>
            <a:endParaRPr lang="en-US" sz="1100" dirty="0"/>
          </a:p>
          <a:p>
            <a:r>
              <a:rPr lang="en-US" sz="1100" dirty="0"/>
              <a:t>  type(</a:t>
            </a:r>
            <a:r>
              <a:rPr lang="en-US" sz="1100" dirty="0" err="1"/>
              <a:t>c_ptr</a:t>
            </a:r>
            <a:r>
              <a:rPr lang="en-US" sz="1100" dirty="0"/>
              <a:t>),    intent(out) :: pnei1atom</a:t>
            </a:r>
          </a:p>
          <a:p>
            <a:r>
              <a:rPr lang="en-US" sz="1100" dirty="0"/>
              <a:t>  type(</a:t>
            </a:r>
            <a:r>
              <a:rPr lang="en-US" sz="1100" dirty="0" err="1"/>
              <a:t>c_ptr</a:t>
            </a:r>
            <a:r>
              <a:rPr lang="en-US" sz="1100" dirty="0"/>
              <a:t>),    intent(out) :: </a:t>
            </a:r>
            <a:r>
              <a:rPr lang="en-US" sz="1100" dirty="0" err="1" smtClean="0"/>
              <a:t>pRij</a:t>
            </a:r>
            <a:endParaRPr lang="en-US" sz="1100" dirty="0" smtClean="0"/>
          </a:p>
          <a:p>
            <a:endParaRPr lang="en-US" sz="1100" dirty="0"/>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6839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7616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NEIGH_RVEC_[H|F]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a:t>
            </a:r>
            <a:r>
              <a:rPr lang="en-US" sz="1100" dirty="0" smtClean="0"/>
              <a:t>doc</a:t>
            </a:r>
            <a:r>
              <a:rPr lang="en-US" sz="1100" dirty="0" smtClean="0"/>
              <a:t>s</a:t>
            </a:r>
            <a:r>
              <a:rPr lang="en-US" sz="1100" dirty="0" smtClean="0"/>
              <a:t>/KIM_API_Description.txt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dirty="0" smtClean="0">
                <a:solidFill>
                  <a:srgbClr val="000000"/>
                </a:solidFill>
                <a:latin typeface="Calibri" pitchFamily="34" charset="0"/>
              </a:rPr>
              <a:t>Simulator</a:t>
            </a:r>
            <a:endParaRPr lang="en-US" dirty="0">
              <a:solidFill>
                <a:srgbClr val="000000"/>
              </a:solidFill>
              <a:latin typeface="Calibri" pitchFamily="34" charset="0"/>
            </a:endParaRP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838200" y="1524000"/>
            <a:ext cx="27432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200" dirty="0" err="1" smtClean="0">
                <a:solidFill>
                  <a:srgbClr val="FFFFFF"/>
                </a:solidFill>
                <a:latin typeface="Calibri" pitchFamily="34" charset="0"/>
              </a:rPr>
              <a:t>KIM_API_file_init</a:t>
            </a:r>
            <a:r>
              <a:rPr lang="en-US" sz="1200" dirty="0" smtClean="0">
                <a:solidFill>
                  <a:srgbClr val="FFFFFF"/>
                </a:solidFill>
                <a:latin typeface="Calibri" pitchFamily="34" charset="0"/>
              </a:rPr>
              <a:t>(</a:t>
            </a:r>
            <a:r>
              <a:rPr lang="en-US" sz="1200" dirty="0" err="1" smtClean="0">
                <a:solidFill>
                  <a:srgbClr val="FFFFFF"/>
                </a:solidFill>
                <a:latin typeface="Calibri" pitchFamily="34" charset="0"/>
              </a:rPr>
              <a:t>pkim,testfl,modelnm</a:t>
            </a:r>
            <a:r>
              <a:rPr lang="en-US" sz="1200" dirty="0" smtClean="0">
                <a:solidFill>
                  <a:srgbClr val="FFFFFF"/>
                </a:solidFill>
                <a:latin typeface="Calibri" pitchFamily="34" charset="0"/>
              </a:rPr>
              <a:t>)</a:t>
            </a:r>
            <a:endParaRPr lang="en-US" sz="1200" dirty="0">
              <a:solidFill>
                <a:srgbClr val="FFFFFF"/>
              </a:solidFill>
              <a:latin typeface="Calibri" pitchFamily="34" charset="0"/>
            </a:endParaRP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smtClean="0">
                <a:solidFill>
                  <a:srgbClr val="FFFFFF"/>
                </a:solidFill>
                <a:latin typeface="Calibri" pitchFamily="34" charset="0"/>
              </a:rPr>
              <a:t>Simulators</a:t>
            </a:r>
            <a:r>
              <a:rPr lang="en-US" sz="2000" dirty="0" smtClean="0">
                <a:solidFill>
                  <a:srgbClr val="FFFFFF"/>
                </a:solidFill>
                <a:latin typeface="Calibri" pitchFamily="34" charset="0"/>
              </a:rPr>
              <a:t> </a:t>
            </a:r>
            <a:r>
              <a:rPr lang="en-US" sz="2000" dirty="0">
                <a:solidFill>
                  <a:srgbClr val="FFFFFF"/>
                </a:solidFill>
                <a:latin typeface="Calibri" pitchFamily="34" charset="0"/>
              </a:rPr>
              <a:t>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smtClean="0">
                <a:solidFill>
                  <a:srgbClr val="000000"/>
                </a:solidFill>
                <a:latin typeface="Calibri" pitchFamily="34" charset="0"/>
              </a:rPr>
              <a:t>KIM_API_file_init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smtClean="0">
                <a:solidFill>
                  <a:srgbClr val="000000"/>
                </a:solidFill>
                <a:latin typeface="Calibri" pitchFamily="34" charset="0"/>
              </a:rPr>
              <a:t>testkimfile</a:t>
            </a:r>
            <a:r>
              <a:rPr lang="en-US" sz="1200" dirty="0" smtClean="0">
                <a:solidFill>
                  <a:srgbClr val="000000"/>
                </a:solidFill>
                <a:latin typeface="Calibri" pitchFamily="34" charset="0"/>
              </a:rPr>
              <a:t>, </a:t>
            </a:r>
            <a:r>
              <a:rPr lang="en-US" sz="1200" dirty="0">
                <a:solidFill>
                  <a:srgbClr val="000000"/>
                </a:solidFill>
                <a:latin typeface="Calibri" pitchFamily="34" charset="0"/>
              </a:rPr>
              <a:t>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err="1" smtClean="0">
                <a:solidFill>
                  <a:srgbClr val="000000"/>
                </a:solidFill>
                <a:latin typeface="Calibri" pitchFamily="34" charset="0"/>
              </a:rPr>
              <a:t>src</a:t>
            </a:r>
            <a:r>
              <a:rPr lang="en-US" b="1" dirty="0" smtClean="0">
                <a:solidFill>
                  <a:srgbClr val="000000"/>
                </a:solidFill>
                <a:latin typeface="Calibri" pitchFamily="34" charset="0"/>
              </a:rPr>
              <a:t>/</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a:t>
            </a:r>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smtClean="0">
                <a:solidFill>
                  <a:srgbClr val="4F81BD"/>
                </a:solidFill>
                <a:latin typeface="Arial" charset="0"/>
                <a:cs typeface="Arial" charset="0"/>
              </a:rPr>
              <a:t>KIM_API_</a:t>
            </a:r>
            <a:r>
              <a:rPr lang="en-US" sz="2400" b="1" dirty="0" smtClean="0">
                <a:solidFill>
                  <a:srgbClr val="4F81BD"/>
                </a:solidFill>
                <a:latin typeface="Arial" charset="0"/>
                <a:cs typeface="Arial" charset="0"/>
              </a:rPr>
              <a:t>file_</a:t>
            </a:r>
            <a:r>
              <a:rPr sz="2400" b="1" dirty="0" smtClean="0">
                <a:solidFill>
                  <a:srgbClr val="4F81BD"/>
                </a:solidFill>
                <a:latin typeface="Arial" charset="0"/>
                <a:cs typeface="Arial" charset="0"/>
              </a:rPr>
              <a:t>init </a:t>
            </a:r>
            <a:r>
              <a:rPr sz="2400" b="1" dirty="0" smtClean="0">
                <a:solidFill>
                  <a:srgbClr val="4F81BD"/>
                </a:solidFill>
                <a:latin typeface="Arial" charset="0"/>
                <a:cs typeface="Arial" charset="0"/>
              </a:rPr>
              <a:t>and KIM_API_allocate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kim_api_file_init</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testkimfile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kim_api_file_init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6096000" cy="104644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status = </a:t>
            </a:r>
            <a:r>
              <a:rPr lang="en-US" sz="1000" kern="0" dirty="0" err="1" smtClean="0">
                <a:solidFill>
                  <a:srgbClr val="000000"/>
                </a:solidFill>
                <a:latin typeface="Courier New" pitchFamily="49"/>
                <a:cs typeface="Courier New" pitchFamily="49"/>
              </a:rPr>
              <a:t>KIM_API_file_init</a:t>
            </a:r>
            <a:r>
              <a:rPr lang="en-US" sz="1000" kern="0" dirty="0" smtClean="0">
                <a:solidFill>
                  <a:srgbClr val="000000"/>
                </a:solidFill>
                <a:latin typeface="Courier New" pitchFamily="49"/>
                <a:cs typeface="Courier New" pitchFamily="49"/>
              </a:rPr>
              <a:t>(&amp;pkim_periodic_model_0, </a:t>
            </a:r>
            <a:r>
              <a:rPr lang="en-US" sz="1000" kern="0" dirty="0" err="1" smtClean="0">
                <a:solidFill>
                  <a:srgbClr val="000000"/>
                </a:solidFill>
                <a:latin typeface="Courier New" pitchFamily="49"/>
                <a:cs typeface="Courier New" pitchFamily="49"/>
              </a:rPr>
              <a:t>testkimfile</a:t>
            </a:r>
            <a:r>
              <a:rPr lang="en-US" sz="10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if (KIM_STATUS_OK &gt; status){</a:t>
            </a: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r>
              <a:rPr lang="en-US" sz="1000" kern="0" dirty="0" err="1" smtClean="0">
                <a:solidFill>
                  <a:srgbClr val="000000"/>
                </a:solidFill>
                <a:latin typeface="Courier New" pitchFamily="49"/>
                <a:cs typeface="Courier New" pitchFamily="49"/>
              </a:rPr>
              <a:t>KIM_API_report_error</a:t>
            </a:r>
            <a:r>
              <a:rPr lang="en-US" sz="1000" kern="0" dirty="0" smtClean="0">
                <a:solidFill>
                  <a:srgbClr val="000000"/>
                </a:solidFill>
                <a:latin typeface="Courier New" pitchFamily="49"/>
                <a:cs typeface="Courier New" pitchFamily="49"/>
              </a:rPr>
              <a:t>(__LINE__, __FILE__,"</a:t>
            </a:r>
            <a:r>
              <a:rPr lang="en-US" sz="1000" kern="0" dirty="0" err="1" smtClean="0">
                <a:solidFill>
                  <a:srgbClr val="000000"/>
                </a:solidFill>
                <a:latin typeface="Courier New" pitchFamily="49"/>
                <a:cs typeface="Courier New" pitchFamily="49"/>
              </a:rPr>
              <a:t>KIM_API_file_init</a:t>
            </a:r>
            <a:r>
              <a:rPr lang="en-US" sz="10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286000" y="4359295"/>
            <a:ext cx="67818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762000"/>
          </a:xfrm>
          <a:custGeom>
            <a:avLst>
              <a:gd name="f0" fmla="val -14812"/>
              <a:gd name="f1" fmla="val 265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The name of this routine is specified in the Model’s </a:t>
            </a:r>
            <a:r>
              <a:rPr lang="en-US" sz="1200" b="0" i="0" u="none" strike="noStrike" kern="1200" cap="none" spc="0" dirty="0" err="1" smtClean="0">
                <a:solidFill>
                  <a:srgbClr val="000000"/>
                </a:solidFill>
                <a:uFillTx/>
                <a:latin typeface="Calibri"/>
              </a:rPr>
              <a:t>Makefile</a:t>
            </a:r>
            <a:endParaRPr lang="en-US" sz="1200" b="0" i="0" u="none" strike="noStrike" kern="1200" cap="none" spc="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/ex_model_Ar_P_MLJ_NEIGH_PURE_H_F.F03</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a:t>
            </a:r>
            <a:r>
              <a:rPr lang="en-US" sz="1200" b="1" dirty="0" smtClean="0"/>
              <a:t>/</a:t>
            </a:r>
            <a:r>
              <a:rPr lang="en-US" sz="1200" b="1" dirty="0" smtClean="0"/>
              <a:t>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6629400" cy="338554"/>
          </a:xfrm>
          <a:prstGeom prst="rect">
            <a:avLst/>
          </a:prstGeom>
          <a:noFill/>
          <a:ln w="9525">
            <a:noFill/>
            <a:miter lim="800000"/>
            <a:headEnd/>
            <a:tailEnd/>
          </a:ln>
        </p:spPr>
        <p:txBody>
          <a:bodyPr wrap="square">
            <a:spAutoFit/>
          </a:bodyPr>
          <a:lstStyle/>
          <a:p>
            <a:r>
              <a:rPr lang="en-US" sz="1600" b="1" dirty="0">
                <a:solidFill>
                  <a:srgbClr val="000000"/>
                </a:solidFill>
                <a:latin typeface="Calibri" pitchFamily="34" charset="0"/>
              </a:rPr>
              <a:t>e</a:t>
            </a:r>
            <a:r>
              <a:rPr lang="en-US" sz="1600" b="1" dirty="0" smtClean="0">
                <a:solidFill>
                  <a:srgbClr val="000000"/>
                </a:solidFill>
                <a:latin typeface="Calibri" pitchFamily="34" charset="0"/>
              </a:rPr>
              <a:t>xamples/models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err="1" smtClean="0">
                <a:solidFill>
                  <a:srgbClr val="FFFFFF"/>
                </a:solidFill>
                <a:cs typeface="Arial" charset="0"/>
              </a:rPr>
              <a:t>OpenKIM</a:t>
            </a:r>
            <a:r>
              <a:rPr lang="en-US" sz="2000" b="1" dirty="0" smtClean="0">
                <a:solidFill>
                  <a:srgbClr val="FFFFFF"/>
                </a:solidFill>
                <a:cs typeface="Arial" charset="0"/>
              </a:rPr>
              <a:t>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KIM_API_file_init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ex_test_Al_free_cluster.F03</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a:t>
            </a:r>
            <a:r>
              <a:rPr sz="2400" b="1" dirty="0" err="1" smtClean="0">
                <a:solidFill>
                  <a:srgbClr val="4F81BD"/>
                </a:solidFill>
                <a:latin typeface="Arial" charset="0"/>
                <a:cs typeface="Arial" charset="0"/>
              </a:rPr>
              <a:t>KIM</a:t>
            </a:r>
            <a:r>
              <a:rPr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molecular</a:t>
            </a:r>
            <a:r>
              <a:rPr lang="en-US" sz="2400" b="1" dirty="0" smtClean="0">
                <a:solidFill>
                  <a:srgbClr val="4F81BD"/>
                </a:solidFill>
                <a:latin typeface="Arial" charset="0"/>
                <a:cs typeface="Arial" charset="0"/>
              </a:rPr>
              <a:t>/atomistic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t>
            </a:r>
            <a:r>
              <a:rPr lang="en-US" sz="2400" b="1" dirty="0" smtClean="0">
                <a:solidFill>
                  <a:srgbClr val="4F81BD"/>
                </a:solidFill>
                <a:latin typeface="Arial" charset="0"/>
                <a:cs typeface="Arial" charset="0"/>
              </a:rPr>
              <a:t>and </a:t>
            </a:r>
            <a:r>
              <a:rPr lang="en-US" sz="2400" b="1" dirty="0" smtClean="0">
                <a:solidFill>
                  <a:srgbClr val="4F81BD"/>
                </a:solidFill>
                <a:latin typeface="Arial" charset="0"/>
                <a:cs typeface="Arial" charset="0"/>
              </a:rPr>
              <a:t>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Open Knowledgebase </a:t>
            </a:r>
            <a:r>
              <a:rPr lang="en-US" sz="2400" b="1" dirty="0" smtClean="0">
                <a:solidFill>
                  <a:srgbClr val="4F81BD"/>
                </a:solidFill>
                <a:latin typeface="Arial" charset="0"/>
                <a:cs typeface="Arial" charset="0"/>
              </a:rPr>
              <a:t>of Interatomic Models </a:t>
            </a:r>
            <a:r>
              <a:rPr lang="en-US" sz="2400" b="1" dirty="0" smtClean="0">
                <a:solidFill>
                  <a:srgbClr val="4F81BD"/>
                </a:solidFill>
                <a:latin typeface="Arial" charset="0"/>
                <a:cs typeface="Arial" charset="0"/>
              </a:rPr>
              <a:t>(</a:t>
            </a:r>
            <a:r>
              <a:rPr lang="en-US" sz="2400" b="1" dirty="0" err="1" smtClean="0">
                <a:solidFill>
                  <a:srgbClr val="4F81BD"/>
                </a:solidFill>
                <a:latin typeface="Arial" charset="0"/>
                <a:cs typeface="Arial" charset="0"/>
              </a:rPr>
              <a:t>OpenKIM</a:t>
            </a:r>
            <a:r>
              <a:rPr lang="en-US" sz="2400" b="1" dirty="0" smtClean="0">
                <a:solidFill>
                  <a:srgbClr val="4F81BD"/>
                </a:solidFill>
                <a:latin typeface="Arial" charset="0"/>
                <a:cs typeface="Arial" charset="0"/>
              </a:rPr>
              <a:t>)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2"/>
          </a:xfrm>
          <a:prstGeom prst="rect">
            <a:avLst/>
          </a:prstGeom>
          <a:noFill/>
        </p:spPr>
        <p:txBody>
          <a:bodyPr wrap="square" rtlCol="0">
            <a:spAutoFit/>
          </a:bodyPr>
          <a:lstStyle/>
          <a:p>
            <a:r>
              <a:rPr lang="en-US" dirty="0" smtClean="0"/>
              <a:t>The </a:t>
            </a:r>
            <a:r>
              <a:rPr lang="en-US" i="1" dirty="0" smtClean="0">
                <a:solidFill>
                  <a:srgbClr val="C00000"/>
                </a:solidFill>
              </a:rPr>
              <a:t>Open K</a:t>
            </a:r>
            <a:r>
              <a:rPr lang="en-US" i="1" dirty="0" smtClean="0">
                <a:solidFill>
                  <a:srgbClr val="C00000"/>
                </a:solidFill>
              </a:rPr>
              <a:t>nowledgebase </a:t>
            </a:r>
            <a:r>
              <a:rPr lang="en-US" i="1" dirty="0" smtClean="0">
                <a:solidFill>
                  <a:srgbClr val="C00000"/>
                </a:solidFill>
              </a:rPr>
              <a:t>of Interatomic Models </a:t>
            </a:r>
            <a:r>
              <a:rPr lang="en-US" i="1" dirty="0" smtClean="0">
                <a:solidFill>
                  <a:srgbClr val="C00000"/>
                </a:solidFill>
              </a:rPr>
              <a:t>(</a:t>
            </a:r>
            <a:r>
              <a:rPr lang="en-US" i="1" dirty="0" err="1" smtClean="0">
                <a:solidFill>
                  <a:srgbClr val="C00000"/>
                </a:solidFill>
              </a:rPr>
              <a:t>OpenKIM</a:t>
            </a:r>
            <a:r>
              <a:rPr lang="en-US" i="1" dirty="0" smtClean="0">
                <a:solidFill>
                  <a:srgbClr val="C00000"/>
                </a:solidFill>
              </a:rPr>
              <a:t>) </a:t>
            </a:r>
            <a:r>
              <a:rPr lang="en-US" dirty="0" smtClean="0"/>
              <a:t>project is based on a four-year NSF cyber-enabled discovery and innovation (CDI) grant. The </a:t>
            </a:r>
            <a:r>
              <a:rPr lang="en-US" dirty="0" err="1" smtClean="0"/>
              <a:t>OpenKIM</a:t>
            </a:r>
            <a:r>
              <a:rPr lang="en-US" dirty="0" smtClean="0"/>
              <a:t> </a:t>
            </a:r>
            <a:r>
              <a:rPr lang="en-US" dirty="0" smtClean="0"/>
              <a:t>project is designed to overcome the barriers mentioned on the previous page. </a:t>
            </a:r>
            <a:r>
              <a:rPr lang="en-US" dirty="0" err="1" smtClean="0"/>
              <a:t>OpenKIM</a:t>
            </a:r>
            <a:r>
              <a:rPr lang="en-US" dirty="0" smtClean="0"/>
              <a:t> </a:t>
            </a:r>
            <a:r>
              <a:rPr lang="en-US" dirty="0" smtClean="0"/>
              <a:t>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a:t>
            </a:r>
            <a:r>
              <a:rPr lang="en-US" dirty="0" err="1" smtClean="0"/>
              <a:t>OpenKIM</a:t>
            </a:r>
            <a:r>
              <a:rPr lang="en-US" dirty="0" smtClean="0"/>
              <a:t> </a:t>
            </a:r>
            <a:r>
              <a:rPr lang="en-US" dirty="0" smtClean="0"/>
              <a:t>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a:t>
            </a:r>
            <a:r>
              <a:rPr lang="en-US" dirty="0" err="1" smtClean="0"/>
              <a:t>OpenKIM</a:t>
            </a:r>
            <a:r>
              <a:rPr lang="en-US" dirty="0" smtClean="0"/>
              <a:t> </a:t>
            </a:r>
            <a:r>
              <a:rPr lang="en-US" dirty="0" smtClean="0"/>
              <a:t>is available </a:t>
            </a:r>
            <a:r>
              <a:rPr lang="en-US" dirty="0" smtClean="0"/>
              <a:t>at: </a:t>
            </a:r>
            <a:r>
              <a:rPr lang="en-US" dirty="0" smtClean="0">
                <a:hlinkClick r:id="rId3"/>
              </a:rPr>
              <a:t>https:</a:t>
            </a:r>
            <a:r>
              <a:rPr lang="en-US" dirty="0" smtClean="0">
                <a:hlinkClick r:id="rId3"/>
              </a:rPr>
              <a:t>//</a:t>
            </a:r>
            <a:r>
              <a:rPr lang="en-US" dirty="0" smtClean="0">
                <a:hlinkClick r:id="rId3"/>
              </a:rPr>
              <a:t>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19104</TotalTime>
  <Words>8484</Words>
  <Application>Microsoft Macintosh PowerPoint</Application>
  <PresentationFormat>On-screen Show (4:3)</PresentationFormat>
  <Paragraphs>1147</Paragraphs>
  <Slides>43</Slides>
  <Notes>43</Notes>
  <HiddenSlides>2</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OpenKIM TEAM</vt:lpstr>
      <vt:lpstr>OpenKIM molecular/atomistic simulations: Tests and Models</vt:lpstr>
      <vt:lpstr>Types of molecular modelers</vt:lpstr>
      <vt:lpstr>Barriers faced by molecular modelers </vt:lpstr>
      <vt:lpstr>Open Knowledgebase of Interatomic Models (OpenKIM) is proposed to overcome the barriers </vt:lpstr>
      <vt:lpstr>OpenKIM framework </vt:lpstr>
      <vt:lpstr>OpenKIM Repository: Models</vt:lpstr>
      <vt:lpstr>OpenKIM Repository: Tests</vt:lpstr>
      <vt:lpstr>OpenKIM Repository: KIM Data</vt:lpstr>
      <vt:lpstr>PowerPoint Presentation</vt:lpstr>
      <vt:lpstr>The KIM API facilitates communication between  Models and Simulators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Descriptions of the NBC methods (3)</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KIM_API_file_init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1142</cp:revision>
  <cp:lastPrinted>2011-08-06T13:33:20Z</cp:lastPrinted>
  <dcterms:created xsi:type="dcterms:W3CDTF">2010-03-15T14:52:22Z</dcterms:created>
  <dcterms:modified xsi:type="dcterms:W3CDTF">2014-07-07T16:21:42Z</dcterms:modified>
</cp:coreProperties>
</file>