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262" r:id="rId19"/>
    <p:sldId id="287" r:id="rId20"/>
    <p:sldId id="263" r:id="rId21"/>
    <p:sldId id="282" r:id="rId22"/>
    <p:sldId id="281" r:id="rId23"/>
    <p:sldId id="284" r:id="rId24"/>
    <p:sldId id="288" r:id="rId25"/>
    <p:sldId id="289" r:id="rId26"/>
    <p:sldId id="290" r:id="rId27"/>
    <p:sldId id="291" r:id="rId28"/>
    <p:sldId id="285" r:id="rId29"/>
    <p:sldId id="292" r:id="rId30"/>
    <p:sldId id="264" r:id="rId31"/>
    <p:sldId id="270" r:id="rId32"/>
    <p:sldId id="265" r:id="rId33"/>
    <p:sldId id="266" r:id="rId34"/>
    <p:sldId id="267" r:id="rId35"/>
    <p:sldId id="268" r:id="rId36"/>
    <p:sldId id="306" r:id="rId37"/>
    <p:sldId id="272" r:id="rId38"/>
    <p:sldId id="273" r:id="rId39"/>
    <p:sldId id="275" r:id="rId40"/>
    <p:sldId id="274" r:id="rId41"/>
    <p:sldId id="271" r:id="rId42"/>
    <p:sldId id="276" r:id="rId43"/>
    <p:sldId id="286" r:id="rId44"/>
    <p:sldId id="256" r:id="rId45"/>
    <p:sldId id="278" r:id="rId46"/>
    <p:sldId id="279" r:id="rId47"/>
    <p:sldId id="277" r:id="rId48"/>
    <p:sldId id="294" r:id="rId49"/>
    <p:sldId id="307" r:id="rId50"/>
  </p:sldIdLst>
  <p:sldSz cx="9144000" cy="6858000" type="screen4x3"/>
  <p:notesSz cx="6845300" cy="9396413"/>
  <p:custDataLst>
    <p:tags r:id="rId5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396" autoAdjust="0"/>
    <p:restoredTop sz="94660"/>
  </p:normalViewPr>
  <p:slideViewPr>
    <p:cSldViewPr>
      <p:cViewPr varScale="1">
        <p:scale>
          <a:sx n="88" d="100"/>
          <a:sy n="88" d="100"/>
        </p:scale>
        <p:origin x="-120" y="-10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tags" Target="tags/tag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3ADFA8-8CCB-4C8B-B867-43C03DAB17B5}"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6095C4A9-5038-4242-B4C2-BB75042F4A5E}">
      <dgm:prSet phldrT="[Text]" custT="1"/>
      <dgm:spPr/>
      <dgm:t>
        <a:bodyPr/>
        <a:lstStyle/>
        <a:p>
          <a:r>
            <a:rPr lang="en-US" sz="1800" dirty="0" smtClean="0"/>
            <a:t>What is the preferable way?</a:t>
          </a:r>
          <a:endParaRPr lang="en-US" sz="1800" dirty="0"/>
        </a:p>
      </dgm:t>
    </dgm:pt>
    <dgm:pt modelId="{D0BA17E1-7ED5-4C8F-ACD6-5884BCA27B21}" type="parTrans" cxnId="{371DF465-059E-4D33-997B-0B3A83ACF79B}">
      <dgm:prSet/>
      <dgm:spPr/>
      <dgm:t>
        <a:bodyPr/>
        <a:lstStyle/>
        <a:p>
          <a:endParaRPr lang="en-US"/>
        </a:p>
      </dgm:t>
    </dgm:pt>
    <dgm:pt modelId="{31343513-AB8B-4BDF-903A-5BB145A095E6}" type="sibTrans" cxnId="{371DF465-059E-4D33-997B-0B3A83ACF79B}">
      <dgm:prSet/>
      <dgm:spPr/>
      <dgm:t>
        <a:bodyPr/>
        <a:lstStyle/>
        <a:p>
          <a:endParaRPr lang="en-US"/>
        </a:p>
      </dgm:t>
    </dgm:pt>
    <dgm:pt modelId="{9DBBD2B4-E1EB-4DBC-B8E1-E213D23CB604}">
      <dgm:prSet phldrT="[Text]" custT="1"/>
      <dgm:spPr>
        <a:solidFill>
          <a:schemeClr val="accent1">
            <a:lumMod val="60000"/>
            <a:lumOff val="40000"/>
          </a:schemeClr>
        </a:solidFill>
      </dgm:spPr>
      <dgm:t>
        <a:bodyPr/>
        <a:lstStyle/>
        <a:p>
          <a:r>
            <a:rPr lang="en-US" sz="2400" dirty="0" smtClean="0"/>
            <a:t>Hard wired in test program</a:t>
          </a:r>
          <a:endParaRPr lang="en-US" sz="2400" dirty="0"/>
        </a:p>
      </dgm:t>
    </dgm:pt>
    <dgm:pt modelId="{2B6909C4-21A9-4F86-870A-189D5A54B521}" type="parTrans" cxnId="{E7BD21C6-06CB-4C34-9862-390C00375DE8}">
      <dgm:prSet/>
      <dgm:spPr/>
      <dgm:t>
        <a:bodyPr/>
        <a:lstStyle/>
        <a:p>
          <a:endParaRPr lang="en-US"/>
        </a:p>
      </dgm:t>
    </dgm:pt>
    <dgm:pt modelId="{B8D93031-4290-48EA-B2C9-12DCDE445476}" type="sibTrans" cxnId="{E7BD21C6-06CB-4C34-9862-390C00375DE8}">
      <dgm:prSet/>
      <dgm:spPr/>
      <dgm:t>
        <a:bodyPr/>
        <a:lstStyle/>
        <a:p>
          <a:endParaRPr lang="en-US"/>
        </a:p>
      </dgm:t>
    </dgm:pt>
    <dgm:pt modelId="{9DA47358-5E06-4A41-8789-AB57A3EC718F}">
      <dgm:prSet phldrT="[Text]" custT="1"/>
      <dgm:spPr/>
      <dgm:t>
        <a:bodyPr/>
        <a:lstStyle/>
        <a:p>
          <a:r>
            <a:rPr lang="en-US" sz="2400" dirty="0" smtClean="0"/>
            <a:t>Argument to the test’s executables</a:t>
          </a:r>
          <a:endParaRPr lang="en-US" sz="2400" dirty="0"/>
        </a:p>
      </dgm:t>
    </dgm:pt>
    <dgm:pt modelId="{B751C4F9-1EF5-4EFB-A016-4A800FF220B3}" type="parTrans" cxnId="{CF717204-D8AE-44CC-9F3B-20E429B0FC1B}">
      <dgm:prSet/>
      <dgm:spPr/>
      <dgm:t>
        <a:bodyPr/>
        <a:lstStyle/>
        <a:p>
          <a:endParaRPr lang="en-US"/>
        </a:p>
      </dgm:t>
    </dgm:pt>
    <dgm:pt modelId="{5BA3780C-AAD8-45B2-8310-07DE955229DF}" type="sibTrans" cxnId="{CF717204-D8AE-44CC-9F3B-20E429B0FC1B}">
      <dgm:prSet/>
      <dgm:spPr/>
      <dgm:t>
        <a:bodyPr/>
        <a:lstStyle/>
        <a:p>
          <a:endParaRPr lang="en-US"/>
        </a:p>
      </dgm:t>
    </dgm:pt>
    <dgm:pt modelId="{83611BEC-4E3A-433C-952D-B90AEC87AC66}">
      <dgm:prSet phldrT="[Text]" custT="1"/>
      <dgm:spPr/>
      <dgm:t>
        <a:bodyPr/>
        <a:lstStyle/>
        <a:p>
          <a:r>
            <a:rPr lang="en-US" sz="2400" dirty="0" smtClean="0"/>
            <a:t>Model name defined in test .</a:t>
          </a:r>
          <a:r>
            <a:rPr lang="en-US" sz="2400" dirty="0" err="1" smtClean="0"/>
            <a:t>kim</a:t>
          </a:r>
          <a:r>
            <a:rPr lang="en-US" sz="2400" dirty="0" smtClean="0"/>
            <a:t> file</a:t>
          </a:r>
          <a:endParaRPr lang="en-US" sz="2400" dirty="0"/>
        </a:p>
      </dgm:t>
    </dgm:pt>
    <dgm:pt modelId="{5A0A997A-6ECE-4E57-92CC-557CE079B1C8}" type="parTrans" cxnId="{FFF42359-BDD3-4BB7-B5F7-E3D250C11A23}">
      <dgm:prSet/>
      <dgm:spPr/>
      <dgm:t>
        <a:bodyPr/>
        <a:lstStyle/>
        <a:p>
          <a:endParaRPr lang="en-US"/>
        </a:p>
      </dgm:t>
    </dgm:pt>
    <dgm:pt modelId="{7A38561C-5824-4994-8BC4-0DDABD16D282}" type="sibTrans" cxnId="{FFF42359-BDD3-4BB7-B5F7-E3D250C11A23}">
      <dgm:prSet/>
      <dgm:spPr/>
      <dgm:t>
        <a:bodyPr/>
        <a:lstStyle/>
        <a:p>
          <a:endParaRPr lang="en-US"/>
        </a:p>
      </dgm:t>
    </dgm:pt>
    <dgm:pt modelId="{4C914CD4-9594-4C1C-A213-E5163EBCE50C}">
      <dgm:prSet phldrT="[Text]" phldr="1"/>
      <dgm:spPr/>
      <dgm:t>
        <a:bodyPr/>
        <a:lstStyle/>
        <a:p>
          <a:endParaRPr lang="en-US"/>
        </a:p>
      </dgm:t>
    </dgm:pt>
    <dgm:pt modelId="{828F95CD-84D4-42EE-A96B-CC60F8337325}" type="parTrans" cxnId="{73C691C8-6E71-4C48-90ED-4C7150EBDE95}">
      <dgm:prSet/>
      <dgm:spPr/>
      <dgm:t>
        <a:bodyPr/>
        <a:lstStyle/>
        <a:p>
          <a:endParaRPr lang="en-US"/>
        </a:p>
      </dgm:t>
    </dgm:pt>
    <dgm:pt modelId="{2884578E-319A-4013-9A15-BC147E18A9E7}" type="sibTrans" cxnId="{73C691C8-6E71-4C48-90ED-4C7150EBDE95}">
      <dgm:prSet/>
      <dgm:spPr/>
      <dgm:t>
        <a:bodyPr/>
        <a:lstStyle/>
        <a:p>
          <a:endParaRPr lang="en-US"/>
        </a:p>
      </dgm:t>
    </dgm:pt>
    <dgm:pt modelId="{8EC44B13-BD6D-420C-A2FD-09B667EB6C4C}">
      <dgm:prSet phldrT="[Text]" custT="1"/>
      <dgm:spPr/>
      <dgm:t>
        <a:bodyPr/>
        <a:lstStyle/>
        <a:p>
          <a:r>
            <a:rPr lang="en-US" sz="2400" dirty="0" smtClean="0"/>
            <a:t>Interactive input</a:t>
          </a:r>
          <a:endParaRPr lang="en-US" sz="2400" dirty="0"/>
        </a:p>
      </dgm:t>
    </dgm:pt>
    <dgm:pt modelId="{0586B520-5005-4F31-B38F-043D3FEE14AA}" type="parTrans" cxnId="{132F60B1-F1D0-4AA5-89B4-A136F8CBB620}">
      <dgm:prSet/>
      <dgm:spPr/>
      <dgm:t>
        <a:bodyPr/>
        <a:lstStyle/>
        <a:p>
          <a:endParaRPr lang="en-US"/>
        </a:p>
      </dgm:t>
    </dgm:pt>
    <dgm:pt modelId="{A606F96C-33EA-4F74-9966-E6A2F6D1E669}" type="sibTrans" cxnId="{132F60B1-F1D0-4AA5-89B4-A136F8CBB620}">
      <dgm:prSet/>
      <dgm:spPr/>
      <dgm:t>
        <a:bodyPr/>
        <a:lstStyle/>
        <a:p>
          <a:endParaRPr lang="en-US"/>
        </a:p>
      </dgm:t>
    </dgm:pt>
    <dgm:pt modelId="{8801B58A-8717-495B-AF3F-02C1882A512E}" type="pres">
      <dgm:prSet presAssocID="{4D3ADFA8-8CCB-4C8B-B867-43C03DAB17B5}" presName="diagram" presStyleCnt="0">
        <dgm:presLayoutVars>
          <dgm:chMax val="1"/>
          <dgm:dir/>
          <dgm:animLvl val="ctr"/>
          <dgm:resizeHandles val="exact"/>
        </dgm:presLayoutVars>
      </dgm:prSet>
      <dgm:spPr/>
      <dgm:t>
        <a:bodyPr/>
        <a:lstStyle/>
        <a:p>
          <a:endParaRPr lang="en-US"/>
        </a:p>
      </dgm:t>
    </dgm:pt>
    <dgm:pt modelId="{1227F622-51EE-48DF-AAEA-7019A6BF7DFA}" type="pres">
      <dgm:prSet presAssocID="{4D3ADFA8-8CCB-4C8B-B867-43C03DAB17B5}" presName="matrix" presStyleCnt="0"/>
      <dgm:spPr/>
    </dgm:pt>
    <dgm:pt modelId="{82111AF6-2066-464E-92D7-E3CDEBE538E2}" type="pres">
      <dgm:prSet presAssocID="{4D3ADFA8-8CCB-4C8B-B867-43C03DAB17B5}" presName="tile1" presStyleLbl="node1" presStyleIdx="0" presStyleCnt="4"/>
      <dgm:spPr/>
      <dgm:t>
        <a:bodyPr/>
        <a:lstStyle/>
        <a:p>
          <a:endParaRPr lang="en-US"/>
        </a:p>
      </dgm:t>
    </dgm:pt>
    <dgm:pt modelId="{ECA0AEBB-CAC8-4CB2-871B-9C052A179CBD}" type="pres">
      <dgm:prSet presAssocID="{4D3ADFA8-8CCB-4C8B-B867-43C03DAB17B5}" presName="tile1text" presStyleLbl="node1" presStyleIdx="0" presStyleCnt="4">
        <dgm:presLayoutVars>
          <dgm:chMax val="0"/>
          <dgm:chPref val="0"/>
          <dgm:bulletEnabled val="1"/>
        </dgm:presLayoutVars>
      </dgm:prSet>
      <dgm:spPr/>
      <dgm:t>
        <a:bodyPr/>
        <a:lstStyle/>
        <a:p>
          <a:endParaRPr lang="en-US"/>
        </a:p>
      </dgm:t>
    </dgm:pt>
    <dgm:pt modelId="{28CD4CC4-211C-4D1F-8490-86D74F4D6FA9}" type="pres">
      <dgm:prSet presAssocID="{4D3ADFA8-8CCB-4C8B-B867-43C03DAB17B5}" presName="tile2" presStyleLbl="node1" presStyleIdx="1" presStyleCnt="4"/>
      <dgm:spPr/>
      <dgm:t>
        <a:bodyPr/>
        <a:lstStyle/>
        <a:p>
          <a:endParaRPr lang="en-US"/>
        </a:p>
      </dgm:t>
    </dgm:pt>
    <dgm:pt modelId="{65FF6AAB-DF51-4CA0-BEF4-BD87F4C81D05}" type="pres">
      <dgm:prSet presAssocID="{4D3ADFA8-8CCB-4C8B-B867-43C03DAB17B5}" presName="tile2text" presStyleLbl="node1" presStyleIdx="1" presStyleCnt="4">
        <dgm:presLayoutVars>
          <dgm:chMax val="0"/>
          <dgm:chPref val="0"/>
          <dgm:bulletEnabled val="1"/>
        </dgm:presLayoutVars>
      </dgm:prSet>
      <dgm:spPr/>
      <dgm:t>
        <a:bodyPr/>
        <a:lstStyle/>
        <a:p>
          <a:endParaRPr lang="en-US"/>
        </a:p>
      </dgm:t>
    </dgm:pt>
    <dgm:pt modelId="{8FB62BE3-42E6-4B93-B9C0-D1E9A9959534}" type="pres">
      <dgm:prSet presAssocID="{4D3ADFA8-8CCB-4C8B-B867-43C03DAB17B5}" presName="tile3" presStyleLbl="node1" presStyleIdx="2" presStyleCnt="4"/>
      <dgm:spPr/>
      <dgm:t>
        <a:bodyPr/>
        <a:lstStyle/>
        <a:p>
          <a:endParaRPr lang="en-US"/>
        </a:p>
      </dgm:t>
    </dgm:pt>
    <dgm:pt modelId="{E14B60C5-AA04-4108-806A-67EA52C8D064}" type="pres">
      <dgm:prSet presAssocID="{4D3ADFA8-8CCB-4C8B-B867-43C03DAB17B5}" presName="tile3text" presStyleLbl="node1" presStyleIdx="2" presStyleCnt="4">
        <dgm:presLayoutVars>
          <dgm:chMax val="0"/>
          <dgm:chPref val="0"/>
          <dgm:bulletEnabled val="1"/>
        </dgm:presLayoutVars>
      </dgm:prSet>
      <dgm:spPr/>
      <dgm:t>
        <a:bodyPr/>
        <a:lstStyle/>
        <a:p>
          <a:endParaRPr lang="en-US"/>
        </a:p>
      </dgm:t>
    </dgm:pt>
    <dgm:pt modelId="{374B636C-3871-47C6-A58F-EC14633665A5}" type="pres">
      <dgm:prSet presAssocID="{4D3ADFA8-8CCB-4C8B-B867-43C03DAB17B5}" presName="tile4" presStyleLbl="node1" presStyleIdx="3" presStyleCnt="4"/>
      <dgm:spPr/>
      <dgm:t>
        <a:bodyPr/>
        <a:lstStyle/>
        <a:p>
          <a:endParaRPr lang="en-US"/>
        </a:p>
      </dgm:t>
    </dgm:pt>
    <dgm:pt modelId="{4E3F89B1-9E8E-4C42-865B-C477822935BC}" type="pres">
      <dgm:prSet presAssocID="{4D3ADFA8-8CCB-4C8B-B867-43C03DAB17B5}" presName="tile4text" presStyleLbl="node1" presStyleIdx="3" presStyleCnt="4">
        <dgm:presLayoutVars>
          <dgm:chMax val="0"/>
          <dgm:chPref val="0"/>
          <dgm:bulletEnabled val="1"/>
        </dgm:presLayoutVars>
      </dgm:prSet>
      <dgm:spPr/>
      <dgm:t>
        <a:bodyPr/>
        <a:lstStyle/>
        <a:p>
          <a:endParaRPr lang="en-US"/>
        </a:p>
      </dgm:t>
    </dgm:pt>
    <dgm:pt modelId="{1D5E62C6-5509-4BEB-8A70-DCDE680518E3}" type="pres">
      <dgm:prSet presAssocID="{4D3ADFA8-8CCB-4C8B-B867-43C03DAB17B5}" presName="centerTile" presStyleLbl="fgShp" presStyleIdx="0" presStyleCnt="1">
        <dgm:presLayoutVars>
          <dgm:chMax val="0"/>
          <dgm:chPref val="0"/>
        </dgm:presLayoutVars>
      </dgm:prSet>
      <dgm:spPr/>
      <dgm:t>
        <a:bodyPr/>
        <a:lstStyle/>
        <a:p>
          <a:endParaRPr lang="en-US"/>
        </a:p>
      </dgm:t>
    </dgm:pt>
  </dgm:ptLst>
  <dgm:cxnLst>
    <dgm:cxn modelId="{65A6F0F0-145D-4694-B098-702D73F8FF97}" type="presOf" srcId="{9DA47358-5E06-4A41-8789-AB57A3EC718F}" destId="{28CD4CC4-211C-4D1F-8490-86D74F4D6FA9}" srcOrd="0" destOrd="0" presId="urn:microsoft.com/office/officeart/2005/8/layout/matrix1"/>
    <dgm:cxn modelId="{272A69C1-9CB9-41A6-BBB3-5F6C2B9B252F}" type="presOf" srcId="{8EC44B13-BD6D-420C-A2FD-09B667EB6C4C}" destId="{374B636C-3871-47C6-A58F-EC14633665A5}" srcOrd="0" destOrd="0" presId="urn:microsoft.com/office/officeart/2005/8/layout/matrix1"/>
    <dgm:cxn modelId="{0B93467E-389C-4D7B-BD6A-54E464E9A1D7}" type="presOf" srcId="{9DA47358-5E06-4A41-8789-AB57A3EC718F}" destId="{65FF6AAB-DF51-4CA0-BEF4-BD87F4C81D05}" srcOrd="1" destOrd="0" presId="urn:microsoft.com/office/officeart/2005/8/layout/matrix1"/>
    <dgm:cxn modelId="{63213892-6157-4860-BB22-8A0D0CB04688}" type="presOf" srcId="{9DBBD2B4-E1EB-4DBC-B8E1-E213D23CB604}" destId="{82111AF6-2066-464E-92D7-E3CDEBE538E2}" srcOrd="0" destOrd="0" presId="urn:microsoft.com/office/officeart/2005/8/layout/matrix1"/>
    <dgm:cxn modelId="{371DF465-059E-4D33-997B-0B3A83ACF79B}" srcId="{4D3ADFA8-8CCB-4C8B-B867-43C03DAB17B5}" destId="{6095C4A9-5038-4242-B4C2-BB75042F4A5E}" srcOrd="0" destOrd="0" parTransId="{D0BA17E1-7ED5-4C8F-ACD6-5884BCA27B21}" sibTransId="{31343513-AB8B-4BDF-903A-5BB145A095E6}"/>
    <dgm:cxn modelId="{132F60B1-F1D0-4AA5-89B4-A136F8CBB620}" srcId="{6095C4A9-5038-4242-B4C2-BB75042F4A5E}" destId="{8EC44B13-BD6D-420C-A2FD-09B667EB6C4C}" srcOrd="3" destOrd="0" parTransId="{0586B520-5005-4F31-B38F-043D3FEE14AA}" sibTransId="{A606F96C-33EA-4F74-9966-E6A2F6D1E669}"/>
    <dgm:cxn modelId="{A05A14FB-342B-40E7-8064-932917A25FE6}" type="presOf" srcId="{9DBBD2B4-E1EB-4DBC-B8E1-E213D23CB604}" destId="{ECA0AEBB-CAC8-4CB2-871B-9C052A179CBD}" srcOrd="1" destOrd="0" presId="urn:microsoft.com/office/officeart/2005/8/layout/matrix1"/>
    <dgm:cxn modelId="{05524C10-3D79-4197-8117-CA1E414DA9F8}" type="presOf" srcId="{4D3ADFA8-8CCB-4C8B-B867-43C03DAB17B5}" destId="{8801B58A-8717-495B-AF3F-02C1882A512E}" srcOrd="0" destOrd="0" presId="urn:microsoft.com/office/officeart/2005/8/layout/matrix1"/>
    <dgm:cxn modelId="{97CFB377-8028-41E1-B634-DCE288ABD8E9}" type="presOf" srcId="{83611BEC-4E3A-433C-952D-B90AEC87AC66}" destId="{8FB62BE3-42E6-4B93-B9C0-D1E9A9959534}" srcOrd="0" destOrd="0" presId="urn:microsoft.com/office/officeart/2005/8/layout/matrix1"/>
    <dgm:cxn modelId="{038E3238-17B9-4178-A052-27803C813228}" type="presOf" srcId="{83611BEC-4E3A-433C-952D-B90AEC87AC66}" destId="{E14B60C5-AA04-4108-806A-67EA52C8D064}" srcOrd="1" destOrd="0" presId="urn:microsoft.com/office/officeart/2005/8/layout/matrix1"/>
    <dgm:cxn modelId="{E7BD21C6-06CB-4C34-9862-390C00375DE8}" srcId="{6095C4A9-5038-4242-B4C2-BB75042F4A5E}" destId="{9DBBD2B4-E1EB-4DBC-B8E1-E213D23CB604}" srcOrd="0" destOrd="0" parTransId="{2B6909C4-21A9-4F86-870A-189D5A54B521}" sibTransId="{B8D93031-4290-48EA-B2C9-12DCDE445476}"/>
    <dgm:cxn modelId="{FFF42359-BDD3-4BB7-B5F7-E3D250C11A23}" srcId="{6095C4A9-5038-4242-B4C2-BB75042F4A5E}" destId="{83611BEC-4E3A-433C-952D-B90AEC87AC66}" srcOrd="2" destOrd="0" parTransId="{5A0A997A-6ECE-4E57-92CC-557CE079B1C8}" sibTransId="{7A38561C-5824-4994-8BC4-0DDABD16D282}"/>
    <dgm:cxn modelId="{14C2BD5E-FEFB-4E13-B669-2E2106DB95A3}" type="presOf" srcId="{6095C4A9-5038-4242-B4C2-BB75042F4A5E}" destId="{1D5E62C6-5509-4BEB-8A70-DCDE680518E3}" srcOrd="0" destOrd="0" presId="urn:microsoft.com/office/officeart/2005/8/layout/matrix1"/>
    <dgm:cxn modelId="{CF717204-D8AE-44CC-9F3B-20E429B0FC1B}" srcId="{6095C4A9-5038-4242-B4C2-BB75042F4A5E}" destId="{9DA47358-5E06-4A41-8789-AB57A3EC718F}" srcOrd="1" destOrd="0" parTransId="{B751C4F9-1EF5-4EFB-A016-4A800FF220B3}" sibTransId="{5BA3780C-AAD8-45B2-8310-07DE955229DF}"/>
    <dgm:cxn modelId="{E14BEDCD-6D2F-4754-A4C1-1268E19936EC}" type="presOf" srcId="{8EC44B13-BD6D-420C-A2FD-09B667EB6C4C}" destId="{4E3F89B1-9E8E-4C42-865B-C477822935BC}" srcOrd="1" destOrd="0" presId="urn:microsoft.com/office/officeart/2005/8/layout/matrix1"/>
    <dgm:cxn modelId="{73C691C8-6E71-4C48-90ED-4C7150EBDE95}" srcId="{4D3ADFA8-8CCB-4C8B-B867-43C03DAB17B5}" destId="{4C914CD4-9594-4C1C-A213-E5163EBCE50C}" srcOrd="1" destOrd="0" parTransId="{828F95CD-84D4-42EE-A96B-CC60F8337325}" sibTransId="{2884578E-319A-4013-9A15-BC147E18A9E7}"/>
    <dgm:cxn modelId="{4A05C946-3146-4578-806A-D3BA1999604F}" type="presParOf" srcId="{8801B58A-8717-495B-AF3F-02C1882A512E}" destId="{1227F622-51EE-48DF-AAEA-7019A6BF7DFA}" srcOrd="0" destOrd="0" presId="urn:microsoft.com/office/officeart/2005/8/layout/matrix1"/>
    <dgm:cxn modelId="{6941745E-0C4D-43A1-8F0E-192FA96BB921}" type="presParOf" srcId="{1227F622-51EE-48DF-AAEA-7019A6BF7DFA}" destId="{82111AF6-2066-464E-92D7-E3CDEBE538E2}" srcOrd="0" destOrd="0" presId="urn:microsoft.com/office/officeart/2005/8/layout/matrix1"/>
    <dgm:cxn modelId="{5A185956-6CAF-44C5-BB73-6700473DCDED}" type="presParOf" srcId="{1227F622-51EE-48DF-AAEA-7019A6BF7DFA}" destId="{ECA0AEBB-CAC8-4CB2-871B-9C052A179CBD}" srcOrd="1" destOrd="0" presId="urn:microsoft.com/office/officeart/2005/8/layout/matrix1"/>
    <dgm:cxn modelId="{78000764-307F-4D0B-997F-1FB788448256}" type="presParOf" srcId="{1227F622-51EE-48DF-AAEA-7019A6BF7DFA}" destId="{28CD4CC4-211C-4D1F-8490-86D74F4D6FA9}" srcOrd="2" destOrd="0" presId="urn:microsoft.com/office/officeart/2005/8/layout/matrix1"/>
    <dgm:cxn modelId="{3FA26371-F3AB-4464-9B6B-937BB96F35B7}" type="presParOf" srcId="{1227F622-51EE-48DF-AAEA-7019A6BF7DFA}" destId="{65FF6AAB-DF51-4CA0-BEF4-BD87F4C81D05}" srcOrd="3" destOrd="0" presId="urn:microsoft.com/office/officeart/2005/8/layout/matrix1"/>
    <dgm:cxn modelId="{A044B39A-E1D5-4A09-ACFA-6964BDAB059F}" type="presParOf" srcId="{1227F622-51EE-48DF-AAEA-7019A6BF7DFA}" destId="{8FB62BE3-42E6-4B93-B9C0-D1E9A9959534}" srcOrd="4" destOrd="0" presId="urn:microsoft.com/office/officeart/2005/8/layout/matrix1"/>
    <dgm:cxn modelId="{9620CA16-7763-419B-A695-BBB936B14F74}" type="presParOf" srcId="{1227F622-51EE-48DF-AAEA-7019A6BF7DFA}" destId="{E14B60C5-AA04-4108-806A-67EA52C8D064}" srcOrd="5" destOrd="0" presId="urn:microsoft.com/office/officeart/2005/8/layout/matrix1"/>
    <dgm:cxn modelId="{BE7D7C06-B3E4-4F66-8634-4C646D691802}" type="presParOf" srcId="{1227F622-51EE-48DF-AAEA-7019A6BF7DFA}" destId="{374B636C-3871-47C6-A58F-EC14633665A5}" srcOrd="6" destOrd="0" presId="urn:microsoft.com/office/officeart/2005/8/layout/matrix1"/>
    <dgm:cxn modelId="{3890203E-7978-4CCA-99AD-F83D3E642153}" type="presParOf" srcId="{1227F622-51EE-48DF-AAEA-7019A6BF7DFA}" destId="{4E3F89B1-9E8E-4C42-865B-C477822935BC}" srcOrd="7" destOrd="0" presId="urn:microsoft.com/office/officeart/2005/8/layout/matrix1"/>
    <dgm:cxn modelId="{C3854653-7AA9-4445-95C4-782C839E59D3}" type="presParOf" srcId="{8801B58A-8717-495B-AF3F-02C1882A512E}" destId="{1D5E62C6-5509-4BEB-8A70-DCDE680518E3}"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BF448A-AF33-41D6-BE0A-5484956E0787}" type="doc">
      <dgm:prSet loTypeId="urn:microsoft.com/office/officeart/2005/8/layout/chevron1" loCatId="process" qsTypeId="urn:microsoft.com/office/officeart/2005/8/quickstyle/simple1" qsCatId="simple" csTypeId="urn:microsoft.com/office/officeart/2005/8/colors/accent1_2" csCatId="accent1" phldr="1"/>
      <dgm:spPr/>
    </dgm:pt>
    <dgm:pt modelId="{74BD985E-E14B-4DB8-B089-30A522C9532F}">
      <dgm:prSet phldrT="[Text]" custT="1"/>
      <dgm:spPr/>
      <dgm:t>
        <a:bodyPr/>
        <a:lstStyle/>
        <a:p>
          <a:r>
            <a:rPr lang="en-US" sz="2800" dirty="0" smtClean="0"/>
            <a:t>Stage I</a:t>
          </a:r>
          <a:endParaRPr lang="en-US" sz="2800" dirty="0"/>
        </a:p>
      </dgm:t>
    </dgm:pt>
    <dgm:pt modelId="{49C670EB-AB04-4167-A9C4-DF4B977B13F9}" type="parTrans" cxnId="{2C0C7767-7E79-400F-BEE2-DF4720C6C6D3}">
      <dgm:prSet/>
      <dgm:spPr/>
      <dgm:t>
        <a:bodyPr/>
        <a:lstStyle/>
        <a:p>
          <a:endParaRPr lang="en-US"/>
        </a:p>
      </dgm:t>
    </dgm:pt>
    <dgm:pt modelId="{B10CFAC1-50A8-4A2F-98C0-C8F89566AB53}" type="sibTrans" cxnId="{2C0C7767-7E79-400F-BEE2-DF4720C6C6D3}">
      <dgm:prSet/>
      <dgm:spPr/>
      <dgm:t>
        <a:bodyPr/>
        <a:lstStyle/>
        <a:p>
          <a:endParaRPr lang="en-US"/>
        </a:p>
      </dgm:t>
    </dgm:pt>
    <dgm:pt modelId="{9B5E1D20-5731-4F0D-8CE3-ED14804FE370}">
      <dgm:prSet phldrT="[Text]" custT="1"/>
      <dgm:spPr/>
      <dgm:t>
        <a:bodyPr/>
        <a:lstStyle/>
        <a:p>
          <a:r>
            <a:rPr lang="en-US" sz="2800" dirty="0" smtClean="0"/>
            <a:t>Stage II</a:t>
          </a:r>
          <a:endParaRPr lang="en-US" sz="2800" dirty="0"/>
        </a:p>
      </dgm:t>
    </dgm:pt>
    <dgm:pt modelId="{97F4C626-6CF9-478E-907B-9F9EC9A45C14}" type="parTrans" cxnId="{E6896AE9-0634-4DAF-93DC-987415E9332A}">
      <dgm:prSet/>
      <dgm:spPr/>
      <dgm:t>
        <a:bodyPr/>
        <a:lstStyle/>
        <a:p>
          <a:endParaRPr lang="en-US"/>
        </a:p>
      </dgm:t>
    </dgm:pt>
    <dgm:pt modelId="{58C4105B-28D2-45B2-B55B-D14C9B45AA77}" type="sibTrans" cxnId="{E6896AE9-0634-4DAF-93DC-987415E9332A}">
      <dgm:prSet/>
      <dgm:spPr/>
      <dgm:t>
        <a:bodyPr/>
        <a:lstStyle/>
        <a:p>
          <a:endParaRPr lang="en-US"/>
        </a:p>
      </dgm:t>
    </dgm:pt>
    <dgm:pt modelId="{32F361A8-FB89-4327-88D3-A0A48A420859}" type="pres">
      <dgm:prSet presAssocID="{3DBF448A-AF33-41D6-BE0A-5484956E0787}" presName="Name0" presStyleCnt="0">
        <dgm:presLayoutVars>
          <dgm:dir/>
          <dgm:animLvl val="lvl"/>
          <dgm:resizeHandles val="exact"/>
        </dgm:presLayoutVars>
      </dgm:prSet>
      <dgm:spPr/>
    </dgm:pt>
    <dgm:pt modelId="{9DBF638C-F6AE-4843-9F23-16E276ABA8D4}" type="pres">
      <dgm:prSet presAssocID="{74BD985E-E14B-4DB8-B089-30A522C9532F}" presName="parTxOnly" presStyleLbl="node1" presStyleIdx="0" presStyleCnt="2" custLinFactNeighborX="65063">
        <dgm:presLayoutVars>
          <dgm:chMax val="0"/>
          <dgm:chPref val="0"/>
          <dgm:bulletEnabled val="1"/>
        </dgm:presLayoutVars>
      </dgm:prSet>
      <dgm:spPr/>
      <dgm:t>
        <a:bodyPr/>
        <a:lstStyle/>
        <a:p>
          <a:endParaRPr lang="en-US"/>
        </a:p>
      </dgm:t>
    </dgm:pt>
    <dgm:pt modelId="{58645534-84F6-4B2A-A55C-D5F445DCA9AA}" type="pres">
      <dgm:prSet presAssocID="{B10CFAC1-50A8-4A2F-98C0-C8F89566AB53}" presName="parTxOnlySpace" presStyleCnt="0"/>
      <dgm:spPr/>
    </dgm:pt>
    <dgm:pt modelId="{E01B5BE6-3F69-4737-AAD3-E9EE4ACE2827}" type="pres">
      <dgm:prSet presAssocID="{9B5E1D20-5731-4F0D-8CE3-ED14804FE370}" presName="parTxOnly" presStyleLbl="node1" presStyleIdx="1" presStyleCnt="2" custScaleX="87052">
        <dgm:presLayoutVars>
          <dgm:chMax val="0"/>
          <dgm:chPref val="0"/>
          <dgm:bulletEnabled val="1"/>
        </dgm:presLayoutVars>
      </dgm:prSet>
      <dgm:spPr/>
      <dgm:t>
        <a:bodyPr/>
        <a:lstStyle/>
        <a:p>
          <a:endParaRPr lang="en-US"/>
        </a:p>
      </dgm:t>
    </dgm:pt>
  </dgm:ptLst>
  <dgm:cxnLst>
    <dgm:cxn modelId="{7586B600-4BC2-4AA1-BFF8-66313B8459D0}" type="presOf" srcId="{74BD985E-E14B-4DB8-B089-30A522C9532F}" destId="{9DBF638C-F6AE-4843-9F23-16E276ABA8D4}" srcOrd="0" destOrd="0" presId="urn:microsoft.com/office/officeart/2005/8/layout/chevron1"/>
    <dgm:cxn modelId="{2C0C7767-7E79-400F-BEE2-DF4720C6C6D3}" srcId="{3DBF448A-AF33-41D6-BE0A-5484956E0787}" destId="{74BD985E-E14B-4DB8-B089-30A522C9532F}" srcOrd="0" destOrd="0" parTransId="{49C670EB-AB04-4167-A9C4-DF4B977B13F9}" sibTransId="{B10CFAC1-50A8-4A2F-98C0-C8F89566AB53}"/>
    <dgm:cxn modelId="{2C9AFE40-DAC7-4D7C-9361-1AC9AC6A2C4B}" type="presOf" srcId="{3DBF448A-AF33-41D6-BE0A-5484956E0787}" destId="{32F361A8-FB89-4327-88D3-A0A48A420859}" srcOrd="0" destOrd="0" presId="urn:microsoft.com/office/officeart/2005/8/layout/chevron1"/>
    <dgm:cxn modelId="{E6896AE9-0634-4DAF-93DC-987415E9332A}" srcId="{3DBF448A-AF33-41D6-BE0A-5484956E0787}" destId="{9B5E1D20-5731-4F0D-8CE3-ED14804FE370}" srcOrd="1" destOrd="0" parTransId="{97F4C626-6CF9-478E-907B-9F9EC9A45C14}" sibTransId="{58C4105B-28D2-45B2-B55B-D14C9B45AA77}"/>
    <dgm:cxn modelId="{C5C26E81-D4F5-4F4B-9E24-97E58F7DBC1E}" type="presOf" srcId="{9B5E1D20-5731-4F0D-8CE3-ED14804FE370}" destId="{E01B5BE6-3F69-4737-AAD3-E9EE4ACE2827}" srcOrd="0" destOrd="0" presId="urn:microsoft.com/office/officeart/2005/8/layout/chevron1"/>
    <dgm:cxn modelId="{0FF5CD37-8FE1-413A-87B4-F87102412086}" type="presParOf" srcId="{32F361A8-FB89-4327-88D3-A0A48A420859}" destId="{9DBF638C-F6AE-4843-9F23-16E276ABA8D4}" srcOrd="0" destOrd="0" presId="urn:microsoft.com/office/officeart/2005/8/layout/chevron1"/>
    <dgm:cxn modelId="{3CD76A8D-0C6A-4620-92BB-AD08D24F2E91}" type="presParOf" srcId="{32F361A8-FB89-4327-88D3-A0A48A420859}" destId="{58645534-84F6-4B2A-A55C-D5F445DCA9AA}" srcOrd="1" destOrd="0" presId="urn:microsoft.com/office/officeart/2005/8/layout/chevron1"/>
    <dgm:cxn modelId="{1F1A3264-DD35-4D59-940C-A53B579CA3F1}" type="presParOf" srcId="{32F361A8-FB89-4327-88D3-A0A48A420859}" destId="{E01B5BE6-3F69-4737-AAD3-E9EE4ACE2827}"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8/6/11</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8/6/11</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27</a:t>
            </a:fld>
            <a:endParaRPr lang="en-US" sz="1200" kern="0">
              <a:solidFill>
                <a:srgbClr val="000000"/>
              </a:solidFill>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28</a:t>
            </a:fld>
            <a:endParaRPr lang="en-US" sz="1200" kern="0">
              <a:solidFill>
                <a:srgbClr val="000000"/>
              </a:solidFill>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000000"/>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58872530-C1E7-479B-961E-45086635665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19053D79-DB92-4600-990B-D5682F501451}"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44</a:t>
            </a:fld>
            <a:endParaRPr lang="en-US" sz="1200" kern="0">
              <a:solidFill>
                <a:srgbClr val="000000"/>
              </a:solidFill>
              <a:latin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B109D295-733C-4D8A-9D84-17C7E101D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45</a:t>
            </a:fld>
            <a:endParaRPr lang="en-US" sz="1200" kern="0">
              <a:solidFill>
                <a:srgbClr val="000000"/>
              </a:solidFill>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B109D295-733C-4D8A-9D84-17C7E101D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46</a:t>
            </a:fld>
            <a:endParaRPr lang="en-US" sz="1200" kern="0">
              <a:solidFill>
                <a:srgbClr val="000000"/>
              </a:solidFill>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B109D295-733C-4D8A-9D84-17C7E101D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47</a:t>
            </a:fld>
            <a:endParaRPr lang="en-US" sz="1200" kern="0">
              <a:solidFill>
                <a:srgbClr val="000000"/>
              </a:solidFill>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48</a:t>
            </a:fld>
            <a:endParaRPr lang="en-US" sz="1200" kern="0">
              <a:solidFill>
                <a:srgbClr val="000000"/>
              </a:solidFill>
              <a:latin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49</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8/6/11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8/6/11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8/6/11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8/6/11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8/6/11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8/6/11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8/6/11</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8/6/11</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8/6/11</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8/6/11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8/6/11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8/6/11</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slideLayout" Target="../slideLayouts/slideLayout2.xml"/><Relationship Id="rId5" Type="http://schemas.openxmlformats.org/officeDocument/2006/relationships/notesSlide" Target="../notesSlides/notesSlide26.xml"/><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tags" Target="../tags/tag5.xml"/><Relationship Id="rId2" Type="http://schemas.openxmlformats.org/officeDocument/2006/relationships/tags" Target="../tags/tag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rd.openkim.org/document/glossary/%23term-api" TargetMode="External"/><Relationship Id="rId4" Type="http://schemas.openxmlformats.org/officeDocument/2006/relationships/hyperlink" Target="http://openkim.org/"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sz="3200" b="1" dirty="0" smtClean="0">
                <a:solidFill>
                  <a:srgbClr val="0070C0"/>
                </a:solidFill>
                <a:latin typeface="Arial" charset="0"/>
                <a:cs typeface="Arial" charset="0"/>
              </a:rPr>
              <a:t>KIM API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(Knowledgebase of Interatomic Models</a:t>
            </a:r>
            <a:br>
              <a:rPr sz="2400" dirty="0" smtClean="0">
                <a:solidFill>
                  <a:srgbClr val="0070C0"/>
                </a:solidFill>
                <a:latin typeface="Arial" charset="0"/>
                <a:cs typeface="Arial" charset="0"/>
              </a:rPr>
            </a:br>
            <a:r>
              <a:rPr sz="2400" dirty="0" smtClean="0">
                <a:solidFill>
                  <a:srgbClr val="0070C0"/>
                </a:solidFill>
                <a:latin typeface="Arial" charset="0"/>
                <a:cs typeface="Arial" charset="0"/>
              </a:rPr>
              <a:t> Application Programming Interface)</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variables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holds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261884"/>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Valeriu Smirichinski, </a:t>
            </a:r>
            <a:r>
              <a:rPr lang="en-US" sz="2000" dirty="0">
                <a:solidFill>
                  <a:srgbClr val="4F6228"/>
                </a:solidFill>
                <a:latin typeface="Calibri" pitchFamily="34" charset="0"/>
              </a:rPr>
              <a:t>Ryan </a:t>
            </a:r>
            <a:r>
              <a:rPr lang="en-US" sz="2000" dirty="0" smtClean="0">
                <a:solidFill>
                  <a:srgbClr val="4F6228"/>
                </a:solidFill>
                <a:latin typeface="Calibri" pitchFamily="34" charset="0"/>
              </a:rPr>
              <a:t>S. Elliott and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August </a:t>
            </a:r>
            <a:r>
              <a:rPr lang="en-US" sz="2000" dirty="0">
                <a:solidFill>
                  <a:srgbClr val="4F6228"/>
                </a:solidFill>
                <a:latin typeface="Calibri" pitchFamily="34" charset="0"/>
              </a:rPr>
              <a:t>2011</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000" dirty="0" smtClean="0">
                <a:latin typeface="Calibri" pitchFamily="34" charset="0"/>
              </a:rPr>
              <a:t> </a:t>
            </a:r>
            <a:r>
              <a:rPr lang="en-US" sz="1400" dirty="0" smtClean="0">
                <a:latin typeface="Calibri" pitchFamily="34" charset="0"/>
              </a:rPr>
              <a:t>alpha version  openkim-api-00.01.00</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886200" cy="25146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100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3434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971800"/>
            <a:ext cx="1295400" cy="30480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114800"/>
            <a:ext cx="1371600" cy="30480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76600"/>
            <a:ext cx="1447800" cy="838200"/>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a:solidFill>
                  <a:srgbClr val="FFFFFF"/>
                </a:solidFill>
                <a:latin typeface="Calibri" pitchFamily="34" charset="0"/>
              </a:rPr>
              <a:t>Test</a:t>
            </a:r>
            <a:r>
              <a:rPr lang="en-US" sz="1200" b="1">
                <a:solidFill>
                  <a:srgbClr val="FFFFFF"/>
                </a:solidFill>
                <a:latin typeface="Calibri" pitchFamily="34" charset="0"/>
              </a:rPr>
              <a:t> calls the </a:t>
            </a:r>
            <a:r>
              <a:rPr lang="en-US" sz="1200">
                <a:solidFill>
                  <a:srgbClr val="FFFFFF"/>
                </a:solidFill>
                <a:latin typeface="Calibri" pitchFamily="34" charset="0"/>
              </a:rPr>
              <a:t>Model---</a:t>
            </a:r>
            <a:r>
              <a:rPr lang="en-US" sz="1200" b="1">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173538"/>
            <a:ext cx="609600" cy="246062"/>
          </a:xfrm>
          <a:prstGeom prst="rect">
            <a:avLst/>
          </a:prstGeom>
          <a:noFill/>
          <a:ln w="9525">
            <a:noFill/>
            <a:miter lim="800000"/>
            <a:headEnd/>
            <a:tailEnd/>
          </a:ln>
        </p:spPr>
        <p:txBody>
          <a:bodyPr>
            <a:spAutoFit/>
          </a:bodyPr>
          <a:lstStyle/>
          <a:p>
            <a:r>
              <a:rPr lang="en-US" sz="100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0480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53000"/>
            <a:ext cx="914400" cy="30480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a:solidFill>
                  <a:srgbClr val="000000"/>
                </a:solidFill>
                <a:latin typeface="Calibri" pitchFamily="34" charset="0"/>
              </a:rPr>
              <a:t>Pointer</a:t>
            </a:r>
          </a:p>
        </p:txBody>
      </p:sp>
      <p:sp>
        <p:nvSpPr>
          <p:cNvPr id="25616" name="TextBox 25"/>
          <p:cNvSpPr txBox="1">
            <a:spLocks noChangeArrowheads="1"/>
          </p:cNvSpPr>
          <p:nvPr/>
        </p:nvSpPr>
        <p:spPr bwMode="auto">
          <a:xfrm>
            <a:off x="1752600" y="5011738"/>
            <a:ext cx="609600" cy="246062"/>
          </a:xfrm>
          <a:prstGeom prst="rect">
            <a:avLst/>
          </a:prstGeom>
          <a:noFill/>
          <a:ln w="9525">
            <a:noFill/>
            <a:miter lim="800000"/>
            <a:headEnd/>
            <a:tailEnd/>
          </a:ln>
        </p:spPr>
        <p:txBody>
          <a:bodyPr>
            <a:spAutoFit/>
          </a:bodyPr>
          <a:lstStyle/>
          <a:p>
            <a:r>
              <a:rPr lang="en-US" sz="100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404937"/>
            <a:ext cx="8610600" cy="3662541"/>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model_Ne_P_MLJ_NEIGH_PURE_H</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a:t>
            </a:r>
            <a:r>
              <a:rPr lang="en-US" sz="1000" dirty="0" err="1" smtClean="0">
                <a:solidFill>
                  <a:srgbClr val="000000"/>
                </a:solidFill>
                <a:latin typeface="Courier New" pitchFamily="49" charset="0"/>
                <a:cs typeface="Courier New" pitchFamily="49" charset="0"/>
              </a:rPr>
              <a:t>SystemU</a:t>
            </a:r>
            <a:r>
              <a:rPr lang="en-US" sz="1000" dirty="0" smtClean="0">
                <a:solidFill>
                  <a:srgbClr val="000000"/>
                </a:solidFill>
                <a:latin typeface="Courier New" pitchFamily="49" charset="0"/>
                <a:cs typeface="Courier New" pitchFamily="49" charset="0"/>
              </a:rPr>
              <a:t>/Scale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numberOfAtoms</a:t>
            </a:r>
            <a:r>
              <a:rPr lang="en-US" sz="1000" dirty="0" smtClean="0">
                <a:solidFill>
                  <a:srgbClr val="000000"/>
                </a:solidFill>
                <a:latin typeface="Courier New" pitchFamily="49" charset="0"/>
                <a:cs typeface="Courier New" pitchFamily="49" charset="0"/>
              </a:rPr>
              <a:t>           integer*8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numberAtomTypes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atomTypes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numberOfAtoms</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657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MODELs/</a:t>
            </a:r>
            <a:r>
              <a:rPr lang="en-US" sz="800" dirty="0" err="1" smtClean="0">
                <a:solidFill>
                  <a:srgbClr val="000000"/>
                </a:solidFill>
                <a:latin typeface="Calibri" pitchFamily="34" charset="0"/>
              </a:rPr>
              <a:t>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variables that the model needs for computation including input and output variables.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variables 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2895600" cy="584775"/>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Dummy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Dummy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600164"/>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smtClean="0">
                <a:solidFill>
                  <a:srgbClr val="000000"/>
                </a:solidFill>
                <a:latin typeface="Courier New" pitchFamily="49" charset="0"/>
                <a:cs typeface="Courier New" pitchFamily="49" charset="0"/>
              </a:rPr>
              <a:t>MODEL_NAME:=</a:t>
            </a:r>
            <a:r>
              <a:rPr lang="en-US" sz="1100" dirty="0" err="1" smtClean="0">
                <a:solidFill>
                  <a:srgbClr val="000000"/>
                </a:solidFill>
                <a:latin typeface="Courier New" pitchFamily="49" charset="0"/>
                <a:cs typeface="Courier New" pitchFamily="49" charset="0"/>
              </a:rPr>
              <a:t>model_Ar_P_Morse</a:t>
            </a:r>
            <a:endParaRPr lang="en-US" sz="1100" dirty="0" smtClean="0">
              <a:solidFill>
                <a:srgbClr val="000000"/>
              </a:solidFill>
              <a:latin typeface="Courier New" pitchFamily="49" charset="0"/>
              <a:cs typeface="Courier New" pitchFamily="49" charset="0"/>
            </a:endParaRPr>
          </a:p>
          <a:p>
            <a:pPr lvl="0"/>
            <a:endParaRPr lang="en-US" sz="1100" dirty="0" smtClean="0">
              <a:solidFill>
                <a:srgbClr val="000000"/>
              </a:solidFill>
              <a:latin typeface="Courier New" pitchFamily="49" charset="0"/>
              <a:cs typeface="Courier New" pitchFamily="49" charset="0"/>
            </a:endParaRPr>
          </a:p>
          <a:p>
            <a:pPr lvl="0"/>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KIM_API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KIM installation: compilation, linking and running Tests</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73212"/>
            <a:ext cx="8153400" cy="1969770"/>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MODEL_NAME := model_Ar_P_MLJ_F90</a:t>
            </a:r>
          </a:p>
          <a:p>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r>
              <a:rPr lang="en-US" sz="1100" dirty="0">
                <a:solidFill>
                  <a:srgbClr val="000000"/>
                </a:solidFill>
                <a:latin typeface="Courier New" pitchFamily="49" charset="0"/>
                <a:cs typeface="Courier New" pitchFamily="49" charset="0"/>
              </a:rPr>
              <a:t>:</a:t>
            </a:r>
          </a:p>
          <a:p>
            <a:r>
              <a:rPr lang="en-US" sz="1100" dirty="0">
                <a:solidFill>
                  <a:srgbClr val="000000"/>
                </a:solidFill>
                <a:latin typeface="Courier New" pitchFamily="49" charset="0"/>
                <a:cs typeface="Courier New" pitchFamily="49" charset="0"/>
              </a:rPr>
              <a:t># Name             Type       Unit      </a:t>
            </a:r>
            <a:r>
              <a:rPr lang="en-US" sz="1100" dirty="0" err="1">
                <a:solidFill>
                  <a:srgbClr val="000000"/>
                </a:solidFill>
                <a:latin typeface="Courier New" pitchFamily="49" charset="0"/>
                <a:cs typeface="Courier New" pitchFamily="49" charset="0"/>
              </a:rPr>
              <a:t>SystemU</a:t>
            </a:r>
            <a:r>
              <a:rPr lang="en-US" sz="1100" dirty="0">
                <a:solidFill>
                  <a:srgbClr val="000000"/>
                </a:solidFill>
                <a:latin typeface="Courier New" pitchFamily="49" charset="0"/>
                <a:cs typeface="Courier New" pitchFamily="49" charset="0"/>
              </a:rPr>
              <a:t>/Scale          Shape              requirements</a:t>
            </a:r>
          </a:p>
          <a:p>
            <a:r>
              <a:rPr lang="en-US" sz="1100" dirty="0">
                <a:solidFill>
                  <a:srgbClr val="000000"/>
                </a:solidFill>
                <a:latin typeface="Courier New" pitchFamily="49" charset="0"/>
                <a:cs typeface="Courier New" pitchFamily="49" charset="0"/>
              </a:rPr>
              <a:t>energy             real*8     energy    standard                []</a:t>
            </a:r>
          </a:p>
          <a:p>
            <a:endParaRPr lang="en-US" sz="1100" dirty="0">
              <a:solidFill>
                <a:srgbClr val="000000"/>
              </a:solidFill>
              <a:latin typeface="Courier New" pitchFamily="49" charset="0"/>
              <a:cs typeface="Courier New" pitchFamily="49" charset="0"/>
            </a:endParaRPr>
          </a:p>
          <a:p>
            <a:r>
              <a:rPr lang="en-US" sz="1100" dirty="0" err="1">
                <a:solidFill>
                  <a:srgbClr val="000000"/>
                </a:solidFill>
                <a:latin typeface="Courier New" pitchFamily="49" charset="0"/>
                <a:cs typeface="Courier New" pitchFamily="49" charset="0"/>
              </a:rPr>
              <a:t>energyPerAtom</a:t>
            </a:r>
            <a:r>
              <a:rPr lang="en-US" sz="1100" dirty="0">
                <a:solidFill>
                  <a:srgbClr val="000000"/>
                </a:solidFill>
                <a:latin typeface="Courier New" pitchFamily="49" charset="0"/>
                <a:cs typeface="Courier New" pitchFamily="49" charset="0"/>
              </a:rPr>
              <a:t>      real*8     energy    standard                [</a:t>
            </a:r>
            <a:r>
              <a:rPr lang="en-US" sz="1100" dirty="0" err="1">
                <a:solidFill>
                  <a:srgbClr val="000000"/>
                </a:solidFill>
                <a:latin typeface="Courier New" pitchFamily="49" charset="0"/>
                <a:cs typeface="Courier New" pitchFamily="49" charset="0"/>
              </a:rPr>
              <a:t>numberOfAtoms</a:t>
            </a:r>
            <a:r>
              <a:rPr lang="en-US" sz="1100" dirty="0">
                <a:solidFill>
                  <a:srgbClr val="000000"/>
                </a:solidFill>
                <a:latin typeface="Courier New" pitchFamily="49" charset="0"/>
                <a:cs typeface="Courier New" pitchFamily="49" charset="0"/>
              </a:rPr>
              <a:t>]   optional  </a:t>
            </a:r>
          </a:p>
          <a:p>
            <a:r>
              <a:rPr lang="en-US" sz="1200" dirty="0">
                <a:solidFill>
                  <a:srgbClr val="000000"/>
                </a:solidFill>
                <a:latin typeface="Calibri" pitchFamily="34" charset="0"/>
              </a:rPr>
              <a:t>….</a:t>
            </a: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 variable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29707" name="TextBox 37"/>
          <p:cNvSpPr txBox="1">
            <a:spLocks noChangeArrowheads="1"/>
          </p:cNvSpPr>
          <p:nvPr/>
        </p:nvSpPr>
        <p:spPr bwMode="auto">
          <a:xfrm>
            <a:off x="76200" y="1219200"/>
            <a:ext cx="3657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553200" y="4071937"/>
            <a:ext cx="22098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variable is required.  A value of “optional” indicates that the associated data will be computed only if the variable 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938337"/>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3995737"/>
            <a:ext cx="1524003" cy="533396"/>
          </a:xfrm>
          <a:custGeom>
            <a:avLst>
              <a:gd name="f0" fmla="val 6818"/>
              <a:gd name="f1" fmla="val -2845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3" y="5672133"/>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3919537"/>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 variable 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62676"/>
              <a:gd name="adj2" fmla="val -137482"/>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 variable describes its array properties. It specifies the number and size  (range) of indices.  For example, [] means a scalar (zero-dimensional array), [</a:t>
            </a:r>
            <a:r>
              <a:rPr lang="en-US" sz="1200" dirty="0" err="1" smtClean="0">
                <a:solidFill>
                  <a:srgbClr val="000000"/>
                </a:solidFill>
                <a:latin typeface="Calibri" pitchFamily="34" charset="0"/>
              </a:rPr>
              <a:t>numberOfAtoms</a:t>
            </a:r>
            <a:r>
              <a:rPr lang="en-US" sz="1200" dirty="0" smtClean="0">
                <a:solidFill>
                  <a:srgbClr val="000000"/>
                </a:solidFill>
                <a:latin typeface="Calibri" pitchFamily="34" charset="0"/>
              </a:rPr>
              <a:t>] means a one-dimensional array and [numberOfAtoms,3] means a two-dimensional array of size </a:t>
            </a:r>
            <a:r>
              <a:rPr lang="en-US" sz="1200" dirty="0" err="1" smtClean="0">
                <a:solidFill>
                  <a:srgbClr val="000000"/>
                </a:solidFill>
                <a:latin typeface="Calibri" pitchFamily="34" charset="0"/>
              </a:rPr>
              <a:t>numberOfAtoms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15" name="Rounded Rectangular Callout 13"/>
          <p:cNvSpPr/>
          <p:nvPr/>
        </p:nvSpPr>
        <p:spPr>
          <a:xfrm>
            <a:off x="4419596" y="3995737"/>
            <a:ext cx="1524003" cy="533396"/>
          </a:xfrm>
          <a:custGeom>
            <a:avLst>
              <a:gd name="f0" fmla="val -4607"/>
              <a:gd name="f1" fmla="val -294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System of units: standard, </a:t>
            </a:r>
            <a:r>
              <a:rPr lang="en-US" sz="1200" b="0" i="0" u="none" strike="noStrike" kern="1200" cap="none" spc="0" baseline="0" dirty="0" smtClean="0">
                <a:solidFill>
                  <a:srgbClr val="000000"/>
                </a:solidFill>
                <a:uFillTx/>
                <a:latin typeface="Calibri"/>
              </a:rPr>
              <a:t>SI, none</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detailed description of all Types value , Unit, </a:t>
            </a:r>
            <a:r>
              <a:rPr lang="en-US" sz="900" dirty="0" err="1" smtClean="0">
                <a:solidFill>
                  <a:srgbClr val="000000"/>
                </a:solidFill>
                <a:latin typeface="Calibri" pitchFamily="34" charset="0"/>
              </a:rPr>
              <a:t>SystemU</a:t>
            </a:r>
            <a:r>
              <a:rPr lang="en-US" sz="900" dirty="0" smtClean="0">
                <a:solidFill>
                  <a:srgbClr val="000000"/>
                </a:solidFill>
                <a:latin typeface="Calibri" pitchFamily="34" charset="0"/>
              </a:rPr>
              <a:t>/Scale can be found in  the file KIM_API/standard.kim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atom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KIM_API_get_listAtomTypes</a:t>
            </a:r>
            <a:r>
              <a:rPr lang="en-US" sz="1200" b="1" dirty="0" smtClean="0"/>
              <a:t>() </a:t>
            </a:r>
            <a:r>
              <a:rPr lang="en-US" sz="1200" dirty="0" smtClean="0"/>
              <a:t>service routine allows one to obtain a list of all atom species used by the model during runtime. Also the </a:t>
            </a:r>
            <a:r>
              <a:rPr lang="en-US" sz="1200" b="1" dirty="0" err="1" smtClean="0"/>
              <a:t>KIM_API_get_atypeCode</a:t>
            </a:r>
            <a:r>
              <a:rPr lang="en-US" sz="1200" b="1" dirty="0" smtClean="0"/>
              <a:t>() </a:t>
            </a:r>
            <a:r>
              <a:rPr lang="en-US" sz="1200" dirty="0" smtClean="0"/>
              <a:t>service routine allows one to get the atom species integer code (see KIMserviceDescription.txt).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dummy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286232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NEIGH-RVEC-F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NEIGH-PURE-H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dummy data line defines a convention (or parameter), that can be used to ensure that Models and Tests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a:t>
            </a:r>
            <a:r>
              <a:rPr lang="en-US" sz="1200" dirty="0" smtClean="0"/>
              <a:t>: This string gives a unique name to the convention.  This name  is checked against the standard list in `standard.kim‘</a:t>
            </a:r>
          </a:p>
          <a:p>
            <a:endParaRPr lang="en-US" sz="1200" dirty="0" smtClean="0"/>
          </a:p>
          <a:p>
            <a:endParaRPr lang="en-US" sz="1200" dirty="0"/>
          </a:p>
          <a:p>
            <a:r>
              <a:rPr lang="en-US" sz="1200" dirty="0" smtClean="0"/>
              <a:t>Type</a:t>
            </a:r>
            <a:r>
              <a:rPr lang="en-US" sz="1200" dirty="0" smtClean="0"/>
              <a:t>: This must be `dummy'</a:t>
            </a:r>
            <a:endParaRPr lang="en-US" sz="1200" dirty="0"/>
          </a:p>
        </p:txBody>
      </p:sp>
      <p:sp>
        <p:nvSpPr>
          <p:cNvPr id="13" name="Rounded Rectangular Callout 12"/>
          <p:cNvSpPr/>
          <p:nvPr/>
        </p:nvSpPr>
        <p:spPr>
          <a:xfrm>
            <a:off x="4800600" y="4038600"/>
            <a:ext cx="2362200" cy="381000"/>
          </a:xfrm>
          <a:prstGeom prst="wedgeRoundRectCallout">
            <a:avLst>
              <a:gd name="adj1" fmla="val -144279"/>
              <a:gd name="adj2" fmla="val -175786"/>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48785"/>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“dummy “ type variables, because they are not  “data pointer holders“.</a:t>
            </a:r>
          </a:p>
          <a:p>
            <a:endParaRPr lang="en-US" sz="1100" dirty="0" smtClean="0"/>
          </a:p>
          <a:p>
            <a:r>
              <a:rPr lang="en-US" sz="1100" dirty="0" smtClean="0"/>
              <a:t>For a detailed description of all dummy lines see the file  KIM_API/standard.kim. Also see templates file in DOCs/TEMPLATEs/.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DOCs/TEMPLATEs/</a:t>
            </a:r>
            <a:r>
              <a:rPr lang="en-US" sz="1600" b="1" dirty="0" err="1" smtClean="0">
                <a:solidFill>
                  <a:srgbClr val="000000"/>
                </a:solidFill>
                <a:latin typeface="Calibri" pitchFamily="34" charset="0"/>
              </a:rPr>
              <a:t>model_El_P_Template.f.kim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variables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23604"/>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a:t>
            </a:r>
            <a:r>
              <a:rPr lang="en-US" sz="1200" dirty="0" err="1" smtClean="0">
                <a:solidFill>
                  <a:srgbClr val="000000"/>
                </a:solidFill>
                <a:latin typeface="Courier New" pitchFamily="49" charset="0"/>
                <a:cs typeface="Courier New" pitchFamily="49" charset="0"/>
              </a:rPr>
              <a:t>SystemU</a:t>
            </a:r>
            <a:r>
              <a:rPr lang="en-US" sz="1200" dirty="0" smtClean="0">
                <a:solidFill>
                  <a:srgbClr val="000000"/>
                </a:solidFill>
                <a:latin typeface="Courier New" pitchFamily="49" charset="0"/>
                <a:cs typeface="Courier New" pitchFamily="49" charset="0"/>
              </a:rPr>
              <a:t>/Scale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standard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standard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PARAM_FIXED_cutsq</a:t>
            </a:r>
            <a:r>
              <a:rPr lang="en-US" sz="1200" dirty="0" smtClean="0">
                <a:solidFill>
                  <a:srgbClr val="000000"/>
                </a:solidFill>
                <a:latin typeface="Courier New" pitchFamily="49" charset="0"/>
                <a:cs typeface="Courier New" pitchFamily="49" charset="0"/>
              </a:rPr>
              <a:t>       real*8      area      standard              []</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228600" y="3418344"/>
            <a:ext cx="8534400" cy="2846933"/>
          </a:xfrm>
          <a:prstGeom prst="rect">
            <a:avLst/>
          </a:prstGeom>
          <a:noFill/>
        </p:spPr>
        <p:txBody>
          <a:bodyPr wrap="square" rtlCol="0">
            <a:spAutoFit/>
          </a:bodyPr>
          <a:lstStyle/>
          <a:p>
            <a:r>
              <a:rPr lang="en-US" sz="1100" dirty="0" smtClean="0"/>
              <a:t>The format for parameter variables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should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KIM_API_get_listParams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KIM_API_get_listFreeParams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KIM_API_get_listFixedParams</a:t>
            </a:r>
            <a:r>
              <a:rPr lang="en-US" sz="1100" dirty="0" smtClean="0">
                <a:solidFill>
                  <a:srgbClr val="000000"/>
                </a:solidFill>
                <a:latin typeface="Courier New" pitchFamily="49" charset="0"/>
                <a:cs typeface="Courier New" pitchFamily="49" charset="0"/>
              </a:rPr>
              <a:t>() will return a list of FIXED parameters (see KIMserviceDescription.txt)</a:t>
            </a:r>
          </a:p>
          <a:p>
            <a:endParaRPr lang="en-US" dirty="0" smtClean="0"/>
          </a:p>
          <a:p>
            <a:r>
              <a:rPr lang="en-US" dirty="0" smtClean="0"/>
              <a:t>Names of parameter variables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5638800" cy="338554"/>
          </a:xfrm>
          <a:prstGeom prst="rect">
            <a:avLst/>
          </a:prstGeom>
          <a:noFill/>
          <a:ln w="9525">
            <a:noFill/>
            <a:miter lim="800000"/>
            <a:headEnd/>
            <a:tailEnd/>
          </a:ln>
        </p:spPr>
        <p:txBody>
          <a:bodyPr wrap="square" anchorCtr="1">
            <a:spAutoFit/>
          </a:bodyPr>
          <a:lstStyle/>
          <a:p>
            <a:pPr algn="ctr"/>
            <a:r>
              <a:rPr lang="en-US" sz="1600" b="1" dirty="0" err="1" smtClean="0">
                <a:solidFill>
                  <a:srgbClr val="000000"/>
                </a:solidFill>
                <a:latin typeface="Calibri" pitchFamily="34" charset="0"/>
              </a:rPr>
              <a:t>model_Ar_P_MLJ_CLUSTER</a:t>
            </a:r>
            <a:r>
              <a:rPr lang="en-US" sz="1600" b="1" dirty="0" smtClean="0">
                <a:solidFill>
                  <a:srgbClr val="000000"/>
                </a:solidFill>
                <a:latin typeface="Calibri" pitchFamily="34" charset="0"/>
              </a:rPr>
              <a:t>/model_Ar_P_MLJ_CLUSTER.kim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24</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a:t>
            </a:r>
            <a:r>
              <a:rPr lang="en-US" sz="1400" dirty="0" err="1" smtClean="0"/>
              <a:t>Rij</a:t>
            </a:r>
            <a:r>
              <a:rPr lang="en-US" sz="1400" dirty="0" smtClean="0"/>
              <a:t>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6764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8288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676400" cy="954107"/>
          </a:xfrm>
          <a:prstGeom prst="rect">
            <a:avLst/>
          </a:prstGeom>
          <a:noFill/>
          <a:ln>
            <a:solidFill>
              <a:srgbClr val="00B050"/>
            </a:solidFill>
          </a:ln>
        </p:spPr>
        <p:txBody>
          <a:bodyPr wrap="square" rtlCol="0">
            <a:spAutoFit/>
          </a:bodyPr>
          <a:lstStyle/>
          <a:p>
            <a:r>
              <a:rPr lang="en-US" sz="1600" b="1" dirty="0" smtClean="0"/>
              <a:t>NEIGH-PURE-H</a:t>
            </a:r>
          </a:p>
          <a:p>
            <a:r>
              <a:rPr lang="en-US" sz="1600" b="1" dirty="0" smtClean="0"/>
              <a:t>NEIGH-PURE-F</a:t>
            </a:r>
          </a:p>
          <a:p>
            <a:r>
              <a:rPr lang="en-US" sz="1200" dirty="0" smtClean="0"/>
              <a:t>Model needs neighbor lists</a:t>
            </a:r>
            <a:endParaRPr lang="en-US" sz="1200" dirty="0"/>
          </a:p>
        </p:txBody>
      </p:sp>
      <p:sp>
        <p:nvSpPr>
          <p:cNvPr id="47" name="TextBox 46"/>
          <p:cNvSpPr txBox="1"/>
          <p:nvPr/>
        </p:nvSpPr>
        <p:spPr>
          <a:xfrm>
            <a:off x="7239000" y="4267200"/>
            <a:ext cx="1524000" cy="1046440"/>
          </a:xfrm>
          <a:prstGeom prst="rect">
            <a:avLst/>
          </a:prstGeom>
          <a:noFill/>
          <a:ln>
            <a:solidFill>
              <a:srgbClr val="00B050"/>
            </a:solidFill>
          </a:ln>
        </p:spPr>
        <p:txBody>
          <a:bodyPr wrap="square" rtlCol="0">
            <a:spAutoFit/>
          </a:bodyPr>
          <a:lstStyle/>
          <a:p>
            <a:r>
              <a:rPr lang="en-US" sz="1400" b="1" dirty="0" smtClean="0"/>
              <a:t>NEIGH-RVEC-F</a:t>
            </a:r>
          </a:p>
          <a:p>
            <a:r>
              <a:rPr lang="en-US" sz="1200" dirty="0" smtClean="0"/>
              <a:t>Model needs neighbor list and relative position vectors  </a:t>
            </a:r>
            <a:r>
              <a:rPr lang="en-US" sz="1200" dirty="0" err="1" smtClean="0"/>
              <a:t>Rij</a:t>
            </a:r>
            <a:r>
              <a:rPr lang="en-US" sz="1200" dirty="0" smtClean="0"/>
              <a:t> </a:t>
            </a:r>
          </a:p>
        </p:txBody>
      </p:sp>
      <p:sp>
        <p:nvSpPr>
          <p:cNvPr id="48" name="TextBox 47"/>
          <p:cNvSpPr txBox="1"/>
          <p:nvPr/>
        </p:nvSpPr>
        <p:spPr>
          <a:xfrm>
            <a:off x="2895600" y="4267200"/>
            <a:ext cx="1600200" cy="1754326"/>
          </a:xfrm>
          <a:prstGeom prst="rect">
            <a:avLst/>
          </a:prstGeom>
          <a:noFill/>
          <a:ln>
            <a:solidFill>
              <a:srgbClr val="00B050"/>
            </a:solidFill>
          </a:ln>
        </p:spPr>
        <p:txBody>
          <a:bodyPr wrap="square" rtlCol="0">
            <a:spAutoFit/>
          </a:bodyPr>
          <a:lstStyle/>
          <a:p>
            <a:r>
              <a:rPr lang="en-US" sz="1600" b="1" dirty="0" smtClean="0"/>
              <a:t>MI-OPBC-H</a:t>
            </a:r>
          </a:p>
          <a:p>
            <a:r>
              <a:rPr lang="en-US" sz="1600" b="1" dirty="0" smtClean="0"/>
              <a:t>MI-OPBC-F</a:t>
            </a:r>
          </a:p>
          <a:p>
            <a:r>
              <a:rPr lang="en-US" sz="1200" dirty="0" smtClean="0"/>
              <a:t>Minimum image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685800" y="1066800"/>
            <a:ext cx="7848600" cy="6309420"/>
          </a:xfrm>
          <a:prstGeom prst="rect">
            <a:avLst/>
          </a:prstGeom>
          <a:noFill/>
        </p:spPr>
        <p:txBody>
          <a:bodyPr wrap="square" rtlCol="0">
            <a:spAutoFit/>
          </a:bodyPr>
          <a:lstStyle/>
          <a:p>
            <a:r>
              <a:rPr lang="en-US" sz="1600" b="1" dirty="0" smtClean="0"/>
              <a:t>CLUSTER</a:t>
            </a:r>
            <a:r>
              <a:rPr lang="en-US" sz="1400" dirty="0" smtClean="0"/>
              <a:t>: </a:t>
            </a:r>
          </a:p>
          <a:p>
            <a:r>
              <a:rPr lang="en-US" sz="1400" dirty="0" smtClean="0"/>
              <a:t>Receives  the number of atoms and coordinates </a:t>
            </a:r>
            <a:r>
              <a:rPr lang="en-US" sz="1400" i="1" dirty="0" smtClean="0"/>
              <a:t>without</a:t>
            </a:r>
            <a:r>
              <a:rPr lang="en-US" sz="1400" dirty="0" smtClean="0"/>
              <a:t> additional information (such as neighbor lists or other boundary condition </a:t>
            </a:r>
            <a:r>
              <a:rPr lang="en-US" sz="1400" dirty="0" err="1" smtClean="0"/>
              <a:t>specifiers</a:t>
            </a:r>
            <a:r>
              <a:rPr lang="en-US" sz="1400" dirty="0" smtClean="0"/>
              <a:t>) and computes requested quantities under the assumption that the atoms form an isolated cluster.  For example, if energy and forces are requested, it will compute the total energy of all the atoms based on the supplied atom coordinates and the derivative of the total energy with respect to the positions of the atoms. </a:t>
            </a:r>
          </a:p>
          <a:p>
            <a:endParaRPr lang="en-US" sz="1400" dirty="0" smtClean="0"/>
          </a:p>
          <a:p>
            <a:r>
              <a:rPr lang="en-US" sz="1600" b="1" dirty="0" smtClean="0"/>
              <a:t>MI-OPBC-[F</a:t>
            </a:r>
            <a:r>
              <a:rPr lang="en-US" sz="2000" b="1" dirty="0" smtClean="0"/>
              <a:t>|</a:t>
            </a:r>
            <a:r>
              <a:rPr lang="en-US" sz="1600" b="1" dirty="0" smtClean="0"/>
              <a:t>H]</a:t>
            </a:r>
            <a:r>
              <a:rPr lang="en-US" sz="1400" b="1" dirty="0" smtClean="0"/>
              <a:t>:</a:t>
            </a:r>
          </a:p>
          <a:p>
            <a:r>
              <a:rPr lang="en-US" sz="1400" dirty="0" smtClean="0"/>
              <a:t>Receives the number of atoms and coordinates, the side lengths for the periodic orthogonal box and a neighbor list as detailed below. Assumes all atoms lie inside the periodic box.  Side lengths of box must be at least twice the cutoff range. Computes the requested quantities under the assumption that the atoms are subjected to minimum image, orthogonal, periodic boundary conditions.</a:t>
            </a:r>
          </a:p>
          <a:p>
            <a:endParaRPr lang="en-US" sz="1400" dirty="0" smtClean="0"/>
          </a:p>
          <a:p>
            <a:r>
              <a:rPr lang="en-US" sz="1400" dirty="0" smtClean="0"/>
              <a:t>Neighbor list requirements for MI-OPBC-[F</a:t>
            </a:r>
            <a:r>
              <a:rPr lang="en-US" dirty="0" smtClean="0"/>
              <a:t>|</a:t>
            </a:r>
            <a:r>
              <a:rPr lang="en-US" sz="1400" dirty="0" smtClean="0"/>
              <a:t>H]:</a:t>
            </a:r>
          </a:p>
          <a:p>
            <a:pPr marL="342900" indent="-342900">
              <a:buFont typeface="+mj-lt"/>
              <a:buAutoNum type="arabicPeriod"/>
            </a:pPr>
            <a:r>
              <a:rPr lang="en-US" sz="1400" dirty="0" smtClean="0"/>
              <a:t>The minimum image convention is applied during construction of the neighbor list consistent with the orthogonal box size.</a:t>
            </a:r>
          </a:p>
          <a:p>
            <a:pPr marL="342900" indent="-342900">
              <a:buFont typeface="+mj-lt"/>
              <a:buAutoNum type="arabicPeriod"/>
            </a:pPr>
            <a:r>
              <a:rPr lang="en-US" sz="1400" dirty="0" smtClean="0"/>
              <a:t>The neighbor list can be supplied in either full or half mode.</a:t>
            </a:r>
          </a:p>
          <a:p>
            <a:pPr marL="342900" indent="-342900"/>
            <a:r>
              <a:rPr lang="en-US" sz="1400" dirty="0" smtClean="0"/>
              <a:t>	</a:t>
            </a:r>
            <a:r>
              <a:rPr lang="en-US" sz="1400" b="1" dirty="0" smtClean="0"/>
              <a:t>Full neighbor list</a:t>
            </a:r>
            <a:r>
              <a:rPr lang="en-US" sz="1400" dirty="0" smtClean="0"/>
              <a:t>: All neighbors of an atom are stored</a:t>
            </a:r>
          </a:p>
          <a:p>
            <a:pPr marL="342900" indent="-342900"/>
            <a:r>
              <a:rPr lang="en-US" sz="1400" dirty="0" smtClean="0"/>
              <a:t>	</a:t>
            </a:r>
            <a:r>
              <a:rPr lang="en-US" sz="1400" b="1" dirty="0" smtClean="0"/>
              <a:t>Half neighbor list</a:t>
            </a:r>
            <a:r>
              <a:rPr lang="en-US" sz="1400" dirty="0" smtClean="0"/>
              <a:t>: For an atom  </a:t>
            </a:r>
            <a:r>
              <a:rPr lang="en-US" sz="1400" dirty="0" err="1" smtClean="0"/>
              <a:t>i</a:t>
            </a:r>
            <a:r>
              <a:rPr lang="en-US" sz="1400" dirty="0" smtClean="0"/>
              <a:t> only the neighbors j&gt;</a:t>
            </a:r>
            <a:r>
              <a:rPr lang="en-US" sz="1400" dirty="0" err="1" smtClean="0"/>
              <a:t>i</a:t>
            </a:r>
            <a:r>
              <a:rPr lang="en-US" sz="1400" dirty="0" smtClean="0"/>
              <a:t> are stored.</a:t>
            </a:r>
          </a:p>
          <a:p>
            <a:pPr marL="342900" indent="-342900"/>
            <a:endParaRPr lang="en-US" sz="1400" dirty="0" smtClean="0"/>
          </a:p>
          <a:p>
            <a:pPr marL="342900" indent="-342900"/>
            <a:r>
              <a:rPr lang="en-US" sz="1400" dirty="0" smtClean="0"/>
              <a:t>Calculated quantities for both –H and –F modes should be equivalent to those obtained were the model to compute its own neighbor list using the provided orthogonal periodic box side lengths.</a:t>
            </a:r>
          </a:p>
          <a:p>
            <a:endParaRPr lang="en-US" sz="1400" dirty="0" smtClean="0"/>
          </a:p>
          <a:p>
            <a:endParaRPr lang="en-US" sz="1400" dirty="0" smtClean="0"/>
          </a:p>
          <a:p>
            <a:endParaRPr lang="en-US" sz="1400" dirty="0" smtClean="0"/>
          </a:p>
          <a:p>
            <a:r>
              <a:rPr lang="en-US" sz="1400" dirty="0" smtClean="0"/>
              <a:t>	</a:t>
            </a:r>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685800" y="1066800"/>
            <a:ext cx="7848600" cy="5816977"/>
          </a:xfrm>
          <a:prstGeom prst="rect">
            <a:avLst/>
          </a:prstGeom>
          <a:noFill/>
        </p:spPr>
        <p:txBody>
          <a:bodyPr wrap="square" rtlCol="0">
            <a:spAutoFit/>
          </a:bodyPr>
          <a:lstStyle/>
          <a:p>
            <a:endParaRPr lang="en-US" sz="1600" b="1" dirty="0" smtClean="0"/>
          </a:p>
          <a:p>
            <a:r>
              <a:rPr lang="en-US" sz="1600" b="1" dirty="0" smtClean="0"/>
              <a:t>NEIGH-PURE-[F</a:t>
            </a:r>
            <a:r>
              <a:rPr lang="en-US" sz="2400" b="1" dirty="0" smtClean="0"/>
              <a:t>|</a:t>
            </a:r>
            <a:r>
              <a:rPr lang="en-US" sz="1600" b="1" dirty="0" smtClean="0"/>
              <a:t>H]</a:t>
            </a:r>
            <a:r>
              <a:rPr lang="en-US" sz="1400" dirty="0" smtClean="0"/>
              <a:t>: </a:t>
            </a:r>
          </a:p>
          <a:p>
            <a:pPr lvl="0"/>
            <a:r>
              <a:rPr lang="en-US" sz="1400" dirty="0" smtClean="0">
                <a:solidFill>
                  <a:prstClr val="black"/>
                </a:solidFill>
              </a:rPr>
              <a:t>Receives the number of atoms, coordinates and a full or half neighbor list. The neighbor list defines the environment of each atom, from which the atom’s energy is defined. The model computes the requested quantities using the supplied information.  For example, if energy and forces are requested, it will compute the total energy of all the atoms based on their neighbor lists and the derivative of the total energy with respect to the positions of the atoms.  This  method can be used with codes that use ghost atoms to apply boundary conditions.  The ghost atoms are treated as regular atoms by the model, and it is up to the calling code to discard some information such as the forces on the ghost atoms and to compute the appropriate total energy from per-atom energies of the physical atoms, or to use a modified neighbor list to obtain the desired values.</a:t>
            </a:r>
            <a:endParaRPr lang="en-US" sz="1400" dirty="0" smtClean="0"/>
          </a:p>
          <a:p>
            <a:endParaRPr lang="en-US" sz="1600" b="1" dirty="0" smtClean="0"/>
          </a:p>
          <a:p>
            <a:r>
              <a:rPr lang="en-US" sz="1600" b="1" dirty="0" smtClean="0"/>
              <a:t>NEIGH-RVEC-F</a:t>
            </a:r>
            <a:r>
              <a:rPr lang="en-US" sz="1400" dirty="0" smtClean="0"/>
              <a:t>: </a:t>
            </a:r>
          </a:p>
          <a:p>
            <a:r>
              <a:rPr lang="en-US" sz="1400" dirty="0" smtClean="0"/>
              <a:t>Receives the number of atoms and coordinates, a full neighbor list and the relative position vectors         (                         ). The neighbor list and        vectors define the environment of each atom, from which the atom’s energy is defined. The model computes the requested quantities using the supplied information.  For example, if energy and forces are requested, it will compute the total energy of all the atoms based on their neighbor lists and relative position vectors and the derivative of the total energy with respect to the positions of the atoms. This method enables the application of  general periodic boundary conditions, including multiple images. (This approach can fail with half neighbor lists and therefore the –H variant of the method does not exist.)  A possible future extension to this method is to allow the Test to provide a </a:t>
            </a:r>
            <a:r>
              <a:rPr lang="en-US" sz="1400" dirty="0" err="1" smtClean="0"/>
              <a:t>ForceTransformation</a:t>
            </a:r>
            <a:r>
              <a:rPr lang="en-US" sz="1400" dirty="0" smtClean="0"/>
              <a:t>() function for each neighbor, which would enable the application of complex boundary conditions such as torsion and objective boundary conditions.</a:t>
            </a:r>
          </a:p>
          <a:p>
            <a:endParaRPr lang="en-US" sz="1400"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pic>
        <p:nvPicPr>
          <p:cNvPr id="13" name="Picture 12" descr="txp_fig.png"/>
          <p:cNvPicPr>
            <a:picLocks noChangeAspect="1"/>
          </p:cNvPicPr>
          <p:nvPr>
            <p:custDataLst>
              <p:tags r:id="rId1"/>
            </p:custDataLst>
          </p:nvPr>
        </p:nvPicPr>
        <p:blipFill>
          <a:blip r:embed="rId6" cstate="print">
            <a:clrChange>
              <a:clrFrom>
                <a:srgbClr val="FFFFFF"/>
              </a:clrFrom>
              <a:clrTo>
                <a:srgbClr val="FFFFFF">
                  <a:alpha val="0"/>
                </a:srgbClr>
              </a:clrTo>
            </a:clrChange>
            <a:lum/>
          </a:blip>
          <a:stretch>
            <a:fillRect/>
          </a:stretch>
        </p:blipFill>
        <p:spPr>
          <a:xfrm>
            <a:off x="1884965" y="4370832"/>
            <a:ext cx="1163035" cy="201168"/>
          </a:xfrm>
          <a:prstGeom prst="rect">
            <a:avLst/>
          </a:prstGeom>
          <a:noFill/>
        </p:spPr>
      </p:pic>
      <p:pic>
        <p:nvPicPr>
          <p:cNvPr id="15" name="Picture 14" descr="txp_fig.png"/>
          <p:cNvPicPr>
            <a:picLocks noChangeAspect="1"/>
          </p:cNvPicPr>
          <p:nvPr>
            <p:custDataLst>
              <p:tags r:id="rId2"/>
            </p:custDataLst>
          </p:nvPr>
        </p:nvPicPr>
        <p:blipFill>
          <a:blip r:embed="rId7" cstate="print">
            <a:clrChange>
              <a:clrFrom>
                <a:srgbClr val="FFFFFF"/>
              </a:clrFrom>
              <a:clrTo>
                <a:srgbClr val="FFFFFF">
                  <a:alpha val="0"/>
                </a:srgbClr>
              </a:clrTo>
            </a:clrChange>
            <a:lum/>
          </a:blip>
          <a:stretch>
            <a:fillRect/>
          </a:stretch>
        </p:blipFill>
        <p:spPr>
          <a:xfrm>
            <a:off x="1447801" y="4374075"/>
            <a:ext cx="274819" cy="201168"/>
          </a:xfrm>
          <a:prstGeom prst="rect">
            <a:avLst/>
          </a:prstGeom>
          <a:noFill/>
        </p:spPr>
      </p:pic>
      <p:pic>
        <p:nvPicPr>
          <p:cNvPr id="16" name="Picture 15" descr="txp_fig.png"/>
          <p:cNvPicPr>
            <a:picLocks noChangeAspect="1"/>
          </p:cNvPicPr>
          <p:nvPr>
            <p:custDataLst>
              <p:tags r:id="rId3"/>
            </p:custDataLst>
          </p:nvPr>
        </p:nvPicPr>
        <p:blipFill>
          <a:blip r:embed="rId8" cstate="print">
            <a:clrChange>
              <a:clrFrom>
                <a:srgbClr val="FFFFFF"/>
              </a:clrFrom>
              <a:clrTo>
                <a:srgbClr val="FFFFFF">
                  <a:alpha val="0"/>
                </a:srgbClr>
              </a:clrTo>
            </a:clrChange>
            <a:lum/>
          </a:blip>
          <a:stretch>
            <a:fillRect/>
          </a:stretch>
        </p:blipFill>
        <p:spPr>
          <a:xfrm>
            <a:off x="4953000" y="4374075"/>
            <a:ext cx="270388" cy="197925"/>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27</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2631490"/>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dummy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NEIGH-RVEC-F</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NEIGH-PURE-H            dummy</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NEIGH-PURE-F            dummy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dummy</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template example in </a:t>
            </a:r>
            <a:r>
              <a:rPr lang="en-US" sz="1400" dirty="0" err="1" smtClean="0"/>
              <a:t>model_El_P_Template.f.kim</a:t>
            </a:r>
            <a:endParaRPr lang="en-US" sz="1400" dirty="0" smtClean="0"/>
          </a:p>
          <a:p>
            <a:r>
              <a:rPr lang="en-US" sz="1400" dirty="0" smtClean="0"/>
              <a:t>is designed to work with five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lines for the chosen method are in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2971800"/>
            <a:ext cx="2743200" cy="16764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27432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43434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DOCs/TEMPLATEs/</a:t>
            </a:r>
            <a:r>
              <a:rPr lang="en-US" sz="1600" b="1" dirty="0" err="1" smtClean="0">
                <a:solidFill>
                  <a:srgbClr val="000000"/>
                </a:solidFill>
                <a:latin typeface="Calibri" pitchFamily="34" charset="0"/>
              </a:rPr>
              <a:t>model_El_P_Template.f.kim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28</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493538"/>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dummy    # presence of this line indicates that indexes</a:t>
            </a:r>
          </a:p>
          <a:p>
            <a:r>
              <a:rPr lang="en-US" sz="1100" dirty="0" smtClean="0">
                <a:solidFill>
                  <a:srgbClr val="000000"/>
                </a:solidFill>
                <a:latin typeface="Courier New" pitchFamily="49" charset="0"/>
                <a:cs typeface="Courier New" pitchFamily="49" charset="0"/>
              </a:rPr>
              <a:t>                                 # for atoms are from 0 to numberOfAtoms-1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dummy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numberOfAtoms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dummy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dummy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dummy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MI-OPBC-H               dummy</a:t>
            </a:r>
          </a:p>
          <a:p>
            <a:r>
              <a:rPr lang="en-US" sz="1100" dirty="0" smtClean="0">
                <a:solidFill>
                  <a:srgbClr val="000000"/>
                </a:solidFill>
                <a:latin typeface="Courier New" pitchFamily="49" charset="0"/>
                <a:cs typeface="Courier New" pitchFamily="49" charset="0"/>
              </a:rPr>
              <a:t>MI-OPBC-F               dummy</a:t>
            </a:r>
          </a:p>
          <a:p>
            <a:r>
              <a:rPr lang="en-US" sz="1100" dirty="0" smtClean="0">
                <a:solidFill>
                  <a:srgbClr val="000000"/>
                </a:solidFill>
                <a:latin typeface="Courier New" pitchFamily="49" charset="0"/>
                <a:cs typeface="Courier New" pitchFamily="49" charset="0"/>
              </a:rPr>
              <a:t>NEIGH-RVEC-F            dummy</a:t>
            </a:r>
          </a:p>
          <a:p>
            <a:r>
              <a:rPr lang="en-US" sz="1100" dirty="0" smtClean="0">
                <a:solidFill>
                  <a:srgbClr val="000000"/>
                </a:solidFill>
                <a:latin typeface="Courier New" pitchFamily="49" charset="0"/>
                <a:cs typeface="Courier New" pitchFamily="49" charset="0"/>
              </a:rPr>
              <a:t>NEIGH-PURE-H            dummy</a:t>
            </a:r>
          </a:p>
          <a:p>
            <a:r>
              <a:rPr lang="en-US" sz="1100" dirty="0" smtClean="0">
                <a:solidFill>
                  <a:srgbClr val="000000"/>
                </a:solidFill>
                <a:latin typeface="Courier New" pitchFamily="49" charset="0"/>
                <a:cs typeface="Courier New" pitchFamily="49" charset="0"/>
              </a:rPr>
              <a:t>NEIGH-PURE-F            dummy</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a:t>
            </a:r>
            <a:r>
              <a:rPr lang="en-US" sz="1100" dirty="0" err="1" smtClean="0">
                <a:solidFill>
                  <a:srgbClr val="000000"/>
                </a:solidFill>
                <a:latin typeface="Courier New" pitchFamily="49" charset="0"/>
                <a:cs typeface="Courier New" pitchFamily="49" charset="0"/>
              </a:rPr>
              <a:t>SystemU</a:t>
            </a:r>
            <a:r>
              <a:rPr lang="en-US" sz="1100" dirty="0" smtClean="0">
                <a:solidFill>
                  <a:srgbClr val="000000"/>
                </a:solidFill>
                <a:latin typeface="Courier New" pitchFamily="49" charset="0"/>
                <a:cs typeface="Courier New" pitchFamily="49" charset="0"/>
              </a:rPr>
              <a:t>/Scale    Shape       requirements</a:t>
            </a:r>
          </a:p>
          <a:p>
            <a:r>
              <a:rPr lang="en-US" sz="1100" dirty="0" err="1" smtClean="0">
                <a:solidFill>
                  <a:srgbClr val="000000"/>
                </a:solidFill>
                <a:latin typeface="Courier New" pitchFamily="49" charset="0"/>
                <a:cs typeface="Courier New" pitchFamily="49" charset="0"/>
              </a:rPr>
              <a:t>get_full_neigh</a:t>
            </a:r>
            <a:r>
              <a:rPr lang="en-US" sz="1100" dirty="0" smtClean="0">
                <a:solidFill>
                  <a:srgbClr val="000000"/>
                </a:solidFill>
                <a:latin typeface="Courier New" pitchFamily="49" charset="0"/>
                <a:cs typeface="Courier New" pitchFamily="49" charset="0"/>
              </a:rPr>
              <a:t>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r>
              <a:rPr lang="en-US" sz="1100" dirty="0" err="1" smtClean="0">
                <a:solidFill>
                  <a:srgbClr val="000000"/>
                </a:solidFill>
                <a:latin typeface="Courier New" pitchFamily="49" charset="0"/>
                <a:cs typeface="Courier New" pitchFamily="49" charset="0"/>
              </a:rPr>
              <a:t>get_half_neigh</a:t>
            </a:r>
            <a:r>
              <a:rPr lang="en-US" sz="1100" dirty="0" smtClean="0">
                <a:solidFill>
                  <a:srgbClr val="000000"/>
                </a:solidFill>
                <a:latin typeface="Courier New" pitchFamily="49" charset="0"/>
                <a:cs typeface="Courier New" pitchFamily="49" charset="0"/>
              </a:rPr>
              <a:t>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boxlength</a:t>
            </a:r>
            <a:r>
              <a:rPr lang="en-US" sz="1100" dirty="0" smtClean="0">
                <a:solidFill>
                  <a:srgbClr val="000000"/>
                </a:solidFill>
                <a:latin typeface="Courier New" pitchFamily="49" charset="0"/>
                <a:cs typeface="Courier New" pitchFamily="49" charset="0"/>
              </a:rPr>
              <a:t>               real*8      length      unspecified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8222"/>
              <a:gd name="adj2" fmla="val 85031"/>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methods </a:t>
            </a:r>
            <a:r>
              <a:rPr lang="en-US" sz="1400" b="1" dirty="0" err="1" smtClean="0">
                <a:solidFill>
                  <a:srgbClr val="000000"/>
                </a:solidFill>
                <a:cs typeface="Courier New" pitchFamily="49" charset="0"/>
              </a:rPr>
              <a:t>get_full_neigh</a:t>
            </a:r>
            <a:r>
              <a:rPr lang="en-US" sz="1400" dirty="0" smtClean="0">
                <a:solidFill>
                  <a:srgbClr val="000000"/>
                </a:solidFill>
                <a:cs typeface="Courier New" pitchFamily="49" charset="0"/>
              </a:rPr>
              <a:t> or </a:t>
            </a:r>
            <a:r>
              <a:rPr lang="en-US" sz="1400" b="1" dirty="0" err="1" smtClean="0">
                <a:solidFill>
                  <a:srgbClr val="000000"/>
                </a:solidFill>
                <a:cs typeface="Courier New" pitchFamily="49" charset="0"/>
              </a:rPr>
              <a:t>get_half_neigh</a:t>
            </a:r>
            <a:r>
              <a:rPr lang="en-US" sz="1400" dirty="0" smtClean="0">
                <a:solidFill>
                  <a:schemeClr val="tx1"/>
                </a:solidFill>
              </a:rPr>
              <a:t> .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49530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methods: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 </a:t>
            </a:r>
            <a:r>
              <a:rPr lang="en-US" sz="2400" b="1" dirty="0" err="1" smtClean="0">
                <a:solidFill>
                  <a:srgbClr val="4F81BD"/>
                </a:solidFill>
                <a:latin typeface="Arial" charset="0"/>
                <a:cs typeface="Arial" charset="0"/>
              </a:rPr>
              <a:t>get_half_neigh</a:t>
            </a:r>
            <a:r>
              <a:rPr lang="en-US" sz="2400" b="1" dirty="0" smtClean="0">
                <a:solidFill>
                  <a:srgbClr val="4F81BD"/>
                </a:solidFill>
                <a:latin typeface="Arial" charset="0"/>
                <a:cs typeface="Arial" charset="0"/>
              </a:rPr>
              <a:t> &amp; </a:t>
            </a:r>
            <a:r>
              <a:rPr lang="en-US" sz="2400" b="1" dirty="0" err="1" smtClean="0">
                <a:solidFill>
                  <a:srgbClr val="4F81BD"/>
                </a:solidFill>
                <a:latin typeface="Arial" charset="0"/>
                <a:cs typeface="Arial" charset="0"/>
              </a:rPr>
              <a:t>get_full_neigh</a:t>
            </a:r>
            <a:r>
              <a:rPr lang="en-US" sz="2400" b="1" dirty="0" smtClean="0">
                <a:solidFill>
                  <a:srgbClr val="4F81BD"/>
                </a:solidFill>
                <a:latin typeface="Arial" charset="0"/>
                <a:cs typeface="Arial" charset="0"/>
              </a:rPr>
              <a:t>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898989"/>
              </a:solidFill>
              <a:latin typeface="Calibri"/>
            </a:endParaRPr>
          </a:p>
        </p:txBody>
      </p:sp>
      <p:sp>
        <p:nvSpPr>
          <p:cNvPr id="17" name="TextBox 16"/>
          <p:cNvSpPr txBox="1"/>
          <p:nvPr/>
        </p:nvSpPr>
        <p:spPr>
          <a:xfrm>
            <a:off x="3200400" y="1143000"/>
            <a:ext cx="5791200" cy="2123658"/>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get_half_neigh</a:t>
            </a:r>
            <a:r>
              <a:rPr lang="en-US" sz="1100" dirty="0" smtClean="0"/>
              <a:t>(pkim,mode,request,atom,numnei,pnei1atom,pRij)</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atom</a:t>
            </a:r>
          </a:p>
          <a:p>
            <a:r>
              <a:rPr lang="en-US" sz="1100" dirty="0" smtClean="0"/>
              <a:t>      integer,                                intent(out)    :: </a:t>
            </a:r>
            <a:r>
              <a:rPr lang="en-US" sz="1100" dirty="0" err="1" smtClean="0"/>
              <a:t>numnei</a:t>
            </a:r>
            <a:endParaRPr lang="en-US" sz="1100" dirty="0" smtClean="0"/>
          </a:p>
          <a:p>
            <a:r>
              <a:rPr lang="en-US" sz="1100" dirty="0" smtClean="0"/>
              <a:t>      integer,                                intent(out)    :: pnei1atom</a:t>
            </a:r>
          </a:p>
          <a:p>
            <a:r>
              <a:rPr lang="en-US" sz="1100" dirty="0" smtClean="0"/>
              <a:t>      integer,                                                    :: nei1atom(1);   pointer(pnei1atom,nei1atom)</a:t>
            </a:r>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Rij</a:t>
            </a:r>
            <a:r>
              <a:rPr lang="en-US" sz="1100" dirty="0" smtClean="0"/>
              <a:t>(3,*);      pointer(</a:t>
            </a:r>
            <a:r>
              <a:rPr lang="en-US" sz="1100" dirty="0" err="1" smtClean="0"/>
              <a:t>pRij,Rij</a:t>
            </a:r>
            <a:r>
              <a:rPr lang="en-US" sz="1100" dirty="0" smtClean="0"/>
              <a:t>)</a:t>
            </a:r>
          </a:p>
          <a:p>
            <a:r>
              <a:rPr lang="en-US" sz="1100" dirty="0" smtClean="0"/>
              <a:t>end function  </a:t>
            </a:r>
            <a:r>
              <a:rPr lang="en-US" sz="1100" dirty="0" err="1" smtClean="0"/>
              <a:t>get_half_neigh</a:t>
            </a:r>
            <a:endParaRPr lang="en-US" sz="1100" dirty="0"/>
          </a:p>
        </p:txBody>
      </p:sp>
      <p:sp>
        <p:nvSpPr>
          <p:cNvPr id="18" name="TextBox 17"/>
          <p:cNvSpPr txBox="1"/>
          <p:nvPr/>
        </p:nvSpPr>
        <p:spPr>
          <a:xfrm>
            <a:off x="76200" y="1219200"/>
            <a:ext cx="3124200" cy="2985433"/>
          </a:xfrm>
          <a:prstGeom prst="rect">
            <a:avLst/>
          </a:prstGeom>
          <a:noFill/>
        </p:spPr>
        <p:txBody>
          <a:bodyPr wrap="square" rtlCol="0">
            <a:spAutoFit/>
          </a:bodyPr>
          <a:lstStyle/>
          <a:p>
            <a:r>
              <a:rPr lang="en-US" sz="1100" dirty="0" err="1" smtClean="0"/>
              <a:t>get_half_neigh</a:t>
            </a:r>
            <a:r>
              <a:rPr lang="en-US" sz="1100" dirty="0" smtClean="0"/>
              <a:t> and get _</a:t>
            </a:r>
            <a:r>
              <a:rPr lang="en-US" sz="1100" dirty="0" err="1" smtClean="0"/>
              <a:t>full_neigh</a:t>
            </a:r>
            <a:r>
              <a:rPr lang="en-US" sz="1100" dirty="0" smtClean="0"/>
              <a:t>  functions both have the same interface</a:t>
            </a:r>
          </a:p>
          <a:p>
            <a:r>
              <a:rPr lang="en-US" sz="1100" dirty="0" smtClean="0"/>
              <a:t>here :</a:t>
            </a:r>
          </a:p>
          <a:p>
            <a:endParaRPr lang="en-US" sz="1100" dirty="0" smtClean="0"/>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a:t>
            </a:r>
          </a:p>
          <a:p>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atom  </a:t>
            </a:r>
          </a:p>
          <a:p>
            <a:r>
              <a:rPr lang="en-US" sz="1100" dirty="0" smtClean="0"/>
              <a:t>                                            whose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352800"/>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get_half_neigh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atom,</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pnei1atom,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419058"/>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atom         - the number of the atom whose neighbor list is returned</a:t>
            </a:r>
          </a:p>
          <a:p>
            <a:r>
              <a:rPr lang="en-US" sz="1100" dirty="0" err="1" smtClean="0"/>
              <a:t>numnei</a:t>
            </a:r>
            <a:r>
              <a:rPr lang="en-US" sz="1100" dirty="0" smtClean="0"/>
              <a:t>     - number of neighbors returned  </a:t>
            </a:r>
          </a:p>
          <a:p>
            <a:r>
              <a:rPr lang="en-US" sz="1100" dirty="0" smtClean="0"/>
              <a:t>nei1atom  - integer array of neighbors of an atom which will point to </a:t>
            </a:r>
          </a:p>
          <a:p>
            <a:r>
              <a:rPr lang="en-US" sz="1100" dirty="0" smtClean="0"/>
              <a:t>                   the list of neighbors on exit. </a:t>
            </a:r>
          </a:p>
          <a:p>
            <a:r>
              <a:rPr lang="en-US" sz="1100" dirty="0" err="1" smtClean="0"/>
              <a:t>Rij</a:t>
            </a:r>
            <a:r>
              <a:rPr lang="en-US" sz="1100" dirty="0" smtClean="0"/>
              <a:t>             - array of relative position vectors of the neighbors of an                   </a:t>
            </a:r>
          </a:p>
          <a:p>
            <a:r>
              <a:rPr lang="en-US" sz="1100" dirty="0" smtClean="0"/>
              <a:t>                    atom (including boundary conditions if applied) if they  </a:t>
            </a:r>
          </a:p>
          <a:p>
            <a:r>
              <a:rPr lang="en-US" sz="1100" dirty="0" smtClean="0"/>
              <a:t>                    have been computed (NBC scenario NEIGH-RVEC-F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1107996"/>
          </a:xfrm>
          <a:prstGeom prst="rect">
            <a:avLst/>
          </a:prstGeom>
          <a:noFill/>
        </p:spPr>
        <p:txBody>
          <a:bodyPr wrap="square" rtlCol="0">
            <a:spAutoFit/>
          </a:bodyPr>
          <a:lstStyle/>
          <a:p>
            <a:r>
              <a:rPr lang="en-US" sz="1100" dirty="0" smtClean="0"/>
              <a:t>The return value depends on the results of execution:</a:t>
            </a:r>
          </a:p>
          <a:p>
            <a:r>
              <a:rPr lang="en-US" sz="1100" dirty="0" smtClean="0"/>
              <a:t>     2 -- iterator has been successfully initialized</a:t>
            </a:r>
          </a:p>
          <a:p>
            <a:r>
              <a:rPr lang="en-US" sz="1100" dirty="0" smtClean="0"/>
              <a:t>     1 -- successful operation</a:t>
            </a:r>
          </a:p>
          <a:p>
            <a:r>
              <a:rPr lang="en-US" sz="1100" dirty="0" smtClean="0"/>
              <a:t>     0 -- iterator has been incremented past end of list</a:t>
            </a:r>
          </a:p>
          <a:p>
            <a:r>
              <a:rPr lang="en-US" sz="1100" dirty="0" smtClean="0"/>
              <a:t>    -1 -- or any negative value  means unsuccessful      </a:t>
            </a:r>
          </a:p>
          <a:p>
            <a:r>
              <a:rPr lang="en-US" sz="1100" dirty="0" smtClean="0"/>
              <a:t>            operation (see  KIM_API/KIMserviceDescription.txt )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rgbClr val="FFFFFF"/>
                </a:solidFill>
                <a:latin typeface="Calibri" pitchFamily="34" charset="0"/>
              </a:rPr>
              <a:t>Test must supply the </a:t>
            </a:r>
            <a:r>
              <a:rPr lang="en-US" sz="2000" dirty="0" err="1" smtClean="0">
                <a:solidFill>
                  <a:srgbClr val="FFFFFF"/>
                </a:solidFill>
                <a:latin typeface="Calibri" pitchFamily="34" charset="0"/>
              </a:rPr>
              <a:t>get_half</a:t>
            </a:r>
            <a:r>
              <a:rPr lang="en-US" sz="2000" dirty="0" smtClean="0">
                <a:solidFill>
                  <a:srgbClr val="FFFFFF"/>
                </a:solidFill>
                <a:latin typeface="Calibri" pitchFamily="34" charset="0"/>
              </a:rPr>
              <a:t>/</a:t>
            </a:r>
            <a:r>
              <a:rPr lang="en-US" sz="2000" dirty="0" err="1" smtClean="0">
                <a:solidFill>
                  <a:srgbClr val="FFFFFF"/>
                </a:solidFill>
                <a:latin typeface="Calibri" pitchFamily="34" charset="0"/>
              </a:rPr>
              <a:t>full_neigh</a:t>
            </a:r>
            <a:r>
              <a:rPr lang="en-US" sz="2000" dirty="0" smtClean="0">
                <a:solidFill>
                  <a:srgbClr val="FFFFFF"/>
                </a:solidFill>
                <a:latin typeface="Calibri" pitchFamily="34" charset="0"/>
              </a:rPr>
              <a:t> method and set it to KIM API object</a:t>
            </a:r>
            <a:endParaRPr lang="en-US" sz="2000" b="1" dirty="0">
              <a:solidFill>
                <a:srgbClr val="FFFFFF"/>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variable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Model and Test examples available in the current version of the KIM API</a:t>
            </a: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object is an array of base data elements.</a:t>
            </a:r>
            <a:br>
              <a:rPr lang="en-US" sz="1600" dirty="0" smtClean="0">
                <a:latin typeface="Calibri" pitchFamily="34" charset="0"/>
              </a:rPr>
            </a:br>
            <a:r>
              <a:rPr lang="en-US" sz="1600" dirty="0" smtClean="0">
                <a:latin typeface="Calibri" pitchFamily="34" charset="0"/>
              </a:rPr>
              <a:t>Each base data element can hold a pointer to any relevant data (scalar, array, method, etc.) </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a:solidFill>
                  <a:srgbClr val="FFFFFF"/>
                </a:solidFill>
                <a:latin typeface="Calibri" pitchFamily="34" charset="0"/>
              </a:rPr>
              <a:t>Kim_api_init</a:t>
            </a:r>
            <a:r>
              <a:rPr lang="en-US" sz="1400" dirty="0">
                <a:solidFill>
                  <a:srgbClr val="FFFFFF"/>
                </a:solidFill>
                <a:latin typeface="Calibri" pitchFamily="34" charset="0"/>
              </a:rPr>
              <a:t>(</a:t>
            </a:r>
            <a:r>
              <a:rPr lang="en-US" sz="1400" dirty="0" err="1">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Perform the Model’s computation</a:t>
            </a: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44039" name="TextBox 9"/>
          <p:cNvSpPr txBox="1">
            <a:spLocks noChangeArrowheads="1"/>
          </p:cNvSpPr>
          <p:nvPr/>
        </p:nvSpPr>
        <p:spPr bwMode="auto">
          <a:xfrm>
            <a:off x="76200" y="1463675"/>
            <a:ext cx="5105400" cy="4693593"/>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KIM_API_print</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a:t>
            </a: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143000"/>
            <a:ext cx="1752600" cy="369888"/>
          </a:xfrm>
          <a:prstGeom prst="rect">
            <a:avLst/>
          </a:prstGeom>
          <a:noFill/>
          <a:ln w="9525">
            <a:noFill/>
            <a:miter lim="800000"/>
            <a:headEnd/>
            <a:tailEnd/>
          </a:ln>
        </p:spPr>
        <p:txBody>
          <a:bodyPr>
            <a:spAutoFit/>
          </a:bodyPr>
          <a:lstStyle/>
          <a:p>
            <a:r>
              <a:rPr lang="en-US" b="1">
                <a:solidFill>
                  <a:srgbClr val="000000"/>
                </a:solidFill>
                <a:latin typeface="Calibri" pitchFamily="34" charset="0"/>
              </a:rPr>
              <a:t>KIMserviceC.h</a:t>
            </a:r>
          </a:p>
        </p:txBody>
      </p:sp>
      <p:sp>
        <p:nvSpPr>
          <p:cNvPr id="44041" name="TextBox 26"/>
          <p:cNvSpPr txBox="1">
            <a:spLocks noChangeArrowheads="1"/>
          </p:cNvSpPr>
          <p:nvPr/>
        </p:nvSpPr>
        <p:spPr bwMode="auto">
          <a:xfrm>
            <a:off x="5410200" y="5334000"/>
            <a:ext cx="3429000" cy="825500"/>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KIM_API/KIMserviceDescription.txt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4343404"/>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286004"/>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variables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4477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352804"/>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8" name="TextBox 11"/>
          <p:cNvSpPr txBox="1"/>
          <p:nvPr/>
        </p:nvSpPr>
        <p:spPr>
          <a:xfrm>
            <a:off x="76200" y="1463675"/>
            <a:ext cx="5791200" cy="2662267"/>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(ier.le.0)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(ier.le.0)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60198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test_Ar_free_cluster_CLUSTER</a:t>
            </a:r>
            <a:r>
              <a:rPr lang="en-US" sz="1600" b="1" dirty="0" smtClean="0">
                <a:solidFill>
                  <a:srgbClr val="000000"/>
                </a:solidFill>
                <a:latin typeface="Calibri" pitchFamily="34" charset="0"/>
              </a:rPr>
              <a:t>/test_Ar_free_cluster_CLUSTER.F90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7130"/>
              <a:gd name="f1" fmla="val 595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atom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dirty="0" smtClean="0">
                <a:solidFill>
                  <a:srgbClr val="000000"/>
                </a:solidFill>
                <a:uFillTx/>
                <a:latin typeface="Calibri"/>
              </a:rPr>
              <a:t>If match, then KIM API model object will be created. </a:t>
            </a:r>
            <a:r>
              <a:rPr lang="en-US" sz="1200" dirty="0" smtClean="0">
                <a:solidFill>
                  <a:srgbClr val="000000"/>
                </a:solidFill>
                <a:latin typeface="Calibri"/>
              </a:rPr>
              <a:t>The object follows exactly model descriptor KIM file and can store all described data as pointers</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787205"/>
            <a:ext cx="5791200"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 </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(&amp;pkim_periodic_model_0,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argv</a:t>
            </a:r>
            <a:r>
              <a:rPr lang="en-US" sz="1200" kern="0" dirty="0" smtClean="0">
                <a:solidFill>
                  <a:srgbClr val="000000"/>
                </a:solidFill>
                <a:latin typeface="Courier New" pitchFamily="49"/>
                <a:cs typeface="Courier New" pitchFamily="49"/>
              </a:rPr>
              <a: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LINE__,"KIM_API_init</a:t>
            </a:r>
            <a:r>
              <a:rPr lang="en-US" sz="1200" kern="0" dirty="0" smtClean="0">
                <a:solidFill>
                  <a:srgbClr val="000000"/>
                </a:solidFill>
                <a:latin typeface="Courier New" pitchFamily="49"/>
                <a:cs typeface="Courier New" pitchFamily="49"/>
              </a:rPr>
              <a:t>() for MODEL_ZERO for </a:t>
            </a:r>
            <a:r>
              <a:rPr lang="en-US" sz="1200" kern="0" dirty="0" err="1" smtClean="0">
                <a:solidFill>
                  <a:srgbClr val="000000"/>
                </a:solidFill>
                <a:latin typeface="Courier New" pitchFamily="49"/>
                <a:cs typeface="Courier New" pitchFamily="49"/>
              </a:rPr>
              <a:t>periodic",status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32776"/>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702"/>
              <a:gd name="f1" fmla="val -1223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arrays</a:t>
            </a:r>
            <a:r>
              <a:rPr lang="en-US" sz="1200" dirty="0" smtClean="0">
                <a:solidFill>
                  <a:srgbClr val="000000"/>
                </a:solidFill>
                <a:latin typeface="Calibri"/>
              </a:rPr>
              <a:t> and variables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KIM 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KIM API get/set data  </a:t>
            </a:r>
          </a:p>
        </p:txBody>
      </p:sp>
      <p:cxnSp>
        <p:nvCxnSpPr>
          <p:cNvPr id="3584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13" name="TextBox 11"/>
          <p:cNvSpPr txBox="1"/>
          <p:nvPr/>
        </p:nvSpPr>
        <p:spPr>
          <a:xfrm>
            <a:off x="76200" y="1577876"/>
            <a:ext cx="5788152" cy="230832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integer(kind=8)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pointer(</a:t>
            </a:r>
            <a:r>
              <a:rPr lang="en-US" sz="1200" kern="0" dirty="0" err="1" smtClean="0">
                <a:solidFill>
                  <a:srgbClr val="000000"/>
                </a:solidFill>
                <a:latin typeface="Courier New" pitchFamily="49"/>
                <a:cs typeface="Courier New" pitchFamily="49"/>
              </a:rPr>
              <a:t>pnAtoms,numberOfAtoms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kim_api_get_data_f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(ier.le.0)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kim_api_get_data_f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1223447"/>
            <a:ext cx="58674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test_Ar_free_cluster_CLUSTER</a:t>
            </a:r>
            <a:r>
              <a:rPr lang="en-US" sz="1600" b="1" dirty="0" smtClean="0">
                <a:solidFill>
                  <a:srgbClr val="000000"/>
                </a:solidFill>
                <a:latin typeface="Calibri" pitchFamily="34" charset="0"/>
              </a:rPr>
              <a:t>/test_Ar_free_cluster_CLUSTER.F90</a:t>
            </a:r>
            <a:endParaRPr lang="en-US" sz="1600" b="1" dirty="0">
              <a:solidFill>
                <a:srgbClr val="000000"/>
              </a:solidFill>
              <a:latin typeface="Calibri" pitchFamily="34" charset="0"/>
            </a:endParaRPr>
          </a:p>
        </p:txBody>
      </p:sp>
      <p:sp>
        <p:nvSpPr>
          <p:cNvPr id="15" name="TextBox 11"/>
          <p:cNvSpPr txBox="1"/>
          <p:nvPr/>
        </p:nvSpPr>
        <p:spPr>
          <a:xfrm>
            <a:off x="76200" y="4754940"/>
            <a:ext cx="8839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model inputs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(pkim_periodic_model_0,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numberOfAtoms_periodic</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LINE__,"set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data",status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(pkim_periodic_model_1,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numberOfAtoms_periodic</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LINE__,"set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data",status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371600"/>
            <a:ext cx="3124200" cy="1600200"/>
          </a:xfrm>
          <a:custGeom>
            <a:avLst>
              <a:gd name="f0" fmla="val -22253"/>
              <a:gd name="f1" fmla="val 1752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KIM_API_get_data</a:t>
            </a:r>
            <a:r>
              <a:rPr lang="en-US" sz="1200" kern="0" dirty="0" smtClean="0">
                <a:solidFill>
                  <a:srgbClr val="000000"/>
                </a:solidFill>
                <a:latin typeface="Calibri"/>
              </a:rPr>
              <a:t> (or </a:t>
            </a:r>
            <a:r>
              <a:rPr lang="en-US" sz="1200" kern="0" dirty="0" err="1" smtClean="0">
                <a:solidFill>
                  <a:srgbClr val="000000"/>
                </a:solidFill>
                <a:latin typeface="Calibri"/>
              </a:rPr>
              <a:t>kim_api_get_data_f</a:t>
            </a:r>
            <a:r>
              <a:rPr lang="en-US" sz="1200" kern="0" dirty="0" smtClean="0">
                <a:solidFill>
                  <a:srgbClr val="000000"/>
                </a:solidFill>
                <a:latin typeface="Calibri"/>
              </a:rPr>
              <a:t>) will return address of data stored in the KIM API object.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kimerror</a:t>
            </a:r>
            <a:r>
              <a:rPr lang="en-US" sz="1200" kern="0" dirty="0" smtClean="0">
                <a:solidFill>
                  <a:srgbClr val="000000"/>
                </a:solidFill>
                <a:latin typeface="Calibri"/>
              </a:rPr>
              <a:t> will be equal 1 upon successful completion, otherwise it will be 0 or negative</a:t>
            </a:r>
          </a:p>
          <a:p>
            <a:pPr fontAlgn="auto">
              <a:spcBef>
                <a:spcPts val="0"/>
              </a:spcBef>
              <a:spcAft>
                <a:spcPts val="0"/>
              </a:spcAft>
              <a:defRPr sz="1800" b="0" i="0" u="none" strike="noStrike" kern="0" cap="none" spc="0" baseline="0">
                <a:solidFill>
                  <a:srgbClr val="000000"/>
                </a:solidFill>
                <a:uFillTx/>
              </a:defRPr>
            </a:pPr>
            <a:r>
              <a:rPr lang="en-US" sz="1200" b="0" i="0" u="none" strike="noStrike" kern="0" cap="none" spc="0" baseline="0" dirty="0" smtClean="0">
                <a:solidFill>
                  <a:srgbClr val="000000"/>
                </a:solidFill>
                <a:uFillTx/>
                <a:latin typeface="Calibri"/>
              </a:rPr>
              <a:t>(see</a:t>
            </a:r>
            <a:r>
              <a:rPr lang="en-US" sz="1200" b="0" i="0" u="none" strike="noStrike" kern="0" cap="none" spc="0" dirty="0" smtClean="0">
                <a:solidFill>
                  <a:srgbClr val="000000"/>
                </a:solidFill>
                <a:uFillTx/>
                <a:latin typeface="Calibri"/>
              </a:rPr>
              <a:t>  </a:t>
            </a:r>
            <a:r>
              <a:rPr lang="en-US" sz="1200" b="1" dirty="0" smtClean="0">
                <a:solidFill>
                  <a:srgbClr val="000000"/>
                </a:solidFill>
                <a:latin typeface="Calibri" pitchFamily="34" charset="0"/>
              </a:rPr>
              <a:t>KIM_API/ KIMserviceDescription.txt)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429000"/>
            <a:ext cx="3127248" cy="1219200"/>
          </a:xfrm>
          <a:custGeom>
            <a:avLst>
              <a:gd name="f0" fmla="val -23808"/>
              <a:gd name="f1" fmla="val 3314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will place the address of data </a:t>
            </a:r>
            <a:r>
              <a:rPr lang="en-US" sz="1200" b="0" i="0" u="none" strike="noStrike" kern="1200" cap="none" spc="0" dirty="0" smtClean="0">
                <a:solidFill>
                  <a:srgbClr val="000000"/>
                </a:solidFill>
                <a:uFillTx/>
                <a:latin typeface="Calibri"/>
              </a:rPr>
              <a:t> into KIM API object and will return integer error code : 1– success, 0 or negative –  unsuccessful completion </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76200" y="4406444"/>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14" name="TextBox 11"/>
          <p:cNvSpPr txBox="1"/>
          <p:nvPr/>
        </p:nvSpPr>
        <p:spPr>
          <a:xfrm>
            <a:off x="76200" y="1649829"/>
            <a:ext cx="5257800" cy="22621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 KIM_API_model_init(pkim_periodic_model_0)))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LINE__,"KIM_API_model_init</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 &amp;status);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53200" cy="1323439"/>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subroutine model_&lt;FILL element name&gt;_P_&lt;FILL model name&gt;_init(</a:t>
            </a:r>
            <a:r>
              <a:rPr lang="en-US" sz="1100" kern="0" dirty="0" err="1" smtClean="0">
                <a:solidFill>
                  <a:srgbClr val="000000"/>
                </a:solidFill>
                <a:latin typeface="Courier New" pitchFamily="49"/>
                <a:cs typeface="Courier New" pitchFamily="49"/>
              </a:rPr>
              <a:t>pkim</a:t>
            </a:r>
            <a:r>
              <a:rPr lang="en-US" sz="11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 store pointer to compute function in KIM object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if (</a:t>
            </a:r>
            <a:r>
              <a:rPr lang="en-US" sz="1100" kern="0" dirty="0" err="1" smtClean="0">
                <a:solidFill>
                  <a:srgbClr val="000000"/>
                </a:solidFill>
                <a:latin typeface="Courier New" pitchFamily="49"/>
                <a:cs typeface="Courier New" pitchFamily="49"/>
              </a:rPr>
              <a:t>kim_api_set_data_f</a:t>
            </a:r>
            <a:r>
              <a:rPr lang="en-US" sz="1100" kern="0" dirty="0" smtClean="0">
                <a:solidFill>
                  <a:srgbClr val="000000"/>
                </a:solidFill>
                <a:latin typeface="Courier New" pitchFamily="49"/>
                <a:cs typeface="Courier New" pitchFamily="49"/>
              </a:rPr>
              <a:t>(</a:t>
            </a:r>
            <a:r>
              <a:rPr lang="en-US" sz="1100" kern="0" dirty="0" err="1" smtClean="0">
                <a:solidFill>
                  <a:srgbClr val="000000"/>
                </a:solidFill>
                <a:latin typeface="Courier New" pitchFamily="49"/>
                <a:cs typeface="Courier New" pitchFamily="49"/>
              </a:rPr>
              <a:t>pkim,"compute",sz,loc</a:t>
            </a:r>
            <a:r>
              <a:rPr lang="en-US" sz="1100" kern="0" dirty="0" smtClean="0">
                <a:solidFill>
                  <a:srgbClr val="000000"/>
                </a:solidFill>
                <a:latin typeface="Courier New" pitchFamily="49"/>
                <a:cs typeface="Courier New" pitchFamily="49"/>
              </a:rPr>
              <a:t>(</a:t>
            </a:r>
            <a:r>
              <a:rPr lang="en-US" sz="1100" kern="0" dirty="0" err="1" smtClean="0">
                <a:solidFill>
                  <a:srgbClr val="000000"/>
                </a:solidFill>
                <a:latin typeface="Courier New" pitchFamily="49"/>
                <a:cs typeface="Courier New" pitchFamily="49"/>
              </a:rPr>
              <a:t>Compute_Energy_Forces</a:t>
            </a:r>
            <a:r>
              <a:rPr lang="en-US" sz="1100" kern="0" dirty="0" smtClean="0">
                <a:solidFill>
                  <a:srgbClr val="000000"/>
                </a:solidFill>
                <a:latin typeface="Courier New" pitchFamily="49"/>
                <a:cs typeface="Courier New" pitchFamily="49"/>
              </a:rPr>
              <a:t>)).ne.1)&amp;</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   stop '* ERROR: compute keyword not found in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DOCs/TEMPLATEs/model_El_P_Template.F90</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2286000"/>
          </a:xfrm>
          <a:custGeom>
            <a:avLst>
              <a:gd name="f0" fmla="val -21035"/>
              <a:gd name="f1" fmla="val 1064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dirty="0" smtClean="0">
                <a:solidFill>
                  <a:srgbClr val="000000"/>
                </a:solidFill>
                <a:latin typeface="Calibri"/>
              </a:rPr>
              <a:t> KIM_API_model_init utilizes the KIM standard naming convention in order to make the call. In C the name of the model init routine must have all lower case letters  in the following format modelname_init_, </a:t>
            </a:r>
            <a:r>
              <a:rPr lang="en-US" sz="1200" b="0" i="0" u="none" strike="noStrike" kern="1200" cap="none" spc="0" baseline="0" dirty="0" smtClean="0">
                <a:solidFill>
                  <a:srgbClr val="000000"/>
                </a:solidFill>
                <a:uFillTx/>
                <a:latin typeface="Calibri"/>
              </a:rPr>
              <a:t>for example</a:t>
            </a:r>
            <a:r>
              <a:rPr lang="en-US" sz="1200" dirty="0" smtClean="0">
                <a:solidFill>
                  <a:srgbClr val="000000"/>
                </a:solidFill>
                <a:latin typeface="Calibri"/>
              </a:rPr>
              <a:t>:</a:t>
            </a:r>
            <a:r>
              <a:rPr lang="en-US" sz="1200" b="0" i="0" u="none" strike="noStrike" kern="1200" cap="none" spc="0" baseline="0" dirty="0" smtClean="0">
                <a:solidFill>
                  <a:srgbClr val="000000"/>
                </a:solidFill>
                <a:uFillTx/>
                <a:latin typeface="Calibri"/>
              </a:rPr>
              <a:t> </a:t>
            </a: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a:t>
            </a:r>
            <a:r>
              <a:rPr lang="en-US" sz="1200" b="1" kern="0" dirty="0" smtClean="0">
                <a:solidFill>
                  <a:srgbClr val="000000"/>
                </a:solidFill>
                <a:latin typeface="Courier New" pitchFamily="49"/>
                <a:cs typeface="Courier New" pitchFamily="49"/>
              </a:rPr>
              <a:t>_init_</a:t>
            </a: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model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9" name="Right Brace 18"/>
          <p:cNvSpPr/>
          <p:nvPr/>
        </p:nvSpPr>
        <p:spPr>
          <a:xfrm rot="5400000">
            <a:off x="6400800" y="2057400"/>
            <a:ext cx="228600" cy="1600200"/>
          </a:xfrm>
          <a:prstGeom prst="rightBrace">
            <a:avLst>
              <a:gd name="adj1" fmla="val 8333"/>
              <a:gd name="adj2" fmla="val 51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ular Callout 18"/>
          <p:cNvSpPr/>
          <p:nvPr/>
        </p:nvSpPr>
        <p:spPr>
          <a:xfrm>
            <a:off x="152400" y="39624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1997"/>
              <a:gd name="f1" fmla="val -2378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394461"/>
            <a:ext cx="5715000" cy="5324535"/>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SUBROUTINE calculate(</a:t>
            </a:r>
            <a:r>
              <a:rPr lang="en-US" sz="1000" dirty="0" err="1" smtClean="0">
                <a:solidFill>
                  <a:srgbClr val="000000"/>
                </a:solidFill>
                <a:latin typeface="Courier New" pitchFamily="49" charset="0"/>
                <a:cs typeface="Courier New" pitchFamily="49" charset="0"/>
              </a:rPr>
              <a:t>pkim,x,f,ea,natom,en,cutof</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&amp;                     </a:t>
            </a:r>
            <a:r>
              <a:rPr lang="en-US" sz="1000" dirty="0" err="1" smtClean="0">
                <a:solidFill>
                  <a:srgbClr val="000000"/>
                </a:solidFill>
                <a:latin typeface="Courier New" pitchFamily="49" charset="0"/>
                <a:cs typeface="Courier New" pitchFamily="49" charset="0"/>
              </a:rPr>
              <a:t>f_flag,e_flag</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kimget_h_neigh,kimerr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C       reset neighbor iterator to beginning</a:t>
            </a:r>
          </a:p>
          <a:p>
            <a:r>
              <a:rPr lang="en-US" sz="1000" dirty="0" smtClean="0">
                <a:solidFill>
                  <a:srgbClr val="000000"/>
                </a:solidFill>
                <a:latin typeface="Courier New" pitchFamily="49" charset="0"/>
                <a:cs typeface="Courier New" pitchFamily="49" charset="0"/>
              </a:rPr>
              <a:t>        request=0</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retcode</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kimget_h_neigh</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pkim,mode,request,atom</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&amp;                          numnei,pnei1atom,pRij)</a:t>
            </a:r>
          </a:p>
          <a:p>
            <a:r>
              <a:rPr lang="en-US" sz="1000" dirty="0" smtClean="0">
                <a:solidFill>
                  <a:srgbClr val="000000"/>
                </a:solidFill>
                <a:latin typeface="Courier New" pitchFamily="49" charset="0"/>
                <a:cs typeface="Courier New" pitchFamily="49" charset="0"/>
              </a:rPr>
              <a:t>        IF(</a:t>
            </a:r>
            <a:r>
              <a:rPr lang="en-US" sz="1000" dirty="0" err="1" smtClean="0">
                <a:solidFill>
                  <a:srgbClr val="000000"/>
                </a:solidFill>
                <a:latin typeface="Courier New" pitchFamily="49" charset="0"/>
                <a:cs typeface="Courier New" pitchFamily="49" charset="0"/>
              </a:rPr>
              <a:t>retcode</a:t>
            </a:r>
            <a:r>
              <a:rPr lang="en-US" sz="1000" dirty="0" smtClean="0">
                <a:solidFill>
                  <a:srgbClr val="000000"/>
                </a:solidFill>
                <a:latin typeface="Courier New" pitchFamily="49" charset="0"/>
                <a:cs typeface="Courier New" pitchFamily="49" charset="0"/>
              </a:rPr>
              <a:t> .NE. 2) THEN</a:t>
            </a:r>
          </a:p>
          <a:p>
            <a:r>
              <a:rPr lang="en-US" sz="1000" dirty="0" smtClean="0">
                <a:solidFill>
                  <a:srgbClr val="000000"/>
                </a:solidFill>
                <a:latin typeface="Courier New" pitchFamily="49" charset="0"/>
                <a:cs typeface="Courier New" pitchFamily="49" charset="0"/>
              </a:rPr>
              <a:t>         WRITE(*,'("</a:t>
            </a:r>
            <a:r>
              <a:rPr lang="en-US" sz="1000" dirty="0" err="1" smtClean="0">
                <a:solidFill>
                  <a:srgbClr val="000000"/>
                </a:solidFill>
                <a:latin typeface="Courier New" pitchFamily="49" charset="0"/>
                <a:cs typeface="Courier New" pitchFamily="49" charset="0"/>
              </a:rPr>
              <a:t>model_Ne_pure_LJ_NEIGH_PURE</a:t>
            </a:r>
            <a:r>
              <a:rPr lang="en-US" sz="1000" dirty="0" smtClean="0">
                <a:solidFill>
                  <a:srgbClr val="000000"/>
                </a:solidFill>
                <a:latin typeface="Courier New" pitchFamily="49" charset="0"/>
                <a:cs typeface="Courier New" pitchFamily="49" charset="0"/>
              </a:rPr>
              <a:t>_*.F error: ",I5)')</a:t>
            </a:r>
          </a:p>
          <a:p>
            <a:r>
              <a:rPr lang="en-US" sz="1000" dirty="0" smtClean="0">
                <a:solidFill>
                  <a:srgbClr val="000000"/>
                </a:solidFill>
                <a:latin typeface="Courier New" pitchFamily="49" charset="0"/>
                <a:cs typeface="Courier New" pitchFamily="49" charset="0"/>
              </a:rPr>
              <a:t>     &amp;         </a:t>
            </a:r>
            <a:r>
              <a:rPr lang="en-US" sz="1000" dirty="0" err="1" smtClean="0">
                <a:solidFill>
                  <a:srgbClr val="000000"/>
                </a:solidFill>
                <a:latin typeface="Courier New" pitchFamily="49" charset="0"/>
                <a:cs typeface="Courier New" pitchFamily="49" charset="0"/>
              </a:rPr>
              <a:t>retcode</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kimerr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retcode</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ENDIF</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retcode</a:t>
            </a:r>
            <a:r>
              <a:rPr lang="en-US" sz="1000" dirty="0" smtClean="0">
                <a:solidFill>
                  <a:srgbClr val="000000"/>
                </a:solidFill>
                <a:latin typeface="Courier New" pitchFamily="49" charset="0"/>
                <a:cs typeface="Courier New" pitchFamily="49" charset="0"/>
              </a:rPr>
              <a:t>=1</a:t>
            </a:r>
          </a:p>
          <a:p>
            <a:r>
              <a:rPr lang="en-US" sz="1000" dirty="0" smtClean="0">
                <a:solidFill>
                  <a:srgbClr val="000000"/>
                </a:solidFill>
                <a:latin typeface="Courier New" pitchFamily="49" charset="0"/>
                <a:cs typeface="Courier New" pitchFamily="49" charset="0"/>
              </a:rPr>
              <a:t> 101    CONTINUE</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retcode</a:t>
            </a:r>
            <a:r>
              <a:rPr lang="en-US" sz="1000" dirty="0" smtClean="0">
                <a:solidFill>
                  <a:srgbClr val="000000"/>
                </a:solidFill>
                <a:latin typeface="Courier New" pitchFamily="49" charset="0"/>
                <a:cs typeface="Courier New" pitchFamily="49" charset="0"/>
              </a:rPr>
              <a:t> .NE. 1) GOTO 103 </a:t>
            </a:r>
          </a:p>
          <a:p>
            <a:r>
              <a:rPr lang="en-US" sz="1000" dirty="0" smtClean="0">
                <a:solidFill>
                  <a:srgbClr val="000000"/>
                </a:solidFill>
                <a:latin typeface="Courier New" pitchFamily="49" charset="0"/>
                <a:cs typeface="Courier New" pitchFamily="49" charset="0"/>
              </a:rPr>
              <a:t>                !increment iterator</a:t>
            </a:r>
          </a:p>
          <a:p>
            <a:r>
              <a:rPr lang="en-US" sz="1000" dirty="0" smtClean="0">
                <a:solidFill>
                  <a:srgbClr val="000000"/>
                </a:solidFill>
                <a:latin typeface="Courier New" pitchFamily="49" charset="0"/>
                <a:cs typeface="Courier New" pitchFamily="49" charset="0"/>
              </a:rPr>
              <a:t>                mode=0; request=1;</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retcode</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kimget_h_neigh</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pkim,mode,request</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&amp;          atom,numnei,pnei1atom,pRij)</a:t>
            </a:r>
          </a:p>
          <a:p>
            <a:r>
              <a:rPr lang="en-US" sz="1000" dirty="0" smtClean="0">
                <a:solidFill>
                  <a:srgbClr val="000000"/>
                </a:solidFill>
                <a:latin typeface="Courier New" pitchFamily="49" charset="0"/>
                <a:cs typeface="Courier New" pitchFamily="49" charset="0"/>
              </a:rPr>
              <a:t>                IF(retcode.LT.0) THEN</a:t>
            </a:r>
          </a:p>
          <a:p>
            <a:r>
              <a:rPr lang="en-US" sz="1000" dirty="0" smtClean="0">
                <a:solidFill>
                  <a:srgbClr val="000000"/>
                </a:solidFill>
                <a:latin typeface="Courier New" pitchFamily="49" charset="0"/>
                <a:cs typeface="Courier New" pitchFamily="49" charset="0"/>
              </a:rPr>
              <a:t>                 WRITE(*,'("neigh iterator error:retcode",I5)'),</a:t>
            </a:r>
            <a:r>
              <a:rPr lang="en-US" sz="1000" dirty="0" err="1" smtClean="0">
                <a:solidFill>
                  <a:srgbClr val="000000"/>
                </a:solidFill>
                <a:latin typeface="Courier New" pitchFamily="49" charset="0"/>
                <a:cs typeface="Courier New" pitchFamily="49" charset="0"/>
              </a:rPr>
              <a:t>retcode</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kimerr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retcode</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ENDIF</a:t>
            </a:r>
          </a:p>
          <a:p>
            <a:r>
              <a:rPr lang="en-US" sz="1000" dirty="0" smtClean="0">
                <a:solidFill>
                  <a:srgbClr val="000000"/>
                </a:solidFill>
                <a:latin typeface="Courier New" pitchFamily="49" charset="0"/>
                <a:cs typeface="Courier New" pitchFamily="49" charset="0"/>
              </a:rPr>
              <a:t>                IF(retcode.EQ.0)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kimerr</a:t>
            </a:r>
            <a:r>
              <a:rPr lang="en-US" sz="1000" dirty="0" smtClean="0">
                <a:solidFill>
                  <a:srgbClr val="000000"/>
                </a:solidFill>
                <a:latin typeface="Courier New" pitchFamily="49" charset="0"/>
                <a:cs typeface="Courier New" pitchFamily="49" charset="0"/>
              </a:rPr>
              <a:t>=1</a:t>
            </a:r>
          </a:p>
          <a:p>
            <a:r>
              <a:rPr lang="en-US" sz="1000" dirty="0" smtClean="0">
                <a:solidFill>
                  <a:srgbClr val="000000"/>
                </a:solidFill>
                <a:latin typeface="Courier New" pitchFamily="49" charset="0"/>
                <a:cs typeface="Courier New" pitchFamily="49" charset="0"/>
              </a:rPr>
              <a:t>                 GOTO 103</a:t>
            </a:r>
          </a:p>
          <a:p>
            <a:r>
              <a:rPr lang="en-US" sz="1000" dirty="0" smtClean="0">
                <a:solidFill>
                  <a:srgbClr val="000000"/>
                </a:solidFill>
                <a:latin typeface="Courier New" pitchFamily="49" charset="0"/>
                <a:cs typeface="Courier New" pitchFamily="49" charset="0"/>
              </a:rPr>
              <a:t>                ENDIF</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=atom</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GOTO 101 </a:t>
            </a:r>
          </a:p>
          <a:p>
            <a:r>
              <a:rPr lang="en-US" sz="1000" dirty="0" smtClean="0">
                <a:solidFill>
                  <a:srgbClr val="000000"/>
                </a:solidFill>
                <a:latin typeface="Courier New" pitchFamily="49" charset="0"/>
                <a:cs typeface="Courier New" pitchFamily="49" charset="0"/>
              </a:rPr>
              <a:t> 103    CONTINUE</a:t>
            </a:r>
          </a:p>
          <a:p>
            <a:r>
              <a:rPr lang="en-US" sz="1000" dirty="0" smtClean="0">
                <a:solidFill>
                  <a:srgbClr val="000000"/>
                </a:solidFill>
                <a:latin typeface="Courier New" pitchFamily="49" charset="0"/>
                <a:cs typeface="Courier New" pitchFamily="49" charset="0"/>
              </a:rPr>
              <a:t> ...</a:t>
            </a:r>
            <a:endParaRPr lang="en-US" sz="1000" dirty="0">
              <a:solidFill>
                <a:srgbClr val="000000"/>
              </a:solidFill>
              <a:latin typeface="Courier New" pitchFamily="49" charset="0"/>
              <a:cs typeface="Courier New" pitchFamily="49" charset="0"/>
            </a:endParaRP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get_half_neigh</a:t>
            </a:r>
            <a:r>
              <a:rPr sz="2400" b="1" dirty="0" smtClean="0">
                <a:solidFill>
                  <a:srgbClr val="4F81BD"/>
                </a:solidFill>
                <a:latin typeface="Arial" charset="0"/>
                <a:cs typeface="Arial" charset="0"/>
              </a:rPr>
              <a:t> methods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15" name="TextBox 19"/>
          <p:cNvSpPr txBox="1">
            <a:spLocks noChangeArrowheads="1"/>
          </p:cNvSpPr>
          <p:nvPr/>
        </p:nvSpPr>
        <p:spPr bwMode="auto">
          <a:xfrm>
            <a:off x="228600" y="1066800"/>
            <a:ext cx="8077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a:t>
            </a:r>
            <a:r>
              <a:rPr lang="en-US" sz="1600" b="1" dirty="0" err="1" smtClean="0">
                <a:solidFill>
                  <a:srgbClr val="000000"/>
                </a:solidFill>
                <a:latin typeface="Calibri" pitchFamily="34" charset="0"/>
              </a:rPr>
              <a:t>model_Ne_P_LJ_NEIGH_PURE_H</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model_Ne_P_LJ_NEIGH_PURE_H_compute.F</a:t>
            </a:r>
            <a:endParaRPr lang="en-US" sz="1600" b="1" dirty="0">
              <a:solidFill>
                <a:srgbClr val="000000"/>
              </a:solidFill>
              <a:latin typeface="Calibri" pitchFamily="34" charset="0"/>
            </a:endParaRPr>
          </a:p>
        </p:txBody>
      </p:sp>
      <p:sp>
        <p:nvSpPr>
          <p:cNvPr id="16" name="Rounded Rectangular Callout 18"/>
          <p:cNvSpPr/>
          <p:nvPr/>
        </p:nvSpPr>
        <p:spPr>
          <a:xfrm>
            <a:off x="6172200" y="1524000"/>
            <a:ext cx="2667000" cy="457200"/>
          </a:xfrm>
          <a:custGeom>
            <a:avLst>
              <a:gd name="f0" fmla="val -28053"/>
              <a:gd name="f1" fmla="val 35208"/>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Iterator mode  -- reset iterator</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7" name="Rounded Rectangular Callout 18"/>
          <p:cNvSpPr/>
          <p:nvPr/>
        </p:nvSpPr>
        <p:spPr>
          <a:xfrm>
            <a:off x="6172200" y="2362200"/>
            <a:ext cx="2667000" cy="457200"/>
          </a:xfrm>
          <a:custGeom>
            <a:avLst>
              <a:gd name="f0" fmla="val -24561"/>
              <a:gd name="f1" fmla="val 8334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Iterator mode  -- increment iterator</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276600"/>
            <a:ext cx="2819400" cy="2308324"/>
          </a:xfrm>
          <a:prstGeom prst="rect">
            <a:avLst/>
          </a:prstGeom>
          <a:noFill/>
        </p:spPr>
        <p:txBody>
          <a:bodyPr wrap="square" rtlCol="0">
            <a:spAutoFit/>
          </a:bodyPr>
          <a:lstStyle/>
          <a:p>
            <a:r>
              <a:rPr lang="en-US" sz="1200" dirty="0" smtClean="0"/>
              <a:t>   </a:t>
            </a:r>
            <a:r>
              <a:rPr lang="en-US" sz="1200" dirty="0" err="1" smtClean="0"/>
              <a:t>KIM_API_get_half_neigh</a:t>
            </a:r>
            <a:r>
              <a:rPr lang="en-US" sz="1200" dirty="0" smtClean="0"/>
              <a:t> will call the method by address stored in KIM API object (“</a:t>
            </a:r>
            <a:r>
              <a:rPr lang="en-US" sz="1200" dirty="0" err="1" smtClean="0"/>
              <a:t>get_half_neigh</a:t>
            </a:r>
            <a:r>
              <a:rPr lang="en-US" sz="1200" dirty="0" smtClean="0"/>
              <a:t>”) and supplied by test.</a:t>
            </a:r>
          </a:p>
          <a:p>
            <a:r>
              <a:rPr lang="en-US" sz="1200" dirty="0" smtClean="0"/>
              <a:t>   It will check if mode and request are set correctly, also will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r>
              <a:rPr lang="en-US" sz="1200" dirty="0" smtClean="0"/>
              <a:t>    Details on interface and description of error codes are in</a:t>
            </a:r>
          </a:p>
          <a:p>
            <a:r>
              <a:rPr lang="en-US" sz="1200" b="1" dirty="0" smtClean="0"/>
              <a:t>KIM_API/KIMserviceDescription.txt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lvl="1" eaLnBrk="1" hangingPunct="1">
              <a:lnSpc>
                <a:spcPct val="80000"/>
              </a:lnSpc>
              <a:spcBef>
                <a:spcPts val="400"/>
              </a:spcBef>
              <a:buNone/>
            </a:pPr>
            <a:endParaRPr lang="en-US" sz="2000" b="1" dirty="0" smtClean="0">
              <a:latin typeface="Calibri" pitchFamily="34" charset="0"/>
            </a:endParaRPr>
          </a:p>
          <a:p>
            <a:pPr marL="914400" lvl="1" indent="-457200" eaLnBrk="1" hangingPunct="1">
              <a:lnSpc>
                <a:spcPct val="80000"/>
              </a:lnSpc>
              <a:spcBef>
                <a:spcPts val="400"/>
              </a:spcBef>
              <a:buFont typeface="+mj-lt"/>
              <a:buAutoNum type="arabicPeriod"/>
            </a:pPr>
            <a:r>
              <a:rPr lang="en-US" sz="2000" b="1" dirty="0" smtClean="0">
                <a:latin typeface="Calibri" pitchFamily="34" charset="0"/>
              </a:rPr>
              <a:t>KIM project aims to overcome the barriers faced by molecular modelers </a:t>
            </a:r>
            <a:r>
              <a:rPr lang="en-US" sz="2000" b="1" dirty="0" smtClean="0"/>
              <a:t>by creating an online resource for standardized testing, long-term warehousing and easy retrieval of </a:t>
            </a:r>
            <a:r>
              <a:rPr lang="en-US" sz="2000" b="1" dirty="0" err="1" smtClean="0"/>
              <a:t>interatomic</a:t>
            </a:r>
            <a:r>
              <a:rPr lang="en-US" sz="2000" b="1" dirty="0" smtClean="0"/>
              <a:t> models and data.</a:t>
            </a:r>
          </a:p>
          <a:p>
            <a:pPr marL="914400" lvl="1" indent="-457200" eaLnBrk="1" hangingPunct="1">
              <a:lnSpc>
                <a:spcPct val="80000"/>
              </a:lnSpc>
              <a:spcBef>
                <a:spcPts val="400"/>
              </a:spcBef>
              <a:buFont typeface="+mj-lt"/>
              <a:buAutoNum type="arabicPeriod"/>
            </a:pPr>
            <a:endParaRPr lang="en-US" sz="2000" b="1" dirty="0" smtClean="0"/>
          </a:p>
          <a:p>
            <a:pPr marL="914400" lvl="1" indent="-457200" eaLnBrk="1" hangingPunct="1">
              <a:lnSpc>
                <a:spcPct val="80000"/>
              </a:lnSpc>
              <a:spcBef>
                <a:spcPts val="400"/>
              </a:spcBef>
              <a:buFont typeface="+mj-lt"/>
              <a:buAutoNum type="arabicPeriod"/>
            </a:pPr>
            <a:r>
              <a:rPr lang="en-US" sz="2000" b="1" dirty="0" smtClean="0">
                <a:latin typeface="Calibri" pitchFamily="34" charset="0"/>
              </a:rPr>
              <a:t>Tests and Models written by different researcher/developer teams, in different programming languages and programming styles, must be able to couple and work together. </a:t>
            </a:r>
          </a:p>
          <a:p>
            <a:pPr marL="914400" lvl="1" indent="-457200" eaLnBrk="1" hangingPunct="1">
              <a:lnSpc>
                <a:spcPct val="80000"/>
              </a:lnSpc>
              <a:spcBef>
                <a:spcPts val="400"/>
              </a:spcBef>
              <a:buFont typeface="+mj-lt"/>
              <a:buAutoNum type="arabicPeriod"/>
            </a:pPr>
            <a:endParaRPr lang="en-US" sz="2000" b="1" dirty="0" smtClean="0">
              <a:latin typeface="Calibri" pitchFamily="34" charset="0"/>
            </a:endParaRPr>
          </a:p>
          <a:p>
            <a:pPr marL="914400" lvl="1" indent="-457200" eaLnBrk="1" hangingPunct="1">
              <a:lnSpc>
                <a:spcPct val="80000"/>
              </a:lnSpc>
              <a:spcBef>
                <a:spcPts val="400"/>
              </a:spcBef>
              <a:buFont typeface="+mj-lt"/>
              <a:buAutoNum type="arabicPeriod"/>
            </a:pPr>
            <a:r>
              <a:rPr lang="en-US" sz="2000" b="1" dirty="0" smtClean="0">
                <a:latin typeface="Calibri" pitchFamily="34" charset="0"/>
              </a:rPr>
              <a:t>To address the challenge, KIM API has been created.   KIM API is based on descriptor files where the models and tests provide all variables and methods needed for their interactions.  Using the descriptor files KIM API routines create an intermediate object that holds all pointers to the data variables, needed for test-model communications. Access to the data  in that object is done also through service routines. </a:t>
            </a: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Summary</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
            </a:r>
            <a:br>
              <a:rPr sz="2400" b="1" smtClean="0">
                <a:solidFill>
                  <a:srgbClr val="4F81BD"/>
                </a:solidFill>
                <a:latin typeface="Arial" charset="0"/>
                <a:cs typeface="Arial" charset="0"/>
              </a:rPr>
            </a:br>
            <a:r>
              <a:rPr sz="2400" b="1" smtClean="0">
                <a:solidFill>
                  <a:srgbClr val="4F81BD"/>
                </a:solidFill>
                <a:latin typeface="Arial" charset="0"/>
                <a:cs typeface="Arial" charset="0"/>
              </a:rPr>
              <a:t>Every variable that needs to be communicated between tests and models must be in the descriptor file</a:t>
            </a:r>
            <a:br>
              <a:rPr sz="2400" b="1" smtClean="0">
                <a:solidFill>
                  <a:srgbClr val="4F81BD"/>
                </a:solidFill>
                <a:latin typeface="Arial" charset="0"/>
                <a:cs typeface="Arial" charset="0"/>
              </a:rPr>
            </a:br>
            <a:endParaRPr sz="1600" b="1"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915988"/>
          </a:xfrm>
          <a:prstGeom prst="rect">
            <a:avLst/>
          </a:prstGeom>
          <a:noFill/>
          <a:ln w="9525">
            <a:noFill/>
            <a:miter lim="800000"/>
            <a:headEnd/>
            <a:tailEnd/>
          </a:ln>
        </p:spPr>
        <p:txBody>
          <a:bodyPr>
            <a:spAutoFit/>
          </a:bodyPr>
          <a:lstStyle/>
          <a:p>
            <a:r>
              <a:rPr lang="en-US">
                <a:solidFill>
                  <a:srgbClr val="000000"/>
                </a:solidFill>
                <a:latin typeface="Calibri" pitchFamily="34" charset="0"/>
              </a:rPr>
              <a:t>Each </a:t>
            </a:r>
            <a:r>
              <a:rPr lang="en-US" b="1">
                <a:solidFill>
                  <a:srgbClr val="000000"/>
                </a:solidFill>
                <a:latin typeface="Calibri" pitchFamily="34" charset="0"/>
              </a:rPr>
              <a:t>Test</a:t>
            </a:r>
            <a:r>
              <a:rPr lang="en-US">
                <a:solidFill>
                  <a:srgbClr val="000000"/>
                </a:solidFill>
                <a:latin typeface="Calibri" pitchFamily="34" charset="0"/>
              </a:rPr>
              <a:t> has its own descriptor file that describes the data it can supply to the </a:t>
            </a:r>
            <a:r>
              <a:rPr lang="en-US" b="1">
                <a:solidFill>
                  <a:srgbClr val="000000"/>
                </a:solidFill>
                <a:latin typeface="Calibri" pitchFamily="34" charset="0"/>
              </a:rPr>
              <a:t>Model</a:t>
            </a:r>
            <a:r>
              <a:rPr lang="en-US">
                <a:solidFill>
                  <a:srgbClr val="000000"/>
                </a:solidFill>
                <a:latin typeface="Calibri" pitchFamily="34" charset="0"/>
              </a:rPr>
              <a:t> and what data it expects the </a:t>
            </a:r>
            <a:r>
              <a:rPr lang="en-US" b="1">
                <a:solidFill>
                  <a:srgbClr val="000000"/>
                </a:solidFill>
                <a:latin typeface="Calibri" pitchFamily="34" charset="0"/>
              </a:rPr>
              <a:t>Model</a:t>
            </a:r>
            <a:r>
              <a:rPr lang="en-US">
                <a:solidFill>
                  <a:srgbClr val="000000"/>
                </a:solidFill>
                <a:latin typeface="Calibri" pitchFamily="34" charset="0"/>
              </a:rPr>
              <a:t> to compute. There are no optional variables in a </a:t>
            </a:r>
            <a:r>
              <a:rPr lang="en-US" b="1">
                <a:solidFill>
                  <a:srgbClr val="000000"/>
                </a:solidFill>
                <a:latin typeface="Calibri" pitchFamily="34" charset="0"/>
              </a:rPr>
              <a:t>Test</a:t>
            </a:r>
            <a:r>
              <a:rPr lang="en-US">
                <a:solidFill>
                  <a:srgbClr val="000000"/>
                </a:solidFill>
                <a:latin typeface="Calibri" pitchFamily="34" charset="0"/>
              </a:rPr>
              <a:t>’s descriptor file (“the test knows, a priori, what  to compute”).</a:t>
            </a:r>
          </a:p>
        </p:txBody>
      </p:sp>
      <p:sp>
        <p:nvSpPr>
          <p:cNvPr id="50184" name="TextBox 22"/>
          <p:cNvSpPr txBox="1">
            <a:spLocks noChangeArrowheads="1"/>
          </p:cNvSpPr>
          <p:nvPr/>
        </p:nvSpPr>
        <p:spPr bwMode="auto">
          <a:xfrm>
            <a:off x="685800" y="2428875"/>
            <a:ext cx="7848600" cy="1465263"/>
          </a:xfrm>
          <a:prstGeom prst="rect">
            <a:avLst/>
          </a:prstGeom>
          <a:noFill/>
          <a:ln w="9525">
            <a:noFill/>
            <a:miter lim="800000"/>
            <a:headEnd/>
            <a:tailEnd/>
          </a:ln>
        </p:spPr>
        <p:txBody>
          <a:bodyPr>
            <a:spAutoFit/>
          </a:bodyPr>
          <a:lstStyle/>
          <a:p>
            <a:r>
              <a:rPr lang="en-US">
                <a:solidFill>
                  <a:srgbClr val="000000"/>
                </a:solidFill>
                <a:latin typeface="Calibri" pitchFamily="34" charset="0"/>
              </a:rPr>
              <a:t>Each </a:t>
            </a:r>
            <a:r>
              <a:rPr lang="en-US" b="1">
                <a:solidFill>
                  <a:srgbClr val="000000"/>
                </a:solidFill>
                <a:latin typeface="Calibri" pitchFamily="34" charset="0"/>
              </a:rPr>
              <a:t>Model</a:t>
            </a:r>
            <a:r>
              <a:rPr lang="en-US">
                <a:solidFill>
                  <a:srgbClr val="000000"/>
                </a:solidFill>
                <a:latin typeface="Calibri" pitchFamily="34" charset="0"/>
              </a:rPr>
              <a:t> has its own descriptor file that describes the data it needs to perform its computations and what results it can compute. Some of the variables/methods can be identified as optional. Optional variables/methods are ones that the </a:t>
            </a:r>
            <a:r>
              <a:rPr lang="en-US" b="1">
                <a:solidFill>
                  <a:srgbClr val="000000"/>
                </a:solidFill>
                <a:latin typeface="Calibri" pitchFamily="34" charset="0"/>
              </a:rPr>
              <a:t>Test</a:t>
            </a:r>
            <a:r>
              <a:rPr lang="en-US">
                <a:solidFill>
                  <a:srgbClr val="000000"/>
                </a:solidFill>
                <a:latin typeface="Calibri" pitchFamily="34" charset="0"/>
              </a:rPr>
              <a:t> does not have to provide or are results that the </a:t>
            </a:r>
            <a:r>
              <a:rPr lang="en-US" b="1">
                <a:solidFill>
                  <a:srgbClr val="000000"/>
                </a:solidFill>
                <a:latin typeface="Calibri" pitchFamily="34" charset="0"/>
              </a:rPr>
              <a:t>Model</a:t>
            </a:r>
            <a:r>
              <a:rPr lang="en-US">
                <a:solidFill>
                  <a:srgbClr val="000000"/>
                </a:solidFill>
                <a:latin typeface="Calibri" pitchFamily="34" charset="0"/>
              </a:rPr>
              <a:t> will only compute if the </a:t>
            </a:r>
            <a:r>
              <a:rPr lang="en-US" b="1">
                <a:solidFill>
                  <a:srgbClr val="000000"/>
                </a:solidFill>
                <a:latin typeface="Calibri" pitchFamily="34" charset="0"/>
              </a:rPr>
              <a:t>Test</a:t>
            </a:r>
            <a:r>
              <a:rPr lang="en-US">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3849688"/>
            <a:ext cx="7848600" cy="2462213"/>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a:solidFill>
                  <a:srgbClr val="000000"/>
                </a:solidFill>
                <a:latin typeface="Calibri" pitchFamily="34" charset="0"/>
              </a:rPr>
              <a:t>kim_api_init</a:t>
            </a:r>
            <a:r>
              <a:rPr lang="en-US" sz="1400" dirty="0">
                <a:solidFill>
                  <a:srgbClr val="000000"/>
                </a:solidFill>
                <a:latin typeface="Calibri" pitchFamily="34" charset="0"/>
              </a:rPr>
              <a:t>_) 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variables 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variable that is not used by the </a:t>
            </a:r>
            <a:r>
              <a:rPr lang="en-US" sz="1400" b="1" dirty="0">
                <a:solidFill>
                  <a:srgbClr val="000000"/>
                </a:solidFill>
                <a:latin typeface="Calibri" pitchFamily="34" charset="0"/>
              </a:rPr>
              <a:t>Test</a:t>
            </a:r>
            <a:r>
              <a:rPr lang="en-US" sz="1400" dirty="0">
                <a:solidFill>
                  <a:srgbClr val="000000"/>
                </a:solidFill>
                <a:latin typeface="Calibri" pitchFamily="34" charset="0"/>
              </a:rPr>
              <a:t> “</a:t>
            </a:r>
            <a:r>
              <a:rPr lang="en-US" sz="1400" dirty="0" err="1">
                <a:solidFill>
                  <a:srgbClr val="000000"/>
                </a:solidFill>
                <a:latin typeface="Calibri" pitchFamily="34" charset="0"/>
              </a:rPr>
              <a:t>uncompute</a:t>
            </a:r>
            <a:r>
              <a:rPr lang="en-US" sz="1400" dirty="0">
                <a:solidFill>
                  <a:srgbClr val="000000"/>
                </a:solidFill>
                <a:latin typeface="Calibri" pitchFamily="34" charset="0"/>
              </a:rPr>
              <a:t>” (i.e.,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t>
            </a:r>
            <a:r>
              <a:rPr lang="en-US" sz="1400" dirty="0">
                <a:solidFill>
                  <a:srgbClr val="000000"/>
                </a:solidFill>
                <a:latin typeface="Calibri" pitchFamily="34" charset="0"/>
              </a:rPr>
              <a:t>variable 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 variable in the KIM_API </a:t>
            </a:r>
            <a:r>
              <a:rPr lang="en-US" sz="1400" dirty="0" err="1">
                <a:solidFill>
                  <a:srgbClr val="000000"/>
                </a:solidFill>
                <a:latin typeface="Calibri" pitchFamily="34" charset="0"/>
              </a:rPr>
              <a:t>obejct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err="1">
                <a:solidFill>
                  <a:srgbClr val="000000"/>
                </a:solidFill>
                <a:latin typeface="Calibri" pitchFamily="34" charset="0"/>
              </a:rPr>
              <a:t>kim_api_isit_compute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Execute the Model’s compute method (</a:t>
            </a:r>
            <a:r>
              <a:rPr lang="en-US" sz="1400" dirty="0" err="1">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90">
    <p:spTree>
      <p:nvGrpSpPr>
        <p:cNvPr id="1" name=""/>
        <p:cNvGrpSpPr/>
        <p:nvPr/>
      </p:nvGrpSpPr>
      <p:grpSpPr>
        <a:xfrm>
          <a:off x="0" y="0"/>
          <a:ext cx="0" cy="0"/>
          <a:chOff x="0" y="0"/>
          <a:chExt cx="0" cy="0"/>
        </a:xfrm>
      </p:grpSpPr>
      <p:sp>
        <p:nvSpPr>
          <p:cNvPr id="54273"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Model and Test examples available in the current version of KIM API </a:t>
            </a:r>
            <a:r>
              <a:rPr sz="1600" b="1" dirty="0" smtClean="0">
                <a:solidFill>
                  <a:srgbClr val="4F81BD"/>
                </a:solidFill>
                <a:latin typeface="Arial" charset="0"/>
                <a:cs typeface="Arial" charset="0"/>
              </a:rPr>
              <a:t>( generated from EXAMPLES-LEGO)</a:t>
            </a:r>
          </a:p>
        </p:txBody>
      </p:sp>
      <p:cxnSp>
        <p:nvCxnSpPr>
          <p:cNvPr id="54275"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476996"/>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13488"/>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D503A90-3746-41F6-AFBD-946D4889E0B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
        <p:nvSpPr>
          <p:cNvPr id="54279" name="Rectangle 14"/>
          <p:cNvSpPr>
            <a:spLocks noChangeArrowheads="1"/>
          </p:cNvSpPr>
          <p:nvPr/>
        </p:nvSpPr>
        <p:spPr bwMode="auto">
          <a:xfrm>
            <a:off x="228600" y="1295400"/>
            <a:ext cx="3429000" cy="4648198"/>
          </a:xfrm>
          <a:prstGeom prst="rect">
            <a:avLst/>
          </a:prstGeom>
          <a:solidFill>
            <a:srgbClr val="EBF1DE"/>
          </a:solidFill>
          <a:ln w="6345">
            <a:solidFill>
              <a:srgbClr val="FFC000"/>
            </a:solidFill>
            <a:prstDash val="dash"/>
            <a:miter lim="800000"/>
            <a:headEnd/>
            <a:tailEnd/>
          </a:ln>
        </p:spPr>
        <p:txBody>
          <a:bodyPr anchor="ctr"/>
          <a:lstStyle/>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test_Al_FCCcohesive_MI_OPBC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test_Al_free_cluster</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test_Ar_FCCcohesiveCutoff_NEIGH_RVEC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test_Ar_FCCcohesive_MI_OPBC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test_Ar_FCCcohesive_NEIGH_PURE</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test_Ar_FCCcohesive_NEIGH_RVEC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test_Ar_free_cluster</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test_Ar_free_cluster_CLUSTER_C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smtClean="0">
                <a:solidFill>
                  <a:srgbClr val="000000"/>
                </a:solidFill>
                <a:latin typeface="Calibri" pitchFamily="34" charset="0"/>
              </a:rPr>
              <a:t>test_Ar_free_cluster_CLUSTER_F90</a:t>
            </a: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test_Ar_multiple_models</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smtClean="0">
                <a:solidFill>
                  <a:srgbClr val="000000"/>
                </a:solidFill>
                <a:latin typeface="Calibri" pitchFamily="34" charset="0"/>
              </a:rPr>
              <a:t>test_ArNe_B2cohesive_NEIGH_RVEC</a:t>
            </a: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test_Ne_free_cluster</a:t>
            </a:r>
            <a:endParaRPr lang="en-US" sz="1200" b="1" dirty="0" smtClean="0">
              <a:solidFill>
                <a:srgbClr val="000000"/>
              </a:solidFill>
              <a:latin typeface="Calibri" pitchFamily="34" charset="0"/>
            </a:endParaRPr>
          </a:p>
          <a:p>
            <a:pPr algn="r"/>
            <a:endParaRPr lang="en-US" sz="1600" b="1" dirty="0">
              <a:solidFill>
                <a:srgbClr val="000000"/>
              </a:solidFill>
              <a:latin typeface="Calibri" pitchFamily="34" charset="0"/>
            </a:endParaRPr>
          </a:p>
        </p:txBody>
      </p:sp>
      <p:sp>
        <p:nvSpPr>
          <p:cNvPr id="54280" name="TextBox 17"/>
          <p:cNvSpPr txBox="1">
            <a:spLocks noChangeArrowheads="1"/>
          </p:cNvSpPr>
          <p:nvPr/>
        </p:nvSpPr>
        <p:spPr bwMode="auto">
          <a:xfrm>
            <a:off x="1219200" y="990600"/>
            <a:ext cx="1371600" cy="368300"/>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TESTs</a:t>
            </a:r>
          </a:p>
        </p:txBody>
      </p:sp>
      <p:sp>
        <p:nvSpPr>
          <p:cNvPr id="10" name="Rectangle 26"/>
          <p:cNvSpPr/>
          <p:nvPr/>
        </p:nvSpPr>
        <p:spPr>
          <a:xfrm>
            <a:off x="4800600" y="1295400"/>
            <a:ext cx="4114800" cy="4648200"/>
          </a:xfrm>
          <a:prstGeom prst="rect">
            <a:avLst/>
          </a:prstGeom>
          <a:solidFill>
            <a:srgbClr val="EBF1DE"/>
          </a:solidFill>
          <a:ln w="6345">
            <a:solidFill>
              <a:srgbClr val="FFC000"/>
            </a:solidFill>
            <a:custDash>
              <a:ds d="300173" sp="300173"/>
            </a:custDash>
          </a:ln>
        </p:spPr>
        <p:txBody>
          <a:bodyPr anchor="ctr"/>
          <a:lstStyle/>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model_Al_PF_ErcolessiAdams</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model_ArNe_P_MLJ_NEIGH_RVEC_F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model_Ar_P_MLJ_C</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model_Ar_P_MLJ_CLUSTER_C</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model_Ar_P_MLJ_CLUSTER_F90</a:t>
            </a: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model_Ar_P_MLJ_F90</a:t>
            </a: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model_Ar_P_MLJ_MI_OPBC_H_F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model_Ar_P_MLJ_NEIGH_PURE_H_F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model_Ar_P_MLJ_NEIGH_RVEC_F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model_Ar_P_MMorse</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model_Ne_P_LJ_NEIGH_PURE_H</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model_Ne_P_MLJ_NEIGH_RVEC_F</a:t>
            </a:r>
            <a:endParaRPr lang="en-US" sz="1200" b="1" kern="0" dirty="0" smtClean="0">
              <a:solidFill>
                <a:srgbClr val="000000"/>
              </a:solidFill>
              <a:latin typeface="Calibri"/>
            </a:endParaRPr>
          </a:p>
        </p:txBody>
      </p:sp>
      <p:sp>
        <p:nvSpPr>
          <p:cNvPr id="54282" name="TextBox 27"/>
          <p:cNvSpPr txBox="1">
            <a:spLocks noChangeArrowheads="1"/>
          </p:cNvSpPr>
          <p:nvPr/>
        </p:nvSpPr>
        <p:spPr bwMode="auto">
          <a:xfrm>
            <a:off x="5638800" y="990600"/>
            <a:ext cx="1371600" cy="368300"/>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MODELs</a:t>
            </a:r>
          </a:p>
        </p:txBody>
      </p:sp>
      <p:cxnSp>
        <p:nvCxnSpPr>
          <p:cNvPr id="54283" name="Straight Arrow Connector 30"/>
          <p:cNvCxnSpPr>
            <a:cxnSpLocks noChangeShapeType="1"/>
          </p:cNvCxnSpPr>
          <p:nvPr/>
        </p:nvCxnSpPr>
        <p:spPr bwMode="auto">
          <a:xfrm rot="5400000" flipH="1" flipV="1">
            <a:off x="2628900" y="3086100"/>
            <a:ext cx="3200400" cy="1143000"/>
          </a:xfrm>
          <a:prstGeom prst="straightConnector1">
            <a:avLst/>
          </a:prstGeom>
          <a:noFill/>
          <a:ln w="9528">
            <a:solidFill>
              <a:srgbClr val="4A7EBB"/>
            </a:solidFill>
            <a:round/>
            <a:headEnd/>
            <a:tailEnd type="arrow" w="med" len="med"/>
          </a:ln>
        </p:spPr>
      </p:cxnSp>
      <p:cxnSp>
        <p:nvCxnSpPr>
          <p:cNvPr id="54284" name="Straight Arrow Connector 33"/>
          <p:cNvCxnSpPr>
            <a:cxnSpLocks noChangeShapeType="1"/>
          </p:cNvCxnSpPr>
          <p:nvPr/>
        </p:nvCxnSpPr>
        <p:spPr bwMode="auto">
          <a:xfrm flipV="1">
            <a:off x="3657600" y="2362200"/>
            <a:ext cx="1143000" cy="2"/>
          </a:xfrm>
          <a:prstGeom prst="straightConnector1">
            <a:avLst/>
          </a:prstGeom>
          <a:noFill/>
          <a:ln w="9528">
            <a:solidFill>
              <a:srgbClr val="4A7EBB"/>
            </a:solidFill>
            <a:round/>
            <a:headEnd/>
            <a:tailEnd type="arrow" w="med" len="med"/>
          </a:ln>
        </p:spPr>
      </p:cxnSp>
      <p:cxnSp>
        <p:nvCxnSpPr>
          <p:cNvPr id="54285" name="Straight Arrow Connector 47"/>
          <p:cNvCxnSpPr>
            <a:cxnSpLocks noChangeShapeType="1"/>
          </p:cNvCxnSpPr>
          <p:nvPr/>
        </p:nvCxnSpPr>
        <p:spPr bwMode="auto">
          <a:xfrm>
            <a:off x="3657600" y="1600200"/>
            <a:ext cx="1143000" cy="1588"/>
          </a:xfrm>
          <a:prstGeom prst="straightConnector1">
            <a:avLst/>
          </a:prstGeom>
          <a:noFill/>
          <a:ln w="9528">
            <a:solidFill>
              <a:srgbClr val="4A7EBB"/>
            </a:solidFill>
            <a:round/>
            <a:headEnd/>
            <a:tailEnd type="arrow" w="med" len="med"/>
          </a:ln>
        </p:spPr>
      </p:cxnSp>
      <p:cxnSp>
        <p:nvCxnSpPr>
          <p:cNvPr id="54286" name="Straight Arrow Connector 51"/>
          <p:cNvCxnSpPr>
            <a:cxnSpLocks noChangeShapeType="1"/>
          </p:cNvCxnSpPr>
          <p:nvPr/>
        </p:nvCxnSpPr>
        <p:spPr bwMode="auto">
          <a:xfrm flipV="1">
            <a:off x="3657600" y="1600200"/>
            <a:ext cx="1143000" cy="381004"/>
          </a:xfrm>
          <a:prstGeom prst="straightConnector1">
            <a:avLst/>
          </a:prstGeom>
          <a:noFill/>
          <a:ln w="9528">
            <a:solidFill>
              <a:srgbClr val="4A7EBB"/>
            </a:solidFill>
            <a:round/>
            <a:headEnd/>
            <a:tailEnd type="arrow" w="med" len="med"/>
          </a:ln>
        </p:spPr>
      </p:cxnSp>
      <p:cxnSp>
        <p:nvCxnSpPr>
          <p:cNvPr id="54288" name="Straight Arrow Connector 61"/>
          <p:cNvCxnSpPr>
            <a:cxnSpLocks noChangeShapeType="1"/>
          </p:cNvCxnSpPr>
          <p:nvPr/>
        </p:nvCxnSpPr>
        <p:spPr bwMode="auto">
          <a:xfrm>
            <a:off x="3657600" y="2362200"/>
            <a:ext cx="1143000" cy="1066800"/>
          </a:xfrm>
          <a:prstGeom prst="straightConnector1">
            <a:avLst/>
          </a:prstGeom>
          <a:noFill/>
          <a:ln w="9528">
            <a:solidFill>
              <a:srgbClr val="4A7EBB"/>
            </a:solidFill>
            <a:round/>
            <a:headEnd/>
            <a:tailEnd type="arrow" w="med" len="med"/>
          </a:ln>
        </p:spPr>
      </p:cxnSp>
      <p:cxnSp>
        <p:nvCxnSpPr>
          <p:cNvPr id="54289" name="Straight Arrow Connector 64"/>
          <p:cNvCxnSpPr>
            <a:cxnSpLocks noChangeShapeType="1"/>
          </p:cNvCxnSpPr>
          <p:nvPr/>
        </p:nvCxnSpPr>
        <p:spPr bwMode="auto">
          <a:xfrm>
            <a:off x="914400" y="6172200"/>
            <a:ext cx="914400" cy="1588"/>
          </a:xfrm>
          <a:prstGeom prst="straightConnector1">
            <a:avLst/>
          </a:prstGeom>
          <a:noFill/>
          <a:ln w="9528">
            <a:solidFill>
              <a:srgbClr val="4A7EBB"/>
            </a:solidFill>
            <a:round/>
            <a:headEnd/>
            <a:tailEnd type="arrow" w="med" len="med"/>
          </a:ln>
        </p:spPr>
      </p:cxnSp>
      <p:sp>
        <p:nvSpPr>
          <p:cNvPr id="54290" name="TextBox 66"/>
          <p:cNvSpPr txBox="1">
            <a:spLocks noChangeArrowheads="1"/>
          </p:cNvSpPr>
          <p:nvPr/>
        </p:nvSpPr>
        <p:spPr bwMode="auto">
          <a:xfrm>
            <a:off x="1905000" y="6019800"/>
            <a:ext cx="4953000" cy="461665"/>
          </a:xfrm>
          <a:prstGeom prst="rect">
            <a:avLst/>
          </a:prstGeom>
          <a:noFill/>
          <a:ln w="9525">
            <a:noFill/>
            <a:miter lim="800000"/>
            <a:headEnd/>
            <a:tailEnd/>
          </a:ln>
        </p:spPr>
        <p:txBody>
          <a:bodyPr wrap="square">
            <a:spAutoFit/>
          </a:bodyPr>
          <a:lstStyle/>
          <a:p>
            <a:r>
              <a:rPr lang="en-US" sz="1200" dirty="0">
                <a:solidFill>
                  <a:srgbClr val="000000"/>
                </a:solidFill>
                <a:latin typeface="Calibri" pitchFamily="34" charset="0"/>
              </a:rPr>
              <a:t>Indicates a </a:t>
            </a:r>
            <a:r>
              <a:rPr lang="en-US" sz="1200" b="1" dirty="0">
                <a:solidFill>
                  <a:srgbClr val="000000"/>
                </a:solidFill>
                <a:latin typeface="Calibri" pitchFamily="34" charset="0"/>
              </a:rPr>
              <a:t>Test</a:t>
            </a:r>
            <a:r>
              <a:rPr lang="en-US" sz="1200" dirty="0">
                <a:solidFill>
                  <a:srgbClr val="000000"/>
                </a:solidFill>
                <a:latin typeface="Calibri" pitchFamily="34" charset="0"/>
              </a:rPr>
              <a:t> </a:t>
            </a:r>
            <a:r>
              <a:rPr lang="en-US" sz="1200" dirty="0" smtClean="0">
                <a:solidFill>
                  <a:srgbClr val="000000"/>
                </a:solidFill>
                <a:latin typeface="Calibri" pitchFamily="34" charset="0"/>
              </a:rPr>
              <a:t> can work (match)  </a:t>
            </a:r>
            <a:r>
              <a:rPr lang="en-US" sz="1200" dirty="0">
                <a:solidFill>
                  <a:srgbClr val="000000"/>
                </a:solidFill>
                <a:latin typeface="Calibri" pitchFamily="34" charset="0"/>
              </a:rPr>
              <a:t>with a </a:t>
            </a:r>
            <a:r>
              <a:rPr lang="en-US" sz="1200" b="1" dirty="0">
                <a:solidFill>
                  <a:srgbClr val="000000"/>
                </a:solidFill>
                <a:latin typeface="Calibri" pitchFamily="34" charset="0"/>
              </a:rPr>
              <a:t>Model</a:t>
            </a:r>
            <a:r>
              <a:rPr lang="en-US" sz="1200" dirty="0">
                <a:solidFill>
                  <a:srgbClr val="000000"/>
                </a:solidFill>
                <a:latin typeface="Calibri" pitchFamily="34" charset="0"/>
              </a:rPr>
              <a:t> in the current KIM API version</a:t>
            </a:r>
            <a:endParaRPr lang="en-US" sz="1200" b="1" dirty="0">
              <a:solidFill>
                <a:srgbClr val="000000"/>
              </a:solidFill>
              <a:latin typeface="Calibri" pitchFamily="34" charset="0"/>
            </a:endParaRPr>
          </a:p>
        </p:txBody>
      </p:sp>
      <p:cxnSp>
        <p:nvCxnSpPr>
          <p:cNvPr id="40" name="Straight Arrow Connector 52"/>
          <p:cNvCxnSpPr>
            <a:cxnSpLocks noChangeShapeType="1"/>
          </p:cNvCxnSpPr>
          <p:nvPr/>
        </p:nvCxnSpPr>
        <p:spPr bwMode="auto">
          <a:xfrm rot="16200000" flipH="1">
            <a:off x="3086100" y="3238500"/>
            <a:ext cx="2286000" cy="1143000"/>
          </a:xfrm>
          <a:prstGeom prst="straightConnector1">
            <a:avLst/>
          </a:prstGeom>
          <a:noFill/>
          <a:ln w="9528">
            <a:solidFill>
              <a:srgbClr val="4A7EBB"/>
            </a:solidFill>
            <a:round/>
            <a:headEnd/>
            <a:tailEnd type="arrow" w="med" len="med"/>
          </a:ln>
        </p:spPr>
      </p:cxnSp>
      <p:cxnSp>
        <p:nvCxnSpPr>
          <p:cNvPr id="55" name="Straight Arrow Connector 30"/>
          <p:cNvCxnSpPr>
            <a:cxnSpLocks noChangeShapeType="1"/>
          </p:cNvCxnSpPr>
          <p:nvPr/>
        </p:nvCxnSpPr>
        <p:spPr bwMode="auto">
          <a:xfrm flipV="1">
            <a:off x="3657600" y="2057400"/>
            <a:ext cx="1143000" cy="304800"/>
          </a:xfrm>
          <a:prstGeom prst="straightConnector1">
            <a:avLst/>
          </a:prstGeom>
          <a:noFill/>
          <a:ln w="9528">
            <a:solidFill>
              <a:srgbClr val="4A7EBB"/>
            </a:solidFill>
            <a:round/>
            <a:headEnd/>
            <a:tailEnd type="arrow" w="med" len="med"/>
          </a:ln>
        </p:spPr>
      </p:cxnSp>
      <p:sp>
        <p:nvSpPr>
          <p:cNvPr id="6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A3</a:t>
            </a:r>
            <a:endParaRPr lang="en-US" sz="1600" b="1" dirty="0">
              <a:solidFill>
                <a:srgbClr val="FFFFFF"/>
              </a:solidFill>
              <a:latin typeface="Calibri" pitchFamily="34" charset="0"/>
            </a:endParaRPr>
          </a:p>
        </p:txBody>
      </p:sp>
      <p:cxnSp>
        <p:nvCxnSpPr>
          <p:cNvPr id="27" name="Straight Arrow Connector 30"/>
          <p:cNvCxnSpPr>
            <a:cxnSpLocks noChangeShapeType="1"/>
          </p:cNvCxnSpPr>
          <p:nvPr/>
        </p:nvCxnSpPr>
        <p:spPr bwMode="auto">
          <a:xfrm rot="16200000" flipH="1">
            <a:off x="3162300" y="2857500"/>
            <a:ext cx="2133600" cy="1143000"/>
          </a:xfrm>
          <a:prstGeom prst="straightConnector1">
            <a:avLst/>
          </a:prstGeom>
          <a:noFill/>
          <a:ln w="9528">
            <a:solidFill>
              <a:srgbClr val="4A7EBB"/>
            </a:solidFill>
            <a:round/>
            <a:headEnd/>
            <a:tailEnd type="arrow" w="med" len="med"/>
          </a:ln>
        </p:spPr>
      </p:cxnSp>
      <p:cxnSp>
        <p:nvCxnSpPr>
          <p:cNvPr id="30" name="Straight Arrow Connector 30"/>
          <p:cNvCxnSpPr>
            <a:cxnSpLocks noChangeShapeType="1"/>
          </p:cNvCxnSpPr>
          <p:nvPr/>
        </p:nvCxnSpPr>
        <p:spPr bwMode="auto">
          <a:xfrm flipV="1">
            <a:off x="3657600" y="2362200"/>
            <a:ext cx="1143000" cy="304800"/>
          </a:xfrm>
          <a:prstGeom prst="straightConnector1">
            <a:avLst/>
          </a:prstGeom>
          <a:noFill/>
          <a:ln w="9528">
            <a:solidFill>
              <a:srgbClr val="4A7EBB"/>
            </a:solidFill>
            <a:round/>
            <a:headEnd/>
            <a:tailEnd type="arrow" w="med" len="med"/>
          </a:ln>
        </p:spPr>
      </p:cxnSp>
      <p:cxnSp>
        <p:nvCxnSpPr>
          <p:cNvPr id="39" name="Straight Arrow Connector 61"/>
          <p:cNvCxnSpPr>
            <a:cxnSpLocks noChangeShapeType="1"/>
          </p:cNvCxnSpPr>
          <p:nvPr/>
        </p:nvCxnSpPr>
        <p:spPr bwMode="auto">
          <a:xfrm rot="16200000" flipH="1">
            <a:off x="2933700" y="3086100"/>
            <a:ext cx="2590800" cy="1143000"/>
          </a:xfrm>
          <a:prstGeom prst="straightConnector1">
            <a:avLst/>
          </a:prstGeom>
          <a:noFill/>
          <a:ln w="9528">
            <a:solidFill>
              <a:srgbClr val="4A7EBB"/>
            </a:solidFill>
            <a:round/>
            <a:headEnd/>
            <a:tailEnd type="arrow" w="med" len="med"/>
          </a:ln>
        </p:spPr>
      </p:cxnSp>
      <p:cxnSp>
        <p:nvCxnSpPr>
          <p:cNvPr id="42" name="Straight Arrow Connector 61"/>
          <p:cNvCxnSpPr>
            <a:cxnSpLocks noChangeShapeType="1"/>
          </p:cNvCxnSpPr>
          <p:nvPr/>
        </p:nvCxnSpPr>
        <p:spPr bwMode="auto">
          <a:xfrm>
            <a:off x="3657600" y="2667000"/>
            <a:ext cx="1143000" cy="1104902"/>
          </a:xfrm>
          <a:prstGeom prst="straightConnector1">
            <a:avLst/>
          </a:prstGeom>
          <a:noFill/>
          <a:ln w="9528">
            <a:solidFill>
              <a:srgbClr val="4A7EBB"/>
            </a:solidFill>
            <a:round/>
            <a:headEnd/>
            <a:tailEnd type="arrow" w="med" len="med"/>
          </a:ln>
        </p:spPr>
      </p:cxnSp>
      <p:cxnSp>
        <p:nvCxnSpPr>
          <p:cNvPr id="46" name="Straight Arrow Connector 52"/>
          <p:cNvCxnSpPr>
            <a:cxnSpLocks noChangeShapeType="1"/>
          </p:cNvCxnSpPr>
          <p:nvPr/>
        </p:nvCxnSpPr>
        <p:spPr bwMode="auto">
          <a:xfrm>
            <a:off x="3657600" y="2667000"/>
            <a:ext cx="1143000" cy="762000"/>
          </a:xfrm>
          <a:prstGeom prst="straightConnector1">
            <a:avLst/>
          </a:prstGeom>
          <a:noFill/>
          <a:ln w="9528">
            <a:solidFill>
              <a:srgbClr val="4A7EBB"/>
            </a:solidFill>
            <a:round/>
            <a:headEnd/>
            <a:tailEnd type="arrow" w="med" len="med"/>
          </a:ln>
        </p:spPr>
      </p:cxnSp>
      <p:cxnSp>
        <p:nvCxnSpPr>
          <p:cNvPr id="50" name="Straight Arrow Connector 30"/>
          <p:cNvCxnSpPr>
            <a:cxnSpLocks noChangeShapeType="1"/>
          </p:cNvCxnSpPr>
          <p:nvPr/>
        </p:nvCxnSpPr>
        <p:spPr bwMode="auto">
          <a:xfrm flipV="1">
            <a:off x="3657600" y="2362200"/>
            <a:ext cx="1143000" cy="685800"/>
          </a:xfrm>
          <a:prstGeom prst="straightConnector1">
            <a:avLst/>
          </a:prstGeom>
          <a:noFill/>
          <a:ln w="9528">
            <a:solidFill>
              <a:srgbClr val="4A7EBB"/>
            </a:solidFill>
            <a:round/>
            <a:headEnd/>
            <a:tailEnd type="arrow" w="med" len="med"/>
          </a:ln>
        </p:spPr>
      </p:cxnSp>
      <p:cxnSp>
        <p:nvCxnSpPr>
          <p:cNvPr id="52" name="Straight Arrow Connector 30"/>
          <p:cNvCxnSpPr>
            <a:cxnSpLocks noChangeShapeType="1"/>
          </p:cNvCxnSpPr>
          <p:nvPr/>
        </p:nvCxnSpPr>
        <p:spPr bwMode="auto">
          <a:xfrm>
            <a:off x="3657600" y="3048000"/>
            <a:ext cx="1143000" cy="381000"/>
          </a:xfrm>
          <a:prstGeom prst="straightConnector1">
            <a:avLst/>
          </a:prstGeom>
          <a:noFill/>
          <a:ln w="9528">
            <a:solidFill>
              <a:srgbClr val="4A7EBB"/>
            </a:solidFill>
            <a:round/>
            <a:headEnd/>
            <a:tailEnd type="arrow" w="med" len="med"/>
          </a:ln>
        </p:spPr>
      </p:cxnSp>
      <p:cxnSp>
        <p:nvCxnSpPr>
          <p:cNvPr id="56" name="Straight Arrow Connector 30"/>
          <p:cNvCxnSpPr>
            <a:cxnSpLocks noChangeShapeType="1"/>
          </p:cNvCxnSpPr>
          <p:nvPr/>
        </p:nvCxnSpPr>
        <p:spPr bwMode="auto">
          <a:xfrm rot="16200000" flipH="1">
            <a:off x="3657600" y="3048000"/>
            <a:ext cx="1143000" cy="1143000"/>
          </a:xfrm>
          <a:prstGeom prst="straightConnector1">
            <a:avLst/>
          </a:prstGeom>
          <a:noFill/>
          <a:ln w="9528">
            <a:solidFill>
              <a:srgbClr val="4A7EBB"/>
            </a:solidFill>
            <a:round/>
            <a:headEnd/>
            <a:tailEnd type="arrow" w="med" len="med"/>
          </a:ln>
        </p:spPr>
      </p:cxnSp>
      <p:cxnSp>
        <p:nvCxnSpPr>
          <p:cNvPr id="59" name="Straight Arrow Connector 30"/>
          <p:cNvCxnSpPr>
            <a:cxnSpLocks noChangeShapeType="1"/>
          </p:cNvCxnSpPr>
          <p:nvPr/>
        </p:nvCxnSpPr>
        <p:spPr bwMode="auto">
          <a:xfrm rot="16200000" flipH="1">
            <a:off x="3276600" y="3429000"/>
            <a:ext cx="1905000" cy="1143000"/>
          </a:xfrm>
          <a:prstGeom prst="straightConnector1">
            <a:avLst/>
          </a:prstGeom>
          <a:noFill/>
          <a:ln w="9528">
            <a:solidFill>
              <a:srgbClr val="4A7EBB"/>
            </a:solidFill>
            <a:round/>
            <a:headEnd/>
            <a:tailEnd type="arrow" w="med" len="med"/>
          </a:ln>
        </p:spPr>
      </p:cxnSp>
      <p:cxnSp>
        <p:nvCxnSpPr>
          <p:cNvPr id="63" name="Straight Arrow Connector 30"/>
          <p:cNvCxnSpPr>
            <a:cxnSpLocks noChangeShapeType="1"/>
          </p:cNvCxnSpPr>
          <p:nvPr/>
        </p:nvCxnSpPr>
        <p:spPr bwMode="auto">
          <a:xfrm rot="5400000" flipH="1" flipV="1">
            <a:off x="3543300" y="2171700"/>
            <a:ext cx="1371600" cy="1143000"/>
          </a:xfrm>
          <a:prstGeom prst="straightConnector1">
            <a:avLst/>
          </a:prstGeom>
          <a:noFill/>
          <a:ln w="9528">
            <a:solidFill>
              <a:srgbClr val="4A7EBB"/>
            </a:solidFill>
            <a:round/>
            <a:headEnd/>
            <a:tailEnd type="arrow" w="med" len="med"/>
          </a:ln>
        </p:spPr>
      </p:cxnSp>
      <p:cxnSp>
        <p:nvCxnSpPr>
          <p:cNvPr id="65" name="Straight Arrow Connector 30"/>
          <p:cNvCxnSpPr>
            <a:cxnSpLocks noChangeShapeType="1"/>
          </p:cNvCxnSpPr>
          <p:nvPr/>
        </p:nvCxnSpPr>
        <p:spPr bwMode="auto">
          <a:xfrm flipV="1">
            <a:off x="3657600" y="2362200"/>
            <a:ext cx="1143000" cy="1066800"/>
          </a:xfrm>
          <a:prstGeom prst="straightConnector1">
            <a:avLst/>
          </a:prstGeom>
          <a:noFill/>
          <a:ln w="9528">
            <a:solidFill>
              <a:srgbClr val="4A7EBB"/>
            </a:solidFill>
            <a:round/>
            <a:headEnd/>
            <a:tailEnd type="arrow" w="med" len="med"/>
          </a:ln>
        </p:spPr>
      </p:cxnSp>
      <p:cxnSp>
        <p:nvCxnSpPr>
          <p:cNvPr id="68" name="Straight Arrow Connector 30"/>
          <p:cNvCxnSpPr>
            <a:cxnSpLocks noChangeShapeType="1"/>
          </p:cNvCxnSpPr>
          <p:nvPr/>
        </p:nvCxnSpPr>
        <p:spPr bwMode="auto">
          <a:xfrm>
            <a:off x="3657600" y="3429000"/>
            <a:ext cx="1143000" cy="1588"/>
          </a:xfrm>
          <a:prstGeom prst="straightConnector1">
            <a:avLst/>
          </a:prstGeom>
          <a:noFill/>
          <a:ln w="9528">
            <a:solidFill>
              <a:srgbClr val="4A7EBB"/>
            </a:solidFill>
            <a:round/>
            <a:headEnd/>
            <a:tailEnd type="arrow" w="med" len="med"/>
          </a:ln>
        </p:spPr>
      </p:cxnSp>
      <p:cxnSp>
        <p:nvCxnSpPr>
          <p:cNvPr id="71" name="Straight Arrow Connector 30"/>
          <p:cNvCxnSpPr>
            <a:cxnSpLocks noChangeShapeType="1"/>
          </p:cNvCxnSpPr>
          <p:nvPr/>
        </p:nvCxnSpPr>
        <p:spPr bwMode="auto">
          <a:xfrm>
            <a:off x="3657600" y="3429000"/>
            <a:ext cx="1143000" cy="1066800"/>
          </a:xfrm>
          <a:prstGeom prst="straightConnector1">
            <a:avLst/>
          </a:prstGeom>
          <a:noFill/>
          <a:ln w="9528">
            <a:solidFill>
              <a:srgbClr val="4A7EBB"/>
            </a:solidFill>
            <a:round/>
            <a:headEnd/>
            <a:tailEnd type="arrow" w="med" len="med"/>
          </a:ln>
        </p:spPr>
      </p:cxnSp>
      <p:cxnSp>
        <p:nvCxnSpPr>
          <p:cNvPr id="74" name="Straight Arrow Connector 30"/>
          <p:cNvCxnSpPr>
            <a:cxnSpLocks noChangeShapeType="1"/>
          </p:cNvCxnSpPr>
          <p:nvPr/>
        </p:nvCxnSpPr>
        <p:spPr bwMode="auto">
          <a:xfrm rot="16200000" flipH="1">
            <a:off x="3467100" y="3619500"/>
            <a:ext cx="1524000" cy="1143000"/>
          </a:xfrm>
          <a:prstGeom prst="straightConnector1">
            <a:avLst/>
          </a:prstGeom>
          <a:noFill/>
          <a:ln w="9528">
            <a:solidFill>
              <a:srgbClr val="4A7EBB"/>
            </a:solidFill>
            <a:round/>
            <a:headEnd/>
            <a:tailEnd type="arrow" w="med" len="med"/>
          </a:ln>
        </p:spPr>
      </p:cxnSp>
      <p:cxnSp>
        <p:nvCxnSpPr>
          <p:cNvPr id="78" name="Straight Arrow Connector 30"/>
          <p:cNvCxnSpPr>
            <a:cxnSpLocks noChangeShapeType="1"/>
          </p:cNvCxnSpPr>
          <p:nvPr/>
        </p:nvCxnSpPr>
        <p:spPr bwMode="auto">
          <a:xfrm>
            <a:off x="3657600" y="5638800"/>
            <a:ext cx="1143000" cy="1588"/>
          </a:xfrm>
          <a:prstGeom prst="straightConnector1">
            <a:avLst/>
          </a:prstGeom>
          <a:noFill/>
          <a:ln w="9528">
            <a:solidFill>
              <a:srgbClr val="4A7EBB"/>
            </a:solidFill>
            <a:round/>
            <a:headEnd/>
            <a:tailEnd type="arrow" w="med" len="med"/>
          </a:ln>
        </p:spPr>
      </p:cxnSp>
      <p:cxnSp>
        <p:nvCxnSpPr>
          <p:cNvPr id="79" name="Straight Arrow Connector 30"/>
          <p:cNvCxnSpPr>
            <a:cxnSpLocks noChangeShapeType="1"/>
          </p:cNvCxnSpPr>
          <p:nvPr/>
        </p:nvCxnSpPr>
        <p:spPr bwMode="auto">
          <a:xfrm rot="5400000" flipH="1" flipV="1">
            <a:off x="3352800" y="2362200"/>
            <a:ext cx="1752600" cy="1143000"/>
          </a:xfrm>
          <a:prstGeom prst="straightConnector1">
            <a:avLst/>
          </a:prstGeom>
          <a:noFill/>
          <a:ln w="9528">
            <a:solidFill>
              <a:srgbClr val="4A7EBB"/>
            </a:solidFill>
            <a:round/>
            <a:headEnd/>
            <a:tailEnd type="arrow" w="med" len="med"/>
          </a:ln>
        </p:spPr>
      </p:cxnSp>
      <p:cxnSp>
        <p:nvCxnSpPr>
          <p:cNvPr id="81" name="Straight Arrow Connector 30"/>
          <p:cNvCxnSpPr>
            <a:cxnSpLocks noChangeShapeType="1"/>
          </p:cNvCxnSpPr>
          <p:nvPr/>
        </p:nvCxnSpPr>
        <p:spPr bwMode="auto">
          <a:xfrm rot="5400000" flipH="1" flipV="1">
            <a:off x="3505200" y="2514600"/>
            <a:ext cx="1447800" cy="1143000"/>
          </a:xfrm>
          <a:prstGeom prst="straightConnector1">
            <a:avLst/>
          </a:prstGeom>
          <a:noFill/>
          <a:ln w="9528">
            <a:solidFill>
              <a:srgbClr val="4A7EBB"/>
            </a:solidFill>
            <a:round/>
            <a:headEnd/>
            <a:tailEnd type="arrow" w="med" len="med"/>
          </a:ln>
        </p:spPr>
      </p:cxnSp>
      <p:cxnSp>
        <p:nvCxnSpPr>
          <p:cNvPr id="83" name="Straight Arrow Connector 30"/>
          <p:cNvCxnSpPr>
            <a:cxnSpLocks noChangeShapeType="1"/>
          </p:cNvCxnSpPr>
          <p:nvPr/>
        </p:nvCxnSpPr>
        <p:spPr bwMode="auto">
          <a:xfrm flipV="1">
            <a:off x="3657600" y="3429000"/>
            <a:ext cx="1143000" cy="381000"/>
          </a:xfrm>
          <a:prstGeom prst="straightConnector1">
            <a:avLst/>
          </a:prstGeom>
          <a:noFill/>
          <a:ln w="9528">
            <a:solidFill>
              <a:srgbClr val="4A7EBB"/>
            </a:solidFill>
            <a:round/>
            <a:headEnd/>
            <a:tailEnd type="arrow" w="med" len="med"/>
          </a:ln>
        </p:spPr>
      </p:cxnSp>
      <p:cxnSp>
        <p:nvCxnSpPr>
          <p:cNvPr id="85" name="Straight Arrow Connector 30"/>
          <p:cNvCxnSpPr>
            <a:cxnSpLocks noChangeShapeType="1"/>
          </p:cNvCxnSpPr>
          <p:nvPr/>
        </p:nvCxnSpPr>
        <p:spPr bwMode="auto">
          <a:xfrm>
            <a:off x="3657600" y="3810000"/>
            <a:ext cx="1143000" cy="1588"/>
          </a:xfrm>
          <a:prstGeom prst="straightConnector1">
            <a:avLst/>
          </a:prstGeom>
          <a:noFill/>
          <a:ln w="9528">
            <a:solidFill>
              <a:srgbClr val="4A7EBB"/>
            </a:solidFill>
            <a:round/>
            <a:headEnd/>
            <a:tailEnd type="arrow" w="med" len="med"/>
          </a:ln>
        </p:spPr>
      </p:cxnSp>
      <p:cxnSp>
        <p:nvCxnSpPr>
          <p:cNvPr id="87" name="Straight Arrow Connector 30"/>
          <p:cNvCxnSpPr>
            <a:cxnSpLocks noChangeShapeType="1"/>
          </p:cNvCxnSpPr>
          <p:nvPr/>
        </p:nvCxnSpPr>
        <p:spPr bwMode="auto">
          <a:xfrm>
            <a:off x="3657600" y="3810000"/>
            <a:ext cx="1143000" cy="381000"/>
          </a:xfrm>
          <a:prstGeom prst="straightConnector1">
            <a:avLst/>
          </a:prstGeom>
          <a:noFill/>
          <a:ln w="9528">
            <a:solidFill>
              <a:srgbClr val="4A7EBB"/>
            </a:solidFill>
            <a:round/>
            <a:headEnd/>
            <a:tailEnd type="arrow" w="med" len="med"/>
          </a:ln>
        </p:spPr>
      </p:cxnSp>
      <p:cxnSp>
        <p:nvCxnSpPr>
          <p:cNvPr id="89" name="Straight Arrow Connector 30"/>
          <p:cNvCxnSpPr>
            <a:cxnSpLocks noChangeShapeType="1"/>
          </p:cNvCxnSpPr>
          <p:nvPr/>
        </p:nvCxnSpPr>
        <p:spPr bwMode="auto">
          <a:xfrm rot="16200000" flipH="1">
            <a:off x="3657600" y="3810000"/>
            <a:ext cx="1143000" cy="1143000"/>
          </a:xfrm>
          <a:prstGeom prst="straightConnector1">
            <a:avLst/>
          </a:prstGeom>
          <a:noFill/>
          <a:ln w="9528">
            <a:solidFill>
              <a:srgbClr val="4A7EBB"/>
            </a:solidFill>
            <a:round/>
            <a:headEnd/>
            <a:tailEnd type="arrow" w="med" len="med"/>
          </a:ln>
        </p:spPr>
      </p:cxnSp>
      <p:cxnSp>
        <p:nvCxnSpPr>
          <p:cNvPr id="91" name="Straight Arrow Connector 30"/>
          <p:cNvCxnSpPr>
            <a:cxnSpLocks noChangeShapeType="1"/>
          </p:cNvCxnSpPr>
          <p:nvPr/>
        </p:nvCxnSpPr>
        <p:spPr bwMode="auto">
          <a:xfrm rot="5400000" flipH="1" flipV="1">
            <a:off x="3314700" y="2705100"/>
            <a:ext cx="1828800" cy="1143000"/>
          </a:xfrm>
          <a:prstGeom prst="straightConnector1">
            <a:avLst/>
          </a:prstGeom>
          <a:noFill/>
          <a:ln w="9528">
            <a:solidFill>
              <a:srgbClr val="4A7EBB"/>
            </a:solidFill>
            <a:round/>
            <a:headEnd/>
            <a:tailEnd type="arrow" w="med" len="med"/>
          </a:ln>
        </p:spPr>
      </p:cxnSp>
      <p:cxnSp>
        <p:nvCxnSpPr>
          <p:cNvPr id="94" name="Straight Arrow Connector 30"/>
          <p:cNvCxnSpPr>
            <a:cxnSpLocks noChangeShapeType="1"/>
          </p:cNvCxnSpPr>
          <p:nvPr/>
        </p:nvCxnSpPr>
        <p:spPr bwMode="auto">
          <a:xfrm flipV="1">
            <a:off x="3657600" y="3429000"/>
            <a:ext cx="1143000" cy="762000"/>
          </a:xfrm>
          <a:prstGeom prst="straightConnector1">
            <a:avLst/>
          </a:prstGeom>
          <a:noFill/>
          <a:ln w="9528">
            <a:solidFill>
              <a:srgbClr val="4A7EBB"/>
            </a:solidFill>
            <a:round/>
            <a:headEnd/>
            <a:tailEnd type="arrow" w="med" len="med"/>
          </a:ln>
        </p:spPr>
      </p:cxnSp>
      <p:cxnSp>
        <p:nvCxnSpPr>
          <p:cNvPr id="97" name="Straight Arrow Connector 30"/>
          <p:cNvCxnSpPr>
            <a:cxnSpLocks noChangeShapeType="1"/>
          </p:cNvCxnSpPr>
          <p:nvPr/>
        </p:nvCxnSpPr>
        <p:spPr bwMode="auto">
          <a:xfrm rot="5400000" flipH="1" flipV="1">
            <a:off x="3505200" y="2895600"/>
            <a:ext cx="1447800" cy="1143000"/>
          </a:xfrm>
          <a:prstGeom prst="straightConnector1">
            <a:avLst/>
          </a:prstGeom>
          <a:noFill/>
          <a:ln w="9528">
            <a:solidFill>
              <a:srgbClr val="4A7EBB"/>
            </a:solidFill>
            <a:round/>
            <a:headEnd/>
            <a:tailEnd type="arrow" w="med" len="med"/>
          </a:ln>
        </p:spPr>
      </p:cxnSp>
      <p:cxnSp>
        <p:nvCxnSpPr>
          <p:cNvPr id="100" name="Straight Arrow Connector 30"/>
          <p:cNvCxnSpPr>
            <a:cxnSpLocks noChangeShapeType="1"/>
          </p:cNvCxnSpPr>
          <p:nvPr/>
        </p:nvCxnSpPr>
        <p:spPr bwMode="auto">
          <a:xfrm flipV="1">
            <a:off x="3657600" y="3124200"/>
            <a:ext cx="1143000" cy="1066800"/>
          </a:xfrm>
          <a:prstGeom prst="straightConnector1">
            <a:avLst/>
          </a:prstGeom>
          <a:noFill/>
          <a:ln w="9528">
            <a:solidFill>
              <a:srgbClr val="4A7EBB"/>
            </a:solidFill>
            <a:round/>
            <a:headEnd/>
            <a:tailEnd type="arrow" w="med" len="med"/>
          </a:ln>
        </p:spPr>
      </p:cxnSp>
      <p:cxnSp>
        <p:nvCxnSpPr>
          <p:cNvPr id="103" name="Straight Arrow Connector 30"/>
          <p:cNvCxnSpPr>
            <a:cxnSpLocks noChangeShapeType="1"/>
          </p:cNvCxnSpPr>
          <p:nvPr/>
        </p:nvCxnSpPr>
        <p:spPr bwMode="auto">
          <a:xfrm>
            <a:off x="3657600" y="4191000"/>
            <a:ext cx="1143000" cy="762000"/>
          </a:xfrm>
          <a:prstGeom prst="straightConnector1">
            <a:avLst/>
          </a:prstGeom>
          <a:noFill/>
          <a:ln w="9528">
            <a:solidFill>
              <a:srgbClr val="4A7EBB"/>
            </a:solidFill>
            <a:round/>
            <a:headEnd/>
            <a:tailEnd type="arrow" w="med" len="med"/>
          </a:ln>
        </p:spPr>
      </p:cxnSp>
      <p:cxnSp>
        <p:nvCxnSpPr>
          <p:cNvPr id="106" name="Straight Arrow Connector 30"/>
          <p:cNvCxnSpPr>
            <a:cxnSpLocks noChangeShapeType="1"/>
          </p:cNvCxnSpPr>
          <p:nvPr/>
        </p:nvCxnSpPr>
        <p:spPr bwMode="auto">
          <a:xfrm rot="5400000" flipH="1" flipV="1">
            <a:off x="3162300" y="2857500"/>
            <a:ext cx="2133600" cy="1143000"/>
          </a:xfrm>
          <a:prstGeom prst="straightConnector1">
            <a:avLst/>
          </a:prstGeom>
          <a:noFill/>
          <a:ln w="9528">
            <a:solidFill>
              <a:srgbClr val="4A7EBB"/>
            </a:solidFill>
            <a:round/>
            <a:headEnd/>
            <a:tailEnd type="arrow" w="med" len="med"/>
          </a:ln>
        </p:spPr>
      </p:cxnSp>
      <p:cxnSp>
        <p:nvCxnSpPr>
          <p:cNvPr id="110" name="Straight Arrow Connector 30"/>
          <p:cNvCxnSpPr>
            <a:cxnSpLocks noChangeShapeType="1"/>
          </p:cNvCxnSpPr>
          <p:nvPr/>
        </p:nvCxnSpPr>
        <p:spPr bwMode="auto">
          <a:xfrm flipV="1">
            <a:off x="3657600" y="3429000"/>
            <a:ext cx="1143000" cy="1066800"/>
          </a:xfrm>
          <a:prstGeom prst="straightConnector1">
            <a:avLst/>
          </a:prstGeom>
          <a:noFill/>
          <a:ln w="9528">
            <a:solidFill>
              <a:srgbClr val="4A7EBB"/>
            </a:solidFill>
            <a:round/>
            <a:headEnd/>
            <a:tailEnd type="arrow" w="med" len="med"/>
          </a:ln>
        </p:spPr>
      </p:cxnSp>
      <p:cxnSp>
        <p:nvCxnSpPr>
          <p:cNvPr id="114" name="Straight Arrow Connector 30"/>
          <p:cNvCxnSpPr>
            <a:cxnSpLocks noChangeShapeType="1"/>
          </p:cNvCxnSpPr>
          <p:nvPr/>
        </p:nvCxnSpPr>
        <p:spPr bwMode="auto">
          <a:xfrm rot="5400000" flipH="1" flipV="1">
            <a:off x="3352800" y="3048000"/>
            <a:ext cx="1752600" cy="1143000"/>
          </a:xfrm>
          <a:prstGeom prst="straightConnector1">
            <a:avLst/>
          </a:prstGeom>
          <a:noFill/>
          <a:ln w="9528">
            <a:solidFill>
              <a:srgbClr val="4A7EBB"/>
            </a:solidFill>
            <a:round/>
            <a:headEnd/>
            <a:tailEnd type="arrow" w="med" len="med"/>
          </a:ln>
        </p:spPr>
      </p:cxnSp>
      <p:cxnSp>
        <p:nvCxnSpPr>
          <p:cNvPr id="117" name="Straight Arrow Connector 30"/>
          <p:cNvCxnSpPr>
            <a:cxnSpLocks noChangeShapeType="1"/>
          </p:cNvCxnSpPr>
          <p:nvPr/>
        </p:nvCxnSpPr>
        <p:spPr bwMode="auto">
          <a:xfrm rot="5400000" flipH="1" flipV="1">
            <a:off x="3543300" y="3238500"/>
            <a:ext cx="1371600" cy="1143000"/>
          </a:xfrm>
          <a:prstGeom prst="straightConnector1">
            <a:avLst/>
          </a:prstGeom>
          <a:noFill/>
          <a:ln w="9528">
            <a:solidFill>
              <a:srgbClr val="4A7EBB"/>
            </a:solidFill>
            <a:round/>
            <a:headEnd/>
            <a:tailEnd type="arrow" w="med" len="med"/>
          </a:ln>
        </p:spPr>
      </p:cxnSp>
      <p:cxnSp>
        <p:nvCxnSpPr>
          <p:cNvPr id="120" name="Straight Arrow Connector 30"/>
          <p:cNvCxnSpPr>
            <a:cxnSpLocks noChangeShapeType="1"/>
          </p:cNvCxnSpPr>
          <p:nvPr/>
        </p:nvCxnSpPr>
        <p:spPr bwMode="auto">
          <a:xfrm>
            <a:off x="3657600" y="4495800"/>
            <a:ext cx="1143000" cy="457200"/>
          </a:xfrm>
          <a:prstGeom prst="straightConnector1">
            <a:avLst/>
          </a:prstGeom>
          <a:noFill/>
          <a:ln w="9528">
            <a:solidFill>
              <a:srgbClr val="4A7EBB"/>
            </a:solidFill>
            <a:round/>
            <a:headEnd/>
            <a:tailEnd type="arrow" w="med" len="med"/>
          </a:ln>
        </p:spPr>
      </p:cxnSp>
      <p:cxnSp>
        <p:nvCxnSpPr>
          <p:cNvPr id="123" name="Straight Arrow Connector 30"/>
          <p:cNvCxnSpPr>
            <a:cxnSpLocks noChangeShapeType="1"/>
          </p:cNvCxnSpPr>
          <p:nvPr/>
        </p:nvCxnSpPr>
        <p:spPr bwMode="auto">
          <a:xfrm rot="5400000" flipH="1" flipV="1">
            <a:off x="2781300" y="2933700"/>
            <a:ext cx="2895600" cy="1143000"/>
          </a:xfrm>
          <a:prstGeom prst="straightConnector1">
            <a:avLst/>
          </a:prstGeom>
          <a:noFill/>
          <a:ln w="9528">
            <a:solidFill>
              <a:srgbClr val="4A7EBB"/>
            </a:solidFill>
            <a:round/>
            <a:headEnd/>
            <a:tailEnd type="arrow" w="med" len="med"/>
          </a:ln>
        </p:spPr>
      </p:cxnSp>
      <p:cxnSp>
        <p:nvCxnSpPr>
          <p:cNvPr id="126" name="Straight Arrow Connector 30"/>
          <p:cNvCxnSpPr>
            <a:cxnSpLocks noChangeShapeType="1"/>
          </p:cNvCxnSpPr>
          <p:nvPr/>
        </p:nvCxnSpPr>
        <p:spPr bwMode="auto">
          <a:xfrm rot="5400000" flipH="1" flipV="1">
            <a:off x="2781300" y="3238500"/>
            <a:ext cx="2895600" cy="1143000"/>
          </a:xfrm>
          <a:prstGeom prst="straightConnector1">
            <a:avLst/>
          </a:prstGeom>
          <a:noFill/>
          <a:ln w="9528">
            <a:solidFill>
              <a:srgbClr val="4A7EBB"/>
            </a:solidFill>
            <a:round/>
            <a:headEnd/>
            <a:tailEnd type="arrow" w="med" len="med"/>
          </a:ln>
        </p:spPr>
      </p:cxnSp>
      <p:cxnSp>
        <p:nvCxnSpPr>
          <p:cNvPr id="129" name="Straight Arrow Connector 30"/>
          <p:cNvCxnSpPr>
            <a:cxnSpLocks noChangeShapeType="1"/>
          </p:cNvCxnSpPr>
          <p:nvPr/>
        </p:nvCxnSpPr>
        <p:spPr bwMode="auto">
          <a:xfrm rot="5400000" flipH="1" flipV="1">
            <a:off x="3467100" y="3619500"/>
            <a:ext cx="1524000" cy="1143000"/>
          </a:xfrm>
          <a:prstGeom prst="straightConnector1">
            <a:avLst/>
          </a:prstGeom>
          <a:noFill/>
          <a:ln w="9528">
            <a:solidFill>
              <a:srgbClr val="4A7EBB"/>
            </a:solidFill>
            <a:round/>
            <a:headEnd/>
            <a:tailEnd type="arrow" w="med" len="med"/>
          </a:ln>
        </p:spPr>
      </p:cxnSp>
      <p:cxnSp>
        <p:nvCxnSpPr>
          <p:cNvPr id="131" name="Straight Arrow Connector 30"/>
          <p:cNvCxnSpPr>
            <a:cxnSpLocks noChangeShapeType="1"/>
          </p:cNvCxnSpPr>
          <p:nvPr/>
        </p:nvCxnSpPr>
        <p:spPr bwMode="auto">
          <a:xfrm flipV="1">
            <a:off x="3657600" y="4495800"/>
            <a:ext cx="1143000" cy="457200"/>
          </a:xfrm>
          <a:prstGeom prst="straightConnector1">
            <a:avLst/>
          </a:prstGeom>
          <a:noFill/>
          <a:ln w="9528">
            <a:solidFill>
              <a:srgbClr val="4A7EBB"/>
            </a:solidFill>
            <a:round/>
            <a:headEnd/>
            <a:tailEnd type="arrow" w="med" len="med"/>
          </a:ln>
        </p:spPr>
      </p:cxnSp>
      <p:cxnSp>
        <p:nvCxnSpPr>
          <p:cNvPr id="134" name="Straight Arrow Connector 30"/>
          <p:cNvCxnSpPr>
            <a:cxnSpLocks noChangeShapeType="1"/>
          </p:cNvCxnSpPr>
          <p:nvPr/>
        </p:nvCxnSpPr>
        <p:spPr bwMode="auto">
          <a:xfrm>
            <a:off x="3657600" y="4953000"/>
            <a:ext cx="1143000" cy="1588"/>
          </a:xfrm>
          <a:prstGeom prst="straightConnector1">
            <a:avLst/>
          </a:prstGeom>
          <a:noFill/>
          <a:ln w="9528">
            <a:solidFill>
              <a:srgbClr val="4A7EBB"/>
            </a:solidFill>
            <a:round/>
            <a:headEnd/>
            <a:tailEnd type="arrow" w="med" len="med"/>
          </a:ln>
        </p:spPr>
      </p:cxnSp>
      <p:cxnSp>
        <p:nvCxnSpPr>
          <p:cNvPr id="137" name="Straight Arrow Connector 30"/>
          <p:cNvCxnSpPr>
            <a:cxnSpLocks noChangeShapeType="1"/>
          </p:cNvCxnSpPr>
          <p:nvPr/>
        </p:nvCxnSpPr>
        <p:spPr bwMode="auto">
          <a:xfrm flipV="1">
            <a:off x="3657600" y="5334000"/>
            <a:ext cx="1143000" cy="304800"/>
          </a:xfrm>
          <a:prstGeom prst="straightConnector1">
            <a:avLst/>
          </a:prstGeom>
          <a:noFill/>
          <a:ln w="9528">
            <a:solidFill>
              <a:srgbClr val="4A7EBB"/>
            </a:solidFill>
            <a:round/>
            <a:headEnd/>
            <a:tailEnd type="arrow" w="med" len="me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rot="5400013">
            <a:off x="1485900" y="3162300"/>
            <a:ext cx="1447800" cy="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19812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openkim-api</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32766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5287963"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1600200" y="32004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a:solidFill>
                  <a:srgbClr val="000000"/>
                </a:solidFill>
                <a:latin typeface="Calibri" pitchFamily="34" charset="0"/>
              </a:rPr>
              <a:t>KIMservice.h</a:t>
            </a:r>
          </a:p>
          <a:p>
            <a:r>
              <a:rPr lang="en-US" sz="1400">
                <a:solidFill>
                  <a:srgbClr val="000000"/>
                </a:solidFill>
                <a:latin typeface="Calibri" pitchFamily="34" charset="0"/>
              </a:rPr>
              <a:t>KIMservise.cpp</a:t>
            </a:r>
          </a:p>
          <a:p>
            <a:r>
              <a:rPr lang="en-US" sz="1400">
                <a:solidFill>
                  <a:srgbClr val="000000"/>
                </a:solidFill>
                <a:latin typeface="Calibri" pitchFamily="34" charset="0"/>
              </a:rPr>
              <a:t>KIMserviceC.h</a:t>
            </a:r>
          </a:p>
          <a:p>
            <a:r>
              <a:rPr lang="en-US" sz="1400">
                <a:solidFill>
                  <a:srgbClr val="000000"/>
                </a:solidFill>
                <a:latin typeface="Calibri" pitchFamily="34" charset="0"/>
              </a:rPr>
              <a:t>KIMserviceC.c</a:t>
            </a:r>
          </a:p>
          <a:p>
            <a:r>
              <a:rPr lang="en-US" sz="1400">
                <a:solidFill>
                  <a:srgbClr val="000000"/>
                </a:solidFill>
                <a:latin typeface="Calibri" pitchFamily="34" charset="0"/>
              </a:rPr>
              <a:t>KIMservice.F90</a:t>
            </a:r>
          </a:p>
          <a:p>
            <a:r>
              <a:rPr lang="en-US" sz="1400">
                <a:solidFill>
                  <a:srgbClr val="000000"/>
                </a:solidFill>
                <a:latin typeface="Calibri" pitchFamily="34" charset="0"/>
              </a:rPr>
              <a:t>…</a:t>
            </a:r>
          </a:p>
        </p:txBody>
      </p:sp>
      <p:sp>
        <p:nvSpPr>
          <p:cNvPr id="52237" name="Rectangle 28"/>
          <p:cNvSpPr>
            <a:spLocks noChangeArrowheads="1"/>
          </p:cNvSpPr>
          <p:nvPr/>
        </p:nvSpPr>
        <p:spPr bwMode="auto">
          <a:xfrm>
            <a:off x="34290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35052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35814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36576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37338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smtClean="0">
                <a:solidFill>
                  <a:srgbClr val="FFFFFF"/>
                </a:solidFill>
                <a:latin typeface="Calibri" pitchFamily="34" charset="0"/>
              </a:rPr>
              <a:t> </a:t>
            </a:r>
            <a:r>
              <a:rPr lang="en-US" sz="1200" b="1" dirty="0" err="1" smtClean="0">
                <a:solidFill>
                  <a:srgbClr val="FFFFFF"/>
                </a:solidFill>
                <a:latin typeface="Calibri" pitchFamily="34" charset="0"/>
              </a:rPr>
              <a:t>model_Ar_P_MMorse</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57150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57912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58674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59436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019800" y="30480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35052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b="1" dirty="0" smtClean="0">
                <a:solidFill>
                  <a:srgbClr val="000000"/>
                </a:solidFill>
                <a:latin typeface="Calibri" pitchFamily="34" charset="0"/>
              </a:rPr>
              <a:t> model_Ar_P_MMorse.kim</a:t>
            </a:r>
            <a:endParaRPr lang="en-US" sz="1400" b="1" dirty="0">
              <a:solidFill>
                <a:srgbClr val="000000"/>
              </a:solidFill>
              <a:latin typeface="Calibri" pitchFamily="34" charset="0"/>
            </a:endParaRPr>
          </a:p>
          <a:p>
            <a:r>
              <a:rPr lang="en-US" sz="1400" dirty="0" err="1" smtClean="0">
                <a:solidFill>
                  <a:srgbClr val="000000"/>
                </a:solidFill>
                <a:latin typeface="Calibri" pitchFamily="34" charset="0"/>
              </a:rPr>
              <a:t>model_Ar_P_MMorse.c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file</a:t>
            </a: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1722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b="1" dirty="0" smtClean="0">
                <a:solidFill>
                  <a:srgbClr val="000000"/>
                </a:solidFill>
                <a:latin typeface="Calibri" pitchFamily="34" charset="0"/>
              </a:rPr>
              <a:t>test_Al_free_cluster.kim</a:t>
            </a:r>
            <a:endParaRPr lang="en-US" sz="1400" b="1" dirty="0">
              <a:solidFill>
                <a:srgbClr val="000000"/>
              </a:solidFill>
              <a:latin typeface="Calibri" pitchFamily="34" charset="0"/>
            </a:endParaRPr>
          </a:p>
          <a:p>
            <a:r>
              <a:rPr lang="en-US" sz="1400" dirty="0" smtClean="0">
                <a:solidFill>
                  <a:srgbClr val="000000"/>
                </a:solidFill>
                <a:latin typeface="Calibri" pitchFamily="34" charset="0"/>
              </a:rPr>
              <a:t>test_Al_free_cluster.F90</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file</a:t>
            </a: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4694238" y="868362"/>
            <a:ext cx="381000" cy="1997075"/>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5400000">
            <a:off x="3687763" y="1858962"/>
            <a:ext cx="381000" cy="15875"/>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849563" y="1020762"/>
            <a:ext cx="381000" cy="1692275"/>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rot="16200000" flipH="1">
            <a:off x="6084888" y="2312987"/>
            <a:ext cx="228600" cy="631825"/>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p:cNvCxnSpPr>
          <p:nvPr/>
        </p:nvCxnSpPr>
        <p:spPr bwMode="auto">
          <a:xfrm rot="16199987" flipH="1">
            <a:off x="4060825" y="2324100"/>
            <a:ext cx="228600" cy="609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6705600"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name="Slide100">
    <p:spTree>
      <p:nvGrpSpPr>
        <p:cNvPr id="1" name=""/>
        <p:cNvGrpSpPr/>
        <p:nvPr/>
      </p:nvGrpSpPr>
      <p:grpSpPr>
        <a:xfrm>
          <a:off x="0" y="0"/>
          <a:ext cx="0" cy="0"/>
          <a:chOff x="0" y="0"/>
          <a:chExt cx="0" cy="0"/>
        </a:xfrm>
      </p:grpSpPr>
      <p:sp>
        <p:nvSpPr>
          <p:cNvPr id="4608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installation: compilation, linking and running tests</a:t>
            </a:r>
          </a:p>
        </p:txBody>
      </p:sp>
      <p:cxnSp>
        <p:nvCxnSpPr>
          <p:cNvPr id="4608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476996"/>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13488"/>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74828E7-5751-4E53-AF22-0D17E6BCE7C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46087" name="TextBox 37"/>
          <p:cNvSpPr txBox="1">
            <a:spLocks noChangeArrowheads="1"/>
          </p:cNvSpPr>
          <p:nvPr/>
        </p:nvSpPr>
        <p:spPr bwMode="auto">
          <a:xfrm>
            <a:off x="457200" y="1079500"/>
            <a:ext cx="8305800" cy="5170646"/>
          </a:xfrm>
          <a:prstGeom prst="rect">
            <a:avLst/>
          </a:prstGeom>
          <a:noFill/>
          <a:ln w="9525">
            <a:noFill/>
            <a:miter lim="800000"/>
            <a:headEnd/>
            <a:tailEnd/>
          </a:ln>
        </p:spPr>
        <p:txBody>
          <a:bodyPr>
            <a:spAutoFit/>
          </a:bodyPr>
          <a:lstStyle/>
          <a:p>
            <a:pPr marL="342900" indent="-342900"/>
            <a:r>
              <a:rPr lang="en-US" b="1" dirty="0">
                <a:solidFill>
                  <a:srgbClr val="000000"/>
                </a:solidFill>
                <a:latin typeface="Calibri" pitchFamily="34" charset="0"/>
              </a:rPr>
              <a:t>Instructions for installing, compiling and linking KIM:</a:t>
            </a:r>
          </a:p>
          <a:p>
            <a:pPr marL="342900" indent="-342900">
              <a:buSzPct val="100000"/>
              <a:buFont typeface="Calibri" pitchFamily="34" charset="0"/>
              <a:buAutoNum type="arabicPeriod"/>
            </a:pPr>
            <a:r>
              <a:rPr lang="en-US" sz="1200" dirty="0">
                <a:solidFill>
                  <a:srgbClr val="000000"/>
                </a:solidFill>
                <a:latin typeface="Calibri" pitchFamily="34" charset="0"/>
              </a:rPr>
              <a:t>In the desired directory, execute the command:  </a:t>
            </a:r>
            <a:r>
              <a:rPr lang="en-US" sz="1200" dirty="0" smtClean="0">
                <a:solidFill>
                  <a:srgbClr val="000000"/>
                </a:solidFill>
                <a:latin typeface="Calibri" pitchFamily="34" charset="0"/>
              </a:rPr>
              <a:t>‘tar </a:t>
            </a:r>
            <a:r>
              <a:rPr lang="en-US" sz="1200" dirty="0" err="1" smtClean="0">
                <a:solidFill>
                  <a:srgbClr val="000000"/>
                </a:solidFill>
                <a:latin typeface="Calibri" pitchFamily="34" charset="0"/>
              </a:rPr>
              <a:t>xzvf</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openkim-api-XX.XX.XX.tgz</a:t>
            </a:r>
            <a:r>
              <a:rPr lang="en-US" sz="1200" dirty="0" smtClean="0">
                <a:solidFill>
                  <a:srgbClr val="000000"/>
                </a:solidFill>
                <a:latin typeface="Calibri" pitchFamily="34" charset="0"/>
              </a:rPr>
              <a:t>’ </a:t>
            </a:r>
          </a:p>
          <a:p>
            <a:pPr marL="342900" indent="-342900">
              <a:buSzPct val="100000"/>
            </a:pPr>
            <a:endParaRPr lang="en-US" sz="1200" dirty="0">
              <a:solidFill>
                <a:srgbClr val="000000"/>
              </a:solidFill>
              <a:latin typeface="Calibri" pitchFamily="34" charset="0"/>
            </a:endParaRPr>
          </a:p>
          <a:p>
            <a:pPr marL="342900" indent="-342900">
              <a:buSzPct val="100000"/>
              <a:buFont typeface="Calibri" pitchFamily="34" charset="0"/>
              <a:buAutoNum type="arabicPeriod"/>
            </a:pPr>
            <a:r>
              <a:rPr lang="en-US" sz="1200" dirty="0" smtClean="0">
                <a:solidFill>
                  <a:srgbClr val="000000"/>
                </a:solidFill>
                <a:latin typeface="Calibri" pitchFamily="34" charset="0"/>
              </a:rPr>
              <a:t> Set up environment variable (bash):</a:t>
            </a:r>
            <a:endParaRPr lang="en-US" sz="1200" dirty="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&gt; export  KIM_DIR=/</a:t>
            </a:r>
            <a:r>
              <a:rPr lang="en-US" sz="1200" dirty="0" err="1" smtClean="0">
                <a:solidFill>
                  <a:srgbClr val="000000"/>
                </a:solidFill>
                <a:latin typeface="Calibri" pitchFamily="34" charset="0"/>
              </a:rPr>
              <a:t>your_location</a:t>
            </a:r>
            <a:r>
              <a:rPr lang="en-US" sz="1200" dirty="0" smtClean="0">
                <a:solidFill>
                  <a:srgbClr val="000000"/>
                </a:solidFill>
                <a:latin typeface="Calibri" pitchFamily="34" charset="0"/>
              </a:rPr>
              <a:t>/</a:t>
            </a:r>
            <a:r>
              <a:rPr lang="en-US" sz="1200" dirty="0" err="1" smtClean="0">
                <a:solidFill>
                  <a:srgbClr val="000000"/>
                </a:solidFill>
                <a:latin typeface="Calibri" pitchFamily="34" charset="0"/>
              </a:rPr>
              <a:t>openkim-api</a:t>
            </a:r>
            <a:r>
              <a:rPr lang="en-US" sz="1200" dirty="0" smtClean="0">
                <a:solidFill>
                  <a:srgbClr val="000000"/>
                </a:solidFill>
                <a:latin typeface="Calibri" pitchFamily="34" charset="0"/>
              </a:rPr>
              <a:t>/</a:t>
            </a:r>
            <a:r>
              <a:rPr lang="en-US" sz="1200" dirty="0">
                <a:solidFill>
                  <a:srgbClr val="000000"/>
                </a:solidFill>
                <a:latin typeface="Calibri" pitchFamily="34" charset="0"/>
              </a:rPr>
              <a:t>	</a:t>
            </a:r>
            <a:endParaRPr lang="en-US" sz="1200" dirty="0" smtClean="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your_location</a:t>
            </a:r>
            <a:r>
              <a:rPr lang="en-US" sz="1200" dirty="0" smtClean="0">
                <a:solidFill>
                  <a:srgbClr val="000000"/>
                </a:solidFill>
                <a:latin typeface="Calibri" pitchFamily="34" charset="0"/>
              </a:rPr>
              <a:t> is the correct path where the </a:t>
            </a:r>
            <a:r>
              <a:rPr lang="en-US" sz="1200" dirty="0" err="1" smtClean="0">
                <a:solidFill>
                  <a:srgbClr val="000000"/>
                </a:solidFill>
                <a:latin typeface="Calibri" pitchFamily="34" charset="0"/>
              </a:rPr>
              <a:t>openkim-api</a:t>
            </a:r>
            <a:r>
              <a:rPr lang="en-US" sz="1200" dirty="0" smtClean="0">
                <a:solidFill>
                  <a:srgbClr val="000000"/>
                </a:solidFill>
                <a:latin typeface="Calibri" pitchFamily="34" charset="0"/>
              </a:rPr>
              <a:t> directory is located.</a:t>
            </a:r>
          </a:p>
          <a:p>
            <a:pPr marL="342900" indent="-342900">
              <a:buSzPct val="100000"/>
              <a:buFont typeface="Calibri" pitchFamily="34" charset="0"/>
              <a:buNone/>
            </a:pPr>
            <a:r>
              <a:rPr lang="en-US" sz="1200" dirty="0" smtClean="0">
                <a:solidFill>
                  <a:srgbClr val="000000"/>
                </a:solidFill>
                <a:latin typeface="Calibri" pitchFamily="34" charset="0"/>
              </a:rPr>
              <a:t>       (Make sure to include the trailing slash)</a:t>
            </a:r>
          </a:p>
          <a:p>
            <a:pPr marL="342900" indent="-342900">
              <a:buSzPct val="100000"/>
              <a:buFont typeface="Calibri" pitchFamily="34" charset="0"/>
              <a:buNone/>
            </a:pPr>
            <a:endParaRPr lang="en-US" sz="1200" dirty="0">
              <a:solidFill>
                <a:srgbClr val="000000"/>
              </a:solidFill>
              <a:latin typeface="Calibri" pitchFamily="34" charset="0"/>
            </a:endParaRPr>
          </a:p>
          <a:p>
            <a:pPr marL="342900" indent="-342900">
              <a:buSzPct val="100000"/>
              <a:buFont typeface="Calibri" pitchFamily="34" charset="0"/>
              <a:buAutoNum type="arabicPeriod" startAt="3"/>
            </a:pPr>
            <a:r>
              <a:rPr lang="en-US" sz="1200" dirty="0" smtClean="0">
                <a:solidFill>
                  <a:srgbClr val="000000"/>
                </a:solidFill>
                <a:latin typeface="Calibri" pitchFamily="34" charset="0"/>
              </a:rPr>
              <a:t> By default, all make files use the GNU compilers for 64 bit </a:t>
            </a:r>
            <a:r>
              <a:rPr lang="en-US" sz="1200" dirty="0" err="1" smtClean="0">
                <a:solidFill>
                  <a:srgbClr val="000000"/>
                </a:solidFill>
                <a:latin typeface="Calibri" pitchFamily="34" charset="0"/>
              </a:rPr>
              <a:t>linux</a:t>
            </a:r>
            <a:r>
              <a:rPr lang="en-US" sz="1200" dirty="0" smtClean="0">
                <a:solidFill>
                  <a:srgbClr val="000000"/>
                </a:solidFill>
                <a:latin typeface="Calibri" pitchFamily="34" charset="0"/>
              </a:rPr>
              <a:t>. </a:t>
            </a:r>
          </a:p>
          <a:p>
            <a:pPr marL="342900" indent="-342900">
              <a:buSzPct val="100000"/>
            </a:pPr>
            <a:r>
              <a:rPr lang="en-US" sz="1200" dirty="0" smtClean="0">
                <a:solidFill>
                  <a:srgbClr val="000000"/>
                </a:solidFill>
                <a:latin typeface="Calibri" pitchFamily="34" charset="0"/>
              </a:rPr>
              <a:t>        In order to use the Intel compiler, define the environment variable KIM_INTEL</a:t>
            </a:r>
          </a:p>
          <a:p>
            <a:pPr marL="342900" indent="-342900">
              <a:buSzPct val="100000"/>
            </a:pPr>
            <a:r>
              <a:rPr lang="en-US" sz="1200" dirty="0" smtClean="0">
                <a:solidFill>
                  <a:srgbClr val="000000"/>
                </a:solidFill>
                <a:latin typeface="Calibri" pitchFamily="34" charset="0"/>
              </a:rPr>
              <a:t>        bash: </a:t>
            </a:r>
          </a:p>
          <a:p>
            <a:pPr marL="342900" indent="-342900">
              <a:buSzPct val="100000"/>
            </a:pPr>
            <a:r>
              <a:rPr lang="en-US" sz="1200" dirty="0" smtClean="0">
                <a:solidFill>
                  <a:srgbClr val="000000"/>
                </a:solidFill>
                <a:latin typeface="Calibri" pitchFamily="34" charset="0"/>
              </a:rPr>
              <a:t>       &gt; export KIM_INTEL="yes". </a:t>
            </a:r>
          </a:p>
          <a:p>
            <a:pPr marL="342900" indent="-342900">
              <a:buSzPct val="100000"/>
            </a:pPr>
            <a:r>
              <a:rPr lang="en-US" sz="1200" dirty="0" smtClean="0">
                <a:solidFill>
                  <a:srgbClr val="000000"/>
                </a:solidFill>
                <a:latin typeface="Calibri" pitchFamily="34" charset="0"/>
              </a:rPr>
              <a:t>       For using a 32 bit machine, define the environment variable KIM_SYSTEM32 </a:t>
            </a:r>
          </a:p>
          <a:p>
            <a:pPr marL="342900" indent="-342900">
              <a:buSzPct val="100000"/>
            </a:pPr>
            <a:r>
              <a:rPr lang="en-US" sz="1200" dirty="0" smtClean="0">
                <a:solidFill>
                  <a:srgbClr val="000000"/>
                </a:solidFill>
                <a:latin typeface="Calibri" pitchFamily="34" charset="0"/>
              </a:rPr>
              <a:t>       bash: </a:t>
            </a:r>
          </a:p>
          <a:p>
            <a:pPr marL="342900" indent="-342900">
              <a:buSzPct val="100000"/>
            </a:pPr>
            <a:r>
              <a:rPr lang="en-US" sz="1200" dirty="0" smtClean="0">
                <a:solidFill>
                  <a:srgbClr val="000000"/>
                </a:solidFill>
                <a:latin typeface="Calibri" pitchFamily="34" charset="0"/>
              </a:rPr>
              <a:t>        &gt; export KIM_SYSTEM32="yes" </a:t>
            </a:r>
          </a:p>
          <a:p>
            <a:pPr marL="342900" indent="-342900">
              <a:buSzPct val="100000"/>
            </a:pPr>
            <a:endParaRPr lang="en-US" sz="1200" dirty="0" smtClean="0">
              <a:solidFill>
                <a:srgbClr val="000000"/>
              </a:solidFill>
              <a:latin typeface="Calibri" pitchFamily="34" charset="0"/>
            </a:endParaRPr>
          </a:p>
          <a:p>
            <a:pPr marL="342900" indent="-342900">
              <a:buSzPct val="100000"/>
            </a:pPr>
            <a:r>
              <a:rPr lang="en-US" sz="1200" dirty="0" smtClean="0">
                <a:solidFill>
                  <a:srgbClr val="000000"/>
                </a:solidFill>
                <a:latin typeface="Calibri" pitchFamily="34" charset="0"/>
              </a:rPr>
              <a:t>4.    Change directory to EXAMPLES_LEGO  type make: it will populate TESTs and MODELs directories with  actual code.</a:t>
            </a:r>
          </a:p>
          <a:p>
            <a:pPr marL="342900" indent="-342900">
              <a:buSzPct val="100000"/>
            </a:pPr>
            <a:endParaRPr lang="en-US" sz="1200" dirty="0" smtClean="0">
              <a:solidFill>
                <a:srgbClr val="000000"/>
              </a:solidFill>
              <a:latin typeface="Calibri" pitchFamily="34" charset="0"/>
            </a:endParaRPr>
          </a:p>
          <a:p>
            <a:pPr marL="342900" indent="-342900">
              <a:buSzPct val="100000"/>
            </a:pPr>
            <a:r>
              <a:rPr lang="en-US" sz="1200" dirty="0" smtClean="0">
                <a:solidFill>
                  <a:srgbClr val="000000"/>
                </a:solidFill>
                <a:latin typeface="Calibri" pitchFamily="34" charset="0"/>
              </a:rPr>
              <a:t> 4.   change </a:t>
            </a:r>
            <a:r>
              <a:rPr lang="en-US" sz="1200" dirty="0">
                <a:solidFill>
                  <a:srgbClr val="000000"/>
                </a:solidFill>
                <a:latin typeface="Calibri" pitchFamily="34" charset="0"/>
              </a:rPr>
              <a:t>to the </a:t>
            </a:r>
            <a:r>
              <a:rPr lang="en-US" sz="1200" dirty="0" smtClean="0">
                <a:solidFill>
                  <a:srgbClr val="000000"/>
                </a:solidFill>
                <a:latin typeface="Calibri" pitchFamily="34" charset="0"/>
              </a:rPr>
              <a:t>KIM_DIR </a:t>
            </a:r>
            <a:r>
              <a:rPr lang="en-US" sz="1200" dirty="0">
                <a:solidFill>
                  <a:srgbClr val="000000"/>
                </a:solidFill>
                <a:latin typeface="Calibri" pitchFamily="34" charset="0"/>
              </a:rPr>
              <a:t>directory and execute the commands:</a:t>
            </a:r>
          </a:p>
          <a:p>
            <a:pPr marL="342900" indent="-342900">
              <a:buSzPct val="100000"/>
              <a:buFont typeface="Calibri" pitchFamily="34" charset="0"/>
              <a:buNone/>
            </a:pPr>
            <a:r>
              <a:rPr lang="en-US" sz="1200" dirty="0">
                <a:solidFill>
                  <a:srgbClr val="000000"/>
                </a:solidFill>
                <a:latin typeface="Calibri" pitchFamily="34" charset="0"/>
              </a:rPr>
              <a:t>		‘make clean’</a:t>
            </a:r>
          </a:p>
          <a:p>
            <a:pPr marL="342900" indent="-342900">
              <a:buSzPct val="100000"/>
              <a:buFont typeface="Calibri" pitchFamily="34" charset="0"/>
              <a:buNone/>
            </a:pPr>
            <a:r>
              <a:rPr lang="en-US" sz="1200" dirty="0">
                <a:solidFill>
                  <a:srgbClr val="000000"/>
                </a:solidFill>
                <a:latin typeface="Calibri" pitchFamily="34" charset="0"/>
              </a:rPr>
              <a:t>		‘make’</a:t>
            </a:r>
          </a:p>
          <a:p>
            <a:pPr marL="342900" indent="-342900">
              <a:buSzPct val="100000"/>
              <a:buFont typeface="Calibri" pitchFamily="34" charset="0"/>
              <a:buNone/>
            </a:pPr>
            <a:r>
              <a:rPr lang="en-US" sz="1200" dirty="0">
                <a:solidFill>
                  <a:srgbClr val="000000"/>
                </a:solidFill>
                <a:latin typeface="Calibri" pitchFamily="34" charset="0"/>
              </a:rPr>
              <a:t>	This will compile the KIM API and </a:t>
            </a:r>
            <a:r>
              <a:rPr lang="en-US" sz="1200" dirty="0" smtClean="0">
                <a:solidFill>
                  <a:srgbClr val="000000"/>
                </a:solidFill>
                <a:latin typeface="Calibri" pitchFamily="34" charset="0"/>
              </a:rPr>
              <a:t>examples in </a:t>
            </a:r>
            <a:r>
              <a:rPr lang="en-US" sz="1200" b="1" dirty="0" smtClean="0">
                <a:solidFill>
                  <a:srgbClr val="000000"/>
                </a:solidFill>
                <a:latin typeface="Calibri" pitchFamily="34" charset="0"/>
              </a:rPr>
              <a:t>TESTs</a:t>
            </a:r>
            <a:r>
              <a:rPr lang="en-US" sz="1200" dirty="0" smtClean="0">
                <a:solidFill>
                  <a:srgbClr val="000000"/>
                </a:solidFill>
                <a:latin typeface="Calibri" pitchFamily="34" charset="0"/>
              </a:rPr>
              <a:t> </a:t>
            </a:r>
            <a:r>
              <a:rPr lang="en-US" sz="1200" dirty="0">
                <a:solidFill>
                  <a:srgbClr val="000000"/>
                </a:solidFill>
                <a:latin typeface="Calibri" pitchFamily="34" charset="0"/>
              </a:rPr>
              <a:t>and </a:t>
            </a:r>
            <a:r>
              <a:rPr lang="en-US" sz="1200" b="1" dirty="0" smtClean="0">
                <a:solidFill>
                  <a:srgbClr val="000000"/>
                </a:solidFill>
                <a:latin typeface="Calibri" pitchFamily="34" charset="0"/>
              </a:rPr>
              <a:t>MODELs</a:t>
            </a:r>
            <a:r>
              <a:rPr lang="en-US" sz="1200" dirty="0">
                <a:solidFill>
                  <a:srgbClr val="000000"/>
                </a:solidFill>
                <a:latin typeface="Calibri" pitchFamily="34" charset="0"/>
              </a:rPr>
              <a:t>. </a:t>
            </a:r>
            <a:endParaRPr lang="en-US" sz="1200" dirty="0" smtClean="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a:t>
            </a:r>
            <a:endParaRPr lang="en-US" sz="1200" dirty="0">
              <a:solidFill>
                <a:srgbClr val="000000"/>
              </a:solidFill>
              <a:latin typeface="Calibri" pitchFamily="34" charset="0"/>
            </a:endParaRPr>
          </a:p>
          <a:p>
            <a:pPr marL="342900" indent="-342900">
              <a:buSzPct val="100000"/>
              <a:buFont typeface="Calibri" pitchFamily="34" charset="0"/>
              <a:buAutoNum type="arabicPeriod" startAt="5"/>
            </a:pPr>
            <a:r>
              <a:rPr lang="en-US" sz="1200" dirty="0" smtClean="0">
                <a:solidFill>
                  <a:srgbClr val="000000"/>
                </a:solidFill>
                <a:latin typeface="Calibri" pitchFamily="34" charset="0"/>
              </a:rPr>
              <a:t> To run a Test, change to the appropriate directory and run the executable. For example:</a:t>
            </a:r>
          </a:p>
          <a:p>
            <a:pPr marL="342900" indent="-342900">
              <a:buSzPct val="100000"/>
            </a:pPr>
            <a:r>
              <a:rPr lang="en-US" sz="1200" dirty="0" smtClean="0">
                <a:solidFill>
                  <a:srgbClr val="000000"/>
                </a:solidFill>
                <a:latin typeface="Calibri" pitchFamily="34" charset="0"/>
              </a:rPr>
              <a:t>          &gt; </a:t>
            </a:r>
            <a:r>
              <a:rPr lang="en-US" sz="1200" dirty="0" err="1" smtClean="0">
                <a:solidFill>
                  <a:srgbClr val="000000"/>
                </a:solidFill>
                <a:latin typeface="Calibri" pitchFamily="34" charset="0"/>
              </a:rPr>
              <a:t>cd</a:t>
            </a:r>
            <a:r>
              <a:rPr lang="en-US" sz="1200" dirty="0" smtClean="0">
                <a:solidFill>
                  <a:srgbClr val="000000"/>
                </a:solidFill>
                <a:latin typeface="Calibri" pitchFamily="34" charset="0"/>
              </a:rPr>
              <a:t> TESTs/&lt;</a:t>
            </a:r>
            <a:r>
              <a:rPr lang="en-US" sz="1200" dirty="0" err="1" smtClean="0">
                <a:solidFill>
                  <a:srgbClr val="000000"/>
                </a:solidFill>
                <a:latin typeface="Calibri" pitchFamily="34" charset="0"/>
              </a:rPr>
              <a:t>test_name</a:t>
            </a:r>
            <a:r>
              <a:rPr lang="en-US" sz="1200" dirty="0" smtClean="0">
                <a:solidFill>
                  <a:srgbClr val="000000"/>
                </a:solidFill>
                <a:latin typeface="Calibri" pitchFamily="34" charset="0"/>
              </a:rPr>
              <a:t>&gt;</a:t>
            </a:r>
          </a:p>
          <a:p>
            <a:pPr marL="342900" indent="-342900">
              <a:buSzPct val="100000"/>
            </a:pPr>
            <a:r>
              <a:rPr lang="en-US" sz="1200" dirty="0" smtClean="0">
                <a:solidFill>
                  <a:srgbClr val="000000"/>
                </a:solidFill>
                <a:latin typeface="Calibri" pitchFamily="34" charset="0"/>
              </a:rPr>
              <a:t>          &gt; echo “&lt;</a:t>
            </a:r>
            <a:r>
              <a:rPr lang="en-US" sz="1200" dirty="0" err="1" smtClean="0">
                <a:solidFill>
                  <a:srgbClr val="000000"/>
                </a:solidFill>
                <a:latin typeface="Calibri" pitchFamily="34" charset="0"/>
              </a:rPr>
              <a:t>model_name</a:t>
            </a:r>
            <a:r>
              <a:rPr lang="en-US" sz="1200" dirty="0" smtClean="0">
                <a:solidFill>
                  <a:srgbClr val="000000"/>
                </a:solidFill>
                <a:latin typeface="Calibri" pitchFamily="34" charset="0"/>
              </a:rPr>
              <a:t>&gt;" | ./&lt;</a:t>
            </a:r>
            <a:r>
              <a:rPr lang="en-US" sz="1200" dirty="0" err="1" smtClean="0">
                <a:solidFill>
                  <a:srgbClr val="000000"/>
                </a:solidFill>
                <a:latin typeface="Calibri" pitchFamily="34" charset="0"/>
              </a:rPr>
              <a:t>test_name</a:t>
            </a:r>
            <a:r>
              <a:rPr lang="en-US" sz="1200" dirty="0" smtClean="0">
                <a:solidFill>
                  <a:srgbClr val="000000"/>
                </a:solidFill>
                <a:latin typeface="Calibri" pitchFamily="34" charset="0"/>
              </a:rPr>
              <a:t>&gt;</a:t>
            </a:r>
          </a:p>
          <a:p>
            <a:pPr marL="342900" indent="-342900">
              <a:buSzPct val="100000"/>
            </a:pPr>
            <a:r>
              <a:rPr lang="en-US" sz="1200" dirty="0" smtClean="0">
                <a:solidFill>
                  <a:srgbClr val="000000"/>
                </a:solidFill>
                <a:latin typeface="Calibri" pitchFamily="34" charset="0"/>
              </a:rPr>
              <a:t>        </a:t>
            </a:r>
          </a:p>
        </p:txBody>
      </p:sp>
      <p:sp>
        <p:nvSpPr>
          <p:cNvPr id="9" name="TextBox 6"/>
          <p:cNvSpPr txBox="1">
            <a:spLocks noChangeArrowheads="1"/>
          </p:cNvSpPr>
          <p:nvPr/>
        </p:nvSpPr>
        <p:spPr bwMode="auto">
          <a:xfrm>
            <a:off x="381000" y="63246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refer to </a:t>
            </a:r>
            <a:r>
              <a:rPr lang="en-US" sz="900" dirty="0" err="1" smtClean="0">
                <a:solidFill>
                  <a:srgbClr val="000000"/>
                </a:solidFill>
                <a:latin typeface="Calibri" pitchFamily="34" charset="0"/>
              </a:rPr>
              <a:t>openkim-api</a:t>
            </a:r>
            <a:r>
              <a:rPr lang="en-US" sz="900" dirty="0" smtClean="0">
                <a:solidFill>
                  <a:srgbClr val="000000"/>
                </a:solidFill>
                <a:latin typeface="Calibri" pitchFamily="34" charset="0"/>
              </a:rPr>
              <a:t>/INSTALL for details on environment variables and other features</a:t>
            </a:r>
            <a:endParaRPr lang="en-US" sz="900"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smtClean="0">
                <a:solidFill>
                  <a:srgbClr val="FFFFFF"/>
                </a:solidFill>
                <a:cs typeface="Arial" charset="0"/>
              </a:rPr>
              <a:t>Unused</a:t>
            </a:r>
            <a:endParaRPr lang="en-US" sz="20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name="Slide1">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304800" y="1371600"/>
            <a:ext cx="8534400" cy="1828800"/>
          </a:xfrm>
        </p:spPr>
        <p:txBody>
          <a:bodyPr/>
          <a:lstStyle/>
          <a:p>
            <a:pPr eaLnBrk="1" hangingPunct="1"/>
            <a:r>
              <a:rPr sz="3200" dirty="0" smtClean="0">
                <a:solidFill>
                  <a:srgbClr val="0070C0"/>
                </a:solidFill>
                <a:latin typeface="Arial" charset="0"/>
                <a:cs typeface="Arial" charset="0"/>
              </a:rPr>
              <a:t>Knowledgebase of Interatomic Models (KIM)</a:t>
            </a:r>
            <a:br>
              <a:rPr sz="3200" dirty="0" smtClean="0">
                <a:solidFill>
                  <a:srgbClr val="0070C0"/>
                </a:solidFill>
                <a:latin typeface="Arial" charset="0"/>
                <a:cs typeface="Arial" charset="0"/>
              </a:rPr>
            </a:br>
            <a:r>
              <a:rPr lang="en-US" sz="3200" dirty="0" smtClean="0">
                <a:solidFill>
                  <a:srgbClr val="0070C0"/>
                </a:solidFill>
                <a:latin typeface="Arial" charset="0"/>
                <a:cs typeface="Arial" charset="0"/>
              </a:rPr>
              <a:t>and an </a:t>
            </a:r>
            <a:r>
              <a:rPr sz="3200" dirty="0" smtClean="0">
                <a:solidFill>
                  <a:srgbClr val="0070C0"/>
                </a:solidFill>
                <a:latin typeface="Arial" charset="0"/>
                <a:cs typeface="Arial" charset="0"/>
              </a:rPr>
              <a:t>Application Programming Interface as a Standard for Molecular Simulation</a:t>
            </a:r>
          </a:p>
        </p:txBody>
      </p:sp>
      <p:sp>
        <p:nvSpPr>
          <p:cNvPr id="15362" name="Subtitle 2"/>
          <p:cNvSpPr txBox="1">
            <a:spLocks noGrp="1"/>
          </p:cNvSpPr>
          <p:nvPr>
            <p:ph type="subTitle" idx="1"/>
          </p:nvPr>
        </p:nvSpPr>
        <p:spPr>
          <a:xfrm>
            <a:off x="1219200" y="5943600"/>
            <a:ext cx="7391400" cy="304800"/>
          </a:xfrm>
        </p:spPr>
        <p:txBody>
          <a:bodyPr anchorCtr="0"/>
          <a:lstStyle/>
          <a:p>
            <a:pPr algn="l" eaLnBrk="1" hangingPunct="1">
              <a:lnSpc>
                <a:spcPct val="80000"/>
              </a:lnSpc>
              <a:spcBef>
                <a:spcPts val="400"/>
              </a:spcBef>
            </a:pPr>
            <a:r>
              <a:rPr lang="en-US" sz="1800" dirty="0" smtClean="0">
                <a:solidFill>
                  <a:schemeClr val="tx1"/>
                </a:solidFill>
                <a:latin typeface="Calibri" pitchFamily="34" charset="0"/>
              </a:rPr>
              <a:t>Funded by NSF Cyber-Enabled Discovery and Innovation (CDI) program</a:t>
            </a:r>
            <a:endParaRPr sz="1800" dirty="0" smtClean="0">
              <a:solidFill>
                <a:schemeClr val="tx1"/>
              </a:solidFill>
              <a:latin typeface="Calibri" pitchFamily="34" charset="0"/>
            </a:endParaRPr>
          </a:p>
        </p:txBody>
      </p:sp>
      <p:sp>
        <p:nvSpPr>
          <p:cNvPr id="15363" name="Rectangle 3"/>
          <p:cNvSpPr>
            <a:spLocks noChangeArrowheads="1"/>
          </p:cNvSpPr>
          <p:nvPr/>
        </p:nvSpPr>
        <p:spPr bwMode="auto">
          <a:xfrm>
            <a:off x="533400" y="3324761"/>
            <a:ext cx="8229599" cy="1323439"/>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Valeriu Smirichinski, </a:t>
            </a:r>
            <a:r>
              <a:rPr lang="en-US" sz="2000" dirty="0">
                <a:solidFill>
                  <a:srgbClr val="4F6228"/>
                </a:solidFill>
                <a:latin typeface="Calibri" pitchFamily="34" charset="0"/>
              </a:rPr>
              <a:t>Ryan </a:t>
            </a:r>
            <a:r>
              <a:rPr lang="en-US" sz="2000" dirty="0" smtClean="0">
                <a:solidFill>
                  <a:srgbClr val="4F6228"/>
                </a:solidFill>
                <a:latin typeface="Calibri" pitchFamily="34" charset="0"/>
              </a:rPr>
              <a:t>S. Elliott and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20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July </a:t>
            </a:r>
            <a:r>
              <a:rPr lang="en-US" sz="2000" dirty="0">
                <a:solidFill>
                  <a:srgbClr val="4F6228"/>
                </a:solidFill>
                <a:latin typeface="Calibri" pitchFamily="34" charset="0"/>
              </a:rPr>
              <a:t>2011</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44</a:t>
            </a:fld>
            <a:endParaRPr lang="en-US" sz="1200" kern="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000" dirty="0" smtClean="0">
                <a:latin typeface="Calibri" pitchFamily="34" charset="0"/>
              </a:rPr>
              <a:t> </a:t>
            </a:r>
            <a:r>
              <a:rPr lang="en-US" sz="1400" dirty="0" smtClean="0">
                <a:latin typeface="Calibri" pitchFamily="34" charset="0"/>
              </a:rPr>
              <a:t>alpha version  openkim-api-00.01.00</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 name="Rounded Rectangle 63"/>
          <p:cNvSpPr/>
          <p:nvPr/>
        </p:nvSpPr>
        <p:spPr>
          <a:xfrm>
            <a:off x="304800" y="5029200"/>
            <a:ext cx="609600" cy="9906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a:t>
            </a:r>
            <a:endParaRPr lang="en-US" sz="2400" b="1" dirty="0">
              <a:solidFill>
                <a:schemeClr val="accent1"/>
              </a:solidFill>
            </a:endParaRPr>
          </a:p>
        </p:txBody>
      </p:sp>
      <p:sp>
        <p:nvSpPr>
          <p:cNvPr id="63" name="Rounded Rectangle 62"/>
          <p:cNvSpPr/>
          <p:nvPr/>
        </p:nvSpPr>
        <p:spPr>
          <a:xfrm>
            <a:off x="304800" y="3810000"/>
            <a:ext cx="609600" cy="9906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a:t>
            </a:r>
            <a:endParaRPr lang="en-US" sz="2400" b="1" dirty="0">
              <a:solidFill>
                <a:schemeClr val="accent1"/>
              </a:solidFill>
            </a:endParaRPr>
          </a:p>
        </p:txBody>
      </p:sp>
      <p:sp>
        <p:nvSpPr>
          <p:cNvPr id="62" name="Rounded Rectangle 61"/>
          <p:cNvSpPr/>
          <p:nvPr/>
        </p:nvSpPr>
        <p:spPr>
          <a:xfrm>
            <a:off x="685800" y="5029200"/>
            <a:ext cx="8077200" cy="9906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685800" y="3810000"/>
            <a:ext cx="8077200" cy="9906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6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Boundary conditions,  parallel execution, neighbor list and neighbor list iterator (discussion)</a:t>
            </a:r>
          </a:p>
        </p:txBody>
      </p:sp>
      <p:sp>
        <p:nvSpPr>
          <p:cNvPr id="5837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2</a:t>
            </a:r>
          </a:p>
        </p:txBody>
      </p:sp>
      <p:cxnSp>
        <p:nvCxnSpPr>
          <p:cNvPr id="5837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038424-BD81-4CA3-A2A0-85707BB5AAA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45</a:t>
            </a:fld>
            <a:endParaRPr lang="en-US" sz="1200" kern="0">
              <a:solidFill>
                <a:srgbClr val="898989"/>
              </a:solidFill>
              <a:latin typeface="Calibri"/>
            </a:endParaRPr>
          </a:p>
        </p:txBody>
      </p:sp>
      <p:grpSp>
        <p:nvGrpSpPr>
          <p:cNvPr id="34" name="Group 33"/>
          <p:cNvGrpSpPr/>
          <p:nvPr/>
        </p:nvGrpSpPr>
        <p:grpSpPr>
          <a:xfrm>
            <a:off x="457200" y="1752600"/>
            <a:ext cx="3429000" cy="1066800"/>
            <a:chOff x="152400" y="1676400"/>
            <a:chExt cx="5410200" cy="1222921"/>
          </a:xfrm>
        </p:grpSpPr>
        <p:grpSp>
          <p:nvGrpSpPr>
            <p:cNvPr id="27" name="Group 26"/>
            <p:cNvGrpSpPr/>
            <p:nvPr/>
          </p:nvGrpSpPr>
          <p:grpSpPr>
            <a:xfrm>
              <a:off x="381000" y="1676400"/>
              <a:ext cx="4953000" cy="457200"/>
              <a:chOff x="381000" y="1676400"/>
              <a:chExt cx="4343400" cy="457200"/>
            </a:xfrm>
          </p:grpSpPr>
          <p:sp>
            <p:nvSpPr>
              <p:cNvPr id="21" name="Rectangle 20"/>
              <p:cNvSpPr/>
              <p:nvPr/>
            </p:nvSpPr>
            <p:spPr>
              <a:xfrm>
                <a:off x="381000" y="1676400"/>
                <a:ext cx="533400" cy="457200"/>
              </a:xfrm>
              <a:prstGeom prst="rect">
                <a:avLst/>
              </a:prstGeom>
              <a:solidFill>
                <a:schemeClr val="bg2">
                  <a:lumMod val="75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a:t>
                </a:r>
                <a:endParaRPr lang="en-US" sz="2400" b="1" dirty="0"/>
              </a:p>
            </p:txBody>
          </p:sp>
          <p:sp>
            <p:nvSpPr>
              <p:cNvPr id="20" name="Rectangle 19"/>
              <p:cNvSpPr/>
              <p:nvPr/>
            </p:nvSpPr>
            <p:spPr>
              <a:xfrm>
                <a:off x="4191000" y="1676400"/>
                <a:ext cx="533400" cy="457200"/>
              </a:xfrm>
              <a:prstGeom prst="rect">
                <a:avLst/>
              </a:prstGeom>
              <a:solidFill>
                <a:schemeClr val="bg2">
                  <a:lumMod val="75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a:t>
                </a:r>
                <a:endParaRPr lang="en-US" sz="2400" b="1" dirty="0"/>
              </a:p>
            </p:txBody>
          </p:sp>
          <p:sp>
            <p:nvSpPr>
              <p:cNvPr id="19" name="Rectangle 18"/>
              <p:cNvSpPr/>
              <p:nvPr/>
            </p:nvSpPr>
            <p:spPr>
              <a:xfrm>
                <a:off x="914400" y="1676400"/>
                <a:ext cx="32766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90600" y="1752600"/>
                <a:ext cx="381000" cy="304800"/>
              </a:xfrm>
              <a:prstGeom prst="rect">
                <a:avLst/>
              </a:prstGeom>
              <a:solidFill>
                <a:schemeClr val="bg2">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a:t>
                </a:r>
                <a:endParaRPr lang="en-US" sz="2400" b="1" dirty="0"/>
              </a:p>
            </p:txBody>
          </p:sp>
          <p:sp>
            <p:nvSpPr>
              <p:cNvPr id="23" name="Rectangle 22"/>
              <p:cNvSpPr/>
              <p:nvPr/>
            </p:nvSpPr>
            <p:spPr>
              <a:xfrm>
                <a:off x="3733800" y="1752600"/>
                <a:ext cx="381000" cy="304800"/>
              </a:xfrm>
              <a:prstGeom prst="rect">
                <a:avLst/>
              </a:prstGeom>
              <a:solidFill>
                <a:schemeClr val="bg2">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a:t>
                </a:r>
                <a:endParaRPr lang="en-US" sz="2400" b="1" dirty="0"/>
              </a:p>
            </p:txBody>
          </p:sp>
          <p:cxnSp>
            <p:nvCxnSpPr>
              <p:cNvPr id="25" name="Straight Connector 24"/>
              <p:cNvCxnSpPr/>
              <p:nvPr/>
            </p:nvCxnSpPr>
            <p:spPr>
              <a:xfrm rot="5400000">
                <a:off x="1219200" y="1905000"/>
                <a:ext cx="457200" cy="0"/>
              </a:xfrm>
              <a:prstGeom prst="line">
                <a:avLst/>
              </a:prstGeom>
              <a:ln w="2222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429000" y="1905000"/>
                <a:ext cx="457200" cy="0"/>
              </a:xfrm>
              <a:prstGeom prst="line">
                <a:avLst/>
              </a:prstGeom>
              <a:ln w="22225">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sp>
          <p:nvSpPr>
            <p:cNvPr id="28" name="Right Brace 27"/>
            <p:cNvSpPr/>
            <p:nvPr/>
          </p:nvSpPr>
          <p:spPr>
            <a:xfrm rot="5400000">
              <a:off x="2705100" y="495299"/>
              <a:ext cx="304799" cy="3733800"/>
            </a:xfrm>
            <a:prstGeom prst="rightBrace">
              <a:avLst>
                <a:gd name="adj1" fmla="val 8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p:cNvSpPr/>
            <p:nvPr/>
          </p:nvSpPr>
          <p:spPr>
            <a:xfrm rot="5400000">
              <a:off x="495300" y="2095500"/>
              <a:ext cx="304800" cy="533400"/>
            </a:xfrm>
            <a:prstGeom prst="rightBrace">
              <a:avLst>
                <a:gd name="adj1" fmla="val 8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e 29"/>
            <p:cNvSpPr/>
            <p:nvPr/>
          </p:nvSpPr>
          <p:spPr>
            <a:xfrm rot="5400000">
              <a:off x="4914900" y="2095500"/>
              <a:ext cx="304800" cy="533400"/>
            </a:xfrm>
            <a:prstGeom prst="rightBrace">
              <a:avLst>
                <a:gd name="adj1" fmla="val 8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1828800" y="2514600"/>
              <a:ext cx="2133600" cy="304800"/>
            </a:xfrm>
            <a:prstGeom prst="rect">
              <a:avLst/>
            </a:prstGeom>
            <a:noFill/>
          </p:spPr>
          <p:txBody>
            <a:bodyPr wrap="square" rtlCol="0">
              <a:spAutoFit/>
            </a:bodyPr>
            <a:lstStyle/>
            <a:p>
              <a:pPr algn="ctr"/>
              <a:r>
                <a:rPr lang="en-US" sz="1400" dirty="0" smtClean="0"/>
                <a:t>Real atoms</a:t>
              </a:r>
              <a:endParaRPr lang="en-US" sz="1400" dirty="0"/>
            </a:p>
          </p:txBody>
        </p:sp>
        <p:sp>
          <p:nvSpPr>
            <p:cNvPr id="32" name="TextBox 31"/>
            <p:cNvSpPr txBox="1"/>
            <p:nvPr/>
          </p:nvSpPr>
          <p:spPr>
            <a:xfrm>
              <a:off x="4348065" y="2514600"/>
              <a:ext cx="1214535" cy="384721"/>
            </a:xfrm>
            <a:prstGeom prst="rect">
              <a:avLst/>
            </a:prstGeom>
            <a:noFill/>
          </p:spPr>
          <p:txBody>
            <a:bodyPr wrap="square" rtlCol="0">
              <a:spAutoFit/>
            </a:bodyPr>
            <a:lstStyle/>
            <a:p>
              <a:pPr algn="ctr"/>
              <a:r>
                <a:rPr lang="en-US" sz="1400" dirty="0" smtClean="0"/>
                <a:t>Image</a:t>
              </a:r>
              <a:endParaRPr lang="en-US" sz="1400" dirty="0"/>
            </a:p>
          </p:txBody>
        </p:sp>
        <p:sp>
          <p:nvSpPr>
            <p:cNvPr id="33" name="TextBox 32"/>
            <p:cNvSpPr txBox="1"/>
            <p:nvPr/>
          </p:nvSpPr>
          <p:spPr>
            <a:xfrm>
              <a:off x="152400" y="2514600"/>
              <a:ext cx="1104122" cy="384721"/>
            </a:xfrm>
            <a:prstGeom prst="rect">
              <a:avLst/>
            </a:prstGeom>
            <a:noFill/>
          </p:spPr>
          <p:txBody>
            <a:bodyPr wrap="square" rtlCol="0">
              <a:spAutoFit/>
            </a:bodyPr>
            <a:lstStyle/>
            <a:p>
              <a:pPr algn="ctr"/>
              <a:r>
                <a:rPr lang="en-US" sz="1400" dirty="0" smtClean="0"/>
                <a:t>Image</a:t>
              </a:r>
              <a:endParaRPr lang="en-US" sz="1400" dirty="0"/>
            </a:p>
          </p:txBody>
        </p:sp>
      </p:grpSp>
      <p:sp>
        <p:nvSpPr>
          <p:cNvPr id="35" name="TextBox 34"/>
          <p:cNvSpPr txBox="1"/>
          <p:nvPr/>
        </p:nvSpPr>
        <p:spPr>
          <a:xfrm>
            <a:off x="533400" y="1219200"/>
            <a:ext cx="3200400" cy="369332"/>
          </a:xfrm>
          <a:prstGeom prst="rect">
            <a:avLst/>
          </a:prstGeom>
          <a:noFill/>
        </p:spPr>
        <p:txBody>
          <a:bodyPr wrap="square" rtlCol="0">
            <a:spAutoFit/>
          </a:bodyPr>
          <a:lstStyle/>
          <a:p>
            <a:pPr algn="ctr"/>
            <a:r>
              <a:rPr lang="en-US" dirty="0" smtClean="0"/>
              <a:t>Periodic boundary</a:t>
            </a:r>
            <a:endParaRPr lang="en-US" dirty="0"/>
          </a:p>
        </p:txBody>
      </p:sp>
      <p:grpSp>
        <p:nvGrpSpPr>
          <p:cNvPr id="36" name="Group 35"/>
          <p:cNvGrpSpPr/>
          <p:nvPr/>
        </p:nvGrpSpPr>
        <p:grpSpPr>
          <a:xfrm>
            <a:off x="5029200" y="1752600"/>
            <a:ext cx="3429000" cy="1254413"/>
            <a:chOff x="152400" y="1676400"/>
            <a:chExt cx="5410200" cy="1437990"/>
          </a:xfrm>
        </p:grpSpPr>
        <p:grpSp>
          <p:nvGrpSpPr>
            <p:cNvPr id="37" name="Group 26"/>
            <p:cNvGrpSpPr/>
            <p:nvPr/>
          </p:nvGrpSpPr>
          <p:grpSpPr>
            <a:xfrm>
              <a:off x="381000" y="1676400"/>
              <a:ext cx="4952999" cy="457200"/>
              <a:chOff x="381000" y="1676400"/>
              <a:chExt cx="4343400" cy="457200"/>
            </a:xfrm>
          </p:grpSpPr>
          <p:sp>
            <p:nvSpPr>
              <p:cNvPr id="44" name="Rectangle 43"/>
              <p:cNvSpPr/>
              <p:nvPr/>
            </p:nvSpPr>
            <p:spPr>
              <a:xfrm>
                <a:off x="381000" y="1676400"/>
                <a:ext cx="533400" cy="457200"/>
              </a:xfrm>
              <a:prstGeom prst="rect">
                <a:avLst/>
              </a:prstGeom>
              <a:solidFill>
                <a:schemeClr val="bg2">
                  <a:lumMod val="75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a:t>
                </a:r>
                <a:endParaRPr lang="en-US" sz="2400" b="1" dirty="0"/>
              </a:p>
            </p:txBody>
          </p:sp>
          <p:sp>
            <p:nvSpPr>
              <p:cNvPr id="45" name="Rectangle 44"/>
              <p:cNvSpPr/>
              <p:nvPr/>
            </p:nvSpPr>
            <p:spPr>
              <a:xfrm>
                <a:off x="4191000" y="1676400"/>
                <a:ext cx="533400" cy="457200"/>
              </a:xfrm>
              <a:prstGeom prst="rect">
                <a:avLst/>
              </a:prstGeom>
              <a:solidFill>
                <a:schemeClr val="bg2">
                  <a:lumMod val="75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a:t>
                </a:r>
                <a:endParaRPr lang="en-US" sz="2400" b="1" dirty="0"/>
              </a:p>
            </p:txBody>
          </p:sp>
          <p:sp>
            <p:nvSpPr>
              <p:cNvPr id="46" name="Rectangle 45"/>
              <p:cNvSpPr/>
              <p:nvPr/>
            </p:nvSpPr>
            <p:spPr>
              <a:xfrm>
                <a:off x="914400" y="1676400"/>
                <a:ext cx="32766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ight Brace 37"/>
            <p:cNvSpPr/>
            <p:nvPr/>
          </p:nvSpPr>
          <p:spPr>
            <a:xfrm rot="5400000">
              <a:off x="2705100" y="495299"/>
              <a:ext cx="304799" cy="3733800"/>
            </a:xfrm>
            <a:prstGeom prst="rightBrace">
              <a:avLst>
                <a:gd name="adj1" fmla="val 8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p:cNvSpPr/>
            <p:nvPr/>
          </p:nvSpPr>
          <p:spPr>
            <a:xfrm rot="5400000">
              <a:off x="495300" y="2095500"/>
              <a:ext cx="304800" cy="533400"/>
            </a:xfrm>
            <a:prstGeom prst="rightBrace">
              <a:avLst>
                <a:gd name="adj1" fmla="val 8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ight Brace 39"/>
            <p:cNvSpPr/>
            <p:nvPr/>
          </p:nvSpPr>
          <p:spPr>
            <a:xfrm rot="5400000">
              <a:off x="4914900" y="2095500"/>
              <a:ext cx="304800" cy="533400"/>
            </a:xfrm>
            <a:prstGeom prst="rightBrace">
              <a:avLst>
                <a:gd name="adj1" fmla="val 8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1828800" y="2514599"/>
              <a:ext cx="2133600" cy="352819"/>
            </a:xfrm>
            <a:prstGeom prst="rect">
              <a:avLst/>
            </a:prstGeom>
            <a:noFill/>
          </p:spPr>
          <p:txBody>
            <a:bodyPr wrap="square" rtlCol="0">
              <a:spAutoFit/>
            </a:bodyPr>
            <a:lstStyle/>
            <a:p>
              <a:pPr algn="ctr"/>
              <a:r>
                <a:rPr lang="en-US" sz="1400" dirty="0" smtClean="0"/>
                <a:t>Local atoms</a:t>
              </a:r>
              <a:endParaRPr lang="en-US" sz="1400" dirty="0"/>
            </a:p>
          </p:txBody>
        </p:sp>
        <p:sp>
          <p:nvSpPr>
            <p:cNvPr id="42" name="TextBox 41"/>
            <p:cNvSpPr txBox="1"/>
            <p:nvPr/>
          </p:nvSpPr>
          <p:spPr>
            <a:xfrm>
              <a:off x="4119880" y="2514599"/>
              <a:ext cx="1442720" cy="599791"/>
            </a:xfrm>
            <a:prstGeom prst="rect">
              <a:avLst/>
            </a:prstGeom>
            <a:noFill/>
          </p:spPr>
          <p:txBody>
            <a:bodyPr wrap="square" rtlCol="0">
              <a:spAutoFit/>
            </a:bodyPr>
            <a:lstStyle/>
            <a:p>
              <a:pPr algn="ctr"/>
              <a:r>
                <a:rPr lang="en-US" sz="1400" dirty="0" smtClean="0"/>
                <a:t>Ghosts right</a:t>
              </a:r>
              <a:endParaRPr lang="en-US" sz="1400" dirty="0"/>
            </a:p>
          </p:txBody>
        </p:sp>
        <p:sp>
          <p:nvSpPr>
            <p:cNvPr id="43" name="TextBox 42"/>
            <p:cNvSpPr txBox="1"/>
            <p:nvPr/>
          </p:nvSpPr>
          <p:spPr>
            <a:xfrm>
              <a:off x="152400" y="2514599"/>
              <a:ext cx="1322493" cy="599791"/>
            </a:xfrm>
            <a:prstGeom prst="rect">
              <a:avLst/>
            </a:prstGeom>
            <a:noFill/>
          </p:spPr>
          <p:txBody>
            <a:bodyPr wrap="square" rtlCol="0">
              <a:spAutoFit/>
            </a:bodyPr>
            <a:lstStyle/>
            <a:p>
              <a:pPr algn="ctr"/>
              <a:r>
                <a:rPr lang="en-US" sz="1400" dirty="0" smtClean="0"/>
                <a:t>Ghosts left</a:t>
              </a:r>
              <a:endParaRPr lang="en-US" sz="1400" dirty="0"/>
            </a:p>
          </p:txBody>
        </p:sp>
      </p:grpSp>
      <p:sp>
        <p:nvSpPr>
          <p:cNvPr id="51" name="TextBox 50"/>
          <p:cNvSpPr txBox="1"/>
          <p:nvPr/>
        </p:nvSpPr>
        <p:spPr>
          <a:xfrm>
            <a:off x="5105400" y="1066800"/>
            <a:ext cx="3200400" cy="646331"/>
          </a:xfrm>
          <a:prstGeom prst="rect">
            <a:avLst/>
          </a:prstGeom>
          <a:noFill/>
        </p:spPr>
        <p:txBody>
          <a:bodyPr wrap="square" rtlCol="0">
            <a:spAutoFit/>
          </a:bodyPr>
          <a:lstStyle/>
          <a:p>
            <a:pPr algn="ctr"/>
            <a:r>
              <a:rPr lang="en-US" dirty="0" smtClean="0"/>
              <a:t>One domain in multi-domain execution</a:t>
            </a:r>
            <a:endParaRPr lang="en-US" dirty="0"/>
          </a:p>
        </p:txBody>
      </p:sp>
      <p:sp>
        <p:nvSpPr>
          <p:cNvPr id="52" name="Isosceles Triangle 51"/>
          <p:cNvSpPr/>
          <p:nvPr/>
        </p:nvSpPr>
        <p:spPr>
          <a:xfrm rot="10800000">
            <a:off x="533400" y="3124199"/>
            <a:ext cx="7848600" cy="457200"/>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2971800" y="3047999"/>
            <a:ext cx="2971800" cy="461665"/>
          </a:xfrm>
          <a:prstGeom prst="rect">
            <a:avLst/>
          </a:prstGeom>
          <a:noFill/>
        </p:spPr>
        <p:txBody>
          <a:bodyPr wrap="square" rtlCol="0">
            <a:spAutoFit/>
          </a:bodyPr>
          <a:lstStyle/>
          <a:p>
            <a:r>
              <a:rPr lang="en-US" sz="1200" dirty="0" smtClean="0"/>
              <a:t>At least two possibilities to organize neighbor list and neighbor list iterator</a:t>
            </a:r>
            <a:endParaRPr lang="en-US" sz="1200" dirty="0"/>
          </a:p>
        </p:txBody>
      </p:sp>
      <p:sp>
        <p:nvSpPr>
          <p:cNvPr id="54" name="TextBox 53"/>
          <p:cNvSpPr txBox="1"/>
          <p:nvPr/>
        </p:nvSpPr>
        <p:spPr>
          <a:xfrm>
            <a:off x="762000" y="3886200"/>
            <a:ext cx="4267200" cy="830997"/>
          </a:xfrm>
          <a:prstGeom prst="rect">
            <a:avLst/>
          </a:prstGeom>
          <a:noFill/>
        </p:spPr>
        <p:txBody>
          <a:bodyPr wrap="square" rtlCol="0">
            <a:spAutoFit/>
          </a:bodyPr>
          <a:lstStyle/>
          <a:p>
            <a:r>
              <a:rPr lang="en-US" sz="1200" dirty="0" smtClean="0"/>
              <a:t>Treat ghost and image  atoms uniformly by  the model. In it’s internal loop the model need  to know the following:  this id is the last  id of local/real atom the rest is ghost/image. Iterator returns only pair of (</a:t>
            </a:r>
            <a:r>
              <a:rPr lang="en-US" sz="1200" dirty="0" err="1" smtClean="0"/>
              <a:t>i,j</a:t>
            </a:r>
            <a:r>
              <a:rPr lang="en-US" sz="1200" dirty="0" smtClean="0"/>
              <a:t>)  -- neighbors pair id’s</a:t>
            </a:r>
            <a:endParaRPr lang="en-US" sz="1200" dirty="0"/>
          </a:p>
        </p:txBody>
      </p:sp>
      <p:sp>
        <p:nvSpPr>
          <p:cNvPr id="55" name="TextBox 54"/>
          <p:cNvSpPr txBox="1"/>
          <p:nvPr/>
        </p:nvSpPr>
        <p:spPr>
          <a:xfrm>
            <a:off x="762000" y="5036403"/>
            <a:ext cx="4267200" cy="830997"/>
          </a:xfrm>
          <a:prstGeom prst="rect">
            <a:avLst/>
          </a:prstGeom>
          <a:noFill/>
        </p:spPr>
        <p:txBody>
          <a:bodyPr wrap="square" rtlCol="0">
            <a:spAutoFit/>
          </a:bodyPr>
          <a:lstStyle/>
          <a:p>
            <a:r>
              <a:rPr lang="en-US" sz="1200" dirty="0" smtClean="0"/>
              <a:t>Treat ghosts and  image separately.  No image atoms coordinates are kept  as configuration space, neighbor list is have information about (</a:t>
            </a:r>
            <a:r>
              <a:rPr lang="en-US" sz="1200" dirty="0" err="1" smtClean="0"/>
              <a:t>I,j</a:t>
            </a:r>
            <a:r>
              <a:rPr lang="en-US" sz="1200" dirty="0" smtClean="0"/>
              <a:t>) pairs and distances r(</a:t>
            </a:r>
            <a:r>
              <a:rPr lang="en-US" sz="1200" dirty="0" err="1" smtClean="0"/>
              <a:t>I,j</a:t>
            </a:r>
            <a:r>
              <a:rPr lang="en-US" sz="1200" dirty="0" smtClean="0"/>
              <a:t>) , therefore iterator returns (</a:t>
            </a:r>
            <a:r>
              <a:rPr lang="en-US" sz="1200" dirty="0" err="1" smtClean="0"/>
              <a:t>i,j</a:t>
            </a:r>
            <a:r>
              <a:rPr lang="en-US" sz="1200" dirty="0" smtClean="0"/>
              <a:t>) pairs and  r(</a:t>
            </a:r>
            <a:r>
              <a:rPr lang="en-US" sz="1200" dirty="0" err="1" smtClean="0"/>
              <a:t>i,j</a:t>
            </a:r>
            <a:r>
              <a:rPr lang="en-US" sz="1200" dirty="0" smtClean="0"/>
              <a:t>)</a:t>
            </a:r>
            <a:endParaRPr lang="en-US" sz="1200" dirty="0"/>
          </a:p>
        </p:txBody>
      </p:sp>
      <p:sp>
        <p:nvSpPr>
          <p:cNvPr id="56" name="TextBox 55"/>
          <p:cNvSpPr txBox="1"/>
          <p:nvPr/>
        </p:nvSpPr>
        <p:spPr>
          <a:xfrm>
            <a:off x="4953000" y="3886201"/>
            <a:ext cx="3962400" cy="276999"/>
          </a:xfrm>
          <a:prstGeom prst="rect">
            <a:avLst/>
          </a:prstGeom>
          <a:noFill/>
        </p:spPr>
        <p:txBody>
          <a:bodyPr wrap="square" rtlCol="0">
            <a:spAutoFit/>
          </a:bodyPr>
          <a:lstStyle/>
          <a:p>
            <a:r>
              <a:rPr lang="en-US" sz="1200" b="1" dirty="0" err="1" smtClean="0">
                <a:solidFill>
                  <a:srgbClr val="000000"/>
                </a:solidFill>
                <a:latin typeface="Calibri" pitchFamily="34" charset="0"/>
              </a:rPr>
              <a:t>neighborsiterate</a:t>
            </a:r>
            <a:r>
              <a:rPr lang="en-US" sz="1200" b="1" dirty="0" smtClean="0">
                <a:solidFill>
                  <a:srgbClr val="000000"/>
                </a:solidFill>
                <a:latin typeface="Calibri" pitchFamily="34" charset="0"/>
              </a:rPr>
              <a:t>(pneiobj,pnei1atom,numnei,restart)</a:t>
            </a:r>
          </a:p>
        </p:txBody>
      </p:sp>
      <p:sp>
        <p:nvSpPr>
          <p:cNvPr id="57" name="TextBox 56"/>
          <p:cNvSpPr txBox="1"/>
          <p:nvPr/>
        </p:nvSpPr>
        <p:spPr>
          <a:xfrm>
            <a:off x="4953000" y="4953000"/>
            <a:ext cx="4038600" cy="276999"/>
          </a:xfrm>
          <a:prstGeom prst="rect">
            <a:avLst/>
          </a:prstGeom>
          <a:noFill/>
        </p:spPr>
        <p:txBody>
          <a:bodyPr wrap="square" rtlCol="0">
            <a:spAutoFit/>
          </a:bodyPr>
          <a:lstStyle/>
          <a:p>
            <a:r>
              <a:rPr lang="en-US" sz="1200" b="1" dirty="0" err="1" smtClean="0">
                <a:solidFill>
                  <a:srgbClr val="000000"/>
                </a:solidFill>
                <a:latin typeface="Calibri" pitchFamily="34" charset="0"/>
              </a:rPr>
              <a:t>neighborsiterate</a:t>
            </a:r>
            <a:r>
              <a:rPr lang="en-US" sz="1200" b="1" dirty="0" smtClean="0">
                <a:solidFill>
                  <a:srgbClr val="000000"/>
                </a:solidFill>
                <a:latin typeface="Calibri" pitchFamily="34" charset="0"/>
              </a:rPr>
              <a:t>(pneiobj,pnei1atom,numnei,restart, x, </a:t>
            </a:r>
            <a:r>
              <a:rPr lang="en-US" sz="1200" b="1" dirty="0" err="1" smtClean="0">
                <a:solidFill>
                  <a:srgbClr val="000000"/>
                </a:solidFill>
                <a:latin typeface="Calibri" pitchFamily="34" charset="0"/>
              </a:rPr>
              <a:t>rij</a:t>
            </a:r>
            <a:r>
              <a:rPr lang="en-US" sz="1200" b="1" dirty="0" smtClean="0">
                <a:solidFill>
                  <a:srgbClr val="000000"/>
                </a:solidFill>
                <a:latin typeface="Calibri" pitchFamily="34" charset="0"/>
              </a:rPr>
              <a:t>)</a:t>
            </a:r>
            <a:endParaRPr lang="en-US" sz="1200" b="1" dirty="0"/>
          </a:p>
        </p:txBody>
      </p:sp>
      <p:sp>
        <p:nvSpPr>
          <p:cNvPr id="58" name="TextBox 57"/>
          <p:cNvSpPr txBox="1"/>
          <p:nvPr/>
        </p:nvSpPr>
        <p:spPr>
          <a:xfrm>
            <a:off x="5029200" y="4114801"/>
            <a:ext cx="3810000" cy="553998"/>
          </a:xfrm>
          <a:prstGeom prst="rect">
            <a:avLst/>
          </a:prstGeom>
          <a:noFill/>
        </p:spPr>
        <p:txBody>
          <a:bodyPr wrap="square" rtlCol="0">
            <a:spAutoFit/>
          </a:bodyPr>
          <a:lstStyle/>
          <a:p>
            <a:r>
              <a:rPr lang="en-US" sz="1000" dirty="0" smtClean="0"/>
              <a:t>Neighbor list  object does not care about boundaries or ghosts. Structurally separated code takes  configuration gives back neighbors    </a:t>
            </a:r>
            <a:endParaRPr lang="en-US" sz="1000" dirty="0"/>
          </a:p>
        </p:txBody>
      </p:sp>
      <p:sp>
        <p:nvSpPr>
          <p:cNvPr id="59" name="TextBox 58"/>
          <p:cNvSpPr txBox="1"/>
          <p:nvPr/>
        </p:nvSpPr>
        <p:spPr>
          <a:xfrm>
            <a:off x="5029200" y="5188803"/>
            <a:ext cx="3810000" cy="553998"/>
          </a:xfrm>
          <a:prstGeom prst="rect">
            <a:avLst/>
          </a:prstGeom>
          <a:noFill/>
        </p:spPr>
        <p:txBody>
          <a:bodyPr wrap="square" rtlCol="0">
            <a:spAutoFit/>
          </a:bodyPr>
          <a:lstStyle/>
          <a:p>
            <a:r>
              <a:rPr lang="en-US" sz="1000" dirty="0" smtClean="0"/>
              <a:t>Neighbor list  need to know info about boundary condition, current position of real atom.  Will have performance  gain in some cases.  </a:t>
            </a:r>
            <a:endParaRPr lang="en-US" sz="1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How to supply information about the model to the test,</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during building the code or run-time?</a:t>
            </a:r>
            <a:r>
              <a:rPr sz="2400" b="1" dirty="0" smtClean="0">
                <a:solidFill>
                  <a:srgbClr val="4F81BD"/>
                </a:solidFill>
                <a:latin typeface="Arial" charset="0"/>
                <a:cs typeface="Arial" charset="0"/>
              </a:rPr>
              <a:t> </a:t>
            </a:r>
          </a:p>
        </p:txBody>
      </p:sp>
      <p:sp>
        <p:nvSpPr>
          <p:cNvPr id="5837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2</a:t>
            </a:r>
          </a:p>
        </p:txBody>
      </p:sp>
      <p:cxnSp>
        <p:nvCxnSpPr>
          <p:cNvPr id="5837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038424-BD81-4CA3-A2A0-85707BB5AAA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46</a:t>
            </a:fld>
            <a:endParaRPr lang="en-US" sz="1200" kern="0">
              <a:solidFill>
                <a:srgbClr val="898989"/>
              </a:solidFill>
              <a:latin typeface="Calibri"/>
            </a:endParaRPr>
          </a:p>
        </p:txBody>
      </p:sp>
      <p:graphicFrame>
        <p:nvGraphicFramePr>
          <p:cNvPr id="47" name="Diagram 46"/>
          <p:cNvGraphicFramePr/>
          <p:nvPr/>
        </p:nvGraphicFramePr>
        <p:xfrm>
          <a:off x="2209800" y="1371600"/>
          <a:ext cx="43434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 name="TextBox 47"/>
          <p:cNvSpPr txBox="1"/>
          <p:nvPr/>
        </p:nvSpPr>
        <p:spPr>
          <a:xfrm>
            <a:off x="152400" y="1219200"/>
            <a:ext cx="2209800" cy="1754326"/>
          </a:xfrm>
          <a:prstGeom prst="rect">
            <a:avLst/>
          </a:prstGeom>
          <a:noFill/>
        </p:spPr>
        <p:txBody>
          <a:bodyPr wrap="square" rtlCol="0">
            <a:spAutoFit/>
          </a:bodyPr>
          <a:lstStyle/>
          <a:p>
            <a:pPr>
              <a:buFont typeface="Arial" pitchFamily="34" charset="0"/>
              <a:buChar char="•"/>
            </a:pPr>
            <a:r>
              <a:rPr lang="en-US" sz="1200" dirty="0" smtClean="0"/>
              <a:t>   Can be automated by smart make script where  the model  is supplied  through defined constant on compilation stage</a:t>
            </a:r>
          </a:p>
          <a:p>
            <a:pPr>
              <a:buFont typeface="Arial" pitchFamily="34" charset="0"/>
              <a:buChar char="•"/>
            </a:pPr>
            <a:r>
              <a:rPr lang="en-US" sz="1200" dirty="0" smtClean="0"/>
              <a:t>   Best suits for statically linked  executables</a:t>
            </a:r>
          </a:p>
          <a:p>
            <a:pPr>
              <a:buFont typeface="Arial" pitchFamily="34" charset="0"/>
              <a:buChar char="•"/>
            </a:pPr>
            <a:r>
              <a:rPr lang="en-US" sz="1200" dirty="0" smtClean="0"/>
              <a:t>   Requires rebuilding each time you change the model </a:t>
            </a:r>
          </a:p>
        </p:txBody>
      </p:sp>
      <p:sp>
        <p:nvSpPr>
          <p:cNvPr id="49" name="TextBox 48"/>
          <p:cNvSpPr txBox="1"/>
          <p:nvPr/>
        </p:nvSpPr>
        <p:spPr>
          <a:xfrm>
            <a:off x="152400" y="3352800"/>
            <a:ext cx="2209800" cy="1754326"/>
          </a:xfrm>
          <a:prstGeom prst="rect">
            <a:avLst/>
          </a:prstGeom>
          <a:noFill/>
        </p:spPr>
        <p:txBody>
          <a:bodyPr wrap="square" rtlCol="0">
            <a:spAutoFit/>
          </a:bodyPr>
          <a:lstStyle/>
          <a:p>
            <a:pPr>
              <a:buFont typeface="Arial" pitchFamily="34" charset="0"/>
              <a:buChar char="•"/>
            </a:pPr>
            <a:r>
              <a:rPr lang="en-US" sz="1200" dirty="0" smtClean="0"/>
              <a:t>  Suitable for static and dynamic linking</a:t>
            </a:r>
          </a:p>
          <a:p>
            <a:pPr>
              <a:buFont typeface="Arial" pitchFamily="34" charset="0"/>
              <a:buChar char="•"/>
            </a:pPr>
            <a:r>
              <a:rPr lang="en-US" sz="1200" dirty="0" smtClean="0"/>
              <a:t>   In order to be automated (pipeline) some script – program  is needed that knows how to replace model name in the test .</a:t>
            </a:r>
            <a:r>
              <a:rPr lang="en-US" sz="1200" dirty="0" err="1" smtClean="0"/>
              <a:t>kim</a:t>
            </a:r>
            <a:r>
              <a:rPr lang="en-US" sz="1200" dirty="0" smtClean="0"/>
              <a:t> file </a:t>
            </a:r>
          </a:p>
          <a:p>
            <a:pPr>
              <a:buFont typeface="Arial" pitchFamily="34" charset="0"/>
              <a:buChar char="•"/>
            </a:pPr>
            <a:r>
              <a:rPr lang="en-US" sz="1200" dirty="0" smtClean="0"/>
              <a:t>  probably best  for users and developers </a:t>
            </a:r>
          </a:p>
        </p:txBody>
      </p:sp>
      <p:sp>
        <p:nvSpPr>
          <p:cNvPr id="50" name="TextBox 49"/>
          <p:cNvSpPr txBox="1"/>
          <p:nvPr/>
        </p:nvSpPr>
        <p:spPr>
          <a:xfrm>
            <a:off x="6629400" y="1143000"/>
            <a:ext cx="2209800" cy="1754326"/>
          </a:xfrm>
          <a:prstGeom prst="rect">
            <a:avLst/>
          </a:prstGeom>
          <a:noFill/>
        </p:spPr>
        <p:txBody>
          <a:bodyPr wrap="square" rtlCol="0">
            <a:spAutoFit/>
          </a:bodyPr>
          <a:lstStyle/>
          <a:p>
            <a:pPr>
              <a:buFont typeface="Arial" pitchFamily="34" charset="0"/>
              <a:buChar char="•"/>
            </a:pPr>
            <a:r>
              <a:rPr lang="en-US" sz="1200" dirty="0" smtClean="0"/>
              <a:t>  Suitable for static and dynamic linking</a:t>
            </a:r>
          </a:p>
          <a:p>
            <a:pPr>
              <a:buFont typeface="Arial" pitchFamily="34" charset="0"/>
              <a:buChar char="•"/>
            </a:pPr>
            <a:r>
              <a:rPr lang="en-US" sz="1200" dirty="0" smtClean="0"/>
              <a:t>   Straight forward implantation in processing pipeline</a:t>
            </a:r>
          </a:p>
          <a:p>
            <a:pPr>
              <a:buFont typeface="Arial" pitchFamily="34" charset="0"/>
              <a:buChar char="•"/>
            </a:pPr>
            <a:r>
              <a:rPr lang="en-US" sz="1200" dirty="0" smtClean="0"/>
              <a:t>    All developers need to write  test that accept  string  of model name as argument and pass it to KIM API</a:t>
            </a:r>
          </a:p>
        </p:txBody>
      </p:sp>
      <p:sp>
        <p:nvSpPr>
          <p:cNvPr id="60" name="TextBox 59"/>
          <p:cNvSpPr txBox="1"/>
          <p:nvPr/>
        </p:nvSpPr>
        <p:spPr>
          <a:xfrm>
            <a:off x="6629400" y="3352800"/>
            <a:ext cx="2209800" cy="1200329"/>
          </a:xfrm>
          <a:prstGeom prst="rect">
            <a:avLst/>
          </a:prstGeom>
          <a:noFill/>
        </p:spPr>
        <p:txBody>
          <a:bodyPr wrap="square" rtlCol="0">
            <a:spAutoFit/>
          </a:bodyPr>
          <a:lstStyle/>
          <a:p>
            <a:pPr>
              <a:buFont typeface="Arial" pitchFamily="34" charset="0"/>
              <a:buChar char="•"/>
            </a:pPr>
            <a:r>
              <a:rPr lang="en-US" sz="1200" dirty="0" smtClean="0"/>
              <a:t>  Conceptually not different from above</a:t>
            </a:r>
          </a:p>
          <a:p>
            <a:pPr>
              <a:buFont typeface="Arial" pitchFamily="34" charset="0"/>
              <a:buChar char="•"/>
            </a:pPr>
            <a:r>
              <a:rPr lang="en-US" sz="1200" dirty="0" smtClean="0"/>
              <a:t>   Developers of tests additionally  will have to make sure that input is correct </a:t>
            </a:r>
          </a:p>
          <a:p>
            <a:endParaRPr lang="en-US" sz="1200" dirty="0" smtClean="0"/>
          </a:p>
        </p:txBody>
      </p:sp>
      <p:sp>
        <p:nvSpPr>
          <p:cNvPr id="65" name="Rounded Rectangle 37"/>
          <p:cNvSpPr>
            <a:spLocks noChangeArrowheads="1"/>
          </p:cNvSpPr>
          <p:nvPr/>
        </p:nvSpPr>
        <p:spPr bwMode="auto">
          <a:xfrm>
            <a:off x="685800" y="5105400"/>
            <a:ext cx="7467600" cy="12192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chemeClr val="tx2">
              <a:lumMod val="60000"/>
              <a:lumOff val="40000"/>
            </a:schemeClr>
          </a:solidFill>
          <a:ln w="9525">
            <a:noFill/>
            <a:miter lim="800000"/>
            <a:headEnd/>
            <a:tailEnd/>
          </a:ln>
        </p:spPr>
        <p:txBody>
          <a:bodyPr anchor="t" anchorCtr="0"/>
          <a:lstStyle/>
          <a:p>
            <a:r>
              <a:rPr lang="en-US" sz="2000" dirty="0" smtClean="0">
                <a:solidFill>
                  <a:srgbClr val="FFFFFF"/>
                </a:solidFill>
                <a:latin typeface="Calibri" pitchFamily="34" charset="0"/>
              </a:rPr>
              <a:t>Static versus dynamic linking requires more discussion:</a:t>
            </a:r>
          </a:p>
          <a:p>
            <a:pPr>
              <a:buFont typeface="Arial" pitchFamily="34" charset="0"/>
              <a:buChar char="•"/>
            </a:pPr>
            <a:r>
              <a:rPr lang="en-US" sz="1600" dirty="0" smtClean="0">
                <a:solidFill>
                  <a:srgbClr val="FFFFFF"/>
                </a:solidFill>
                <a:latin typeface="Calibri" pitchFamily="34" charset="0"/>
              </a:rPr>
              <a:t>    Static linking may be problematic in case many models and several external engines</a:t>
            </a:r>
          </a:p>
          <a:p>
            <a:pPr>
              <a:buFont typeface="Arial" pitchFamily="34" charset="0"/>
              <a:buChar char="•"/>
            </a:pPr>
            <a:r>
              <a:rPr lang="en-US" sz="1600" dirty="0" smtClean="0">
                <a:solidFill>
                  <a:srgbClr val="FFFFFF"/>
                </a:solidFill>
                <a:latin typeface="Calibri" pitchFamily="34" charset="0"/>
              </a:rPr>
              <a:t>    Dynamic linking may not be compatible with some external engines ( more info needed here …</a:t>
            </a:r>
          </a:p>
          <a:p>
            <a:pPr>
              <a:buFont typeface="Arial" pitchFamily="34" charset="0"/>
              <a:buChar char="•"/>
            </a:pPr>
            <a:endParaRPr lang="en-US" sz="2000" dirty="0" smtClean="0">
              <a:solidFill>
                <a:srgbClr val="FFFFFF"/>
              </a:solidFill>
              <a:latin typeface="Calibri" pitchFamily="34" charset="0"/>
            </a:endParaRPr>
          </a:p>
          <a:p>
            <a:pPr>
              <a:buFont typeface="Arial" pitchFamily="34" charset="0"/>
              <a:buChar char="•"/>
            </a:pPr>
            <a:r>
              <a:rPr lang="en-US" sz="2000" dirty="0" smtClean="0">
                <a:solidFill>
                  <a:srgbClr val="FFFFFF"/>
                </a:solidFill>
                <a:latin typeface="Calibri" pitchFamily="34" charset="0"/>
              </a:rPr>
              <a:t> </a:t>
            </a:r>
            <a:endParaRPr lang="en-US" sz="2000"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name="Slide98">
    <p:spTree>
      <p:nvGrpSpPr>
        <p:cNvPr id="1" name=""/>
        <p:cNvGrpSpPr/>
        <p:nvPr/>
      </p:nvGrpSpPr>
      <p:grpSpPr>
        <a:xfrm>
          <a:off x="0" y="0"/>
          <a:ext cx="0" cy="0"/>
          <a:chOff x="0" y="0"/>
          <a:chExt cx="0" cy="0"/>
        </a:xfrm>
      </p:grpSpPr>
      <p:sp>
        <p:nvSpPr>
          <p:cNvPr id="58369" name="Title 1"/>
          <p:cNvSpPr txBox="1">
            <a:spLocks noGrp="1"/>
          </p:cNvSpPr>
          <p:nvPr>
            <p:ph type="title"/>
          </p:nvPr>
        </p:nvSpPr>
        <p:spPr>
          <a:xfrm>
            <a:off x="457200" y="228600"/>
            <a:ext cx="8229600" cy="609600"/>
          </a:xfrm>
        </p:spPr>
        <p:txBody>
          <a:bodyPr/>
          <a:lstStyle/>
          <a:p>
            <a:pPr eaLnBrk="1" hangingPunct="1"/>
            <a:r>
              <a:rPr sz="1600" b="1" dirty="0" smtClean="0">
                <a:solidFill>
                  <a:srgbClr val="4F81BD"/>
                </a:solidFill>
                <a:latin typeface="Arial" charset="0"/>
                <a:cs typeface="Arial" charset="0"/>
              </a:rPr>
              <a:t>Three Lennard-Jones models (in the C, C++ and F90 languages) are available in this release. Each uses a neighbor-list iterator (written in F90) for its internal calculation loop.</a:t>
            </a:r>
          </a:p>
        </p:txBody>
      </p:sp>
      <p:sp>
        <p:nvSpPr>
          <p:cNvPr id="5837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2</a:t>
            </a:r>
          </a:p>
        </p:txBody>
      </p:sp>
      <p:cxnSp>
        <p:nvCxnSpPr>
          <p:cNvPr id="5837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038424-BD81-4CA3-A2A0-85707BB5AAA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47</a:t>
            </a:fld>
            <a:endParaRPr lang="en-US" sz="1200" kern="0">
              <a:solidFill>
                <a:srgbClr val="898989"/>
              </a:solidFill>
              <a:latin typeface="Calibri"/>
            </a:endParaRPr>
          </a:p>
        </p:txBody>
      </p:sp>
      <p:sp>
        <p:nvSpPr>
          <p:cNvPr id="58375" name="TextBox 10"/>
          <p:cNvSpPr txBox="1">
            <a:spLocks noChangeArrowheads="1"/>
          </p:cNvSpPr>
          <p:nvPr/>
        </p:nvSpPr>
        <p:spPr bwMode="auto">
          <a:xfrm>
            <a:off x="152400" y="1371600"/>
            <a:ext cx="4572000" cy="304800"/>
          </a:xfrm>
          <a:prstGeom prst="rect">
            <a:avLst/>
          </a:prstGeom>
          <a:noFill/>
          <a:ln w="9525">
            <a:noFill/>
            <a:miter lim="800000"/>
            <a:headEnd/>
            <a:tailEnd/>
          </a:ln>
        </p:spPr>
        <p:txBody>
          <a:bodyPr>
            <a:spAutoFit/>
          </a:bodyPr>
          <a:lstStyle/>
          <a:p>
            <a:r>
              <a:rPr lang="en-US" sz="1400" b="1" dirty="0" smtClean="0">
                <a:solidFill>
                  <a:srgbClr val="000000"/>
                </a:solidFill>
                <a:latin typeface="Calibri" pitchFamily="34" charset="0"/>
              </a:rPr>
              <a:t>MODELs/Sample_01_lj_cutoff_c/LJ_sample1.c</a:t>
            </a:r>
            <a:endParaRPr lang="en-US" sz="1400" b="1" dirty="0">
              <a:solidFill>
                <a:srgbClr val="000000"/>
              </a:solidFill>
              <a:latin typeface="Calibri" pitchFamily="34" charset="0"/>
            </a:endParaRPr>
          </a:p>
        </p:txBody>
      </p:sp>
      <p:sp>
        <p:nvSpPr>
          <p:cNvPr id="58376" name="TextBox 13"/>
          <p:cNvSpPr txBox="1">
            <a:spLocks noChangeArrowheads="1"/>
          </p:cNvSpPr>
          <p:nvPr/>
        </p:nvSpPr>
        <p:spPr bwMode="auto">
          <a:xfrm>
            <a:off x="152400" y="2786063"/>
            <a:ext cx="4191000" cy="304800"/>
          </a:xfrm>
          <a:prstGeom prst="rect">
            <a:avLst/>
          </a:prstGeom>
          <a:noFill/>
          <a:ln w="9525">
            <a:noFill/>
            <a:miter lim="800000"/>
            <a:headEnd/>
            <a:tailEnd/>
          </a:ln>
        </p:spPr>
        <p:txBody>
          <a:bodyPr>
            <a:spAutoFit/>
          </a:bodyPr>
          <a:lstStyle/>
          <a:p>
            <a:r>
              <a:rPr lang="en-US" sz="1400" b="1" dirty="0">
                <a:solidFill>
                  <a:srgbClr val="000000"/>
                </a:solidFill>
                <a:latin typeface="Calibri" pitchFamily="34" charset="0"/>
              </a:rPr>
              <a:t>MODELs/Sample_01_lj_cutoff/ LJ_mod.f90</a:t>
            </a:r>
          </a:p>
        </p:txBody>
      </p:sp>
      <p:sp>
        <p:nvSpPr>
          <p:cNvPr id="58377" name="TextBox 14"/>
          <p:cNvSpPr txBox="1">
            <a:spLocks noChangeArrowheads="1"/>
          </p:cNvSpPr>
          <p:nvPr/>
        </p:nvSpPr>
        <p:spPr bwMode="auto">
          <a:xfrm>
            <a:off x="152400" y="2006600"/>
            <a:ext cx="4495800" cy="304800"/>
          </a:xfrm>
          <a:prstGeom prst="rect">
            <a:avLst/>
          </a:prstGeom>
          <a:noFill/>
          <a:ln w="9525">
            <a:noFill/>
            <a:miter lim="800000"/>
            <a:headEnd/>
            <a:tailEnd/>
          </a:ln>
        </p:spPr>
        <p:txBody>
          <a:bodyPr>
            <a:spAutoFit/>
          </a:bodyPr>
          <a:lstStyle/>
          <a:p>
            <a:r>
              <a:rPr lang="en-US" sz="1400" b="1" dirty="0">
                <a:solidFill>
                  <a:srgbClr val="000000"/>
                </a:solidFill>
                <a:latin typeface="Calibri" pitchFamily="34" charset="0"/>
              </a:rPr>
              <a:t>MODELs/Sample_01_lj_cutoff_cpp/ LJ_sample1.cpp</a:t>
            </a:r>
          </a:p>
        </p:txBody>
      </p:sp>
      <p:sp>
        <p:nvSpPr>
          <p:cNvPr id="58378" name="TextBox 17"/>
          <p:cNvSpPr txBox="1">
            <a:spLocks noChangeArrowheads="1"/>
          </p:cNvSpPr>
          <p:nvPr/>
        </p:nvSpPr>
        <p:spPr bwMode="auto">
          <a:xfrm>
            <a:off x="4267200" y="1447800"/>
            <a:ext cx="4495800" cy="466725"/>
          </a:xfrm>
          <a:prstGeom prst="rect">
            <a:avLst/>
          </a:prstGeom>
          <a:solidFill>
            <a:srgbClr val="EBF1DE"/>
          </a:solidFill>
          <a:ln w="9528">
            <a:solidFill>
              <a:srgbClr val="FFC000"/>
            </a:solidFill>
            <a:miter lim="800000"/>
            <a:headEnd/>
            <a:tailEnd/>
          </a:ln>
        </p:spPr>
        <p:txBody>
          <a:bodyPr>
            <a:spAutoFit/>
          </a:bodyPr>
          <a:lstStyle/>
          <a:p>
            <a:r>
              <a:rPr lang="en-US" sz="1000" dirty="0">
                <a:solidFill>
                  <a:srgbClr val="000000"/>
                </a:solidFill>
                <a:latin typeface="Calibri" pitchFamily="34" charset="0"/>
              </a:rPr>
              <a:t> </a:t>
            </a:r>
            <a:r>
              <a:rPr lang="en-US" sz="1200" dirty="0">
                <a:solidFill>
                  <a:srgbClr val="000000"/>
                </a:solidFill>
                <a:latin typeface="Calibri" pitchFamily="34" charset="0"/>
              </a:rPr>
              <a:t> void (*</a:t>
            </a:r>
            <a:r>
              <a:rPr lang="en-US" sz="1200" dirty="0" err="1">
                <a:solidFill>
                  <a:srgbClr val="000000"/>
                </a:solidFill>
                <a:latin typeface="Calibri" pitchFamily="34" charset="0"/>
              </a:rPr>
              <a:t>nei_iterator</a:t>
            </a:r>
            <a:r>
              <a:rPr lang="en-US" sz="1200" dirty="0">
                <a:solidFill>
                  <a:srgbClr val="000000"/>
                </a:solidFill>
                <a:latin typeface="Calibri" pitchFamily="34" charset="0"/>
              </a:rPr>
              <a:t>)(void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 //prototype for iterator</a:t>
            </a:r>
          </a:p>
          <a:p>
            <a:r>
              <a:rPr lang="en-US" sz="1200" dirty="0">
                <a:solidFill>
                  <a:srgbClr val="000000"/>
                </a:solidFill>
                <a:latin typeface="Calibri" pitchFamily="34" charset="0"/>
              </a:rPr>
              <a:t>  </a:t>
            </a:r>
            <a:r>
              <a:rPr lang="en-US" sz="1200" b="1" dirty="0">
                <a:solidFill>
                  <a:srgbClr val="000000"/>
                </a:solidFill>
                <a:latin typeface="Calibri" pitchFamily="34" charset="0"/>
              </a:rPr>
              <a:t>(*</a:t>
            </a:r>
            <a:r>
              <a:rPr lang="en-US" sz="1200" b="1" dirty="0" err="1">
                <a:solidFill>
                  <a:srgbClr val="000000"/>
                </a:solidFill>
                <a:latin typeface="Calibri" pitchFamily="34" charset="0"/>
              </a:rPr>
              <a:t>nei_iterator</a:t>
            </a:r>
            <a:r>
              <a:rPr lang="en-US" sz="1200" b="1" dirty="0">
                <a:solidFill>
                  <a:srgbClr val="000000"/>
                </a:solidFill>
                <a:latin typeface="Calibri" pitchFamily="34" charset="0"/>
              </a:rPr>
              <a:t>)</a:t>
            </a:r>
            <a:r>
              <a:rPr lang="en-US" sz="1200" dirty="0">
                <a:solidFill>
                  <a:srgbClr val="000000"/>
                </a:solidFill>
                <a:latin typeface="Calibri" pitchFamily="34" charset="0"/>
              </a:rPr>
              <a:t>(&amp;neighObject,&amp;n1atom,&amp;numnei,&amp;restart);</a:t>
            </a:r>
          </a:p>
        </p:txBody>
      </p:sp>
      <p:sp>
        <p:nvSpPr>
          <p:cNvPr id="58379" name="TextBox 21"/>
          <p:cNvSpPr txBox="1">
            <a:spLocks noChangeArrowheads="1"/>
          </p:cNvSpPr>
          <p:nvPr/>
        </p:nvSpPr>
        <p:spPr bwMode="auto">
          <a:xfrm>
            <a:off x="4267200" y="2667000"/>
            <a:ext cx="4495800" cy="1744663"/>
          </a:xfrm>
          <a:prstGeom prst="rect">
            <a:avLst/>
          </a:prstGeom>
          <a:solidFill>
            <a:srgbClr val="EBF1DE"/>
          </a:solidFill>
          <a:ln w="9528">
            <a:solidFill>
              <a:srgbClr val="FFC000"/>
            </a:solidFill>
            <a:miter lim="800000"/>
            <a:headEnd/>
            <a:tailEnd/>
          </a:ln>
        </p:spPr>
        <p:txBody>
          <a:bodyPr>
            <a:spAutoFit/>
          </a:bodyPr>
          <a:lstStyle/>
          <a:p>
            <a:r>
              <a:rPr lang="en-US" sz="1000" dirty="0">
                <a:solidFill>
                  <a:srgbClr val="000000"/>
                </a:solidFill>
                <a:latin typeface="Calibri" pitchFamily="34" charset="0"/>
              </a:rPr>
              <a:t> </a:t>
            </a:r>
            <a:r>
              <a:rPr lang="en-US" sz="1200" dirty="0">
                <a:solidFill>
                  <a:srgbClr val="000000"/>
                </a:solidFill>
                <a:latin typeface="Calibri" pitchFamily="34" charset="0"/>
              </a:rPr>
              <a:t>interface</a:t>
            </a:r>
          </a:p>
          <a:p>
            <a:r>
              <a:rPr lang="en-US" sz="1200" dirty="0">
                <a:solidFill>
                  <a:srgbClr val="000000"/>
                </a:solidFill>
                <a:latin typeface="Calibri" pitchFamily="34" charset="0"/>
              </a:rPr>
              <a:t>      subroutine </a:t>
            </a:r>
            <a:r>
              <a:rPr lang="en-US" sz="1200" dirty="0" err="1">
                <a:solidFill>
                  <a:srgbClr val="000000"/>
                </a:solidFill>
                <a:latin typeface="Calibri" pitchFamily="34" charset="0"/>
              </a:rPr>
              <a:t>neighborsiterate</a:t>
            </a:r>
            <a:r>
              <a:rPr lang="en-US" sz="1200" dirty="0">
                <a:solidFill>
                  <a:srgbClr val="000000"/>
                </a:solidFill>
                <a:latin typeface="Calibri" pitchFamily="34" charset="0"/>
              </a:rPr>
              <a:t>(pneiobj,pnei1atom,numnei,restart)</a:t>
            </a:r>
          </a:p>
          <a:p>
            <a:r>
              <a:rPr lang="en-US" sz="1200" dirty="0">
                <a:solidFill>
                  <a:srgbClr val="000000"/>
                </a:solidFill>
                <a:latin typeface="Calibri" pitchFamily="34" charset="0"/>
              </a:rPr>
              <a:t>           integer*8 ::pneiobj,pnei1atom</a:t>
            </a:r>
          </a:p>
          <a:p>
            <a:r>
              <a:rPr lang="en-US" sz="1200" dirty="0">
                <a:solidFill>
                  <a:srgbClr val="000000"/>
                </a:solidFill>
                <a:latin typeface="Calibri" pitchFamily="34" charset="0"/>
              </a:rPr>
              <a:t>           integer :: </a:t>
            </a:r>
            <a:r>
              <a:rPr lang="en-US" sz="1200" dirty="0" err="1">
                <a:solidFill>
                  <a:srgbClr val="000000"/>
                </a:solidFill>
                <a:latin typeface="Calibri" pitchFamily="34" charset="0"/>
              </a:rPr>
              <a:t>numnei,restart</a:t>
            </a:r>
            <a:r>
              <a:rPr lang="en-US" sz="1200" dirty="0">
                <a:solidFill>
                  <a:srgbClr val="000000"/>
                </a:solidFill>
                <a:latin typeface="Calibri" pitchFamily="34" charset="0"/>
              </a:rPr>
              <a:t>! if restart = 0 set iterator to start</a:t>
            </a:r>
          </a:p>
          <a:p>
            <a:r>
              <a:rPr lang="en-US" sz="1200" dirty="0">
                <a:solidFill>
                  <a:srgbClr val="000000"/>
                </a:solidFill>
                <a:latin typeface="Calibri" pitchFamily="34" charset="0"/>
              </a:rPr>
              <a:t>                                                  ! if restart != 0 proceed next</a:t>
            </a:r>
          </a:p>
          <a:p>
            <a:r>
              <a:rPr lang="en-US" sz="1200" dirty="0">
                <a:solidFill>
                  <a:srgbClr val="000000"/>
                </a:solidFill>
                <a:latin typeface="Calibri" pitchFamily="34" charset="0"/>
              </a:rPr>
              <a:t>            end subroutine </a:t>
            </a:r>
            <a:r>
              <a:rPr lang="en-US" sz="1200" dirty="0" err="1">
                <a:solidFill>
                  <a:srgbClr val="000000"/>
                </a:solidFill>
                <a:latin typeface="Calibri" pitchFamily="34" charset="0"/>
              </a:rPr>
              <a:t>neighborsiterate</a:t>
            </a:r>
            <a:endParaRPr lang="en-US" sz="1200" dirty="0">
              <a:solidFill>
                <a:srgbClr val="000000"/>
              </a:solidFill>
              <a:latin typeface="Calibri" pitchFamily="34" charset="0"/>
            </a:endParaRPr>
          </a:p>
          <a:p>
            <a:r>
              <a:rPr lang="en-US" sz="1200" dirty="0">
                <a:solidFill>
                  <a:srgbClr val="000000"/>
                </a:solidFill>
                <a:latin typeface="Calibri" pitchFamily="34" charset="0"/>
              </a:rPr>
              <a:t>   end interface</a:t>
            </a:r>
          </a:p>
          <a:p>
            <a:r>
              <a:rPr lang="en-US" sz="1200" dirty="0">
                <a:solidFill>
                  <a:srgbClr val="000000"/>
                </a:solidFill>
                <a:latin typeface="Calibri" pitchFamily="34" charset="0"/>
              </a:rPr>
              <a:t>   pointer (</a:t>
            </a:r>
            <a:r>
              <a:rPr lang="en-US" sz="1200" dirty="0" err="1">
                <a:solidFill>
                  <a:srgbClr val="000000"/>
                </a:solidFill>
                <a:latin typeface="Calibri" pitchFamily="34" charset="0"/>
              </a:rPr>
              <a:t>piterator,neighborsiterate</a:t>
            </a:r>
            <a:r>
              <a:rPr lang="en-US" sz="1200" dirty="0">
                <a:solidFill>
                  <a:srgbClr val="000000"/>
                </a:solidFill>
                <a:latin typeface="Calibri" pitchFamily="34" charset="0"/>
              </a:rPr>
              <a:t>)</a:t>
            </a:r>
          </a:p>
          <a:p>
            <a:r>
              <a:rPr lang="en-US" sz="1200" dirty="0">
                <a:solidFill>
                  <a:srgbClr val="000000"/>
                </a:solidFill>
                <a:latin typeface="Calibri" pitchFamily="34" charset="0"/>
              </a:rPr>
              <a:t>   call </a:t>
            </a:r>
            <a:r>
              <a:rPr lang="en-US" sz="1200" dirty="0" err="1">
                <a:solidFill>
                  <a:srgbClr val="000000"/>
                </a:solidFill>
                <a:latin typeface="Calibri" pitchFamily="34" charset="0"/>
              </a:rPr>
              <a:t>neighborsiterate</a:t>
            </a:r>
            <a:r>
              <a:rPr lang="en-US" sz="1200" dirty="0">
                <a:solidFill>
                  <a:srgbClr val="000000"/>
                </a:solidFill>
                <a:latin typeface="Calibri" pitchFamily="34" charset="0"/>
              </a:rPr>
              <a:t> (pnei_obj,pnei1atom,numnei,restart)</a:t>
            </a:r>
          </a:p>
        </p:txBody>
      </p:sp>
      <p:sp>
        <p:nvSpPr>
          <p:cNvPr id="58380" name="TextBox 22"/>
          <p:cNvSpPr txBox="1">
            <a:spLocks noChangeArrowheads="1"/>
          </p:cNvSpPr>
          <p:nvPr/>
        </p:nvSpPr>
        <p:spPr bwMode="auto">
          <a:xfrm>
            <a:off x="4267200" y="1976438"/>
            <a:ext cx="4495800" cy="646112"/>
          </a:xfrm>
          <a:prstGeom prst="rect">
            <a:avLst/>
          </a:prstGeom>
          <a:solidFill>
            <a:srgbClr val="EBF1DE"/>
          </a:solidFill>
          <a:ln w="9528">
            <a:solidFill>
              <a:srgbClr val="FFC000"/>
            </a:solidFill>
            <a:miter lim="800000"/>
            <a:headEnd/>
            <a:tailEnd/>
          </a:ln>
        </p:spPr>
        <p:txBody>
          <a:bodyPr>
            <a:spAutoFit/>
          </a:bodyPr>
          <a:lstStyle/>
          <a:p>
            <a:r>
              <a:rPr lang="en-US" sz="1200">
                <a:solidFill>
                  <a:srgbClr val="000000"/>
                </a:solidFill>
                <a:latin typeface="Calibri" pitchFamily="34" charset="0"/>
              </a:rPr>
              <a:t>typedef void (*NEI_Iterator)(void *,int **,int *, int *);</a:t>
            </a:r>
          </a:p>
          <a:p>
            <a:r>
              <a:rPr lang="en-US" sz="1200">
                <a:solidFill>
                  <a:srgbClr val="000000"/>
                </a:solidFill>
                <a:latin typeface="Calibri" pitchFamily="34" charset="0"/>
              </a:rPr>
              <a:t> NEI_Iterator nei_iterator;</a:t>
            </a:r>
          </a:p>
          <a:p>
            <a:r>
              <a:rPr lang="en-US" sz="1200">
                <a:solidFill>
                  <a:srgbClr val="000000"/>
                </a:solidFill>
                <a:latin typeface="Calibri" pitchFamily="34" charset="0"/>
              </a:rPr>
              <a:t>(*nei_iterator)(&amp;neighObject,&amp;n1atom,&amp;numnei,&amp;restart);</a:t>
            </a:r>
          </a:p>
        </p:txBody>
      </p:sp>
      <p:sp>
        <p:nvSpPr>
          <p:cNvPr id="58381" name="Rounded Rectangular Callout 23"/>
          <p:cNvSpPr>
            <a:spLocks noChangeArrowheads="1"/>
          </p:cNvSpPr>
          <p:nvPr/>
        </p:nvSpPr>
        <p:spPr bwMode="auto">
          <a:xfrm>
            <a:off x="304800" y="3429000"/>
            <a:ext cx="32004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41208" y="33291"/>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alpha val="30980"/>
            </a:srgbClr>
          </a:solidFill>
          <a:ln w="9525">
            <a:noFill/>
            <a:miter lim="800000"/>
            <a:headEnd/>
            <a:tailEnd/>
          </a:ln>
        </p:spPr>
        <p:txBody>
          <a:bodyPr anchor="ctr" anchorCtr="1"/>
          <a:lstStyle/>
          <a:p>
            <a:pPr algn="ctr"/>
            <a:r>
              <a:rPr lang="en-US" sz="1200">
                <a:solidFill>
                  <a:srgbClr val="000000"/>
                </a:solidFill>
                <a:latin typeface="Calibri" pitchFamily="34" charset="0"/>
              </a:rPr>
              <a:t>Neighbor -list object – supplied by the </a:t>
            </a:r>
            <a:r>
              <a:rPr lang="en-US" sz="1200" b="1">
                <a:solidFill>
                  <a:srgbClr val="000000"/>
                </a:solidFill>
                <a:latin typeface="Calibri" pitchFamily="34" charset="0"/>
              </a:rPr>
              <a:t>Test</a:t>
            </a:r>
          </a:p>
        </p:txBody>
      </p:sp>
      <p:sp>
        <p:nvSpPr>
          <p:cNvPr id="58384" name="TextBox 26"/>
          <p:cNvSpPr txBox="1">
            <a:spLocks noChangeArrowheads="1"/>
          </p:cNvSpPr>
          <p:nvPr/>
        </p:nvSpPr>
        <p:spPr bwMode="auto">
          <a:xfrm>
            <a:off x="228600" y="4267200"/>
            <a:ext cx="3886200" cy="2219325"/>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The neighbor-list iterator and the neighbor-list object are supplied by the </a:t>
            </a:r>
            <a:r>
              <a:rPr lang="en-US" sz="1400" b="1" dirty="0">
                <a:solidFill>
                  <a:srgbClr val="000000"/>
                </a:solidFill>
                <a:latin typeface="Calibri" pitchFamily="34" charset="0"/>
              </a:rPr>
              <a:t>Test</a:t>
            </a:r>
            <a:r>
              <a:rPr lang="en-US" sz="1400" dirty="0">
                <a:solidFill>
                  <a:srgbClr val="000000"/>
                </a:solidFill>
                <a:latin typeface="Calibri" pitchFamily="34" charset="0"/>
              </a:rPr>
              <a:t>.  If the neighbor-list iterator is called with restart=0, then it resets its internal state to the beginning of the list.</a:t>
            </a:r>
          </a:p>
          <a:p>
            <a:r>
              <a:rPr lang="en-US" sz="1400" dirty="0">
                <a:solidFill>
                  <a:srgbClr val="000000"/>
                </a:solidFill>
                <a:latin typeface="Calibri" pitchFamily="34" charset="0"/>
              </a:rPr>
              <a:t>When restart is not zero, it returns the id of the next atom and all of its neighbor atom ids.</a:t>
            </a:r>
          </a:p>
          <a:p>
            <a:r>
              <a:rPr lang="en-US" sz="1400" dirty="0">
                <a:solidFill>
                  <a:srgbClr val="000000"/>
                </a:solidFill>
                <a:latin typeface="Calibri" pitchFamily="34" charset="0"/>
              </a:rPr>
              <a:t>In the examples it is assumed that the neighbor-list has a short form  (i.e., only atoms with id </a:t>
            </a:r>
            <a:r>
              <a:rPr lang="en-US" sz="1400" dirty="0" err="1">
                <a:solidFill>
                  <a:srgbClr val="000000"/>
                </a:solidFill>
                <a:latin typeface="Calibri" pitchFamily="34" charset="0"/>
              </a:rPr>
              <a:t>i</a:t>
            </a:r>
            <a:r>
              <a:rPr lang="en-US" sz="1400" dirty="0">
                <a:solidFill>
                  <a:srgbClr val="000000"/>
                </a:solidFill>
                <a:latin typeface="Calibri" pitchFamily="34" charset="0"/>
              </a:rPr>
              <a:t>&lt;j are included in the neighbor list.  This avoids “multiple counting”).</a:t>
            </a:r>
          </a:p>
        </p:txBody>
      </p:sp>
      <p:sp>
        <p:nvSpPr>
          <p:cNvPr id="16" name="Rounded Rectangular Callout 24"/>
          <p:cNvSpPr/>
          <p:nvPr/>
        </p:nvSpPr>
        <p:spPr>
          <a:xfrm>
            <a:off x="4190996" y="5333996"/>
            <a:ext cx="4648196" cy="990596"/>
          </a:xfrm>
          <a:custGeom>
            <a:avLst>
              <a:gd name="f0" fmla="val 10580"/>
              <a:gd name="f1" fmla="val -2176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Array of integer : integer nei1atom;  pointer(pnei1atom,nei1atom)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nei1atom(1)  -- size of all elements in the array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nei1atom(2)  -- atom id and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nei1atom(3:size)  --  it’s neighbors</a:t>
            </a:r>
          </a:p>
        </p:txBody>
      </p:sp>
      <p:sp>
        <p:nvSpPr>
          <p:cNvPr id="17" name="Rounded Rectangular Callout 25"/>
          <p:cNvSpPr/>
          <p:nvPr/>
        </p:nvSpPr>
        <p:spPr>
          <a:xfrm>
            <a:off x="7239003" y="4648196"/>
            <a:ext cx="1600200" cy="533396"/>
          </a:xfrm>
          <a:custGeom>
            <a:avLst>
              <a:gd name="f0" fmla="val 1905"/>
              <a:gd name="f1" fmla="val -12020"/>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-1 when reached the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end of neighbor list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1600" b="1" dirty="0" smtClean="0">
                <a:latin typeface="Calibri" pitchFamily="34" charset="0"/>
              </a:rPr>
              <a:t>   KIM API concept and implementation:</a:t>
            </a:r>
          </a:p>
          <a:p>
            <a:pPr lvl="1" eaLnBrk="1" hangingPunct="1">
              <a:lnSpc>
                <a:spcPct val="80000"/>
              </a:lnSpc>
              <a:spcBef>
                <a:spcPts val="300"/>
              </a:spcBef>
              <a:buFont typeface="Calibri" pitchFamily="34" charset="0"/>
              <a:buAutoNum type="arabicPeriod"/>
            </a:pPr>
            <a:r>
              <a:rPr sz="1400" dirty="0" smtClean="0">
                <a:latin typeface="Calibri" pitchFamily="34" charset="0"/>
              </a:rPr>
              <a:t>The KIM repository contains </a:t>
            </a:r>
            <a:r>
              <a:rPr sz="1400" b="1" dirty="0" smtClean="0">
                <a:latin typeface="Calibri" pitchFamily="34" charset="0"/>
              </a:rPr>
              <a:t>Models </a:t>
            </a:r>
            <a:r>
              <a:rPr sz="1400" dirty="0" smtClean="0">
                <a:latin typeface="Calibri" pitchFamily="34" charset="0"/>
              </a:rPr>
              <a:t>and </a:t>
            </a:r>
            <a:r>
              <a:rPr sz="1400" b="1" dirty="0" smtClean="0">
                <a:latin typeface="Calibri" pitchFamily="34" charset="0"/>
              </a:rPr>
              <a:t>Tests</a:t>
            </a:r>
          </a:p>
          <a:p>
            <a:pPr lvl="1" eaLnBrk="1" hangingPunct="1">
              <a:lnSpc>
                <a:spcPct val="80000"/>
              </a:lnSpc>
              <a:spcBef>
                <a:spcPts val="300"/>
              </a:spcBef>
              <a:buFont typeface="Calibri" pitchFamily="34" charset="0"/>
              <a:buAutoNum type="arabicPeriod"/>
            </a:pPr>
            <a:r>
              <a:rPr sz="14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4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400" dirty="0" smtClean="0">
                <a:latin typeface="Calibri" pitchFamily="34" charset="0"/>
              </a:rPr>
              <a:t>How can a </a:t>
            </a:r>
            <a:r>
              <a:rPr sz="1400" b="1" dirty="0" smtClean="0">
                <a:latin typeface="Calibri" pitchFamily="34" charset="0"/>
              </a:rPr>
              <a:t>Test</a:t>
            </a:r>
            <a:r>
              <a:rPr sz="1400" dirty="0" smtClean="0">
                <a:latin typeface="Calibri" pitchFamily="34" charset="0"/>
              </a:rPr>
              <a:t> know what type of input/output data is required by a </a:t>
            </a:r>
            <a:r>
              <a:rPr sz="1400" b="1" dirty="0" smtClean="0">
                <a:latin typeface="Calibri" pitchFamily="34" charset="0"/>
              </a:rPr>
              <a:t>Model</a:t>
            </a:r>
            <a:r>
              <a:rPr sz="1400" dirty="0" smtClean="0">
                <a:latin typeface="Calibri" pitchFamily="34" charset="0"/>
              </a:rPr>
              <a:t>?</a:t>
            </a:r>
            <a:br>
              <a:rPr sz="1400" dirty="0" smtClean="0">
                <a:latin typeface="Calibri" pitchFamily="34" charset="0"/>
              </a:rPr>
            </a:br>
            <a:r>
              <a:rPr sz="14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400" dirty="0" smtClean="0">
                <a:solidFill>
                  <a:schemeClr val="tx1"/>
                </a:solidFill>
                <a:latin typeface="Calibri" pitchFamily="34" charset="0"/>
              </a:rPr>
              <a:t>Structure of descriptor file and type of the variable in the descriptor file</a:t>
            </a:r>
            <a:endParaRPr sz="1400" dirty="0" smtClean="0">
              <a:solidFill>
                <a:schemeClr val="tx1"/>
              </a:solidFill>
              <a:latin typeface="Calibri" pitchFamily="34" charset="0"/>
            </a:endParaRPr>
          </a:p>
          <a:p>
            <a:pPr lvl="2" eaLnBrk="1" hangingPunct="1">
              <a:lnSpc>
                <a:spcPct val="80000"/>
              </a:lnSpc>
              <a:spcBef>
                <a:spcPts val="300"/>
              </a:spcBef>
              <a:buFont typeface="Calibri" pitchFamily="34" charset="0"/>
              <a:buAutoNum type="arabicPeriod"/>
            </a:pPr>
            <a:r>
              <a:rPr sz="1200" dirty="0" smtClean="0">
                <a:latin typeface="Calibri" pitchFamily="34" charset="0"/>
              </a:rPr>
              <a:t>Each argument line in the descriptor file defines a variable (scalar, array, method, etc.) and its properties</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Specifying atom – species data lines</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In order to define “convention” of test models  behavior,  dummy data lines are reserved</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Parameter variable serves the purpose to publish and have access to  models internal parameters</a:t>
            </a:r>
          </a:p>
          <a:p>
            <a:pPr lvl="1" eaLnBrk="1" hangingPunct="1">
              <a:lnSpc>
                <a:spcPct val="80000"/>
              </a:lnSpc>
              <a:spcBef>
                <a:spcPts val="300"/>
              </a:spcBef>
              <a:buFont typeface="Calibri" pitchFamily="34" charset="0"/>
              <a:buAutoNum type="arabicPeriod"/>
            </a:pPr>
            <a:r>
              <a:rPr lang="en-US" sz="1400" dirty="0" smtClean="0">
                <a:solidFill>
                  <a:schemeClr val="tx1"/>
                </a:solidFill>
                <a:latin typeface="Calibri" pitchFamily="34" charset="0"/>
              </a:rPr>
              <a:t>NBC methods  define  the convention to deal with  various neighbor lists and  boundary conditions</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Descriptions of the NBC methods</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Descriptions of the NBC methods (2)</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Example of NBC using methods in KIM file</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Neighbor list access methods:  all related lines in KIM descriptor files</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Interface for </a:t>
            </a:r>
            <a:r>
              <a:rPr lang="en-US" sz="1200" dirty="0" err="1" smtClean="0">
                <a:solidFill>
                  <a:schemeClr val="tx1"/>
                </a:solidFill>
                <a:latin typeface="Calibri" pitchFamily="34" charset="0"/>
              </a:rPr>
              <a:t>get_half_neigh</a:t>
            </a:r>
            <a:r>
              <a:rPr lang="en-US" sz="1200" dirty="0" smtClean="0">
                <a:solidFill>
                  <a:schemeClr val="tx1"/>
                </a:solidFill>
                <a:latin typeface="Calibri" pitchFamily="34" charset="0"/>
              </a:rPr>
              <a:t> and </a:t>
            </a:r>
            <a:r>
              <a:rPr lang="en-US" sz="1200" dirty="0" err="1" smtClean="0">
                <a:solidFill>
                  <a:schemeClr val="tx1"/>
                </a:solidFill>
                <a:latin typeface="Calibri" pitchFamily="34" charset="0"/>
              </a:rPr>
              <a:t>get_full_neigh</a:t>
            </a:r>
            <a:r>
              <a:rPr lang="en-US" sz="1200" dirty="0" smtClean="0">
                <a:solidFill>
                  <a:schemeClr val="tx1"/>
                </a:solidFill>
                <a:latin typeface="Calibri" pitchFamily="34" charset="0"/>
              </a:rPr>
              <a:t> methods</a:t>
            </a:r>
          </a:p>
          <a:p>
            <a:pPr lvl="1" eaLnBrk="1" hangingPunct="1">
              <a:lnSpc>
                <a:spcPct val="80000"/>
              </a:lnSpc>
              <a:spcBef>
                <a:spcPts val="300"/>
              </a:spcBef>
              <a:buFont typeface="Calibri" pitchFamily="34" charset="0"/>
              <a:buAutoNum type="arabicPeriod"/>
            </a:pPr>
            <a:r>
              <a:rPr sz="1400" dirty="0" smtClean="0">
                <a:solidFill>
                  <a:schemeClr val="tx1"/>
                </a:solidFill>
                <a:latin typeface="Calibri" pitchFamily="34" charset="0"/>
              </a:rPr>
              <a:t>Test/Model coupling: The Model’s initialization routine stores a pointer to the “compute” routine in the KIM_API  object </a:t>
            </a:r>
          </a:p>
          <a:p>
            <a:pPr lvl="1" eaLnBrk="1" hangingPunct="1">
              <a:lnSpc>
                <a:spcPct val="80000"/>
              </a:lnSpc>
              <a:spcBef>
                <a:spcPts val="300"/>
              </a:spcBef>
              <a:buFont typeface="Calibri" pitchFamily="34" charset="0"/>
              <a:buAutoNum type="arabicPeriod"/>
            </a:pPr>
            <a:r>
              <a:rPr lang="en-US" sz="1400" dirty="0" smtClean="0">
                <a:solidFill>
                  <a:schemeClr val="tx1"/>
                </a:solidFill>
                <a:latin typeface="Calibri" pitchFamily="34" charset="0"/>
              </a:rPr>
              <a:t>Initialization of KIM API object, setting  and getting data-pointers can be done through the KIM service routines</a:t>
            </a:r>
            <a:endParaRPr sz="1400" dirty="0" smtClean="0">
              <a:solidFill>
                <a:schemeClr val="tx1"/>
              </a:solidFill>
              <a:latin typeface="Calibri" pitchFamily="34" charset="0"/>
            </a:endParaRP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Examples of using </a:t>
            </a:r>
            <a:r>
              <a:rPr lang="en-US" sz="1200" dirty="0" err="1" smtClean="0">
                <a:solidFill>
                  <a:schemeClr val="tx1"/>
                </a:solidFill>
                <a:latin typeface="Calibri" pitchFamily="34" charset="0"/>
              </a:rPr>
              <a:t>KIM_API_init</a:t>
            </a:r>
            <a:r>
              <a:rPr lang="en-US" sz="1200" dirty="0" smtClean="0">
                <a:solidFill>
                  <a:schemeClr val="tx1"/>
                </a:solidFill>
                <a:latin typeface="Calibri" pitchFamily="34" charset="0"/>
              </a:rPr>
              <a:t> and </a:t>
            </a:r>
            <a:r>
              <a:rPr lang="en-US" sz="1200" dirty="0" err="1" smtClean="0">
                <a:solidFill>
                  <a:schemeClr val="tx1"/>
                </a:solidFill>
                <a:latin typeface="Calibri" pitchFamily="34" charset="0"/>
              </a:rPr>
              <a:t>KIM_API_allocate</a:t>
            </a:r>
            <a:r>
              <a:rPr lang="en-US" sz="1200" dirty="0" smtClean="0">
                <a:solidFill>
                  <a:schemeClr val="tx1"/>
                </a:solidFill>
                <a:latin typeface="Calibri" pitchFamily="34" charset="0"/>
              </a:rPr>
              <a:t> service routines</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Examples of using KIM API get/set data</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KIM_API_model init will call model initialize routine that in turn will place model compute into KIM object</a:t>
            </a:r>
          </a:p>
          <a:p>
            <a:pPr lvl="2" eaLnBrk="1" hangingPunct="1">
              <a:lnSpc>
                <a:spcPct val="80000"/>
              </a:lnSpc>
              <a:spcBef>
                <a:spcPts val="300"/>
              </a:spcBef>
              <a:buFont typeface="Calibri" pitchFamily="34" charset="0"/>
              <a:buAutoNum type="arabicPeriod"/>
            </a:pPr>
            <a:r>
              <a:rPr lang="en-US" sz="1200" dirty="0" smtClean="0">
                <a:solidFill>
                  <a:schemeClr val="tx1"/>
                </a:solidFill>
                <a:latin typeface="Calibri" pitchFamily="34" charset="0"/>
              </a:rPr>
              <a:t>An example of using </a:t>
            </a:r>
            <a:r>
              <a:rPr lang="en-US" sz="1200" dirty="0" err="1" smtClean="0">
                <a:solidFill>
                  <a:schemeClr val="tx1"/>
                </a:solidFill>
                <a:latin typeface="Calibri" pitchFamily="34" charset="0"/>
              </a:rPr>
              <a:t>get_half_neigh</a:t>
            </a:r>
            <a:r>
              <a:rPr lang="en-US" sz="1200" dirty="0" smtClean="0">
                <a:solidFill>
                  <a:schemeClr val="tx1"/>
                </a:solidFill>
                <a:latin typeface="Calibri" pitchFamily="34" charset="0"/>
              </a:rPr>
              <a:t> methods through KIM API service routines</a:t>
            </a:r>
            <a:endParaRPr sz="12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400" dirty="0" smtClean="0">
                <a:solidFill>
                  <a:schemeClr val="tx1"/>
                </a:solidFill>
                <a:latin typeface="Calibri" pitchFamily="34" charset="0"/>
              </a:rPr>
              <a:t>KIM installation, compilation, linking and running tests</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49</a:t>
            </a:fld>
            <a:endParaRPr lang="en-US" sz="1200" kern="0" dirty="0">
              <a:solidFill>
                <a:srgbClr val="898989"/>
              </a:solidFill>
              <a:latin typeface="Calibri"/>
            </a:endParaRPr>
          </a:p>
        </p:txBody>
      </p:sp>
      <p:graphicFrame>
        <p:nvGraphicFramePr>
          <p:cNvPr id="10" name="Content Placeholder 9"/>
          <p:cNvGraphicFramePr>
            <a:graphicFrameLocks noGrp="1"/>
          </p:cNvGraphicFramePr>
          <p:nvPr>
            <p:ph idx="1"/>
          </p:nvPr>
        </p:nvGraphicFramePr>
        <p:xfrm>
          <a:off x="152400" y="2971800"/>
          <a:ext cx="83058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533400" y="3657600"/>
            <a:ext cx="3810000" cy="2514600"/>
          </a:xfrm>
          <a:prstGeom prst="rect">
            <a:avLst/>
          </a:prstGeom>
          <a:solidFill>
            <a:schemeClr val="tx2">
              <a:lumMod val="20000"/>
              <a:lumOff val="80000"/>
            </a:schemeClr>
          </a:solidFill>
          <a:ln>
            <a:solidFill>
              <a:schemeClr val="accent1"/>
            </a:solidFill>
          </a:ln>
        </p:spPr>
        <p:txBody>
          <a:bodyPr wrap="square" rtlCol="0">
            <a:noAutofit/>
          </a:bodyPr>
          <a:lstStyle/>
          <a:p>
            <a:endParaRPr lang="en-US" sz="1400" dirty="0" smtClean="0"/>
          </a:p>
          <a:p>
            <a:r>
              <a:rPr lang="en-US" sz="1600" dirty="0" smtClean="0"/>
              <a:t>•  develop an online database of freely available </a:t>
            </a:r>
            <a:r>
              <a:rPr lang="en-US" sz="1600" i="1" dirty="0" smtClean="0">
                <a:solidFill>
                  <a:schemeClr val="accent2">
                    <a:lumMod val="75000"/>
                  </a:schemeClr>
                </a:solidFill>
              </a:rPr>
              <a:t>Models, Tests </a:t>
            </a:r>
            <a:r>
              <a:rPr lang="en-US" sz="1600" dirty="0" smtClean="0"/>
              <a:t>and </a:t>
            </a:r>
            <a:r>
              <a:rPr lang="en-US" sz="1600" i="1" dirty="0" smtClean="0">
                <a:solidFill>
                  <a:schemeClr val="accent2">
                    <a:lumMod val="75000"/>
                  </a:schemeClr>
                </a:solidFill>
              </a:rPr>
              <a:t>Reference Data</a:t>
            </a:r>
          </a:p>
          <a:p>
            <a:endParaRPr lang="en-US" sz="1600" dirty="0" smtClean="0"/>
          </a:p>
          <a:p>
            <a:r>
              <a:rPr lang="en-US" sz="1600" dirty="0" smtClean="0"/>
              <a:t>•  develop coding, dictionary, and testing/benchmarking </a:t>
            </a:r>
            <a:r>
              <a:rPr lang="en-US" sz="1600" i="1" dirty="0" smtClean="0">
                <a:solidFill>
                  <a:schemeClr val="accent2">
                    <a:lumMod val="75000"/>
                  </a:schemeClr>
                </a:solidFill>
              </a:rPr>
              <a:t>standards</a:t>
            </a:r>
          </a:p>
          <a:p>
            <a:endParaRPr lang="en-US" sz="1600" dirty="0" smtClean="0"/>
          </a:p>
          <a:p>
            <a:r>
              <a:rPr lang="en-US" sz="1600" dirty="0" smtClean="0"/>
              <a:t>•  develop </a:t>
            </a:r>
            <a:r>
              <a:rPr lang="en-US" sz="1600" dirty="0" smtClean="0">
                <a:solidFill>
                  <a:schemeClr val="accent2">
                    <a:lumMod val="75000"/>
                  </a:schemeClr>
                </a:solidFill>
              </a:rPr>
              <a:t>KIM API  </a:t>
            </a:r>
            <a:r>
              <a:rPr lang="en-US" sz="1600" dirty="0" smtClean="0"/>
              <a:t>for test-model coupling </a:t>
            </a:r>
            <a:endParaRPr lang="en-US" sz="1600" dirty="0"/>
          </a:p>
        </p:txBody>
      </p:sp>
      <p:sp>
        <p:nvSpPr>
          <p:cNvPr id="12" name="TextBox 11"/>
          <p:cNvSpPr txBox="1"/>
          <p:nvPr/>
        </p:nvSpPr>
        <p:spPr>
          <a:xfrm>
            <a:off x="4419600" y="3657600"/>
            <a:ext cx="3657600" cy="2514600"/>
          </a:xfrm>
          <a:prstGeom prst="rect">
            <a:avLst/>
          </a:prstGeom>
          <a:solidFill>
            <a:schemeClr val="accent2">
              <a:lumMod val="20000"/>
              <a:lumOff val="80000"/>
            </a:schemeClr>
          </a:solidFill>
          <a:ln>
            <a:solidFill>
              <a:schemeClr val="accent2">
                <a:lumMod val="20000"/>
                <a:lumOff val="80000"/>
              </a:schemeClr>
            </a:solidFill>
          </a:ln>
        </p:spPr>
        <p:txBody>
          <a:bodyPr wrap="square" rtlCol="0">
            <a:noAutofit/>
          </a:bodyPr>
          <a:lstStyle/>
          <a:p>
            <a:endParaRPr lang="en-US" dirty="0" smtClean="0"/>
          </a:p>
          <a:p>
            <a:r>
              <a:rPr lang="en-US" sz="1600" dirty="0" smtClean="0"/>
              <a:t>•  develop a framework for evaluating </a:t>
            </a:r>
            <a:r>
              <a:rPr lang="en-US" sz="1600" i="1" dirty="0" smtClean="0">
                <a:solidFill>
                  <a:schemeClr val="accent2">
                    <a:lumMod val="75000"/>
                  </a:schemeClr>
                </a:solidFill>
              </a:rPr>
              <a:t>precision</a:t>
            </a:r>
            <a:r>
              <a:rPr lang="en-US" sz="1600" dirty="0" smtClean="0"/>
              <a:t> and </a:t>
            </a:r>
            <a:r>
              <a:rPr lang="en-US" sz="1600" i="1" dirty="0" smtClean="0">
                <a:solidFill>
                  <a:schemeClr val="accent2">
                    <a:lumMod val="75000"/>
                  </a:schemeClr>
                </a:solidFill>
              </a:rPr>
              <a:t>transferability</a:t>
            </a:r>
            <a:r>
              <a:rPr lang="en-US" sz="1600" dirty="0" smtClean="0"/>
              <a:t> of Models</a:t>
            </a:r>
          </a:p>
          <a:p>
            <a:endParaRPr lang="en-US" sz="1600" dirty="0" smtClean="0"/>
          </a:p>
          <a:p>
            <a:r>
              <a:rPr lang="en-US" sz="1600" dirty="0" smtClean="0"/>
              <a:t>•  develop </a:t>
            </a:r>
            <a:r>
              <a:rPr lang="en-US" sz="1600" i="1" dirty="0" smtClean="0">
                <a:solidFill>
                  <a:schemeClr val="accent2">
                    <a:lumMod val="75000"/>
                  </a:schemeClr>
                </a:solidFill>
              </a:rPr>
              <a:t>automatic guidelines </a:t>
            </a:r>
            <a:r>
              <a:rPr lang="en-US" sz="1600" dirty="0" smtClean="0"/>
              <a:t>for selecting suitable Models for given applications</a:t>
            </a:r>
            <a:endParaRPr lang="en-US" sz="1600" dirty="0"/>
          </a:p>
        </p:txBody>
      </p:sp>
      <p:sp>
        <p:nvSpPr>
          <p:cNvPr id="13" name="TextBox 12"/>
          <p:cNvSpPr txBox="1"/>
          <p:nvPr/>
        </p:nvSpPr>
        <p:spPr>
          <a:xfrm>
            <a:off x="457200" y="1066800"/>
            <a:ext cx="8229600" cy="1754326"/>
          </a:xfrm>
          <a:prstGeom prst="rect">
            <a:avLst/>
          </a:prstGeom>
          <a:noFill/>
        </p:spPr>
        <p:txBody>
          <a:bodyPr wrap="square" rtlCol="0">
            <a:spAutoFit/>
          </a:bodyPr>
          <a:lstStyle/>
          <a:p>
            <a:r>
              <a:rPr lang="en-US" b="1" dirty="0" smtClean="0"/>
              <a:t>KIM aims to be:</a:t>
            </a:r>
          </a:p>
          <a:p>
            <a:endParaRPr lang="en-US" b="1" dirty="0" smtClean="0"/>
          </a:p>
          <a:p>
            <a:r>
              <a:rPr lang="en-US" i="1" dirty="0" smtClean="0"/>
              <a:t>An online resource for standardized testing, </a:t>
            </a:r>
            <a:r>
              <a:rPr lang="en-US" i="1" dirty="0" err="1" smtClean="0"/>
              <a:t>longterm</a:t>
            </a:r>
            <a:r>
              <a:rPr lang="en-US" i="1" dirty="0" smtClean="0"/>
              <a:t> warehousing and easy retrieval of </a:t>
            </a:r>
            <a:r>
              <a:rPr lang="en-US" i="1" dirty="0" err="1" smtClean="0"/>
              <a:t>interatomic</a:t>
            </a:r>
            <a:r>
              <a:rPr lang="en-US" i="1" dirty="0" smtClean="0"/>
              <a:t> models and data.</a:t>
            </a:r>
          </a:p>
          <a:p>
            <a:endParaRPr lang="en-US" i="1" dirty="0" smtClean="0"/>
          </a:p>
          <a:p>
            <a:r>
              <a:rPr lang="en-US" b="1" dirty="0" smtClean="0"/>
              <a:t>KIM will address the barriers in two stages:</a:t>
            </a:r>
            <a:endParaRPr lang="en-US"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Valeriu Smirichinski (U. Minnesota)</a:t>
            </a: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err="1" smtClean="0">
                <a:latin typeface="Calibri" pitchFamily="34" charset="0"/>
              </a:rPr>
              <a:t>Mihir</a:t>
            </a:r>
            <a:r>
              <a:rPr lang="en-US" sz="2000" dirty="0" smtClean="0">
                <a:latin typeface="Calibri" pitchFamily="34" charset="0"/>
              </a:rPr>
              <a:t> </a:t>
            </a:r>
            <a:r>
              <a:rPr lang="en-US" sz="2000" dirty="0" err="1" smtClean="0">
                <a:latin typeface="Calibri" pitchFamily="34" charset="0"/>
              </a:rPr>
              <a:t>Khadilkar</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229600" cy="5355312"/>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and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hlinkClick r:id="rId3" action="ppaction://hlinkfile"/>
              </a:rPr>
              <a:t>API</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solidFill>
                  <a:srgbClr val="C00000"/>
                </a:solidFill>
              </a:rPr>
              <a:t>of 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4"/>
              </a:rPr>
              <a:t>http://openKIM.org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mathbf{R}_{ij}= \mathbf{x}_j-\mathbf{x}_i&#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26.9602"/>
  <p:tag name="PICTUREFILESIZE" val="4659"/>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mathbf{R}_{ij}&#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30.00008"/>
  <p:tag name="PICTUREFILESIZE" val="1787"/>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mathbf{R}_{ij}&#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30.00008"/>
  <p:tag name="PICTUREFILESIZE" val="178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17778</TotalTime>
  <Words>8563</Words>
  <Application>Microsoft Macintosh PowerPoint</Application>
  <PresentationFormat>On-screen Show (4:3)</PresentationFormat>
  <Paragraphs>1288</Paragraphs>
  <Slides>49</Slides>
  <Notes>49</Notes>
  <HiddenSlides>9</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KIM API   (Knowledgebase of Interatomic Models  Application Programming Interface)</vt:lpstr>
      <vt:lpstr>Contents</vt:lpstr>
      <vt:lpstr>Contents (2)</vt:lpstr>
      <vt:lpstr>PowerPoint Presentation</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PowerPoint Presentation</vt:lpstr>
      <vt:lpstr>The KIM API facilitates communication between  Models and Tests</vt:lpstr>
      <vt:lpstr>The most challenging technical requirement is the need for multi-language support</vt:lpstr>
      <vt:lpstr>The KIM API is based on exchanging pointers to data and methods</vt:lpstr>
      <vt:lpstr>How can a Test know what type of input/output data is required by a Model? We have solved this problem by introducing the KIM API descriptor file</vt:lpstr>
      <vt:lpstr> Structure of descriptor file  </vt:lpstr>
      <vt:lpstr> Each argument line in the descriptor file describes a variable and its properties  </vt:lpstr>
      <vt:lpstr> Specifying atom types – species data lines</vt:lpstr>
      <vt:lpstr> In order to define “conventions” of test/model behavior, dummy data lines are reserved  </vt:lpstr>
      <vt:lpstr> Parameter variables are used to publish/access internal parameters of a Model  </vt:lpstr>
      <vt:lpstr>Handling of Neighbor lists and  Boundary Conditions – NBC methods</vt:lpstr>
      <vt:lpstr>Descriptions of the NBC methods</vt:lpstr>
      <vt:lpstr>Descriptions of the NBC methods (2)</vt:lpstr>
      <vt:lpstr> Example of using NBC methods in KIM file  </vt:lpstr>
      <vt:lpstr> Neighbor list access methods:  all related lines in KIM descriptor files </vt:lpstr>
      <vt:lpstr> Interface to methods:  get_half_neigh &amp; get_full_neigh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get/set data  </vt:lpstr>
      <vt:lpstr>KIM_API_model_init will call model initialize routine that in turn will place model compute into KIM object  </vt:lpstr>
      <vt:lpstr>An example of using get_half_neigh methods through KIM API service routines</vt:lpstr>
      <vt:lpstr>Summary</vt:lpstr>
      <vt:lpstr>PowerPoint Presentation</vt:lpstr>
      <vt:lpstr> Every variable that needs to be communicated between tests and models must be in the descriptor file </vt:lpstr>
      <vt:lpstr>Model and Test examples available in the current version of KIM API ( generated from EXAMPLES-LEGO)</vt:lpstr>
      <vt:lpstr>KIM API directory structure</vt:lpstr>
      <vt:lpstr>KIM installation: compilation, linking and running tests</vt:lpstr>
      <vt:lpstr>KIM API object is an array of Base data elements. Each Base data element can hold a pointer to any relevant data</vt:lpstr>
      <vt:lpstr>PowerPoint Presentation</vt:lpstr>
      <vt:lpstr>Knowledgebase of Interatomic Models (KIM) and an Application Programming Interface as a Standard for Molecular Simulation</vt:lpstr>
      <vt:lpstr>Boundary conditions,  parallel execution, neighbor list and neighbor list iterator (discussion)</vt:lpstr>
      <vt:lpstr>How to supply information about the model to the test, during building the code or run-time? </vt:lpstr>
      <vt:lpstr>Three Lennard-Jones models (in the C, C++ and F90 languages) are available in this release. Each uses a neighbor-list iterator (written in F90) for its internal calculation loop.</vt:lpstr>
      <vt:lpstr>Content</vt:lpstr>
      <vt:lpstr>Knowledgebase of Interatomic Models (KIM) is proposed to overcome the barriers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966</cp:revision>
  <cp:lastPrinted>2011-08-06T13:33:20Z</cp:lastPrinted>
  <dcterms:created xsi:type="dcterms:W3CDTF">2010-03-15T14:52:22Z</dcterms:created>
  <dcterms:modified xsi:type="dcterms:W3CDTF">2011-08-06T13:40:18Z</dcterms:modified>
</cp:coreProperties>
</file>