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309" r:id="rId19"/>
    <p:sldId id="262" r:id="rId20"/>
    <p:sldId id="287" r:id="rId21"/>
    <p:sldId id="263" r:id="rId22"/>
    <p:sldId id="282" r:id="rId23"/>
    <p:sldId id="281" r:id="rId24"/>
    <p:sldId id="284" r:id="rId25"/>
    <p:sldId id="288" r:id="rId26"/>
    <p:sldId id="289" r:id="rId27"/>
    <p:sldId id="290" r:id="rId28"/>
    <p:sldId id="291" r:id="rId29"/>
    <p:sldId id="285" r:id="rId30"/>
    <p:sldId id="292" r:id="rId31"/>
    <p:sldId id="264" r:id="rId32"/>
    <p:sldId id="270" r:id="rId33"/>
    <p:sldId id="265" r:id="rId34"/>
    <p:sldId id="266" r:id="rId35"/>
    <p:sldId id="267" r:id="rId36"/>
    <p:sldId id="268" r:id="rId37"/>
    <p:sldId id="272" r:id="rId38"/>
    <p:sldId id="273" r:id="rId39"/>
    <p:sldId id="275" r:id="rId40"/>
    <p:sldId id="274" r:id="rId41"/>
    <p:sldId id="276" r:id="rId42"/>
    <p:sldId id="308" r:id="rId43"/>
    <p:sldId id="310" r:id="rId44"/>
  </p:sldIdLst>
  <p:sldSz cx="9144000" cy="6858000" type="screen4x3"/>
  <p:notesSz cx="6845300" cy="9396413"/>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12" autoAdjust="0"/>
    <p:restoredTop sz="94640" autoAdjust="0"/>
  </p:normalViewPr>
  <p:slideViewPr>
    <p:cSldViewPr>
      <p:cViewPr varScale="1">
        <p:scale>
          <a:sx n="171" d="100"/>
          <a:sy n="171" d="100"/>
        </p:scale>
        <p:origin x="-112" y="-42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tags" Target="tags/tag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9/14/11</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p14="http://schemas.microsoft.com/office/powerpoint/2010/main"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9/14/11</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p14="http://schemas.microsoft.com/office/powerpoint/2010/main"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000000"/>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25</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28</a:t>
            </a:fld>
            <a:endParaRPr lang="en-US" sz="1200" kern="0">
              <a:solidFill>
                <a:srgbClr val="000000"/>
              </a:solidFill>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000000"/>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58872530-C1E7-479B-961E-45086635665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DC580C40-695C-4315-B6B9-C14B952D1DB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19053D79-DB92-4600-990B-D5682F501451}"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9/14/11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xmlns:p14="http://schemas.microsoft.com/office/powerpoint/2010/mai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9/14/11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9/14/11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9/14/11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xmlns:p14="http://schemas.microsoft.com/office/powerpoint/2010/mai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9/14/11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9/14/11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9/14/11</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9/14/11</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9/14/11</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9/14/11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9/14/11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9/14/11</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xmlns:p14="http://schemas.microsoft.com/office/powerpoint/2010/mai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notesSlide" Target="../notesSlides/notesSlide11.xml"/><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tags" Target="../tags/tag2.xml"/><Relationship Id="rId2"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openki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lang="en-US" sz="3200" b="1" dirty="0" smtClean="0">
                <a:solidFill>
                  <a:srgbClr val="0070C0"/>
                </a:solidFill>
                <a:latin typeface="Arial" charset="0"/>
                <a:cs typeface="Arial" charset="0"/>
              </a:rPr>
              <a:t>Knowledgebase of Interatomic Models</a:t>
            </a:r>
            <a:br>
              <a:rPr lang="en-US" sz="3200" b="1" dirty="0" smtClean="0">
                <a:solidFill>
                  <a:srgbClr val="0070C0"/>
                </a:solidFill>
                <a:latin typeface="Arial" charset="0"/>
                <a:cs typeface="Arial" charset="0"/>
              </a:rPr>
            </a:br>
            <a:r>
              <a:rPr lang="en-US" sz="3200" b="1" dirty="0" smtClean="0">
                <a:solidFill>
                  <a:srgbClr val="0070C0"/>
                </a:solidFill>
                <a:latin typeface="Arial" charset="0"/>
                <a:cs typeface="Arial" charset="0"/>
              </a:rPr>
              <a:t> Application Programming Interface </a:t>
            </a:r>
            <a:r>
              <a:rPr sz="3200" b="1" dirty="0" smtClean="0">
                <a:solidFill>
                  <a:srgbClr val="0070C0"/>
                </a:solidFill>
                <a:latin typeface="Arial" charset="0"/>
                <a:cs typeface="Arial" charset="0"/>
              </a:rPr>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(KIM API)</a:t>
            </a:r>
          </a:p>
        </p:txBody>
      </p:sp>
      <p:sp>
        <p:nvSpPr>
          <p:cNvPr id="15362" name="Subtitle 2"/>
          <p:cNvSpPr txBox="1">
            <a:spLocks noGrp="1"/>
          </p:cNvSpPr>
          <p:nvPr>
            <p:ph type="subTitle" idx="1"/>
          </p:nvPr>
        </p:nvSpPr>
        <p:spPr>
          <a:xfrm>
            <a:off x="1447800" y="3657600"/>
            <a:ext cx="6553200" cy="22860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sz="1800" b="1" dirty="0" smtClean="0">
                <a:latin typeface="Calibri" pitchFamily="34" charset="0"/>
              </a:rPr>
              <a:t>Tests</a:t>
            </a:r>
            <a:r>
              <a:rPr sz="1800" dirty="0" smtClean="0">
                <a:latin typeface="Calibri" pitchFamily="34" charset="0"/>
              </a:rPr>
              <a:t> 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a:t>
            </a:r>
            <a:r>
              <a:rPr lang="en-US" sz="1800" dirty="0" smtClean="0">
                <a:latin typeface="Calibri" pitchFamily="34" charset="0"/>
              </a:rPr>
              <a:t>ia</a:t>
            </a:r>
            <a:r>
              <a:rPr sz="1800" dirty="0" smtClean="0">
                <a:latin typeface="Calibri" pitchFamily="34" charset="0"/>
              </a:rPr>
              <a:t>iables and methods required for communication between a particular </a:t>
            </a:r>
            <a:r>
              <a:rPr sz="1800" b="1" dirty="0" smtClean="0">
                <a:latin typeface="Calibri" pitchFamily="34" charset="0"/>
              </a:rPr>
              <a:t>Model </a:t>
            </a:r>
            <a:r>
              <a:rPr sz="1800" dirty="0" smtClean="0">
                <a:latin typeface="Calibri" pitchFamily="34" charset="0"/>
              </a:rPr>
              <a:t>and a </a:t>
            </a:r>
            <a:r>
              <a:rPr sz="1800" b="1" dirty="0" smtClean="0">
                <a:latin typeface="Calibri" pitchFamily="34" charset="0"/>
              </a:rPr>
              <a:t>Test</a:t>
            </a:r>
            <a:r>
              <a:rPr sz="1800" dirty="0" smtClean="0">
                <a:latin typeface="Calibri" pitchFamily="34" charset="0"/>
              </a:rPr>
              <a:t>.  A “KIM API object” is created, based on the descriptor files, that holds all arguments (variable/data and method pointers) needed for </a:t>
            </a:r>
            <a:r>
              <a:rPr sz="1800" b="1" dirty="0" smtClean="0">
                <a:latin typeface="Calibri" pitchFamily="34" charset="0"/>
              </a:rPr>
              <a:t>Test</a:t>
            </a:r>
            <a:r>
              <a:rPr sz="1800" dirty="0" smtClean="0">
                <a:latin typeface="Calibri" pitchFamily="34" charset="0"/>
              </a:rPr>
              <a:t>/</a:t>
            </a:r>
            <a:r>
              <a:rPr sz="1800" b="1" dirty="0" smtClean="0">
                <a:latin typeface="Calibri" pitchFamily="34" charset="0"/>
              </a:rPr>
              <a:t>Model</a:t>
            </a:r>
            <a:r>
              <a:rPr sz="1800" dirty="0" smtClean="0">
                <a:latin typeface="Calibri" pitchFamily="34" charset="0"/>
              </a:rPr>
              <a:t> 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323439"/>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Valeriu Smirichinski, </a:t>
            </a:r>
            <a:r>
              <a:rPr lang="en-US" sz="2000" dirty="0">
                <a:solidFill>
                  <a:srgbClr val="4F6228"/>
                </a:solidFill>
                <a:latin typeface="Calibri" pitchFamily="34" charset="0"/>
              </a:rPr>
              <a:t>Ryan </a:t>
            </a:r>
            <a:r>
              <a:rPr lang="en-US" sz="2000" dirty="0" smtClean="0">
                <a:solidFill>
                  <a:srgbClr val="4F6228"/>
                </a:solidFill>
                <a:latin typeface="Calibri" pitchFamily="34" charset="0"/>
              </a:rPr>
              <a:t>S. Elliott and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endParaRPr lang="en-US" sz="2000" dirty="0" smtClean="0">
              <a:solidFill>
                <a:srgbClr val="4F6228"/>
              </a:solidFill>
              <a:latin typeface="Calibri" pitchFamily="34" charset="0"/>
            </a:endParaRPr>
          </a:p>
          <a:p>
            <a:pPr algn="ctr"/>
            <a:r>
              <a:rPr lang="en-US" sz="16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September </a:t>
            </a:r>
            <a:r>
              <a:rPr lang="en-US" sz="2000" dirty="0">
                <a:solidFill>
                  <a:srgbClr val="4F6228"/>
                </a:solidFill>
                <a:latin typeface="Calibri" pitchFamily="34" charset="0"/>
              </a:rPr>
              <a:t>2011</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dirty="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000" dirty="0" smtClean="0">
                <a:latin typeface="Calibri" pitchFamily="34" charset="0"/>
              </a:rPr>
              <a:t> </a:t>
            </a:r>
            <a:r>
              <a:rPr lang="en-US" sz="1400" dirty="0" smtClean="0">
                <a:latin typeface="Calibri" pitchFamily="34" charset="0"/>
              </a:rPr>
              <a:t>alpha version  </a:t>
            </a:r>
            <a:r>
              <a:rPr lang="en-US" sz="1400" dirty="0" err="1" smtClean="0">
                <a:latin typeface="Calibri" pitchFamily="34" charset="0"/>
              </a:rPr>
              <a:t>openkim-api</a:t>
            </a:r>
            <a:r>
              <a:rPr lang="en-US" sz="1400" dirty="0">
                <a:latin typeface="Calibri" pitchFamily="34" charset="0"/>
              </a:rPr>
              <a:t> </a:t>
            </a:r>
            <a:r>
              <a:rPr lang="en-US" sz="1400" dirty="0" smtClean="0">
                <a:latin typeface="Calibri" pitchFamily="34" charset="0"/>
              </a:rPr>
              <a:t>package</a:t>
            </a:r>
            <a:endParaRPr lang="en-US" sz="1400" dirty="0">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67600" y="3276600"/>
            <a:ext cx="697230" cy="369332"/>
          </a:xfrm>
          <a:prstGeom prst="rect">
            <a:avLst/>
          </a:prstGeom>
          <a:noFill/>
          <a:ln>
            <a:noFill/>
          </a:ln>
        </p:spPr>
        <p:txBody>
          <a:bodyPr wrap="square" rtlCol="0">
            <a:spAutoFit/>
          </a:bodyPr>
          <a:lstStyle/>
          <a:p>
            <a:r>
              <a:rPr lang="en-US" dirty="0" smtClean="0">
                <a:solidFill>
                  <a:schemeClr val="accent2">
                    <a:lumMod val="75000"/>
                  </a:schemeClr>
                </a:solidFill>
              </a:rPr>
              <a:t>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962400" cy="26670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endParaRPr lang="en-US" sz="1400" dirty="0" smtClean="0">
              <a:solidFill>
                <a:schemeClr val="tx1"/>
              </a:solidFill>
            </a:endParaRP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862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4196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Processing 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KIM 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sz="2400" dirty="0" smtClean="0">
                <a:solidFill>
                  <a:srgbClr val="4F81BD"/>
                </a:solidFill>
                <a:latin typeface="Arial" charset="0"/>
                <a:cs typeface="Arial" charset="0"/>
              </a:rPr>
              <a:t>Tests</a:t>
            </a: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895600"/>
            <a:ext cx="12954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206238"/>
            <a:ext cx="13716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94888"/>
            <a:ext cx="1447800" cy="896112"/>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dirty="0">
                <a:solidFill>
                  <a:srgbClr val="FFFFFF"/>
                </a:solidFill>
                <a:latin typeface="Calibri" pitchFamily="34" charset="0"/>
              </a:rPr>
              <a:t>Test</a:t>
            </a:r>
            <a:r>
              <a:rPr lang="en-US" sz="1200" b="1" dirty="0">
                <a:solidFill>
                  <a:srgbClr val="FFFFFF"/>
                </a:solidFill>
                <a:latin typeface="Calibri" pitchFamily="34" charset="0"/>
              </a:rPr>
              <a:t> calls the </a:t>
            </a:r>
            <a:r>
              <a:rPr lang="en-US" sz="1200" dirty="0">
                <a:solidFill>
                  <a:srgbClr val="FFFFFF"/>
                </a:solidFill>
                <a:latin typeface="Calibri" pitchFamily="34" charset="0"/>
              </a:rPr>
              <a:t>Model---</a:t>
            </a:r>
            <a:r>
              <a:rPr lang="en-US" sz="1200" b="1" dirty="0">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249738"/>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Tests</a:t>
            </a:r>
            <a:r>
              <a:rPr lang="en-US" sz="1000" dirty="0" smtClean="0">
                <a:solidFill>
                  <a:srgbClr val="000000"/>
                </a:solidFill>
                <a:latin typeface="Calibri" pitchFamily="34" charset="0"/>
              </a:rPr>
              <a:t> 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openKIM.org 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Test</a:t>
            </a:r>
          </a:p>
          <a:p>
            <a:pPr algn="ctr"/>
            <a:r>
              <a:rPr lang="en-US" sz="1400" b="1">
                <a:solidFill>
                  <a:srgbClr val="000000"/>
                </a:solidFill>
                <a:latin typeface="Calibri" pitchFamily="34" charset="0"/>
              </a:rPr>
              <a:t>(client)</a:t>
            </a:r>
          </a:p>
          <a:p>
            <a:pPr algn="ctr"/>
            <a:endParaRPr lang="en-US" sz="1200" b="1">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9567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6" name="TextBox 25"/>
          <p:cNvSpPr txBox="1">
            <a:spLocks noChangeArrowheads="1"/>
          </p:cNvSpPr>
          <p:nvPr/>
        </p:nvSpPr>
        <p:spPr bwMode="auto">
          <a:xfrm>
            <a:off x="1752600" y="5029200"/>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189163"/>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a:solidFill>
                  <a:srgbClr val="000000"/>
                </a:solidFill>
                <a:latin typeface="Calibri" pitchFamily="34" charset="0"/>
              </a:rPr>
              <a:t>Data and method pointers are packed in one object. The Interface consists of exchanging one pointer to the KIM API object between a </a:t>
            </a:r>
            <a:r>
              <a:rPr lang="en-US" sz="1400" b="1">
                <a:solidFill>
                  <a:srgbClr val="000000"/>
                </a:solidFill>
                <a:latin typeface="Calibri" pitchFamily="34" charset="0"/>
              </a:rPr>
              <a:t>Test</a:t>
            </a:r>
            <a:r>
              <a:rPr lang="en-US" sz="1400">
                <a:solidFill>
                  <a:srgbClr val="000000"/>
                </a:solidFill>
                <a:latin typeface="Calibri" pitchFamily="34" charset="0"/>
              </a:rPr>
              <a:t> and a </a:t>
            </a:r>
            <a:r>
              <a:rPr lang="en-US" sz="1400" b="1">
                <a:solidFill>
                  <a:srgbClr val="000000"/>
                </a:solidFill>
                <a:latin typeface="Calibri" pitchFamily="34" charset="0"/>
              </a:rPr>
              <a:t>Model</a:t>
            </a:r>
            <a:endParaRPr lang="en-US" sz="1400">
              <a:solidFill>
                <a:srgbClr val="000000"/>
              </a:solidFill>
              <a:latin typeface="Calibri" pitchFamily="34" charset="0"/>
            </a:endParaRPr>
          </a:p>
          <a:p>
            <a:pPr marL="342900" indent="-342900">
              <a:buSzPct val="100000"/>
              <a:buFont typeface="Calibri" pitchFamily="34" charset="0"/>
              <a:buAutoNum type="arabicPeriod"/>
            </a:pPr>
            <a:r>
              <a:rPr lang="en-US" sz="1400">
                <a:solidFill>
                  <a:srgbClr val="000000"/>
                </a:solidFill>
                <a:latin typeface="Calibri" pitchFamily="34" charset="0"/>
              </a:rPr>
              <a:t>All languages naturally support pointers:</a:t>
            </a:r>
          </a:p>
          <a:p>
            <a:pPr lvl="1">
              <a:buSzPct val="100000"/>
              <a:buFont typeface="Arial" charset="0"/>
              <a:buChar char="•"/>
            </a:pPr>
            <a:r>
              <a:rPr lang="en-US" sz="1400">
                <a:solidFill>
                  <a:srgbClr val="000000"/>
                </a:solidFill>
                <a:latin typeface="Calibri" pitchFamily="34" charset="0"/>
              </a:rPr>
              <a:t>FORTRAN (cray or 2003 standard)</a:t>
            </a:r>
          </a:p>
          <a:p>
            <a:pPr lvl="1">
              <a:buSzPct val="100000"/>
              <a:buFont typeface="Arial" charset="0"/>
              <a:buChar char="•"/>
            </a:pPr>
            <a:r>
              <a:rPr lang="en-US" sz="1400">
                <a:solidFill>
                  <a:srgbClr val="000000"/>
                </a:solidFill>
                <a:latin typeface="Calibri" pitchFamily="34" charset="0"/>
              </a:rPr>
              <a:t>C/C++</a:t>
            </a:r>
          </a:p>
          <a:p>
            <a:pPr lvl="1">
              <a:buSzPct val="100000"/>
              <a:buFont typeface="Arial" charset="0"/>
              <a:buChar char="•"/>
            </a:pPr>
            <a:r>
              <a:rPr lang="en-US" sz="1400">
                <a:solidFill>
                  <a:srgbClr val="000000"/>
                </a:solidFill>
                <a:latin typeface="Calibri" pitchFamily="34" charset="0"/>
              </a:rPr>
              <a:t> Java</a:t>
            </a:r>
          </a:p>
          <a:p>
            <a:pPr lvl="1">
              <a:buSzPct val="100000"/>
              <a:buFont typeface="Arial" charset="0"/>
              <a:buChar char="•"/>
            </a:pPr>
            <a:r>
              <a:rPr lang="en-US" sz="1400">
                <a:solidFill>
                  <a:srgbClr val="000000"/>
                </a:solidFill>
                <a:latin typeface="Calibri" pitchFamily="34" charset="0"/>
              </a:rPr>
              <a:t>Python</a:t>
            </a:r>
          </a:p>
          <a:p>
            <a:pPr marL="342900" indent="-342900">
              <a:buSzPct val="100000"/>
              <a:buFont typeface="Arial" charset="0"/>
              <a:buChar char="•"/>
            </a:pPr>
            <a:endParaRPr lang="en-US" sz="120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itle 1"/>
          <p:cNvSpPr txBox="1">
            <a:spLocks noGrp="1"/>
          </p:cNvSpPr>
          <p:nvPr>
            <p:ph type="title"/>
          </p:nvPr>
        </p:nvSpPr>
        <p:spPr>
          <a:xfrm>
            <a:off x="457200" y="228600"/>
            <a:ext cx="8229600" cy="609600"/>
          </a:xfrm>
        </p:spPr>
        <p:txBody>
          <a:bodyPr/>
          <a:lstStyle/>
          <a:p>
            <a:pPr marL="342900" indent="-342900" eaLnBrk="1" hangingPunct="1"/>
            <a:r>
              <a:rPr lang="en-US" sz="2400" b="1" dirty="0" smtClean="0">
                <a:solidFill>
                  <a:srgbClr val="4F81BD"/>
                </a:solidFill>
                <a:latin typeface="Arial" charset="0"/>
                <a:cs typeface="Arial" charset="0"/>
              </a:rPr>
              <a:t>Using C-style pointer in Fortran</a:t>
            </a:r>
            <a:endParaRPr sz="2400" b="1" dirty="0" smtClean="0">
              <a:solidFill>
                <a:srgbClr val="4F81BD"/>
              </a:solidFill>
              <a:latin typeface="Arial" charset="0"/>
              <a:cs typeface="Arial" charset="0"/>
            </a:endParaRPr>
          </a:p>
        </p:txBody>
      </p:sp>
      <p:sp>
        <p:nvSpPr>
          <p:cNvPr id="25607" name="Oval 7"/>
          <p:cNvSpPr>
            <a:spLocks noChangeArrowheads="1"/>
          </p:cNvSpPr>
          <p:nvPr/>
        </p:nvSpPr>
        <p:spPr bwMode="auto">
          <a:xfrm>
            <a:off x="76200" y="76200"/>
            <a:ext cx="594360" cy="3810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r>
              <a:rPr lang="en-US" sz="1200" b="1" dirty="0" smtClean="0">
                <a:solidFill>
                  <a:srgbClr val="FFFFFF"/>
                </a:solidFill>
                <a:latin typeface="Calibri" pitchFamily="34" charset="0"/>
              </a:rPr>
              <a:t>.</a:t>
            </a:r>
            <a:r>
              <a:rPr lang="en-US" sz="1400" b="1" dirty="0" smtClean="0">
                <a:solidFill>
                  <a:srgbClr val="FFFFFF"/>
                </a:solidFill>
                <a:latin typeface="Calibri" pitchFamily="34" charset="0"/>
              </a:rPr>
              <a:t>1</a:t>
            </a:r>
            <a:endParaRPr lang="en-US" sz="1400" b="1" dirty="0">
              <a:solidFill>
                <a:srgbClr val="FFFFFF"/>
              </a:solidFill>
              <a:latin typeface="Calibri" pitchFamily="34" charset="0"/>
            </a:endParaRP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5623" name="TextBox 31"/>
          <p:cNvSpPr txBox="1">
            <a:spLocks noChangeArrowheads="1"/>
          </p:cNvSpPr>
          <p:nvPr/>
        </p:nvSpPr>
        <p:spPr bwMode="auto">
          <a:xfrm>
            <a:off x="228600" y="1219200"/>
            <a:ext cx="8686800" cy="1754326"/>
          </a:xfrm>
          <a:prstGeom prst="rect">
            <a:avLst/>
          </a:prstGeom>
          <a:noFill/>
          <a:ln w="9525">
            <a:noFill/>
            <a:miter lim="800000"/>
            <a:headEnd/>
            <a:tailEnd/>
          </a:ln>
        </p:spPr>
        <p:txBody>
          <a:bodyPr wrap="square">
            <a:spAutoFit/>
          </a:bodyPr>
          <a:lstStyle/>
          <a:p>
            <a:pPr marL="342900" indent="-342900">
              <a:buSzPct val="100000"/>
            </a:pPr>
            <a:r>
              <a:rPr lang="en-US" dirty="0" smtClean="0">
                <a:solidFill>
                  <a:srgbClr val="000000"/>
                </a:solidFill>
                <a:latin typeface="Calibri" pitchFamily="34" charset="0"/>
              </a:rPr>
              <a:t>   In order to implement the KIM API concept in a cross-language environment, all </a:t>
            </a:r>
          </a:p>
          <a:p>
            <a:pPr marL="342900" indent="-342900">
              <a:buSzPct val="100000"/>
            </a:pPr>
            <a:r>
              <a:rPr lang="en-US" dirty="0" smtClean="0">
                <a:solidFill>
                  <a:srgbClr val="000000"/>
                </a:solidFill>
                <a:latin typeface="Calibri" pitchFamily="34" charset="0"/>
              </a:rPr>
              <a:t>languages have to work with C-style pointers.</a:t>
            </a:r>
          </a:p>
          <a:p>
            <a:pPr marL="342900" indent="-342900">
              <a:buSzPct val="100000"/>
            </a:pPr>
            <a:r>
              <a:rPr lang="en-US" dirty="0" smtClean="0">
                <a:solidFill>
                  <a:srgbClr val="000000"/>
                </a:solidFill>
                <a:latin typeface="Calibri" pitchFamily="34" charset="0"/>
              </a:rPr>
              <a:t>   FORTRAN 77 and Fortran 90/95 do not support C-style pointers directly, however </a:t>
            </a:r>
          </a:p>
          <a:p>
            <a:pPr marL="342900" indent="-342900">
              <a:buSzPct val="100000"/>
            </a:pPr>
            <a:r>
              <a:rPr lang="en-US" dirty="0" smtClean="0">
                <a:solidFill>
                  <a:srgbClr val="000000"/>
                </a:solidFill>
                <a:latin typeface="Calibri" pitchFamily="34" charset="0"/>
              </a:rPr>
              <a:t>essentially all compilers support the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pointers' extension which provides this capability. </a:t>
            </a:r>
          </a:p>
          <a:p>
            <a:pPr marL="342900" indent="-342900">
              <a:buSzPct val="100000"/>
            </a:pPr>
            <a:r>
              <a:rPr lang="en-US" dirty="0" smtClean="0">
                <a:solidFill>
                  <a:srgbClr val="000000"/>
                </a:solidFill>
                <a:latin typeface="Calibri" pitchFamily="34" charset="0"/>
              </a:rPr>
              <a:t>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is an integer that can store a memory address. An example below shows the </a:t>
            </a:r>
          </a:p>
          <a:p>
            <a:pPr marL="342900" indent="-342900">
              <a:buSzPct val="100000"/>
            </a:pPr>
            <a:r>
              <a:rPr lang="en-US" dirty="0" smtClean="0">
                <a:solidFill>
                  <a:srgbClr val="000000"/>
                </a:solidFill>
                <a:latin typeface="Calibri" pitchFamily="34" charset="0"/>
              </a:rPr>
              <a:t>general syntax and usage of 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in Fortran compared with C.</a:t>
            </a:r>
          </a:p>
        </p:txBody>
      </p:sp>
      <p:sp>
        <p:nvSpPr>
          <p:cNvPr id="35" name="TextBox 34"/>
          <p:cNvSpPr txBox="1"/>
          <p:nvPr/>
        </p:nvSpPr>
        <p:spPr>
          <a:xfrm>
            <a:off x="457200" y="3635276"/>
            <a:ext cx="31242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precision :: y=10.0d0</a:t>
            </a:r>
          </a:p>
          <a:p>
            <a:r>
              <a:rPr lang="en-US" dirty="0" smtClean="0"/>
              <a:t>double precision :: x</a:t>
            </a:r>
          </a:p>
          <a:p>
            <a:r>
              <a:rPr lang="en-US" dirty="0" smtClean="0"/>
              <a:t>pointer (</a:t>
            </a:r>
            <a:r>
              <a:rPr lang="en-US" dirty="0" err="1" smtClean="0"/>
              <a:t>px,x</a:t>
            </a:r>
            <a:r>
              <a:rPr lang="en-US" dirty="0" smtClean="0"/>
              <a:t>)</a:t>
            </a:r>
          </a:p>
          <a:p>
            <a:r>
              <a:rPr lang="en-US" dirty="0" smtClean="0"/>
              <a:t>…</a:t>
            </a:r>
          </a:p>
          <a:p>
            <a:r>
              <a:rPr lang="en-US" dirty="0" err="1" smtClean="0"/>
              <a:t>px</a:t>
            </a:r>
            <a:r>
              <a:rPr lang="en-US" dirty="0" smtClean="0"/>
              <a:t> = loc(y)</a:t>
            </a:r>
          </a:p>
          <a:p>
            <a:r>
              <a:rPr lang="en-US" dirty="0" smtClean="0"/>
              <a:t>print*,”x=“,x</a:t>
            </a:r>
          </a:p>
          <a:p>
            <a:r>
              <a:rPr lang="en-US" dirty="0" smtClean="0"/>
              <a:t>…</a:t>
            </a:r>
            <a:endParaRPr lang="en-US" dirty="0"/>
          </a:p>
        </p:txBody>
      </p:sp>
      <p:sp>
        <p:nvSpPr>
          <p:cNvPr id="36" name="TextBox 35"/>
          <p:cNvSpPr txBox="1"/>
          <p:nvPr/>
        </p:nvSpPr>
        <p:spPr>
          <a:xfrm>
            <a:off x="5943600" y="3635276"/>
            <a:ext cx="26670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y=10.0;</a:t>
            </a:r>
          </a:p>
          <a:p>
            <a:endParaRPr lang="en-US" dirty="0" smtClean="0"/>
          </a:p>
          <a:p>
            <a:r>
              <a:rPr lang="en-US" dirty="0" smtClean="0"/>
              <a:t>double *x;</a:t>
            </a:r>
          </a:p>
          <a:p>
            <a:endParaRPr lang="en-US" dirty="0" smtClean="0"/>
          </a:p>
          <a:p>
            <a:r>
              <a:rPr lang="en-US" dirty="0" smtClean="0"/>
              <a:t>x = &amp;y;</a:t>
            </a:r>
          </a:p>
          <a:p>
            <a:r>
              <a:rPr lang="en-US" dirty="0" err="1" smtClean="0"/>
              <a:t>printf</a:t>
            </a:r>
            <a:r>
              <a:rPr lang="en-US" dirty="0" smtClean="0"/>
              <a:t>(“*x=%f \n”, *x);</a:t>
            </a:r>
          </a:p>
          <a:p>
            <a:r>
              <a:rPr lang="en-US" dirty="0" smtClean="0"/>
              <a:t>…</a:t>
            </a:r>
            <a:endParaRPr lang="en-US" dirty="0"/>
          </a:p>
        </p:txBody>
      </p:sp>
      <p:sp>
        <p:nvSpPr>
          <p:cNvPr id="37" name="Rounded Rectangular Callout 11"/>
          <p:cNvSpPr/>
          <p:nvPr/>
        </p:nvSpPr>
        <p:spPr>
          <a:xfrm>
            <a:off x="3733800" y="3635276"/>
            <a:ext cx="2057400" cy="533396"/>
          </a:xfrm>
          <a:custGeom>
            <a:avLst>
              <a:gd name="f0" fmla="val -28406"/>
              <a:gd name="f1" fmla="val 37254"/>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Keyword pointer,</a:t>
            </a:r>
            <a:r>
              <a:rPr lang="en-US" sz="1200" b="0" i="0" u="none" strike="noStrike" kern="1200" cap="none" spc="0" dirty="0" smtClean="0">
                <a:solidFill>
                  <a:srgbClr val="000000"/>
                </a:solidFill>
                <a:uFillTx/>
                <a:latin typeface="Calibri"/>
              </a:rPr>
              <a:t> followed by two arguments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8" name="Rounded Rectangular Callout 11"/>
          <p:cNvSpPr/>
          <p:nvPr/>
        </p:nvSpPr>
        <p:spPr>
          <a:xfrm>
            <a:off x="3733800" y="4321076"/>
            <a:ext cx="2057400" cy="685800"/>
          </a:xfrm>
          <a:custGeom>
            <a:avLst>
              <a:gd name="f0" fmla="val -22727"/>
              <a:gd name="f1" fmla="val 1378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 is a pointer (analog double</a:t>
            </a:r>
            <a:r>
              <a:rPr lang="en-US" sz="1200" b="0" i="0" u="none" strike="noStrike" kern="1200" cap="none" spc="0" dirty="0" smtClean="0">
                <a:solidFill>
                  <a:srgbClr val="000000"/>
                </a:solidFill>
                <a:uFillTx/>
                <a:latin typeface="Calibri"/>
              </a:rPr>
              <a:t> *x in 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x    - is a </a:t>
            </a:r>
            <a:r>
              <a:rPr lang="en-US" sz="1200" dirty="0" err="1" smtClean="0">
                <a:solidFill>
                  <a:srgbClr val="000000"/>
                </a:solidFill>
                <a:latin typeface="Calibri"/>
              </a:rPr>
              <a:t>pointee</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9" name="Rounded Rectangular Callout 11"/>
          <p:cNvSpPr/>
          <p:nvPr/>
        </p:nvSpPr>
        <p:spPr>
          <a:xfrm>
            <a:off x="3733800" y="5311676"/>
            <a:ext cx="2103120" cy="708124"/>
          </a:xfrm>
          <a:custGeom>
            <a:avLst>
              <a:gd name="f0" fmla="val -20699"/>
              <a:gd name="f1" fmla="val 418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As soon as </a:t>
            </a: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holds</a:t>
            </a:r>
            <a:r>
              <a:rPr lang="en-US" sz="1200" b="0" i="0" u="none" strike="noStrike" kern="1200" cap="none" spc="0" dirty="0" smtClean="0">
                <a:solidFill>
                  <a:srgbClr val="000000"/>
                </a:solidFill>
                <a:uFillTx/>
                <a:latin typeface="Calibri"/>
              </a:rPr>
              <a:t> an </a:t>
            </a:r>
            <a:r>
              <a:rPr lang="en-US" sz="1200" b="0" i="0" u="none" strike="noStrike" kern="1200" cap="none" spc="0" baseline="0" dirty="0" smtClean="0">
                <a:solidFill>
                  <a:srgbClr val="000000"/>
                </a:solidFill>
                <a:uFillTx/>
                <a:latin typeface="Calibri"/>
              </a:rPr>
              <a:t>address, </a:t>
            </a:r>
            <a:r>
              <a:rPr lang="en-US" sz="1200" dirty="0" smtClean="0">
                <a:solidFill>
                  <a:srgbClr val="000000"/>
                </a:solidFill>
                <a:latin typeface="Calibri"/>
              </a:rPr>
              <a:t>access to that address is done by </a:t>
            </a:r>
            <a:r>
              <a:rPr lang="en-US" sz="1200" dirty="0" err="1" smtClean="0">
                <a:solidFill>
                  <a:srgbClr val="000000"/>
                </a:solidFill>
                <a:latin typeface="Calibri"/>
              </a:rPr>
              <a:t>pointee</a:t>
            </a:r>
            <a:r>
              <a:rPr lang="en-US" sz="1200" dirty="0" smtClean="0">
                <a:solidFill>
                  <a:srgbClr val="000000"/>
                </a:solidFill>
                <a:latin typeface="Calibri"/>
              </a:rPr>
              <a:t> x</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41" name="TextBox 40"/>
          <p:cNvSpPr txBox="1"/>
          <p:nvPr/>
        </p:nvSpPr>
        <p:spPr>
          <a:xfrm>
            <a:off x="457200" y="3342144"/>
            <a:ext cx="2971800" cy="369332"/>
          </a:xfrm>
          <a:prstGeom prst="rect">
            <a:avLst/>
          </a:prstGeom>
          <a:noFill/>
        </p:spPr>
        <p:txBody>
          <a:bodyPr wrap="square" rtlCol="0">
            <a:spAutoFit/>
          </a:bodyPr>
          <a:lstStyle/>
          <a:p>
            <a:r>
              <a:rPr lang="en-US" dirty="0" smtClean="0"/>
              <a:t>FORTRAN code</a:t>
            </a:r>
            <a:endParaRPr lang="en-US" dirty="0"/>
          </a:p>
        </p:txBody>
      </p:sp>
      <p:sp>
        <p:nvSpPr>
          <p:cNvPr id="42" name="TextBox 41"/>
          <p:cNvSpPr txBox="1"/>
          <p:nvPr/>
        </p:nvSpPr>
        <p:spPr>
          <a:xfrm>
            <a:off x="5867400" y="3330476"/>
            <a:ext cx="2971800" cy="369332"/>
          </a:xfrm>
          <a:prstGeom prst="rect">
            <a:avLst/>
          </a:prstGeom>
          <a:noFill/>
        </p:spPr>
        <p:txBody>
          <a:bodyPr wrap="square" rtlCol="0">
            <a:spAutoFit/>
          </a:bodyPr>
          <a:lstStyle/>
          <a:p>
            <a:r>
              <a:rPr lang="en-US" dirty="0" smtClean="0"/>
              <a:t>C code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404937"/>
            <a:ext cx="8610600" cy="3662541"/>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model_Ne_P_MLJ_NEIGH_PURE_H</a:t>
            </a:r>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a:t>
            </a:r>
            <a:r>
              <a:rPr lang="en-US" sz="1000" dirty="0" err="1" smtClean="0">
                <a:solidFill>
                  <a:srgbClr val="000000"/>
                </a:solidFill>
                <a:latin typeface="Courier New" pitchFamily="49" charset="0"/>
                <a:cs typeface="Courier New" pitchFamily="49" charset="0"/>
              </a:rPr>
              <a:t>SystemU</a:t>
            </a:r>
            <a:r>
              <a:rPr lang="en-US" sz="1000" dirty="0" smtClean="0">
                <a:solidFill>
                  <a:srgbClr val="000000"/>
                </a:solidFill>
                <a:latin typeface="Courier New" pitchFamily="49" charset="0"/>
                <a:cs typeface="Courier New" pitchFamily="49" charset="0"/>
              </a:rPr>
              <a:t>/Scale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numberOfAtoms</a:t>
            </a:r>
            <a:r>
              <a:rPr lang="en-US" sz="1000" dirty="0" smtClean="0">
                <a:solidFill>
                  <a:srgbClr val="000000"/>
                </a:solidFill>
                <a:latin typeface="Courier New" pitchFamily="49" charset="0"/>
                <a:cs typeface="Courier New" pitchFamily="49" charset="0"/>
              </a:rPr>
              <a:t>           integer*8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numberAtomTypes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atomTypes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numberOfAtoms</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6576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model_Ne_P_MLJ_NEIGH_PURE_H.kim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MODELs/</a:t>
            </a:r>
            <a:r>
              <a:rPr lang="en-US" sz="800" dirty="0" err="1" smtClean="0">
                <a:solidFill>
                  <a:srgbClr val="000000"/>
                </a:solidFill>
                <a:latin typeface="Calibri" pitchFamily="34" charset="0"/>
              </a:rPr>
              <a:t>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arguments that the model needs for computation including input and output arguments.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arguments that will be communicated using the KIM API </a:t>
            </a:r>
            <a:endParaRPr lang="en-US"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KIM 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Knowledgebase of Interatomic Models (KIM) is proposed to overcome the barriers </a:t>
            </a:r>
          </a:p>
          <a:p>
            <a:pPr lvl="1" eaLnBrk="1" hangingPunct="1">
              <a:lnSpc>
                <a:spcPct val="80000"/>
              </a:lnSpc>
              <a:spcBef>
                <a:spcPts val="400"/>
              </a:spcBef>
            </a:pPr>
            <a:r>
              <a:rPr lang="en-US" sz="1600" dirty="0" smtClean="0">
                <a:latin typeface="Calibri" pitchFamily="34" charset="0"/>
              </a:rPr>
              <a:t>KIM framework </a:t>
            </a:r>
          </a:p>
          <a:p>
            <a:pPr lvl="1" eaLnBrk="1" hangingPunct="1">
              <a:lnSpc>
                <a:spcPct val="80000"/>
              </a:lnSpc>
              <a:spcBef>
                <a:spcPts val="400"/>
              </a:spcBef>
            </a:pPr>
            <a:r>
              <a:rPr lang="en-US" sz="1600" dirty="0" smtClean="0">
                <a:latin typeface="Calibri" pitchFamily="34" charset="0"/>
              </a:rPr>
              <a:t>KIM repository: Models</a:t>
            </a:r>
          </a:p>
          <a:p>
            <a:pPr lvl="1" eaLnBrk="1" hangingPunct="1">
              <a:lnSpc>
                <a:spcPct val="80000"/>
              </a:lnSpc>
              <a:spcBef>
                <a:spcPts val="400"/>
              </a:spcBef>
            </a:pPr>
            <a:r>
              <a:rPr lang="en-US" sz="1600" dirty="0" smtClean="0">
                <a:latin typeface="Calibri" pitchFamily="34" charset="0"/>
              </a:rPr>
              <a:t>KIM repository: Tests</a:t>
            </a:r>
          </a:p>
          <a:p>
            <a:pPr lvl="1" eaLnBrk="1" hangingPunct="1">
              <a:lnSpc>
                <a:spcPct val="80000"/>
              </a:lnSpc>
              <a:spcBef>
                <a:spcPts val="400"/>
              </a:spcBef>
            </a:pPr>
            <a:r>
              <a:rPr lang="en-US" sz="1600" dirty="0" smtClean="0">
                <a:latin typeface="Calibri" pitchFamily="34" charset="0"/>
              </a:rPr>
              <a:t>KIM repository: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communication between </a:t>
            </a:r>
            <a:r>
              <a:rPr sz="1600" b="1" dirty="0" smtClean="0">
                <a:latin typeface="Calibri" pitchFamily="34" charset="0"/>
              </a:rPr>
              <a:t>Models </a:t>
            </a:r>
            <a:r>
              <a:rPr sz="1600" dirty="0" smtClean="0">
                <a:latin typeface="Calibri" pitchFamily="34" charset="0"/>
              </a:rPr>
              <a:t>and </a:t>
            </a:r>
            <a:r>
              <a:rPr sz="1600" b="1" dirty="0" smtClean="0">
                <a:latin typeface="Calibri" pitchFamily="34" charset="0"/>
              </a:rPr>
              <a:t>Tests</a:t>
            </a: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sz="1600" b="1" dirty="0" smtClean="0">
                <a:latin typeface="Calibri" pitchFamily="34" charset="0"/>
              </a:rPr>
              <a:t>Test</a:t>
            </a:r>
            <a:r>
              <a:rPr sz="1600" dirty="0" smtClean="0">
                <a:latin typeface="Calibri" pitchFamily="34" charset="0"/>
              </a:rPr>
              <a:t> 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sz="1600" dirty="0" smtClean="0">
                <a:solidFill>
                  <a:schemeClr val="tx1"/>
                </a:solidFill>
                <a:latin typeface="Calibri" pitchFamily="34" charset="0"/>
              </a:rPr>
              <a:t>Test/Model coupling: The Model’s initialization routine stores a pointer to the “compute” routine in the KIM 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service 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KIM installation: compilation, linking and running Tests</a:t>
            </a: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2895600" cy="584775"/>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Section 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Dummy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Dummy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600164"/>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smtClean="0">
                <a:solidFill>
                  <a:srgbClr val="000000"/>
                </a:solidFill>
                <a:latin typeface="Courier New" pitchFamily="49" charset="0"/>
                <a:cs typeface="Courier New" pitchFamily="49" charset="0"/>
              </a:rPr>
              <a:t>MODEL_NAME:=</a:t>
            </a:r>
            <a:r>
              <a:rPr lang="en-US" sz="1100" dirty="0" err="1" smtClean="0">
                <a:solidFill>
                  <a:srgbClr val="000000"/>
                </a:solidFill>
                <a:latin typeface="Courier New" pitchFamily="49" charset="0"/>
                <a:cs typeface="Courier New" pitchFamily="49" charset="0"/>
              </a:rPr>
              <a:t>model_Ar_P_Morse</a:t>
            </a:r>
            <a:endParaRPr lang="en-US" sz="1100" dirty="0" smtClean="0">
              <a:solidFill>
                <a:srgbClr val="000000"/>
              </a:solidFill>
              <a:latin typeface="Courier New" pitchFamily="49" charset="0"/>
              <a:cs typeface="Courier New" pitchFamily="49" charset="0"/>
            </a:endParaRPr>
          </a:p>
          <a:p>
            <a:pPr lvl="0"/>
            <a:endParaRPr lang="en-US" sz="1100" dirty="0" smtClean="0">
              <a:solidFill>
                <a:srgbClr val="000000"/>
              </a:solidFill>
              <a:latin typeface="Courier New" pitchFamily="49" charset="0"/>
              <a:cs typeface="Courier New" pitchFamily="49" charset="0"/>
            </a:endParaRPr>
          </a:p>
          <a:p>
            <a:pPr lvl="0"/>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endParaRPr lang="en-US" sz="1100" dirty="0">
              <a:solidFill>
                <a:srgbClr val="000000"/>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73212"/>
            <a:ext cx="8153400" cy="1969770"/>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MODEL_NAME := model_Ar_P_MLJ_F90</a:t>
            </a:r>
          </a:p>
          <a:p>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r>
              <a:rPr lang="en-US" sz="1100" dirty="0">
                <a:solidFill>
                  <a:srgbClr val="000000"/>
                </a:solidFill>
                <a:latin typeface="Courier New" pitchFamily="49" charset="0"/>
                <a:cs typeface="Courier New" pitchFamily="49" charset="0"/>
              </a:rPr>
              <a:t>:</a:t>
            </a:r>
          </a:p>
          <a:p>
            <a:r>
              <a:rPr lang="en-US" sz="1100" dirty="0">
                <a:solidFill>
                  <a:srgbClr val="000000"/>
                </a:solidFill>
                <a:latin typeface="Courier New" pitchFamily="49" charset="0"/>
                <a:cs typeface="Courier New" pitchFamily="49" charset="0"/>
              </a:rPr>
              <a:t># Name             Type       Unit      </a:t>
            </a:r>
            <a:r>
              <a:rPr lang="en-US" sz="1100" dirty="0" err="1">
                <a:solidFill>
                  <a:srgbClr val="000000"/>
                </a:solidFill>
                <a:latin typeface="Courier New" pitchFamily="49" charset="0"/>
                <a:cs typeface="Courier New" pitchFamily="49" charset="0"/>
              </a:rPr>
              <a:t>SystemU</a:t>
            </a:r>
            <a:r>
              <a:rPr lang="en-US" sz="1100" dirty="0">
                <a:solidFill>
                  <a:srgbClr val="000000"/>
                </a:solidFill>
                <a:latin typeface="Courier New" pitchFamily="49" charset="0"/>
                <a:cs typeface="Courier New" pitchFamily="49" charset="0"/>
              </a:rPr>
              <a:t>/Scale          Shape              requirements</a:t>
            </a:r>
          </a:p>
          <a:p>
            <a:r>
              <a:rPr lang="en-US" sz="1100" dirty="0">
                <a:solidFill>
                  <a:srgbClr val="000000"/>
                </a:solidFill>
                <a:latin typeface="Courier New" pitchFamily="49" charset="0"/>
                <a:cs typeface="Courier New" pitchFamily="49" charset="0"/>
              </a:rPr>
              <a:t>energy             real*8     energy    standard                []</a:t>
            </a:r>
          </a:p>
          <a:p>
            <a:endParaRPr lang="en-US" sz="1100" dirty="0">
              <a:solidFill>
                <a:srgbClr val="000000"/>
              </a:solidFill>
              <a:latin typeface="Courier New" pitchFamily="49" charset="0"/>
              <a:cs typeface="Courier New" pitchFamily="49" charset="0"/>
            </a:endParaRPr>
          </a:p>
          <a:p>
            <a:r>
              <a:rPr lang="en-US" sz="1100" dirty="0" err="1">
                <a:solidFill>
                  <a:srgbClr val="000000"/>
                </a:solidFill>
                <a:latin typeface="Courier New" pitchFamily="49" charset="0"/>
                <a:cs typeface="Courier New" pitchFamily="49" charset="0"/>
              </a:rPr>
              <a:t>energyPerAtom</a:t>
            </a:r>
            <a:r>
              <a:rPr lang="en-US" sz="1100" dirty="0">
                <a:solidFill>
                  <a:srgbClr val="000000"/>
                </a:solidFill>
                <a:latin typeface="Courier New" pitchFamily="49" charset="0"/>
                <a:cs typeface="Courier New" pitchFamily="49" charset="0"/>
              </a:rPr>
              <a:t>      real*8     energy    standard                [</a:t>
            </a:r>
            <a:r>
              <a:rPr lang="en-US" sz="1100" dirty="0" err="1">
                <a:solidFill>
                  <a:srgbClr val="000000"/>
                </a:solidFill>
                <a:latin typeface="Courier New" pitchFamily="49" charset="0"/>
                <a:cs typeface="Courier New" pitchFamily="49" charset="0"/>
              </a:rPr>
              <a:t>numberOfAtoms</a:t>
            </a:r>
            <a:r>
              <a:rPr lang="en-US" sz="1100" dirty="0">
                <a:solidFill>
                  <a:srgbClr val="000000"/>
                </a:solidFill>
                <a:latin typeface="Courier New" pitchFamily="49" charset="0"/>
                <a:cs typeface="Courier New" pitchFamily="49" charset="0"/>
              </a:rPr>
              <a:t>]   optional  </a:t>
            </a:r>
          </a:p>
          <a:p>
            <a:r>
              <a:rPr lang="en-US" sz="1200" dirty="0">
                <a:solidFill>
                  <a:srgbClr val="000000"/>
                </a:solidFill>
                <a:latin typeface="Calibri" pitchFamily="34" charset="0"/>
              </a:rPr>
              <a:t>….</a:t>
            </a: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a:t>
            </a:r>
            <a:r>
              <a:rPr lang="en-US" sz="2400" b="1" dirty="0" smtClean="0">
                <a:solidFill>
                  <a:srgbClr val="4F81BD"/>
                </a:solidFill>
                <a:latin typeface="Arial" charset="0"/>
                <a:cs typeface="Arial" charset="0"/>
              </a:rPr>
              <a:t>n</a:t>
            </a:r>
            <a:r>
              <a:rPr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29707" name="TextBox 37"/>
          <p:cNvSpPr txBox="1">
            <a:spLocks noChangeArrowheads="1"/>
          </p:cNvSpPr>
          <p:nvPr/>
        </p:nvSpPr>
        <p:spPr bwMode="auto">
          <a:xfrm>
            <a:off x="76200" y="1219200"/>
            <a:ext cx="3657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MODELs/model_Ar_P_MLJ_F90.kim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400800" y="4071937"/>
            <a:ext cx="23622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required.  A value of “optional” indicates that the associated data will be computed only if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938337"/>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3995737"/>
            <a:ext cx="1524003" cy="533396"/>
          </a:xfrm>
          <a:custGeom>
            <a:avLst>
              <a:gd name="f0" fmla="val 6818"/>
              <a:gd name="f1" fmla="val -2845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3" y="5672133"/>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3919537"/>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t>
            </a:r>
            <a:r>
              <a:rPr lang="en-US" sz="1200" dirty="0" smtClean="0">
                <a:solidFill>
                  <a:srgbClr val="000000"/>
                </a:solidFill>
                <a:latin typeface="Calibri" pitchFamily="34" charset="0"/>
              </a:rPr>
              <a:t>an argument </a:t>
            </a:r>
            <a:r>
              <a:rPr lang="en-US" sz="1200" dirty="0">
                <a:solidFill>
                  <a:srgbClr val="000000"/>
                </a:solidFill>
                <a:latin typeface="Calibri" pitchFamily="34" charset="0"/>
              </a:rPr>
              <a:t>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62676"/>
              <a:gd name="adj2" fmla="val -137482"/>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an argument describes its array properties. It specifies the number and size  (range) of indices.  For example, [] means a scalar (zero-dimensional array), [</a:t>
            </a:r>
            <a:r>
              <a:rPr lang="en-US" sz="1200" dirty="0" err="1" smtClean="0">
                <a:solidFill>
                  <a:srgbClr val="000000"/>
                </a:solidFill>
                <a:latin typeface="Calibri" pitchFamily="34" charset="0"/>
              </a:rPr>
              <a:t>numberOfAtoms</a:t>
            </a:r>
            <a:r>
              <a:rPr lang="en-US" sz="1200" dirty="0" smtClean="0">
                <a:solidFill>
                  <a:srgbClr val="000000"/>
                </a:solidFill>
                <a:latin typeface="Calibri" pitchFamily="34" charset="0"/>
              </a:rPr>
              <a:t>] means a one-dimensional array and [numberOfAtoms,3] means a two-dimensional array of size </a:t>
            </a:r>
            <a:r>
              <a:rPr lang="en-US" sz="1200" dirty="0" err="1" smtClean="0">
                <a:solidFill>
                  <a:srgbClr val="000000"/>
                </a:solidFill>
                <a:latin typeface="Calibri" pitchFamily="34" charset="0"/>
              </a:rPr>
              <a:t>numberOfAtoms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15" name="Rounded Rectangular Callout 13"/>
          <p:cNvSpPr/>
          <p:nvPr/>
        </p:nvSpPr>
        <p:spPr>
          <a:xfrm>
            <a:off x="4419596" y="3995737"/>
            <a:ext cx="1524003" cy="533396"/>
          </a:xfrm>
          <a:custGeom>
            <a:avLst>
              <a:gd name="f0" fmla="val -4607"/>
              <a:gd name="f1" fmla="val -294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System of units: standard, </a:t>
            </a:r>
            <a:r>
              <a:rPr lang="en-US" sz="1200" b="0" i="0" u="none" strike="noStrike" kern="1200" cap="none" spc="0" baseline="0" dirty="0" smtClean="0">
                <a:solidFill>
                  <a:srgbClr val="000000"/>
                </a:solidFill>
                <a:uFillTx/>
                <a:latin typeface="Calibri"/>
              </a:rPr>
              <a:t>SI, none</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detailed description of all Types value , Unit, </a:t>
            </a:r>
            <a:r>
              <a:rPr lang="en-US" sz="900" dirty="0" err="1" smtClean="0">
                <a:solidFill>
                  <a:srgbClr val="000000"/>
                </a:solidFill>
                <a:latin typeface="Calibri" pitchFamily="34" charset="0"/>
              </a:rPr>
              <a:t>SystemU</a:t>
            </a:r>
            <a:r>
              <a:rPr lang="en-US" sz="900" dirty="0" smtClean="0">
                <a:solidFill>
                  <a:srgbClr val="000000"/>
                </a:solidFill>
                <a:latin typeface="Calibri" pitchFamily="34" charset="0"/>
              </a:rPr>
              <a:t>/Scale can be found in  the file KIM_API/standard.kim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atom 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KIM_API_get_listAtomTypes</a:t>
            </a:r>
            <a:r>
              <a:rPr lang="en-US" sz="1200" b="1" dirty="0" smtClean="0"/>
              <a:t>() </a:t>
            </a:r>
            <a:r>
              <a:rPr lang="en-US" sz="1200" dirty="0" smtClean="0"/>
              <a:t>service routine allows one to obtain a list of all atom species used by the model during runtime. Also the </a:t>
            </a:r>
            <a:r>
              <a:rPr lang="en-US" sz="1200" b="1" dirty="0" err="1" smtClean="0"/>
              <a:t>KIM_API_get_atypeCode</a:t>
            </a:r>
            <a:r>
              <a:rPr lang="en-US" sz="1200" b="1" dirty="0" smtClean="0"/>
              <a:t>() </a:t>
            </a:r>
            <a:r>
              <a:rPr lang="en-US" sz="1200" dirty="0" smtClean="0"/>
              <a:t>service routine allows one to get the atom species integer code (see KIMserviceDescription.txt).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MODELs/model_Ar_P_MLJ_F90.kim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dummy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286232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NEIGH-RVEC-F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NEIGH-PURE-H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dummy data line defines a convention (or parameter), that can be used to ensure that Models and Tests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 This string gives a unique name to the convention.  This name  is checked against the standard list in `standard.kim‘</a:t>
            </a:r>
          </a:p>
          <a:p>
            <a:endParaRPr lang="en-US" sz="1200" dirty="0" smtClean="0"/>
          </a:p>
          <a:p>
            <a:endParaRPr lang="en-US" sz="1200" dirty="0"/>
          </a:p>
          <a:p>
            <a:r>
              <a:rPr lang="en-US" sz="1200" dirty="0" smtClean="0"/>
              <a:t>Type: This must be `dummy'</a:t>
            </a:r>
            <a:endParaRPr lang="en-US" sz="1200" dirty="0"/>
          </a:p>
        </p:txBody>
      </p:sp>
      <p:sp>
        <p:nvSpPr>
          <p:cNvPr id="13" name="Rounded Rectangular Callout 12"/>
          <p:cNvSpPr/>
          <p:nvPr/>
        </p:nvSpPr>
        <p:spPr>
          <a:xfrm>
            <a:off x="4800600" y="4038600"/>
            <a:ext cx="2362200" cy="381000"/>
          </a:xfrm>
          <a:prstGeom prst="wedgeRoundRectCallout">
            <a:avLst>
              <a:gd name="adj1" fmla="val -144279"/>
              <a:gd name="adj2" fmla="val -175786"/>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48785"/>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“dummy “ type arguments, because they are not  “data pointer holders“.</a:t>
            </a:r>
          </a:p>
          <a:p>
            <a:endParaRPr lang="en-US" sz="1100" dirty="0" smtClean="0"/>
          </a:p>
          <a:p>
            <a:r>
              <a:rPr lang="en-US" sz="1100" dirty="0" smtClean="0"/>
              <a:t>For a detailed description of all dummy lines see the file  KIM_API/standard.kim. Also see template files in DOCs/TEMPLATEs/.</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DOCs/TEMPLATEs/</a:t>
            </a:r>
            <a:r>
              <a:rPr lang="en-US" sz="1600" b="1" dirty="0" err="1" smtClean="0">
                <a:solidFill>
                  <a:srgbClr val="000000"/>
                </a:solidFill>
                <a:latin typeface="Calibri" pitchFamily="34" charset="0"/>
              </a:rPr>
              <a:t>model_El_P_Template.f.kim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arguments 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23604"/>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a:t>
            </a:r>
            <a:r>
              <a:rPr lang="en-US" sz="1200" dirty="0" err="1" smtClean="0">
                <a:solidFill>
                  <a:srgbClr val="000000"/>
                </a:solidFill>
                <a:latin typeface="Courier New" pitchFamily="49" charset="0"/>
                <a:cs typeface="Courier New" pitchFamily="49" charset="0"/>
              </a:rPr>
              <a:t>SystemU</a:t>
            </a:r>
            <a:r>
              <a:rPr lang="en-US" sz="1200" dirty="0" smtClean="0">
                <a:solidFill>
                  <a:srgbClr val="000000"/>
                </a:solidFill>
                <a:latin typeface="Courier New" pitchFamily="49" charset="0"/>
                <a:cs typeface="Courier New" pitchFamily="49" charset="0"/>
              </a:rPr>
              <a:t>/Scale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real*8      length    standard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real*8      energy    standard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PARAM_FIXED_cutsq</a:t>
            </a:r>
            <a:r>
              <a:rPr lang="en-US" sz="1200" dirty="0" smtClean="0">
                <a:solidFill>
                  <a:srgbClr val="000000"/>
                </a:solidFill>
                <a:latin typeface="Courier New" pitchFamily="49" charset="0"/>
                <a:cs typeface="Courier New" pitchFamily="49" charset="0"/>
              </a:rPr>
              <a:t>       real*8      area      standard              []</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228600" y="3418344"/>
            <a:ext cx="8534400" cy="2846933"/>
          </a:xfrm>
          <a:prstGeom prst="rect">
            <a:avLst/>
          </a:prstGeom>
          <a:noFill/>
        </p:spPr>
        <p:txBody>
          <a:bodyPr wrap="square" rtlCol="0">
            <a:spAutoFit/>
          </a:bodyPr>
          <a:lstStyle/>
          <a:p>
            <a:r>
              <a:rPr lang="en-US" sz="1100" dirty="0" smtClean="0"/>
              <a:t>The format for parameter arguments 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must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KIM_API_get_listParams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KIM_API_get_listFreeParams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KIM_API_get_listFixedParams</a:t>
            </a:r>
            <a:r>
              <a:rPr lang="en-US" sz="1100" dirty="0" smtClean="0">
                <a:solidFill>
                  <a:srgbClr val="000000"/>
                </a:solidFill>
                <a:latin typeface="Courier New" pitchFamily="49" charset="0"/>
                <a:cs typeface="Courier New" pitchFamily="49" charset="0"/>
              </a:rPr>
              <a:t>() will return a list of FIXED parameters (see KIMserviceDescription.txt)</a:t>
            </a:r>
          </a:p>
          <a:p>
            <a:endParaRPr lang="en-US" dirty="0" smtClean="0"/>
          </a:p>
          <a:p>
            <a:r>
              <a:rPr lang="en-US" dirty="0" smtClean="0"/>
              <a:t>Names of parameter arguments 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5638800" cy="338554"/>
          </a:xfrm>
          <a:prstGeom prst="rect">
            <a:avLst/>
          </a:prstGeom>
          <a:noFill/>
          <a:ln w="9525">
            <a:noFill/>
            <a:miter lim="800000"/>
            <a:headEnd/>
            <a:tailEnd/>
          </a:ln>
        </p:spPr>
        <p:txBody>
          <a:bodyPr wrap="square" anchorCtr="1">
            <a:spAutoFit/>
          </a:bodyPr>
          <a:lstStyle/>
          <a:p>
            <a:pPr algn="ctr"/>
            <a:r>
              <a:rPr lang="en-US" sz="1600" b="1" dirty="0" err="1" smtClean="0">
                <a:solidFill>
                  <a:srgbClr val="000000"/>
                </a:solidFill>
                <a:latin typeface="Calibri" pitchFamily="34" charset="0"/>
              </a:rPr>
              <a:t>model_Ar_P_MLJ_CLUSTER</a:t>
            </a:r>
            <a:r>
              <a:rPr lang="en-US" sz="1600" b="1" dirty="0" smtClean="0">
                <a:solidFill>
                  <a:srgbClr val="000000"/>
                </a:solidFill>
                <a:latin typeface="Calibri" pitchFamily="34" charset="0"/>
              </a:rPr>
              <a:t>/model_Ar_P_MLJ_CLUSTER.kim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25</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Rij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6764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8288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676400" cy="954107"/>
          </a:xfrm>
          <a:prstGeom prst="rect">
            <a:avLst/>
          </a:prstGeom>
          <a:noFill/>
          <a:ln>
            <a:solidFill>
              <a:srgbClr val="00B050"/>
            </a:solidFill>
          </a:ln>
        </p:spPr>
        <p:txBody>
          <a:bodyPr wrap="square" rtlCol="0">
            <a:spAutoFit/>
          </a:bodyPr>
          <a:lstStyle/>
          <a:p>
            <a:r>
              <a:rPr lang="en-US" sz="1600" b="1" dirty="0" smtClean="0"/>
              <a:t>NEIGH-PURE-H</a:t>
            </a:r>
          </a:p>
          <a:p>
            <a:r>
              <a:rPr lang="en-US" sz="1600" b="1" dirty="0" smtClean="0"/>
              <a:t>NEIGH-PURE-F</a:t>
            </a:r>
          </a:p>
          <a:p>
            <a:r>
              <a:rPr lang="en-US" sz="1200" dirty="0" smtClean="0"/>
              <a:t>Model needs neighbor lists</a:t>
            </a:r>
            <a:endParaRPr lang="en-US" sz="1200" dirty="0"/>
          </a:p>
        </p:txBody>
      </p:sp>
      <p:sp>
        <p:nvSpPr>
          <p:cNvPr id="47" name="TextBox 46"/>
          <p:cNvSpPr txBox="1"/>
          <p:nvPr/>
        </p:nvSpPr>
        <p:spPr>
          <a:xfrm>
            <a:off x="7239000" y="4267200"/>
            <a:ext cx="1524000" cy="1046440"/>
          </a:xfrm>
          <a:prstGeom prst="rect">
            <a:avLst/>
          </a:prstGeom>
          <a:noFill/>
          <a:ln>
            <a:solidFill>
              <a:srgbClr val="00B050"/>
            </a:solidFill>
          </a:ln>
        </p:spPr>
        <p:txBody>
          <a:bodyPr wrap="square" rtlCol="0">
            <a:spAutoFit/>
          </a:bodyPr>
          <a:lstStyle/>
          <a:p>
            <a:r>
              <a:rPr lang="en-US" sz="1400" b="1" dirty="0" smtClean="0"/>
              <a:t>NEIGH-RVEC-F</a:t>
            </a:r>
          </a:p>
          <a:p>
            <a:r>
              <a:rPr lang="en-US" sz="1200" dirty="0" smtClean="0"/>
              <a:t>Model needs neighbor list and relative position vectors </a:t>
            </a:r>
            <a:r>
              <a:rPr lang="en-US" sz="1200" b="1" dirty="0" smtClean="0"/>
              <a:t>R</a:t>
            </a:r>
            <a:r>
              <a:rPr lang="en-US" sz="1200" baseline="-25000" dirty="0" smtClean="0"/>
              <a:t>ij</a:t>
            </a:r>
            <a:r>
              <a:rPr lang="en-US" sz="1200" dirty="0" smtClean="0"/>
              <a:t>=</a:t>
            </a:r>
            <a:r>
              <a:rPr lang="en-US" sz="1200" b="1" dirty="0" smtClean="0"/>
              <a:t>x</a:t>
            </a:r>
            <a:r>
              <a:rPr lang="en-US" sz="1200" baseline="-25000" dirty="0" smtClean="0"/>
              <a:t>j</a:t>
            </a:r>
            <a:r>
              <a:rPr lang="en-US" sz="1200" dirty="0" smtClean="0"/>
              <a:t>-</a:t>
            </a:r>
            <a:r>
              <a:rPr lang="en-US" sz="1200" b="1" dirty="0" smtClean="0"/>
              <a:t>x</a:t>
            </a:r>
            <a:r>
              <a:rPr lang="en-US" sz="1200" baseline="-25000" dirty="0" smtClean="0"/>
              <a:t>i</a:t>
            </a:r>
            <a:endParaRPr lang="en-US" sz="1200" dirty="0" smtClean="0"/>
          </a:p>
        </p:txBody>
      </p:sp>
      <p:sp>
        <p:nvSpPr>
          <p:cNvPr id="48" name="TextBox 47"/>
          <p:cNvSpPr txBox="1"/>
          <p:nvPr/>
        </p:nvSpPr>
        <p:spPr>
          <a:xfrm>
            <a:off x="2819400" y="4267200"/>
            <a:ext cx="1694688" cy="1692771"/>
          </a:xfrm>
          <a:prstGeom prst="rect">
            <a:avLst/>
          </a:prstGeom>
          <a:noFill/>
          <a:ln>
            <a:solidFill>
              <a:srgbClr val="00B050"/>
            </a:solidFill>
          </a:ln>
        </p:spPr>
        <p:txBody>
          <a:bodyPr wrap="square" rtlCol="0">
            <a:spAutoFit/>
          </a:bodyPr>
          <a:lstStyle/>
          <a:p>
            <a:r>
              <a:rPr lang="en-US" sz="1600" b="1" dirty="0" smtClean="0"/>
              <a:t>MI-OPBC-H</a:t>
            </a:r>
          </a:p>
          <a:p>
            <a:r>
              <a:rPr lang="en-US" sz="1600" b="1" dirty="0" smtClean="0"/>
              <a:t>MI-OPBC-F</a:t>
            </a:r>
          </a:p>
          <a:p>
            <a:r>
              <a:rPr lang="en-US" sz="1200" dirty="0" smtClean="0"/>
              <a:t>Minimum image orthogonal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685800" y="1066800"/>
            <a:ext cx="7848600" cy="6309420"/>
          </a:xfrm>
          <a:prstGeom prst="rect">
            <a:avLst/>
          </a:prstGeom>
          <a:noFill/>
        </p:spPr>
        <p:txBody>
          <a:bodyPr wrap="square" rtlCol="0">
            <a:spAutoFit/>
          </a:bodyPr>
          <a:lstStyle/>
          <a:p>
            <a:r>
              <a:rPr lang="en-US" sz="1600" b="1" dirty="0" smtClean="0"/>
              <a:t>CLUSTER</a:t>
            </a:r>
            <a:r>
              <a:rPr lang="en-US" sz="1400" dirty="0" smtClean="0"/>
              <a:t>: </a:t>
            </a:r>
          </a:p>
          <a:p>
            <a:r>
              <a:rPr lang="en-US" sz="1400" dirty="0" smtClean="0"/>
              <a:t>Receives  the number of atoms and coordinates </a:t>
            </a:r>
            <a:r>
              <a:rPr lang="en-US" sz="1400" i="1" dirty="0" smtClean="0"/>
              <a:t>without</a:t>
            </a:r>
            <a:r>
              <a:rPr lang="en-US" sz="1400" dirty="0" smtClean="0"/>
              <a:t> additional information (such as neighbor lists or other boundary condition </a:t>
            </a:r>
            <a:r>
              <a:rPr lang="en-US" sz="1400" dirty="0" err="1" smtClean="0"/>
              <a:t>specifiers</a:t>
            </a:r>
            <a:r>
              <a:rPr lang="en-US" sz="1400" dirty="0" smtClean="0"/>
              <a:t>) and computes requested quantities under the assumption that the atoms form an isolated cluster.  For example, if energy and forces are requested, it will compute the total energy of all the atoms based on the supplied atom coordinates and the derivative of the total energy with respect to the positions of the atoms. </a:t>
            </a:r>
          </a:p>
          <a:p>
            <a:endParaRPr lang="en-US" sz="1400" dirty="0" smtClean="0"/>
          </a:p>
          <a:p>
            <a:r>
              <a:rPr lang="en-US" sz="1600" b="1" dirty="0" smtClean="0"/>
              <a:t>MI-OPBC-[F</a:t>
            </a:r>
            <a:r>
              <a:rPr lang="en-US" sz="2000" b="1" dirty="0" smtClean="0"/>
              <a:t>|</a:t>
            </a:r>
            <a:r>
              <a:rPr lang="en-US" sz="1600" b="1" dirty="0" smtClean="0"/>
              <a:t>H]</a:t>
            </a:r>
            <a:r>
              <a:rPr lang="en-US" sz="1400" b="1" dirty="0" smtClean="0"/>
              <a:t>:</a:t>
            </a:r>
          </a:p>
          <a:p>
            <a:r>
              <a:rPr lang="en-US" sz="1400" dirty="0" smtClean="0"/>
              <a:t>Receives the number of atoms and coordinates, the side lengths for the periodic orthogonal box and a neighbor list as detailed below. Assumes all atoms lie inside the periodic box.  Side lengths of box must be at least twice the cutoff range. Computes the requested quantities under the assumption that the atoms are subjected to minimum image, orthogonal, periodic boundary conditions.</a:t>
            </a:r>
          </a:p>
          <a:p>
            <a:endParaRPr lang="en-US" sz="1400" dirty="0" smtClean="0"/>
          </a:p>
          <a:p>
            <a:r>
              <a:rPr lang="en-US" sz="1400" dirty="0" smtClean="0"/>
              <a:t>Neighbor list requirements for MI-OPBC-[F</a:t>
            </a:r>
            <a:r>
              <a:rPr lang="en-US" dirty="0" smtClean="0"/>
              <a:t>|</a:t>
            </a:r>
            <a:r>
              <a:rPr lang="en-US" sz="1400" dirty="0" smtClean="0"/>
              <a:t>H]:</a:t>
            </a:r>
          </a:p>
          <a:p>
            <a:pPr marL="342900" indent="-342900">
              <a:buFont typeface="+mj-lt"/>
              <a:buAutoNum type="arabicPeriod"/>
            </a:pPr>
            <a:r>
              <a:rPr lang="en-US" sz="1400" dirty="0" smtClean="0"/>
              <a:t>The minimum image convention is applied during construction of the neighbor list consistent with the orthogonal box size.</a:t>
            </a:r>
          </a:p>
          <a:p>
            <a:pPr marL="342900" indent="-342900">
              <a:buFont typeface="+mj-lt"/>
              <a:buAutoNum type="arabicPeriod"/>
            </a:pPr>
            <a:r>
              <a:rPr lang="en-US" sz="1400" dirty="0" smtClean="0"/>
              <a:t>The neighbor list can be supplied in either full or half mode.</a:t>
            </a:r>
          </a:p>
          <a:p>
            <a:pPr marL="342900" indent="-342900"/>
            <a:r>
              <a:rPr lang="en-US" sz="1400" dirty="0" smtClean="0"/>
              <a:t>	</a:t>
            </a:r>
            <a:r>
              <a:rPr lang="en-US" sz="1400" b="1" dirty="0" smtClean="0"/>
              <a:t>Full neighbor list</a:t>
            </a:r>
            <a:r>
              <a:rPr lang="en-US" sz="1400" dirty="0" smtClean="0"/>
              <a:t>: All neighbors of an atom are stored</a:t>
            </a:r>
          </a:p>
          <a:p>
            <a:pPr marL="342900" indent="-342900"/>
            <a:r>
              <a:rPr lang="en-US" sz="1400" dirty="0" smtClean="0"/>
              <a:t>	</a:t>
            </a:r>
            <a:r>
              <a:rPr lang="en-US" sz="1400" b="1" dirty="0" smtClean="0"/>
              <a:t>Half neighbor list</a:t>
            </a:r>
            <a:r>
              <a:rPr lang="en-US" sz="1400" dirty="0" smtClean="0"/>
              <a:t>: For an atom </a:t>
            </a:r>
            <a:r>
              <a:rPr lang="en-US" sz="1400" dirty="0" err="1" smtClean="0"/>
              <a:t>i</a:t>
            </a:r>
            <a:r>
              <a:rPr lang="en-US" sz="1400" dirty="0" smtClean="0"/>
              <a:t> only the neighbors j&gt;</a:t>
            </a:r>
            <a:r>
              <a:rPr lang="en-US" sz="1400" dirty="0" err="1" smtClean="0"/>
              <a:t>i</a:t>
            </a:r>
            <a:r>
              <a:rPr lang="en-US" sz="1400" dirty="0" smtClean="0"/>
              <a:t> are stored.</a:t>
            </a:r>
          </a:p>
          <a:p>
            <a:pPr marL="342900" indent="-342900"/>
            <a:endParaRPr lang="en-US" sz="1400" dirty="0" smtClean="0"/>
          </a:p>
          <a:p>
            <a:pPr marL="342900" indent="-342900"/>
            <a:r>
              <a:rPr lang="en-US" sz="1400" dirty="0" smtClean="0"/>
              <a:t>Calculated quantities for both –H and –F modes should be equivalent to those obtained were the model to compute its own neighbor list using the provided orthogonal periodic box side lengths.</a:t>
            </a:r>
          </a:p>
          <a:p>
            <a:endParaRPr lang="en-US" sz="1400" dirty="0" smtClean="0"/>
          </a:p>
          <a:p>
            <a:endParaRPr lang="en-US" sz="1400" dirty="0" smtClean="0"/>
          </a:p>
          <a:p>
            <a:endParaRPr lang="en-US" sz="1400" dirty="0" smtClean="0"/>
          </a:p>
          <a:p>
            <a:r>
              <a:rPr lang="en-US" sz="1400" dirty="0" smtClean="0"/>
              <a:t>	</a:t>
            </a:r>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685800" y="1066800"/>
            <a:ext cx="7848600" cy="5816977"/>
          </a:xfrm>
          <a:prstGeom prst="rect">
            <a:avLst/>
          </a:prstGeom>
          <a:noFill/>
        </p:spPr>
        <p:txBody>
          <a:bodyPr wrap="square" rtlCol="0">
            <a:spAutoFit/>
          </a:bodyPr>
          <a:lstStyle/>
          <a:p>
            <a:endParaRPr lang="en-US" sz="1600" b="1" dirty="0" smtClean="0"/>
          </a:p>
          <a:p>
            <a:r>
              <a:rPr lang="en-US" sz="1600" b="1" dirty="0" smtClean="0"/>
              <a:t>NEIGH-PURE-[F</a:t>
            </a:r>
            <a:r>
              <a:rPr lang="en-US" sz="2400" b="1" dirty="0" smtClean="0"/>
              <a:t>|</a:t>
            </a:r>
            <a:r>
              <a:rPr lang="en-US" sz="1600" b="1" dirty="0" smtClean="0"/>
              <a:t>H]</a:t>
            </a:r>
            <a:r>
              <a:rPr lang="en-US" sz="1400" dirty="0" smtClean="0"/>
              <a:t>: </a:t>
            </a:r>
          </a:p>
          <a:p>
            <a:pPr lvl="0"/>
            <a:r>
              <a:rPr lang="en-US" sz="1400" dirty="0" smtClean="0">
                <a:solidFill>
                  <a:prstClr val="black"/>
                </a:solidFill>
              </a:rPr>
              <a:t>Receives the number of atoms, coordinates and a full or half neighbor list. The neighbor list defines the environment of each atom, from which the atom’s energy is defined. The model computes the requested quantities using the supplied information.  For example, if energy and forces are requested, it will compute the total energy of all the atoms based on their neighbor lists and the derivative of the total energy with respect to the positions of the atoms.  This  method can be used with codes that use ghost atoms to apply boundary conditions.  The ghost atoms are treated as regular atoms by the model, and it is up to the calling code to discard some information such as the forces on the ghost atoms and to compute the appropriate total energy from per-atom energies of the physical atoms, or to use a modified neighbor list to obtain the desired values.</a:t>
            </a:r>
            <a:endParaRPr lang="en-US" sz="1400" dirty="0" smtClean="0"/>
          </a:p>
          <a:p>
            <a:endParaRPr lang="en-US" sz="1600" b="1" dirty="0" smtClean="0"/>
          </a:p>
          <a:p>
            <a:r>
              <a:rPr lang="en-US" sz="1600" b="1" dirty="0" smtClean="0"/>
              <a:t>NEIGH-RVEC-F</a:t>
            </a:r>
            <a:r>
              <a:rPr lang="en-US" sz="1400" dirty="0" smtClean="0"/>
              <a:t>: </a:t>
            </a:r>
          </a:p>
          <a:p>
            <a:r>
              <a:rPr lang="en-US" sz="1400" dirty="0" smtClean="0"/>
              <a:t>Receives the number of atoms and coordinates, a full neighbor list and the relative position vectors </a:t>
            </a:r>
            <a:r>
              <a:rPr lang="en-US" sz="1400" b="1" dirty="0" smtClean="0"/>
              <a:t>R</a:t>
            </a:r>
            <a:r>
              <a:rPr lang="en-US" sz="1400" baseline="-25000" dirty="0" smtClean="0"/>
              <a:t>ij </a:t>
            </a:r>
            <a:r>
              <a:rPr lang="en-US" sz="1400" dirty="0" smtClean="0"/>
              <a:t>(</a:t>
            </a:r>
            <a:r>
              <a:rPr lang="en-US" sz="1400" b="1" dirty="0" smtClean="0"/>
              <a:t>R</a:t>
            </a:r>
            <a:r>
              <a:rPr lang="en-US" sz="1400" baseline="-25000" dirty="0" smtClean="0"/>
              <a:t>ij </a:t>
            </a:r>
            <a:r>
              <a:rPr lang="en-US" sz="1400" dirty="0" smtClean="0"/>
              <a:t>= </a:t>
            </a:r>
            <a:r>
              <a:rPr lang="en-US" sz="1400" b="1" dirty="0" smtClean="0"/>
              <a:t>x</a:t>
            </a:r>
            <a:r>
              <a:rPr lang="en-US" sz="1400" baseline="-25000" dirty="0" smtClean="0"/>
              <a:t>j</a:t>
            </a:r>
            <a:r>
              <a:rPr lang="en-US" sz="1400" dirty="0" smtClean="0"/>
              <a:t>-</a:t>
            </a:r>
            <a:r>
              <a:rPr lang="en-US" sz="1400" b="1" dirty="0" smtClean="0"/>
              <a:t>x</a:t>
            </a:r>
            <a:r>
              <a:rPr lang="en-US" sz="1400" baseline="-25000" dirty="0" smtClean="0"/>
              <a:t>i</a:t>
            </a:r>
            <a:r>
              <a:rPr lang="en-US" sz="1400" dirty="0" smtClean="0"/>
              <a:t>). The neighbor list and </a:t>
            </a:r>
            <a:r>
              <a:rPr lang="en-US" sz="1400" b="1" dirty="0" smtClean="0"/>
              <a:t>R</a:t>
            </a:r>
            <a:r>
              <a:rPr lang="en-US" sz="1400" baseline="-25000" dirty="0" smtClean="0"/>
              <a:t>ij </a:t>
            </a:r>
            <a:r>
              <a:rPr lang="en-US" sz="1400" dirty="0" smtClean="0"/>
              <a:t>vectors define the environment of each atom, from which the atom’s energy is defined. The model computes the requested quantities using the supplied information.  For example, if energy and forces are requested, it will compute the total energy of all the atoms based on their neighbor lists and relative position vectors and the derivative of the total energy with respect to the positions of the atoms. This method enables the application of  general periodic boundary conditions, including multiple images. (This approach can fail with half neighbor lists and therefore the –H variant of the method does not exist.)  A possible future extension to this method is to allow the Test to provide a </a:t>
            </a:r>
            <a:r>
              <a:rPr lang="en-US" sz="1400" dirty="0" err="1" smtClean="0"/>
              <a:t>ForceTransformation</a:t>
            </a:r>
            <a:r>
              <a:rPr lang="en-US" sz="1400" dirty="0" smtClean="0"/>
              <a:t>() function for each neighbor, which would enable the application of complex boundary conditions such as torsion and objective boundary conditions.</a:t>
            </a:r>
          </a:p>
          <a:p>
            <a:endParaRPr lang="en-US" sz="1400"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28</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2631490"/>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dummy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NEIGH-RVEC-F</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NEIGH-PURE-H            dummy</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NEIGH-PURE-F            dummy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dummy</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template example in </a:t>
            </a:r>
            <a:r>
              <a:rPr lang="en-US" sz="1400" dirty="0" err="1" smtClean="0"/>
              <a:t>model_El_P_Template.f.kim</a:t>
            </a:r>
            <a:endParaRPr lang="en-US" sz="1400" dirty="0" smtClean="0"/>
          </a:p>
          <a:p>
            <a:r>
              <a:rPr lang="en-US" sz="1400" dirty="0" smtClean="0"/>
              <a:t>is designed to work with five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needed lines for the chosen method are in 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2971800"/>
            <a:ext cx="2743200" cy="16764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27432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43434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DOCs/TEMPLATEs/</a:t>
            </a:r>
            <a:r>
              <a:rPr lang="en-US" sz="1600" b="1" dirty="0" err="1" smtClean="0">
                <a:solidFill>
                  <a:srgbClr val="000000"/>
                </a:solidFill>
                <a:latin typeface="Calibri" pitchFamily="34" charset="0"/>
              </a:rPr>
              <a:t>model_El_P_Template.f.kim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lines in KIM 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493538"/>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dummy    # presence of this line indicates that indexes</a:t>
            </a:r>
          </a:p>
          <a:p>
            <a:r>
              <a:rPr lang="en-US" sz="1100" dirty="0" smtClean="0">
                <a:solidFill>
                  <a:srgbClr val="000000"/>
                </a:solidFill>
                <a:latin typeface="Courier New" pitchFamily="49" charset="0"/>
                <a:cs typeface="Courier New" pitchFamily="49" charset="0"/>
              </a:rPr>
              <a:t>                                 # for atoms are from 0 to numberOfAtoms-1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dummy    # presence of this line indicates that indexes for </a:t>
            </a:r>
          </a:p>
          <a:p>
            <a:r>
              <a:rPr lang="en-US" sz="1100" dirty="0" smtClean="0">
                <a:solidFill>
                  <a:srgbClr val="000000"/>
                </a:solidFill>
                <a:latin typeface="Courier New" pitchFamily="49" charset="0"/>
                <a:cs typeface="Courier New" pitchFamily="49" charset="0"/>
              </a:rPr>
              <a:t>                                 # atoms are from 1 to </a:t>
            </a:r>
            <a:r>
              <a:rPr lang="en-US" sz="1100" dirty="0" err="1" smtClean="0">
                <a:solidFill>
                  <a:srgbClr val="000000"/>
                </a:solidFill>
                <a:latin typeface="Courier New" pitchFamily="49" charset="0"/>
                <a:cs typeface="Courier New" pitchFamily="49" charset="0"/>
              </a:rPr>
              <a:t>numberOfAtoms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dummy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dummy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dummy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MI-OPBC-H               dummy</a:t>
            </a:r>
          </a:p>
          <a:p>
            <a:r>
              <a:rPr lang="en-US" sz="1100" dirty="0" smtClean="0">
                <a:solidFill>
                  <a:srgbClr val="000000"/>
                </a:solidFill>
                <a:latin typeface="Courier New" pitchFamily="49" charset="0"/>
                <a:cs typeface="Courier New" pitchFamily="49" charset="0"/>
              </a:rPr>
              <a:t>MI-OPBC-F               dummy</a:t>
            </a:r>
          </a:p>
          <a:p>
            <a:r>
              <a:rPr lang="en-US" sz="1100" dirty="0" smtClean="0">
                <a:solidFill>
                  <a:srgbClr val="000000"/>
                </a:solidFill>
                <a:latin typeface="Courier New" pitchFamily="49" charset="0"/>
                <a:cs typeface="Courier New" pitchFamily="49" charset="0"/>
              </a:rPr>
              <a:t>NEIGH-RVEC-F            dummy</a:t>
            </a:r>
          </a:p>
          <a:p>
            <a:r>
              <a:rPr lang="en-US" sz="1100" dirty="0" smtClean="0">
                <a:solidFill>
                  <a:srgbClr val="000000"/>
                </a:solidFill>
                <a:latin typeface="Courier New" pitchFamily="49" charset="0"/>
                <a:cs typeface="Courier New" pitchFamily="49" charset="0"/>
              </a:rPr>
              <a:t>NEIGH-PURE-H            dummy</a:t>
            </a:r>
          </a:p>
          <a:p>
            <a:r>
              <a:rPr lang="en-US" sz="1100" dirty="0" smtClean="0">
                <a:solidFill>
                  <a:srgbClr val="000000"/>
                </a:solidFill>
                <a:latin typeface="Courier New" pitchFamily="49" charset="0"/>
                <a:cs typeface="Courier New" pitchFamily="49" charset="0"/>
              </a:rPr>
              <a:t>NEIGH-PURE-F            dummy</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a:t>
            </a:r>
            <a:r>
              <a:rPr lang="en-US" sz="1100" dirty="0" err="1" smtClean="0">
                <a:solidFill>
                  <a:srgbClr val="000000"/>
                </a:solidFill>
                <a:latin typeface="Courier New" pitchFamily="49" charset="0"/>
                <a:cs typeface="Courier New" pitchFamily="49" charset="0"/>
              </a:rPr>
              <a:t>SystemU</a:t>
            </a:r>
            <a:r>
              <a:rPr lang="en-US" sz="1100" dirty="0" smtClean="0">
                <a:solidFill>
                  <a:srgbClr val="000000"/>
                </a:solidFill>
                <a:latin typeface="Courier New" pitchFamily="49" charset="0"/>
                <a:cs typeface="Courier New" pitchFamily="49" charset="0"/>
              </a:rPr>
              <a:t>/Scale    Shape       requirements</a:t>
            </a:r>
          </a:p>
          <a:p>
            <a:r>
              <a:rPr lang="en-US" sz="1100" dirty="0" err="1" smtClean="0">
                <a:solidFill>
                  <a:srgbClr val="000000"/>
                </a:solidFill>
                <a:latin typeface="Courier New" pitchFamily="49" charset="0"/>
                <a:cs typeface="Courier New" pitchFamily="49" charset="0"/>
              </a:rPr>
              <a:t>get_full_neigh</a:t>
            </a:r>
            <a:r>
              <a:rPr lang="en-US" sz="1100" dirty="0" smtClean="0">
                <a:solidFill>
                  <a:srgbClr val="000000"/>
                </a:solidFill>
                <a:latin typeface="Courier New" pitchFamily="49" charset="0"/>
                <a:cs typeface="Courier New" pitchFamily="49" charset="0"/>
              </a:rPr>
              <a:t>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r>
              <a:rPr lang="en-US" sz="1100" dirty="0" err="1" smtClean="0">
                <a:solidFill>
                  <a:srgbClr val="000000"/>
                </a:solidFill>
                <a:latin typeface="Courier New" pitchFamily="49" charset="0"/>
                <a:cs typeface="Courier New" pitchFamily="49" charset="0"/>
              </a:rPr>
              <a:t>get_half_neigh</a:t>
            </a:r>
            <a:r>
              <a:rPr lang="en-US" sz="1100" dirty="0" smtClean="0">
                <a:solidFill>
                  <a:srgbClr val="000000"/>
                </a:solidFill>
                <a:latin typeface="Courier New" pitchFamily="49" charset="0"/>
                <a:cs typeface="Courier New" pitchFamily="49" charset="0"/>
              </a:rPr>
              <a:t>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boxlength</a:t>
            </a:r>
            <a:r>
              <a:rPr lang="en-US" sz="1100" dirty="0" smtClean="0">
                <a:solidFill>
                  <a:srgbClr val="000000"/>
                </a:solidFill>
                <a:latin typeface="Courier New" pitchFamily="49" charset="0"/>
                <a:cs typeface="Courier New" pitchFamily="49" charset="0"/>
              </a:rPr>
              <a:t>               real*8      length      unspecified        [3]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standard.kim    (</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8222"/>
              <a:gd name="adj2" fmla="val 85031"/>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methods </a:t>
            </a:r>
            <a:r>
              <a:rPr lang="en-US" sz="1400" b="1" dirty="0" err="1" smtClean="0">
                <a:solidFill>
                  <a:srgbClr val="000000"/>
                </a:solidFill>
                <a:cs typeface="Courier New" pitchFamily="49" charset="0"/>
              </a:rPr>
              <a:t>get_full_neigh</a:t>
            </a:r>
            <a:r>
              <a:rPr lang="en-US" sz="1400" dirty="0" smtClean="0">
                <a:solidFill>
                  <a:srgbClr val="000000"/>
                </a:solidFill>
                <a:cs typeface="Courier New" pitchFamily="49" charset="0"/>
              </a:rPr>
              <a:t> or </a:t>
            </a:r>
            <a:r>
              <a:rPr lang="en-US" sz="1400" b="1" dirty="0" err="1" smtClean="0">
                <a:solidFill>
                  <a:srgbClr val="000000"/>
                </a:solidFill>
                <a:cs typeface="Courier New" pitchFamily="49" charset="0"/>
              </a:rPr>
              <a:t>get_half_neigh</a:t>
            </a:r>
            <a:r>
              <a:rPr lang="en-US" sz="1400" dirty="0" smtClean="0">
                <a:solidFill>
                  <a:schemeClr val="tx1"/>
                </a:solidFill>
              </a:rPr>
              <a:t> .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49530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argument that needs to be communicated between </a:t>
            </a:r>
            <a:r>
              <a:rPr lang="en-US" sz="1600" b="1" dirty="0" smtClean="0">
                <a:latin typeface="Calibri" pitchFamily="34" charset="0"/>
              </a:rPr>
              <a:t>Tests</a:t>
            </a:r>
            <a:r>
              <a:rPr lang="en-US" sz="1600" dirty="0" smtClean="0">
                <a:latin typeface="Calibri" pitchFamily="34" charset="0"/>
              </a:rPr>
              <a:t> and </a:t>
            </a:r>
            <a:r>
              <a:rPr lang="en-US" sz="1600" b="1" dirty="0" smtClean="0">
                <a:latin typeface="Calibri" pitchFamily="34" charset="0"/>
              </a:rPr>
              <a:t>Models</a:t>
            </a:r>
            <a:r>
              <a:rPr lang="en-US" sz="1600" dirty="0" smtClean="0">
                <a:latin typeface="Calibri" pitchFamily="34" charset="0"/>
              </a:rPr>
              <a:t> must be in the descriptor file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directory structure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Model and Test examples available in the current version of the KIM API</a:t>
            </a: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object is an array of base data elements.</a:t>
            </a:r>
            <a:br>
              <a:rPr lang="en-US" sz="1600" dirty="0" smtClean="0">
                <a:latin typeface="Calibri" pitchFamily="34" charset="0"/>
              </a:rPr>
            </a:br>
            <a:r>
              <a:rPr lang="en-US" sz="1600" dirty="0" smtClean="0">
                <a:latin typeface="Calibri" pitchFamily="34" charset="0"/>
              </a:rPr>
              <a:t>Each base data element can hold a pointer to any relevant data (scalar, array, method, etc.) </a:t>
            </a: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methods: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 </a:t>
            </a:r>
            <a:r>
              <a:rPr lang="en-US" sz="2400" b="1" dirty="0" err="1" smtClean="0">
                <a:solidFill>
                  <a:srgbClr val="4F81BD"/>
                </a:solidFill>
                <a:latin typeface="Arial" charset="0"/>
                <a:cs typeface="Arial" charset="0"/>
              </a:rPr>
              <a:t>get_half_neigh</a:t>
            </a:r>
            <a:r>
              <a:rPr lang="en-US" sz="2400" b="1" dirty="0" smtClean="0">
                <a:solidFill>
                  <a:srgbClr val="4F81BD"/>
                </a:solidFill>
                <a:latin typeface="Arial" charset="0"/>
                <a:cs typeface="Arial" charset="0"/>
              </a:rPr>
              <a:t> &amp; </a:t>
            </a:r>
            <a:r>
              <a:rPr lang="en-US" sz="2400" b="1" dirty="0" err="1" smtClean="0">
                <a:solidFill>
                  <a:srgbClr val="4F81BD"/>
                </a:solidFill>
                <a:latin typeface="Arial" charset="0"/>
                <a:cs typeface="Arial" charset="0"/>
              </a:rPr>
              <a:t>get_full_neigh</a:t>
            </a:r>
            <a:r>
              <a:rPr lang="en-US" sz="2400" b="1" dirty="0" smtClean="0">
                <a:solidFill>
                  <a:srgbClr val="4F81BD"/>
                </a:solidFill>
                <a:latin typeface="Arial" charset="0"/>
                <a:cs typeface="Arial" charset="0"/>
              </a:rPr>
              <a:t>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17" name="TextBox 16"/>
          <p:cNvSpPr txBox="1"/>
          <p:nvPr/>
        </p:nvSpPr>
        <p:spPr>
          <a:xfrm>
            <a:off x="3200400" y="1143000"/>
            <a:ext cx="5791200" cy="2123658"/>
          </a:xfrm>
          <a:prstGeom prst="rect">
            <a:avLst/>
          </a:prstGeom>
          <a:solidFill>
            <a:schemeClr val="accent1">
              <a:lumMod val="20000"/>
              <a:lumOff val="80000"/>
            </a:schemeClr>
          </a:solidFill>
        </p:spPr>
        <p:txBody>
          <a:bodyPr wrap="square" rtlCol="0">
            <a:spAutoFit/>
          </a:bodyPr>
          <a:lstStyle/>
          <a:p>
            <a:r>
              <a:rPr lang="en-US" sz="1100" dirty="0" smtClean="0"/>
              <a:t>integer function  </a:t>
            </a:r>
            <a:r>
              <a:rPr lang="en-US" sz="1100" dirty="0" err="1" smtClean="0"/>
              <a:t>get_half_neigh</a:t>
            </a:r>
            <a:r>
              <a:rPr lang="en-US" sz="1100" dirty="0" smtClean="0"/>
              <a:t>(pkim,mode,request,atom,numnei,pnei1atom,pRij)</a:t>
            </a:r>
          </a:p>
          <a:p>
            <a:r>
              <a:rPr lang="en-US" sz="1100" dirty="0" smtClean="0"/>
              <a:t>      implicit none</a:t>
            </a:r>
          </a:p>
          <a:p>
            <a:r>
              <a:rPr lang="en-US" sz="1100" dirty="0" smtClean="0"/>
              <a:t>      integer(kind=</a:t>
            </a:r>
            <a:r>
              <a:rPr lang="en-US" sz="1100" dirty="0" err="1" smtClean="0"/>
              <a:t>kim_intptr</a:t>
            </a:r>
            <a:r>
              <a:rPr lang="en-US" sz="1100" dirty="0" smtClean="0"/>
              <a:t>),     intent(in)      :: </a:t>
            </a:r>
            <a:r>
              <a:rPr lang="en-US" sz="1100" dirty="0" err="1" smtClean="0"/>
              <a:t>pkim</a:t>
            </a:r>
            <a:endParaRPr lang="en-US" sz="1100" dirty="0" smtClean="0"/>
          </a:p>
          <a:p>
            <a:r>
              <a:rPr lang="en-US" sz="1100" dirty="0" smtClean="0"/>
              <a:t>      integer,                                intent(in)      :: mode</a:t>
            </a:r>
          </a:p>
          <a:p>
            <a:r>
              <a:rPr lang="en-US" sz="1100" dirty="0" smtClean="0"/>
              <a:t>      integer,                                intent(in)      :: request</a:t>
            </a:r>
          </a:p>
          <a:p>
            <a:r>
              <a:rPr lang="en-US" sz="1100" dirty="0" smtClean="0"/>
              <a:t>      integer,                                intent(out)    :: atom</a:t>
            </a:r>
          </a:p>
          <a:p>
            <a:r>
              <a:rPr lang="en-US" sz="1100" dirty="0" smtClean="0"/>
              <a:t>      integer,                                intent(out)    :: </a:t>
            </a:r>
            <a:r>
              <a:rPr lang="en-US" sz="1100" dirty="0" err="1" smtClean="0"/>
              <a:t>numnei</a:t>
            </a:r>
            <a:endParaRPr lang="en-US" sz="1100" dirty="0" smtClean="0"/>
          </a:p>
          <a:p>
            <a:r>
              <a:rPr lang="en-US" sz="1100" dirty="0" smtClean="0"/>
              <a:t>      integer,                                intent(out)    :: pnei1atom</a:t>
            </a:r>
          </a:p>
          <a:p>
            <a:r>
              <a:rPr lang="en-US" sz="1100" dirty="0" smtClean="0"/>
              <a:t>      integer,                                                    :: nei1atom(1);   pointer(pnei1atom,nei1atom)</a:t>
            </a:r>
          </a:p>
          <a:p>
            <a:r>
              <a:rPr lang="en-US" sz="1100" dirty="0" smtClean="0"/>
              <a:t>      double precision,                intent(out)     :: </a:t>
            </a:r>
            <a:r>
              <a:rPr lang="en-US" sz="1100" dirty="0" err="1" smtClean="0"/>
              <a:t>pRij</a:t>
            </a:r>
            <a:endParaRPr lang="en-US" sz="1100" dirty="0" smtClean="0"/>
          </a:p>
          <a:p>
            <a:r>
              <a:rPr lang="en-US" sz="1100" dirty="0" smtClean="0"/>
              <a:t>      double precision,                                     :: </a:t>
            </a:r>
            <a:r>
              <a:rPr lang="en-US" sz="1100" dirty="0" err="1" smtClean="0"/>
              <a:t>Rij</a:t>
            </a:r>
            <a:r>
              <a:rPr lang="en-US" sz="1100" dirty="0" smtClean="0"/>
              <a:t>(3,*);      pointer(</a:t>
            </a:r>
            <a:r>
              <a:rPr lang="en-US" sz="1100" dirty="0" err="1" smtClean="0"/>
              <a:t>pRij,Rij</a:t>
            </a:r>
            <a:r>
              <a:rPr lang="en-US" sz="1100" dirty="0" smtClean="0"/>
              <a:t>)</a:t>
            </a:r>
          </a:p>
          <a:p>
            <a:r>
              <a:rPr lang="en-US" sz="1100" dirty="0" smtClean="0"/>
              <a:t>end function  </a:t>
            </a:r>
            <a:r>
              <a:rPr lang="en-US" sz="1100" dirty="0" err="1" smtClean="0"/>
              <a:t>get_half_neigh</a:t>
            </a:r>
            <a:endParaRPr lang="en-US" sz="1100" dirty="0"/>
          </a:p>
        </p:txBody>
      </p:sp>
      <p:sp>
        <p:nvSpPr>
          <p:cNvPr id="18" name="TextBox 17"/>
          <p:cNvSpPr txBox="1"/>
          <p:nvPr/>
        </p:nvSpPr>
        <p:spPr>
          <a:xfrm>
            <a:off x="76200" y="1219200"/>
            <a:ext cx="3124200" cy="2985433"/>
          </a:xfrm>
          <a:prstGeom prst="rect">
            <a:avLst/>
          </a:prstGeom>
          <a:noFill/>
        </p:spPr>
        <p:txBody>
          <a:bodyPr wrap="square" rtlCol="0">
            <a:spAutoFit/>
          </a:bodyPr>
          <a:lstStyle/>
          <a:p>
            <a:r>
              <a:rPr lang="en-US" sz="1100" dirty="0" err="1" smtClean="0"/>
              <a:t>get_half_neigh</a:t>
            </a:r>
            <a:r>
              <a:rPr lang="en-US" sz="1100" dirty="0" smtClean="0"/>
              <a:t> and get _</a:t>
            </a:r>
            <a:r>
              <a:rPr lang="en-US" sz="1100" dirty="0" err="1" smtClean="0"/>
              <a:t>full_neigh</a:t>
            </a:r>
            <a:r>
              <a:rPr lang="en-US" sz="1100" dirty="0" smtClean="0"/>
              <a:t>  functions both have the same interface</a:t>
            </a:r>
          </a:p>
          <a:p>
            <a:r>
              <a:rPr lang="en-US" sz="1100" dirty="0" smtClean="0"/>
              <a:t>here :</a:t>
            </a:r>
          </a:p>
          <a:p>
            <a:endParaRPr lang="en-US" sz="1100" dirty="0" smtClean="0"/>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a:t>
            </a:r>
          </a:p>
          <a:p>
            <a:r>
              <a:rPr lang="fr-FR" sz="1100" dirty="0" smtClean="0"/>
              <a:t>                 mode</a:t>
            </a:r>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atom  </a:t>
            </a:r>
          </a:p>
          <a:p>
            <a:r>
              <a:rPr lang="en-US" sz="1100" dirty="0" smtClean="0"/>
              <a:t>                                            whose neighbor list                  </a:t>
            </a:r>
          </a:p>
          <a:p>
            <a:r>
              <a:rPr lang="en-US" sz="1100" dirty="0" smtClean="0"/>
              <a:t>                                            is requested</a:t>
            </a:r>
            <a:r>
              <a:rPr lang="en-US" sz="1200" dirty="0" smtClean="0"/>
              <a:t> </a:t>
            </a:r>
            <a:endParaRPr lang="en-US" sz="1200" dirty="0"/>
          </a:p>
        </p:txBody>
      </p:sp>
      <p:sp>
        <p:nvSpPr>
          <p:cNvPr id="19" name="TextBox 18"/>
          <p:cNvSpPr txBox="1"/>
          <p:nvPr/>
        </p:nvSpPr>
        <p:spPr>
          <a:xfrm>
            <a:off x="3200400" y="3352800"/>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get_half_neigh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atom,</a:t>
            </a:r>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pnei1atom, 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419058"/>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atom         - the number of the atom whose neighbor list is returned</a:t>
            </a:r>
          </a:p>
          <a:p>
            <a:r>
              <a:rPr lang="en-US" sz="1100" dirty="0" err="1" smtClean="0"/>
              <a:t>numnei</a:t>
            </a:r>
            <a:r>
              <a:rPr lang="en-US" sz="1100" dirty="0" smtClean="0"/>
              <a:t>     - number of neighbors returned  </a:t>
            </a:r>
          </a:p>
          <a:p>
            <a:r>
              <a:rPr lang="en-US" sz="1100" dirty="0" smtClean="0"/>
              <a:t>nei1atom  - integer array of neighbors of an atom which will point to </a:t>
            </a:r>
          </a:p>
          <a:p>
            <a:r>
              <a:rPr lang="en-US" sz="1100" dirty="0" smtClean="0"/>
              <a:t>                   the list of neighbors on exit. </a:t>
            </a:r>
          </a:p>
          <a:p>
            <a:r>
              <a:rPr lang="en-US" sz="1100" dirty="0" smtClean="0"/>
              <a:t>Rij             - array of relative position vectors of the neighbors of an                   </a:t>
            </a:r>
          </a:p>
          <a:p>
            <a:r>
              <a:rPr lang="en-US" sz="1100" dirty="0" smtClean="0"/>
              <a:t>                    atom (including boundary conditions if applied) if they  </a:t>
            </a:r>
          </a:p>
          <a:p>
            <a:r>
              <a:rPr lang="en-US" sz="1100" dirty="0" smtClean="0"/>
              <a:t>                    have been computed (NBC scenario NEIGH-RVEC-F </a:t>
            </a:r>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430887"/>
          </a:xfrm>
          <a:prstGeom prst="rect">
            <a:avLst/>
          </a:prstGeom>
          <a:noFill/>
        </p:spPr>
        <p:txBody>
          <a:bodyPr wrap="square" rtlCol="0">
            <a:spAutoFit/>
          </a:bodyPr>
          <a:lstStyle/>
          <a:p>
            <a:r>
              <a:rPr lang="en-US" sz="1100" dirty="0" smtClean="0"/>
              <a:t>The return value depends on the results of execution.</a:t>
            </a:r>
          </a:p>
          <a:p>
            <a:r>
              <a:rPr lang="en-US" sz="1100" dirty="0" smtClean="0"/>
              <a:t>(see  KIM_API/KIMserviceDescription.txt for details)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Test must supply the </a:t>
            </a:r>
            <a:r>
              <a:rPr lang="en-US" sz="2000" dirty="0" err="1" smtClean="0">
                <a:solidFill>
                  <a:schemeClr val="bg1"/>
                </a:solidFill>
                <a:latin typeface="Calibri" pitchFamily="34" charset="0"/>
              </a:rPr>
              <a:t>get_half</a:t>
            </a:r>
            <a:r>
              <a:rPr lang="en-US" sz="2000" dirty="0" smtClean="0">
                <a:solidFill>
                  <a:schemeClr val="bg1"/>
                </a:solidFill>
                <a:latin typeface="Calibri" pitchFamily="34" charset="0"/>
              </a:rPr>
              <a:t>/</a:t>
            </a:r>
            <a:r>
              <a:rPr lang="en-US" sz="2000" dirty="0" err="1" smtClean="0">
                <a:solidFill>
                  <a:schemeClr val="bg1"/>
                </a:solidFill>
                <a:latin typeface="Calibri" pitchFamily="34" charset="0"/>
              </a:rPr>
              <a:t>full_neigh</a:t>
            </a:r>
            <a:r>
              <a:rPr lang="en-US" sz="2000" dirty="0" smtClean="0">
                <a:solidFill>
                  <a:schemeClr val="bg1"/>
                </a:solidFill>
                <a:latin typeface="Calibri" pitchFamily="34" charset="0"/>
              </a:rPr>
              <a:t> method and </a:t>
            </a:r>
            <a:r>
              <a:rPr lang="en-US" sz="2000" dirty="0" smtClean="0">
                <a:solidFill>
                  <a:schemeClr val="bg1"/>
                </a:solidFill>
                <a:latin typeface="Calibri"/>
                <a:ea typeface="Calibri"/>
                <a:cs typeface="Times New Roman"/>
              </a:rPr>
              <a:t>store a pointer to it in the KIM API object</a:t>
            </a:r>
            <a:endParaRPr lang="en-US" sz="2000" b="1" dirty="0">
              <a:solidFill>
                <a:schemeClr val="bg1"/>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a:t>
            </a: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990600" y="1524000"/>
            <a:ext cx="25146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400" dirty="0" err="1">
                <a:solidFill>
                  <a:srgbClr val="FFFFFF"/>
                </a:solidFill>
                <a:latin typeface="Calibri" pitchFamily="34" charset="0"/>
              </a:rPr>
              <a:t>Kim_api_init</a:t>
            </a:r>
            <a:r>
              <a:rPr lang="en-US" sz="1400" dirty="0">
                <a:solidFill>
                  <a:srgbClr val="FFFFFF"/>
                </a:solidFill>
                <a:latin typeface="Calibri" pitchFamily="34" charset="0"/>
              </a:rPr>
              <a:t>(</a:t>
            </a:r>
            <a:r>
              <a:rPr lang="en-US" sz="1400" dirty="0" err="1">
                <a:solidFill>
                  <a:srgbClr val="FFFFFF"/>
                </a:solidFill>
                <a:latin typeface="Calibri" pitchFamily="34" charset="0"/>
              </a:rPr>
              <a:t>pkim,test,model</a:t>
            </a:r>
            <a:r>
              <a:rPr lang="en-US" sz="1400" dirty="0">
                <a:solidFill>
                  <a:srgbClr val="FFFFFF"/>
                </a:solidFill>
                <a:latin typeface="Calibri" pitchFamily="34" charset="0"/>
              </a:rPr>
              <a:t>)</a:t>
            </a: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Use </a:t>
            </a:r>
            <a:r>
              <a:rPr lang="en-US" sz="1400" dirty="0">
                <a:solidFill>
                  <a:srgbClr val="FFFFFF"/>
                </a:solidFill>
                <a:latin typeface="Calibri" pitchFamily="34" charset="0"/>
              </a:rPr>
              <a:t>the Model’s </a:t>
            </a:r>
            <a:r>
              <a:rPr lang="en-US" sz="1400" dirty="0" smtClean="0">
                <a:solidFill>
                  <a:srgbClr val="FFFFFF"/>
                </a:solidFill>
                <a:latin typeface="Calibri" pitchFamily="34" charset="0"/>
              </a:rPr>
              <a:t>compute method</a:t>
            </a:r>
            <a:endParaRPr lang="en-US" sz="1400" dirty="0">
              <a:solidFill>
                <a:srgbClr val="FFFFFF"/>
              </a:solidFill>
              <a:latin typeface="Calibri" pitchFamily="34" charset="0"/>
            </a:endParaRP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a:solidFill>
                  <a:srgbClr val="FFFFFF"/>
                </a:solidFill>
                <a:latin typeface="Calibri" pitchFamily="34" charset="0"/>
              </a:rPr>
              <a:t>Tests</a:t>
            </a:r>
            <a:r>
              <a:rPr lang="en-US" sz="2000" dirty="0">
                <a:solidFill>
                  <a:srgbClr val="FFFFFF"/>
                </a:solidFill>
                <a:latin typeface="Calibri" pitchFamily="34" charset="0"/>
              </a:rPr>
              <a:t> 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44039" name="TextBox 9"/>
          <p:cNvSpPr txBox="1">
            <a:spLocks noChangeArrowheads="1"/>
          </p:cNvSpPr>
          <p:nvPr/>
        </p:nvSpPr>
        <p:spPr bwMode="auto">
          <a:xfrm>
            <a:off x="76200" y="1463675"/>
            <a:ext cx="5105400" cy="4693593"/>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a:solidFill>
                  <a:srgbClr val="000000"/>
                </a:solidFill>
                <a:latin typeface="Calibri" pitchFamily="34" charset="0"/>
              </a:rPr>
              <a:t>testname</a:t>
            </a:r>
            <a:r>
              <a:rPr lang="en-US" sz="1200" dirty="0">
                <a:solidFill>
                  <a:srgbClr val="000000"/>
                </a:solidFill>
                <a:latin typeface="Calibri" pitchFamily="34" charset="0"/>
              </a:rPr>
              <a:t>, 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KIM_API_print</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a:t>
            </a: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143000"/>
            <a:ext cx="1752600" cy="369888"/>
          </a:xfrm>
          <a:prstGeom prst="rect">
            <a:avLst/>
          </a:prstGeom>
          <a:noFill/>
          <a:ln w="9525">
            <a:noFill/>
            <a:miter lim="800000"/>
            <a:headEnd/>
            <a:tailEnd/>
          </a:ln>
        </p:spPr>
        <p:txBody>
          <a:bodyPr>
            <a:spAutoFit/>
          </a:bodyPr>
          <a:lstStyle/>
          <a:p>
            <a:r>
              <a:rPr lang="en-US" b="1">
                <a:solidFill>
                  <a:srgbClr val="000000"/>
                </a:solidFill>
                <a:latin typeface="Calibri" pitchFamily="34" charset="0"/>
              </a:rPr>
              <a:t>KIMserviceC.h</a:t>
            </a:r>
          </a:p>
        </p:txBody>
      </p:sp>
      <p:sp>
        <p:nvSpPr>
          <p:cNvPr id="44041" name="TextBox 26"/>
          <p:cNvSpPr txBox="1">
            <a:spLocks noChangeArrowheads="1"/>
          </p:cNvSpPr>
          <p:nvPr/>
        </p:nvSpPr>
        <p:spPr bwMode="auto">
          <a:xfrm>
            <a:off x="5410200" y="5334000"/>
            <a:ext cx="3429000" cy="825500"/>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KIM_API/KIMserviceDescription.txt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4343404"/>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286004"/>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a:t>
            </a:r>
            <a:r>
              <a:rPr lang="en-US" sz="1200" dirty="0" smtClean="0">
                <a:solidFill>
                  <a:srgbClr val="000000"/>
                </a:solidFill>
                <a:latin typeface="Calibri"/>
              </a:rPr>
              <a:t>arguments</a:t>
            </a:r>
            <a:r>
              <a:rPr lang="en-US" sz="1200" b="0" i="0" u="none" strike="noStrike" kern="1200" cap="none" spc="0" baseline="0" dirty="0" smtClean="0">
                <a:solidFill>
                  <a:srgbClr val="000000"/>
                </a:solidFill>
                <a:uFillTx/>
                <a:latin typeface="Calibri"/>
              </a:rPr>
              <a:t>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4477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352804"/>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err="1" smtClean="0">
                <a:solidFill>
                  <a:srgbClr val="4F81BD"/>
                </a:solidFill>
                <a:latin typeface="Arial" charset="0"/>
                <a:cs typeface="Arial" charset="0"/>
              </a:rPr>
              <a:t>KIM_API_init</a:t>
            </a:r>
            <a:r>
              <a:rPr sz="2400" b="1" dirty="0" smtClean="0">
                <a:solidFill>
                  <a:srgbClr val="4F81BD"/>
                </a:solidFill>
                <a:latin typeface="Arial" charset="0"/>
                <a:cs typeface="Arial" charset="0"/>
              </a:rPr>
              <a:t> and </a:t>
            </a:r>
            <a:r>
              <a:rPr sz="2400" b="1" dirty="0" err="1" smtClean="0">
                <a:solidFill>
                  <a:srgbClr val="4F81BD"/>
                </a:solidFill>
                <a:latin typeface="Arial" charset="0"/>
                <a:cs typeface="Arial" charset="0"/>
              </a:rPr>
              <a:t>KIM_API_allocate</a:t>
            </a:r>
            <a:r>
              <a:rPr sz="2400" b="1" dirty="0" smtClean="0">
                <a:solidFill>
                  <a:srgbClr val="4F81BD"/>
                </a:solidFill>
                <a:latin typeface="Arial" charset="0"/>
                <a:cs typeface="Arial" charset="0"/>
              </a:rPr>
              <a:t>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8" name="TextBox 11"/>
          <p:cNvSpPr txBox="1"/>
          <p:nvPr/>
        </p:nvSpPr>
        <p:spPr>
          <a:xfrm>
            <a:off x="76200" y="1463675"/>
            <a:ext cx="5791200" cy="3046987"/>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(ier.lt.KIM_STATUS_OK)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__LINE__, </a:t>
            </a:r>
            <a:r>
              <a:rPr lang="en-US" sz="1200" kern="0" dirty="0" smtClean="0">
                <a:solidFill>
                  <a:srgbClr val="000000"/>
                </a:solidFill>
                <a:latin typeface="Courier New" pitchFamily="49"/>
                <a:cs typeface="Courier New" pitchFamily="49"/>
              </a:rPr>
              <a:t>__FILE__, &amp;</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(ier.lt.KIM_STATUS_OK)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__LINE__</a:t>
            </a:r>
            <a:r>
              <a:rPr lang="en-US" sz="1200" kern="0" dirty="0" smtClean="0">
                <a:solidFill>
                  <a:srgbClr val="000000"/>
                </a:solidFill>
                <a:latin typeface="Courier New" pitchFamily="49"/>
                <a:cs typeface="Courier New" pitchFamily="49"/>
              </a:rPr>
              <a:t>, __FILE__,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6019800" cy="338554"/>
          </a:xfrm>
          <a:prstGeom prst="rect">
            <a:avLst/>
          </a:prstGeom>
          <a:noFill/>
          <a:ln w="9525">
            <a:noFill/>
            <a:miter lim="800000"/>
            <a:headEnd/>
            <a:tailEnd/>
          </a:ln>
        </p:spPr>
        <p:txBody>
          <a:bodyPr wrap="square">
            <a:spAutoFit/>
          </a:bodyPr>
          <a:lstStyle/>
          <a:p>
            <a:r>
              <a:rPr lang="en-US" sz="1600" b="1" dirty="0" err="1" smtClean="0">
                <a:solidFill>
                  <a:srgbClr val="000000"/>
                </a:solidFill>
                <a:latin typeface="Calibri" pitchFamily="34" charset="0"/>
              </a:rPr>
              <a:t>test_Ar_free_cluster_CLUSTER</a:t>
            </a:r>
            <a:r>
              <a:rPr lang="en-US" sz="1600" b="1" dirty="0" smtClean="0">
                <a:solidFill>
                  <a:srgbClr val="000000"/>
                </a:solidFill>
                <a:latin typeface="Calibri" pitchFamily="34" charset="0"/>
              </a:rPr>
              <a:t>/test_Ar_free_cluster_CLUSTER.F90</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7130"/>
              <a:gd name="f1" fmla="val 595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atom  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a:spcBef>
                <a:spcPts val="0"/>
              </a:spcBef>
              <a:spcAft>
                <a:spcPts val="0"/>
              </a:spcAft>
            </a:pPr>
            <a:r>
              <a:rPr lang="en-US" sz="1200" dirty="0" smtClean="0">
                <a:latin typeface="Calibri"/>
                <a:ea typeface="Calibri"/>
                <a:cs typeface="Times New Roman"/>
              </a:rPr>
              <a:t>If the match is successful, then the KIM API object is created. This object conforms to the Model descriptor KIM file and can store all described data as pointers</a:t>
            </a: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787205"/>
            <a:ext cx="5791200" cy="1754327"/>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status = KIM_API_init(&amp;pkim_periodic_model_0, testname, argv[1]</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a:t>
            </a:r>
            <a:r>
              <a:rPr lang="en-US" sz="1200" kern="0" dirty="0" smtClean="0">
                <a:solidFill>
                  <a:srgbClr val="000000"/>
                </a:solidFill>
                <a:latin typeface="Courier New" pitchFamily="49"/>
                <a:cs typeface="Courier New" pitchFamily="49"/>
              </a:rPr>
              <a:t>, __FILE__, </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KIM_API_init</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for MODEL_ZERO for </a:t>
            </a:r>
            <a:r>
              <a:rPr lang="en-US" sz="1200" kern="0" dirty="0" err="1" smtClean="0">
                <a:solidFill>
                  <a:srgbClr val="000000"/>
                </a:solidFill>
                <a:latin typeface="Courier New" pitchFamily="49"/>
                <a:cs typeface="Courier New" pitchFamily="49"/>
              </a:rPr>
              <a:t>periodic",status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32776"/>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
        <p:nvSpPr>
          <p:cNvPr id="17" name="Rounded Rectangular Callout 18"/>
          <p:cNvSpPr/>
          <p:nvPr/>
        </p:nvSpPr>
        <p:spPr>
          <a:xfrm>
            <a:off x="5943600" y="4114800"/>
            <a:ext cx="3127248" cy="1752600"/>
          </a:xfrm>
          <a:custGeom>
            <a:avLst>
              <a:gd name="f0" fmla="val -25702"/>
              <a:gd name="f1" fmla="val -1223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arguments</a:t>
            </a:r>
            <a:r>
              <a:rPr lang="en-US" sz="1200" dirty="0" smtClean="0">
                <a:solidFill>
                  <a:srgbClr val="000000"/>
                </a:solidFill>
                <a:latin typeface="Calibri"/>
              </a:rPr>
              <a:t>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a:t>
            </a:r>
            <a:r>
              <a:rPr lang="en-US" sz="1200" b="0" i="0" u="none" strike="noStrike" kern="1200" cap="none" spc="0" baseline="0" dirty="0" smtClean="0">
                <a:solidFill>
                  <a:srgbClr val="000000"/>
                </a:solidFill>
                <a:uFillTx/>
                <a:latin typeface="Calibri"/>
              </a:rPr>
              <a:t>the KIM </a:t>
            </a:r>
            <a:r>
              <a:rPr lang="en-US" sz="1200" b="0" i="0" u="none" strike="noStrike" kern="1200" cap="none" spc="0" baseline="0" dirty="0">
                <a:solidFill>
                  <a:srgbClr val="000000"/>
                </a:solidFill>
                <a:uFillTx/>
                <a:latin typeface="Calibri"/>
              </a:rPr>
              <a:t>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the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KIM API get/set data  </a:t>
            </a:r>
          </a:p>
        </p:txBody>
      </p:sp>
      <p:cxnSp>
        <p:nvCxnSpPr>
          <p:cNvPr id="3584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13" name="TextBox 11"/>
          <p:cNvSpPr txBox="1"/>
          <p:nvPr/>
        </p:nvSpPr>
        <p:spPr>
          <a:xfrm>
            <a:off x="76200" y="1577876"/>
            <a:ext cx="5788152" cy="249299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integer(kind=8)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pointer(</a:t>
            </a:r>
            <a:r>
              <a:rPr lang="en-US" sz="1200" kern="0" dirty="0" err="1" smtClean="0">
                <a:solidFill>
                  <a:srgbClr val="000000"/>
                </a:solidFill>
                <a:latin typeface="Courier New" pitchFamily="49"/>
                <a:cs typeface="Courier New" pitchFamily="49"/>
              </a:rPr>
              <a:t>pnAtoms,numberOfAtoms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kim_api_get_data_f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(ier.lt.KIM_STATUS_OK)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__LINE__</a:t>
            </a:r>
            <a:r>
              <a:rPr lang="en-US" sz="1200" kern="0" dirty="0" smtClean="0">
                <a:solidFill>
                  <a:srgbClr val="000000"/>
                </a:solidFill>
                <a:latin typeface="Courier New" pitchFamily="49"/>
                <a:cs typeface="Courier New" pitchFamily="49"/>
              </a:rPr>
              <a:t>, __FILE__, &amp;</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kim_api_get_data_f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1223447"/>
            <a:ext cx="5867400" cy="338554"/>
          </a:xfrm>
          <a:prstGeom prst="rect">
            <a:avLst/>
          </a:prstGeom>
          <a:noFill/>
          <a:ln w="9525">
            <a:noFill/>
            <a:miter lim="800000"/>
            <a:headEnd/>
            <a:tailEnd/>
          </a:ln>
        </p:spPr>
        <p:txBody>
          <a:bodyPr wrap="square">
            <a:spAutoFit/>
          </a:bodyPr>
          <a:lstStyle/>
          <a:p>
            <a:r>
              <a:rPr lang="en-US" sz="1600" b="1" dirty="0" err="1" smtClean="0">
                <a:solidFill>
                  <a:srgbClr val="000000"/>
                </a:solidFill>
                <a:latin typeface="Calibri" pitchFamily="34" charset="0"/>
              </a:rPr>
              <a:t>test_Ar_free_cluster_CLUSTER</a:t>
            </a:r>
            <a:r>
              <a:rPr lang="en-US" sz="1600" b="1" dirty="0" smtClean="0">
                <a:solidFill>
                  <a:srgbClr val="000000"/>
                </a:solidFill>
                <a:latin typeface="Calibri" pitchFamily="34" charset="0"/>
              </a:rPr>
              <a:t>/test_Ar_free_cluster_CLUSTER.F90</a:t>
            </a:r>
            <a:endParaRPr lang="en-US" sz="1600" b="1" dirty="0">
              <a:solidFill>
                <a:srgbClr val="000000"/>
              </a:solidFill>
              <a:latin typeface="Calibri" pitchFamily="34" charset="0"/>
            </a:endParaRPr>
          </a:p>
        </p:txBody>
      </p:sp>
      <p:sp>
        <p:nvSpPr>
          <p:cNvPr id="15" name="TextBox 11"/>
          <p:cNvSpPr txBox="1"/>
          <p:nvPr/>
        </p:nvSpPr>
        <p:spPr>
          <a:xfrm>
            <a:off x="76200" y="4754940"/>
            <a:ext cx="8839200" cy="156966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model inputs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(pkim_periodic_model_0,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numberOfAtoms_periodic</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a:t>
            </a:r>
            <a:r>
              <a:rPr lang="en-US" sz="1200" kern="0" dirty="0" smtClean="0">
                <a:solidFill>
                  <a:srgbClr val="000000"/>
                </a:solidFill>
                <a:latin typeface="Courier New" pitchFamily="49"/>
                <a:cs typeface="Courier New" pitchFamily="49"/>
              </a:rPr>
              <a:t>, __</a:t>
            </a:r>
            <a:r>
              <a:rPr lang="en-US" sz="1200" kern="0" dirty="0" smtClean="0">
                <a:solidFill>
                  <a:srgbClr val="000000"/>
                </a:solidFill>
                <a:latin typeface="Courier New" pitchFamily="49"/>
                <a:cs typeface="Courier New" pitchFamily="49"/>
              </a:rPr>
              <a:t>FILE__, </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set data"</a:t>
            </a:r>
            <a:r>
              <a:rPr lang="en-US" sz="1200" kern="0" dirty="0" smtClean="0">
                <a:solidFill>
                  <a:srgbClr val="000000"/>
                </a:solidFill>
                <a:latin typeface="Courier New" pitchFamily="49"/>
                <a:cs typeface="Courier New" pitchFamily="49"/>
              </a:rPr>
              <a:t>, 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(pkim_periodic_model_1,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numberOfAtoms_periodic</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a:t>
            </a:r>
            <a:r>
              <a:rPr lang="en-US" sz="1200" kern="0" dirty="0" smtClean="0">
                <a:solidFill>
                  <a:srgbClr val="000000"/>
                </a:solidFill>
                <a:latin typeface="Courier New" pitchFamily="49"/>
                <a:cs typeface="Courier New" pitchFamily="49"/>
              </a:rPr>
              <a:t>, __FILE__, "</a:t>
            </a:r>
            <a:r>
              <a:rPr lang="en-US" sz="1200" kern="0" dirty="0" smtClean="0">
                <a:solidFill>
                  <a:srgbClr val="000000"/>
                </a:solidFill>
                <a:latin typeface="Courier New" pitchFamily="49"/>
                <a:cs typeface="Courier New" pitchFamily="49"/>
              </a:rPr>
              <a:t>set data"</a:t>
            </a:r>
            <a:r>
              <a:rPr lang="en-US" sz="1200" kern="0" dirty="0" smtClean="0">
                <a:solidFill>
                  <a:srgbClr val="000000"/>
                </a:solidFill>
                <a:latin typeface="Courier New" pitchFamily="49"/>
                <a:cs typeface="Courier New" pitchFamily="49"/>
              </a:rPr>
              <a:t>, 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371600"/>
            <a:ext cx="3124200" cy="1600200"/>
          </a:xfrm>
          <a:custGeom>
            <a:avLst>
              <a:gd name="f0" fmla="val -22253"/>
              <a:gd name="f1" fmla="val 1752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KIM_API_get_data</a:t>
            </a:r>
            <a:r>
              <a:rPr lang="en-US" sz="1200" kern="0" dirty="0" smtClean="0">
                <a:solidFill>
                  <a:srgbClr val="000000"/>
                </a:solidFill>
                <a:latin typeface="Calibri"/>
              </a:rPr>
              <a:t> (or </a:t>
            </a:r>
            <a:r>
              <a:rPr lang="en-US" sz="1200" kern="0" dirty="0" err="1" smtClean="0">
                <a:solidFill>
                  <a:srgbClr val="000000"/>
                </a:solidFill>
                <a:latin typeface="Calibri"/>
              </a:rPr>
              <a:t>kim_api_get_data_f</a:t>
            </a:r>
            <a:r>
              <a:rPr lang="en-US" sz="1200" kern="0" dirty="0" smtClean="0">
                <a:solidFill>
                  <a:srgbClr val="000000"/>
                </a:solidFill>
                <a:latin typeface="Calibri"/>
              </a:rPr>
              <a:t>) will return address of data stored in the KIM API object.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ier</a:t>
            </a:r>
            <a:r>
              <a:rPr lang="en-US" sz="1200" kern="0" dirty="0" smtClean="0">
                <a:solidFill>
                  <a:srgbClr val="000000"/>
                </a:solidFill>
                <a:latin typeface="Calibri"/>
              </a:rPr>
              <a:t> will be equal 1 upon successful completion, otherwise it will be 0 or negative</a:t>
            </a:r>
          </a:p>
          <a:p>
            <a:pPr fontAlgn="auto">
              <a:spcBef>
                <a:spcPts val="0"/>
              </a:spcBef>
              <a:spcAft>
                <a:spcPts val="0"/>
              </a:spcAft>
              <a:defRPr sz="1800" b="0" i="0" u="none" strike="noStrike" kern="0" cap="none" spc="0" baseline="0">
                <a:solidFill>
                  <a:srgbClr val="000000"/>
                </a:solidFill>
                <a:uFillTx/>
              </a:defRPr>
            </a:pPr>
            <a:r>
              <a:rPr lang="en-US" sz="1200" b="0" i="0" u="none" strike="noStrike" kern="0" cap="none" spc="0" baseline="0" dirty="0" smtClean="0">
                <a:solidFill>
                  <a:srgbClr val="000000"/>
                </a:solidFill>
                <a:uFillTx/>
                <a:latin typeface="Calibri"/>
              </a:rPr>
              <a:t>(see</a:t>
            </a:r>
            <a:r>
              <a:rPr lang="en-US" sz="1200" b="0" i="0" u="none" strike="noStrike" kern="0" cap="none" spc="0" dirty="0" smtClean="0">
                <a:solidFill>
                  <a:srgbClr val="000000"/>
                </a:solidFill>
                <a:uFillTx/>
                <a:latin typeface="Calibri"/>
              </a:rPr>
              <a:t>  </a:t>
            </a:r>
            <a:r>
              <a:rPr lang="en-US" sz="1200" b="1" dirty="0" smtClean="0">
                <a:solidFill>
                  <a:srgbClr val="000000"/>
                </a:solidFill>
                <a:latin typeface="Calibri" pitchFamily="34" charset="0"/>
              </a:rPr>
              <a:t>KIM_API/KIMserviceDescription.txt)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429000"/>
            <a:ext cx="3127248" cy="1219200"/>
          </a:xfrm>
          <a:custGeom>
            <a:avLst>
              <a:gd name="f0" fmla="val -23808"/>
              <a:gd name="f1" fmla="val 3314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kim_api_set_data_f</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will place the address of data </a:t>
            </a:r>
            <a:r>
              <a:rPr lang="en-US" sz="1200" b="0" i="0" u="none" strike="noStrike" kern="1200" cap="none" spc="0" dirty="0" smtClean="0">
                <a:solidFill>
                  <a:srgbClr val="000000"/>
                </a:solidFill>
                <a:uFillTx/>
                <a:latin typeface="Calibri"/>
              </a:rPr>
              <a:t>into KIM API object and will return integer error code : 1– success, 0 or negative –  unsuccessful completion </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76200" y="4406444"/>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in turn 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14" name="TextBox 11"/>
          <p:cNvSpPr txBox="1"/>
          <p:nvPr/>
        </p:nvSpPr>
        <p:spPr>
          <a:xfrm>
            <a:off x="76200" y="1649829"/>
            <a:ext cx="5257800" cy="2631489"/>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status = KIM_API_model_init(pkim_periodic_model_0</a:t>
            </a: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 status) </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a:t>
            </a:r>
            <a:r>
              <a:rPr lang="en-US" sz="1200" kern="0" dirty="0" smtClean="0">
                <a:solidFill>
                  <a:srgbClr val="000000"/>
                </a:solidFill>
                <a:latin typeface="Courier New" pitchFamily="49"/>
                <a:cs typeface="Courier New" pitchFamily="49"/>
              </a:rPr>
              <a:t>__FILE__,</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KIM_API_model_init",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 &amp;status);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 status) </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(__LINE__, </a:t>
            </a:r>
            <a:r>
              <a:rPr lang="en-US" sz="1200" kern="0" dirty="0" smtClean="0">
                <a:solidFill>
                  <a:srgbClr val="000000"/>
                </a:solidFill>
                <a:latin typeface="Courier New" pitchFamily="49"/>
                <a:cs typeface="Courier New" pitchFamily="49"/>
              </a:rPr>
              <a:t>__FILE__,</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compute",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900" kern="0" dirty="0">
              <a:solidFill>
                <a:srgbClr val="000000"/>
              </a:solidFill>
              <a:latin typeface="Courier New" pitchFamily="49"/>
              <a:cs typeface="Courier New" pitchFamily="49"/>
            </a:endParaRPr>
          </a:p>
        </p:txBody>
      </p:sp>
      <p:sp>
        <p:nvSpPr>
          <p:cNvPr id="16" name="TextBox 11"/>
          <p:cNvSpPr txBox="1"/>
          <p:nvPr/>
        </p:nvSpPr>
        <p:spPr>
          <a:xfrm>
            <a:off x="2438400" y="4359295"/>
            <a:ext cx="6592824" cy="1492716"/>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subroutine model_&lt;FILL element name&gt;_P_&lt;FILL model name&gt;_init(</a:t>
            </a:r>
            <a:r>
              <a:rPr lang="en-US" sz="1100" kern="0" dirty="0" err="1" smtClean="0">
                <a:solidFill>
                  <a:srgbClr val="000000"/>
                </a:solidFill>
                <a:latin typeface="Courier New" pitchFamily="49"/>
                <a:cs typeface="Courier New" pitchFamily="49"/>
              </a:rPr>
              <a:t>pkim</a:t>
            </a:r>
            <a:r>
              <a:rPr lang="en-US" sz="11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 store pointer to compute function in KIM object</a:t>
            </a:r>
          </a:p>
          <a:p>
            <a:pPr fontAlgn="auto">
              <a:spcBef>
                <a:spcPts val="0"/>
              </a:spcBef>
              <a:spcAft>
                <a:spcPts val="0"/>
              </a:spcAft>
              <a:defRPr sz="1800" b="0" i="0" u="none" strike="noStrike" kern="0" cap="none" spc="0" baseline="0">
                <a:solidFill>
                  <a:srgbClr val="000000"/>
                </a:solidFill>
                <a:uFillTx/>
              </a:defRPr>
            </a:pPr>
            <a:r>
              <a:rPr lang="en-US" sz="1100" kern="0" dirty="0">
                <a:solidFill>
                  <a:srgbClr val="000000"/>
                </a:solidFill>
                <a:latin typeface="Courier New" pitchFamily="49"/>
                <a:cs typeface="Courier New" pitchFamily="49"/>
              </a:rPr>
              <a:t>i</a:t>
            </a:r>
            <a:r>
              <a:rPr lang="en-US" sz="1100" kern="0" dirty="0" smtClean="0">
                <a:solidFill>
                  <a:srgbClr val="000000"/>
                </a:solidFill>
                <a:latin typeface="Courier New" pitchFamily="49"/>
                <a:cs typeface="Courier New" pitchFamily="49"/>
              </a:rPr>
              <a:t>er = </a:t>
            </a:r>
            <a:r>
              <a:rPr lang="en-US" sz="1100" kern="0" dirty="0">
                <a:solidFill>
                  <a:srgbClr val="000000"/>
                </a:solidFill>
                <a:latin typeface="Courier New" pitchFamily="49"/>
                <a:cs typeface="Courier New" pitchFamily="49"/>
              </a:rPr>
              <a:t>kim_api_set_data_f(pkim,"compute",one,loc(Compute_Energy_Forces))</a:t>
            </a:r>
            <a:endParaRPr lang="en-US" sz="11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if (ier.ne.KIM_STATUS_OK)&amp;</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   stop '* ERROR: compute keyword not found in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DOCs/TEMPLATEs/model_El_P_Template.F90</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2286000"/>
          </a:xfrm>
          <a:custGeom>
            <a:avLst>
              <a:gd name="f0" fmla="val -21035"/>
              <a:gd name="f1" fmla="val 1064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a:t>
            </a:r>
            <a:r>
              <a:rPr lang="en-US" sz="1200" dirty="0" smtClean="0">
                <a:solidFill>
                  <a:srgbClr val="000000"/>
                </a:solidFill>
                <a:latin typeface="Calibri"/>
              </a:rPr>
              <a:t> KIM_API_model_init utilizes the KIM standard naming convention in order to make the call. In C the name of the model init routine must have all lower case letters  in the following format modelname_init_, </a:t>
            </a:r>
            <a:r>
              <a:rPr lang="en-US" sz="1200" b="0" i="0" u="none" strike="noStrike" kern="1200" cap="none" spc="0" baseline="0" dirty="0" smtClean="0">
                <a:solidFill>
                  <a:srgbClr val="000000"/>
                </a:solidFill>
                <a:uFillTx/>
                <a:latin typeface="Calibri"/>
              </a:rPr>
              <a:t>for example</a:t>
            </a:r>
            <a:r>
              <a:rPr lang="en-US" sz="1200" dirty="0" smtClean="0">
                <a:solidFill>
                  <a:srgbClr val="000000"/>
                </a:solidFill>
                <a:latin typeface="Calibri"/>
              </a:rPr>
              <a:t>:</a:t>
            </a:r>
            <a:r>
              <a:rPr lang="en-US" sz="1200" b="0" i="0" u="none" strike="noStrike" kern="1200" cap="none" spc="0" baseline="0" dirty="0" smtClean="0">
                <a:solidFill>
                  <a:srgbClr val="000000"/>
                </a:solidFill>
                <a:uFillTx/>
                <a:latin typeface="Calibri"/>
              </a:rPr>
              <a:t> </a:t>
            </a: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model_ar_p_mlj_cluster</a:t>
            </a:r>
            <a:r>
              <a:rPr lang="en-US" sz="1200" b="1" kern="0" dirty="0" smtClean="0">
                <a:solidFill>
                  <a:srgbClr val="000000"/>
                </a:solidFill>
                <a:latin typeface="Courier New" pitchFamily="49"/>
                <a:cs typeface="Courier New" pitchFamily="49"/>
              </a:rPr>
              <a:t>_init_</a:t>
            </a: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model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9" name="Right Brace 18"/>
          <p:cNvSpPr/>
          <p:nvPr/>
        </p:nvSpPr>
        <p:spPr>
          <a:xfrm rot="5400000">
            <a:off x="6400800" y="2057400"/>
            <a:ext cx="228600" cy="1600200"/>
          </a:xfrm>
          <a:prstGeom prst="rightBrace">
            <a:avLst>
              <a:gd name="adj1" fmla="val 8333"/>
              <a:gd name="adj2" fmla="val 512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ounded Rectangular Callout 18"/>
          <p:cNvSpPr/>
          <p:nvPr/>
        </p:nvSpPr>
        <p:spPr>
          <a:xfrm>
            <a:off x="152400" y="39624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called 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1997"/>
              <a:gd name="f1" fmla="val -2378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694795"/>
            <a:ext cx="5867400" cy="4401205"/>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do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1,numberOfAtoms</a:t>
            </a:r>
          </a:p>
          <a:p>
            <a:r>
              <a:rPr lang="en-US" sz="1000" dirty="0" smtClean="0">
                <a:solidFill>
                  <a:srgbClr val="000000"/>
                </a:solidFill>
                <a:latin typeface="Courier New" pitchFamily="49" charset="0"/>
                <a:cs typeface="Courier New" pitchFamily="49" charset="0"/>
              </a:rPr>
              <a:t>       ! Get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atom =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request neighbors for atom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if (HalfOrFull.eq.1) 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kim_api_get_half_neigh_f</a:t>
            </a:r>
            <a:r>
              <a:rPr lang="en-US" sz="1000" dirty="0" smtClean="0">
                <a:solidFill>
                  <a:srgbClr val="000000"/>
                </a:solidFill>
                <a:latin typeface="Courier New" pitchFamily="49" charset="0"/>
                <a:cs typeface="Courier New" pitchFamily="49" charset="0"/>
              </a:rPr>
              <a:t>(pkim,1,atom,atom_ret,numnei, &amp;         </a:t>
            </a:r>
          </a:p>
          <a:p>
            <a:r>
              <a:rPr lang="en-US" sz="1000" dirty="0" smtClean="0">
                <a:solidFill>
                  <a:srgbClr val="000000"/>
                </a:solidFill>
                <a:latin typeface="Courier New" pitchFamily="49" charset="0"/>
                <a:cs typeface="Courier New" pitchFamily="49" charset="0"/>
              </a:rPr>
              <a:t>                                         pnei1atom,pRij_dummy)</a:t>
            </a:r>
          </a:p>
          <a:p>
            <a:r>
              <a:rPr lang="en-US" sz="1000" dirty="0" smtClean="0">
                <a:solidFill>
                  <a:srgbClr val="000000"/>
                </a:solidFill>
                <a:latin typeface="Courier New" pitchFamily="49" charset="0"/>
                <a:cs typeface="Courier New" pitchFamily="49" charset="0"/>
              </a:rPr>
              <a:t>       else</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kim_api_get_full_neigh_f</a:t>
            </a:r>
            <a:r>
              <a:rPr lang="en-US" sz="1000" dirty="0" smtClean="0">
                <a:solidFill>
                  <a:srgbClr val="000000"/>
                </a:solidFill>
                <a:latin typeface="Courier New" pitchFamily="49" charset="0"/>
                <a:cs typeface="Courier New" pitchFamily="49" charset="0"/>
              </a:rPr>
              <a:t>(pkim,1,atom,atom_ret,numnei, &amp;</a:t>
            </a:r>
          </a:p>
          <a:p>
            <a:r>
              <a:rPr lang="en-US" sz="1000" dirty="0" smtClean="0">
                <a:solidFill>
                  <a:srgbClr val="000000"/>
                </a:solidFill>
                <a:latin typeface="Courier New" pitchFamily="49" charset="0"/>
                <a:cs typeface="Courier New" pitchFamily="49" charset="0"/>
              </a:rPr>
              <a:t>                                         pnei1atom,pRij_dummy)</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if (ier.lt.KIM_STATUS_OK) then</a:t>
            </a:r>
          </a:p>
          <a:p>
            <a:r>
              <a:rPr lang="en-US" sz="1000" dirty="0" smtClean="0">
                <a:solidFill>
                  <a:srgbClr val="000000"/>
                </a:solidFill>
                <a:latin typeface="Courier New" pitchFamily="49" charset="0"/>
                <a:cs typeface="Courier New" pitchFamily="49" charset="0"/>
              </a:rPr>
              <a:t>          call </a:t>
            </a:r>
            <a:r>
              <a:rPr lang="en-US" sz="1000" dirty="0" err="1" smtClean="0">
                <a:solidFill>
                  <a:srgbClr val="000000"/>
                </a:solidFill>
                <a:latin typeface="Courier New" pitchFamily="49" charset="0"/>
                <a:cs typeface="Courier New" pitchFamily="49" charset="0"/>
              </a:rPr>
              <a:t>kim_api_report_error_f</a:t>
            </a:r>
            <a:r>
              <a:rPr lang="en-US" sz="1000" dirty="0" smtClean="0">
                <a:solidFill>
                  <a:srgbClr val="000000"/>
                </a:solidFill>
                <a:latin typeface="Courier New" pitchFamily="49" charset="0"/>
                <a:cs typeface="Courier New" pitchFamily="49" charset="0"/>
              </a:rPr>
              <a:t>(</a:t>
            </a:r>
            <a:r>
              <a:rPr lang="en-US" sz="1000" dirty="0" smtClean="0">
                <a:solidFill>
                  <a:srgbClr val="000000"/>
                </a:solidFill>
                <a:latin typeface="Courier New" pitchFamily="49" charset="0"/>
                <a:cs typeface="Courier New" pitchFamily="49" charset="0"/>
              </a:rPr>
              <a:t>__LINE__, </a:t>
            </a:r>
            <a:r>
              <a:rPr lang="en-US" sz="1000" dirty="0" smtClean="0">
                <a:solidFill>
                  <a:srgbClr val="000000"/>
                </a:solidFill>
                <a:latin typeface="Courier New" pitchFamily="49" charset="0"/>
                <a:cs typeface="Courier New" pitchFamily="49" charset="0"/>
              </a:rPr>
              <a:t>__FILE__, &amp;</a:t>
            </a:r>
          </a:p>
          <a:p>
            <a:r>
              <a:rPr lang="en-US" sz="1000" dirty="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kim_api_get</a:t>
            </a:r>
            <a:r>
              <a:rPr lang="en-US" sz="1000" dirty="0" smtClean="0">
                <a:solidFill>
                  <a:srgbClr val="000000"/>
                </a:solidFill>
                <a:latin typeface="Courier New" pitchFamily="49" charset="0"/>
                <a:cs typeface="Courier New" pitchFamily="49" charset="0"/>
              </a:rPr>
              <a:t>_*_neigh",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do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1, </a:t>
            </a:r>
            <a:r>
              <a:rPr lang="en-US" sz="1000" dirty="0" err="1" smtClean="0">
                <a:solidFill>
                  <a:srgbClr val="000000"/>
                </a:solidFill>
                <a:latin typeface="Courier New" pitchFamily="49" charset="0"/>
                <a:cs typeface="Courier New" pitchFamily="49" charset="0"/>
              </a:rPr>
              <a:t>numnei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j = nei1atom(</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(:,j)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distance vector between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j</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dot_product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Rij,Rij</a:t>
            </a:r>
            <a:r>
              <a:rPr lang="en-US" sz="1000" dirty="0" smtClean="0">
                <a:solidFill>
                  <a:srgbClr val="000000"/>
                </a:solidFill>
                <a:latin typeface="Courier New" pitchFamily="49" charset="0"/>
                <a:cs typeface="Courier New" pitchFamily="49" charset="0"/>
              </a:rPr>
              <a:t>)     ! compute square distance</a:t>
            </a:r>
          </a:p>
          <a:p>
            <a:r>
              <a:rPr lang="en-US" sz="1000" dirty="0" smtClean="0">
                <a:solidFill>
                  <a:srgbClr val="000000"/>
                </a:solidFill>
                <a:latin typeface="Courier New" pitchFamily="49" charset="0"/>
                <a:cs typeface="Courier New" pitchFamily="49" charset="0"/>
              </a:rPr>
              <a:t>          if (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model_cutsq</a:t>
            </a:r>
            <a:r>
              <a:rPr lang="en-US" sz="1000" dirty="0" smtClean="0">
                <a:solidFill>
                  <a:srgbClr val="000000"/>
                </a:solidFill>
                <a:latin typeface="Courier New" pitchFamily="49" charset="0"/>
                <a:cs typeface="Courier New" pitchFamily="49" charset="0"/>
              </a:rPr>
              <a:t> ) then  ! particles are interacting?</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compute distance</a:t>
            </a:r>
          </a:p>
          <a:p>
            <a:r>
              <a:rPr lang="en-US" sz="1000" dirty="0" smtClean="0">
                <a:solidFill>
                  <a:srgbClr val="000000"/>
                </a:solidFill>
                <a:latin typeface="Courier New" pitchFamily="49" charset="0"/>
                <a:cs typeface="Courier New" pitchFamily="49" charset="0"/>
              </a:rPr>
              <a:t>             call pair(</a:t>
            </a:r>
            <a:r>
              <a:rPr lang="en-US" sz="1000" dirty="0" err="1" smtClean="0">
                <a:solidFill>
                  <a:srgbClr val="000000"/>
                </a:solidFill>
                <a:latin typeface="Courier New" pitchFamily="49" charset="0"/>
                <a:cs typeface="Courier New" pitchFamily="49" charset="0"/>
              </a:rPr>
              <a:t>model_epsilon,model_sigma,model_A,model_B</a:t>
            </a:r>
            <a:r>
              <a:rPr lang="en-US" sz="1000" dirty="0" smtClean="0">
                <a:solidFill>
                  <a:srgbClr val="000000"/>
                </a:solidFill>
                <a:latin typeface="Courier New" pitchFamily="49" charset="0"/>
                <a:cs typeface="Courier New" pitchFamily="49" charset="0"/>
              </a:rPr>
              <a:t>, &amp;</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model_C</a:t>
            </a:r>
            <a:r>
              <a:rPr lang="en-US" sz="1000" dirty="0" smtClean="0">
                <a:solidFill>
                  <a:srgbClr val="000000"/>
                </a:solidFill>
                <a:latin typeface="Courier New" pitchFamily="49" charset="0"/>
                <a:cs typeface="Courier New" pitchFamily="49" charset="0"/>
              </a:rPr>
              <a:t>, r,phi,dphi,d2phi) ! compute pair potential</a:t>
            </a:r>
          </a:p>
          <a:p>
            <a:r>
              <a:rPr lang="en-US" sz="1000" dirty="0" smtClean="0">
                <a:solidFill>
                  <a:srgbClr val="000000"/>
                </a:solidFill>
                <a:latin typeface="Courier New" pitchFamily="49" charset="0"/>
                <a:cs typeface="Courier New" pitchFamily="49" charset="0"/>
              </a:rPr>
              <a:t>...</a:t>
            </a: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get_half</a:t>
            </a:r>
            <a:r>
              <a:rPr sz="2400" b="1" dirty="0" smtClean="0">
                <a:solidFill>
                  <a:srgbClr val="4F81BD"/>
                </a:solidFill>
                <a:latin typeface="Arial" charset="0"/>
                <a:cs typeface="Arial" charset="0"/>
              </a:rPr>
              <a:t>/</a:t>
            </a:r>
            <a:r>
              <a:rPr sz="2400" b="1" dirty="0" err="1" smtClean="0">
                <a:solidFill>
                  <a:srgbClr val="4F81BD"/>
                </a:solidFill>
                <a:latin typeface="Arial" charset="0"/>
                <a:cs typeface="Arial" charset="0"/>
              </a:rPr>
              <a:t>full_neigh</a:t>
            </a:r>
            <a:r>
              <a:rPr sz="2400" b="1" dirty="0" smtClean="0">
                <a:solidFill>
                  <a:srgbClr val="4F81BD"/>
                </a:solidFill>
                <a:latin typeface="Arial" charset="0"/>
                <a:cs typeface="Arial" charset="0"/>
              </a:rPr>
              <a:t> methods 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898989"/>
              </a:solidFill>
              <a:latin typeface="Calibri"/>
            </a:endParaRPr>
          </a:p>
        </p:txBody>
      </p:sp>
      <p:sp>
        <p:nvSpPr>
          <p:cNvPr id="15" name="TextBox 19"/>
          <p:cNvSpPr txBox="1">
            <a:spLocks noChangeArrowheads="1"/>
          </p:cNvSpPr>
          <p:nvPr/>
        </p:nvSpPr>
        <p:spPr bwMode="auto">
          <a:xfrm>
            <a:off x="228600" y="1185446"/>
            <a:ext cx="8077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 </a:t>
            </a:r>
            <a:r>
              <a:rPr lang="en-US" sz="1600" b="1" dirty="0" err="1" smtClean="0">
                <a:solidFill>
                  <a:srgbClr val="000000"/>
                </a:solidFill>
                <a:latin typeface="Calibri" pitchFamily="34" charset="0"/>
              </a:rPr>
              <a:t>model_Ar_P_MLJ_NEIGH_PURE_H_F</a:t>
            </a:r>
            <a:r>
              <a:rPr lang="en-US" sz="1600" b="1" dirty="0" smtClean="0">
                <a:solidFill>
                  <a:srgbClr val="000000"/>
                </a:solidFill>
                <a:latin typeface="Calibri" pitchFamily="34" charset="0"/>
              </a:rPr>
              <a:t>/ model_Ar_P_MLJ_NEIGH_PURE_H_F.F90</a:t>
            </a:r>
            <a:endParaRPr lang="en-US" sz="1600" b="1" dirty="0">
              <a:solidFill>
                <a:srgbClr val="000000"/>
              </a:solidFill>
              <a:latin typeface="Calibri" pitchFamily="34" charset="0"/>
            </a:endParaRPr>
          </a:p>
        </p:txBody>
      </p:sp>
      <p:sp>
        <p:nvSpPr>
          <p:cNvPr id="17" name="Rounded Rectangular Callout 18"/>
          <p:cNvSpPr/>
          <p:nvPr/>
        </p:nvSpPr>
        <p:spPr>
          <a:xfrm>
            <a:off x="6172200" y="1905000"/>
            <a:ext cx="2667000" cy="766466"/>
          </a:xfrm>
          <a:custGeom>
            <a:avLst>
              <a:gd name="f0" fmla="val -23726"/>
              <a:gd name="f1" fmla="val 220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Locator  mode  -- get neighbors of an atom using half or full neighbor lists as requested.</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048000"/>
            <a:ext cx="2819400" cy="3046988"/>
          </a:xfrm>
          <a:prstGeom prst="rect">
            <a:avLst/>
          </a:prstGeom>
          <a:noFill/>
        </p:spPr>
        <p:txBody>
          <a:bodyPr wrap="square" rtlCol="0">
            <a:spAutoFit/>
          </a:bodyPr>
          <a:lstStyle/>
          <a:p>
            <a:r>
              <a:rPr lang="en-US" sz="1200" dirty="0" smtClean="0"/>
              <a:t>   </a:t>
            </a:r>
            <a:r>
              <a:rPr lang="en-US" sz="1200" dirty="0" err="1" smtClean="0"/>
              <a:t>KIM_API_get_half</a:t>
            </a:r>
            <a:r>
              <a:rPr lang="en-US" sz="1200" dirty="0" smtClean="0"/>
              <a:t>/</a:t>
            </a:r>
            <a:r>
              <a:rPr lang="en-US" sz="1200" dirty="0" err="1" smtClean="0"/>
              <a:t>full_neigh</a:t>
            </a:r>
            <a:r>
              <a:rPr lang="en-US" sz="1200" dirty="0" smtClean="0"/>
              <a:t> will call the method using the address stored in the KIM API object (“</a:t>
            </a:r>
            <a:r>
              <a:rPr lang="en-US" sz="1200" dirty="0" err="1" smtClean="0"/>
              <a:t>get_half_neigh</a:t>
            </a:r>
            <a:r>
              <a:rPr lang="en-US" sz="1200" dirty="0" smtClean="0"/>
              <a:t>” or “</a:t>
            </a:r>
            <a:r>
              <a:rPr lang="en-US" sz="1200" dirty="0" err="1" smtClean="0"/>
              <a:t>get_full_neigh</a:t>
            </a:r>
            <a:r>
              <a:rPr lang="en-US" sz="1200" dirty="0" smtClean="0"/>
              <a:t>”). These methods are supplied by the Test.</a:t>
            </a:r>
          </a:p>
          <a:p>
            <a:endParaRPr lang="en-US" sz="1200" dirty="0" smtClean="0"/>
          </a:p>
          <a:p>
            <a:r>
              <a:rPr lang="en-US" sz="1200" dirty="0" smtClean="0"/>
              <a:t>   </a:t>
            </a:r>
            <a:r>
              <a:rPr lang="en-US" sz="1200" dirty="0" err="1" smtClean="0"/>
              <a:t>KIM_API_get_half</a:t>
            </a:r>
            <a:r>
              <a:rPr lang="en-US" sz="1200" dirty="0" smtClean="0"/>
              <a:t>/</a:t>
            </a:r>
            <a:r>
              <a:rPr lang="en-US" sz="1200" dirty="0" err="1" smtClean="0"/>
              <a:t>full_neigh</a:t>
            </a:r>
            <a:r>
              <a:rPr lang="en-US" sz="1200" dirty="0" smtClean="0"/>
              <a:t> will check if the arguments are set correctly. It will also convert the result from </a:t>
            </a:r>
            <a:r>
              <a:rPr lang="en-US" sz="1200" dirty="0" err="1" smtClean="0"/>
              <a:t>oneBaseLists</a:t>
            </a:r>
            <a:r>
              <a:rPr lang="en-US" sz="1200" dirty="0" smtClean="0"/>
              <a:t> to </a:t>
            </a:r>
            <a:r>
              <a:rPr lang="en-US" sz="1200" dirty="0" err="1" smtClean="0"/>
              <a:t>zeroBaseLists</a:t>
            </a:r>
            <a:r>
              <a:rPr lang="en-US" sz="1200" dirty="0" smtClean="0"/>
              <a:t>  (or vice versa) if necessary .</a:t>
            </a:r>
          </a:p>
          <a:p>
            <a:endParaRPr lang="en-US" sz="1200" dirty="0" smtClean="0"/>
          </a:p>
          <a:p>
            <a:r>
              <a:rPr lang="en-US" sz="1200" dirty="0" smtClean="0"/>
              <a:t>    Details on the interface and  a description of error codes are in</a:t>
            </a:r>
          </a:p>
          <a:p>
            <a:r>
              <a:rPr lang="en-US" sz="1200" b="1" dirty="0" smtClean="0"/>
              <a:t>DOCs/KIMserviceDescription.txt</a:t>
            </a:r>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Every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that needs to be communicated between tests and models must be in the descriptor file</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1200329"/>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Test</a:t>
            </a:r>
            <a:r>
              <a:rPr lang="en-US" dirty="0">
                <a:solidFill>
                  <a:srgbClr val="000000"/>
                </a:solidFill>
                <a:latin typeface="Calibri" pitchFamily="34" charset="0"/>
              </a:rPr>
              <a:t> has its own descriptor file that describes the data it can supply to the </a:t>
            </a:r>
            <a:r>
              <a:rPr lang="en-US" b="1" dirty="0">
                <a:solidFill>
                  <a:srgbClr val="000000"/>
                </a:solidFill>
                <a:latin typeface="Calibri" pitchFamily="34" charset="0"/>
              </a:rPr>
              <a:t>Model</a:t>
            </a:r>
            <a:r>
              <a:rPr lang="en-US" dirty="0">
                <a:solidFill>
                  <a:srgbClr val="000000"/>
                </a:solidFill>
                <a:latin typeface="Calibri" pitchFamily="34" charset="0"/>
              </a:rPr>
              <a:t> and what data it expects the </a:t>
            </a:r>
            <a:r>
              <a:rPr lang="en-US" b="1" dirty="0">
                <a:solidFill>
                  <a:srgbClr val="000000"/>
                </a:solidFill>
                <a:latin typeface="Calibri" pitchFamily="34" charset="0"/>
              </a:rPr>
              <a:t>Model</a:t>
            </a:r>
            <a:r>
              <a:rPr lang="en-US" dirty="0">
                <a:solidFill>
                  <a:srgbClr val="000000"/>
                </a:solidFill>
                <a:latin typeface="Calibri" pitchFamily="34" charset="0"/>
              </a:rPr>
              <a:t> to compute. There are no optional </a:t>
            </a:r>
            <a:r>
              <a:rPr lang="en-US" dirty="0" smtClean="0">
                <a:solidFill>
                  <a:srgbClr val="000000"/>
                </a:solidFill>
                <a:latin typeface="Calibri" pitchFamily="34" charset="0"/>
              </a:rPr>
              <a:t>arguments </a:t>
            </a:r>
            <a:r>
              <a:rPr lang="en-US" dirty="0">
                <a:solidFill>
                  <a:srgbClr val="000000"/>
                </a:solidFill>
                <a:latin typeface="Calibri" pitchFamily="34" charset="0"/>
              </a:rPr>
              <a:t>in a </a:t>
            </a:r>
            <a:r>
              <a:rPr lang="en-US" b="1" dirty="0">
                <a:solidFill>
                  <a:srgbClr val="000000"/>
                </a:solidFill>
                <a:latin typeface="Calibri" pitchFamily="34" charset="0"/>
              </a:rPr>
              <a:t>Test</a:t>
            </a:r>
            <a:r>
              <a:rPr lang="en-US" dirty="0">
                <a:solidFill>
                  <a:srgbClr val="000000"/>
                </a:solidFill>
                <a:latin typeface="Calibri" pitchFamily="34" charset="0"/>
              </a:rPr>
              <a:t>’s descriptor </a:t>
            </a:r>
            <a:r>
              <a:rPr lang="en-US" dirty="0" smtClean="0">
                <a:solidFill>
                  <a:srgbClr val="000000"/>
                </a:solidFill>
                <a:latin typeface="Calibri" pitchFamily="34" charset="0"/>
              </a:rPr>
              <a:t>file (</a:t>
            </a:r>
            <a:r>
              <a:rPr lang="en-US" dirty="0" smtClean="0">
                <a:latin typeface="Calibri"/>
                <a:ea typeface="Calibri"/>
                <a:cs typeface="Times New Roman"/>
              </a:rPr>
              <a:t>because the test knows, a priori, what it will need to compute</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50184" name="TextBox 22"/>
          <p:cNvSpPr txBox="1">
            <a:spLocks noChangeArrowheads="1"/>
          </p:cNvSpPr>
          <p:nvPr/>
        </p:nvSpPr>
        <p:spPr bwMode="auto">
          <a:xfrm>
            <a:off x="685800" y="2573337"/>
            <a:ext cx="7848600" cy="1465263"/>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Model</a:t>
            </a:r>
            <a:r>
              <a:rPr lang="en-US" dirty="0">
                <a:solidFill>
                  <a:srgbClr val="000000"/>
                </a:solidFill>
                <a:latin typeface="Calibri" pitchFamily="34" charset="0"/>
              </a:rPr>
              <a:t> has its own descriptor file that describes the data it needs to perform its computations and what results it can compute. Some of the </a:t>
            </a:r>
            <a:r>
              <a:rPr lang="en-US" dirty="0" smtClean="0">
                <a:solidFill>
                  <a:srgbClr val="000000"/>
                </a:solidFill>
                <a:latin typeface="Calibri" pitchFamily="34" charset="0"/>
              </a:rPr>
              <a:t>arguments/</a:t>
            </a:r>
            <a:r>
              <a:rPr lang="en-US" dirty="0">
                <a:solidFill>
                  <a:srgbClr val="000000"/>
                </a:solidFill>
                <a:latin typeface="Calibri" pitchFamily="34" charset="0"/>
              </a:rPr>
              <a:t>methods can be identified as optional. Optional </a:t>
            </a:r>
            <a:r>
              <a:rPr lang="en-US" dirty="0" smtClean="0">
                <a:solidFill>
                  <a:srgbClr val="000000"/>
                </a:solidFill>
                <a:latin typeface="Calibri" pitchFamily="34" charset="0"/>
              </a:rPr>
              <a:t>arguments/</a:t>
            </a:r>
            <a:r>
              <a:rPr lang="en-US" dirty="0">
                <a:solidFill>
                  <a:srgbClr val="000000"/>
                </a:solidFill>
                <a:latin typeface="Calibri" pitchFamily="34" charset="0"/>
              </a:rPr>
              <a:t>methods are ones that the </a:t>
            </a:r>
            <a:r>
              <a:rPr lang="en-US" b="1" dirty="0">
                <a:solidFill>
                  <a:srgbClr val="000000"/>
                </a:solidFill>
                <a:latin typeface="Calibri" pitchFamily="34" charset="0"/>
              </a:rPr>
              <a:t>Test</a:t>
            </a:r>
            <a:r>
              <a:rPr lang="en-US" dirty="0">
                <a:solidFill>
                  <a:srgbClr val="000000"/>
                </a:solidFill>
                <a:latin typeface="Calibri" pitchFamily="34" charset="0"/>
              </a:rPr>
              <a:t> does not have to provide or are results that the </a:t>
            </a:r>
            <a:r>
              <a:rPr lang="en-US" b="1" dirty="0">
                <a:solidFill>
                  <a:srgbClr val="000000"/>
                </a:solidFill>
                <a:latin typeface="Calibri" pitchFamily="34" charset="0"/>
              </a:rPr>
              <a:t>Model</a:t>
            </a:r>
            <a:r>
              <a:rPr lang="en-US" dirty="0">
                <a:solidFill>
                  <a:srgbClr val="000000"/>
                </a:solidFill>
                <a:latin typeface="Calibri" pitchFamily="34" charset="0"/>
              </a:rPr>
              <a:t> will only compute if the </a:t>
            </a:r>
            <a:r>
              <a:rPr lang="en-US" b="1" dirty="0">
                <a:solidFill>
                  <a:srgbClr val="000000"/>
                </a:solidFill>
                <a:latin typeface="Calibri" pitchFamily="34" charset="0"/>
              </a:rPr>
              <a:t>Test</a:t>
            </a:r>
            <a:r>
              <a:rPr lang="en-US" dirty="0">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4014787"/>
            <a:ext cx="7848600" cy="2462213"/>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a:solidFill>
                  <a:srgbClr val="000000"/>
                </a:solidFill>
                <a:latin typeface="Calibri" pitchFamily="34" charset="0"/>
              </a:rPr>
              <a:t>kim_api_init</a:t>
            </a:r>
            <a:r>
              <a:rPr lang="en-US" sz="1400" dirty="0">
                <a:solidFill>
                  <a:srgbClr val="000000"/>
                </a:solidFill>
                <a:latin typeface="Calibri" pitchFamily="34" charset="0"/>
              </a:rPr>
              <a:t>_) 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a:t>
            </a:r>
            <a:r>
              <a:rPr lang="en-US" sz="1400" dirty="0" smtClean="0">
                <a:solidFill>
                  <a:srgbClr val="000000"/>
                </a:solidFill>
                <a:latin typeface="Calibri" pitchFamily="34" charset="0"/>
              </a:rPr>
              <a:t>arguments </a:t>
            </a:r>
            <a:r>
              <a:rPr lang="en-US" sz="1400" dirty="0">
                <a:solidFill>
                  <a:srgbClr val="000000"/>
                </a:solidFill>
                <a:latin typeface="Calibri" pitchFamily="34" charset="0"/>
              </a:rPr>
              <a:t>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a:t>
            </a:r>
            <a:r>
              <a:rPr lang="en-US" sz="1400" dirty="0" smtClean="0">
                <a:solidFill>
                  <a:srgbClr val="000000"/>
                </a:solidFill>
                <a:latin typeface="Calibri" pitchFamily="34" charset="0"/>
              </a:rPr>
              <a:t>argument </a:t>
            </a:r>
            <a:r>
              <a:rPr lang="en-US" sz="1400" dirty="0">
                <a:solidFill>
                  <a:srgbClr val="000000"/>
                </a:solidFill>
                <a:latin typeface="Calibri" pitchFamily="34" charset="0"/>
              </a:rPr>
              <a:t>that is not used by the </a:t>
            </a:r>
            <a:r>
              <a:rPr lang="en-US" sz="1400" b="1" dirty="0">
                <a:solidFill>
                  <a:srgbClr val="000000"/>
                </a:solidFill>
                <a:latin typeface="Calibri" pitchFamily="34" charset="0"/>
              </a:rPr>
              <a:t>Test</a:t>
            </a:r>
            <a:r>
              <a:rPr lang="en-US" sz="1400" dirty="0">
                <a:solidFill>
                  <a:srgbClr val="000000"/>
                </a:solidFill>
                <a:latin typeface="Calibri" pitchFamily="34" charset="0"/>
              </a:rPr>
              <a:t> “</a:t>
            </a:r>
            <a:r>
              <a:rPr lang="en-US" sz="1400" dirty="0" err="1">
                <a:solidFill>
                  <a:srgbClr val="000000"/>
                </a:solidFill>
                <a:latin typeface="Calibri" pitchFamily="34" charset="0"/>
              </a:rPr>
              <a:t>uncompute</a:t>
            </a:r>
            <a:r>
              <a:rPr lang="en-US" sz="1400" dirty="0">
                <a:solidFill>
                  <a:srgbClr val="000000"/>
                </a:solidFill>
                <a:latin typeface="Calibri" pitchFamily="34" charset="0"/>
              </a:rPr>
              <a:t>” (i.e.,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argument </a:t>
            </a:r>
            <a:r>
              <a:rPr lang="en-US" sz="1400" dirty="0">
                <a:solidFill>
                  <a:srgbClr val="000000"/>
                </a:solidFill>
                <a:latin typeface="Calibri" pitchFamily="34" charset="0"/>
              </a:rPr>
              <a:t>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a:solidFill>
                  <a:srgbClr val="000000"/>
                </a:solidFill>
                <a:latin typeface="Calibri" pitchFamily="34" charset="0"/>
              </a:rPr>
              <a:t>kim_api_set_data</a:t>
            </a:r>
            <a:r>
              <a:rPr lang="en-US" sz="1400" dirty="0">
                <a:solidFill>
                  <a:srgbClr val="000000"/>
                </a:solidFill>
                <a:latin typeface="Calibri" pitchFamily="34" charset="0"/>
              </a:rPr>
              <a:t>, </a:t>
            </a:r>
            <a:r>
              <a:rPr lang="en-US" sz="1400" dirty="0" err="1">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t>
            </a:r>
            <a:r>
              <a:rPr lang="en-US" sz="1400" dirty="0" smtClean="0">
                <a:solidFill>
                  <a:srgbClr val="000000"/>
                </a:solidFill>
                <a:latin typeface="Calibri" pitchFamily="34" charset="0"/>
              </a:rPr>
              <a:t>an argument </a:t>
            </a:r>
            <a:r>
              <a:rPr lang="en-US" sz="1400" dirty="0">
                <a:solidFill>
                  <a:srgbClr val="000000"/>
                </a:solidFill>
                <a:latin typeface="Calibri" pitchFamily="34" charset="0"/>
              </a:rPr>
              <a:t>in the KIM_API </a:t>
            </a:r>
            <a:r>
              <a:rPr lang="en-US" sz="1400" dirty="0" err="1">
                <a:solidFill>
                  <a:srgbClr val="000000"/>
                </a:solidFill>
                <a:latin typeface="Calibri" pitchFamily="34" charset="0"/>
              </a:rPr>
              <a:t>obejct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err="1">
                <a:solidFill>
                  <a:srgbClr val="000000"/>
                </a:solidFill>
                <a:latin typeface="Calibri" pitchFamily="34" charset="0"/>
              </a:rPr>
              <a:t>kim_api_isit_compute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Execute the Model’s compute method (</a:t>
            </a:r>
            <a:r>
              <a:rPr lang="en-US" sz="1400" dirty="0" err="1">
                <a:solidFill>
                  <a:srgbClr val="000000"/>
                </a:solidFill>
                <a:latin typeface="Calibri" pitchFamily="34" charset="0"/>
              </a:rPr>
              <a:t>kim_api_model_compute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Slide90">
    <p:spTree>
      <p:nvGrpSpPr>
        <p:cNvPr id="1" name=""/>
        <p:cNvGrpSpPr/>
        <p:nvPr/>
      </p:nvGrpSpPr>
      <p:grpSpPr>
        <a:xfrm>
          <a:off x="0" y="0"/>
          <a:ext cx="0" cy="0"/>
          <a:chOff x="0" y="0"/>
          <a:chExt cx="0" cy="0"/>
        </a:xfrm>
      </p:grpSpPr>
      <p:sp>
        <p:nvSpPr>
          <p:cNvPr id="54273" name="Title 1"/>
          <p:cNvSpPr txBox="1">
            <a:spLocks noGrp="1"/>
          </p:cNvSpPr>
          <p:nvPr>
            <p:ph type="title"/>
          </p:nvPr>
        </p:nvSpPr>
        <p:spPr>
          <a:xfrm>
            <a:off x="457200" y="152400"/>
            <a:ext cx="8229600" cy="609600"/>
          </a:xfrm>
        </p:spPr>
        <p:txBody>
          <a:bodyPr/>
          <a:lstStyle/>
          <a:p>
            <a:pPr eaLnBrk="1" hangingPunct="1"/>
            <a:r>
              <a:rPr sz="2400" b="1" dirty="0" smtClean="0">
                <a:solidFill>
                  <a:srgbClr val="4F81BD"/>
                </a:solidFill>
                <a:latin typeface="Arial" charset="0"/>
                <a:cs typeface="Arial" charset="0"/>
              </a:rPr>
              <a:t>Model and Test examples available in the current version of KIM API</a:t>
            </a:r>
            <a:endParaRPr sz="1600" b="1" dirty="0" smtClean="0">
              <a:solidFill>
                <a:srgbClr val="4F81BD"/>
              </a:solidFill>
              <a:latin typeface="Arial" charset="0"/>
              <a:cs typeface="Arial" charset="0"/>
            </a:endParaRPr>
          </a:p>
        </p:txBody>
      </p:sp>
      <p:cxnSp>
        <p:nvCxnSpPr>
          <p:cNvPr id="54275"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476996"/>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13488"/>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D503A90-3746-41F6-AFBD-946D4889E0B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
        <p:nvSpPr>
          <p:cNvPr id="54279" name="Rectangle 14"/>
          <p:cNvSpPr>
            <a:spLocks noChangeArrowheads="1"/>
          </p:cNvSpPr>
          <p:nvPr/>
        </p:nvSpPr>
        <p:spPr bwMode="auto">
          <a:xfrm>
            <a:off x="228600" y="1219200"/>
            <a:ext cx="3429000" cy="4648198"/>
          </a:xfrm>
          <a:prstGeom prst="rect">
            <a:avLst/>
          </a:prstGeom>
          <a:solidFill>
            <a:srgbClr val="EBF1DE"/>
          </a:solidFill>
          <a:ln w="6345">
            <a:solidFill>
              <a:srgbClr val="FFC000"/>
            </a:solidFill>
            <a:prstDash val="dash"/>
            <a:miter lim="800000"/>
            <a:headEnd/>
            <a:tailEnd/>
          </a:ln>
        </p:spPr>
        <p:txBody>
          <a:bodyPr anchor="ctr"/>
          <a:lstStyle/>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test_Al_FCCcohesive_MI_OPBC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test_Al_free_cluster</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a:solidFill>
                  <a:srgbClr val="000000"/>
                </a:solidFill>
                <a:latin typeface="Calibri" pitchFamily="34" charset="0"/>
              </a:rPr>
              <a:t>test_ArNe_B2cohesive_NEIGH_RVEC</a:t>
            </a: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test_Ar_FCCcohesiveCutoff_NEIGH_RVEC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test_Ar_FCCcohesive_MI_OPBC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test_Ar_FCCcohesive_NEIGH_PURE</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test_Ar_FCCcohesive_NEIGH_RVEC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test_Ar_free_cluster</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test_Ar_free_cluster_CLUSTER_C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smtClean="0">
                <a:solidFill>
                  <a:srgbClr val="000000"/>
                </a:solidFill>
                <a:latin typeface="Calibri" pitchFamily="34" charset="0"/>
              </a:rPr>
              <a:t>test_Ar_free_cluster_CLUSTER_F90</a:t>
            </a: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test_Ar_multiple_models</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test_Ne_free_cluster</a:t>
            </a:r>
            <a:endParaRPr lang="en-US" sz="1200" b="1" dirty="0" smtClean="0">
              <a:solidFill>
                <a:srgbClr val="000000"/>
              </a:solidFill>
              <a:latin typeface="Calibri" pitchFamily="34" charset="0"/>
            </a:endParaRPr>
          </a:p>
          <a:p>
            <a:pPr algn="r"/>
            <a:endParaRPr lang="en-US" sz="1600" b="1" dirty="0">
              <a:solidFill>
                <a:srgbClr val="000000"/>
              </a:solidFill>
              <a:latin typeface="Calibri" pitchFamily="34" charset="0"/>
            </a:endParaRPr>
          </a:p>
        </p:txBody>
      </p:sp>
      <p:sp>
        <p:nvSpPr>
          <p:cNvPr id="54280" name="TextBox 17"/>
          <p:cNvSpPr txBox="1">
            <a:spLocks noChangeArrowheads="1"/>
          </p:cNvSpPr>
          <p:nvPr/>
        </p:nvSpPr>
        <p:spPr bwMode="auto">
          <a:xfrm>
            <a:off x="1219200" y="914400"/>
            <a:ext cx="1371600" cy="368300"/>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TESTs</a:t>
            </a:r>
          </a:p>
        </p:txBody>
      </p:sp>
      <p:sp>
        <p:nvSpPr>
          <p:cNvPr id="10" name="Rectangle 26"/>
          <p:cNvSpPr/>
          <p:nvPr/>
        </p:nvSpPr>
        <p:spPr>
          <a:xfrm>
            <a:off x="4800600" y="1219200"/>
            <a:ext cx="4114800" cy="4648200"/>
          </a:xfrm>
          <a:prstGeom prst="rect">
            <a:avLst/>
          </a:prstGeom>
          <a:solidFill>
            <a:srgbClr val="EBF1DE"/>
          </a:solidFill>
          <a:ln w="6345">
            <a:solidFill>
              <a:srgbClr val="FFC000"/>
            </a:solidFill>
            <a:custDash>
              <a:ds d="300173" sp="300173"/>
            </a:custDash>
          </a:ln>
        </p:spPr>
        <p:txBody>
          <a:bodyPr anchor="ctr"/>
          <a:lstStyle/>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model_Al_PF_ErcolessiAdams</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model_ArNe_P_MLJ_NEIGH_RVEC_F</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model_Ar_P_LJ</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model_Ar_P_MLJ_C</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model_Ar_P_MLJ_CLUSTER_C</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smtClean="0">
                <a:solidFill>
                  <a:srgbClr val="000000"/>
                </a:solidFill>
                <a:latin typeface="Calibri"/>
              </a:rPr>
              <a:t>model_Ar_P_MLJ_CLUSTER_F90</a:t>
            </a: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smtClean="0">
                <a:solidFill>
                  <a:srgbClr val="000000"/>
                </a:solidFill>
                <a:latin typeface="Calibri"/>
              </a:rPr>
              <a:t>model_Ar_P_MLJ_F90</a:t>
            </a: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model_Ar_P_MLJ_MI_OPBC_H_F</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model_Ar_P_MLJ_NEIGH_PURE_H_F</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model_Ar_P_MLJ_NEIGH_RVEC_F</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model_Ar_P_Morse</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model_Ne_P_LJ</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model_Ne_P_LJ_NEIGH_PURE_H</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model_Ne_P_MLJ_NEIGH_RVEC_F</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model_Ne_P_Morse</a:t>
            </a:r>
            <a:endParaRPr lang="en-US" sz="1000" b="1" kern="0" dirty="0" smtClean="0">
              <a:solidFill>
                <a:srgbClr val="000000"/>
              </a:solidFill>
              <a:latin typeface="Calibri"/>
            </a:endParaRPr>
          </a:p>
        </p:txBody>
      </p:sp>
      <p:sp>
        <p:nvSpPr>
          <p:cNvPr id="54282" name="TextBox 27"/>
          <p:cNvSpPr txBox="1">
            <a:spLocks noChangeArrowheads="1"/>
          </p:cNvSpPr>
          <p:nvPr/>
        </p:nvSpPr>
        <p:spPr bwMode="auto">
          <a:xfrm>
            <a:off x="5638800" y="914400"/>
            <a:ext cx="1371600" cy="368300"/>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MODELs</a:t>
            </a:r>
          </a:p>
        </p:txBody>
      </p:sp>
      <p:cxnSp>
        <p:nvCxnSpPr>
          <p:cNvPr id="54289" name="Straight Arrow Connector 64"/>
          <p:cNvCxnSpPr>
            <a:cxnSpLocks noChangeShapeType="1"/>
          </p:cNvCxnSpPr>
          <p:nvPr/>
        </p:nvCxnSpPr>
        <p:spPr bwMode="auto">
          <a:xfrm>
            <a:off x="914400" y="6019800"/>
            <a:ext cx="914400" cy="1588"/>
          </a:xfrm>
          <a:prstGeom prst="straightConnector1">
            <a:avLst/>
          </a:prstGeom>
          <a:noFill/>
          <a:ln w="9528">
            <a:solidFill>
              <a:srgbClr val="4A7EBB"/>
            </a:solidFill>
            <a:round/>
            <a:headEnd/>
            <a:tailEnd type="arrow" w="med" len="med"/>
          </a:ln>
        </p:spPr>
      </p:cxnSp>
      <p:sp>
        <p:nvSpPr>
          <p:cNvPr id="54290" name="TextBox 66"/>
          <p:cNvSpPr txBox="1">
            <a:spLocks noChangeArrowheads="1"/>
          </p:cNvSpPr>
          <p:nvPr/>
        </p:nvSpPr>
        <p:spPr bwMode="auto">
          <a:xfrm>
            <a:off x="1905000" y="5867400"/>
            <a:ext cx="5257800" cy="276999"/>
          </a:xfrm>
          <a:prstGeom prst="rect">
            <a:avLst/>
          </a:prstGeom>
          <a:noFill/>
          <a:ln w="9525">
            <a:noFill/>
            <a:miter lim="800000"/>
            <a:headEnd/>
            <a:tailEnd/>
          </a:ln>
        </p:spPr>
        <p:txBody>
          <a:bodyPr wrap="square">
            <a:spAutoFit/>
          </a:bodyPr>
          <a:lstStyle/>
          <a:p>
            <a:r>
              <a:rPr lang="en-US" sz="1200" dirty="0">
                <a:solidFill>
                  <a:srgbClr val="000000"/>
                </a:solidFill>
                <a:latin typeface="Calibri" pitchFamily="34" charset="0"/>
              </a:rPr>
              <a:t>Indicates a </a:t>
            </a:r>
            <a:r>
              <a:rPr lang="en-US" sz="1200" b="1" dirty="0">
                <a:solidFill>
                  <a:srgbClr val="000000"/>
                </a:solidFill>
                <a:latin typeface="Calibri" pitchFamily="34" charset="0"/>
              </a:rPr>
              <a:t>Test</a:t>
            </a:r>
            <a:r>
              <a:rPr lang="en-US" sz="1200" dirty="0">
                <a:solidFill>
                  <a:srgbClr val="000000"/>
                </a:solidFill>
                <a:latin typeface="Calibri" pitchFamily="34" charset="0"/>
              </a:rPr>
              <a:t> </a:t>
            </a:r>
            <a:r>
              <a:rPr lang="en-US" sz="1200" dirty="0" smtClean="0">
                <a:solidFill>
                  <a:srgbClr val="000000"/>
                </a:solidFill>
                <a:latin typeface="Calibri" pitchFamily="34" charset="0"/>
              </a:rPr>
              <a:t> can work (match)  </a:t>
            </a:r>
            <a:r>
              <a:rPr lang="en-US" sz="1200" dirty="0">
                <a:solidFill>
                  <a:srgbClr val="000000"/>
                </a:solidFill>
                <a:latin typeface="Calibri" pitchFamily="34" charset="0"/>
              </a:rPr>
              <a:t>with a </a:t>
            </a:r>
            <a:r>
              <a:rPr lang="en-US" sz="1200" b="1" dirty="0">
                <a:solidFill>
                  <a:srgbClr val="000000"/>
                </a:solidFill>
                <a:latin typeface="Calibri" pitchFamily="34" charset="0"/>
              </a:rPr>
              <a:t>Model</a:t>
            </a:r>
            <a:r>
              <a:rPr lang="en-US" sz="1200" dirty="0">
                <a:solidFill>
                  <a:srgbClr val="000000"/>
                </a:solidFill>
                <a:latin typeface="Calibri" pitchFamily="34" charset="0"/>
              </a:rPr>
              <a:t> in the current KIM API version</a:t>
            </a:r>
            <a:endParaRPr lang="en-US" sz="1200" b="1" dirty="0">
              <a:solidFill>
                <a:srgbClr val="000000"/>
              </a:solidFill>
              <a:latin typeface="Calibri" pitchFamily="34" charset="0"/>
            </a:endParaRPr>
          </a:p>
        </p:txBody>
      </p:sp>
      <p:sp>
        <p:nvSpPr>
          <p:cNvPr id="6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A3</a:t>
            </a:r>
            <a:endParaRPr lang="en-US" sz="1600" b="1" dirty="0">
              <a:solidFill>
                <a:srgbClr val="FFFFFF"/>
              </a:solidFill>
              <a:latin typeface="Calibri" pitchFamily="34" charset="0"/>
            </a:endParaRPr>
          </a:p>
        </p:txBody>
      </p:sp>
      <p:cxnSp>
        <p:nvCxnSpPr>
          <p:cNvPr id="78" name="Straight Arrow Connector 30"/>
          <p:cNvCxnSpPr>
            <a:cxnSpLocks noChangeShapeType="1"/>
          </p:cNvCxnSpPr>
          <p:nvPr/>
        </p:nvCxnSpPr>
        <p:spPr bwMode="auto">
          <a:xfrm>
            <a:off x="3657600" y="5562600"/>
            <a:ext cx="1143000" cy="152400"/>
          </a:xfrm>
          <a:prstGeom prst="straightConnector1">
            <a:avLst/>
          </a:prstGeom>
          <a:noFill/>
          <a:ln w="9528">
            <a:solidFill>
              <a:srgbClr val="4A7EBB"/>
            </a:solidFill>
            <a:round/>
            <a:headEnd/>
            <a:tailEnd type="arrow" w="med" len="med"/>
          </a:ln>
        </p:spPr>
      </p:cxnSp>
      <p:sp>
        <p:nvSpPr>
          <p:cNvPr id="57" name="TextBox 66"/>
          <p:cNvSpPr txBox="1">
            <a:spLocks noChangeArrowheads="1"/>
          </p:cNvSpPr>
          <p:nvPr/>
        </p:nvSpPr>
        <p:spPr bwMode="auto">
          <a:xfrm>
            <a:off x="304800" y="6096000"/>
            <a:ext cx="8610600" cy="461665"/>
          </a:xfrm>
          <a:prstGeom prst="rect">
            <a:avLst/>
          </a:prstGeom>
          <a:noFill/>
          <a:ln w="9525">
            <a:noFill/>
            <a:miter lim="800000"/>
            <a:headEnd/>
            <a:tailEnd/>
          </a:ln>
        </p:spPr>
        <p:txBody>
          <a:bodyPr wrap="square">
            <a:spAutoFit/>
          </a:bodyPr>
          <a:lstStyle/>
          <a:p>
            <a:r>
              <a:rPr lang="en-US" sz="1200" dirty="0" smtClean="0"/>
              <a:t>Description of the Models and Tests provided with the KIM API package are given in the files MODELs/EXAMPLES.README and TESTs/EXAMPLES.README.</a:t>
            </a:r>
            <a:endParaRPr lang="en-US" sz="1200" dirty="0"/>
          </a:p>
        </p:txBody>
      </p:sp>
      <p:cxnSp>
        <p:nvCxnSpPr>
          <p:cNvPr id="60" name="Straight Arrow Connector 30"/>
          <p:cNvCxnSpPr>
            <a:cxnSpLocks noChangeShapeType="1"/>
          </p:cNvCxnSpPr>
          <p:nvPr/>
        </p:nvCxnSpPr>
        <p:spPr bwMode="auto">
          <a:xfrm flipV="1">
            <a:off x="3657600" y="5410200"/>
            <a:ext cx="1143000" cy="152400"/>
          </a:xfrm>
          <a:prstGeom prst="straightConnector1">
            <a:avLst/>
          </a:prstGeom>
          <a:noFill/>
          <a:ln w="9528">
            <a:solidFill>
              <a:srgbClr val="4A7EBB"/>
            </a:solidFill>
            <a:round/>
            <a:headEnd/>
            <a:tailEnd type="arrow" w="med" len="med"/>
          </a:ln>
        </p:spPr>
      </p:cxnSp>
      <p:cxnSp>
        <p:nvCxnSpPr>
          <p:cNvPr id="62" name="Straight Arrow Connector 30"/>
          <p:cNvCxnSpPr>
            <a:cxnSpLocks noChangeShapeType="1"/>
          </p:cNvCxnSpPr>
          <p:nvPr/>
        </p:nvCxnSpPr>
        <p:spPr bwMode="auto">
          <a:xfrm flipV="1">
            <a:off x="3657600" y="4800600"/>
            <a:ext cx="1143000" cy="762000"/>
          </a:xfrm>
          <a:prstGeom prst="straightConnector1">
            <a:avLst/>
          </a:prstGeom>
          <a:noFill/>
          <a:ln w="9528">
            <a:solidFill>
              <a:srgbClr val="4A7EBB"/>
            </a:solidFill>
            <a:round/>
            <a:headEnd/>
            <a:tailEnd type="arrow" w="med" len="med"/>
          </a:ln>
        </p:spPr>
      </p:cxnSp>
      <p:cxnSp>
        <p:nvCxnSpPr>
          <p:cNvPr id="64" name="Straight Arrow Connector 30"/>
          <p:cNvCxnSpPr>
            <a:cxnSpLocks noChangeShapeType="1"/>
          </p:cNvCxnSpPr>
          <p:nvPr/>
        </p:nvCxnSpPr>
        <p:spPr bwMode="auto">
          <a:xfrm flipV="1">
            <a:off x="3657600" y="5105400"/>
            <a:ext cx="1143000" cy="457200"/>
          </a:xfrm>
          <a:prstGeom prst="straightConnector1">
            <a:avLst/>
          </a:prstGeom>
          <a:noFill/>
          <a:ln w="9528">
            <a:solidFill>
              <a:srgbClr val="4A7EBB"/>
            </a:solidFill>
            <a:round/>
            <a:headEnd/>
            <a:tailEnd type="arrow" w="med" len="med"/>
          </a:ln>
        </p:spPr>
      </p:cxnSp>
      <p:cxnSp>
        <p:nvCxnSpPr>
          <p:cNvPr id="69" name="Straight Arrow Connector 30"/>
          <p:cNvCxnSpPr>
            <a:cxnSpLocks noChangeShapeType="1"/>
          </p:cNvCxnSpPr>
          <p:nvPr/>
        </p:nvCxnSpPr>
        <p:spPr bwMode="auto">
          <a:xfrm flipV="1">
            <a:off x="3657600" y="1752600"/>
            <a:ext cx="1143000" cy="457200"/>
          </a:xfrm>
          <a:prstGeom prst="straightConnector1">
            <a:avLst/>
          </a:prstGeom>
          <a:noFill/>
          <a:ln w="9528">
            <a:solidFill>
              <a:srgbClr val="4A7EBB"/>
            </a:solidFill>
            <a:round/>
            <a:headEnd/>
            <a:tailEnd type="arrow" w="med" len="med"/>
          </a:ln>
        </p:spPr>
      </p:cxnSp>
      <p:cxnSp>
        <p:nvCxnSpPr>
          <p:cNvPr id="72" name="Straight Arrow Connector 30"/>
          <p:cNvCxnSpPr>
            <a:cxnSpLocks noChangeShapeType="1"/>
          </p:cNvCxnSpPr>
          <p:nvPr/>
        </p:nvCxnSpPr>
        <p:spPr bwMode="auto">
          <a:xfrm flipV="1">
            <a:off x="3657600" y="1447800"/>
            <a:ext cx="1143000" cy="76200"/>
          </a:xfrm>
          <a:prstGeom prst="straightConnector1">
            <a:avLst/>
          </a:prstGeom>
          <a:noFill/>
          <a:ln w="9528">
            <a:solidFill>
              <a:srgbClr val="4A7EBB"/>
            </a:solidFill>
            <a:round/>
            <a:headEnd/>
            <a:tailEnd type="arrow" w="med" len="med"/>
          </a:ln>
        </p:spPr>
      </p:cxnSp>
      <p:cxnSp>
        <p:nvCxnSpPr>
          <p:cNvPr id="73" name="Straight Arrow Connector 30"/>
          <p:cNvCxnSpPr>
            <a:cxnSpLocks noChangeShapeType="1"/>
          </p:cNvCxnSpPr>
          <p:nvPr/>
        </p:nvCxnSpPr>
        <p:spPr bwMode="auto">
          <a:xfrm flipV="1">
            <a:off x="3657600" y="1447800"/>
            <a:ext cx="1143000" cy="457200"/>
          </a:xfrm>
          <a:prstGeom prst="straightConnector1">
            <a:avLst/>
          </a:prstGeom>
          <a:noFill/>
          <a:ln w="9528">
            <a:solidFill>
              <a:srgbClr val="4A7EBB"/>
            </a:solidFill>
            <a:round/>
            <a:headEnd/>
            <a:tailEnd type="arrow" w="med" len="med"/>
          </a:ln>
        </p:spPr>
      </p:cxnSp>
      <p:cxnSp>
        <p:nvCxnSpPr>
          <p:cNvPr id="75" name="Straight Arrow Connector 30"/>
          <p:cNvCxnSpPr>
            <a:cxnSpLocks noChangeShapeType="1"/>
          </p:cNvCxnSpPr>
          <p:nvPr/>
        </p:nvCxnSpPr>
        <p:spPr bwMode="auto">
          <a:xfrm flipV="1">
            <a:off x="3657600" y="1752600"/>
            <a:ext cx="1143000" cy="838200"/>
          </a:xfrm>
          <a:prstGeom prst="straightConnector1">
            <a:avLst/>
          </a:prstGeom>
          <a:noFill/>
          <a:ln w="9528">
            <a:solidFill>
              <a:srgbClr val="4A7EBB"/>
            </a:solidFill>
            <a:round/>
            <a:headEnd/>
            <a:tailEnd type="arrow" w="med" len="med"/>
          </a:ln>
        </p:spPr>
      </p:cxnSp>
      <p:cxnSp>
        <p:nvCxnSpPr>
          <p:cNvPr id="77" name="Straight Arrow Connector 30"/>
          <p:cNvCxnSpPr>
            <a:cxnSpLocks noChangeShapeType="1"/>
          </p:cNvCxnSpPr>
          <p:nvPr/>
        </p:nvCxnSpPr>
        <p:spPr bwMode="auto">
          <a:xfrm flipV="1">
            <a:off x="3657600" y="2057400"/>
            <a:ext cx="1143000" cy="533400"/>
          </a:xfrm>
          <a:prstGeom prst="straightConnector1">
            <a:avLst/>
          </a:prstGeom>
          <a:noFill/>
          <a:ln w="9528">
            <a:solidFill>
              <a:srgbClr val="4A7EBB"/>
            </a:solidFill>
            <a:round/>
            <a:headEnd/>
            <a:tailEnd type="arrow" w="med" len="med"/>
          </a:ln>
        </p:spPr>
      </p:cxnSp>
      <p:cxnSp>
        <p:nvCxnSpPr>
          <p:cNvPr id="80" name="Straight Arrow Connector 30"/>
          <p:cNvCxnSpPr>
            <a:cxnSpLocks noChangeShapeType="1"/>
          </p:cNvCxnSpPr>
          <p:nvPr/>
        </p:nvCxnSpPr>
        <p:spPr bwMode="auto">
          <a:xfrm>
            <a:off x="3657600" y="2590800"/>
            <a:ext cx="1143000" cy="1600200"/>
          </a:xfrm>
          <a:prstGeom prst="straightConnector1">
            <a:avLst/>
          </a:prstGeom>
          <a:noFill/>
          <a:ln w="9528">
            <a:solidFill>
              <a:srgbClr val="4A7EBB"/>
            </a:solidFill>
            <a:round/>
            <a:headEnd/>
            <a:tailEnd type="arrow" w="med" len="med"/>
          </a:ln>
        </p:spPr>
      </p:cxnSp>
      <p:cxnSp>
        <p:nvCxnSpPr>
          <p:cNvPr id="84" name="Straight Arrow Connector 30"/>
          <p:cNvCxnSpPr>
            <a:cxnSpLocks noChangeShapeType="1"/>
          </p:cNvCxnSpPr>
          <p:nvPr/>
        </p:nvCxnSpPr>
        <p:spPr bwMode="auto">
          <a:xfrm>
            <a:off x="3657600" y="2590800"/>
            <a:ext cx="1143000" cy="1905000"/>
          </a:xfrm>
          <a:prstGeom prst="straightConnector1">
            <a:avLst/>
          </a:prstGeom>
          <a:noFill/>
          <a:ln w="9528">
            <a:solidFill>
              <a:srgbClr val="4A7EBB"/>
            </a:solidFill>
            <a:round/>
            <a:headEnd/>
            <a:tailEnd type="arrow" w="med" len="med"/>
          </a:ln>
        </p:spPr>
      </p:cxnSp>
      <p:cxnSp>
        <p:nvCxnSpPr>
          <p:cNvPr id="86" name="Straight Arrow Connector 30"/>
          <p:cNvCxnSpPr>
            <a:cxnSpLocks noChangeShapeType="1"/>
          </p:cNvCxnSpPr>
          <p:nvPr/>
        </p:nvCxnSpPr>
        <p:spPr bwMode="auto">
          <a:xfrm flipV="1">
            <a:off x="3657600" y="2057400"/>
            <a:ext cx="1143000" cy="914400"/>
          </a:xfrm>
          <a:prstGeom prst="straightConnector1">
            <a:avLst/>
          </a:prstGeom>
          <a:noFill/>
          <a:ln w="9528">
            <a:solidFill>
              <a:srgbClr val="4A7EBB"/>
            </a:solidFill>
            <a:round/>
            <a:headEnd/>
            <a:tailEnd type="arrow" w="med" len="med"/>
          </a:ln>
        </p:spPr>
      </p:cxnSp>
      <p:cxnSp>
        <p:nvCxnSpPr>
          <p:cNvPr id="90" name="Straight Arrow Connector 30"/>
          <p:cNvCxnSpPr>
            <a:cxnSpLocks noChangeShapeType="1"/>
          </p:cNvCxnSpPr>
          <p:nvPr/>
        </p:nvCxnSpPr>
        <p:spPr bwMode="auto">
          <a:xfrm flipV="1">
            <a:off x="3657600" y="2362200"/>
            <a:ext cx="1143000" cy="609600"/>
          </a:xfrm>
          <a:prstGeom prst="straightConnector1">
            <a:avLst/>
          </a:prstGeom>
          <a:noFill/>
          <a:ln w="9528">
            <a:solidFill>
              <a:srgbClr val="4A7EBB"/>
            </a:solidFill>
            <a:round/>
            <a:headEnd/>
            <a:tailEnd type="arrow" w="med" len="med"/>
          </a:ln>
        </p:spPr>
      </p:cxnSp>
      <p:cxnSp>
        <p:nvCxnSpPr>
          <p:cNvPr id="92" name="Straight Arrow Connector 30"/>
          <p:cNvCxnSpPr>
            <a:cxnSpLocks noChangeShapeType="1"/>
          </p:cNvCxnSpPr>
          <p:nvPr/>
        </p:nvCxnSpPr>
        <p:spPr bwMode="auto">
          <a:xfrm>
            <a:off x="3657600" y="2971800"/>
            <a:ext cx="1143000" cy="304800"/>
          </a:xfrm>
          <a:prstGeom prst="straightConnector1">
            <a:avLst/>
          </a:prstGeom>
          <a:noFill/>
          <a:ln w="9528">
            <a:solidFill>
              <a:srgbClr val="4A7EBB"/>
            </a:solidFill>
            <a:round/>
            <a:headEnd/>
            <a:tailEnd type="arrow" w="med" len="med"/>
          </a:ln>
        </p:spPr>
      </p:cxnSp>
      <p:cxnSp>
        <p:nvCxnSpPr>
          <p:cNvPr id="96" name="Straight Arrow Connector 30"/>
          <p:cNvCxnSpPr>
            <a:cxnSpLocks noChangeShapeType="1"/>
            <a:endCxn id="10" idx="1"/>
          </p:cNvCxnSpPr>
          <p:nvPr/>
        </p:nvCxnSpPr>
        <p:spPr bwMode="auto">
          <a:xfrm>
            <a:off x="3657600" y="2971800"/>
            <a:ext cx="1143000" cy="571500"/>
          </a:xfrm>
          <a:prstGeom prst="straightConnector1">
            <a:avLst/>
          </a:prstGeom>
          <a:noFill/>
          <a:ln w="9528">
            <a:solidFill>
              <a:srgbClr val="4A7EBB"/>
            </a:solidFill>
            <a:round/>
            <a:headEnd/>
            <a:tailEnd type="arrow" w="med" len="med"/>
          </a:ln>
        </p:spPr>
      </p:cxnSp>
      <p:cxnSp>
        <p:nvCxnSpPr>
          <p:cNvPr id="99" name="Straight Arrow Connector 30"/>
          <p:cNvCxnSpPr>
            <a:cxnSpLocks noChangeShapeType="1"/>
          </p:cNvCxnSpPr>
          <p:nvPr/>
        </p:nvCxnSpPr>
        <p:spPr bwMode="auto">
          <a:xfrm>
            <a:off x="3657600" y="2971800"/>
            <a:ext cx="1143000" cy="1524000"/>
          </a:xfrm>
          <a:prstGeom prst="straightConnector1">
            <a:avLst/>
          </a:prstGeom>
          <a:noFill/>
          <a:ln w="9528">
            <a:solidFill>
              <a:srgbClr val="4A7EBB"/>
            </a:solidFill>
            <a:round/>
            <a:headEnd/>
            <a:tailEnd type="arrow" w="med" len="med"/>
          </a:ln>
        </p:spPr>
      </p:cxnSp>
      <p:cxnSp>
        <p:nvCxnSpPr>
          <p:cNvPr id="102" name="Straight Arrow Connector 30"/>
          <p:cNvCxnSpPr>
            <a:cxnSpLocks noChangeShapeType="1"/>
          </p:cNvCxnSpPr>
          <p:nvPr/>
        </p:nvCxnSpPr>
        <p:spPr bwMode="auto">
          <a:xfrm flipV="1">
            <a:off x="3657600" y="2057400"/>
            <a:ext cx="1143000" cy="1295400"/>
          </a:xfrm>
          <a:prstGeom prst="straightConnector1">
            <a:avLst/>
          </a:prstGeom>
          <a:noFill/>
          <a:ln w="9528">
            <a:solidFill>
              <a:srgbClr val="4A7EBB"/>
            </a:solidFill>
            <a:round/>
            <a:headEnd/>
            <a:tailEnd type="arrow" w="med" len="med"/>
          </a:ln>
        </p:spPr>
      </p:cxnSp>
      <p:cxnSp>
        <p:nvCxnSpPr>
          <p:cNvPr id="105" name="Straight Arrow Connector 30"/>
          <p:cNvCxnSpPr>
            <a:cxnSpLocks noChangeShapeType="1"/>
          </p:cNvCxnSpPr>
          <p:nvPr/>
        </p:nvCxnSpPr>
        <p:spPr bwMode="auto">
          <a:xfrm flipV="1">
            <a:off x="3657600" y="2362200"/>
            <a:ext cx="1143000" cy="990600"/>
          </a:xfrm>
          <a:prstGeom prst="straightConnector1">
            <a:avLst/>
          </a:prstGeom>
          <a:noFill/>
          <a:ln w="9528">
            <a:solidFill>
              <a:srgbClr val="4A7EBB"/>
            </a:solidFill>
            <a:round/>
            <a:headEnd/>
            <a:tailEnd type="arrow" w="med" len="med"/>
          </a:ln>
        </p:spPr>
      </p:cxnSp>
      <p:cxnSp>
        <p:nvCxnSpPr>
          <p:cNvPr id="108" name="Straight Arrow Connector 30"/>
          <p:cNvCxnSpPr>
            <a:cxnSpLocks noChangeShapeType="1"/>
          </p:cNvCxnSpPr>
          <p:nvPr/>
        </p:nvCxnSpPr>
        <p:spPr bwMode="auto">
          <a:xfrm flipV="1">
            <a:off x="3657600" y="3276600"/>
            <a:ext cx="1143000" cy="76200"/>
          </a:xfrm>
          <a:prstGeom prst="straightConnector1">
            <a:avLst/>
          </a:prstGeom>
          <a:noFill/>
          <a:ln w="9528">
            <a:solidFill>
              <a:srgbClr val="4A7EBB"/>
            </a:solidFill>
            <a:round/>
            <a:headEnd/>
            <a:tailEnd type="arrow" w="med" len="med"/>
          </a:ln>
        </p:spPr>
      </p:cxnSp>
      <p:cxnSp>
        <p:nvCxnSpPr>
          <p:cNvPr id="111" name="Straight Arrow Connector 30"/>
          <p:cNvCxnSpPr>
            <a:cxnSpLocks noChangeShapeType="1"/>
          </p:cNvCxnSpPr>
          <p:nvPr/>
        </p:nvCxnSpPr>
        <p:spPr bwMode="auto">
          <a:xfrm>
            <a:off x="3657600" y="3352800"/>
            <a:ext cx="1143000" cy="533400"/>
          </a:xfrm>
          <a:prstGeom prst="straightConnector1">
            <a:avLst/>
          </a:prstGeom>
          <a:noFill/>
          <a:ln w="9528">
            <a:solidFill>
              <a:srgbClr val="4A7EBB"/>
            </a:solidFill>
            <a:round/>
            <a:headEnd/>
            <a:tailEnd type="arrow" w="med" len="med"/>
          </a:ln>
        </p:spPr>
      </p:cxnSp>
      <p:cxnSp>
        <p:nvCxnSpPr>
          <p:cNvPr id="115" name="Straight Arrow Connector 30"/>
          <p:cNvCxnSpPr>
            <a:cxnSpLocks noChangeShapeType="1"/>
          </p:cNvCxnSpPr>
          <p:nvPr/>
        </p:nvCxnSpPr>
        <p:spPr bwMode="auto">
          <a:xfrm>
            <a:off x="3657600" y="3352800"/>
            <a:ext cx="1143000" cy="1143000"/>
          </a:xfrm>
          <a:prstGeom prst="straightConnector1">
            <a:avLst/>
          </a:prstGeom>
          <a:noFill/>
          <a:ln w="9528">
            <a:solidFill>
              <a:srgbClr val="4A7EBB"/>
            </a:solidFill>
            <a:round/>
            <a:headEnd/>
            <a:tailEnd type="arrow" w="med" len="med"/>
          </a:ln>
        </p:spPr>
      </p:cxnSp>
      <p:cxnSp>
        <p:nvCxnSpPr>
          <p:cNvPr id="118" name="Straight Arrow Connector 30"/>
          <p:cNvCxnSpPr>
            <a:cxnSpLocks noChangeShapeType="1"/>
          </p:cNvCxnSpPr>
          <p:nvPr/>
        </p:nvCxnSpPr>
        <p:spPr bwMode="auto">
          <a:xfrm flipV="1">
            <a:off x="3657600" y="1752600"/>
            <a:ext cx="1143000" cy="1981200"/>
          </a:xfrm>
          <a:prstGeom prst="straightConnector1">
            <a:avLst/>
          </a:prstGeom>
          <a:noFill/>
          <a:ln w="9528">
            <a:solidFill>
              <a:srgbClr val="4A7EBB"/>
            </a:solidFill>
            <a:round/>
            <a:headEnd/>
            <a:tailEnd type="arrow" w="med" len="med"/>
          </a:ln>
        </p:spPr>
      </p:cxnSp>
      <p:cxnSp>
        <p:nvCxnSpPr>
          <p:cNvPr id="121" name="Straight Arrow Connector 30"/>
          <p:cNvCxnSpPr>
            <a:cxnSpLocks noChangeShapeType="1"/>
          </p:cNvCxnSpPr>
          <p:nvPr/>
        </p:nvCxnSpPr>
        <p:spPr bwMode="auto">
          <a:xfrm flipV="1">
            <a:off x="3657600" y="2057400"/>
            <a:ext cx="1143000" cy="1676400"/>
          </a:xfrm>
          <a:prstGeom prst="straightConnector1">
            <a:avLst/>
          </a:prstGeom>
          <a:noFill/>
          <a:ln w="9528">
            <a:solidFill>
              <a:srgbClr val="4A7EBB"/>
            </a:solidFill>
            <a:round/>
            <a:headEnd/>
            <a:tailEnd type="arrow" w="med" len="med"/>
          </a:ln>
        </p:spPr>
      </p:cxnSp>
      <p:cxnSp>
        <p:nvCxnSpPr>
          <p:cNvPr id="127" name="Straight Arrow Connector 30"/>
          <p:cNvCxnSpPr>
            <a:cxnSpLocks noChangeShapeType="1"/>
          </p:cNvCxnSpPr>
          <p:nvPr/>
        </p:nvCxnSpPr>
        <p:spPr bwMode="auto">
          <a:xfrm flipV="1">
            <a:off x="3657600" y="2362200"/>
            <a:ext cx="1143000" cy="1371600"/>
          </a:xfrm>
          <a:prstGeom prst="straightConnector1">
            <a:avLst/>
          </a:prstGeom>
          <a:noFill/>
          <a:ln w="9528">
            <a:solidFill>
              <a:srgbClr val="4A7EBB"/>
            </a:solidFill>
            <a:round/>
            <a:headEnd/>
            <a:tailEnd type="arrow" w="med" len="med"/>
          </a:ln>
        </p:spPr>
      </p:cxnSp>
      <p:cxnSp>
        <p:nvCxnSpPr>
          <p:cNvPr id="130" name="Straight Arrow Connector 30"/>
          <p:cNvCxnSpPr>
            <a:cxnSpLocks noChangeShapeType="1"/>
          </p:cNvCxnSpPr>
          <p:nvPr/>
        </p:nvCxnSpPr>
        <p:spPr bwMode="auto">
          <a:xfrm flipV="1">
            <a:off x="3657600" y="3276600"/>
            <a:ext cx="1143000" cy="457200"/>
          </a:xfrm>
          <a:prstGeom prst="straightConnector1">
            <a:avLst/>
          </a:prstGeom>
          <a:noFill/>
          <a:ln w="9528">
            <a:solidFill>
              <a:srgbClr val="4A7EBB"/>
            </a:solidFill>
            <a:round/>
            <a:headEnd/>
            <a:tailEnd type="arrow" w="med" len="med"/>
          </a:ln>
        </p:spPr>
      </p:cxnSp>
      <p:cxnSp>
        <p:nvCxnSpPr>
          <p:cNvPr id="132" name="Straight Arrow Connector 30"/>
          <p:cNvCxnSpPr>
            <a:cxnSpLocks noChangeShapeType="1"/>
          </p:cNvCxnSpPr>
          <p:nvPr/>
        </p:nvCxnSpPr>
        <p:spPr bwMode="auto">
          <a:xfrm>
            <a:off x="3657600" y="3733800"/>
            <a:ext cx="1143000" cy="457200"/>
          </a:xfrm>
          <a:prstGeom prst="straightConnector1">
            <a:avLst/>
          </a:prstGeom>
          <a:noFill/>
          <a:ln w="9528">
            <a:solidFill>
              <a:srgbClr val="4A7EBB"/>
            </a:solidFill>
            <a:round/>
            <a:headEnd/>
            <a:tailEnd type="arrow" w="med" len="med"/>
          </a:ln>
        </p:spPr>
      </p:cxnSp>
      <p:cxnSp>
        <p:nvCxnSpPr>
          <p:cNvPr id="135" name="Straight Arrow Connector 30"/>
          <p:cNvCxnSpPr>
            <a:cxnSpLocks noChangeShapeType="1"/>
          </p:cNvCxnSpPr>
          <p:nvPr/>
        </p:nvCxnSpPr>
        <p:spPr bwMode="auto">
          <a:xfrm>
            <a:off x="3657600" y="3733800"/>
            <a:ext cx="1143000" cy="762000"/>
          </a:xfrm>
          <a:prstGeom prst="straightConnector1">
            <a:avLst/>
          </a:prstGeom>
          <a:noFill/>
          <a:ln w="9528">
            <a:solidFill>
              <a:srgbClr val="4A7EBB"/>
            </a:solidFill>
            <a:round/>
            <a:headEnd/>
            <a:tailEnd type="arrow" w="med" len="med"/>
          </a:ln>
        </p:spPr>
      </p:cxnSp>
      <p:cxnSp>
        <p:nvCxnSpPr>
          <p:cNvPr id="140" name="Straight Arrow Connector 30"/>
          <p:cNvCxnSpPr>
            <a:cxnSpLocks noChangeShapeType="1"/>
          </p:cNvCxnSpPr>
          <p:nvPr/>
        </p:nvCxnSpPr>
        <p:spPr bwMode="auto">
          <a:xfrm flipV="1">
            <a:off x="3657600" y="1752600"/>
            <a:ext cx="1143000" cy="2362200"/>
          </a:xfrm>
          <a:prstGeom prst="straightConnector1">
            <a:avLst/>
          </a:prstGeom>
          <a:noFill/>
          <a:ln w="9528">
            <a:solidFill>
              <a:srgbClr val="4A7EBB"/>
            </a:solidFill>
            <a:round/>
            <a:headEnd/>
            <a:tailEnd type="arrow" w="med" len="med"/>
          </a:ln>
        </p:spPr>
      </p:cxnSp>
      <p:cxnSp>
        <p:nvCxnSpPr>
          <p:cNvPr id="143" name="Straight Arrow Connector 30"/>
          <p:cNvCxnSpPr>
            <a:cxnSpLocks noChangeShapeType="1"/>
          </p:cNvCxnSpPr>
          <p:nvPr/>
        </p:nvCxnSpPr>
        <p:spPr bwMode="auto">
          <a:xfrm flipV="1">
            <a:off x="3657600" y="2057400"/>
            <a:ext cx="1143000" cy="2057400"/>
          </a:xfrm>
          <a:prstGeom prst="straightConnector1">
            <a:avLst/>
          </a:prstGeom>
          <a:noFill/>
          <a:ln w="9528">
            <a:solidFill>
              <a:srgbClr val="4A7EBB"/>
            </a:solidFill>
            <a:round/>
            <a:headEnd/>
            <a:tailEnd type="arrow" w="med" len="med"/>
          </a:ln>
        </p:spPr>
      </p:cxnSp>
      <p:cxnSp>
        <p:nvCxnSpPr>
          <p:cNvPr id="147" name="Straight Arrow Connector 30"/>
          <p:cNvCxnSpPr>
            <a:cxnSpLocks noChangeShapeType="1"/>
          </p:cNvCxnSpPr>
          <p:nvPr/>
        </p:nvCxnSpPr>
        <p:spPr bwMode="auto">
          <a:xfrm flipV="1">
            <a:off x="3657600" y="2362200"/>
            <a:ext cx="1143000" cy="1752600"/>
          </a:xfrm>
          <a:prstGeom prst="straightConnector1">
            <a:avLst/>
          </a:prstGeom>
          <a:noFill/>
          <a:ln w="9528">
            <a:solidFill>
              <a:srgbClr val="4A7EBB"/>
            </a:solidFill>
            <a:round/>
            <a:headEnd/>
            <a:tailEnd type="arrow" w="med" len="med"/>
          </a:ln>
        </p:spPr>
      </p:cxnSp>
      <p:cxnSp>
        <p:nvCxnSpPr>
          <p:cNvPr id="150" name="Straight Arrow Connector 30"/>
          <p:cNvCxnSpPr>
            <a:cxnSpLocks noChangeShapeType="1"/>
          </p:cNvCxnSpPr>
          <p:nvPr/>
        </p:nvCxnSpPr>
        <p:spPr bwMode="auto">
          <a:xfrm flipV="1">
            <a:off x="3657600" y="3276600"/>
            <a:ext cx="1143000" cy="838200"/>
          </a:xfrm>
          <a:prstGeom prst="straightConnector1">
            <a:avLst/>
          </a:prstGeom>
          <a:noFill/>
          <a:ln w="9528">
            <a:solidFill>
              <a:srgbClr val="4A7EBB"/>
            </a:solidFill>
            <a:round/>
            <a:headEnd/>
            <a:tailEnd type="arrow" w="med" len="med"/>
          </a:ln>
        </p:spPr>
      </p:cxnSp>
      <p:cxnSp>
        <p:nvCxnSpPr>
          <p:cNvPr id="154" name="Straight Arrow Connector 30"/>
          <p:cNvCxnSpPr>
            <a:cxnSpLocks noChangeShapeType="1"/>
          </p:cNvCxnSpPr>
          <p:nvPr/>
        </p:nvCxnSpPr>
        <p:spPr bwMode="auto">
          <a:xfrm flipV="1">
            <a:off x="3657600" y="2667000"/>
            <a:ext cx="1143000" cy="1447800"/>
          </a:xfrm>
          <a:prstGeom prst="straightConnector1">
            <a:avLst/>
          </a:prstGeom>
          <a:noFill/>
          <a:ln w="9528">
            <a:solidFill>
              <a:srgbClr val="4A7EBB"/>
            </a:solidFill>
            <a:round/>
            <a:headEnd/>
            <a:tailEnd type="arrow" w="med" len="med"/>
          </a:ln>
        </p:spPr>
      </p:cxnSp>
      <p:cxnSp>
        <p:nvCxnSpPr>
          <p:cNvPr id="157" name="Straight Arrow Connector 30"/>
          <p:cNvCxnSpPr>
            <a:cxnSpLocks noChangeShapeType="1"/>
          </p:cNvCxnSpPr>
          <p:nvPr/>
        </p:nvCxnSpPr>
        <p:spPr bwMode="auto">
          <a:xfrm flipV="1">
            <a:off x="3657600" y="2971800"/>
            <a:ext cx="1143000" cy="1143000"/>
          </a:xfrm>
          <a:prstGeom prst="straightConnector1">
            <a:avLst/>
          </a:prstGeom>
          <a:noFill/>
          <a:ln w="9528">
            <a:solidFill>
              <a:srgbClr val="4A7EBB"/>
            </a:solidFill>
            <a:round/>
            <a:headEnd/>
            <a:tailEnd type="arrow" w="med" len="med"/>
          </a:ln>
        </p:spPr>
      </p:cxnSp>
      <p:cxnSp>
        <p:nvCxnSpPr>
          <p:cNvPr id="160" name="Straight Arrow Connector 30"/>
          <p:cNvCxnSpPr>
            <a:cxnSpLocks noChangeShapeType="1"/>
          </p:cNvCxnSpPr>
          <p:nvPr/>
        </p:nvCxnSpPr>
        <p:spPr bwMode="auto">
          <a:xfrm>
            <a:off x="3657600" y="4114800"/>
            <a:ext cx="1143000" cy="381000"/>
          </a:xfrm>
          <a:prstGeom prst="straightConnector1">
            <a:avLst/>
          </a:prstGeom>
          <a:noFill/>
          <a:ln w="9528">
            <a:solidFill>
              <a:srgbClr val="4A7EBB"/>
            </a:solidFill>
            <a:round/>
            <a:headEnd/>
            <a:tailEnd type="arrow" w="med" len="med"/>
          </a:ln>
        </p:spPr>
      </p:cxnSp>
      <p:cxnSp>
        <p:nvCxnSpPr>
          <p:cNvPr id="163" name="Straight Arrow Connector 30"/>
          <p:cNvCxnSpPr>
            <a:cxnSpLocks noChangeShapeType="1"/>
          </p:cNvCxnSpPr>
          <p:nvPr/>
        </p:nvCxnSpPr>
        <p:spPr bwMode="auto">
          <a:xfrm flipV="1">
            <a:off x="3657600" y="2057400"/>
            <a:ext cx="1143000" cy="2362200"/>
          </a:xfrm>
          <a:prstGeom prst="straightConnector1">
            <a:avLst/>
          </a:prstGeom>
          <a:noFill/>
          <a:ln w="9528">
            <a:solidFill>
              <a:srgbClr val="4A7EBB"/>
            </a:solidFill>
            <a:round/>
            <a:headEnd/>
            <a:tailEnd type="arrow" w="med" len="med"/>
          </a:ln>
        </p:spPr>
      </p:cxnSp>
      <p:cxnSp>
        <p:nvCxnSpPr>
          <p:cNvPr id="166" name="Straight Arrow Connector 30"/>
          <p:cNvCxnSpPr>
            <a:cxnSpLocks noChangeShapeType="1"/>
          </p:cNvCxnSpPr>
          <p:nvPr/>
        </p:nvCxnSpPr>
        <p:spPr bwMode="auto">
          <a:xfrm flipV="1">
            <a:off x="3657600" y="2362200"/>
            <a:ext cx="1143000" cy="2057400"/>
          </a:xfrm>
          <a:prstGeom prst="straightConnector1">
            <a:avLst/>
          </a:prstGeom>
          <a:noFill/>
          <a:ln w="9528">
            <a:solidFill>
              <a:srgbClr val="4A7EBB"/>
            </a:solidFill>
            <a:round/>
            <a:headEnd/>
            <a:tailEnd type="arrow" w="med" len="med"/>
          </a:ln>
        </p:spPr>
      </p:cxnSp>
      <p:cxnSp>
        <p:nvCxnSpPr>
          <p:cNvPr id="169" name="Straight Arrow Connector 30"/>
          <p:cNvCxnSpPr>
            <a:cxnSpLocks noChangeShapeType="1"/>
          </p:cNvCxnSpPr>
          <p:nvPr/>
        </p:nvCxnSpPr>
        <p:spPr bwMode="auto">
          <a:xfrm flipV="1">
            <a:off x="3657600" y="3276600"/>
            <a:ext cx="1143000" cy="1143000"/>
          </a:xfrm>
          <a:prstGeom prst="straightConnector1">
            <a:avLst/>
          </a:prstGeom>
          <a:noFill/>
          <a:ln w="9528">
            <a:solidFill>
              <a:srgbClr val="4A7EBB"/>
            </a:solidFill>
            <a:round/>
            <a:headEnd/>
            <a:tailEnd type="arrow" w="med" len="med"/>
          </a:ln>
        </p:spPr>
      </p:cxnSp>
      <p:cxnSp>
        <p:nvCxnSpPr>
          <p:cNvPr id="172" name="Straight Arrow Connector 30"/>
          <p:cNvCxnSpPr>
            <a:cxnSpLocks noChangeShapeType="1"/>
          </p:cNvCxnSpPr>
          <p:nvPr/>
        </p:nvCxnSpPr>
        <p:spPr bwMode="auto">
          <a:xfrm flipV="1">
            <a:off x="3657600" y="2667000"/>
            <a:ext cx="1143000" cy="1752600"/>
          </a:xfrm>
          <a:prstGeom prst="straightConnector1">
            <a:avLst/>
          </a:prstGeom>
          <a:noFill/>
          <a:ln w="9528">
            <a:solidFill>
              <a:srgbClr val="4A7EBB"/>
            </a:solidFill>
            <a:round/>
            <a:headEnd/>
            <a:tailEnd type="arrow" w="med" len="med"/>
          </a:ln>
        </p:spPr>
      </p:cxnSp>
      <p:cxnSp>
        <p:nvCxnSpPr>
          <p:cNvPr id="175" name="Straight Arrow Connector 30"/>
          <p:cNvCxnSpPr>
            <a:cxnSpLocks noChangeShapeType="1"/>
          </p:cNvCxnSpPr>
          <p:nvPr/>
        </p:nvCxnSpPr>
        <p:spPr bwMode="auto">
          <a:xfrm flipV="1">
            <a:off x="3657600" y="2971800"/>
            <a:ext cx="1143000" cy="1447800"/>
          </a:xfrm>
          <a:prstGeom prst="straightConnector1">
            <a:avLst/>
          </a:prstGeom>
          <a:noFill/>
          <a:ln w="9528">
            <a:solidFill>
              <a:srgbClr val="4A7EBB"/>
            </a:solidFill>
            <a:round/>
            <a:headEnd/>
            <a:tailEnd type="arrow" w="med" len="med"/>
          </a:ln>
        </p:spPr>
      </p:cxnSp>
      <p:cxnSp>
        <p:nvCxnSpPr>
          <p:cNvPr id="178" name="Straight Arrow Connector 30"/>
          <p:cNvCxnSpPr>
            <a:cxnSpLocks noChangeShapeType="1"/>
          </p:cNvCxnSpPr>
          <p:nvPr/>
        </p:nvCxnSpPr>
        <p:spPr bwMode="auto">
          <a:xfrm>
            <a:off x="3657600" y="4419600"/>
            <a:ext cx="1143000" cy="76200"/>
          </a:xfrm>
          <a:prstGeom prst="straightConnector1">
            <a:avLst/>
          </a:prstGeom>
          <a:noFill/>
          <a:ln w="9528">
            <a:solidFill>
              <a:srgbClr val="4A7EBB"/>
            </a:solidFill>
            <a:round/>
            <a:headEnd/>
            <a:tailEnd type="arrow" w="med" len="med"/>
          </a:ln>
        </p:spPr>
      </p:cxnSp>
      <p:cxnSp>
        <p:nvCxnSpPr>
          <p:cNvPr id="181" name="Straight Arrow Connector 30"/>
          <p:cNvCxnSpPr>
            <a:cxnSpLocks noChangeShapeType="1"/>
          </p:cNvCxnSpPr>
          <p:nvPr/>
        </p:nvCxnSpPr>
        <p:spPr bwMode="auto">
          <a:xfrm flipV="1">
            <a:off x="3657600" y="2057400"/>
            <a:ext cx="1143000" cy="2743200"/>
          </a:xfrm>
          <a:prstGeom prst="straightConnector1">
            <a:avLst/>
          </a:prstGeom>
          <a:noFill/>
          <a:ln w="9528">
            <a:solidFill>
              <a:srgbClr val="4A7EBB"/>
            </a:solidFill>
            <a:round/>
            <a:headEnd/>
            <a:tailEnd type="arrow" w="med" len="med"/>
          </a:ln>
        </p:spPr>
      </p:cxnSp>
      <p:cxnSp>
        <p:nvCxnSpPr>
          <p:cNvPr id="184" name="Straight Arrow Connector 30"/>
          <p:cNvCxnSpPr>
            <a:cxnSpLocks noChangeShapeType="1"/>
          </p:cNvCxnSpPr>
          <p:nvPr/>
        </p:nvCxnSpPr>
        <p:spPr bwMode="auto">
          <a:xfrm flipV="1">
            <a:off x="3657600" y="2667000"/>
            <a:ext cx="1143000" cy="2133600"/>
          </a:xfrm>
          <a:prstGeom prst="straightConnector1">
            <a:avLst/>
          </a:prstGeom>
          <a:noFill/>
          <a:ln w="9528">
            <a:solidFill>
              <a:srgbClr val="4A7EBB"/>
            </a:solidFill>
            <a:round/>
            <a:headEnd/>
            <a:tailEnd type="arrow" w="med" len="med"/>
          </a:ln>
        </p:spPr>
      </p:cxnSp>
      <p:cxnSp>
        <p:nvCxnSpPr>
          <p:cNvPr id="187" name="Straight Arrow Connector 30"/>
          <p:cNvCxnSpPr>
            <a:cxnSpLocks noChangeShapeType="1"/>
          </p:cNvCxnSpPr>
          <p:nvPr/>
        </p:nvCxnSpPr>
        <p:spPr bwMode="auto">
          <a:xfrm flipV="1">
            <a:off x="3657600" y="2971800"/>
            <a:ext cx="1143000" cy="1828800"/>
          </a:xfrm>
          <a:prstGeom prst="straightConnector1">
            <a:avLst/>
          </a:prstGeom>
          <a:noFill/>
          <a:ln w="9528">
            <a:solidFill>
              <a:srgbClr val="4A7EBB"/>
            </a:solidFill>
            <a:round/>
            <a:headEnd/>
            <a:tailEnd type="arrow" w="med" len="med"/>
          </a:ln>
        </p:spPr>
      </p:cxnSp>
      <p:cxnSp>
        <p:nvCxnSpPr>
          <p:cNvPr id="190" name="Straight Arrow Connector 30"/>
          <p:cNvCxnSpPr>
            <a:cxnSpLocks noChangeShapeType="1"/>
          </p:cNvCxnSpPr>
          <p:nvPr/>
        </p:nvCxnSpPr>
        <p:spPr bwMode="auto">
          <a:xfrm flipV="1">
            <a:off x="3657600" y="3276600"/>
            <a:ext cx="1143000" cy="1524000"/>
          </a:xfrm>
          <a:prstGeom prst="straightConnector1">
            <a:avLst/>
          </a:prstGeom>
          <a:noFill/>
          <a:ln w="9528">
            <a:solidFill>
              <a:srgbClr val="4A7EBB"/>
            </a:solidFill>
            <a:round/>
            <a:headEnd/>
            <a:tailEnd type="arrow" w="med" len="med"/>
          </a:ln>
        </p:spPr>
      </p:cxnSp>
      <p:cxnSp>
        <p:nvCxnSpPr>
          <p:cNvPr id="193" name="Straight Arrow Connector 30"/>
          <p:cNvCxnSpPr>
            <a:cxnSpLocks noChangeShapeType="1"/>
          </p:cNvCxnSpPr>
          <p:nvPr/>
        </p:nvCxnSpPr>
        <p:spPr bwMode="auto">
          <a:xfrm flipV="1">
            <a:off x="3657600" y="4495800"/>
            <a:ext cx="1143000" cy="304800"/>
          </a:xfrm>
          <a:prstGeom prst="straightConnector1">
            <a:avLst/>
          </a:prstGeom>
          <a:noFill/>
          <a:ln w="9528">
            <a:solidFill>
              <a:srgbClr val="4A7EBB"/>
            </a:solidFill>
            <a:round/>
            <a:headEnd/>
            <a:tailEnd type="arrow" w="med" len="med"/>
          </a:ln>
        </p:spPr>
      </p:cxnSp>
      <p:cxnSp>
        <p:nvCxnSpPr>
          <p:cNvPr id="199" name="Straight Arrow Connector 30"/>
          <p:cNvCxnSpPr>
            <a:cxnSpLocks noChangeShapeType="1"/>
          </p:cNvCxnSpPr>
          <p:nvPr/>
        </p:nvCxnSpPr>
        <p:spPr bwMode="auto">
          <a:xfrm flipV="1">
            <a:off x="3657600" y="2362200"/>
            <a:ext cx="1143000" cy="2438400"/>
          </a:xfrm>
          <a:prstGeom prst="straightConnector1">
            <a:avLst/>
          </a:prstGeom>
          <a:noFill/>
          <a:ln w="9528">
            <a:solidFill>
              <a:srgbClr val="4A7EBB"/>
            </a:solidFill>
            <a:round/>
            <a:headEnd/>
            <a:tailEnd type="arrow" w="med" len="med"/>
          </a:ln>
        </p:spPr>
      </p:cxnSp>
      <p:cxnSp>
        <p:nvCxnSpPr>
          <p:cNvPr id="202" name="Straight Arrow Connector 30"/>
          <p:cNvCxnSpPr>
            <a:cxnSpLocks noChangeShapeType="1"/>
          </p:cNvCxnSpPr>
          <p:nvPr/>
        </p:nvCxnSpPr>
        <p:spPr bwMode="auto">
          <a:xfrm flipV="1">
            <a:off x="3657600" y="1752600"/>
            <a:ext cx="1143000" cy="3429000"/>
          </a:xfrm>
          <a:prstGeom prst="straightConnector1">
            <a:avLst/>
          </a:prstGeom>
          <a:noFill/>
          <a:ln w="9528">
            <a:solidFill>
              <a:srgbClr val="4A7EBB"/>
            </a:solidFill>
            <a:round/>
            <a:headEnd/>
            <a:tailEnd type="arrow" w="med" len="med"/>
          </a:ln>
        </p:spPr>
      </p:cxnSp>
      <p:cxnSp>
        <p:nvCxnSpPr>
          <p:cNvPr id="205" name="Straight Arrow Connector 30"/>
          <p:cNvCxnSpPr>
            <a:cxnSpLocks noChangeShapeType="1"/>
          </p:cNvCxnSpPr>
          <p:nvPr/>
        </p:nvCxnSpPr>
        <p:spPr bwMode="auto">
          <a:xfrm flipV="1">
            <a:off x="3657600" y="2057400"/>
            <a:ext cx="1143000" cy="3124200"/>
          </a:xfrm>
          <a:prstGeom prst="straightConnector1">
            <a:avLst/>
          </a:prstGeom>
          <a:noFill/>
          <a:ln w="9528">
            <a:solidFill>
              <a:srgbClr val="4A7EBB"/>
            </a:solidFill>
            <a:round/>
            <a:headEnd/>
            <a:tailEnd type="arrow" w="med" len="med"/>
          </a:ln>
        </p:spPr>
      </p:cxnSp>
      <p:cxnSp>
        <p:nvCxnSpPr>
          <p:cNvPr id="208" name="Straight Arrow Connector 30"/>
          <p:cNvCxnSpPr>
            <a:cxnSpLocks noChangeShapeType="1"/>
          </p:cNvCxnSpPr>
          <p:nvPr/>
        </p:nvCxnSpPr>
        <p:spPr bwMode="auto">
          <a:xfrm flipV="1">
            <a:off x="3657600" y="2362200"/>
            <a:ext cx="1143000" cy="2819400"/>
          </a:xfrm>
          <a:prstGeom prst="straightConnector1">
            <a:avLst/>
          </a:prstGeom>
          <a:noFill/>
          <a:ln w="9528">
            <a:solidFill>
              <a:srgbClr val="4A7EBB"/>
            </a:solidFill>
            <a:round/>
            <a:headEnd/>
            <a:tailEnd type="arrow" w="med" len="med"/>
          </a:ln>
        </p:spPr>
      </p:cxnSp>
      <p:cxnSp>
        <p:nvCxnSpPr>
          <p:cNvPr id="211" name="Straight Arrow Connector 30"/>
          <p:cNvCxnSpPr>
            <a:cxnSpLocks noChangeShapeType="1"/>
          </p:cNvCxnSpPr>
          <p:nvPr/>
        </p:nvCxnSpPr>
        <p:spPr bwMode="auto">
          <a:xfrm flipV="1">
            <a:off x="3657600" y="3276600"/>
            <a:ext cx="1143000" cy="1905000"/>
          </a:xfrm>
          <a:prstGeom prst="straightConnector1">
            <a:avLst/>
          </a:prstGeom>
          <a:noFill/>
          <a:ln w="9528">
            <a:solidFill>
              <a:srgbClr val="4A7EBB"/>
            </a:solidFill>
            <a:round/>
            <a:headEnd/>
            <a:tailEnd type="arrow" w="med" len="med"/>
          </a:ln>
        </p:spPr>
      </p:cxnSp>
      <p:cxnSp>
        <p:nvCxnSpPr>
          <p:cNvPr id="214" name="Straight Arrow Connector 30"/>
          <p:cNvCxnSpPr>
            <a:cxnSpLocks noChangeShapeType="1"/>
          </p:cNvCxnSpPr>
          <p:nvPr/>
        </p:nvCxnSpPr>
        <p:spPr bwMode="auto">
          <a:xfrm flipV="1">
            <a:off x="3657600" y="4191000"/>
            <a:ext cx="1143000" cy="990600"/>
          </a:xfrm>
          <a:prstGeom prst="straightConnector1">
            <a:avLst/>
          </a:prstGeom>
          <a:noFill/>
          <a:ln w="9528">
            <a:solidFill>
              <a:srgbClr val="4A7EBB"/>
            </a:solidFill>
            <a:round/>
            <a:headEnd/>
            <a:tailEnd type="arrow" w="med" len="med"/>
          </a:ln>
        </p:spPr>
      </p:cxnSp>
      <p:cxnSp>
        <p:nvCxnSpPr>
          <p:cNvPr id="218" name="Straight Arrow Connector 30"/>
          <p:cNvCxnSpPr>
            <a:cxnSpLocks noChangeShapeType="1"/>
          </p:cNvCxnSpPr>
          <p:nvPr/>
        </p:nvCxnSpPr>
        <p:spPr bwMode="auto">
          <a:xfrm flipV="1">
            <a:off x="3657600" y="4495800"/>
            <a:ext cx="1143000" cy="685800"/>
          </a:xfrm>
          <a:prstGeom prst="straightConnector1">
            <a:avLst/>
          </a:prstGeom>
          <a:noFill/>
          <a:ln w="9528">
            <a:solidFill>
              <a:srgbClr val="4A7EBB"/>
            </a:solidFill>
            <a:round/>
            <a:headEnd/>
            <a:tailEnd type="arrow" w="med" len="med"/>
          </a:ln>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flipH="1">
            <a:off x="1371600" y="2438400"/>
            <a:ext cx="838203" cy="76200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22860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t>
            </a:r>
            <a:r>
              <a:rPr lang="en-US" dirty="0" smtClean="0">
                <a:solidFill>
                  <a:srgbClr val="FFFFFF"/>
                </a:solidFill>
                <a:latin typeface="Calibri" pitchFamily="34" charset="0"/>
              </a:rPr>
              <a:t>-</a:t>
            </a:r>
            <a:r>
              <a:rPr lang="en-US" dirty="0" err="1" smtClean="0">
                <a:solidFill>
                  <a:srgbClr val="FFFFFF"/>
                </a:solidFill>
                <a:latin typeface="Calibri" pitchFamily="34" charset="0"/>
              </a:rPr>
              <a:t>api</a:t>
            </a:r>
            <a:r>
              <a:rPr lang="en-US" dirty="0" smtClean="0">
                <a:solidFill>
                  <a:srgbClr val="FFFFFF"/>
                </a:solidFill>
                <a:latin typeface="Calibri" pitchFamily="34" charset="0"/>
              </a:rPr>
              <a:t>-XX.XX.XX</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4830762"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6324600"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457200" y="32004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KIMservice.h</a:t>
            </a:r>
            <a:endParaRPr lang="en-US" sz="1400" dirty="0">
              <a:solidFill>
                <a:srgbClr val="000000"/>
              </a:solidFill>
              <a:latin typeface="Calibri" pitchFamily="34" charset="0"/>
            </a:endParaRPr>
          </a:p>
          <a:p>
            <a:r>
              <a:rPr lang="en-US" sz="1400" dirty="0" err="1">
                <a:solidFill>
                  <a:srgbClr val="000000"/>
                </a:solidFill>
                <a:latin typeface="Calibri" pitchFamily="34" charset="0"/>
              </a:rPr>
              <a:t>KIMservise.cpp</a:t>
            </a:r>
            <a:endParaRPr lang="en-US" sz="1400" dirty="0">
              <a:solidFill>
                <a:srgbClr val="000000"/>
              </a:solidFill>
              <a:latin typeface="Calibri" pitchFamily="34" charset="0"/>
            </a:endParaRPr>
          </a:p>
          <a:p>
            <a:r>
              <a:rPr lang="en-US" sz="1400" dirty="0" err="1">
                <a:solidFill>
                  <a:srgbClr val="000000"/>
                </a:solidFill>
                <a:latin typeface="Calibri" pitchFamily="34" charset="0"/>
              </a:rPr>
              <a:t>KIMserviceC.h</a:t>
            </a:r>
            <a:endParaRPr lang="en-US" sz="1400" dirty="0">
              <a:solidFill>
                <a:srgbClr val="000000"/>
              </a:solidFill>
              <a:latin typeface="Calibri" pitchFamily="34" charset="0"/>
            </a:endParaRPr>
          </a:p>
          <a:p>
            <a:r>
              <a:rPr lang="en-US" sz="1400" dirty="0" err="1">
                <a:solidFill>
                  <a:srgbClr val="000000"/>
                </a:solidFill>
                <a:latin typeface="Calibri" pitchFamily="34" charset="0"/>
              </a:rPr>
              <a:t>KIMserviceC.c</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KIMservice.F90</a:t>
            </a:r>
          </a:p>
          <a:p>
            <a:r>
              <a:rPr lang="en-US" sz="1400" dirty="0" err="1" smtClean="0">
                <a:solidFill>
                  <a:srgbClr val="000000"/>
                </a:solidFill>
                <a:latin typeface="Calibri" pitchFamily="34" charset="0"/>
              </a:rPr>
              <a:t>KIMstatus.h</a:t>
            </a:r>
            <a:endParaRPr lang="en-US" sz="1400" dirty="0">
              <a:solidFill>
                <a:srgbClr val="000000"/>
              </a:solidFill>
              <a:latin typeface="Calibri" pitchFamily="34" charset="0"/>
            </a:endParaRPr>
          </a:p>
          <a:p>
            <a:r>
              <a:rPr lang="en-US" sz="1400" dirty="0">
                <a:solidFill>
                  <a:srgbClr val="000000"/>
                </a:solidFill>
                <a:latin typeface="Calibri" pitchFamily="34" charset="0"/>
              </a:rPr>
              <a:t>…</a:t>
            </a:r>
          </a:p>
        </p:txBody>
      </p:sp>
      <p:sp>
        <p:nvSpPr>
          <p:cNvPr id="52237" name="Rectangle 28"/>
          <p:cNvSpPr>
            <a:spLocks noChangeArrowheads="1"/>
          </p:cNvSpPr>
          <p:nvPr/>
        </p:nvSpPr>
        <p:spPr bwMode="auto">
          <a:xfrm>
            <a:off x="44196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44958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45720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46482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47244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smtClean="0">
                <a:solidFill>
                  <a:srgbClr val="FFFFFF"/>
                </a:solidFill>
                <a:latin typeface="Calibri" pitchFamily="34" charset="0"/>
              </a:rPr>
              <a:t> </a:t>
            </a:r>
            <a:r>
              <a:rPr lang="en-US" sz="1200" b="1" dirty="0" err="1" smtClean="0">
                <a:solidFill>
                  <a:srgbClr val="FFFFFF"/>
                </a:solidFill>
                <a:latin typeface="Calibri" pitchFamily="34" charset="0"/>
              </a:rPr>
              <a:t>model_Ar_P_MLJ_C</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67056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67818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68580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69342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7010400" y="30480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4495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model_Ar_P_MLJ_C.kim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model_Ar_P_MLJ_C.c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781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test_Al_free_cluster.kim</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test_Al_free_cluster.F90</a:t>
            </a: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5288359" y="426640"/>
            <a:ext cx="381000" cy="2880519"/>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16200000" flipH="1">
            <a:off x="4541440" y="1173559"/>
            <a:ext cx="381000" cy="1386681"/>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926160" y="944960"/>
            <a:ext cx="381000" cy="1843881"/>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a:off x="6919119" y="2514600"/>
            <a:ext cx="586581" cy="228600"/>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a:endCxn id="52237" idx="0"/>
          </p:cNvCxnSpPr>
          <p:nvPr/>
        </p:nvCxnSpPr>
        <p:spPr bwMode="auto">
          <a:xfrm flipH="1">
            <a:off x="5219700" y="2514600"/>
            <a:ext cx="205581" cy="228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7543799"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
        <p:nvSpPr>
          <p:cNvPr id="40" name="Rectangle 22"/>
          <p:cNvSpPr>
            <a:spLocks noChangeArrowheads="1"/>
          </p:cNvSpPr>
          <p:nvPr/>
        </p:nvSpPr>
        <p:spPr bwMode="auto">
          <a:xfrm>
            <a:off x="2895600" y="2057400"/>
            <a:ext cx="1828800"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MODEL_DRIVERs</a:t>
            </a:r>
            <a:endParaRPr lang="en-US" dirty="0">
              <a:solidFill>
                <a:srgbClr val="FFFFFF"/>
              </a:solidFill>
              <a:latin typeface="Calibri" pitchFamily="34" charset="0"/>
            </a:endParaRPr>
          </a:p>
        </p:txBody>
      </p:sp>
      <p:cxnSp>
        <p:nvCxnSpPr>
          <p:cNvPr id="43" name="Straight Connector 104"/>
          <p:cNvCxnSpPr>
            <a:cxnSpLocks noChangeShapeType="1"/>
          </p:cNvCxnSpPr>
          <p:nvPr/>
        </p:nvCxnSpPr>
        <p:spPr bwMode="auto">
          <a:xfrm rot="5400013">
            <a:off x="5257801" y="3581400"/>
            <a:ext cx="457200" cy="0"/>
          </a:xfrm>
          <a:prstGeom prst="straightConnector1">
            <a:avLst/>
          </a:prstGeom>
          <a:noFill/>
          <a:ln w="9528">
            <a:solidFill>
              <a:srgbClr val="4A7EBB"/>
            </a:solidFill>
            <a:round/>
            <a:headEnd/>
            <a:tailEnd/>
          </a:ln>
        </p:spPr>
      </p:cxnSp>
      <p:sp>
        <p:nvSpPr>
          <p:cNvPr id="44" name="Rectangle 28"/>
          <p:cNvSpPr>
            <a:spLocks noChangeArrowheads="1"/>
          </p:cNvSpPr>
          <p:nvPr/>
        </p:nvSpPr>
        <p:spPr bwMode="auto">
          <a:xfrm>
            <a:off x="23622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5" name="Rectangle 29"/>
          <p:cNvSpPr>
            <a:spLocks noChangeArrowheads="1"/>
          </p:cNvSpPr>
          <p:nvPr/>
        </p:nvSpPr>
        <p:spPr bwMode="auto">
          <a:xfrm>
            <a:off x="24384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6" name="Rectangle 30"/>
          <p:cNvSpPr>
            <a:spLocks noChangeArrowheads="1"/>
          </p:cNvSpPr>
          <p:nvPr/>
        </p:nvSpPr>
        <p:spPr bwMode="auto">
          <a:xfrm>
            <a:off x="25146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7" name="Rectangle 31"/>
          <p:cNvSpPr>
            <a:spLocks noChangeArrowheads="1"/>
          </p:cNvSpPr>
          <p:nvPr/>
        </p:nvSpPr>
        <p:spPr bwMode="auto">
          <a:xfrm>
            <a:off x="25908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8" name="Rectangle 32"/>
          <p:cNvSpPr>
            <a:spLocks noChangeArrowheads="1"/>
          </p:cNvSpPr>
          <p:nvPr/>
        </p:nvSpPr>
        <p:spPr bwMode="auto">
          <a:xfrm>
            <a:off x="2667000" y="3048000"/>
            <a:ext cx="17526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smtClean="0">
                <a:solidFill>
                  <a:srgbClr val="FFFFFF"/>
                </a:solidFill>
                <a:latin typeface="Calibri" pitchFamily="34" charset="0"/>
              </a:rPr>
              <a:t> </a:t>
            </a:r>
            <a:r>
              <a:rPr lang="en-US" sz="1200" b="1" dirty="0" err="1" smtClean="0">
                <a:solidFill>
                  <a:srgbClr val="FFFFFF"/>
                </a:solidFill>
                <a:latin typeface="Calibri" pitchFamily="34" charset="0"/>
              </a:rPr>
              <a:t>model_driver_P_Morse</a:t>
            </a:r>
            <a:endParaRPr lang="en-US" sz="1200" b="1" dirty="0">
              <a:solidFill>
                <a:srgbClr val="FFFFFF"/>
              </a:solidFill>
              <a:latin typeface="Calibri" pitchFamily="34" charset="0"/>
            </a:endParaRPr>
          </a:p>
        </p:txBody>
      </p:sp>
      <p:cxnSp>
        <p:nvCxnSpPr>
          <p:cNvPr id="49" name="Straight Connector 99"/>
          <p:cNvCxnSpPr>
            <a:cxnSpLocks noChangeShapeType="1"/>
            <a:endCxn id="44" idx="0"/>
          </p:cNvCxnSpPr>
          <p:nvPr/>
        </p:nvCxnSpPr>
        <p:spPr bwMode="auto">
          <a:xfrm flipH="1">
            <a:off x="3162300" y="2514600"/>
            <a:ext cx="495301" cy="228600"/>
          </a:xfrm>
          <a:prstGeom prst="straightConnector1">
            <a:avLst/>
          </a:prstGeom>
          <a:noFill/>
          <a:ln w="9528">
            <a:solidFill>
              <a:srgbClr val="4A7EBB"/>
            </a:solidFill>
            <a:round/>
            <a:headEnd/>
            <a:tailEnd/>
          </a:ln>
        </p:spPr>
      </p:cxnSp>
      <p:sp>
        <p:nvSpPr>
          <p:cNvPr id="51" name="Flowchart: Process 48"/>
          <p:cNvSpPr>
            <a:spLocks noChangeArrowheads="1"/>
          </p:cNvSpPr>
          <p:nvPr/>
        </p:nvSpPr>
        <p:spPr bwMode="auto">
          <a:xfrm>
            <a:off x="2209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model_driver_P_Morse.kim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model_driver_P_Morse.c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 name="Straight Connector 104"/>
          <p:cNvCxnSpPr>
            <a:cxnSpLocks noChangeShapeType="1"/>
          </p:cNvCxnSpPr>
          <p:nvPr/>
        </p:nvCxnSpPr>
        <p:spPr bwMode="auto">
          <a:xfrm rot="5400013">
            <a:off x="3200401" y="3581400"/>
            <a:ext cx="457200" cy="0"/>
          </a:xfrm>
          <a:prstGeom prst="straightConnector1">
            <a:avLst/>
          </a:prstGeom>
          <a:noFill/>
          <a:ln w="9528">
            <a:solidFill>
              <a:srgbClr val="4A7EBB"/>
            </a:solidFill>
            <a:round/>
            <a:headEnd/>
            <a:tailEnd/>
          </a:ln>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59">
    <p:spTree>
      <p:nvGrpSpPr>
        <p:cNvPr id="1" name=""/>
        <p:cNvGrpSpPr/>
        <p:nvPr/>
      </p:nvGrpSpPr>
      <p:grpSpPr>
        <a:xfrm>
          <a:off x="0" y="0"/>
          <a:ext cx="0" cy="0"/>
          <a:chOff x="0" y="0"/>
          <a:chExt cx="0" cy="0"/>
        </a:xfrm>
      </p:grpSpPr>
      <p:sp>
        <p:nvSpPr>
          <p:cNvPr id="56346" name="Rounded Rectangular Callout 33"/>
          <p:cNvSpPr>
            <a:spLocks noChangeArrowheads="1"/>
          </p:cNvSpPr>
          <p:nvPr/>
        </p:nvSpPr>
        <p:spPr bwMode="auto">
          <a:xfrm>
            <a:off x="6096000" y="3962400"/>
            <a:ext cx="1143000" cy="1219200"/>
          </a:xfrm>
          <a:custGeom>
            <a:avLst/>
            <a:gdLst>
              <a:gd name="T0" fmla="*/ 571500 w 21600"/>
              <a:gd name="T1" fmla="*/ 0 h 21600"/>
              <a:gd name="T2" fmla="*/ 1143000 w 21600"/>
              <a:gd name="T3" fmla="*/ 609598 h 21600"/>
              <a:gd name="T4" fmla="*/ 571500 w 21600"/>
              <a:gd name="T5" fmla="*/ 1219196 h 21600"/>
              <a:gd name="T6" fmla="*/ 0 w 21600"/>
              <a:gd name="T7" fmla="*/ 609598 h 21600"/>
              <a:gd name="T8" fmla="*/ 1939555 w 21600"/>
              <a:gd name="T9" fmla="*/ -1617975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36653" y="-28665"/>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Flag contains additional information (all fields are integers)</a:t>
            </a:r>
          </a:p>
        </p:txBody>
      </p:sp>
      <p:sp>
        <p:nvSpPr>
          <p:cNvPr id="56347" name="Rounded Rectangular Callout 21"/>
          <p:cNvSpPr>
            <a:spLocks noChangeArrowheads="1"/>
          </p:cNvSpPr>
          <p:nvPr/>
        </p:nvSpPr>
        <p:spPr bwMode="auto">
          <a:xfrm>
            <a:off x="1752600" y="3810000"/>
            <a:ext cx="4038600" cy="1219200"/>
          </a:xfrm>
          <a:custGeom>
            <a:avLst/>
            <a:gdLst>
              <a:gd name="T0" fmla="*/ 2019302 w 21600"/>
              <a:gd name="T1" fmla="*/ 0 h 21600"/>
              <a:gd name="T2" fmla="*/ 4038603 w 21600"/>
              <a:gd name="T3" fmla="*/ 609598 h 21600"/>
              <a:gd name="T4" fmla="*/ 2019302 w 21600"/>
              <a:gd name="T5" fmla="*/ 1219196 h 21600"/>
              <a:gd name="T6" fmla="*/ 0 w 21600"/>
              <a:gd name="T7" fmla="*/ 609598 h 21600"/>
              <a:gd name="T8" fmla="*/ 3499375 w 21600"/>
              <a:gd name="T9" fmla="*/ -1401906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8716" y="-24837"/>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rank and shape:</a:t>
            </a:r>
          </a:p>
          <a:p>
            <a:pPr>
              <a:buSzPct val="100000"/>
              <a:buFont typeface="Arial" charset="0"/>
              <a:buChar char="•"/>
            </a:pPr>
            <a:r>
              <a:rPr lang="en-US" sz="1200">
                <a:solidFill>
                  <a:srgbClr val="000000"/>
                </a:solidFill>
                <a:latin typeface="Calibri" pitchFamily="34" charset="0"/>
              </a:rPr>
              <a:t>  rank  is the number of indices for the array: for 2D it is 2, for 3D it is 3 etc… </a:t>
            </a:r>
          </a:p>
          <a:p>
            <a:pPr>
              <a:buSzPct val="100000"/>
              <a:buFont typeface="Arial" charset="0"/>
              <a:buChar char="•"/>
            </a:pPr>
            <a:r>
              <a:rPr lang="en-US" sz="1200">
                <a:solidFill>
                  <a:srgbClr val="000000"/>
                </a:solidFill>
                <a:latin typeface="Calibri" pitchFamily="34" charset="0"/>
              </a:rPr>
              <a:t>shape is an integer array of size rank and holds the size (range) of each index.</a:t>
            </a:r>
          </a:p>
        </p:txBody>
      </p:sp>
      <p:sp>
        <p:nvSpPr>
          <p:cNvPr id="56322" name="Title 1"/>
          <p:cNvSpPr txBox="1">
            <a:spLocks noGrp="1"/>
          </p:cNvSpPr>
          <p:nvPr>
            <p:ph type="title"/>
          </p:nvPr>
        </p:nvSpPr>
        <p:spPr>
          <a:xfrm>
            <a:off x="457200" y="228600"/>
            <a:ext cx="8229600" cy="609600"/>
          </a:xfrm>
        </p:spPr>
        <p:txBody>
          <a:bodyPr/>
          <a:lstStyle/>
          <a:p>
            <a:pPr eaLnBrk="1" hangingPunct="1"/>
            <a:r>
              <a:rPr sz="2000" b="1" smtClean="0">
                <a:solidFill>
                  <a:srgbClr val="4F81BD"/>
                </a:solidFill>
                <a:latin typeface="Arial" charset="0"/>
                <a:cs typeface="Arial" charset="0"/>
              </a:rPr>
              <a:t>KIM API object is an array of Base data elements.</a:t>
            </a:r>
            <a:br>
              <a:rPr sz="2000" b="1" smtClean="0">
                <a:solidFill>
                  <a:srgbClr val="4F81BD"/>
                </a:solidFill>
                <a:latin typeface="Arial" charset="0"/>
                <a:cs typeface="Arial" charset="0"/>
              </a:rPr>
            </a:br>
            <a:r>
              <a:rPr sz="2000" b="1" smtClean="0">
                <a:solidFill>
                  <a:srgbClr val="4F81BD"/>
                </a:solidFill>
                <a:latin typeface="Arial" charset="0"/>
                <a:cs typeface="Arial" charset="0"/>
              </a:rPr>
              <a:t>Each Base data element can hold a pointer to any relevant data</a:t>
            </a:r>
          </a:p>
        </p:txBody>
      </p:sp>
      <p:cxnSp>
        <p:nvCxnSpPr>
          <p:cNvPr id="56324"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F1E4547-E052-4640-A037-85DCF25CE225}" type="slidenum">
              <a:rPr kern="0" smtClea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dirty="0">
              <a:solidFill>
                <a:srgbClr val="898989"/>
              </a:solidFill>
              <a:latin typeface="Calibri"/>
            </a:endParaRPr>
          </a:p>
        </p:txBody>
      </p:sp>
      <p:sp>
        <p:nvSpPr>
          <p:cNvPr id="56329" name="TextBox 24"/>
          <p:cNvSpPr txBox="1">
            <a:spLocks noChangeArrowheads="1"/>
          </p:cNvSpPr>
          <p:nvPr/>
        </p:nvSpPr>
        <p:spPr bwMode="auto">
          <a:xfrm>
            <a:off x="228600" y="2208213"/>
            <a:ext cx="1219200" cy="1744662"/>
          </a:xfrm>
          <a:prstGeom prst="rect">
            <a:avLst/>
          </a:prstGeom>
          <a:noFill/>
          <a:ln w="9528">
            <a:solidFill>
              <a:srgbClr val="B3A2C7"/>
            </a:solidFill>
            <a:miter lim="800000"/>
            <a:headEnd/>
            <a:tailEnd/>
          </a:ln>
        </p:spPr>
        <p:txBody>
          <a:bodyPr>
            <a:spAutoFit/>
          </a:bodyPr>
          <a:lstStyle/>
          <a:p>
            <a:pPr>
              <a:buSzPct val="100000"/>
              <a:buFont typeface="Arial" charset="0"/>
              <a:buChar char="•"/>
            </a:pPr>
            <a:r>
              <a:rPr lang="en-US" sz="1200">
                <a:solidFill>
                  <a:srgbClr val="000000"/>
                </a:solidFill>
                <a:latin typeface="Calibri" pitchFamily="34" charset="0"/>
              </a:rPr>
              <a:t>Can hold any type of array: real, integer, pointer…</a:t>
            </a:r>
          </a:p>
          <a:p>
            <a:pPr>
              <a:buSzPct val="100000"/>
              <a:buFont typeface="Arial" charset="0"/>
              <a:buChar char="•"/>
            </a:pPr>
            <a:r>
              <a:rPr lang="en-US" sz="1200">
                <a:solidFill>
                  <a:srgbClr val="000000"/>
                </a:solidFill>
                <a:latin typeface="Calibri" pitchFamily="34" charset="0"/>
              </a:rPr>
              <a:t>  Stores enough information for a complete description of the data</a:t>
            </a:r>
          </a:p>
        </p:txBody>
      </p:sp>
      <p:pic>
        <p:nvPicPr>
          <p:cNvPr id="56330" name="Picture 39"/>
          <p:cNvPicPr>
            <a:picLocks noChangeAspect="1"/>
          </p:cNvPicPr>
          <p:nvPr/>
        </p:nvPicPr>
        <p:blipFill>
          <a:blip r:embed="rId3" cstate="print"/>
          <a:srcRect/>
          <a:stretch>
            <a:fillRect/>
          </a:stretch>
        </p:blipFill>
        <p:spPr bwMode="auto">
          <a:xfrm>
            <a:off x="1908175" y="1755775"/>
            <a:ext cx="7083425" cy="450850"/>
          </a:xfrm>
          <a:prstGeom prst="rect">
            <a:avLst/>
          </a:prstGeom>
          <a:noFill/>
          <a:ln w="9525">
            <a:noFill/>
            <a:miter lim="800000"/>
            <a:headEnd/>
            <a:tailEnd/>
          </a:ln>
        </p:spPr>
      </p:pic>
      <p:sp>
        <p:nvSpPr>
          <p:cNvPr id="56331" name="Rounded Rectangle 23"/>
          <p:cNvSpPr>
            <a:spLocks noChangeArrowheads="1"/>
          </p:cNvSpPr>
          <p:nvPr/>
        </p:nvSpPr>
        <p:spPr bwMode="auto">
          <a:xfrm>
            <a:off x="152400" y="1752600"/>
            <a:ext cx="1371600" cy="457200"/>
          </a:xfrm>
          <a:custGeom>
            <a:avLst/>
            <a:gdLst>
              <a:gd name="T0" fmla="*/ 685800 w 1371600"/>
              <a:gd name="T1" fmla="*/ 0 h 457200"/>
              <a:gd name="T2" fmla="*/ 1371600 w 1371600"/>
              <a:gd name="T3" fmla="*/ 228600 h 457200"/>
              <a:gd name="T4" fmla="*/ 685800 w 1371600"/>
              <a:gd name="T5" fmla="*/ 457200 h 457200"/>
              <a:gd name="T6" fmla="*/ 0 w 1371600"/>
              <a:gd name="T7" fmla="*/ 228600 h 457200"/>
              <a:gd name="T8" fmla="*/ 17694720 60000 65536"/>
              <a:gd name="T9" fmla="*/ 0 60000 65536"/>
              <a:gd name="T10" fmla="*/ 5898240 60000 65536"/>
              <a:gd name="T11" fmla="*/ 11796480 60000 65536"/>
              <a:gd name="T12" fmla="*/ 22319 w 1371600"/>
              <a:gd name="T13" fmla="*/ 22319 h 457200"/>
              <a:gd name="T14" fmla="*/ 1349281 w 1371600"/>
              <a:gd name="T15" fmla="*/ 434881 h 457200"/>
            </a:gdLst>
            <a:ahLst/>
            <a:cxnLst>
              <a:cxn ang="T8">
                <a:pos x="T0" y="T1"/>
              </a:cxn>
              <a:cxn ang="T9">
                <a:pos x="T2" y="T3"/>
              </a:cxn>
              <a:cxn ang="T10">
                <a:pos x="T4" y="T5"/>
              </a:cxn>
              <a:cxn ang="T11">
                <a:pos x="T6" y="T7"/>
              </a:cxn>
            </a:cxnLst>
            <a:rect l="T12" t="T13" r="T14" b="T15"/>
            <a:pathLst>
              <a:path w="1371600" h="457200">
                <a:moveTo>
                  <a:pt x="76200" y="0"/>
                </a:moveTo>
                <a:lnTo>
                  <a:pt x="76199" y="0"/>
                </a:lnTo>
                <a:cubicBezTo>
                  <a:pt x="34115" y="0"/>
                  <a:pt x="0" y="34115"/>
                  <a:pt x="0" y="76199"/>
                </a:cubicBezTo>
                <a:lnTo>
                  <a:pt x="0" y="381000"/>
                </a:lnTo>
                <a:cubicBezTo>
                  <a:pt x="0" y="423084"/>
                  <a:pt x="34115" y="457199"/>
                  <a:pt x="76199" y="457200"/>
                </a:cubicBezTo>
                <a:lnTo>
                  <a:pt x="1295400" y="457200"/>
                </a:lnTo>
                <a:cubicBezTo>
                  <a:pt x="1337484" y="457199"/>
                  <a:pt x="1371600" y="423084"/>
                  <a:pt x="1371600" y="381000"/>
                </a:cubicBezTo>
                <a:lnTo>
                  <a:pt x="1371600" y="76200"/>
                </a:lnTo>
                <a:cubicBezTo>
                  <a:pt x="1371600" y="34115"/>
                  <a:pt x="1337484" y="0"/>
                  <a:pt x="1295400" y="0"/>
                </a:cubicBezTo>
                <a:close/>
              </a:path>
            </a:pathLst>
          </a:custGeom>
          <a:solidFill>
            <a:srgbClr val="4F81BD"/>
          </a:solidFill>
          <a:ln w="25402">
            <a:solidFill>
              <a:srgbClr val="385D8A"/>
            </a:solidFill>
            <a:miter lim="800000"/>
            <a:headEnd/>
            <a:tailEnd/>
          </a:ln>
        </p:spPr>
        <p:txBody>
          <a:bodyPr anchor="ctr" anchorCtr="1"/>
          <a:lstStyle/>
          <a:p>
            <a:pPr algn="ctr"/>
            <a:r>
              <a:rPr lang="en-US" sz="1400">
                <a:solidFill>
                  <a:srgbClr val="FFFFFF"/>
                </a:solidFill>
                <a:latin typeface="Calibri" pitchFamily="34" charset="0"/>
              </a:rPr>
              <a:t>Base data:</a:t>
            </a:r>
          </a:p>
        </p:txBody>
      </p:sp>
      <p:sp>
        <p:nvSpPr>
          <p:cNvPr id="56334" name="Left Brace 32"/>
          <p:cNvSpPr>
            <a:spLocks/>
          </p:cNvSpPr>
          <p:nvPr/>
        </p:nvSpPr>
        <p:spPr bwMode="auto">
          <a:xfrm rot="-5399996">
            <a:off x="5143500" y="1485900"/>
            <a:ext cx="228600" cy="1524000"/>
          </a:xfrm>
          <a:custGeom>
            <a:avLst/>
            <a:gdLst>
              <a:gd name="T0" fmla="*/ 114300 w 228600"/>
              <a:gd name="T1" fmla="*/ 0 h 1524003"/>
              <a:gd name="T2" fmla="*/ 228600 w 228600"/>
              <a:gd name="T3" fmla="*/ 761998 h 1524003"/>
              <a:gd name="T4" fmla="*/ 114300 w 228600"/>
              <a:gd name="T5" fmla="*/ 1523994 h 1524003"/>
              <a:gd name="T6" fmla="*/ 0 w 228600"/>
              <a:gd name="T7" fmla="*/ 761998 h 1524003"/>
              <a:gd name="T8" fmla="*/ 228600 w 228600"/>
              <a:gd name="T9" fmla="*/ 0 h 1524003"/>
              <a:gd name="T10" fmla="*/ 0 w 228600"/>
              <a:gd name="T11" fmla="*/ 761998 h 1524003"/>
              <a:gd name="T12" fmla="*/ 228600 w 228600"/>
              <a:gd name="T13" fmla="*/ 1523994 h 1524003"/>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1524003"/>
              <a:gd name="T23" fmla="*/ 228600 w 228600"/>
              <a:gd name="T24" fmla="*/ 1518424 h 15240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1524003" stroke="0">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close/>
              </a:path>
              <a:path w="228600" h="1524003" fill="none">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5" name="Left Brace 34"/>
          <p:cNvSpPr>
            <a:spLocks/>
          </p:cNvSpPr>
          <p:nvPr/>
        </p:nvSpPr>
        <p:spPr bwMode="auto">
          <a:xfrm rot="5400013">
            <a:off x="5334000" y="-1828800"/>
            <a:ext cx="228600" cy="6934200"/>
          </a:xfrm>
          <a:custGeom>
            <a:avLst/>
            <a:gdLst>
              <a:gd name="T0" fmla="*/ 114300 w 228600"/>
              <a:gd name="T1" fmla="*/ 0 h 6934196"/>
              <a:gd name="T2" fmla="*/ 228600 w 228600"/>
              <a:gd name="T3" fmla="*/ 3467104 h 6934196"/>
              <a:gd name="T4" fmla="*/ 114300 w 228600"/>
              <a:gd name="T5" fmla="*/ 6934208 h 6934196"/>
              <a:gd name="T6" fmla="*/ 0 w 228600"/>
              <a:gd name="T7" fmla="*/ 3467104 h 6934196"/>
              <a:gd name="T8" fmla="*/ 228600 w 228600"/>
              <a:gd name="T9" fmla="*/ 0 h 6934196"/>
              <a:gd name="T10" fmla="*/ 0 w 228600"/>
              <a:gd name="T11" fmla="*/ 3467104 h 6934196"/>
              <a:gd name="T12" fmla="*/ 228600 w 228600"/>
              <a:gd name="T13" fmla="*/ 6934208 h 6934196"/>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6934196"/>
              <a:gd name="T23" fmla="*/ 228600 w 228600"/>
              <a:gd name="T24" fmla="*/ 6928616 h 6934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6934196" stroke="0">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close/>
              </a:path>
              <a:path w="228600" h="6934196" fill="none">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6" name="TextBox 35"/>
          <p:cNvSpPr txBox="1">
            <a:spLocks noChangeArrowheads="1"/>
          </p:cNvSpPr>
          <p:nvPr/>
        </p:nvSpPr>
        <p:spPr bwMode="auto">
          <a:xfrm>
            <a:off x="4419600" y="1143000"/>
            <a:ext cx="2057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Number of fields is fixed  to  9</a:t>
            </a:r>
          </a:p>
        </p:txBody>
      </p:sp>
      <p:sp>
        <p:nvSpPr>
          <p:cNvPr id="56337" name="TextBox 36"/>
          <p:cNvSpPr txBox="1">
            <a:spLocks noChangeArrowheads="1"/>
          </p:cNvSpPr>
          <p:nvPr/>
        </p:nvSpPr>
        <p:spPr bwMode="auto">
          <a:xfrm>
            <a:off x="152400" y="5257800"/>
            <a:ext cx="7543800" cy="366713"/>
          </a:xfrm>
          <a:prstGeom prst="rect">
            <a:avLst/>
          </a:prstGeom>
          <a:noFill/>
          <a:ln w="9525">
            <a:noFill/>
            <a:miter lim="800000"/>
            <a:headEnd/>
            <a:tailEnd/>
          </a:ln>
        </p:spPr>
        <p:txBody>
          <a:bodyPr>
            <a:spAutoFit/>
          </a:bodyPr>
          <a:lstStyle/>
          <a:p>
            <a:r>
              <a:rPr lang="en-US">
                <a:solidFill>
                  <a:srgbClr val="000000"/>
                </a:solidFill>
                <a:latin typeface="Calibri" pitchFamily="34" charset="0"/>
              </a:rPr>
              <a:t>Every field in the Base data structure is a pointer or “pointer size” integer.</a:t>
            </a:r>
          </a:p>
        </p:txBody>
      </p:sp>
      <p:sp>
        <p:nvSpPr>
          <p:cNvPr id="56338" name="Rounded Rectangle 37"/>
          <p:cNvSpPr>
            <a:spLocks noChangeArrowheads="1"/>
          </p:cNvSpPr>
          <p:nvPr/>
        </p:nvSpPr>
        <p:spPr bwMode="auto">
          <a:xfrm>
            <a:off x="914400" y="5867400"/>
            <a:ext cx="6477000" cy="533400"/>
          </a:xfrm>
          <a:custGeom>
            <a:avLst/>
            <a:gdLst>
              <a:gd name="T0" fmla="*/ 3529135 w 5943600"/>
              <a:gd name="T1" fmla="*/ 0 h 533396"/>
              <a:gd name="T2" fmla="*/ 7058269 w 5943600"/>
              <a:gd name="T3" fmla="*/ 266704 h 533396"/>
              <a:gd name="T4" fmla="*/ 3529135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1600">
                <a:solidFill>
                  <a:srgbClr val="FFFFFF"/>
                </a:solidFill>
                <a:latin typeface="Calibri" pitchFamily="34" charset="0"/>
              </a:rPr>
              <a:t>Base data type can be used to store all needed data for </a:t>
            </a:r>
            <a:r>
              <a:rPr lang="en-US" sz="1600" b="1">
                <a:solidFill>
                  <a:srgbClr val="FFFFFF"/>
                </a:solidFill>
                <a:latin typeface="Calibri" pitchFamily="34" charset="0"/>
              </a:rPr>
              <a:t>Tests</a:t>
            </a:r>
            <a:r>
              <a:rPr lang="en-US" sz="1600">
                <a:solidFill>
                  <a:srgbClr val="FFFFFF"/>
                </a:solidFill>
                <a:latin typeface="Calibri" pitchFamily="34" charset="0"/>
              </a:rPr>
              <a:t> and</a:t>
            </a:r>
            <a:r>
              <a:rPr lang="en-US" sz="1600" b="1">
                <a:solidFill>
                  <a:srgbClr val="FFFFFF"/>
                </a:solidFill>
                <a:latin typeface="Calibri" pitchFamily="34" charset="0"/>
              </a:rPr>
              <a:t> Models</a:t>
            </a:r>
          </a:p>
        </p:txBody>
      </p:sp>
      <p:sp>
        <p:nvSpPr>
          <p:cNvPr id="56340" name="TextBox 26"/>
          <p:cNvSpPr txBox="1">
            <a:spLocks noChangeArrowheads="1"/>
          </p:cNvSpPr>
          <p:nvPr/>
        </p:nvSpPr>
        <p:spPr bwMode="auto">
          <a:xfrm>
            <a:off x="7696200" y="484822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peratom</a:t>
            </a:r>
            <a:endParaRPr lang="en-US" sz="1200">
              <a:solidFill>
                <a:srgbClr val="000000"/>
              </a:solidFill>
              <a:latin typeface="Calibri" pitchFamily="34" charset="0"/>
            </a:endParaRPr>
          </a:p>
        </p:txBody>
      </p:sp>
      <p:sp>
        <p:nvSpPr>
          <p:cNvPr id="56341" name="TextBox 27"/>
          <p:cNvSpPr txBox="1">
            <a:spLocks noChangeArrowheads="1"/>
          </p:cNvSpPr>
          <p:nvPr/>
        </p:nvSpPr>
        <p:spPr bwMode="auto">
          <a:xfrm>
            <a:off x="7696200" y="5168900"/>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freeable</a:t>
            </a:r>
            <a:endParaRPr lang="en-US" sz="1200">
              <a:solidFill>
                <a:srgbClr val="000000"/>
              </a:solidFill>
              <a:latin typeface="Calibri" pitchFamily="34" charset="0"/>
            </a:endParaRPr>
          </a:p>
        </p:txBody>
      </p:sp>
      <p:sp>
        <p:nvSpPr>
          <p:cNvPr id="56342" name="TextBox 28"/>
          <p:cNvSpPr txBox="1">
            <a:spLocks noChangeArrowheads="1"/>
          </p:cNvSpPr>
          <p:nvPr/>
        </p:nvSpPr>
        <p:spPr bwMode="auto">
          <a:xfrm>
            <a:off x="7696200" y="548957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pointerchanged</a:t>
            </a:r>
            <a:endParaRPr lang="en-US" sz="1200">
              <a:solidFill>
                <a:srgbClr val="000000"/>
              </a:solidFill>
              <a:latin typeface="Calibri" pitchFamily="34" charset="0"/>
            </a:endParaRPr>
          </a:p>
        </p:txBody>
      </p:sp>
      <p:sp>
        <p:nvSpPr>
          <p:cNvPr id="56343" name="TextBox 29"/>
          <p:cNvSpPr txBox="1">
            <a:spLocks noChangeArrowheads="1"/>
          </p:cNvSpPr>
          <p:nvPr/>
        </p:nvSpPr>
        <p:spPr bwMode="auto">
          <a:xfrm>
            <a:off x="7696200" y="5811838"/>
            <a:ext cx="1219200" cy="284162"/>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ID</a:t>
            </a:r>
            <a:endParaRPr lang="en-US" sz="1200">
              <a:solidFill>
                <a:srgbClr val="000000"/>
              </a:solidFill>
              <a:latin typeface="Calibri" pitchFamily="34" charset="0"/>
            </a:endParaRPr>
          </a:p>
        </p:txBody>
      </p:sp>
      <p:sp>
        <p:nvSpPr>
          <p:cNvPr id="56344" name="Isosceles Triangle 38"/>
          <p:cNvSpPr>
            <a:spLocks/>
          </p:cNvSpPr>
          <p:nvPr/>
        </p:nvSpPr>
        <p:spPr bwMode="auto">
          <a:xfrm rot="6206929">
            <a:off x="6896100" y="4991100"/>
            <a:ext cx="1143000" cy="304800"/>
          </a:xfrm>
          <a:custGeom>
            <a:avLst/>
            <a:gdLst>
              <a:gd name="T0" fmla="*/ 571500 w 1143000"/>
              <a:gd name="T1" fmla="*/ 0 h 152403"/>
              <a:gd name="T2" fmla="*/ 1143000 w 1143000"/>
              <a:gd name="T3" fmla="*/ 304788 h 152403"/>
              <a:gd name="T4" fmla="*/ 571500 w 1143000"/>
              <a:gd name="T5" fmla="*/ 609576 h 152403"/>
              <a:gd name="T6" fmla="*/ 0 w 1143000"/>
              <a:gd name="T7" fmla="*/ 304788 h 152403"/>
              <a:gd name="T8" fmla="*/ 571500 w 1143000"/>
              <a:gd name="T9" fmla="*/ 0 h 152403"/>
              <a:gd name="T10" fmla="*/ 285750 w 1143000"/>
              <a:gd name="T11" fmla="*/ 304788 h 152403"/>
              <a:gd name="T12" fmla="*/ 0 w 1143000"/>
              <a:gd name="T13" fmla="*/ 609576 h 152403"/>
              <a:gd name="T14" fmla="*/ 571500 w 1143000"/>
              <a:gd name="T15" fmla="*/ 609576 h 152403"/>
              <a:gd name="T16" fmla="*/ 1143000 w 1143000"/>
              <a:gd name="T17" fmla="*/ 609576 h 152403"/>
              <a:gd name="T18" fmla="*/ 857250 w 1143000"/>
              <a:gd name="T19" fmla="*/ 304788 h 152403"/>
              <a:gd name="T20" fmla="*/ 17694720 60000 65536"/>
              <a:gd name="T21" fmla="*/ 0 60000 65536"/>
              <a:gd name="T22" fmla="*/ 5898240 60000 65536"/>
              <a:gd name="T23" fmla="*/ 11796480 60000 65536"/>
              <a:gd name="T24" fmla="*/ 17694720 60000 65536"/>
              <a:gd name="T25" fmla="*/ 11796480 60000 65536"/>
              <a:gd name="T26" fmla="*/ 5898240 60000 65536"/>
              <a:gd name="T27" fmla="*/ 5898240 60000 65536"/>
              <a:gd name="T28" fmla="*/ 5898240 60000 65536"/>
              <a:gd name="T29" fmla="*/ 0 60000 65536"/>
              <a:gd name="T30" fmla="*/ 285750 w 1143000"/>
              <a:gd name="T31" fmla="*/ 76202 h 152403"/>
              <a:gd name="T32" fmla="*/ 857250 w 1143000"/>
              <a:gd name="T33" fmla="*/ 152403 h 152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3000" h="152403">
                <a:moveTo>
                  <a:pt x="0" y="152403"/>
                </a:moveTo>
                <a:lnTo>
                  <a:pt x="571500" y="0"/>
                </a:lnTo>
                <a:lnTo>
                  <a:pt x="1143000" y="152403"/>
                </a:lnTo>
                <a:close/>
              </a:path>
            </a:pathLst>
          </a:custGeom>
          <a:solidFill>
            <a:srgbClr val="DDD9C3"/>
          </a:solidFill>
          <a:ln w="9525">
            <a:noFill/>
            <a:prstDash val="solid"/>
            <a:round/>
            <a:headEnd/>
            <a:tailEnd/>
          </a:ln>
        </p:spPr>
        <p:txBody>
          <a:bodyPr anchor="ctr" anchorCtr="1"/>
          <a:lstStyle/>
          <a:p>
            <a:endParaRPr lang="en-US"/>
          </a:p>
        </p:txBody>
      </p:sp>
      <p:sp>
        <p:nvSpPr>
          <p:cNvPr id="23" name="Rounded Rectangular Callout 20"/>
          <p:cNvSpPr/>
          <p:nvPr/>
        </p:nvSpPr>
        <p:spPr>
          <a:xfrm>
            <a:off x="4038603" y="2743200"/>
            <a:ext cx="1524003" cy="914400"/>
          </a:xfrm>
          <a:custGeom>
            <a:avLst>
              <a:gd name="f0" fmla="val -854"/>
              <a:gd name="f1" fmla="val -128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auxiliary array: very useful for 2d arrays (variable and fixed dimensions)</a:t>
            </a:r>
          </a:p>
        </p:txBody>
      </p:sp>
      <p:sp>
        <p:nvSpPr>
          <p:cNvPr id="24" name="Rounded Rectangular Callout 22"/>
          <p:cNvSpPr/>
          <p:nvPr/>
        </p:nvSpPr>
        <p:spPr>
          <a:xfrm>
            <a:off x="1676396" y="2743200"/>
            <a:ext cx="1219196" cy="914400"/>
          </a:xfrm>
          <a:custGeom>
            <a:avLst>
              <a:gd name="f0" fmla="val 12246"/>
              <a:gd name="f1" fmla="val -141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pointer to contiguous array of data  of size “size”</a:t>
            </a:r>
          </a:p>
        </p:txBody>
      </p:sp>
      <p:sp>
        <p:nvSpPr>
          <p:cNvPr id="25" name="Rounded Rectangular Callout 30"/>
          <p:cNvSpPr/>
          <p:nvPr/>
        </p:nvSpPr>
        <p:spPr>
          <a:xfrm>
            <a:off x="5638803" y="2743200"/>
            <a:ext cx="1752603" cy="914400"/>
          </a:xfrm>
          <a:custGeom>
            <a:avLst>
              <a:gd name="f0" fmla="val 10675"/>
              <a:gd name="f1" fmla="val -132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name contains description information  like “coordinates”, “velocities”, “forces”, etc…</a:t>
            </a:r>
          </a:p>
        </p:txBody>
      </p:sp>
      <p:sp>
        <p:nvSpPr>
          <p:cNvPr id="26" name="Rounded Rectangular Callout 31"/>
          <p:cNvSpPr/>
          <p:nvPr/>
        </p:nvSpPr>
        <p:spPr>
          <a:xfrm>
            <a:off x="7467603" y="2743200"/>
            <a:ext cx="1524003" cy="914400"/>
          </a:xfrm>
          <a:custGeom>
            <a:avLst>
              <a:gd name="f0" fmla="val -1655"/>
              <a:gd name="f1" fmla="val -138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type tells the type for elements of array: “real”, “real*8“integer”, “integer*8”, pointer</a:t>
            </a:r>
          </a:p>
        </p:txBody>
      </p:sp>
      <p:sp>
        <p:nvSpPr>
          <p:cNvPr id="27" name="Rounded Rectangular Callout 25"/>
          <p:cNvSpPr/>
          <p:nvPr/>
        </p:nvSpPr>
        <p:spPr>
          <a:xfrm>
            <a:off x="2971800" y="2743200"/>
            <a:ext cx="990596" cy="914400"/>
          </a:xfrm>
          <a:custGeom>
            <a:avLst>
              <a:gd name="f0" fmla="val 2188"/>
              <a:gd name="f1" fmla="val -1323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size of data in terms of underlying elements</a:t>
            </a:r>
          </a:p>
        </p:txBody>
      </p:sp>
      <p:sp>
        <p:nvSpPr>
          <p:cNvPr id="2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3200" b="1" dirty="0" smtClean="0">
                <a:solidFill>
                  <a:srgbClr val="FFFFFF"/>
                </a:solidFill>
                <a:cs typeface="Arial" charset="0"/>
              </a:rPr>
              <a:t>The end</a:t>
            </a:r>
            <a:endParaRPr lang="en-US" sz="32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installation: compilation, linking and running tests</a:t>
            </a:r>
          </a:p>
        </p:txBody>
      </p:sp>
      <p:cxnSp>
        <p:nvCxnSpPr>
          <p:cNvPr id="4608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476996"/>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13488"/>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74828E7-5751-4E53-AF22-0D17E6BCE7C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dirty="0">
              <a:solidFill>
                <a:srgbClr val="898989"/>
              </a:solidFill>
              <a:latin typeface="Calibri"/>
            </a:endParaRPr>
          </a:p>
        </p:txBody>
      </p:sp>
      <p:sp>
        <p:nvSpPr>
          <p:cNvPr id="46087" name="TextBox 37"/>
          <p:cNvSpPr txBox="1">
            <a:spLocks noChangeArrowheads="1"/>
          </p:cNvSpPr>
          <p:nvPr/>
        </p:nvSpPr>
        <p:spPr bwMode="auto">
          <a:xfrm>
            <a:off x="457200" y="1079500"/>
            <a:ext cx="8305800" cy="5170646"/>
          </a:xfrm>
          <a:prstGeom prst="rect">
            <a:avLst/>
          </a:prstGeom>
          <a:noFill/>
          <a:ln w="9525">
            <a:noFill/>
            <a:miter lim="800000"/>
            <a:headEnd/>
            <a:tailEnd/>
          </a:ln>
        </p:spPr>
        <p:txBody>
          <a:bodyPr>
            <a:spAutoFit/>
          </a:bodyPr>
          <a:lstStyle/>
          <a:p>
            <a:pPr marL="342900" indent="-342900"/>
            <a:r>
              <a:rPr lang="en-US" b="1" dirty="0">
                <a:solidFill>
                  <a:srgbClr val="000000"/>
                </a:solidFill>
                <a:latin typeface="Calibri" pitchFamily="34" charset="0"/>
              </a:rPr>
              <a:t>Instructions for installing, compiling and linking KIM:</a:t>
            </a:r>
          </a:p>
          <a:p>
            <a:pPr marL="342900" indent="-342900">
              <a:buSzPct val="100000"/>
              <a:buFont typeface="Calibri" pitchFamily="34" charset="0"/>
              <a:buAutoNum type="arabicPeriod"/>
            </a:pPr>
            <a:r>
              <a:rPr lang="en-US" sz="1200" dirty="0">
                <a:solidFill>
                  <a:srgbClr val="000000"/>
                </a:solidFill>
                <a:latin typeface="Calibri" pitchFamily="34" charset="0"/>
              </a:rPr>
              <a:t>In the desired directory, execute the command:  </a:t>
            </a:r>
            <a:r>
              <a:rPr lang="en-US" sz="1200" dirty="0" smtClean="0">
                <a:solidFill>
                  <a:srgbClr val="000000"/>
                </a:solidFill>
                <a:latin typeface="Calibri" pitchFamily="34" charset="0"/>
              </a:rPr>
              <a:t>‘tar </a:t>
            </a:r>
            <a:r>
              <a:rPr lang="en-US" sz="1200" dirty="0" err="1" smtClean="0">
                <a:solidFill>
                  <a:srgbClr val="000000"/>
                </a:solidFill>
                <a:latin typeface="Calibri" pitchFamily="34" charset="0"/>
              </a:rPr>
              <a:t>xzvf</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openkim-api-XX.XX.XX.tgz</a:t>
            </a:r>
            <a:r>
              <a:rPr lang="en-US" sz="1200" dirty="0" smtClean="0">
                <a:solidFill>
                  <a:srgbClr val="000000"/>
                </a:solidFill>
                <a:latin typeface="Calibri" pitchFamily="34" charset="0"/>
              </a:rPr>
              <a:t>’ </a:t>
            </a:r>
          </a:p>
          <a:p>
            <a:pPr marL="342900" indent="-342900">
              <a:buSzPct val="100000"/>
            </a:pPr>
            <a:endParaRPr lang="en-US" sz="1200" dirty="0">
              <a:solidFill>
                <a:srgbClr val="000000"/>
              </a:solidFill>
              <a:latin typeface="Calibri" pitchFamily="34" charset="0"/>
            </a:endParaRPr>
          </a:p>
          <a:p>
            <a:pPr marL="342900" indent="-342900">
              <a:buSzPct val="100000"/>
              <a:buFont typeface="Calibri" pitchFamily="34" charset="0"/>
              <a:buAutoNum type="arabicPeriod"/>
            </a:pPr>
            <a:r>
              <a:rPr lang="en-US" sz="1200" dirty="0" smtClean="0">
                <a:solidFill>
                  <a:srgbClr val="000000"/>
                </a:solidFill>
                <a:latin typeface="Calibri" pitchFamily="34" charset="0"/>
              </a:rPr>
              <a:t> Set up environment variable (bash):</a:t>
            </a:r>
            <a:endParaRPr lang="en-US" sz="1200" dirty="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&gt; export  KIM_DIR=/</a:t>
            </a:r>
            <a:r>
              <a:rPr lang="en-US" sz="1200" dirty="0" err="1" smtClean="0">
                <a:solidFill>
                  <a:srgbClr val="000000"/>
                </a:solidFill>
                <a:latin typeface="Calibri" pitchFamily="34" charset="0"/>
              </a:rPr>
              <a:t>your_location</a:t>
            </a:r>
            <a:r>
              <a:rPr lang="en-US" sz="1200" dirty="0" smtClean="0">
                <a:solidFill>
                  <a:srgbClr val="000000"/>
                </a:solidFill>
                <a:latin typeface="Calibri" pitchFamily="34" charset="0"/>
              </a:rPr>
              <a:t>/</a:t>
            </a:r>
            <a:r>
              <a:rPr lang="en-US" sz="1200" dirty="0" err="1" smtClean="0">
                <a:solidFill>
                  <a:srgbClr val="000000"/>
                </a:solidFill>
                <a:latin typeface="Calibri" pitchFamily="34" charset="0"/>
              </a:rPr>
              <a:t>openkim-api</a:t>
            </a:r>
            <a:r>
              <a:rPr lang="en-US" sz="1200" dirty="0" smtClean="0">
                <a:solidFill>
                  <a:srgbClr val="000000"/>
                </a:solidFill>
                <a:latin typeface="Calibri" pitchFamily="34" charset="0"/>
              </a:rPr>
              <a:t>/</a:t>
            </a:r>
            <a:r>
              <a:rPr lang="en-US" sz="1200" dirty="0">
                <a:solidFill>
                  <a:srgbClr val="000000"/>
                </a:solidFill>
                <a:latin typeface="Calibri" pitchFamily="34" charset="0"/>
              </a:rPr>
              <a:t>	</a:t>
            </a:r>
            <a:endParaRPr lang="en-US" sz="1200" dirty="0" smtClean="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your_location</a:t>
            </a:r>
            <a:r>
              <a:rPr lang="en-US" sz="1200" dirty="0" smtClean="0">
                <a:solidFill>
                  <a:srgbClr val="000000"/>
                </a:solidFill>
                <a:latin typeface="Calibri" pitchFamily="34" charset="0"/>
              </a:rPr>
              <a:t> is the correct path where the </a:t>
            </a:r>
            <a:r>
              <a:rPr lang="en-US" sz="1200" dirty="0" err="1" smtClean="0">
                <a:solidFill>
                  <a:srgbClr val="000000"/>
                </a:solidFill>
                <a:latin typeface="Calibri" pitchFamily="34" charset="0"/>
              </a:rPr>
              <a:t>openkim-api</a:t>
            </a:r>
            <a:r>
              <a:rPr lang="en-US" sz="1200" dirty="0" smtClean="0">
                <a:solidFill>
                  <a:srgbClr val="000000"/>
                </a:solidFill>
                <a:latin typeface="Calibri" pitchFamily="34" charset="0"/>
              </a:rPr>
              <a:t> directory is located.</a:t>
            </a:r>
          </a:p>
          <a:p>
            <a:pPr marL="342900" indent="-342900">
              <a:buSzPct val="100000"/>
              <a:buFont typeface="Calibri" pitchFamily="34" charset="0"/>
              <a:buNone/>
            </a:pPr>
            <a:r>
              <a:rPr lang="en-US" sz="1200" dirty="0" smtClean="0">
                <a:solidFill>
                  <a:srgbClr val="000000"/>
                </a:solidFill>
                <a:latin typeface="Calibri" pitchFamily="34" charset="0"/>
              </a:rPr>
              <a:t>       (Make sure to include the trailing slash)</a:t>
            </a:r>
          </a:p>
          <a:p>
            <a:pPr marL="342900" indent="-342900">
              <a:buSzPct val="100000"/>
              <a:buFont typeface="Calibri" pitchFamily="34" charset="0"/>
              <a:buNone/>
            </a:pPr>
            <a:endParaRPr lang="en-US" sz="1200" dirty="0">
              <a:solidFill>
                <a:srgbClr val="000000"/>
              </a:solidFill>
              <a:latin typeface="Calibri" pitchFamily="34" charset="0"/>
            </a:endParaRPr>
          </a:p>
          <a:p>
            <a:pPr marL="342900" indent="-342900">
              <a:buSzPct val="100000"/>
              <a:buFont typeface="Calibri" pitchFamily="34" charset="0"/>
              <a:buAutoNum type="arabicPeriod" startAt="3"/>
            </a:pPr>
            <a:r>
              <a:rPr lang="en-US" sz="1200" dirty="0" smtClean="0">
                <a:solidFill>
                  <a:srgbClr val="000000"/>
                </a:solidFill>
                <a:latin typeface="Calibri" pitchFamily="34" charset="0"/>
              </a:rPr>
              <a:t> By default, all make files use the GNU compilers for 64 bit </a:t>
            </a:r>
            <a:r>
              <a:rPr lang="en-US" sz="1200" dirty="0" err="1" smtClean="0">
                <a:solidFill>
                  <a:srgbClr val="000000"/>
                </a:solidFill>
                <a:latin typeface="Calibri" pitchFamily="34" charset="0"/>
              </a:rPr>
              <a:t>linux</a:t>
            </a:r>
            <a:r>
              <a:rPr lang="en-US" sz="1200" dirty="0" smtClean="0">
                <a:solidFill>
                  <a:srgbClr val="000000"/>
                </a:solidFill>
                <a:latin typeface="Calibri" pitchFamily="34" charset="0"/>
              </a:rPr>
              <a:t>. </a:t>
            </a:r>
          </a:p>
          <a:p>
            <a:pPr marL="342900" indent="-342900">
              <a:buSzPct val="100000"/>
            </a:pPr>
            <a:r>
              <a:rPr lang="en-US" sz="1200" dirty="0" smtClean="0">
                <a:solidFill>
                  <a:srgbClr val="000000"/>
                </a:solidFill>
                <a:latin typeface="Calibri" pitchFamily="34" charset="0"/>
              </a:rPr>
              <a:t>        In order to use the Intel compiler, define the environment variable KIM_INTEL</a:t>
            </a:r>
          </a:p>
          <a:p>
            <a:pPr marL="342900" indent="-342900">
              <a:buSzPct val="100000"/>
            </a:pPr>
            <a:r>
              <a:rPr lang="en-US" sz="1200" dirty="0" smtClean="0">
                <a:solidFill>
                  <a:srgbClr val="000000"/>
                </a:solidFill>
                <a:latin typeface="Calibri" pitchFamily="34" charset="0"/>
              </a:rPr>
              <a:t>        bash: </a:t>
            </a:r>
          </a:p>
          <a:p>
            <a:pPr marL="342900" indent="-342900">
              <a:buSzPct val="100000"/>
            </a:pPr>
            <a:r>
              <a:rPr lang="en-US" sz="1200" dirty="0" smtClean="0">
                <a:solidFill>
                  <a:srgbClr val="000000"/>
                </a:solidFill>
                <a:latin typeface="Calibri" pitchFamily="34" charset="0"/>
              </a:rPr>
              <a:t>       &gt; export KIM_INTEL="yes". </a:t>
            </a:r>
          </a:p>
          <a:p>
            <a:pPr marL="342900" indent="-342900">
              <a:buSzPct val="100000"/>
            </a:pPr>
            <a:r>
              <a:rPr lang="en-US" sz="1200" dirty="0" smtClean="0">
                <a:solidFill>
                  <a:srgbClr val="000000"/>
                </a:solidFill>
                <a:latin typeface="Calibri" pitchFamily="34" charset="0"/>
              </a:rPr>
              <a:t>       For using a 32 bit machine, define the environment variable KIM_SYSTEM32 </a:t>
            </a:r>
          </a:p>
          <a:p>
            <a:pPr marL="342900" indent="-342900">
              <a:buSzPct val="100000"/>
            </a:pPr>
            <a:r>
              <a:rPr lang="en-US" sz="1200" dirty="0" smtClean="0">
                <a:solidFill>
                  <a:srgbClr val="000000"/>
                </a:solidFill>
                <a:latin typeface="Calibri" pitchFamily="34" charset="0"/>
              </a:rPr>
              <a:t>       bash: </a:t>
            </a:r>
          </a:p>
          <a:p>
            <a:pPr marL="342900" indent="-342900">
              <a:buSzPct val="100000"/>
            </a:pPr>
            <a:r>
              <a:rPr lang="en-US" sz="1200" dirty="0" smtClean="0">
                <a:solidFill>
                  <a:srgbClr val="000000"/>
                </a:solidFill>
                <a:latin typeface="Calibri" pitchFamily="34" charset="0"/>
              </a:rPr>
              <a:t>        &gt; export KIM_SYSTEM32="yes" </a:t>
            </a:r>
          </a:p>
          <a:p>
            <a:pPr marL="342900" indent="-342900">
              <a:buSzPct val="100000"/>
            </a:pPr>
            <a:endParaRPr lang="en-US" sz="1200" dirty="0" smtClean="0">
              <a:solidFill>
                <a:srgbClr val="000000"/>
              </a:solidFill>
              <a:latin typeface="Calibri" pitchFamily="34" charset="0"/>
            </a:endParaRPr>
          </a:p>
          <a:p>
            <a:pPr marL="342900" indent="-342900">
              <a:buSzPct val="100000"/>
            </a:pPr>
            <a:r>
              <a:rPr lang="en-US" sz="1200" dirty="0" smtClean="0">
                <a:solidFill>
                  <a:srgbClr val="000000"/>
                </a:solidFill>
                <a:latin typeface="Calibri" pitchFamily="34" charset="0"/>
              </a:rPr>
              <a:t>4.    Change directory to EXAMPLES_LEGO  type make: it will populate TESTs and MODELs directories with  actual code.</a:t>
            </a:r>
          </a:p>
          <a:p>
            <a:pPr marL="342900" indent="-342900">
              <a:buSzPct val="100000"/>
            </a:pPr>
            <a:endParaRPr lang="en-US" sz="1200" dirty="0" smtClean="0">
              <a:solidFill>
                <a:srgbClr val="000000"/>
              </a:solidFill>
              <a:latin typeface="Calibri" pitchFamily="34" charset="0"/>
            </a:endParaRPr>
          </a:p>
          <a:p>
            <a:pPr marL="342900" indent="-342900">
              <a:buSzPct val="100000"/>
            </a:pPr>
            <a:r>
              <a:rPr lang="en-US" sz="1200" dirty="0" smtClean="0">
                <a:solidFill>
                  <a:srgbClr val="000000"/>
                </a:solidFill>
                <a:latin typeface="Calibri" pitchFamily="34" charset="0"/>
              </a:rPr>
              <a:t> 4.   change </a:t>
            </a:r>
            <a:r>
              <a:rPr lang="en-US" sz="1200" dirty="0">
                <a:solidFill>
                  <a:srgbClr val="000000"/>
                </a:solidFill>
                <a:latin typeface="Calibri" pitchFamily="34" charset="0"/>
              </a:rPr>
              <a:t>to the </a:t>
            </a:r>
            <a:r>
              <a:rPr lang="en-US" sz="1200" dirty="0" smtClean="0">
                <a:solidFill>
                  <a:srgbClr val="000000"/>
                </a:solidFill>
                <a:latin typeface="Calibri" pitchFamily="34" charset="0"/>
              </a:rPr>
              <a:t>KIM_DIR </a:t>
            </a:r>
            <a:r>
              <a:rPr lang="en-US" sz="1200" dirty="0">
                <a:solidFill>
                  <a:srgbClr val="000000"/>
                </a:solidFill>
                <a:latin typeface="Calibri" pitchFamily="34" charset="0"/>
              </a:rPr>
              <a:t>directory and execute the commands:</a:t>
            </a:r>
          </a:p>
          <a:p>
            <a:pPr marL="342900" indent="-342900">
              <a:buSzPct val="100000"/>
              <a:buFont typeface="Calibri" pitchFamily="34" charset="0"/>
              <a:buNone/>
            </a:pPr>
            <a:r>
              <a:rPr lang="en-US" sz="1200" dirty="0">
                <a:solidFill>
                  <a:srgbClr val="000000"/>
                </a:solidFill>
                <a:latin typeface="Calibri" pitchFamily="34" charset="0"/>
              </a:rPr>
              <a:t>		‘make clean’</a:t>
            </a:r>
          </a:p>
          <a:p>
            <a:pPr marL="342900" indent="-342900">
              <a:buSzPct val="100000"/>
              <a:buFont typeface="Calibri" pitchFamily="34" charset="0"/>
              <a:buNone/>
            </a:pPr>
            <a:r>
              <a:rPr lang="en-US" sz="1200" dirty="0">
                <a:solidFill>
                  <a:srgbClr val="000000"/>
                </a:solidFill>
                <a:latin typeface="Calibri" pitchFamily="34" charset="0"/>
              </a:rPr>
              <a:t>		‘make’</a:t>
            </a:r>
          </a:p>
          <a:p>
            <a:pPr marL="342900" indent="-342900">
              <a:buSzPct val="100000"/>
              <a:buFont typeface="Calibri" pitchFamily="34" charset="0"/>
              <a:buNone/>
            </a:pPr>
            <a:r>
              <a:rPr lang="en-US" sz="1200" dirty="0">
                <a:solidFill>
                  <a:srgbClr val="000000"/>
                </a:solidFill>
                <a:latin typeface="Calibri" pitchFamily="34" charset="0"/>
              </a:rPr>
              <a:t>	This will compile the KIM API and </a:t>
            </a:r>
            <a:r>
              <a:rPr lang="en-US" sz="1200" dirty="0" smtClean="0">
                <a:solidFill>
                  <a:srgbClr val="000000"/>
                </a:solidFill>
                <a:latin typeface="Calibri" pitchFamily="34" charset="0"/>
              </a:rPr>
              <a:t>examples in </a:t>
            </a:r>
            <a:r>
              <a:rPr lang="en-US" sz="1200" b="1" dirty="0" smtClean="0">
                <a:solidFill>
                  <a:srgbClr val="000000"/>
                </a:solidFill>
                <a:latin typeface="Calibri" pitchFamily="34" charset="0"/>
              </a:rPr>
              <a:t>TESTs</a:t>
            </a:r>
            <a:r>
              <a:rPr lang="en-US" sz="1200" dirty="0" smtClean="0">
                <a:solidFill>
                  <a:srgbClr val="000000"/>
                </a:solidFill>
                <a:latin typeface="Calibri" pitchFamily="34" charset="0"/>
              </a:rPr>
              <a:t> </a:t>
            </a:r>
            <a:r>
              <a:rPr lang="en-US" sz="1200" dirty="0">
                <a:solidFill>
                  <a:srgbClr val="000000"/>
                </a:solidFill>
                <a:latin typeface="Calibri" pitchFamily="34" charset="0"/>
              </a:rPr>
              <a:t>and </a:t>
            </a:r>
            <a:r>
              <a:rPr lang="en-US" sz="1200" b="1" dirty="0" smtClean="0">
                <a:solidFill>
                  <a:srgbClr val="000000"/>
                </a:solidFill>
                <a:latin typeface="Calibri" pitchFamily="34" charset="0"/>
              </a:rPr>
              <a:t>MODELs</a:t>
            </a:r>
            <a:r>
              <a:rPr lang="en-US" sz="1200" dirty="0">
                <a:solidFill>
                  <a:srgbClr val="000000"/>
                </a:solidFill>
                <a:latin typeface="Calibri" pitchFamily="34" charset="0"/>
              </a:rPr>
              <a:t>. </a:t>
            </a:r>
            <a:endParaRPr lang="en-US" sz="1200" dirty="0" smtClean="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a:t>
            </a:r>
            <a:endParaRPr lang="en-US" sz="1200" dirty="0">
              <a:solidFill>
                <a:srgbClr val="000000"/>
              </a:solidFill>
              <a:latin typeface="Calibri" pitchFamily="34" charset="0"/>
            </a:endParaRPr>
          </a:p>
          <a:p>
            <a:pPr marL="342900" indent="-342900">
              <a:buSzPct val="100000"/>
              <a:buFont typeface="Calibri" pitchFamily="34" charset="0"/>
              <a:buAutoNum type="arabicPeriod" startAt="5"/>
            </a:pPr>
            <a:r>
              <a:rPr lang="en-US" sz="1200" dirty="0" smtClean="0">
                <a:solidFill>
                  <a:srgbClr val="000000"/>
                </a:solidFill>
                <a:latin typeface="Calibri" pitchFamily="34" charset="0"/>
              </a:rPr>
              <a:t> To run a Test, change to the appropriate directory and run the executable. For example:</a:t>
            </a:r>
          </a:p>
          <a:p>
            <a:pPr marL="342900" indent="-342900">
              <a:buSzPct val="100000"/>
            </a:pPr>
            <a:r>
              <a:rPr lang="en-US" sz="1200" dirty="0" smtClean="0">
                <a:solidFill>
                  <a:srgbClr val="000000"/>
                </a:solidFill>
                <a:latin typeface="Calibri" pitchFamily="34" charset="0"/>
              </a:rPr>
              <a:t>          &gt; </a:t>
            </a:r>
            <a:r>
              <a:rPr lang="en-US" sz="1200" dirty="0" err="1" smtClean="0">
                <a:solidFill>
                  <a:srgbClr val="000000"/>
                </a:solidFill>
                <a:latin typeface="Calibri" pitchFamily="34" charset="0"/>
              </a:rPr>
              <a:t>cd</a:t>
            </a:r>
            <a:r>
              <a:rPr lang="en-US" sz="1200" dirty="0" smtClean="0">
                <a:solidFill>
                  <a:srgbClr val="000000"/>
                </a:solidFill>
                <a:latin typeface="Calibri" pitchFamily="34" charset="0"/>
              </a:rPr>
              <a:t> TESTs/&lt;</a:t>
            </a:r>
            <a:r>
              <a:rPr lang="en-US" sz="1200" dirty="0" err="1" smtClean="0">
                <a:solidFill>
                  <a:srgbClr val="000000"/>
                </a:solidFill>
                <a:latin typeface="Calibri" pitchFamily="34" charset="0"/>
              </a:rPr>
              <a:t>test_name</a:t>
            </a:r>
            <a:r>
              <a:rPr lang="en-US" sz="1200" dirty="0" smtClean="0">
                <a:solidFill>
                  <a:srgbClr val="000000"/>
                </a:solidFill>
                <a:latin typeface="Calibri" pitchFamily="34" charset="0"/>
              </a:rPr>
              <a:t>&gt;</a:t>
            </a:r>
          </a:p>
          <a:p>
            <a:pPr marL="342900" indent="-342900">
              <a:buSzPct val="100000"/>
            </a:pPr>
            <a:r>
              <a:rPr lang="en-US" sz="1200" dirty="0" smtClean="0">
                <a:solidFill>
                  <a:srgbClr val="000000"/>
                </a:solidFill>
                <a:latin typeface="Calibri" pitchFamily="34" charset="0"/>
              </a:rPr>
              <a:t>          &gt; echo “&lt;</a:t>
            </a:r>
            <a:r>
              <a:rPr lang="en-US" sz="1200" dirty="0" err="1" smtClean="0">
                <a:solidFill>
                  <a:srgbClr val="000000"/>
                </a:solidFill>
                <a:latin typeface="Calibri" pitchFamily="34" charset="0"/>
              </a:rPr>
              <a:t>model_name</a:t>
            </a:r>
            <a:r>
              <a:rPr lang="en-US" sz="1200" dirty="0" smtClean="0">
                <a:solidFill>
                  <a:srgbClr val="000000"/>
                </a:solidFill>
                <a:latin typeface="Calibri" pitchFamily="34" charset="0"/>
              </a:rPr>
              <a:t>&gt;" | ./&lt;</a:t>
            </a:r>
            <a:r>
              <a:rPr lang="en-US" sz="1200" dirty="0" err="1" smtClean="0">
                <a:solidFill>
                  <a:srgbClr val="000000"/>
                </a:solidFill>
                <a:latin typeface="Calibri" pitchFamily="34" charset="0"/>
              </a:rPr>
              <a:t>test_name</a:t>
            </a:r>
            <a:r>
              <a:rPr lang="en-US" sz="1200" dirty="0" smtClean="0">
                <a:solidFill>
                  <a:srgbClr val="000000"/>
                </a:solidFill>
                <a:latin typeface="Calibri" pitchFamily="34" charset="0"/>
              </a:rPr>
              <a:t>&gt;</a:t>
            </a:r>
          </a:p>
          <a:p>
            <a:pPr marL="342900" indent="-342900">
              <a:buSzPct val="100000"/>
            </a:pPr>
            <a:r>
              <a:rPr lang="en-US" sz="1200" dirty="0" smtClean="0">
                <a:solidFill>
                  <a:srgbClr val="000000"/>
                </a:solidFill>
                <a:latin typeface="Calibri" pitchFamily="34" charset="0"/>
              </a:rPr>
              <a:t>        </a:t>
            </a:r>
          </a:p>
        </p:txBody>
      </p:sp>
      <p:sp>
        <p:nvSpPr>
          <p:cNvPr id="9" name="TextBox 6"/>
          <p:cNvSpPr txBox="1">
            <a:spLocks noChangeArrowheads="1"/>
          </p:cNvSpPr>
          <p:nvPr/>
        </p:nvSpPr>
        <p:spPr bwMode="auto">
          <a:xfrm>
            <a:off x="381000" y="63246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refer to </a:t>
            </a:r>
            <a:r>
              <a:rPr lang="en-US" sz="900" dirty="0" err="1" smtClean="0">
                <a:solidFill>
                  <a:srgbClr val="000000"/>
                </a:solidFill>
                <a:latin typeface="Calibri" pitchFamily="34" charset="0"/>
              </a:rPr>
              <a:t>openkim-api</a:t>
            </a:r>
            <a:r>
              <a:rPr lang="en-US" sz="900" dirty="0" smtClean="0">
                <a:solidFill>
                  <a:srgbClr val="000000"/>
                </a:solidFill>
                <a:latin typeface="Calibri" pitchFamily="34" charset="0"/>
              </a:rPr>
              <a:t>/INSTALL for details on environment variables and other features</a:t>
            </a:r>
            <a:endParaRPr lang="en-US" sz="900" dirty="0">
              <a:solidFill>
                <a:srgbClr val="000000"/>
              </a:solidFill>
              <a:latin typeface="Calibri" pitchFamily="34" charset="0"/>
            </a:endParaRPr>
          </a:p>
        </p:txBody>
      </p:sp>
    </p:spTree>
    <p:extLst>
      <p:ext uri="{BB962C8B-B14F-4D97-AF65-F5344CB8AC3E}">
        <p14:creationId xmlns:p14="http://schemas.microsoft.com/office/powerpoint/2010/main" val="35635946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Valeriu Smirichinski (U. Minnesota)</a:t>
            </a: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err="1" smtClean="0">
                <a:latin typeface="Calibri" pitchFamily="34" charset="0"/>
              </a:rPr>
              <a:t>Mihir</a:t>
            </a:r>
            <a:r>
              <a:rPr lang="en-US" sz="2000" dirty="0" smtClean="0">
                <a:latin typeface="Calibri" pitchFamily="34" charset="0"/>
              </a:rPr>
              <a:t> </a:t>
            </a:r>
            <a:r>
              <a:rPr lang="en-US" sz="2000" dirty="0" err="1" smtClean="0">
                <a:latin typeface="Calibri" pitchFamily="34" charset="0"/>
              </a:rPr>
              <a:t>Khadilkar</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Molecular/atomistic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and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458200" cy="5632311"/>
          </a:xfrm>
          <a:prstGeom prst="rect">
            <a:avLst/>
          </a:prstGeom>
          <a:noFill/>
        </p:spPr>
        <p:txBody>
          <a:bodyPr wrap="square" rtlCol="0">
            <a:spAutoFit/>
          </a:bodyPr>
          <a:lstStyle/>
          <a:p>
            <a:r>
              <a:rPr lang="en-US" dirty="0" smtClean="0"/>
              <a:t>The </a:t>
            </a:r>
            <a:r>
              <a:rPr lang="en-US" i="1" dirty="0" smtClean="0">
                <a:solidFill>
                  <a:srgbClr val="C00000"/>
                </a:solidFill>
              </a:rPr>
              <a:t>Knowledgebase of Interatomic Models (KIM) </a:t>
            </a:r>
            <a:r>
              <a:rPr lang="en-US" dirty="0" smtClean="0"/>
              <a:t>project is based on a four-year NSF cyber-enabled discovery and innovation (CDI) grant. The KIM project is designed to overcome the barriers mentioned on the previous page. KIM 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solidFill>
                  <a:schemeClr val="tx2">
                    <a:lumMod val="60000"/>
                    <a:lumOff val="40000"/>
                  </a:schemeClr>
                </a:solidFill>
              </a:rPr>
              <a:t>API</a:t>
            </a:r>
            <a:r>
              <a:rPr lang="en-US" i="1" dirty="0" smtClean="0"/>
              <a:t>)</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t>of </a:t>
            </a:r>
            <a:r>
              <a:rPr lang="en-US" i="1" dirty="0" smtClean="0">
                <a:solidFill>
                  <a:srgbClr val="C00000"/>
                </a:solidFill>
              </a:rPr>
              <a:t>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KIM 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KIM is available at the project website: </a:t>
            </a:r>
            <a:r>
              <a:rPr lang="en-US" dirty="0" smtClean="0">
                <a:hlinkClick r:id="rId3"/>
              </a:rPr>
              <a:t>http://openKIM.org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18487</TotalTime>
  <Words>7657</Words>
  <Application>Microsoft Macintosh PowerPoint</Application>
  <PresentationFormat>On-screen Show (4:3)</PresentationFormat>
  <Paragraphs>1193</Paragraphs>
  <Slides>43</Slides>
  <Notes>43</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Knowledgebase of Interatomic Models  Application Programming Interface  (KIM API)</vt:lpstr>
      <vt:lpstr>Contents</vt:lpstr>
      <vt:lpstr>Contents (2)</vt:lpstr>
      <vt:lpstr>PowerPoint Presentation</vt:lpstr>
      <vt:lpstr>KIM TEAM</vt:lpstr>
      <vt:lpstr>Molecular/atomistic simulations: tests and models</vt:lpstr>
      <vt:lpstr>Types of molecular modelers</vt:lpstr>
      <vt:lpstr>Barriers faced by molecular modelers </vt:lpstr>
      <vt:lpstr>Knowledgebase of Interatomic Models (KIM) is proposed to overcome the barriers </vt:lpstr>
      <vt:lpstr>KIM framework </vt:lpstr>
      <vt:lpstr>KIM repository: Models</vt:lpstr>
      <vt:lpstr>KIM repository: Tests</vt:lpstr>
      <vt:lpstr>KIM repository: KIM Data</vt:lpstr>
      <vt:lpstr>PowerPoint Presentation</vt:lpstr>
      <vt:lpstr>The KIM API facilitates communication between  Models and Tests</vt:lpstr>
      <vt:lpstr>The most challenging technical requirement is the need for multi-language support</vt:lpstr>
      <vt:lpstr>The KIM API is based on exchanging pointers to data and methods</vt:lpstr>
      <vt:lpstr>Using C-style pointer in Fortran</vt:lpstr>
      <vt:lpstr>How can a Test know what type of input/output data is required by a Model? We have solved this problem by introducing the KIM API descriptor file</vt:lpstr>
      <vt:lpstr> Structure of descriptor file  </vt:lpstr>
      <vt:lpstr> Each argument line in the descriptor file describes an argument and its properties  </vt:lpstr>
      <vt:lpstr> Specifying atom types – species data lines</vt:lpstr>
      <vt:lpstr> In order to define “conventions” of test/model behavior, dummy data lines are reserved  </vt:lpstr>
      <vt:lpstr> Parameter arguments are used to publish/access internal parameters of a Model  </vt:lpstr>
      <vt:lpstr>Handling of Neighbor lists and  Boundary Conditions – NBC methods</vt:lpstr>
      <vt:lpstr>Descriptions of the NBC methods</vt:lpstr>
      <vt:lpstr>Descriptions of the NBC methods (2)</vt:lpstr>
      <vt:lpstr> Example of using NBC methods in KIM file  </vt:lpstr>
      <vt:lpstr> Neighbor list access methods:  all related lines in KIM descriptor files </vt:lpstr>
      <vt:lpstr> Interface to methods:  get_half_neigh &amp; get_full_neigh  </vt:lpstr>
      <vt:lpstr>Model_init places compute method pointer in KIM API object</vt:lpstr>
      <vt:lpstr>Initialization of KIM API object, setting and getting data-pointers can be done through the KIM service routines</vt:lpstr>
      <vt:lpstr>Examples of using KIM_API_init and KIM_API_allocate service routines</vt:lpstr>
      <vt:lpstr>Examples of using KIM API get/set data  </vt:lpstr>
      <vt:lpstr>KIM_API_model_init will call model initialize routine that in turn will place model compute into KIM object  </vt:lpstr>
      <vt:lpstr>An example of using get_half/full_neigh methods through KIM API service routines</vt:lpstr>
      <vt:lpstr>PowerPoint Presentation</vt:lpstr>
      <vt:lpstr> Every argument that needs to be communicated between tests and models must be in the descriptor file </vt:lpstr>
      <vt:lpstr>Model and Test examples available in the current version of KIM API</vt:lpstr>
      <vt:lpstr>KIM API directory structure</vt:lpstr>
      <vt:lpstr>KIM API object is an array of Base data elements. Each Base data element can hold a pointer to any relevant data</vt:lpstr>
      <vt:lpstr>PowerPoint Presentation</vt:lpstr>
      <vt:lpstr>KIM installation: compilation, linking and running tests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Ryan Elliott</cp:lastModifiedBy>
  <cp:revision>1021</cp:revision>
  <cp:lastPrinted>2011-08-06T13:33:20Z</cp:lastPrinted>
  <dcterms:created xsi:type="dcterms:W3CDTF">2010-03-15T14:52:22Z</dcterms:created>
  <dcterms:modified xsi:type="dcterms:W3CDTF">2011-09-14T15:01:56Z</dcterms:modified>
</cp:coreProperties>
</file>