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tif" ContentType="image/tif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337" r:id="rId3"/>
    <p:sldId id="302" r:id="rId4"/>
    <p:sldId id="343" r:id="rId5"/>
    <p:sldId id="286" r:id="rId6"/>
    <p:sldId id="289" r:id="rId7"/>
    <p:sldId id="291" r:id="rId8"/>
    <p:sldId id="334" r:id="rId9"/>
    <p:sldId id="280" r:id="rId10"/>
    <p:sldId id="281" r:id="rId11"/>
    <p:sldId id="285" r:id="rId12"/>
    <p:sldId id="282" r:id="rId13"/>
    <p:sldId id="296" r:id="rId14"/>
    <p:sldId id="295" r:id="rId15"/>
    <p:sldId id="324" r:id="rId16"/>
    <p:sldId id="338" r:id="rId17"/>
    <p:sldId id="344" r:id="rId18"/>
    <p:sldId id="345" r:id="rId19"/>
    <p:sldId id="342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7B7C7E"/>
    <a:srgbClr val="FFFFFF"/>
    <a:srgbClr val="000000"/>
    <a:srgbClr val="CFD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87609" autoAdjust="0"/>
  </p:normalViewPr>
  <p:slideViewPr>
    <p:cSldViewPr showGuides="1">
      <p:cViewPr>
        <p:scale>
          <a:sx n="125" d="100"/>
          <a:sy n="125" d="100"/>
        </p:scale>
        <p:origin x="-616" y="-416"/>
      </p:cViewPr>
      <p:guideLst>
        <p:guide orient="horz" pos="572"/>
        <p:guide orient="horz" pos="1026"/>
        <p:guide orient="horz" pos="3974"/>
        <p:guide orient="horz" pos="4020"/>
        <p:guide orient="horz" pos="1933"/>
        <p:guide orient="horz" pos="2795"/>
        <p:guide orient="horz" pos="1253"/>
        <p:guide orient="horz" pos="799"/>
        <p:guide pos="567"/>
        <p:guide pos="5556"/>
        <p:guide pos="703"/>
        <p:guide pos="204"/>
        <p:guide pos="2835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10864-E002-4246-B2E3-50AB6F79D8F4}" type="datetimeFigureOut">
              <a:rPr lang="de-CH" smtClean="0"/>
              <a:t>11/07/16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1869D-4450-414D-BDCA-654CCCD45A6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625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below 90 nm, the static power dissipation (power lost due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leakage through the silicon substrate) has overtaken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power dissipation. This leads to a stall in clock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improvements in order to stay within practical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 power dissipation limits.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1869D-4450-414D-BDCA-654CCCD45A6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216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16012" y="1628775"/>
            <a:ext cx="7704138" cy="1440185"/>
          </a:xfrm>
        </p:spPr>
        <p:txBody>
          <a:bodyPr anchor="b" anchorCtr="0"/>
          <a:lstStyle>
            <a:lvl1pPr>
              <a:lnSpc>
                <a:spcPct val="111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6013" y="4437061"/>
            <a:ext cx="7704137" cy="1871663"/>
          </a:xfrm>
        </p:spPr>
        <p:txBody>
          <a:bodyPr/>
          <a:lstStyle>
            <a:lvl1pPr marL="0" indent="0" algn="l">
              <a:lnSpc>
                <a:spcPts val="2400"/>
              </a:lnSpc>
              <a:buNone/>
              <a:defRPr sz="18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00113" y="6381750"/>
            <a:ext cx="935583" cy="21560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© CSCS 2012 -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35696" y="6381751"/>
            <a:ext cx="5760640" cy="215601"/>
          </a:xfrm>
          <a:prstGeom prst="rect">
            <a:avLst/>
          </a:prstGeom>
        </p:spPr>
        <p:txBody>
          <a:bodyPr/>
          <a:lstStyle/>
          <a:p>
            <a:r>
              <a:rPr lang="de-CH" smtClean="0"/>
              <a:t>Lorem ipsum dolor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316800"/>
            <a:ext cx="2589415" cy="57773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000" y="316800"/>
            <a:ext cx="2098964" cy="581891"/>
          </a:xfrm>
          <a:prstGeom prst="rect">
            <a:avLst/>
          </a:prstGeom>
        </p:spPr>
      </p:pic>
      <p:cxnSp>
        <p:nvCxnSpPr>
          <p:cNvPr id="11" name="Gerade Verbindung 10"/>
          <p:cNvCxnSpPr/>
          <p:nvPr userDrawn="1"/>
        </p:nvCxnSpPr>
        <p:spPr>
          <a:xfrm>
            <a:off x="1115616" y="2276872"/>
            <a:ext cx="77041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79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(2 Row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2" y="908719"/>
            <a:ext cx="7920038" cy="720056"/>
          </a:xfrm>
        </p:spPr>
        <p:txBody>
          <a:bodyPr bIns="46800"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2" y="1989138"/>
            <a:ext cx="3600451" cy="4319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00113" y="6381750"/>
            <a:ext cx="935583" cy="21560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© CSCS 2012 -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35696" y="6381751"/>
            <a:ext cx="5760640" cy="215601"/>
          </a:xfrm>
          <a:prstGeom prst="rect">
            <a:avLst/>
          </a:prstGeom>
        </p:spPr>
        <p:txBody>
          <a:bodyPr/>
          <a:lstStyle/>
          <a:p>
            <a:r>
              <a:rPr lang="de-CH" smtClean="0"/>
              <a:t>Lorem ipsum dolor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900113" y="16288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4643438" y="1989138"/>
            <a:ext cx="4176712" cy="4319587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939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horizontal (2 Row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2" y="908719"/>
            <a:ext cx="7920038" cy="720056"/>
          </a:xfrm>
        </p:spPr>
        <p:txBody>
          <a:bodyPr bIns="46800"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2" y="1989139"/>
            <a:ext cx="7920038" cy="129584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00113" y="6381750"/>
            <a:ext cx="935583" cy="21560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© CSCS 2012 -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35696" y="6381751"/>
            <a:ext cx="5760640" cy="215601"/>
          </a:xfrm>
          <a:prstGeom prst="rect">
            <a:avLst/>
          </a:prstGeom>
        </p:spPr>
        <p:txBody>
          <a:bodyPr/>
          <a:lstStyle/>
          <a:p>
            <a:r>
              <a:rPr lang="de-CH" smtClean="0"/>
              <a:t>Lorem ipsum dolor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900113" y="16288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900113" y="3429000"/>
            <a:ext cx="7920037" cy="2879725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4190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00113" y="6381750"/>
            <a:ext cx="935583" cy="21560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© CSCS 2012 -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835696" y="6381751"/>
            <a:ext cx="5760640" cy="215601"/>
          </a:xfrm>
          <a:prstGeom prst="rect">
            <a:avLst/>
          </a:prstGeom>
        </p:spPr>
        <p:txBody>
          <a:bodyPr/>
          <a:lstStyle/>
          <a:p>
            <a:r>
              <a:rPr lang="de-CH" smtClean="0"/>
              <a:t>Lorem ipsum dolor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5872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2" y="1628775"/>
            <a:ext cx="7920038" cy="2520305"/>
          </a:xfrm>
        </p:spPr>
        <p:txBody>
          <a:bodyPr anchor="b" anchorCtr="0"/>
          <a:lstStyle>
            <a:lvl1pPr algn="l">
              <a:lnSpc>
                <a:spcPct val="111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900113" y="6381750"/>
            <a:ext cx="935583" cy="21560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© CSCS 2012 -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35696" y="6381751"/>
            <a:ext cx="5760640" cy="215601"/>
          </a:xfrm>
          <a:prstGeom prst="rect">
            <a:avLst/>
          </a:prstGeom>
        </p:spPr>
        <p:txBody>
          <a:bodyPr/>
          <a:lstStyle/>
          <a:p>
            <a:r>
              <a:rPr lang="de-CH" smtClean="0"/>
              <a:t>Lorem ipsum dolor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900113" y="414908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72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2" y="2420889"/>
            <a:ext cx="7920038" cy="2664642"/>
          </a:xfrm>
        </p:spPr>
        <p:txBody>
          <a:bodyPr anchor="t" anchorCtr="0"/>
          <a:lstStyle>
            <a:lvl1pPr algn="ctr">
              <a:lnSpc>
                <a:spcPts val="7200"/>
              </a:lnSpc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900113" y="6381750"/>
            <a:ext cx="935583" cy="21560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© CSCS 2012 -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35696" y="6381751"/>
            <a:ext cx="5760640" cy="215601"/>
          </a:xfrm>
          <a:prstGeom prst="rect">
            <a:avLst/>
          </a:prstGeom>
        </p:spPr>
        <p:txBody>
          <a:bodyPr/>
          <a:lstStyle/>
          <a:p>
            <a:r>
              <a:rPr lang="de-CH" smtClean="0"/>
              <a:t>Lorem ipsum dolor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900113" y="12780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64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687300"/>
            <a:ext cx="9144000" cy="41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600" dirty="0" err="1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2" y="2420937"/>
            <a:ext cx="7920038" cy="2664593"/>
          </a:xfrm>
        </p:spPr>
        <p:txBody>
          <a:bodyPr anchor="t" anchorCtr="0"/>
          <a:lstStyle>
            <a:lvl1pPr algn="ctr">
              <a:lnSpc>
                <a:spcPts val="7200"/>
              </a:lnSpc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900113" y="6381750"/>
            <a:ext cx="935583" cy="21560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© CSCS 2012 -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35696" y="6381751"/>
            <a:ext cx="5760640" cy="215601"/>
          </a:xfrm>
          <a:prstGeom prst="rect">
            <a:avLst/>
          </a:prstGeom>
        </p:spPr>
        <p:txBody>
          <a:bodyPr/>
          <a:lstStyle/>
          <a:p>
            <a:r>
              <a:rPr lang="de-CH" smtClean="0"/>
              <a:t>Lorem ipsum dolor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900113" y="12780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76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2" y="1628775"/>
            <a:ext cx="7920038" cy="46799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900113" y="12780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4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900113" y="6381750"/>
            <a:ext cx="935583" cy="21560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© CSCS 2012 -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35696" y="6381751"/>
            <a:ext cx="5760640" cy="215601"/>
          </a:xfrm>
          <a:prstGeom prst="rect">
            <a:avLst/>
          </a:prstGeom>
        </p:spPr>
        <p:txBody>
          <a:bodyPr/>
          <a:lstStyle/>
          <a:p>
            <a:r>
              <a:rPr lang="de-CH" smtClean="0"/>
              <a:t>Lorem ipsum dolor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850" y="1628775"/>
            <a:ext cx="8496300" cy="4679949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de-CH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900113" y="12780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02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1" y="1628775"/>
            <a:ext cx="3600451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00113" y="6381750"/>
            <a:ext cx="935583" cy="21560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© CSCS 2012 -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35696" y="6381751"/>
            <a:ext cx="5760640" cy="215601"/>
          </a:xfrm>
          <a:prstGeom prst="rect">
            <a:avLst/>
          </a:prstGeom>
        </p:spPr>
        <p:txBody>
          <a:bodyPr/>
          <a:lstStyle/>
          <a:p>
            <a:r>
              <a:rPr lang="de-CH" smtClean="0"/>
              <a:t>Lorem ipsum dolor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900113" y="12780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4643439" y="1628775"/>
            <a:ext cx="4176712" cy="4679950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93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1" y="1628775"/>
            <a:ext cx="7920039" cy="16562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00113" y="6381750"/>
            <a:ext cx="935583" cy="21560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© CSCS 2012 -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35696" y="6381751"/>
            <a:ext cx="5760640" cy="215601"/>
          </a:xfrm>
          <a:prstGeom prst="rect">
            <a:avLst/>
          </a:prstGeom>
        </p:spPr>
        <p:txBody>
          <a:bodyPr/>
          <a:lstStyle/>
          <a:p>
            <a:r>
              <a:rPr lang="de-CH" smtClean="0"/>
              <a:t>Lorem ipsum dolor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900113" y="12780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900113" y="3429000"/>
            <a:ext cx="7920038" cy="2879725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193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2 Rows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2" y="908719"/>
            <a:ext cx="7920038" cy="720056"/>
          </a:xfrm>
        </p:spPr>
        <p:txBody>
          <a:bodyPr bIns="46800"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2" y="1989138"/>
            <a:ext cx="7920038" cy="4319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00113" y="6381750"/>
            <a:ext cx="935583" cy="215602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© CSCS 2013 -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35696" y="6381751"/>
            <a:ext cx="5760640" cy="215601"/>
          </a:xfrm>
          <a:prstGeom prst="rect">
            <a:avLst/>
          </a:prstGeom>
        </p:spPr>
        <p:txBody>
          <a:bodyPr/>
          <a:lstStyle/>
          <a:p>
            <a:r>
              <a:rPr lang="de-CH" dirty="0" smtClean="0"/>
              <a:t>Claudio Gheller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900113" y="16288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49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2 Row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2" y="908719"/>
            <a:ext cx="7920038" cy="720056"/>
          </a:xfrm>
        </p:spPr>
        <p:txBody>
          <a:bodyPr bIns="46800"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00113" y="6381750"/>
            <a:ext cx="935583" cy="21560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© CSCS 2012 -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35696" y="6381751"/>
            <a:ext cx="5760640" cy="215601"/>
          </a:xfrm>
          <a:prstGeom prst="rect">
            <a:avLst/>
          </a:prstGeom>
        </p:spPr>
        <p:txBody>
          <a:bodyPr/>
          <a:lstStyle/>
          <a:p>
            <a:r>
              <a:rPr lang="de-CH" smtClean="0"/>
              <a:t>Lorem ipsum dolor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900113" y="16288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850" y="1989137"/>
            <a:ext cx="8496300" cy="4319587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428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00112" y="908720"/>
            <a:ext cx="7920038" cy="5089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00112" y="1628775"/>
            <a:ext cx="7920038" cy="4679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28384" y="6381751"/>
            <a:ext cx="771142" cy="2156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3D80DC0C-BBAC-4F35-BCB4-CAB67555E77D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316800"/>
            <a:ext cx="1837113" cy="42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1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0" r:id="rId4"/>
    <p:sldLayoutId id="2147483659" r:id="rId5"/>
    <p:sldLayoutId id="2147483661" r:id="rId6"/>
    <p:sldLayoutId id="2147483664" r:id="rId7"/>
    <p:sldLayoutId id="2147483656" r:id="rId8"/>
    <p:sldLayoutId id="2147483660" r:id="rId9"/>
    <p:sldLayoutId id="2147483662" r:id="rId10"/>
    <p:sldLayoutId id="2147483665" r:id="rId11"/>
    <p:sldLayoutId id="2147483655" r:id="rId12"/>
    <p:sldLayoutId id="2147483663" r:id="rId1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rgbClr val="7B7C7E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11000"/>
        </a:lnSpc>
        <a:spcBef>
          <a:spcPts val="0"/>
        </a:spcBef>
        <a:buFont typeface="Arial" pitchFamily="34" charset="0"/>
        <a:buChar char="•"/>
        <a:defRPr sz="18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180000" indent="-180000" algn="l" defTabSz="914400" rtl="0" eaLnBrk="1" latinLnBrk="0" hangingPunct="1">
        <a:lnSpc>
          <a:spcPct val="111000"/>
        </a:lnSpc>
        <a:spcBef>
          <a:spcPts val="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990000" indent="-180000" algn="l" defTabSz="914400" rtl="0" eaLnBrk="1" latinLnBrk="0" hangingPunct="1">
        <a:lnSpc>
          <a:spcPct val="111000"/>
        </a:lnSpc>
        <a:spcBef>
          <a:spcPts val="0"/>
        </a:spcBef>
        <a:buFont typeface="Verdana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180000" algn="l" defTabSz="914400" rtl="0" eaLnBrk="1" latinLnBrk="0" hangingPunct="1">
        <a:lnSpc>
          <a:spcPct val="111000"/>
        </a:lnSpc>
        <a:spcBef>
          <a:spcPts val="0"/>
        </a:spcBef>
        <a:buFont typeface="Verdana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180000" algn="l" defTabSz="914400" rtl="0" eaLnBrk="1" latinLnBrk="0" hangingPunct="1">
        <a:lnSpc>
          <a:spcPct val="111000"/>
        </a:lnSpc>
        <a:spcBef>
          <a:spcPts val="0"/>
        </a:spcBef>
        <a:buFont typeface="Verdana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7.jpg"/><Relationship Id="rId5" Type="http://schemas.openxmlformats.org/officeDocument/2006/relationships/image" Target="../media/image12.jp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15616" y="1124744"/>
            <a:ext cx="7704138" cy="1152128"/>
          </a:xfrm>
        </p:spPr>
        <p:txBody>
          <a:bodyPr/>
          <a:lstStyle/>
          <a:p>
            <a:r>
              <a:rPr lang="en-US" dirty="0" smtClean="0"/>
              <a:t>Introduction to HPC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5616" y="2708920"/>
            <a:ext cx="7704137" cy="1871663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0000"/>
                </a:solidFill>
              </a:rPr>
              <a:t>HPC Summer School </a:t>
            </a:r>
            <a:r>
              <a:rPr lang="en-US" sz="2000" b="1" dirty="0" smtClean="0">
                <a:solidFill>
                  <a:srgbClr val="000000"/>
                </a:solidFill>
              </a:rPr>
              <a:t>2016</a:t>
            </a:r>
            <a:endParaRPr lang="en-US" sz="2000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Claudio Gheller</a:t>
            </a:r>
          </a:p>
          <a:p>
            <a:r>
              <a:rPr lang="en-US" b="1" dirty="0" err="1" smtClean="0">
                <a:solidFill>
                  <a:srgbClr val="000000"/>
                </a:solidFill>
              </a:rPr>
              <a:t>cgheller@cscs.ch</a:t>
            </a:r>
            <a:endParaRPr lang="de-CH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7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of the “Free Performance Lunch” era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10</a:t>
            </a:fld>
            <a:endParaRPr lang="de-C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1375694"/>
            <a:ext cx="5384219" cy="53656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40152" y="1628800"/>
            <a:ext cx="2736304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Moore’s Law does not help anymore in increasing the performance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076055" y="1412776"/>
            <a:ext cx="504056" cy="4248472"/>
          </a:xfrm>
          <a:prstGeom prst="round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3645024"/>
            <a:ext cx="2880320" cy="31393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Clock speed cannot increase more: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heat (too much of it and too hard to dissipate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current leakage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power consumption (too </a:t>
            </a:r>
            <a:r>
              <a:rPr lang="en-US" dirty="0" smtClean="0"/>
              <a:t>high</a:t>
            </a:r>
            <a:r>
              <a:rPr lang="en-US" dirty="0"/>
              <a:t> </a:t>
            </a:r>
            <a:r>
              <a:rPr lang="en-US" dirty="0" smtClean="0"/>
              <a:t>– also memory must be considered!!!)</a:t>
            </a:r>
          </a:p>
        </p:txBody>
      </p:sp>
    </p:spTree>
    <p:extLst>
      <p:ext uri="{BB962C8B-B14F-4D97-AF65-F5344CB8AC3E}">
        <p14:creationId xmlns:p14="http://schemas.microsoft.com/office/powerpoint/2010/main" val="4228522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2915816" y="1628800"/>
            <a:ext cx="0" cy="49685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7544" y="1988840"/>
            <a:ext cx="83529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efficiency: the advent of accelerators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11</a:t>
            </a:fld>
            <a:endParaRPr lang="de-C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212732"/>
            <a:ext cx="1035887" cy="990848"/>
          </a:xfrm>
          <a:prstGeom prst="rect">
            <a:avLst/>
          </a:prstGeom>
        </p:spPr>
      </p:pic>
      <p:sp>
        <p:nvSpPr>
          <p:cNvPr id="8" name="Up-Down Arrow Callout 7"/>
          <p:cNvSpPr/>
          <p:nvPr/>
        </p:nvSpPr>
        <p:spPr>
          <a:xfrm>
            <a:off x="2666798" y="2572772"/>
            <a:ext cx="523695" cy="360040"/>
          </a:xfrm>
          <a:prstGeom prst="upDownArrowCallou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9" name="Rounded Rectangle 8"/>
          <p:cNvSpPr/>
          <p:nvPr/>
        </p:nvSpPr>
        <p:spPr>
          <a:xfrm>
            <a:off x="1259632" y="2068716"/>
            <a:ext cx="3312368" cy="1224136"/>
          </a:xfrm>
          <a:prstGeom prst="roundRect">
            <a:avLst/>
          </a:prstGeom>
          <a:solidFill>
            <a:schemeClr val="accent5">
              <a:alpha val="17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444208" y="1628800"/>
            <a:ext cx="0" cy="49685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7544" y="3356992"/>
            <a:ext cx="83529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67544" y="4725145"/>
            <a:ext cx="8280920" cy="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67544" y="6067633"/>
            <a:ext cx="8280920" cy="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054915" y="3921749"/>
            <a:ext cx="7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6404" y="1556792"/>
            <a:ext cx="115929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760332"/>
              </p:ext>
            </p:extLst>
          </p:nvPr>
        </p:nvGraphicFramePr>
        <p:xfrm>
          <a:off x="3203848" y="2331092"/>
          <a:ext cx="1224140" cy="79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</a:tblGrid>
              <a:tr h="3960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38" y="3593712"/>
            <a:ext cx="1035887" cy="990848"/>
          </a:xfrm>
          <a:prstGeom prst="rect">
            <a:avLst/>
          </a:prstGeom>
        </p:spPr>
      </p:pic>
      <p:sp>
        <p:nvSpPr>
          <p:cNvPr id="20" name="Up-Down Arrow Callout 19"/>
          <p:cNvSpPr/>
          <p:nvPr/>
        </p:nvSpPr>
        <p:spPr>
          <a:xfrm>
            <a:off x="2671764" y="3953752"/>
            <a:ext cx="523695" cy="360040"/>
          </a:xfrm>
          <a:prstGeom prst="upDownArrowCallou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21" name="Rounded Rectangle 20"/>
          <p:cNvSpPr/>
          <p:nvPr/>
        </p:nvSpPr>
        <p:spPr>
          <a:xfrm>
            <a:off x="1264598" y="3449696"/>
            <a:ext cx="3312368" cy="1224136"/>
          </a:xfrm>
          <a:prstGeom prst="roundRect">
            <a:avLst/>
          </a:prstGeom>
          <a:solidFill>
            <a:schemeClr val="accent5">
              <a:alpha val="17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043241"/>
              </p:ext>
            </p:extLst>
          </p:nvPr>
        </p:nvGraphicFramePr>
        <p:xfrm>
          <a:off x="3208814" y="3712072"/>
          <a:ext cx="1224140" cy="79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</a:tblGrid>
              <a:tr h="3960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43" y="4928340"/>
            <a:ext cx="1035887" cy="990848"/>
          </a:xfrm>
          <a:prstGeom prst="rect">
            <a:avLst/>
          </a:prstGeom>
        </p:spPr>
      </p:pic>
      <p:sp>
        <p:nvSpPr>
          <p:cNvPr id="24" name="Up-Down Arrow Callout 23"/>
          <p:cNvSpPr/>
          <p:nvPr/>
        </p:nvSpPr>
        <p:spPr>
          <a:xfrm>
            <a:off x="2653969" y="5288380"/>
            <a:ext cx="523695" cy="360040"/>
          </a:xfrm>
          <a:prstGeom prst="upDownArrowCallou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25" name="Rounded Rectangle 24"/>
          <p:cNvSpPr/>
          <p:nvPr/>
        </p:nvSpPr>
        <p:spPr>
          <a:xfrm>
            <a:off x="1246803" y="4784324"/>
            <a:ext cx="3312368" cy="1224136"/>
          </a:xfrm>
          <a:prstGeom prst="roundRect">
            <a:avLst/>
          </a:prstGeom>
          <a:solidFill>
            <a:schemeClr val="accent5">
              <a:alpha val="17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300626"/>
              </p:ext>
            </p:extLst>
          </p:nvPr>
        </p:nvGraphicFramePr>
        <p:xfrm>
          <a:off x="3191019" y="5046700"/>
          <a:ext cx="1224140" cy="79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</a:tblGrid>
              <a:tr h="3960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</a:tbl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098" y="2225560"/>
            <a:ext cx="1035887" cy="990848"/>
          </a:xfrm>
          <a:prstGeom prst="rect">
            <a:avLst/>
          </a:prstGeom>
        </p:spPr>
      </p:pic>
      <p:sp>
        <p:nvSpPr>
          <p:cNvPr id="28" name="Up-Down Arrow Callout 27"/>
          <p:cNvSpPr/>
          <p:nvPr/>
        </p:nvSpPr>
        <p:spPr>
          <a:xfrm>
            <a:off x="6190224" y="2585600"/>
            <a:ext cx="523695" cy="360040"/>
          </a:xfrm>
          <a:prstGeom prst="upDownArrowCallou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29" name="Rounded Rectangle 28"/>
          <p:cNvSpPr/>
          <p:nvPr/>
        </p:nvSpPr>
        <p:spPr>
          <a:xfrm>
            <a:off x="4783058" y="2081544"/>
            <a:ext cx="3312368" cy="1224136"/>
          </a:xfrm>
          <a:prstGeom prst="roundRect">
            <a:avLst/>
          </a:prstGeom>
          <a:solidFill>
            <a:schemeClr val="accent5">
              <a:alpha val="17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600855"/>
              </p:ext>
            </p:extLst>
          </p:nvPr>
        </p:nvGraphicFramePr>
        <p:xfrm>
          <a:off x="6727274" y="2343920"/>
          <a:ext cx="1224140" cy="79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</a:tblGrid>
              <a:tr h="3960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</a:tbl>
          </a:graphicData>
        </a:graphic>
      </p:graphicFrame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606540"/>
            <a:ext cx="1035887" cy="990848"/>
          </a:xfrm>
          <a:prstGeom prst="rect">
            <a:avLst/>
          </a:prstGeom>
        </p:spPr>
      </p:pic>
      <p:sp>
        <p:nvSpPr>
          <p:cNvPr id="32" name="Up-Down Arrow Callout 31"/>
          <p:cNvSpPr/>
          <p:nvPr/>
        </p:nvSpPr>
        <p:spPr>
          <a:xfrm>
            <a:off x="6195190" y="3966580"/>
            <a:ext cx="523695" cy="360040"/>
          </a:xfrm>
          <a:prstGeom prst="upDownArrowCallou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33" name="Rounded Rectangle 32"/>
          <p:cNvSpPr/>
          <p:nvPr/>
        </p:nvSpPr>
        <p:spPr>
          <a:xfrm>
            <a:off x="4788024" y="3462524"/>
            <a:ext cx="3312368" cy="1224136"/>
          </a:xfrm>
          <a:prstGeom prst="roundRect">
            <a:avLst/>
          </a:prstGeom>
          <a:solidFill>
            <a:schemeClr val="accent5">
              <a:alpha val="17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150205"/>
              </p:ext>
            </p:extLst>
          </p:nvPr>
        </p:nvGraphicFramePr>
        <p:xfrm>
          <a:off x="6732240" y="3724900"/>
          <a:ext cx="1224140" cy="79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</a:tblGrid>
              <a:tr h="3960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</a:tbl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269" y="4941168"/>
            <a:ext cx="1035887" cy="990848"/>
          </a:xfrm>
          <a:prstGeom prst="rect">
            <a:avLst/>
          </a:prstGeom>
        </p:spPr>
      </p:pic>
      <p:sp>
        <p:nvSpPr>
          <p:cNvPr id="36" name="Up-Down Arrow Callout 35"/>
          <p:cNvSpPr/>
          <p:nvPr/>
        </p:nvSpPr>
        <p:spPr>
          <a:xfrm>
            <a:off x="6177395" y="5301208"/>
            <a:ext cx="523695" cy="360040"/>
          </a:xfrm>
          <a:prstGeom prst="upDownArrowCallou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37" name="Rounded Rectangle 36"/>
          <p:cNvSpPr/>
          <p:nvPr/>
        </p:nvSpPr>
        <p:spPr>
          <a:xfrm>
            <a:off x="4770229" y="4797152"/>
            <a:ext cx="3312368" cy="1224136"/>
          </a:xfrm>
          <a:prstGeom prst="roundRect">
            <a:avLst/>
          </a:prstGeom>
          <a:solidFill>
            <a:schemeClr val="accent5">
              <a:alpha val="17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568605"/>
              </p:ext>
            </p:extLst>
          </p:nvPr>
        </p:nvGraphicFramePr>
        <p:xfrm>
          <a:off x="6714445" y="5059528"/>
          <a:ext cx="1224140" cy="79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</a:tblGrid>
              <a:tr h="3960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243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accelerators </a:t>
            </a:r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 smtClean="0"/>
              <a:t>A few main reasons: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rgbClr val="FF6600"/>
                </a:solidFill>
              </a:rPr>
              <a:t>lower frequencies </a:t>
            </a:r>
            <a:r>
              <a:rPr lang="en-US" dirty="0"/>
              <a:t>of GPU </a:t>
            </a:r>
            <a:r>
              <a:rPr lang="en-US" dirty="0" smtClean="0"/>
              <a:t>clocks</a:t>
            </a:r>
          </a:p>
          <a:p>
            <a:pPr>
              <a:lnSpc>
                <a:spcPct val="130000"/>
              </a:lnSpc>
            </a:pPr>
            <a:r>
              <a:rPr lang="en-US" dirty="0"/>
              <a:t>more of the transistors in a </a:t>
            </a:r>
            <a:r>
              <a:rPr lang="en-US" dirty="0" err="1"/>
              <a:t>gpu</a:t>
            </a:r>
            <a:r>
              <a:rPr lang="en-US" dirty="0"/>
              <a:t> are actually working on the </a:t>
            </a:r>
            <a:r>
              <a:rPr lang="en-US" dirty="0" smtClean="0"/>
              <a:t>computation. </a:t>
            </a:r>
            <a:r>
              <a:rPr lang="en-US" dirty="0" smtClean="0">
                <a:solidFill>
                  <a:srgbClr val="FF6600"/>
                </a:solidFill>
              </a:rPr>
              <a:t>CPUs are more general</a:t>
            </a:r>
            <a:r>
              <a:rPr lang="en-US" dirty="0" smtClean="0"/>
              <a:t> purpose. They require energy to support such “flexibility”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FF6600"/>
                </a:solidFill>
              </a:rPr>
              <a:t>Single Instruction Multiple Data (SIMD) </a:t>
            </a:r>
            <a:r>
              <a:rPr lang="en-US" dirty="0" smtClean="0"/>
              <a:t>approach, which leads to a simpler architecture and instruction set</a:t>
            </a:r>
          </a:p>
          <a:p>
            <a:pPr lvl="2">
              <a:lnSpc>
                <a:spcPct val="13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302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Piz </a:t>
            </a:r>
            <a:r>
              <a:rPr lang="en-US" dirty="0" err="1" smtClean="0"/>
              <a:t>Daint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384" y="6165727"/>
            <a:ext cx="771142" cy="215601"/>
          </a:xfrm>
        </p:spPr>
        <p:txBody>
          <a:bodyPr/>
          <a:lstStyle/>
          <a:p>
            <a:fld id="{3D80DC0C-BBAC-4F35-BCB4-CAB67555E77D}" type="slidenum">
              <a:rPr lang="de-CH" smtClean="0"/>
              <a:t>13</a:t>
            </a:fld>
            <a:endParaRPr lang="de-CH"/>
          </a:p>
        </p:txBody>
      </p:sp>
      <p:pic>
        <p:nvPicPr>
          <p:cNvPr id="7" name="Picture 6" descr="IMG_7812-x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104456"/>
            <a:ext cx="3627024" cy="242088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412751"/>
            <a:ext cx="7920038" cy="467995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EB6227"/>
                </a:solidFill>
              </a:rPr>
              <a:t>“</a:t>
            </a:r>
            <a:r>
              <a:rPr lang="en-US" dirty="0">
                <a:solidFill>
                  <a:srgbClr val="EB6227"/>
                </a:solidFill>
              </a:rPr>
              <a:t>Piz </a:t>
            </a:r>
            <a:r>
              <a:rPr lang="en-US" dirty="0" err="1">
                <a:solidFill>
                  <a:srgbClr val="EB6227"/>
                </a:solidFill>
              </a:rPr>
              <a:t>Daint</a:t>
            </a:r>
            <a:r>
              <a:rPr lang="en-US" dirty="0">
                <a:solidFill>
                  <a:srgbClr val="EB6227"/>
                </a:solidFill>
              </a:rPr>
              <a:t>” CRAY XC30 system @ </a:t>
            </a:r>
            <a:r>
              <a:rPr lang="en-US" dirty="0" smtClean="0">
                <a:solidFill>
                  <a:srgbClr val="EB6227"/>
                </a:solidFill>
              </a:rPr>
              <a:t>CSCS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EB6227"/>
                </a:solidFill>
              </a:rPr>
              <a:t>(N.6 in Top500)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Nodes: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 smtClean="0"/>
              <a:t>5272 </a:t>
            </a:r>
            <a:r>
              <a:rPr lang="en-US" b="0" dirty="0"/>
              <a:t>CPUs 8-core Intel </a:t>
            </a:r>
            <a:r>
              <a:rPr lang="en-US" b="0" dirty="0" err="1" smtClean="0"/>
              <a:t>SandyBridge</a:t>
            </a:r>
            <a:r>
              <a:rPr lang="en-US" b="0" dirty="0" smtClean="0"/>
              <a:t> equipped with:</a:t>
            </a:r>
            <a:endParaRPr lang="en-US" b="0" dirty="0"/>
          </a:p>
          <a:p>
            <a:pPr>
              <a:lnSpc>
                <a:spcPct val="120000"/>
              </a:lnSpc>
            </a:pPr>
            <a:r>
              <a:rPr lang="en-US" b="0" dirty="0" smtClean="0"/>
              <a:t>32 </a:t>
            </a:r>
            <a:r>
              <a:rPr lang="en-US" b="0" dirty="0"/>
              <a:t>GB DDR3 </a:t>
            </a:r>
            <a:r>
              <a:rPr lang="en-US" b="0" dirty="0" smtClean="0"/>
              <a:t>memory</a:t>
            </a:r>
          </a:p>
          <a:p>
            <a:pPr>
              <a:lnSpc>
                <a:spcPct val="120000"/>
              </a:lnSpc>
            </a:pPr>
            <a:r>
              <a:rPr lang="en-US" b="0" dirty="0" smtClean="0"/>
              <a:t>One </a:t>
            </a:r>
            <a:r>
              <a:rPr lang="en-US" dirty="0" smtClean="0">
                <a:solidFill>
                  <a:srgbClr val="FF6600"/>
                </a:solidFill>
              </a:rPr>
              <a:t>NVIDIA </a:t>
            </a:r>
            <a:r>
              <a:rPr lang="en-US" dirty="0">
                <a:solidFill>
                  <a:srgbClr val="FF6600"/>
                </a:solidFill>
              </a:rPr>
              <a:t>Tesla K20X GPU </a:t>
            </a:r>
            <a:r>
              <a:rPr lang="en-US" b="0" dirty="0"/>
              <a:t>with 6 GB of GDDR5 </a:t>
            </a:r>
            <a:r>
              <a:rPr lang="en-US" b="0" dirty="0" smtClean="0"/>
              <a:t>memory</a:t>
            </a:r>
            <a:endParaRPr lang="en-US" b="0" dirty="0"/>
          </a:p>
          <a:p>
            <a:pPr marL="0" indent="0">
              <a:lnSpc>
                <a:spcPct val="120000"/>
              </a:lnSpc>
              <a:buNone/>
            </a:pPr>
            <a:endParaRPr lang="en-US" sz="600" b="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Overall system</a:t>
            </a:r>
          </a:p>
          <a:p>
            <a:pPr>
              <a:lnSpc>
                <a:spcPct val="120000"/>
              </a:lnSpc>
            </a:pPr>
            <a:r>
              <a:rPr lang="en-US" b="0" dirty="0" smtClean="0"/>
              <a:t>42176 </a:t>
            </a:r>
            <a:r>
              <a:rPr lang="en-US" b="0" dirty="0"/>
              <a:t>cores and 5272 </a:t>
            </a:r>
            <a:r>
              <a:rPr lang="en-US" b="0" dirty="0" smtClean="0"/>
              <a:t>GPUs</a:t>
            </a:r>
          </a:p>
          <a:p>
            <a:pPr>
              <a:lnSpc>
                <a:spcPct val="120000"/>
              </a:lnSpc>
            </a:pPr>
            <a:r>
              <a:rPr lang="en-US" b="0" dirty="0" smtClean="0"/>
              <a:t>170+32 TB</a:t>
            </a:r>
          </a:p>
          <a:p>
            <a:pPr>
              <a:lnSpc>
                <a:spcPct val="120000"/>
              </a:lnSpc>
            </a:pPr>
            <a:r>
              <a:rPr lang="en-US" b="0" dirty="0" smtClean="0"/>
              <a:t>Interconnect: Aries </a:t>
            </a:r>
            <a:r>
              <a:rPr lang="en-US" b="0" dirty="0"/>
              <a:t>routing and comm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</a:rPr>
              <a:t>unications ASIC, and </a:t>
            </a:r>
            <a:r>
              <a:rPr lang="en-US" b="0" dirty="0"/>
              <a:t>d</a:t>
            </a:r>
            <a:r>
              <a:rPr lang="en-US" b="0" dirty="0" smtClean="0"/>
              <a:t>ragonfly </a:t>
            </a:r>
            <a:r>
              <a:rPr lang="en-US" b="0" dirty="0"/>
              <a:t>network </a:t>
            </a:r>
            <a:r>
              <a:rPr lang="en-US" b="0" dirty="0" smtClean="0"/>
              <a:t>topology</a:t>
            </a:r>
          </a:p>
          <a:p>
            <a:pPr>
              <a:lnSpc>
                <a:spcPct val="120000"/>
              </a:lnSpc>
            </a:pPr>
            <a:r>
              <a:rPr lang="en-US" b="0" dirty="0" smtClean="0"/>
              <a:t>Peak performance</a:t>
            </a:r>
            <a:r>
              <a:rPr lang="en-US" b="0" dirty="0"/>
              <a:t>: 7.787 </a:t>
            </a:r>
            <a:r>
              <a:rPr lang="en-US" b="0" dirty="0" err="1" smtClean="0"/>
              <a:t>Petaflops</a:t>
            </a:r>
            <a:endParaRPr lang="en-US" b="0" dirty="0" smtClean="0"/>
          </a:p>
          <a:p>
            <a:pPr marL="0" indent="0">
              <a:lnSpc>
                <a:spcPct val="120000"/>
              </a:lnSpc>
              <a:buNone/>
            </a:pPr>
            <a:endParaRPr lang="en-US" b="0" dirty="0" smtClean="0"/>
          </a:p>
          <a:p>
            <a:pPr marL="0" indent="0">
              <a:lnSpc>
                <a:spcPct val="120000"/>
              </a:lnSpc>
              <a:buNone/>
            </a:pPr>
            <a:endParaRPr lang="en-US" b="0" dirty="0"/>
          </a:p>
          <a:p>
            <a:pPr>
              <a:lnSpc>
                <a:spcPct val="120000"/>
              </a:lnSpc>
            </a:pPr>
            <a:r>
              <a:rPr lang="en-US" dirty="0" smtClean="0"/>
              <a:t>User Lab:</a:t>
            </a:r>
          </a:p>
          <a:p>
            <a:pPr marL="810000" lvl="2" indent="0">
              <a:lnSpc>
                <a:spcPct val="120000"/>
              </a:lnSpc>
              <a:buNone/>
            </a:pPr>
            <a:r>
              <a:rPr lang="en-US" b="0" dirty="0"/>
              <a:t>http://</a:t>
            </a:r>
            <a:r>
              <a:rPr lang="en-US" b="0" dirty="0" err="1"/>
              <a:t>www.cscs.ch</a:t>
            </a:r>
            <a:r>
              <a:rPr lang="en-US" b="0" dirty="0"/>
              <a:t>/</a:t>
            </a:r>
            <a:r>
              <a:rPr lang="en-US" b="0" dirty="0" err="1"/>
              <a:t>user_lab</a:t>
            </a:r>
            <a:r>
              <a:rPr lang="en-US" b="0" dirty="0"/>
              <a:t>/</a:t>
            </a:r>
            <a:r>
              <a:rPr lang="en-US" b="0" dirty="0" err="1"/>
              <a:t>becoming_a_user</a:t>
            </a:r>
            <a:r>
              <a:rPr lang="en-US" b="0" dirty="0"/>
              <a:t>/</a:t>
            </a:r>
            <a:r>
              <a:rPr lang="en-US" b="0" dirty="0" err="1"/>
              <a:t>index.html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7114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comparison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56767"/>
            <a:ext cx="7920038" cy="3600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 from last Top500 (November 2014</a:t>
            </a:r>
            <a:r>
              <a:rPr lang="en-US" dirty="0" smtClean="0"/>
              <a:t>) </a:t>
            </a:r>
            <a:r>
              <a:rPr lang="en-US" dirty="0" smtClean="0">
                <a:solidFill>
                  <a:schemeClr val="tx2"/>
                </a:solidFill>
              </a:rPr>
              <a:t>UPDATE!!!!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14</a:t>
            </a:fld>
            <a:endParaRPr lang="de-CH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527527"/>
              </p:ext>
            </p:extLst>
          </p:nvPr>
        </p:nvGraphicFramePr>
        <p:xfrm>
          <a:off x="899592" y="2204864"/>
          <a:ext cx="7920880" cy="308075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68352"/>
                <a:gridCol w="1728192"/>
                <a:gridCol w="1224136"/>
                <a:gridCol w="1800200"/>
              </a:tblGrid>
              <a:tr h="365675"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RPEAK </a:t>
                      </a:r>
                    </a:p>
                    <a:p>
                      <a:pPr algn="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TFlop</a:t>
                      </a:r>
                      <a:r>
                        <a:rPr lang="en-US" dirty="0" smtClean="0"/>
                        <a:t>/sec)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Power</a:t>
                      </a:r>
                    </a:p>
                    <a:p>
                      <a:pPr algn="r"/>
                      <a:r>
                        <a:rPr lang="en-US" dirty="0" smtClean="0"/>
                        <a:t>(MW)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Efficiency</a:t>
                      </a:r>
                    </a:p>
                    <a:p>
                      <a:pPr algn="r"/>
                      <a:r>
                        <a:rPr lang="en-US" dirty="0" smtClean="0"/>
                        <a:t>(MF/sec/W)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32">
                <a:tc>
                  <a:txBody>
                    <a:bodyPr/>
                    <a:lstStyle/>
                    <a:p>
                      <a:r>
                        <a:rPr lang="en-US" dirty="0" smtClean="0"/>
                        <a:t>Piz </a:t>
                      </a:r>
                      <a:r>
                        <a:rPr lang="en-US" dirty="0" err="1" smtClean="0"/>
                        <a:t>Daint</a:t>
                      </a:r>
                      <a:r>
                        <a:rPr lang="en-US" dirty="0" smtClean="0"/>
                        <a:t> (GPU - 6)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7788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2.325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3349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675">
                <a:tc>
                  <a:txBody>
                    <a:bodyPr/>
                    <a:lstStyle/>
                    <a:p>
                      <a:r>
                        <a:rPr lang="en-US" dirty="0" smtClean="0"/>
                        <a:t>Thiane-2 (MIC - 1)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54902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17.808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3083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675">
                <a:tc>
                  <a:txBody>
                    <a:bodyPr/>
                    <a:lstStyle/>
                    <a:p>
                      <a:r>
                        <a:rPr lang="en-US" dirty="0" smtClean="0"/>
                        <a:t>Titan (GPU - 2)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27112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8.209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3302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58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9F7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9F7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9F7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9F7B"/>
                    </a:solidFill>
                  </a:tcPr>
                </a:tc>
              </a:tr>
              <a:tr h="365675">
                <a:tc>
                  <a:txBody>
                    <a:bodyPr/>
                    <a:lstStyle/>
                    <a:p>
                      <a:r>
                        <a:rPr lang="en-US" dirty="0" smtClean="0"/>
                        <a:t>Sequoia</a:t>
                      </a:r>
                      <a:r>
                        <a:rPr lang="en-US" baseline="0" dirty="0" smtClean="0"/>
                        <a:t> (BGQ - 3)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20132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7.890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2551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675">
                <a:tc>
                  <a:txBody>
                    <a:bodyPr/>
                    <a:lstStyle/>
                    <a:p>
                      <a:r>
                        <a:rPr lang="en-US" dirty="0" smtClean="0"/>
                        <a:t>K computer (</a:t>
                      </a:r>
                      <a:r>
                        <a:rPr lang="en-US" dirty="0" err="1" smtClean="0"/>
                        <a:t>Sparc</a:t>
                      </a:r>
                      <a:r>
                        <a:rPr lang="en-US" dirty="0" smtClean="0"/>
                        <a:t> - 4)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11280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12.66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675">
                <a:tc>
                  <a:txBody>
                    <a:bodyPr/>
                    <a:lstStyle/>
                    <a:p>
                      <a:r>
                        <a:rPr lang="en-US" dirty="0" smtClean="0"/>
                        <a:t>Pleiades (SGI ICE X - 11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3988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3.141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080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9290" y="6165727"/>
            <a:ext cx="771142" cy="215601"/>
          </a:xfrm>
        </p:spPr>
        <p:txBody>
          <a:bodyPr/>
          <a:lstStyle/>
          <a:p>
            <a:fld id="{3D80DC0C-BBAC-4F35-BCB4-CAB67555E77D}" type="slidenum">
              <a:rPr lang="de-CH" smtClean="0"/>
              <a:t>15</a:t>
            </a:fld>
            <a:endParaRPr lang="de-C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98" y="3212976"/>
            <a:ext cx="1676400" cy="63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14" y="3212976"/>
            <a:ext cx="1676400" cy="63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930" y="3212976"/>
            <a:ext cx="1676400" cy="63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674" y="4293096"/>
            <a:ext cx="609171" cy="5760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866" y="5085184"/>
            <a:ext cx="864096" cy="55549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 flipV="1">
            <a:off x="1406799" y="2446544"/>
            <a:ext cx="0" cy="10081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3343152" y="2454412"/>
            <a:ext cx="0" cy="10081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292334" y="2446544"/>
            <a:ext cx="0" cy="10081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398936" y="2420888"/>
            <a:ext cx="3901261" cy="128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0"/>
          </p:cNvCxnSpPr>
          <p:nvPr/>
        </p:nvCxnSpPr>
        <p:spPr>
          <a:xfrm rot="5400000" flipH="1" flipV="1">
            <a:off x="2440983" y="3797317"/>
            <a:ext cx="504056" cy="487502"/>
          </a:xfrm>
          <a:prstGeom prst="bentConnector3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11" idx="0"/>
          </p:cNvCxnSpPr>
          <p:nvPr/>
        </p:nvCxnSpPr>
        <p:spPr>
          <a:xfrm rot="16200000" flipH="1">
            <a:off x="3368810" y="4149080"/>
            <a:ext cx="1368152" cy="504056"/>
          </a:xfrm>
          <a:prstGeom prst="bentConnector3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28450" y="1700808"/>
            <a:ext cx="8280920" cy="136815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3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19" name="TextBox 18"/>
          <p:cNvSpPr txBox="1"/>
          <p:nvPr/>
        </p:nvSpPr>
        <p:spPr>
          <a:xfrm>
            <a:off x="5436096" y="1484784"/>
            <a:ext cx="3411699" cy="1754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Distributed Memory domain</a:t>
            </a:r>
          </a:p>
          <a:p>
            <a:r>
              <a:rPr lang="en-US" dirty="0" smtClean="0"/>
              <a:t>Message passing: </a:t>
            </a:r>
            <a:r>
              <a:rPr lang="en-US" b="1" dirty="0" smtClean="0"/>
              <a:t>MPI</a:t>
            </a:r>
            <a:endParaRPr lang="en-US" b="1" dirty="0"/>
          </a:p>
          <a:p>
            <a:r>
              <a:rPr lang="en-US" dirty="0" smtClean="0"/>
              <a:t>Other approaches: </a:t>
            </a:r>
          </a:p>
          <a:p>
            <a:r>
              <a:rPr lang="en-US" dirty="0" err="1" smtClean="0"/>
              <a:t>coarrays</a:t>
            </a:r>
            <a:r>
              <a:rPr lang="en-US" dirty="0" smtClean="0"/>
              <a:t>, UPC…</a:t>
            </a:r>
          </a:p>
          <a:p>
            <a:r>
              <a:rPr lang="en-US" dirty="0" smtClean="0"/>
              <a:t>Message/Task driven:</a:t>
            </a:r>
          </a:p>
          <a:p>
            <a:r>
              <a:rPr lang="en-US" dirty="0" smtClean="0"/>
              <a:t>Charm++, HPX…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28450" y="3140968"/>
            <a:ext cx="8280920" cy="1800200"/>
          </a:xfrm>
          <a:prstGeom prst="roundRect">
            <a:avLst/>
          </a:prstGeom>
          <a:solidFill>
            <a:srgbClr val="3366FF">
              <a:alpha val="21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21" name="TextBox 20"/>
          <p:cNvSpPr txBox="1"/>
          <p:nvPr/>
        </p:nvSpPr>
        <p:spPr>
          <a:xfrm>
            <a:off x="6300192" y="3573016"/>
            <a:ext cx="2765977" cy="1200329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Shared memory,</a:t>
            </a:r>
          </a:p>
          <a:p>
            <a:r>
              <a:rPr lang="en-US" dirty="0" smtClean="0"/>
              <a:t>Multi-threads domain:</a:t>
            </a:r>
          </a:p>
          <a:p>
            <a:r>
              <a:rPr lang="en-US" b="1" dirty="0" err="1" smtClean="0"/>
              <a:t>OpenMP</a:t>
            </a:r>
            <a:r>
              <a:rPr lang="en-US" dirty="0" smtClean="0"/>
              <a:t>, </a:t>
            </a:r>
            <a:r>
              <a:rPr lang="en-US" dirty="0" err="1" smtClean="0"/>
              <a:t>pthreads</a:t>
            </a:r>
            <a:r>
              <a:rPr lang="en-US" dirty="0" smtClean="0"/>
              <a:t>, </a:t>
            </a:r>
          </a:p>
          <a:p>
            <a:r>
              <a:rPr lang="en-US" dirty="0" smtClean="0"/>
              <a:t>C++11…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 flipV="1">
            <a:off x="128450" y="5013176"/>
            <a:ext cx="8280920" cy="720080"/>
          </a:xfrm>
          <a:prstGeom prst="roundRect">
            <a:avLst/>
          </a:prstGeom>
          <a:solidFill>
            <a:srgbClr val="008000">
              <a:alpha val="21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23" name="TextBox 22"/>
          <p:cNvSpPr txBox="1"/>
          <p:nvPr/>
        </p:nvSpPr>
        <p:spPr>
          <a:xfrm>
            <a:off x="5529050" y="5157192"/>
            <a:ext cx="2808312" cy="1200329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Accelerator domain:</a:t>
            </a:r>
          </a:p>
          <a:p>
            <a:r>
              <a:rPr lang="en-US" dirty="0" smtClean="0"/>
              <a:t>CUDA, </a:t>
            </a:r>
            <a:r>
              <a:rPr lang="en-US" dirty="0" err="1" smtClean="0"/>
              <a:t>OpenCL</a:t>
            </a:r>
            <a:r>
              <a:rPr lang="en-US" dirty="0" smtClean="0"/>
              <a:t>, </a:t>
            </a:r>
            <a:r>
              <a:rPr lang="en-US" dirty="0" err="1" smtClean="0"/>
              <a:t>OpenACC</a:t>
            </a:r>
            <a:r>
              <a:rPr lang="en-US" dirty="0" smtClean="0"/>
              <a:t>, </a:t>
            </a:r>
            <a:r>
              <a:rPr lang="en-US" dirty="0" err="1" smtClean="0"/>
              <a:t>OpenMP</a:t>
            </a:r>
            <a:r>
              <a:rPr lang="en-US" dirty="0" smtClean="0"/>
              <a:t>, OpenGL…</a:t>
            </a:r>
            <a:endParaRPr lang="en-US" dirty="0"/>
          </a:p>
        </p:txBody>
      </p:sp>
      <p:cxnSp>
        <p:nvCxnSpPr>
          <p:cNvPr id="24" name="Elbow Connector 23"/>
          <p:cNvCxnSpPr/>
          <p:nvPr/>
        </p:nvCxnSpPr>
        <p:spPr>
          <a:xfrm flipV="1">
            <a:off x="4139952" y="1916832"/>
            <a:ext cx="1296144" cy="504056"/>
          </a:xfrm>
          <a:prstGeom prst="bentConnector3">
            <a:avLst>
              <a:gd name="adj1" fmla="val -16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21" idx="1"/>
          </p:cNvCxnSpPr>
          <p:nvPr/>
        </p:nvCxnSpPr>
        <p:spPr>
          <a:xfrm>
            <a:off x="4932040" y="3789040"/>
            <a:ext cx="1368152" cy="384141"/>
          </a:xfrm>
          <a:prstGeom prst="bentConnector3">
            <a:avLst>
              <a:gd name="adj1" fmla="val -49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4716016" y="5373216"/>
            <a:ext cx="792088" cy="64807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97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1: MPI &amp;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16</a:t>
            </a:fld>
            <a:endParaRPr lang="de-CH"/>
          </a:p>
        </p:txBody>
      </p:sp>
      <p:pic>
        <p:nvPicPr>
          <p:cNvPr id="5" name="Picture 4" descr="Screen Shot 2016-07-14 at 08.14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90" y="1368153"/>
            <a:ext cx="7180513" cy="5445223"/>
          </a:xfrm>
          <a:prstGeom prst="rect">
            <a:avLst/>
          </a:prstGeom>
        </p:spPr>
      </p:pic>
      <p:pic>
        <p:nvPicPr>
          <p:cNvPr id="8" name="Picture 7" descr="Karakasis_web_cr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212976"/>
            <a:ext cx="1547664" cy="120676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1763688" y="3717032"/>
            <a:ext cx="504056" cy="72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umming_web_cro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589240"/>
            <a:ext cx="1477588" cy="115212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1979712" y="5445224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Martinasso_web_crop_0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37251"/>
            <a:ext cx="1728192" cy="1347533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5292080" y="1484784"/>
            <a:ext cx="360040" cy="12241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Favre_web_crop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222" y="4653136"/>
            <a:ext cx="1721778" cy="1342532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7524328" y="2924944"/>
            <a:ext cx="576064" cy="17281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376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/>
              <a:t>2</a:t>
            </a:r>
            <a:r>
              <a:rPr lang="en-US" dirty="0" smtClean="0"/>
              <a:t>: GPU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17</a:t>
            </a:fld>
            <a:endParaRPr lang="de-CH"/>
          </a:p>
        </p:txBody>
      </p:sp>
      <p:pic>
        <p:nvPicPr>
          <p:cNvPr id="3" name="Picture 2" descr="Screen Shot 2016-07-14 at 08.15.5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50084"/>
            <a:ext cx="6336704" cy="5391284"/>
          </a:xfrm>
          <a:prstGeom prst="rect">
            <a:avLst/>
          </a:prstGeom>
        </p:spPr>
      </p:pic>
      <p:pic>
        <p:nvPicPr>
          <p:cNvPr id="6" name="Picture 5" descr="Cumming_web_cr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068960"/>
            <a:ext cx="1477588" cy="115212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691680" y="2924944"/>
            <a:ext cx="1368152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Jocksch_web_cro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89240"/>
            <a:ext cx="1257770" cy="98072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1403648" y="6093296"/>
            <a:ext cx="1224136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Karakasis_web_crop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60648"/>
            <a:ext cx="1547664" cy="1206769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148064" y="1484784"/>
            <a:ext cx="1080120" cy="12241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sanan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916832"/>
            <a:ext cx="1080120" cy="1080120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6" idx="1"/>
          </p:cNvCxnSpPr>
          <p:nvPr/>
        </p:nvCxnSpPr>
        <p:spPr>
          <a:xfrm flipV="1">
            <a:off x="6372200" y="2456892"/>
            <a:ext cx="1512168" cy="324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889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JULY 20 (wed.) </a:t>
            </a:r>
            <a:r>
              <a:rPr lang="en-US" b="0" dirty="0" err="1"/>
              <a:t>A.Ziegler</a:t>
            </a:r>
            <a:r>
              <a:rPr lang="en-US" b="0" dirty="0" smtClean="0"/>
              <a:t>, </a:t>
            </a:r>
            <a:r>
              <a:rPr lang="en-US" b="0" dirty="0" err="1" smtClean="0"/>
              <a:t>P.Lenarczyk</a:t>
            </a:r>
            <a:r>
              <a:rPr lang="en-US" b="0" dirty="0" smtClean="0"/>
              <a:t>:</a:t>
            </a:r>
            <a:endParaRPr lang="en-US" b="0" dirty="0"/>
          </a:p>
          <a:p>
            <a:pPr marL="0" indent="0">
              <a:buNone/>
            </a:pPr>
            <a:r>
              <a:rPr lang="en-US" b="0" i="1" dirty="0" smtClean="0"/>
              <a:t>Quantum transport in </a:t>
            </a:r>
            <a:r>
              <a:rPr lang="en-US" b="0" i="1" dirty="0" err="1" smtClean="0"/>
              <a:t>nanoelectronic</a:t>
            </a:r>
            <a:r>
              <a:rPr lang="en-US" b="0" i="1" dirty="0"/>
              <a:t> </a:t>
            </a:r>
            <a:r>
              <a:rPr lang="en-US" b="0" i="1" dirty="0" smtClean="0"/>
              <a:t>devices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dirty="0"/>
              <a:t>JULY </a:t>
            </a:r>
            <a:r>
              <a:rPr lang="en-US" dirty="0" smtClean="0"/>
              <a:t>21 (</a:t>
            </a:r>
            <a:r>
              <a:rPr lang="en-US" dirty="0" err="1" smtClean="0"/>
              <a:t>thurs.</a:t>
            </a:r>
            <a:r>
              <a:rPr lang="en-US" dirty="0" smtClean="0"/>
              <a:t>)</a:t>
            </a:r>
            <a:r>
              <a:rPr lang="en-US" b="0" dirty="0"/>
              <a:t> </a:t>
            </a:r>
            <a:r>
              <a:rPr lang="en-US" b="0" dirty="0" err="1" smtClean="0"/>
              <a:t>M.Beseda</a:t>
            </a:r>
            <a:r>
              <a:rPr lang="en-US" b="0" dirty="0" smtClean="0"/>
              <a:t>, </a:t>
            </a:r>
            <a:r>
              <a:rPr lang="en-US" b="0" dirty="0" err="1" smtClean="0"/>
              <a:t>J.Kruzik</a:t>
            </a:r>
            <a:r>
              <a:rPr lang="en-US" b="0" dirty="0" smtClean="0"/>
              <a:t>:</a:t>
            </a:r>
            <a:endParaRPr lang="en-US" b="0" dirty="0"/>
          </a:p>
          <a:p>
            <a:pPr marL="0" indent="0">
              <a:buNone/>
            </a:pPr>
            <a:r>
              <a:rPr lang="en-US" b="0" i="1" dirty="0" smtClean="0"/>
              <a:t>Energy consumption</a:t>
            </a:r>
            <a:r>
              <a:rPr lang="en-US" b="0" i="1" dirty="0"/>
              <a:t> </a:t>
            </a:r>
            <a:r>
              <a:rPr lang="en-US" b="0" i="1" dirty="0" smtClean="0"/>
              <a:t>optimization of the </a:t>
            </a:r>
            <a:r>
              <a:rPr lang="en-US" b="0" i="1" dirty="0"/>
              <a:t>Total-</a:t>
            </a:r>
            <a:r>
              <a:rPr lang="en-US" b="0" i="1" dirty="0" smtClean="0"/>
              <a:t>FETI solver</a:t>
            </a:r>
          </a:p>
          <a:p>
            <a:pPr marL="0" indent="0">
              <a:buNone/>
            </a:pPr>
            <a:endParaRPr lang="en-US" b="0" i="1" dirty="0"/>
          </a:p>
          <a:p>
            <a:r>
              <a:rPr lang="en-US" dirty="0" smtClean="0"/>
              <a:t>JULY 26 (</a:t>
            </a:r>
            <a:r>
              <a:rPr lang="en-US" dirty="0" err="1" smtClean="0"/>
              <a:t>tue.</a:t>
            </a:r>
            <a:r>
              <a:rPr lang="en-US" dirty="0" smtClean="0"/>
              <a:t>) </a:t>
            </a:r>
            <a:r>
              <a:rPr lang="en-US" b="0" dirty="0" err="1" smtClean="0"/>
              <a:t>M.Zacharias</a:t>
            </a:r>
            <a:endParaRPr lang="en-US" b="0" dirty="0"/>
          </a:p>
          <a:p>
            <a:pPr marL="0" indent="0">
              <a:buNone/>
            </a:pPr>
            <a:r>
              <a:rPr lang="en-US" b="0" i="1" dirty="0" err="1"/>
              <a:t>Raptr</a:t>
            </a:r>
            <a:r>
              <a:rPr lang="en-US" b="0" i="1" dirty="0"/>
              <a:t> </a:t>
            </a:r>
            <a:r>
              <a:rPr lang="en-US" b="0" i="1" dirty="0" smtClean="0"/>
              <a:t>– Parallel implementation</a:t>
            </a:r>
            <a:r>
              <a:rPr lang="en-US" b="0" i="1" dirty="0"/>
              <a:t> </a:t>
            </a:r>
            <a:r>
              <a:rPr lang="en-US" b="0" i="1" dirty="0" smtClean="0"/>
              <a:t>of </a:t>
            </a:r>
            <a:r>
              <a:rPr lang="en-US" b="0" i="1" dirty="0"/>
              <a:t>an </a:t>
            </a:r>
            <a:r>
              <a:rPr lang="en-US" b="0" i="1" dirty="0" smtClean="0"/>
              <a:t>iterative reconstruction</a:t>
            </a:r>
            <a:r>
              <a:rPr lang="en-US" b="0" i="1" dirty="0"/>
              <a:t> </a:t>
            </a:r>
            <a:r>
              <a:rPr lang="en-US" b="0" i="1" dirty="0" smtClean="0"/>
              <a:t>algorithm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 smtClean="0"/>
              <a:t>Free slots still available! Other seminars are welcome!!!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493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sz="1600" i="1" dirty="0" smtClean="0">
                <a:solidFill>
                  <a:srgbClr val="3366FF"/>
                </a:solidFill>
              </a:rPr>
              <a:t>Claudio Gheller 	</a:t>
            </a:r>
            <a:r>
              <a:rPr lang="en-US" sz="1600" dirty="0" smtClean="0"/>
              <a:t>– School coordinator (everyday</a:t>
            </a:r>
            <a:r>
              <a:rPr lang="en-US" sz="1600" dirty="0" smtClean="0"/>
              <a:t>), MPI I/O 			   (Thursday first week)</a:t>
            </a:r>
            <a:endParaRPr lang="en-US" sz="1600" dirty="0" smtClean="0"/>
          </a:p>
          <a:p>
            <a:pPr>
              <a:lnSpc>
                <a:spcPct val="140000"/>
              </a:lnSpc>
            </a:pPr>
            <a:r>
              <a:rPr lang="en-US" sz="1600" i="1" dirty="0" smtClean="0">
                <a:solidFill>
                  <a:srgbClr val="3366FF"/>
                </a:solidFill>
              </a:rPr>
              <a:t>Ben Cumming 	</a:t>
            </a:r>
            <a:r>
              <a:rPr lang="en-US" sz="1600" dirty="0" smtClean="0"/>
              <a:t>– </a:t>
            </a:r>
            <a:r>
              <a:rPr lang="en-US" sz="1600" dirty="0" err="1" smtClean="0"/>
              <a:t>OpenMP</a:t>
            </a:r>
            <a:r>
              <a:rPr lang="en-US" sz="1600" dirty="0" smtClean="0"/>
              <a:t>, CUDA (</a:t>
            </a:r>
            <a:r>
              <a:rPr lang="en-US" sz="1600" dirty="0" err="1" smtClean="0"/>
              <a:t>mon.</a:t>
            </a:r>
            <a:r>
              <a:rPr lang="en-US" sz="1600" dirty="0" smtClean="0"/>
              <a:t>, </a:t>
            </a:r>
            <a:r>
              <a:rPr lang="en-US" sz="1600" dirty="0" err="1" smtClean="0"/>
              <a:t>tue.</a:t>
            </a:r>
            <a:r>
              <a:rPr lang="en-US" sz="1600" dirty="0" smtClean="0"/>
              <a:t>, </a:t>
            </a:r>
            <a:r>
              <a:rPr lang="en-US" sz="1600" dirty="0" smtClean="0"/>
              <a:t>first week; </a:t>
            </a:r>
            <a:r>
              <a:rPr lang="en-US" sz="1600" dirty="0" smtClean="0"/>
              <a:t>			   </a:t>
            </a:r>
            <a:r>
              <a:rPr lang="en-US" sz="1600" dirty="0" err="1" smtClean="0"/>
              <a:t>mon.</a:t>
            </a:r>
            <a:r>
              <a:rPr lang="en-US" sz="1600" dirty="0" smtClean="0"/>
              <a:t>, </a:t>
            </a:r>
            <a:r>
              <a:rPr lang="en-US" sz="1600" dirty="0" err="1" smtClean="0"/>
              <a:t>tue.</a:t>
            </a:r>
            <a:r>
              <a:rPr lang="en-US" sz="1600" dirty="0" smtClean="0"/>
              <a:t>, </a:t>
            </a:r>
            <a:r>
              <a:rPr lang="en-US" sz="1600" dirty="0" smtClean="0"/>
              <a:t>second week)</a:t>
            </a:r>
          </a:p>
          <a:p>
            <a:pPr>
              <a:lnSpc>
                <a:spcPct val="140000"/>
              </a:lnSpc>
            </a:pPr>
            <a:r>
              <a:rPr lang="en-US" sz="1600" i="1" dirty="0" err="1">
                <a:solidFill>
                  <a:srgbClr val="3366FF"/>
                </a:solidFill>
              </a:rPr>
              <a:t>Karakasis</a:t>
            </a:r>
            <a:r>
              <a:rPr lang="en-US" sz="1600" i="1" dirty="0">
                <a:solidFill>
                  <a:srgbClr val="3366FF"/>
                </a:solidFill>
              </a:rPr>
              <a:t>  </a:t>
            </a:r>
            <a:r>
              <a:rPr lang="en-US" sz="1600" i="1" dirty="0" err="1" smtClean="0">
                <a:solidFill>
                  <a:srgbClr val="3366FF"/>
                </a:solidFill>
              </a:rPr>
              <a:t>Vasileios</a:t>
            </a:r>
            <a:r>
              <a:rPr lang="en-US" sz="1600" i="1" dirty="0" smtClean="0">
                <a:solidFill>
                  <a:srgbClr val="3366FF"/>
                </a:solidFill>
              </a:rPr>
              <a:t>	</a:t>
            </a:r>
            <a:r>
              <a:rPr lang="en-US" sz="1600" dirty="0" smtClean="0"/>
              <a:t>– </a:t>
            </a:r>
            <a:r>
              <a:rPr lang="en-US" sz="1600" dirty="0" smtClean="0"/>
              <a:t>Tools and </a:t>
            </a:r>
            <a:r>
              <a:rPr lang="en-US" sz="1600" dirty="0" err="1" smtClean="0"/>
              <a:t>practicals</a:t>
            </a:r>
            <a:r>
              <a:rPr lang="en-US" sz="1600" dirty="0" smtClean="0"/>
              <a:t> (first week</a:t>
            </a:r>
            <a:r>
              <a:rPr lang="en-US" sz="1600" dirty="0" smtClean="0"/>
              <a:t>), </a:t>
            </a:r>
            <a:r>
              <a:rPr lang="en-US" sz="1600" dirty="0" err="1" smtClean="0"/>
              <a:t>OpenACC</a:t>
            </a:r>
            <a:r>
              <a:rPr lang="en-US" sz="1600" dirty="0" smtClean="0"/>
              <a:t>       			   (wed. second week)</a:t>
            </a:r>
            <a:endParaRPr lang="en-US" sz="1600" dirty="0" smtClean="0"/>
          </a:p>
          <a:p>
            <a:pPr>
              <a:lnSpc>
                <a:spcPct val="140000"/>
              </a:lnSpc>
            </a:pPr>
            <a:r>
              <a:rPr lang="en-US" sz="1600" i="1" dirty="0" err="1" smtClean="0">
                <a:solidFill>
                  <a:srgbClr val="3366FF"/>
                </a:solidFill>
              </a:rPr>
              <a:t>Maxime</a:t>
            </a:r>
            <a:r>
              <a:rPr lang="en-US" sz="1600" i="1" dirty="0" smtClean="0">
                <a:solidFill>
                  <a:srgbClr val="3366FF"/>
                </a:solidFill>
              </a:rPr>
              <a:t> </a:t>
            </a:r>
            <a:r>
              <a:rPr lang="en-US" sz="1600" i="1" dirty="0" err="1" smtClean="0">
                <a:solidFill>
                  <a:srgbClr val="3366FF"/>
                </a:solidFill>
              </a:rPr>
              <a:t>Martinasso</a:t>
            </a:r>
            <a:r>
              <a:rPr lang="en-US" sz="1600" i="1" dirty="0" smtClean="0">
                <a:solidFill>
                  <a:srgbClr val="3366FF"/>
                </a:solidFill>
              </a:rPr>
              <a:t> 	</a:t>
            </a:r>
            <a:r>
              <a:rPr lang="en-US" sz="1600" dirty="0" smtClean="0"/>
              <a:t>– MPI (</a:t>
            </a:r>
            <a:r>
              <a:rPr lang="en-US" sz="1600" dirty="0" smtClean="0"/>
              <a:t>wed., </a:t>
            </a:r>
            <a:r>
              <a:rPr lang="en-US" sz="1600" dirty="0" err="1" smtClean="0"/>
              <a:t>thur.</a:t>
            </a:r>
            <a:r>
              <a:rPr lang="en-US" sz="1600" dirty="0" smtClean="0"/>
              <a:t>, </a:t>
            </a:r>
            <a:r>
              <a:rPr lang="en-US" sz="1600" dirty="0" smtClean="0"/>
              <a:t>first week)</a:t>
            </a:r>
          </a:p>
          <a:p>
            <a:pPr>
              <a:lnSpc>
                <a:spcPct val="140000"/>
              </a:lnSpc>
            </a:pPr>
            <a:r>
              <a:rPr lang="en-US" sz="1600" i="1" dirty="0" smtClean="0">
                <a:solidFill>
                  <a:srgbClr val="3366FF"/>
                </a:solidFill>
              </a:rPr>
              <a:t>Jean Favre 		</a:t>
            </a:r>
            <a:r>
              <a:rPr lang="en-US" sz="1600" dirty="0" smtClean="0"/>
              <a:t>– Visualization </a:t>
            </a:r>
            <a:r>
              <a:rPr lang="en-US" sz="1600" dirty="0" smtClean="0"/>
              <a:t>(</a:t>
            </a:r>
            <a:r>
              <a:rPr lang="en-US" sz="1600" dirty="0" err="1" smtClean="0"/>
              <a:t>fri.</a:t>
            </a:r>
            <a:r>
              <a:rPr lang="en-US" sz="1600" dirty="0" smtClean="0"/>
              <a:t>, </a:t>
            </a:r>
            <a:r>
              <a:rPr lang="en-US" sz="1600" dirty="0" smtClean="0"/>
              <a:t>first week)</a:t>
            </a:r>
          </a:p>
          <a:p>
            <a:pPr>
              <a:lnSpc>
                <a:spcPct val="140000"/>
              </a:lnSpc>
            </a:pPr>
            <a:r>
              <a:rPr lang="en-GB" sz="1600" i="1" dirty="0" err="1" smtClean="0">
                <a:solidFill>
                  <a:srgbClr val="3366FF"/>
                </a:solidFill>
              </a:rPr>
              <a:t>Radim</a:t>
            </a:r>
            <a:r>
              <a:rPr lang="en-GB" sz="1600" i="1" dirty="0" smtClean="0">
                <a:solidFill>
                  <a:srgbClr val="3366FF"/>
                </a:solidFill>
              </a:rPr>
              <a:t> </a:t>
            </a:r>
            <a:r>
              <a:rPr lang="en-GB" sz="1600" i="1" dirty="0" err="1">
                <a:solidFill>
                  <a:srgbClr val="3366FF"/>
                </a:solidFill>
              </a:rPr>
              <a:t>Janalík</a:t>
            </a:r>
            <a:r>
              <a:rPr lang="en-GB" sz="1600" i="1" dirty="0">
                <a:solidFill>
                  <a:srgbClr val="3366FF"/>
                </a:solidFill>
              </a:rPr>
              <a:t> </a:t>
            </a:r>
            <a:r>
              <a:rPr lang="en-GB" sz="1600" i="1" dirty="0" smtClean="0">
                <a:solidFill>
                  <a:srgbClr val="3366FF"/>
                </a:solidFill>
              </a:rPr>
              <a:t>	</a:t>
            </a:r>
            <a:r>
              <a:rPr lang="en-GB" sz="1600" i="1" dirty="0" smtClean="0"/>
              <a:t>– </a:t>
            </a:r>
            <a:r>
              <a:rPr lang="en-GB" sz="1600" dirty="0" err="1"/>
              <a:t>P</a:t>
            </a:r>
            <a:r>
              <a:rPr lang="en-GB" sz="1600" dirty="0" err="1" smtClean="0"/>
              <a:t>racticals</a:t>
            </a:r>
            <a:r>
              <a:rPr lang="en-GB" sz="1600" dirty="0" smtClean="0"/>
              <a:t> (everyday)</a:t>
            </a:r>
          </a:p>
          <a:p>
            <a:pPr>
              <a:lnSpc>
                <a:spcPct val="140000"/>
              </a:lnSpc>
            </a:pPr>
            <a:r>
              <a:rPr lang="en-GB" sz="1600" i="1" dirty="0" err="1">
                <a:solidFill>
                  <a:srgbClr val="3366FF"/>
                </a:solidFill>
              </a:rPr>
              <a:t>Juraj</a:t>
            </a:r>
            <a:r>
              <a:rPr lang="en-GB" sz="1600" dirty="0">
                <a:solidFill>
                  <a:srgbClr val="3366FF"/>
                </a:solidFill>
              </a:rPr>
              <a:t> </a:t>
            </a:r>
            <a:r>
              <a:rPr lang="en-GB" sz="1600" i="1" dirty="0" err="1">
                <a:solidFill>
                  <a:srgbClr val="3366FF"/>
                </a:solidFill>
              </a:rPr>
              <a:t>Kardos</a:t>
            </a:r>
            <a:r>
              <a:rPr lang="en-GB" sz="1600" dirty="0">
                <a:solidFill>
                  <a:srgbClr val="3366FF"/>
                </a:solidFill>
              </a:rPr>
              <a:t> </a:t>
            </a:r>
            <a:r>
              <a:rPr lang="en-GB" sz="1600" dirty="0" smtClean="0">
                <a:solidFill>
                  <a:srgbClr val="3366FF"/>
                </a:solidFill>
              </a:rPr>
              <a:t>		</a:t>
            </a:r>
            <a:r>
              <a:rPr lang="en-GB" sz="1600" i="1" dirty="0" smtClean="0"/>
              <a:t>– </a:t>
            </a:r>
            <a:r>
              <a:rPr lang="en-GB" sz="1600" dirty="0" err="1"/>
              <a:t>P</a:t>
            </a:r>
            <a:r>
              <a:rPr lang="en-GB" sz="1600" dirty="0" err="1" smtClean="0"/>
              <a:t>racticals</a:t>
            </a:r>
            <a:r>
              <a:rPr lang="en-GB" sz="1600" dirty="0" smtClean="0"/>
              <a:t> </a:t>
            </a:r>
            <a:r>
              <a:rPr lang="en-GB" sz="1600" dirty="0"/>
              <a:t>(everyday</a:t>
            </a:r>
            <a:r>
              <a:rPr lang="en-GB" sz="1600" dirty="0" smtClean="0"/>
              <a:t>)</a:t>
            </a:r>
          </a:p>
          <a:p>
            <a:pPr>
              <a:lnSpc>
                <a:spcPct val="140000"/>
              </a:lnSpc>
            </a:pPr>
            <a:r>
              <a:rPr lang="en-GB" sz="1600" i="1" dirty="0">
                <a:solidFill>
                  <a:srgbClr val="3366FF"/>
                </a:solidFill>
              </a:rPr>
              <a:t>Andreas</a:t>
            </a:r>
            <a:r>
              <a:rPr lang="en-GB" sz="1600" dirty="0">
                <a:solidFill>
                  <a:srgbClr val="3366FF"/>
                </a:solidFill>
              </a:rPr>
              <a:t> </a:t>
            </a:r>
            <a:r>
              <a:rPr lang="en-GB" sz="1600" i="1" dirty="0" err="1">
                <a:solidFill>
                  <a:srgbClr val="3366FF"/>
                </a:solidFill>
              </a:rPr>
              <a:t>Jocksch</a:t>
            </a:r>
            <a:r>
              <a:rPr lang="en-GB" sz="1600" i="1" dirty="0"/>
              <a:t> </a:t>
            </a:r>
            <a:r>
              <a:rPr lang="en-GB" sz="1600" i="1" dirty="0" smtClean="0"/>
              <a:t> 	</a:t>
            </a:r>
            <a:r>
              <a:rPr lang="en-GB" sz="1600" i="1" dirty="0"/>
              <a:t>– </a:t>
            </a:r>
            <a:r>
              <a:rPr lang="en-GB" sz="1600" dirty="0" err="1" smtClean="0"/>
              <a:t>Practicals</a:t>
            </a:r>
            <a:r>
              <a:rPr lang="en-GB" sz="1600" dirty="0" smtClean="0"/>
              <a:t> </a:t>
            </a:r>
            <a:r>
              <a:rPr lang="en-GB" sz="1600" dirty="0" smtClean="0"/>
              <a:t>(second week)</a:t>
            </a:r>
            <a:endParaRPr lang="en-GB" sz="1600" dirty="0"/>
          </a:p>
          <a:p>
            <a:pPr>
              <a:lnSpc>
                <a:spcPct val="140000"/>
              </a:lnSpc>
            </a:pPr>
            <a:r>
              <a:rPr lang="en-GB" sz="1600" i="1" dirty="0">
                <a:solidFill>
                  <a:srgbClr val="3366FF"/>
                </a:solidFill>
              </a:rPr>
              <a:t>Patrick </a:t>
            </a:r>
            <a:r>
              <a:rPr lang="en-GB" sz="1600" i="1" dirty="0" err="1">
                <a:solidFill>
                  <a:srgbClr val="3366FF"/>
                </a:solidFill>
              </a:rPr>
              <a:t>Sanan</a:t>
            </a:r>
            <a:r>
              <a:rPr lang="en-GB" sz="1600" i="1" dirty="0">
                <a:solidFill>
                  <a:srgbClr val="3366FF"/>
                </a:solidFill>
              </a:rPr>
              <a:t> </a:t>
            </a:r>
            <a:r>
              <a:rPr lang="en-GB" sz="1600" i="1" dirty="0" smtClean="0">
                <a:solidFill>
                  <a:srgbClr val="3366FF"/>
                </a:solidFill>
              </a:rPr>
              <a:t>		</a:t>
            </a:r>
            <a:r>
              <a:rPr lang="en-GB" sz="1600" i="1" dirty="0"/>
              <a:t>– </a:t>
            </a:r>
            <a:r>
              <a:rPr lang="en-GB" sz="1600" dirty="0" smtClean="0"/>
              <a:t>Scientific </a:t>
            </a:r>
            <a:r>
              <a:rPr lang="en-GB" sz="1600" dirty="0" smtClean="0"/>
              <a:t>Libraries </a:t>
            </a:r>
            <a:r>
              <a:rPr lang="en-GB" sz="1600" dirty="0" smtClean="0"/>
              <a:t>(</a:t>
            </a:r>
            <a:r>
              <a:rPr lang="en-GB" sz="1600" dirty="0" err="1" smtClean="0"/>
              <a:t>thur.</a:t>
            </a:r>
            <a:r>
              <a:rPr lang="en-GB" sz="1600" dirty="0" smtClean="0"/>
              <a:t>, </a:t>
            </a:r>
            <a:r>
              <a:rPr lang="en-GB" sz="1600" dirty="0" smtClean="0"/>
              <a:t>second week)</a:t>
            </a:r>
          </a:p>
          <a:p>
            <a:pPr>
              <a:lnSpc>
                <a:spcPct val="140000"/>
              </a:lnSpc>
            </a:pPr>
            <a:r>
              <a:rPr lang="en-GB" sz="1600" i="1" dirty="0" err="1">
                <a:solidFill>
                  <a:srgbClr val="3366FF"/>
                </a:solidFill>
              </a:rPr>
              <a:t>Tatjana</a:t>
            </a:r>
            <a:r>
              <a:rPr lang="en-GB" sz="1600" i="1" dirty="0">
                <a:solidFill>
                  <a:srgbClr val="3366FF"/>
                </a:solidFill>
              </a:rPr>
              <a:t> </a:t>
            </a:r>
            <a:r>
              <a:rPr lang="en-GB" sz="1600" i="1" dirty="0" err="1">
                <a:solidFill>
                  <a:srgbClr val="3366FF"/>
                </a:solidFill>
              </a:rPr>
              <a:t>Ruefli</a:t>
            </a:r>
            <a:r>
              <a:rPr lang="en-US" sz="1600" dirty="0">
                <a:solidFill>
                  <a:srgbClr val="3366FF"/>
                </a:solidFill>
              </a:rPr>
              <a:t> </a:t>
            </a:r>
            <a:r>
              <a:rPr lang="en-US" sz="1600" dirty="0" smtClean="0"/>
              <a:t>	</a:t>
            </a:r>
            <a:r>
              <a:rPr lang="en-GB" sz="1600" i="1" dirty="0"/>
              <a:t>– </a:t>
            </a:r>
            <a:r>
              <a:rPr lang="en-US" sz="1600" dirty="0" smtClean="0"/>
              <a:t>Event </a:t>
            </a:r>
            <a:r>
              <a:rPr lang="en-US" sz="1600" dirty="0" smtClean="0"/>
              <a:t>manager (on call)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010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 scope, objectives,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628775"/>
            <a:ext cx="7920038" cy="2088257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The purpose of the school is to give you an introduction to the the main approaches to exploit modern High Performance Computing systems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Understand the big picture, the ideas, the </a:t>
            </a:r>
            <a:r>
              <a:rPr lang="en-US" dirty="0" smtClean="0"/>
              <a:t>concepts</a:t>
            </a:r>
            <a:endParaRPr lang="en-US" dirty="0" smtClean="0"/>
          </a:p>
          <a:p>
            <a:pPr lvl="2">
              <a:lnSpc>
                <a:spcPct val="120000"/>
              </a:lnSpc>
            </a:pPr>
            <a:r>
              <a:rPr lang="en-US" dirty="0" smtClean="0"/>
              <a:t>Understand the programming models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Experiment specific </a:t>
            </a:r>
            <a:r>
              <a:rPr lang="en-US" dirty="0" smtClean="0"/>
              <a:t>solutions</a:t>
            </a:r>
          </a:p>
          <a:p>
            <a:pPr lvl="2">
              <a:lnSpc>
                <a:spcPct val="120000"/>
              </a:lnSpc>
            </a:pPr>
            <a:endParaRPr lang="en-US" dirty="0"/>
          </a:p>
          <a:p>
            <a:pPr marL="0" lvl="1" indent="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8013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636912"/>
            <a:ext cx="7920038" cy="194421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 quick introduction to HPC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43899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HPC…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412776"/>
            <a:ext cx="7920038" cy="53285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HPC helps with</a:t>
            </a:r>
          </a:p>
          <a:p>
            <a:r>
              <a:rPr lang="en-US" dirty="0" smtClean="0"/>
              <a:t>Huge data </a:t>
            </a:r>
          </a:p>
          <a:p>
            <a:pPr lvl="2"/>
            <a:r>
              <a:rPr lang="en-US" dirty="0" smtClean="0"/>
              <a:t>Data management in memory</a:t>
            </a:r>
          </a:p>
          <a:p>
            <a:pPr lvl="2"/>
            <a:r>
              <a:rPr lang="en-US" dirty="0" smtClean="0"/>
              <a:t>Data management on disk</a:t>
            </a:r>
          </a:p>
          <a:p>
            <a:r>
              <a:rPr lang="en-US" dirty="0" smtClean="0"/>
              <a:t>Complex problems</a:t>
            </a:r>
          </a:p>
          <a:p>
            <a:pPr lvl="2"/>
            <a:r>
              <a:rPr lang="en-US" dirty="0" smtClean="0"/>
              <a:t>Time consuming algorithms for describing the behavior of a system</a:t>
            </a:r>
          </a:p>
          <a:p>
            <a:pPr lvl="2"/>
            <a:r>
              <a:rPr lang="en-US" dirty="0" smtClean="0"/>
              <a:t>Machine learning</a:t>
            </a:r>
          </a:p>
          <a:p>
            <a:pPr lvl="2"/>
            <a:r>
              <a:rPr lang="en-US" dirty="0" smtClean="0"/>
              <a:t>Data mining and analysis</a:t>
            </a:r>
          </a:p>
          <a:p>
            <a:pPr lvl="2"/>
            <a:r>
              <a:rPr lang="en-US" dirty="0" smtClean="0"/>
              <a:t>Visualization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HPC </a:t>
            </a:r>
            <a:r>
              <a:rPr lang="en-US" dirty="0" smtClean="0">
                <a:solidFill>
                  <a:srgbClr val="FF6600"/>
                </a:solidFill>
              </a:rPr>
              <a:t>Requires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/>
              <a:t>Special purpose solutions, in terms of</a:t>
            </a:r>
          </a:p>
          <a:p>
            <a:pPr lvl="2"/>
            <a:r>
              <a:rPr lang="en-US" dirty="0" smtClean="0"/>
              <a:t>Processors</a:t>
            </a:r>
          </a:p>
          <a:p>
            <a:pPr lvl="2"/>
            <a:r>
              <a:rPr lang="en-US" dirty="0" smtClean="0"/>
              <a:t>Networks</a:t>
            </a:r>
          </a:p>
          <a:p>
            <a:pPr lvl="2"/>
            <a:r>
              <a:rPr lang="en-US" dirty="0" smtClean="0"/>
              <a:t>Storage</a:t>
            </a:r>
          </a:p>
          <a:p>
            <a:pPr lvl="2"/>
            <a:r>
              <a:rPr lang="en-US" dirty="0" smtClean="0"/>
              <a:t>Software</a:t>
            </a:r>
          </a:p>
          <a:p>
            <a:pPr lvl="2"/>
            <a:r>
              <a:rPr lang="en-US" dirty="0" smtClean="0"/>
              <a:t>Applications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093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Arrow 13"/>
          <p:cNvSpPr/>
          <p:nvPr/>
        </p:nvSpPr>
        <p:spPr>
          <a:xfrm rot="2707031">
            <a:off x="3740880" y="3786326"/>
            <a:ext cx="1224136" cy="100811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3" name="Right Arrow 2"/>
          <p:cNvSpPr/>
          <p:nvPr/>
        </p:nvSpPr>
        <p:spPr>
          <a:xfrm rot="2707031">
            <a:off x="2084698" y="2562191"/>
            <a:ext cx="1224136" cy="100811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HPC systems: the building blocks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5</a:t>
            </a:fld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140968"/>
            <a:ext cx="1035887" cy="99084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62887"/>
              </p:ext>
            </p:extLst>
          </p:nvPr>
        </p:nvGraphicFramePr>
        <p:xfrm>
          <a:off x="1331640" y="1916832"/>
          <a:ext cx="1152126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126"/>
              </a:tblGrid>
              <a:tr h="93610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788024" y="4221088"/>
            <a:ext cx="3320231" cy="1296144"/>
            <a:chOff x="5364088" y="4365104"/>
            <a:chExt cx="3320231" cy="129614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1991" y="4509120"/>
              <a:ext cx="1035887" cy="9908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3338" y="4509120"/>
              <a:ext cx="1035887" cy="990848"/>
            </a:xfrm>
            <a:prstGeom prst="rect">
              <a:avLst/>
            </a:prstGeom>
          </p:spPr>
        </p:pic>
        <p:sp>
          <p:nvSpPr>
            <p:cNvPr id="10" name="Up-Down Arrow Callout 9"/>
            <p:cNvSpPr/>
            <p:nvPr/>
          </p:nvSpPr>
          <p:spPr>
            <a:xfrm>
              <a:off x="6786453" y="4869160"/>
              <a:ext cx="523695" cy="360040"/>
            </a:xfrm>
            <a:prstGeom prst="upDownArrowCallout">
              <a:avLst/>
            </a:prstGeom>
            <a:solidFill>
              <a:srgbClr val="3366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 smtClean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371951" y="4365104"/>
              <a:ext cx="3312368" cy="1296144"/>
            </a:xfrm>
            <a:prstGeom prst="roundRect">
              <a:avLst/>
            </a:prstGeom>
            <a:solidFill>
              <a:schemeClr val="accent5">
                <a:alpha val="17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 smtClean="0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5159371" y="4857853"/>
              <a:ext cx="778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51520" y="1475492"/>
            <a:ext cx="39037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Single powerful processing unit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3849" y="2420888"/>
            <a:ext cx="424847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Multi-core, multi-threaded processor with shared memory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99992" y="5589240"/>
            <a:ext cx="410445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Combination of multi-core processors with NUMA shared memory and shared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2" y="908720"/>
            <a:ext cx="7920038" cy="508918"/>
          </a:xfrm>
        </p:spPr>
        <p:txBody>
          <a:bodyPr/>
          <a:lstStyle/>
          <a:p>
            <a:r>
              <a:rPr lang="en-US" dirty="0" smtClean="0"/>
              <a:t>They need </a:t>
            </a:r>
            <a:r>
              <a:rPr lang="en-US" dirty="0" smtClean="0"/>
              <a:t>talk to each other…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384" y="6381751"/>
            <a:ext cx="771142" cy="215601"/>
          </a:xfrm>
        </p:spPr>
        <p:txBody>
          <a:bodyPr/>
          <a:lstStyle/>
          <a:p>
            <a:fld id="{3D80DC0C-BBAC-4F35-BCB4-CAB67555E77D}" type="slidenum">
              <a:rPr lang="de-CH" smtClean="0"/>
              <a:t>6</a:t>
            </a:fld>
            <a:endParaRPr lang="de-CH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217692"/>
            <a:ext cx="1035887" cy="9908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019" y="2217692"/>
            <a:ext cx="1035887" cy="99084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573016"/>
            <a:ext cx="1035887" cy="99084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019" y="3573016"/>
            <a:ext cx="1035887" cy="99084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019" y="4941168"/>
            <a:ext cx="1035887" cy="99084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941168"/>
            <a:ext cx="1035887" cy="990848"/>
          </a:xfrm>
          <a:prstGeom prst="rect">
            <a:avLst/>
          </a:prstGeom>
        </p:spPr>
      </p:pic>
      <p:sp>
        <p:nvSpPr>
          <p:cNvPr id="35" name="Up-Down Arrow Callout 34"/>
          <p:cNvSpPr/>
          <p:nvPr/>
        </p:nvSpPr>
        <p:spPr>
          <a:xfrm>
            <a:off x="2666798" y="2577732"/>
            <a:ext cx="523695" cy="360040"/>
          </a:xfrm>
          <a:prstGeom prst="upDownArrowCallou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36" name="Up-Down Arrow Callout 35"/>
          <p:cNvSpPr/>
          <p:nvPr/>
        </p:nvSpPr>
        <p:spPr>
          <a:xfrm>
            <a:off x="2674134" y="3933056"/>
            <a:ext cx="523695" cy="360040"/>
          </a:xfrm>
          <a:prstGeom prst="upDownArrowCallou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37" name="Up-Down Arrow Callout 36"/>
          <p:cNvSpPr/>
          <p:nvPr/>
        </p:nvSpPr>
        <p:spPr>
          <a:xfrm>
            <a:off x="2661305" y="5301208"/>
            <a:ext cx="523695" cy="360040"/>
          </a:xfrm>
          <a:prstGeom prst="upDownArrowCallou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38" name="Rounded Rectangle 37"/>
          <p:cNvSpPr/>
          <p:nvPr/>
        </p:nvSpPr>
        <p:spPr>
          <a:xfrm>
            <a:off x="1259632" y="2073676"/>
            <a:ext cx="3312368" cy="1224136"/>
          </a:xfrm>
          <a:prstGeom prst="roundRect">
            <a:avLst/>
          </a:prstGeom>
          <a:solidFill>
            <a:schemeClr val="accent5">
              <a:alpha val="17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39" name="Rounded Rectangle 38"/>
          <p:cNvSpPr/>
          <p:nvPr/>
        </p:nvSpPr>
        <p:spPr>
          <a:xfrm>
            <a:off x="1259632" y="3429000"/>
            <a:ext cx="3312368" cy="1296144"/>
          </a:xfrm>
          <a:prstGeom prst="roundRect">
            <a:avLst/>
          </a:prstGeom>
          <a:solidFill>
            <a:schemeClr val="accent5">
              <a:alpha val="17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40" name="Rounded Rectangle 39"/>
          <p:cNvSpPr/>
          <p:nvPr/>
        </p:nvSpPr>
        <p:spPr>
          <a:xfrm>
            <a:off x="1259632" y="4797152"/>
            <a:ext cx="3312368" cy="1224136"/>
          </a:xfrm>
          <a:prstGeom prst="roundRect">
            <a:avLst/>
          </a:prstGeom>
          <a:solidFill>
            <a:schemeClr val="accent5">
              <a:alpha val="17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217692"/>
            <a:ext cx="1035887" cy="9908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11" y="2217692"/>
            <a:ext cx="1035887" cy="99084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573016"/>
            <a:ext cx="1035887" cy="99084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11" y="3573016"/>
            <a:ext cx="1035887" cy="99084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11" y="4941168"/>
            <a:ext cx="1035887" cy="9908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4941168"/>
            <a:ext cx="1035887" cy="990848"/>
          </a:xfrm>
          <a:prstGeom prst="rect">
            <a:avLst/>
          </a:prstGeom>
        </p:spPr>
      </p:pic>
      <p:sp>
        <p:nvSpPr>
          <p:cNvPr id="47" name="Up-Down Arrow Callout 46"/>
          <p:cNvSpPr/>
          <p:nvPr/>
        </p:nvSpPr>
        <p:spPr>
          <a:xfrm>
            <a:off x="6195190" y="2577732"/>
            <a:ext cx="523695" cy="360040"/>
          </a:xfrm>
          <a:prstGeom prst="upDownArrowCallou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48" name="Up-Down Arrow Callout 47"/>
          <p:cNvSpPr/>
          <p:nvPr/>
        </p:nvSpPr>
        <p:spPr>
          <a:xfrm>
            <a:off x="6202526" y="3933056"/>
            <a:ext cx="523695" cy="360040"/>
          </a:xfrm>
          <a:prstGeom prst="upDownArrowCallou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49" name="Up-Down Arrow Callout 48"/>
          <p:cNvSpPr/>
          <p:nvPr/>
        </p:nvSpPr>
        <p:spPr>
          <a:xfrm>
            <a:off x="6189697" y="5301208"/>
            <a:ext cx="523695" cy="360040"/>
          </a:xfrm>
          <a:prstGeom prst="upDownArrowCallou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50" name="Rounded Rectangle 49"/>
          <p:cNvSpPr/>
          <p:nvPr/>
        </p:nvSpPr>
        <p:spPr>
          <a:xfrm>
            <a:off x="4788024" y="2073676"/>
            <a:ext cx="3312368" cy="1224136"/>
          </a:xfrm>
          <a:prstGeom prst="roundRect">
            <a:avLst/>
          </a:prstGeom>
          <a:solidFill>
            <a:schemeClr val="accent5">
              <a:alpha val="17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51" name="Rounded Rectangle 50"/>
          <p:cNvSpPr/>
          <p:nvPr/>
        </p:nvSpPr>
        <p:spPr>
          <a:xfrm>
            <a:off x="4788024" y="3429000"/>
            <a:ext cx="3312368" cy="1296144"/>
          </a:xfrm>
          <a:prstGeom prst="roundRect">
            <a:avLst/>
          </a:prstGeom>
          <a:solidFill>
            <a:schemeClr val="accent5">
              <a:alpha val="17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52" name="Rounded Rectangle 51"/>
          <p:cNvSpPr/>
          <p:nvPr/>
        </p:nvSpPr>
        <p:spPr>
          <a:xfrm>
            <a:off x="4788024" y="4797152"/>
            <a:ext cx="3312368" cy="1224136"/>
          </a:xfrm>
          <a:prstGeom prst="roundRect">
            <a:avLst/>
          </a:prstGeom>
          <a:solidFill>
            <a:schemeClr val="accent5">
              <a:alpha val="17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915816" y="1628800"/>
            <a:ext cx="0" cy="49685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444208" y="1628800"/>
            <a:ext cx="0" cy="49685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67544" y="1988840"/>
            <a:ext cx="83529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67544" y="3356992"/>
            <a:ext cx="83529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67544" y="4758661"/>
            <a:ext cx="8280920" cy="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67544" y="6093289"/>
            <a:ext cx="8280920" cy="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16200000">
            <a:off x="1047052" y="3921749"/>
            <a:ext cx="7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76404" y="1556792"/>
            <a:ext cx="115929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4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…they need also to talk to you…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7</a:t>
            </a:fld>
            <a:endParaRPr lang="de-CH"/>
          </a:p>
        </p:txBody>
      </p:sp>
      <p:sp>
        <p:nvSpPr>
          <p:cNvPr id="18" name="Rounded Rectangle 17"/>
          <p:cNvSpPr/>
          <p:nvPr/>
        </p:nvSpPr>
        <p:spPr>
          <a:xfrm>
            <a:off x="6757898" y="2204864"/>
            <a:ext cx="1152128" cy="31683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Storage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83568" y="3480312"/>
            <a:ext cx="720080" cy="64807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/>
          <a:srcRect r="2164"/>
          <a:stretch/>
        </p:blipFill>
        <p:spPr>
          <a:xfrm>
            <a:off x="2013233" y="2348880"/>
            <a:ext cx="4742780" cy="2952328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2051720" y="2636912"/>
            <a:ext cx="0" cy="2304256"/>
          </a:xfrm>
          <a:prstGeom prst="line">
            <a:avLst/>
          </a:prstGeom>
          <a:ln w="190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1403648" y="3801867"/>
            <a:ext cx="648072" cy="0"/>
          </a:xfrm>
          <a:prstGeom prst="line">
            <a:avLst/>
          </a:prstGeom>
          <a:ln w="190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36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and limitations: a matter of money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412776"/>
            <a:ext cx="7920038" cy="467995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is-IS" sz="2400" dirty="0" smtClean="0"/>
              <a:t>…because money matters: </a:t>
            </a:r>
            <a:r>
              <a:rPr lang="en-US" sz="2400" dirty="0" smtClean="0"/>
              <a:t>HPC systems </a:t>
            </a:r>
            <a:r>
              <a:rPr lang="en-US" sz="2400" dirty="0" smtClean="0"/>
              <a:t>are </a:t>
            </a:r>
            <a:r>
              <a:rPr lang="en-US" sz="2400" dirty="0" smtClean="0"/>
              <a:t>expensive!</a:t>
            </a:r>
            <a:endParaRPr lang="en-US" sz="2400" dirty="0" smtClean="0"/>
          </a:p>
          <a:p>
            <a:pPr lvl="2">
              <a:lnSpc>
                <a:spcPct val="120000"/>
              </a:lnSpc>
            </a:pPr>
            <a:r>
              <a:rPr lang="en-US" sz="2400" dirty="0" smtClean="0"/>
              <a:t>Power consumption</a:t>
            </a:r>
          </a:p>
          <a:p>
            <a:pPr lvl="2">
              <a:lnSpc>
                <a:spcPct val="120000"/>
              </a:lnSpc>
            </a:pPr>
            <a:r>
              <a:rPr lang="en-US" sz="2400" dirty="0" smtClean="0"/>
              <a:t>Cooling and infrastructural costs</a:t>
            </a:r>
          </a:p>
          <a:p>
            <a:pPr lvl="2">
              <a:lnSpc>
                <a:spcPct val="120000"/>
              </a:lnSpc>
            </a:pPr>
            <a:r>
              <a:rPr lang="en-US" sz="2400" dirty="0" smtClean="0"/>
              <a:t>Costs of </a:t>
            </a:r>
            <a:r>
              <a:rPr lang="en-US" sz="2400" dirty="0" smtClean="0"/>
              <a:t>technology:</a:t>
            </a:r>
            <a:endParaRPr lang="en-US" sz="2400" dirty="0" smtClean="0"/>
          </a:p>
          <a:p>
            <a:pPr lvl="3">
              <a:lnSpc>
                <a:spcPct val="120000"/>
              </a:lnSpc>
              <a:buFont typeface="Arial"/>
              <a:buChar char="•"/>
            </a:pPr>
            <a:r>
              <a:rPr lang="en-US" sz="2000" dirty="0" smtClean="0"/>
              <a:t>Speed</a:t>
            </a:r>
            <a:r>
              <a:rPr lang="en-US" sz="2000" dirty="0"/>
              <a:t>-up the processor</a:t>
            </a:r>
          </a:p>
          <a:p>
            <a:pPr lvl="3">
              <a:lnSpc>
                <a:spcPct val="120000"/>
              </a:lnSpc>
              <a:buFont typeface="Arial"/>
              <a:buChar char="•"/>
            </a:pPr>
            <a:r>
              <a:rPr lang="en-US" sz="2000" dirty="0"/>
              <a:t>Increase network bandwidth</a:t>
            </a:r>
          </a:p>
          <a:p>
            <a:pPr lvl="3">
              <a:lnSpc>
                <a:spcPct val="120000"/>
              </a:lnSpc>
              <a:buFont typeface="Arial"/>
              <a:buChar char="•"/>
            </a:pPr>
            <a:r>
              <a:rPr lang="en-US" sz="2000" dirty="0"/>
              <a:t>Reduce latencies</a:t>
            </a:r>
          </a:p>
          <a:p>
            <a:pPr lvl="3">
              <a:lnSpc>
                <a:spcPct val="120000"/>
              </a:lnSpc>
              <a:buFont typeface="Arial"/>
              <a:buChar char="•"/>
            </a:pPr>
            <a:r>
              <a:rPr lang="en-US" sz="2000" dirty="0"/>
              <a:t>Improve connectivity</a:t>
            </a:r>
          </a:p>
          <a:p>
            <a:pPr lvl="3">
              <a:lnSpc>
                <a:spcPct val="120000"/>
              </a:lnSpc>
              <a:buFont typeface="Arial"/>
              <a:buChar char="•"/>
            </a:pPr>
            <a:r>
              <a:rPr lang="en-US" sz="2000" dirty="0"/>
              <a:t>Make I/O faster</a:t>
            </a:r>
          </a:p>
          <a:p>
            <a:pPr lvl="3">
              <a:lnSpc>
                <a:spcPct val="120000"/>
              </a:lnSpc>
              <a:buFont typeface="Arial"/>
              <a:buChar char="•"/>
            </a:pPr>
            <a:r>
              <a:rPr lang="en-US" sz="2000" dirty="0"/>
              <a:t>…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6485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HPC </a:t>
            </a:r>
            <a:r>
              <a:rPr lang="en-US" dirty="0" smtClean="0"/>
              <a:t>systems power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268760"/>
            <a:ext cx="7920038" cy="100813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Coming HPC </a:t>
            </a:r>
            <a:r>
              <a:rPr lang="en-US" dirty="0"/>
              <a:t>systems </a:t>
            </a:r>
            <a:r>
              <a:rPr lang="en-US" dirty="0" smtClean="0"/>
              <a:t>are anticipated </a:t>
            </a:r>
            <a:r>
              <a:rPr lang="en-US" dirty="0"/>
              <a:t>to draw enormous amounts of electrical </a:t>
            </a:r>
            <a:r>
              <a:rPr lang="en-US" dirty="0" smtClean="0"/>
              <a:t>power…</a:t>
            </a:r>
          </a:p>
          <a:p>
            <a:pPr marL="0" indent="0" algn="just">
              <a:buNone/>
            </a:pPr>
            <a:r>
              <a:rPr lang="en-US" dirty="0" smtClean="0"/>
              <a:t>Example: N.1 Top 500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9</a:t>
            </a:fld>
            <a:endParaRPr lang="de-CH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575752"/>
              </p:ext>
            </p:extLst>
          </p:nvPr>
        </p:nvGraphicFramePr>
        <p:xfrm>
          <a:off x="899592" y="2204864"/>
          <a:ext cx="7920880" cy="354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35050"/>
                <a:gridCol w="2009366"/>
                <a:gridCol w="1656184"/>
                <a:gridCol w="2520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 (Nov.)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Performance(</a:t>
                      </a:r>
                      <a:r>
                        <a:rPr lang="en-US" sz="1600" dirty="0" err="1" smtClean="0"/>
                        <a:t>Tflop</a:t>
                      </a:r>
                      <a:r>
                        <a:rPr lang="en-US" sz="1600" dirty="0" smtClean="0"/>
                        <a:t>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Electrical power (KW)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Hearth Simulator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3200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Blue Gene/L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sz="1600" baseline="0" dirty="0" smtClean="0"/>
                        <a:t>367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1433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Roadrunner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sz="1600" dirty="0" smtClean="0"/>
                        <a:t>1105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2483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Jaguar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sz="1600" dirty="0" smtClean="0"/>
                        <a:t>2331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6950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 computer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sz="1600" dirty="0" smtClean="0"/>
                        <a:t>11280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12659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sz="1600" dirty="0" smtClean="0"/>
                        <a:t>27112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8209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Tianhe-2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sz="1600" dirty="0" smtClean="0"/>
                        <a:t>54902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17808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ym typeface="Wingdings"/>
                        </a:rPr>
                        <a:t>2020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????????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&gt;100000 (100 MW!!!)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899592" y="5859147"/>
            <a:ext cx="7920038" cy="3781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11000"/>
              </a:lnSpc>
              <a:spcBef>
                <a:spcPts val="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80000" indent="-180000" algn="l" defTabSz="914400" rtl="0" eaLnBrk="1" latinLnBrk="0" hangingPunct="1">
              <a:lnSpc>
                <a:spcPct val="111000"/>
              </a:lnSpc>
              <a:spcBef>
                <a:spcPts val="0"/>
              </a:spcBef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90000" indent="-180000" algn="l" defTabSz="914400" rtl="0" eaLnBrk="1" latinLnBrk="0" hangingPunct="1">
              <a:lnSpc>
                <a:spcPct val="111000"/>
              </a:lnSpc>
              <a:spcBef>
                <a:spcPts val="0"/>
              </a:spcBef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180000" algn="l" defTabSz="914400" rtl="0" eaLnBrk="1" latinLnBrk="0" hangingPunct="1">
              <a:lnSpc>
                <a:spcPct val="111000"/>
              </a:lnSpc>
              <a:spcBef>
                <a:spcPts val="0"/>
              </a:spcBef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180000" algn="l" defTabSz="914400" rtl="0" eaLnBrk="1" latinLnBrk="0" hangingPunct="1">
              <a:lnSpc>
                <a:spcPct val="111000"/>
              </a:lnSpc>
              <a:spcBef>
                <a:spcPts val="0"/>
              </a:spcBef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THIS IS NOT SUSTAINABLE!!!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6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cs">
  <a:themeElements>
    <a:clrScheme name="CSCS">
      <a:dk1>
        <a:srgbClr val="000000"/>
      </a:dk1>
      <a:lt1>
        <a:srgbClr val="FFFFFF"/>
      </a:lt1>
      <a:dk2>
        <a:srgbClr val="E32219"/>
      </a:dk2>
      <a:lt2>
        <a:srgbClr val="CFD1D2"/>
      </a:lt2>
      <a:accent1>
        <a:srgbClr val="E32219"/>
      </a:accent1>
      <a:accent2>
        <a:srgbClr val="F39F7B"/>
      </a:accent2>
      <a:accent3>
        <a:srgbClr val="A71E16"/>
      </a:accent3>
      <a:accent4>
        <a:srgbClr val="7B7C7E"/>
      </a:accent4>
      <a:accent5>
        <a:srgbClr val="CFD1D2"/>
      </a:accent5>
      <a:accent6>
        <a:srgbClr val="3C3E40"/>
      </a:accent6>
      <a:hlink>
        <a:srgbClr val="E32219"/>
      </a:hlink>
      <a:folHlink>
        <a:srgbClr val="A71E16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cscs.potx</Template>
  <TotalTime>15783</TotalTime>
  <Words>833</Words>
  <Application>Microsoft Macintosh PowerPoint</Application>
  <PresentationFormat>On-screen Show (4:3)</PresentationFormat>
  <Paragraphs>220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cscs</vt:lpstr>
      <vt:lpstr>Introduction to HPC</vt:lpstr>
      <vt:lpstr>School scope, objectives, program</vt:lpstr>
      <vt:lpstr>A quick introduction to HPC</vt:lpstr>
      <vt:lpstr>Why HPC…</vt:lpstr>
      <vt:lpstr>HPC systems: the building blocks</vt:lpstr>
      <vt:lpstr>They need talk to each other…</vt:lpstr>
      <vt:lpstr>…they need also to talk to you…</vt:lpstr>
      <vt:lpstr>Issues and limitations: a matter of money…</vt:lpstr>
      <vt:lpstr>Example: HPC systems power consumption</vt:lpstr>
      <vt:lpstr>The end of the “Free Performance Lunch” era</vt:lpstr>
      <vt:lpstr>Improving efficiency: the advent of accelerators</vt:lpstr>
      <vt:lpstr>Why accelerators help</vt:lpstr>
      <vt:lpstr>Piz Daint</vt:lpstr>
      <vt:lpstr>Efficiency comparison </vt:lpstr>
      <vt:lpstr>Programming Models</vt:lpstr>
      <vt:lpstr>Week 1: MPI &amp; OpenMP</vt:lpstr>
      <vt:lpstr>Week 2: GPU programming</vt:lpstr>
      <vt:lpstr>BOF</vt:lpstr>
      <vt:lpstr>The Team</vt:lpstr>
    </vt:vector>
  </TitlesOfParts>
  <Company>Mediaviso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Yves Baumgartner</dc:creator>
  <cp:lastModifiedBy>Claudio Gheller </cp:lastModifiedBy>
  <cp:revision>247</cp:revision>
  <dcterms:created xsi:type="dcterms:W3CDTF">2012-03-08T13:30:56Z</dcterms:created>
  <dcterms:modified xsi:type="dcterms:W3CDTF">2016-07-14T13:19:15Z</dcterms:modified>
</cp:coreProperties>
</file>