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Economica"/>
      <p:regular r:id="rId21"/>
      <p:bold r:id="rId22"/>
      <p:italic r:id="rId23"/>
      <p:boldItalic r:id="rId24"/>
    </p:embeddedFont>
    <p:embeddedFont>
      <p:font typeface="Merriweather Black"/>
      <p:bold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F5D722-F58C-4172-B96B-E101B678B312}">
  <a:tblStyle styleId="{37F5D722-F58C-4172-B96B-E101B678B31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Black-boldItalic.fntdata"/><Relationship Id="rId25" Type="http://schemas.openxmlformats.org/officeDocument/2006/relationships/font" Target="fonts/MerriweatherBlack-bold.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41312f39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41312f39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Scaling the Data: Scaling the data is primarily used to address the issue of features having different scales or units. It ensures that features are on a similar scale, which can be important for certain algorithms that are sensitive to the magnitude of the features. Scaling is typically applied to the input features of a dataset and does not directly address class imbalance or data distribution.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Random Oversampling: Random oversampling is a technique used to tackle class imbalance in a dataset, where one class has significantly fewer instances compared to the other class(es). It involves generating synthetic samples from the minority class or replicating existing samples to balance the class distribution. Random oversampling aims to provide more training data for the minority class, enabling the model to learn its patterns more effectively and improve performance on the minority class.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3f45b177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3f45b177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 10 best features and Gradient Boosting model to build the app which have 75% accuracy score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39e66c39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39e66c39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Used Plotly Dash for the Dashboard. Dash is a free python library that can be customized without using HTML and JS.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3f3c99a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3f3c99a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inputs used </a:t>
            </a:r>
            <a:r>
              <a:rPr lang="en-GB"/>
              <a:t>in</a:t>
            </a:r>
            <a:r>
              <a:rPr lang="en-GB"/>
              <a:t> the </a:t>
            </a:r>
            <a:r>
              <a:rPr lang="en-GB"/>
              <a:t>demonstration</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41934036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41934036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39e66c394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39e66c394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3d93dd0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3d93dd0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3e960f42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3e960f42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3f45b177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3f45b177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Check on how data is distributed</a:t>
            </a:r>
            <a:endParaRPr/>
          </a:p>
          <a:p>
            <a:pPr indent="0" lvl="0" marL="0" rtl="0" algn="l">
              <a:spcBef>
                <a:spcPts val="0"/>
              </a:spcBef>
              <a:spcAft>
                <a:spcPts val="0"/>
              </a:spcAft>
              <a:buNone/>
            </a:pPr>
            <a:r>
              <a:rPr lang="en-GB"/>
              <a:t>Check on null values</a:t>
            </a:r>
            <a:endParaRPr/>
          </a:p>
          <a:p>
            <a:pPr indent="0" lvl="0" marL="0" rtl="0" algn="l">
              <a:spcBef>
                <a:spcPts val="0"/>
              </a:spcBef>
              <a:spcAft>
                <a:spcPts val="0"/>
              </a:spcAft>
              <a:buNone/>
            </a:pPr>
            <a:r>
              <a:rPr lang="en-GB"/>
              <a:t>Check on duplicates values</a:t>
            </a:r>
            <a:endParaRPr/>
          </a:p>
          <a:p>
            <a:pPr indent="0" lvl="0" marL="0" rtl="0" algn="l">
              <a:spcBef>
                <a:spcPts val="0"/>
              </a:spcBef>
              <a:spcAft>
                <a:spcPts val="0"/>
              </a:spcAft>
              <a:buNone/>
            </a:pPr>
            <a:r>
              <a:rPr lang="en-GB"/>
              <a:t>Change the categorical / non number value itu number so machine learning can understand 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3f45b177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3f45b177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3f45b177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3f45b177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Heat map of the correlation matrix of different features.</a:t>
            </a:r>
            <a:endParaRPr/>
          </a:p>
          <a:p>
            <a:pPr indent="-298450" lvl="0" marL="457200" rtl="0" algn="l">
              <a:spcBef>
                <a:spcPts val="0"/>
              </a:spcBef>
              <a:spcAft>
                <a:spcPts val="0"/>
              </a:spcAft>
              <a:buSzPts val="1100"/>
              <a:buChar char="●"/>
            </a:pPr>
            <a:r>
              <a:rPr lang="en-GB"/>
              <a:t>H</a:t>
            </a:r>
            <a:r>
              <a:rPr lang="en-GB"/>
              <a:t>emoglobin has the maximum positive linear correlation with smoking, which is logical.</a:t>
            </a:r>
            <a:endParaRPr/>
          </a:p>
          <a:p>
            <a:pPr indent="-298450" lvl="0" marL="457200" rtl="0" algn="l">
              <a:spcBef>
                <a:spcPts val="0"/>
              </a:spcBef>
              <a:spcAft>
                <a:spcPts val="0"/>
              </a:spcAft>
              <a:buSzPts val="1100"/>
              <a:buChar char="●"/>
            </a:pPr>
            <a:r>
              <a:rPr lang="en-GB"/>
              <a:t>HDL has the highest negative linear correlation with smoking.</a:t>
            </a:r>
            <a:endParaRPr/>
          </a:p>
          <a:p>
            <a:pPr indent="-298450" lvl="0" marL="457200" rtl="0" algn="l">
              <a:spcBef>
                <a:spcPts val="0"/>
              </a:spcBef>
              <a:spcAft>
                <a:spcPts val="0"/>
              </a:spcAft>
              <a:buSzPts val="1100"/>
              <a:buChar char="●"/>
            </a:pPr>
            <a:r>
              <a:rPr lang="en-GB"/>
              <a:t>Surprisingly, age has a negative linear correlation with smoking.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39e66c394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39e66c394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Split our preprocessed data into our features and target arrays</a:t>
            </a:r>
            <a:endParaRPr/>
          </a:p>
          <a:p>
            <a:pPr indent="0" lvl="0" marL="0" rtl="0" algn="l">
              <a:spcBef>
                <a:spcPts val="0"/>
              </a:spcBef>
              <a:spcAft>
                <a:spcPts val="0"/>
              </a:spcAft>
              <a:buNone/>
            </a:pPr>
            <a:r>
              <a:rPr lang="en-GB"/>
              <a:t>Split into training and test data set: Using train test split, we split the whole dataset into training and validation set before testing it on the test 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summary, the code performs feature selection using SelectKBest and the f_classif scoring function to select the top 10 features based on their F-values. It then prints the names of the selected features. This technique helps identify the most informative features for the classification task and can potentially improve the model's performance by reducing the dimensionality of the input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39e66c394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39e66c394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43275" y="2421775"/>
            <a:ext cx="8342400" cy="1875300"/>
          </a:xfrm>
          <a:prstGeom prst="rect">
            <a:avLst/>
          </a:prstGeom>
        </p:spPr>
        <p:txBody>
          <a:bodyPr anchorCtr="0" anchor="b" bIns="91425" lIns="91425" spcFirstLastPara="1" rIns="91425" wrap="square" tIns="91425">
            <a:normAutofit/>
          </a:bodyPr>
          <a:lstStyle/>
          <a:p>
            <a:pPr indent="0" lvl="0" marL="0" rtl="0" algn="ctr">
              <a:lnSpc>
                <a:spcPct val="150000"/>
              </a:lnSpc>
              <a:spcBef>
                <a:spcPts val="0"/>
              </a:spcBef>
              <a:spcAft>
                <a:spcPts val="0"/>
              </a:spcAft>
              <a:buNone/>
            </a:pPr>
            <a:r>
              <a:rPr lang="en-GB" sz="2100">
                <a:highlight>
                  <a:srgbClr val="FFFFFF"/>
                </a:highlight>
                <a:latin typeface="Merriweather Black"/>
                <a:ea typeface="Merriweather Black"/>
                <a:cs typeface="Merriweather Black"/>
                <a:sym typeface="Merriweather Black"/>
              </a:rPr>
              <a:t>General Practice Smoking-Status Assessment and Referral Tool (GP-SmART)</a:t>
            </a:r>
            <a:endParaRPr sz="2100">
              <a:highlight>
                <a:srgbClr val="FFFFFF"/>
              </a:highlight>
              <a:latin typeface="Merriweather Black"/>
              <a:ea typeface="Merriweather Black"/>
              <a:cs typeface="Merriweather Black"/>
              <a:sym typeface="Merriweather Black"/>
            </a:endParaRPr>
          </a:p>
          <a:p>
            <a:pPr indent="0" lvl="0" marL="0" rtl="0" algn="ctr">
              <a:spcBef>
                <a:spcPts val="0"/>
              </a:spcBef>
              <a:spcAft>
                <a:spcPts val="0"/>
              </a:spcAft>
              <a:buNone/>
            </a:pPr>
            <a:r>
              <a:t/>
            </a:r>
            <a:endParaRPr/>
          </a:p>
        </p:txBody>
      </p:sp>
      <p:pic>
        <p:nvPicPr>
          <p:cNvPr id="63" name="Google Shape;63;p13"/>
          <p:cNvPicPr preferRelativeResize="0"/>
          <p:nvPr/>
        </p:nvPicPr>
        <p:blipFill>
          <a:blip r:embed="rId3">
            <a:alphaModFix/>
          </a:blip>
          <a:stretch>
            <a:fillRect/>
          </a:stretch>
        </p:blipFill>
        <p:spPr>
          <a:xfrm>
            <a:off x="2951175" y="853050"/>
            <a:ext cx="1984175" cy="1761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Attempt to Improve the Model</a:t>
            </a:r>
            <a:endParaRPr/>
          </a:p>
        </p:txBody>
      </p:sp>
      <p:sp>
        <p:nvSpPr>
          <p:cNvPr id="123" name="Google Shape;123;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Applying Different Technique:</a:t>
            </a:r>
            <a:endParaRPr/>
          </a:p>
          <a:p>
            <a:pPr indent="-342900" lvl="0" marL="457200" rtl="0" algn="l">
              <a:spcBef>
                <a:spcPts val="1200"/>
              </a:spcBef>
              <a:spcAft>
                <a:spcPts val="0"/>
              </a:spcAft>
              <a:buSzPts val="1800"/>
              <a:buChar char="●"/>
            </a:pPr>
            <a:r>
              <a:rPr lang="en-GB"/>
              <a:t>Eliminate outliers and Scaling the Data (Standard Scaler / Min Max )</a:t>
            </a:r>
            <a:endParaRPr/>
          </a:p>
          <a:p>
            <a:pPr indent="-342900" lvl="0" marL="457200" rtl="0" algn="l">
              <a:spcBef>
                <a:spcPts val="0"/>
              </a:spcBef>
              <a:spcAft>
                <a:spcPts val="0"/>
              </a:spcAft>
              <a:buSzPts val="1800"/>
              <a:buChar char="●"/>
            </a:pPr>
            <a:r>
              <a:rPr lang="en-GB"/>
              <a:t>Random OverSampler</a:t>
            </a:r>
            <a:endParaRPr/>
          </a:p>
          <a:p>
            <a:pPr indent="-342900" lvl="0" marL="457200" rtl="0" algn="l">
              <a:spcBef>
                <a:spcPts val="0"/>
              </a:spcBef>
              <a:spcAft>
                <a:spcPts val="0"/>
              </a:spcAft>
              <a:buSzPts val="1800"/>
              <a:buChar char="●"/>
            </a:pPr>
            <a:r>
              <a:rPr lang="en-GB"/>
              <a:t>ANOVA (Analysis of Variance)</a:t>
            </a:r>
            <a:endParaRPr/>
          </a:p>
          <a:p>
            <a:pPr indent="0" lvl="0" marL="457200" rtl="0" algn="l">
              <a:spcBef>
                <a:spcPts val="1200"/>
              </a:spcBef>
              <a:spcAft>
                <a:spcPts val="1200"/>
              </a:spcAft>
              <a:buNone/>
            </a:pPr>
            <a:r>
              <a:t/>
            </a:r>
            <a:endParaRPr/>
          </a:p>
        </p:txBody>
      </p:sp>
      <p:pic>
        <p:nvPicPr>
          <p:cNvPr id="124" name="Google Shape;124;p22"/>
          <p:cNvPicPr preferRelativeResize="0"/>
          <p:nvPr/>
        </p:nvPicPr>
        <p:blipFill>
          <a:blip r:embed="rId3">
            <a:alphaModFix/>
          </a:blip>
          <a:stretch>
            <a:fillRect/>
          </a:stretch>
        </p:blipFill>
        <p:spPr>
          <a:xfrm>
            <a:off x="4690550" y="2354925"/>
            <a:ext cx="2840925" cy="213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Results?</a:t>
            </a:r>
            <a:endParaRPr sz="4100"/>
          </a:p>
        </p:txBody>
      </p:sp>
      <p:sp>
        <p:nvSpPr>
          <p:cNvPr id="130" name="Google Shape;130;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b="1" sz="1650">
              <a:solidFill>
                <a:srgbClr val="3C4043"/>
              </a:solidFill>
              <a:latin typeface="Arial"/>
              <a:ea typeface="Arial"/>
              <a:cs typeface="Arial"/>
              <a:sym typeface="Arial"/>
            </a:endParaRPr>
          </a:p>
        </p:txBody>
      </p:sp>
      <p:pic>
        <p:nvPicPr>
          <p:cNvPr id="131" name="Google Shape;131;p23"/>
          <p:cNvPicPr preferRelativeResize="0"/>
          <p:nvPr/>
        </p:nvPicPr>
        <p:blipFill>
          <a:blip r:embed="rId3">
            <a:alphaModFix/>
          </a:blip>
          <a:stretch>
            <a:fillRect/>
          </a:stretch>
        </p:blipFill>
        <p:spPr>
          <a:xfrm>
            <a:off x="311700" y="1225225"/>
            <a:ext cx="8703701" cy="3789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DashBoard</a:t>
            </a:r>
            <a:endParaRPr/>
          </a:p>
        </p:txBody>
      </p:sp>
      <p:pic>
        <p:nvPicPr>
          <p:cNvPr id="137" name="Google Shape;137;p24"/>
          <p:cNvPicPr preferRelativeResize="0"/>
          <p:nvPr/>
        </p:nvPicPr>
        <p:blipFill>
          <a:blip r:embed="rId3">
            <a:alphaModFix/>
          </a:blip>
          <a:stretch>
            <a:fillRect/>
          </a:stretch>
        </p:blipFill>
        <p:spPr>
          <a:xfrm>
            <a:off x="1077300" y="1147225"/>
            <a:ext cx="6726624" cy="3670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graphicFrame>
        <p:nvGraphicFramePr>
          <p:cNvPr id="142" name="Google Shape;142;p25"/>
          <p:cNvGraphicFramePr/>
          <p:nvPr/>
        </p:nvGraphicFramePr>
        <p:xfrm>
          <a:off x="152400" y="250875"/>
          <a:ext cx="3000000" cy="3000000"/>
        </p:xfrm>
        <a:graphic>
          <a:graphicData uri="http://schemas.openxmlformats.org/drawingml/2006/table">
            <a:tbl>
              <a:tblPr>
                <a:noFill/>
                <a:tableStyleId>{37F5D722-F58C-4172-B96B-E101B678B312}</a:tableStyleId>
              </a:tblPr>
              <a:tblGrid>
                <a:gridCol w="2635325"/>
                <a:gridCol w="2168075"/>
                <a:gridCol w="2037250"/>
                <a:gridCol w="1812950"/>
              </a:tblGrid>
              <a:tr h="552700">
                <a:tc>
                  <a:txBody>
                    <a:bodyPr/>
                    <a:lstStyle/>
                    <a:p>
                      <a:pPr indent="0" lvl="0" marL="0" rtl="0" algn="l">
                        <a:spcBef>
                          <a:spcPts val="0"/>
                        </a:spcBef>
                        <a:spcAft>
                          <a:spcPts val="0"/>
                        </a:spcAft>
                        <a:buNone/>
                      </a:pPr>
                      <a:r>
                        <a:t/>
                      </a:r>
                      <a:endParaRPr/>
                    </a:p>
                  </a:txBody>
                  <a:tcPr marT="9525" marB="91425" marR="9525" marL="9525" anchor="b"/>
                </a:tc>
                <a:tc>
                  <a:txBody>
                    <a:bodyPr/>
                    <a:lstStyle/>
                    <a:p>
                      <a:pPr indent="0" lvl="0" marL="0" rtl="0" algn="ctr">
                        <a:lnSpc>
                          <a:spcPct val="115000"/>
                        </a:lnSpc>
                        <a:spcBef>
                          <a:spcPts val="0"/>
                        </a:spcBef>
                        <a:spcAft>
                          <a:spcPts val="0"/>
                        </a:spcAft>
                        <a:buNone/>
                      </a:pPr>
                      <a:r>
                        <a:rPr b="1" lang="en-GB" sz="1200"/>
                        <a:t>Patient 1</a:t>
                      </a:r>
                      <a:endParaRPr b="1" sz="1200"/>
                    </a:p>
                  </a:txBody>
                  <a:tcPr marT="9525" marB="91425" marR="9525" marL="9525" anchor="b">
                    <a:solidFill>
                      <a:srgbClr val="FFFF00"/>
                    </a:solidFill>
                  </a:tcPr>
                </a:tc>
                <a:tc>
                  <a:txBody>
                    <a:bodyPr/>
                    <a:lstStyle/>
                    <a:p>
                      <a:pPr indent="0" lvl="0" marL="0" rtl="0" algn="ctr">
                        <a:lnSpc>
                          <a:spcPct val="115000"/>
                        </a:lnSpc>
                        <a:spcBef>
                          <a:spcPts val="0"/>
                        </a:spcBef>
                        <a:spcAft>
                          <a:spcPts val="0"/>
                        </a:spcAft>
                        <a:buNone/>
                      </a:pPr>
                      <a:r>
                        <a:rPr b="1" lang="en-GB" sz="1200"/>
                        <a:t>Patient 2</a:t>
                      </a:r>
                      <a:endParaRPr b="1" sz="1200"/>
                    </a:p>
                  </a:txBody>
                  <a:tcPr marT="9525" marB="91425" marR="9525" marL="9525" anchor="b">
                    <a:solidFill>
                      <a:srgbClr val="FFFF00"/>
                    </a:solidFill>
                  </a:tcPr>
                </a:tc>
                <a:tc>
                  <a:txBody>
                    <a:bodyPr/>
                    <a:lstStyle/>
                    <a:p>
                      <a:pPr indent="0" lvl="0" marL="0" rtl="0" algn="ctr">
                        <a:lnSpc>
                          <a:spcPct val="115000"/>
                        </a:lnSpc>
                        <a:spcBef>
                          <a:spcPts val="0"/>
                        </a:spcBef>
                        <a:spcAft>
                          <a:spcPts val="0"/>
                        </a:spcAft>
                        <a:buNone/>
                      </a:pPr>
                      <a:r>
                        <a:rPr b="1" lang="en-GB" sz="1200"/>
                        <a:t>Patient 3</a:t>
                      </a:r>
                      <a:endParaRPr b="1" sz="1200"/>
                    </a:p>
                  </a:txBody>
                  <a:tcPr marT="9525" marB="91425" marR="9525" marL="9525" anchor="b">
                    <a:solidFill>
                      <a:srgbClr val="FFFF00"/>
                    </a:solidFill>
                  </a:tcPr>
                </a:tc>
              </a:tr>
              <a:tr h="398225">
                <a:tc>
                  <a:txBody>
                    <a:bodyPr/>
                    <a:lstStyle/>
                    <a:p>
                      <a:pPr indent="0" lvl="0" marL="0" rtl="0" algn="ctr">
                        <a:lnSpc>
                          <a:spcPct val="115000"/>
                        </a:lnSpc>
                        <a:spcBef>
                          <a:spcPts val="0"/>
                        </a:spcBef>
                        <a:spcAft>
                          <a:spcPts val="0"/>
                        </a:spcAft>
                        <a:buNone/>
                      </a:pPr>
                      <a:r>
                        <a:rPr b="1" lang="en-GB" sz="1500">
                          <a:solidFill>
                            <a:srgbClr val="1D1C1D"/>
                          </a:solidFill>
                        </a:rPr>
                        <a:t>Age</a:t>
                      </a:r>
                      <a:endParaRPr b="1" sz="1500">
                        <a:solidFill>
                          <a:srgbClr val="1D1C1D"/>
                        </a:solidFill>
                      </a:endParaRPr>
                    </a:p>
                  </a:txBody>
                  <a:tcPr marT="9525" marB="91425" marR="9525" marL="9525" anchor="b"/>
                </a:tc>
                <a:tc>
                  <a:txBody>
                    <a:bodyPr/>
                    <a:lstStyle/>
                    <a:p>
                      <a:pPr indent="0" lvl="0" marL="0" rtl="0" algn="ctr">
                        <a:lnSpc>
                          <a:spcPct val="115000"/>
                        </a:lnSpc>
                        <a:spcBef>
                          <a:spcPts val="0"/>
                        </a:spcBef>
                        <a:spcAft>
                          <a:spcPts val="0"/>
                        </a:spcAft>
                        <a:buNone/>
                      </a:pPr>
                      <a:r>
                        <a:rPr lang="en-GB" sz="1200"/>
                        <a:t>45</a:t>
                      </a:r>
                      <a:endParaRPr sz="1200"/>
                    </a:p>
                  </a:txBody>
                  <a:tcPr marT="9525" marB="91425" marR="9525" marL="9525" anchor="b">
                    <a:solidFill>
                      <a:srgbClr val="FFC000"/>
                    </a:solidFill>
                  </a:tcPr>
                </a:tc>
                <a:tc>
                  <a:txBody>
                    <a:bodyPr/>
                    <a:lstStyle/>
                    <a:p>
                      <a:pPr indent="0" lvl="0" marL="0" rtl="0" algn="ctr">
                        <a:lnSpc>
                          <a:spcPct val="115000"/>
                        </a:lnSpc>
                        <a:spcBef>
                          <a:spcPts val="0"/>
                        </a:spcBef>
                        <a:spcAft>
                          <a:spcPts val="0"/>
                        </a:spcAft>
                        <a:buNone/>
                      </a:pPr>
                      <a:r>
                        <a:rPr lang="en-GB" sz="1200"/>
                        <a:t>40</a:t>
                      </a:r>
                      <a:endParaRPr sz="1200"/>
                    </a:p>
                  </a:txBody>
                  <a:tcPr marT="9525" marB="91425" marR="9525" marL="9525" anchor="b">
                    <a:solidFill>
                      <a:srgbClr val="D9E1F2"/>
                    </a:solidFill>
                  </a:tcPr>
                </a:tc>
                <a:tc>
                  <a:txBody>
                    <a:bodyPr/>
                    <a:lstStyle/>
                    <a:p>
                      <a:pPr indent="0" lvl="0" marL="0" rtl="0" algn="ctr">
                        <a:lnSpc>
                          <a:spcPct val="115000"/>
                        </a:lnSpc>
                        <a:spcBef>
                          <a:spcPts val="0"/>
                        </a:spcBef>
                        <a:spcAft>
                          <a:spcPts val="0"/>
                        </a:spcAft>
                        <a:buNone/>
                      </a:pPr>
                      <a:r>
                        <a:rPr lang="en-GB" sz="1200"/>
                        <a:t>25</a:t>
                      </a:r>
                      <a:endParaRPr sz="1200"/>
                    </a:p>
                  </a:txBody>
                  <a:tcPr marT="9525" marB="91425" marR="9525" marL="9525" anchor="b">
                    <a:solidFill>
                      <a:srgbClr val="FCE4D6"/>
                    </a:solidFill>
                  </a:tcPr>
                </a:tc>
              </a:tr>
              <a:tr h="398225">
                <a:tc>
                  <a:txBody>
                    <a:bodyPr/>
                    <a:lstStyle/>
                    <a:p>
                      <a:pPr indent="0" lvl="0" marL="0" rtl="0" algn="ctr">
                        <a:lnSpc>
                          <a:spcPct val="115000"/>
                        </a:lnSpc>
                        <a:spcBef>
                          <a:spcPts val="0"/>
                        </a:spcBef>
                        <a:spcAft>
                          <a:spcPts val="0"/>
                        </a:spcAft>
                        <a:buNone/>
                      </a:pPr>
                      <a:r>
                        <a:rPr b="1" lang="en-GB" sz="1500">
                          <a:solidFill>
                            <a:srgbClr val="1D1C1D"/>
                          </a:solidFill>
                        </a:rPr>
                        <a:t>Gender</a:t>
                      </a:r>
                      <a:endParaRPr b="1" sz="1500">
                        <a:solidFill>
                          <a:srgbClr val="1D1C1D"/>
                        </a:solidFill>
                      </a:endParaRPr>
                    </a:p>
                  </a:txBody>
                  <a:tcPr marT="9525" marB="91425" marR="9525" marL="9525" anchor="b"/>
                </a:tc>
                <a:tc>
                  <a:txBody>
                    <a:bodyPr/>
                    <a:lstStyle/>
                    <a:p>
                      <a:pPr indent="0" lvl="0" marL="0" rtl="0" algn="ctr">
                        <a:lnSpc>
                          <a:spcPct val="115000"/>
                        </a:lnSpc>
                        <a:spcBef>
                          <a:spcPts val="0"/>
                        </a:spcBef>
                        <a:spcAft>
                          <a:spcPts val="0"/>
                        </a:spcAft>
                        <a:buNone/>
                      </a:pPr>
                      <a:r>
                        <a:rPr lang="en-GB" sz="1200"/>
                        <a:t>M</a:t>
                      </a:r>
                      <a:endParaRPr sz="1200"/>
                    </a:p>
                  </a:txBody>
                  <a:tcPr marT="9525" marB="91425" marR="9525" marL="9525" anchor="b">
                    <a:solidFill>
                      <a:srgbClr val="FFC000"/>
                    </a:solidFill>
                  </a:tcPr>
                </a:tc>
                <a:tc>
                  <a:txBody>
                    <a:bodyPr/>
                    <a:lstStyle/>
                    <a:p>
                      <a:pPr indent="0" lvl="0" marL="0" rtl="0" algn="ctr">
                        <a:lnSpc>
                          <a:spcPct val="115000"/>
                        </a:lnSpc>
                        <a:spcBef>
                          <a:spcPts val="0"/>
                        </a:spcBef>
                        <a:spcAft>
                          <a:spcPts val="0"/>
                        </a:spcAft>
                        <a:buNone/>
                      </a:pPr>
                      <a:r>
                        <a:rPr lang="en-GB" sz="1200"/>
                        <a:t>M</a:t>
                      </a:r>
                      <a:endParaRPr sz="1200"/>
                    </a:p>
                  </a:txBody>
                  <a:tcPr marT="9525" marB="91425" marR="9525" marL="9525" anchor="b">
                    <a:solidFill>
                      <a:srgbClr val="D9E1F2"/>
                    </a:solidFill>
                  </a:tcPr>
                </a:tc>
                <a:tc>
                  <a:txBody>
                    <a:bodyPr/>
                    <a:lstStyle/>
                    <a:p>
                      <a:pPr indent="0" lvl="0" marL="0" rtl="0" algn="ctr">
                        <a:lnSpc>
                          <a:spcPct val="115000"/>
                        </a:lnSpc>
                        <a:spcBef>
                          <a:spcPts val="0"/>
                        </a:spcBef>
                        <a:spcAft>
                          <a:spcPts val="0"/>
                        </a:spcAft>
                        <a:buNone/>
                      </a:pPr>
                      <a:r>
                        <a:rPr lang="en-GB" sz="1200"/>
                        <a:t>F</a:t>
                      </a:r>
                      <a:endParaRPr sz="1200"/>
                    </a:p>
                  </a:txBody>
                  <a:tcPr marT="9525" marB="91425" marR="9525" marL="9525" anchor="b">
                    <a:solidFill>
                      <a:srgbClr val="FCE4D6"/>
                    </a:solidFill>
                  </a:tcPr>
                </a:tc>
              </a:tr>
              <a:tr h="398225">
                <a:tc>
                  <a:txBody>
                    <a:bodyPr/>
                    <a:lstStyle/>
                    <a:p>
                      <a:pPr indent="0" lvl="0" marL="0" rtl="0" algn="ctr">
                        <a:lnSpc>
                          <a:spcPct val="115000"/>
                        </a:lnSpc>
                        <a:spcBef>
                          <a:spcPts val="0"/>
                        </a:spcBef>
                        <a:spcAft>
                          <a:spcPts val="0"/>
                        </a:spcAft>
                        <a:buNone/>
                      </a:pPr>
                      <a:r>
                        <a:rPr b="1" lang="en-GB" sz="1500">
                          <a:solidFill>
                            <a:srgbClr val="1D1C1D"/>
                          </a:solidFill>
                        </a:rPr>
                        <a:t>Height</a:t>
                      </a:r>
                      <a:endParaRPr b="1" sz="1500">
                        <a:solidFill>
                          <a:srgbClr val="1D1C1D"/>
                        </a:solidFill>
                      </a:endParaRPr>
                    </a:p>
                  </a:txBody>
                  <a:tcPr marT="9525" marB="91425" marR="9525" marL="9525" anchor="b"/>
                </a:tc>
                <a:tc>
                  <a:txBody>
                    <a:bodyPr/>
                    <a:lstStyle/>
                    <a:p>
                      <a:pPr indent="0" lvl="0" marL="0" rtl="0" algn="ctr">
                        <a:lnSpc>
                          <a:spcPct val="115000"/>
                        </a:lnSpc>
                        <a:spcBef>
                          <a:spcPts val="0"/>
                        </a:spcBef>
                        <a:spcAft>
                          <a:spcPts val="0"/>
                        </a:spcAft>
                        <a:buNone/>
                      </a:pPr>
                      <a:r>
                        <a:rPr lang="en-GB" sz="1200"/>
                        <a:t>170</a:t>
                      </a:r>
                      <a:endParaRPr sz="1200"/>
                    </a:p>
                  </a:txBody>
                  <a:tcPr marT="9525" marB="91425" marR="9525" marL="9525" anchor="b">
                    <a:solidFill>
                      <a:srgbClr val="FFC000"/>
                    </a:solidFill>
                  </a:tcPr>
                </a:tc>
                <a:tc>
                  <a:txBody>
                    <a:bodyPr/>
                    <a:lstStyle/>
                    <a:p>
                      <a:pPr indent="0" lvl="0" marL="0" rtl="0" algn="ctr">
                        <a:lnSpc>
                          <a:spcPct val="115000"/>
                        </a:lnSpc>
                        <a:spcBef>
                          <a:spcPts val="0"/>
                        </a:spcBef>
                        <a:spcAft>
                          <a:spcPts val="0"/>
                        </a:spcAft>
                        <a:buNone/>
                      </a:pPr>
                      <a:r>
                        <a:rPr lang="en-GB" sz="1200"/>
                        <a:t>170</a:t>
                      </a:r>
                      <a:endParaRPr sz="1200"/>
                    </a:p>
                  </a:txBody>
                  <a:tcPr marT="9525" marB="91425" marR="9525" marL="9525" anchor="b">
                    <a:solidFill>
                      <a:srgbClr val="D9E1F2"/>
                    </a:solidFill>
                  </a:tcPr>
                </a:tc>
                <a:tc>
                  <a:txBody>
                    <a:bodyPr/>
                    <a:lstStyle/>
                    <a:p>
                      <a:pPr indent="0" lvl="0" marL="0" rtl="0" algn="ctr">
                        <a:lnSpc>
                          <a:spcPct val="115000"/>
                        </a:lnSpc>
                        <a:spcBef>
                          <a:spcPts val="0"/>
                        </a:spcBef>
                        <a:spcAft>
                          <a:spcPts val="0"/>
                        </a:spcAft>
                        <a:buNone/>
                      </a:pPr>
                      <a:r>
                        <a:rPr lang="en-GB" sz="1200"/>
                        <a:t>170</a:t>
                      </a:r>
                      <a:endParaRPr sz="1200"/>
                    </a:p>
                  </a:txBody>
                  <a:tcPr marT="9525" marB="91425" marR="9525" marL="9525" anchor="b">
                    <a:solidFill>
                      <a:srgbClr val="FCE4D6"/>
                    </a:solidFill>
                  </a:tcPr>
                </a:tc>
              </a:tr>
              <a:tr h="398225">
                <a:tc>
                  <a:txBody>
                    <a:bodyPr/>
                    <a:lstStyle/>
                    <a:p>
                      <a:pPr indent="0" lvl="0" marL="0" rtl="0" algn="ctr">
                        <a:lnSpc>
                          <a:spcPct val="115000"/>
                        </a:lnSpc>
                        <a:spcBef>
                          <a:spcPts val="0"/>
                        </a:spcBef>
                        <a:spcAft>
                          <a:spcPts val="0"/>
                        </a:spcAft>
                        <a:buNone/>
                      </a:pPr>
                      <a:r>
                        <a:rPr b="1" lang="en-GB" sz="1500">
                          <a:solidFill>
                            <a:srgbClr val="1D1C1D"/>
                          </a:solidFill>
                        </a:rPr>
                        <a:t>Weight</a:t>
                      </a:r>
                      <a:endParaRPr b="1" sz="1500">
                        <a:solidFill>
                          <a:srgbClr val="1D1C1D"/>
                        </a:solidFill>
                      </a:endParaRPr>
                    </a:p>
                  </a:txBody>
                  <a:tcPr marT="9525" marB="91425" marR="9525" marL="9525" anchor="b"/>
                </a:tc>
                <a:tc>
                  <a:txBody>
                    <a:bodyPr/>
                    <a:lstStyle/>
                    <a:p>
                      <a:pPr indent="0" lvl="0" marL="0" rtl="0" algn="ctr">
                        <a:lnSpc>
                          <a:spcPct val="115000"/>
                        </a:lnSpc>
                        <a:spcBef>
                          <a:spcPts val="0"/>
                        </a:spcBef>
                        <a:spcAft>
                          <a:spcPts val="0"/>
                        </a:spcAft>
                        <a:buNone/>
                      </a:pPr>
                      <a:r>
                        <a:rPr lang="en-GB" sz="1200"/>
                        <a:t>60</a:t>
                      </a:r>
                      <a:endParaRPr sz="1200"/>
                    </a:p>
                  </a:txBody>
                  <a:tcPr marT="9525" marB="91425" marR="9525" marL="9525" anchor="b">
                    <a:solidFill>
                      <a:srgbClr val="FFC000"/>
                    </a:solidFill>
                  </a:tcPr>
                </a:tc>
                <a:tc>
                  <a:txBody>
                    <a:bodyPr/>
                    <a:lstStyle/>
                    <a:p>
                      <a:pPr indent="0" lvl="0" marL="0" rtl="0" algn="ctr">
                        <a:lnSpc>
                          <a:spcPct val="115000"/>
                        </a:lnSpc>
                        <a:spcBef>
                          <a:spcPts val="0"/>
                        </a:spcBef>
                        <a:spcAft>
                          <a:spcPts val="0"/>
                        </a:spcAft>
                        <a:buNone/>
                      </a:pPr>
                      <a:r>
                        <a:rPr lang="en-GB" sz="1200"/>
                        <a:t>60</a:t>
                      </a:r>
                      <a:endParaRPr sz="1200"/>
                    </a:p>
                  </a:txBody>
                  <a:tcPr marT="9525" marB="91425" marR="9525" marL="9525" anchor="b">
                    <a:solidFill>
                      <a:srgbClr val="D9E1F2"/>
                    </a:solidFill>
                  </a:tcPr>
                </a:tc>
                <a:tc>
                  <a:txBody>
                    <a:bodyPr/>
                    <a:lstStyle/>
                    <a:p>
                      <a:pPr indent="0" lvl="0" marL="0" rtl="0" algn="ctr">
                        <a:lnSpc>
                          <a:spcPct val="115000"/>
                        </a:lnSpc>
                        <a:spcBef>
                          <a:spcPts val="0"/>
                        </a:spcBef>
                        <a:spcAft>
                          <a:spcPts val="0"/>
                        </a:spcAft>
                        <a:buNone/>
                      </a:pPr>
                      <a:r>
                        <a:rPr lang="en-GB" sz="1200"/>
                        <a:t>50</a:t>
                      </a:r>
                      <a:endParaRPr sz="1200"/>
                    </a:p>
                  </a:txBody>
                  <a:tcPr marT="9525" marB="91425" marR="9525" marL="9525" anchor="b">
                    <a:solidFill>
                      <a:srgbClr val="FCE4D6"/>
                    </a:solidFill>
                  </a:tcPr>
                </a:tc>
              </a:tr>
              <a:tr h="398225">
                <a:tc>
                  <a:txBody>
                    <a:bodyPr/>
                    <a:lstStyle/>
                    <a:p>
                      <a:pPr indent="0" lvl="0" marL="0" rtl="0" algn="ctr">
                        <a:lnSpc>
                          <a:spcPct val="115000"/>
                        </a:lnSpc>
                        <a:spcBef>
                          <a:spcPts val="0"/>
                        </a:spcBef>
                        <a:spcAft>
                          <a:spcPts val="0"/>
                        </a:spcAft>
                        <a:buNone/>
                      </a:pPr>
                      <a:r>
                        <a:rPr b="1" lang="en-GB" sz="1500">
                          <a:solidFill>
                            <a:srgbClr val="1D1C1D"/>
                          </a:solidFill>
                        </a:rPr>
                        <a:t>Systolic</a:t>
                      </a:r>
                      <a:endParaRPr b="1" sz="1500">
                        <a:solidFill>
                          <a:srgbClr val="1D1C1D"/>
                        </a:solidFill>
                      </a:endParaRPr>
                    </a:p>
                  </a:txBody>
                  <a:tcPr marT="9525" marB="91425" marR="9525" marL="9525" anchor="b"/>
                </a:tc>
                <a:tc>
                  <a:txBody>
                    <a:bodyPr/>
                    <a:lstStyle/>
                    <a:p>
                      <a:pPr indent="0" lvl="0" marL="0" rtl="0" algn="ctr">
                        <a:lnSpc>
                          <a:spcPct val="115000"/>
                        </a:lnSpc>
                        <a:spcBef>
                          <a:spcPts val="0"/>
                        </a:spcBef>
                        <a:spcAft>
                          <a:spcPts val="0"/>
                        </a:spcAft>
                        <a:buNone/>
                      </a:pPr>
                      <a:r>
                        <a:rPr lang="en-GB" sz="1200"/>
                        <a:t>120</a:t>
                      </a:r>
                      <a:endParaRPr sz="1200"/>
                    </a:p>
                  </a:txBody>
                  <a:tcPr marT="9525" marB="91425" marR="9525" marL="9525" anchor="b">
                    <a:solidFill>
                      <a:srgbClr val="FFC000"/>
                    </a:solidFill>
                  </a:tcPr>
                </a:tc>
                <a:tc>
                  <a:txBody>
                    <a:bodyPr/>
                    <a:lstStyle/>
                    <a:p>
                      <a:pPr indent="0" lvl="0" marL="0" rtl="0" algn="ctr">
                        <a:lnSpc>
                          <a:spcPct val="115000"/>
                        </a:lnSpc>
                        <a:spcBef>
                          <a:spcPts val="0"/>
                        </a:spcBef>
                        <a:spcAft>
                          <a:spcPts val="0"/>
                        </a:spcAft>
                        <a:buNone/>
                      </a:pPr>
                      <a:r>
                        <a:rPr lang="en-GB" sz="1200"/>
                        <a:t>90</a:t>
                      </a:r>
                      <a:endParaRPr sz="1200"/>
                    </a:p>
                  </a:txBody>
                  <a:tcPr marT="9525" marB="91425" marR="9525" marL="9525" anchor="b">
                    <a:solidFill>
                      <a:srgbClr val="D9E1F2"/>
                    </a:solidFill>
                  </a:tcPr>
                </a:tc>
                <a:tc>
                  <a:txBody>
                    <a:bodyPr/>
                    <a:lstStyle/>
                    <a:p>
                      <a:pPr indent="0" lvl="0" marL="0" rtl="0" algn="ctr">
                        <a:lnSpc>
                          <a:spcPct val="115000"/>
                        </a:lnSpc>
                        <a:spcBef>
                          <a:spcPts val="0"/>
                        </a:spcBef>
                        <a:spcAft>
                          <a:spcPts val="0"/>
                        </a:spcAft>
                        <a:buNone/>
                      </a:pPr>
                      <a:r>
                        <a:rPr lang="en-GB" sz="1200"/>
                        <a:t>126</a:t>
                      </a:r>
                      <a:endParaRPr sz="1200"/>
                    </a:p>
                  </a:txBody>
                  <a:tcPr marT="9525" marB="91425" marR="9525" marL="9525" anchor="b">
                    <a:solidFill>
                      <a:srgbClr val="FCE4D6"/>
                    </a:solidFill>
                  </a:tcPr>
                </a:tc>
              </a:tr>
              <a:tr h="398225">
                <a:tc>
                  <a:txBody>
                    <a:bodyPr/>
                    <a:lstStyle/>
                    <a:p>
                      <a:pPr indent="0" lvl="0" marL="0" rtl="0" algn="ctr">
                        <a:lnSpc>
                          <a:spcPct val="115000"/>
                        </a:lnSpc>
                        <a:spcBef>
                          <a:spcPts val="0"/>
                        </a:spcBef>
                        <a:spcAft>
                          <a:spcPts val="0"/>
                        </a:spcAft>
                        <a:buNone/>
                      </a:pPr>
                      <a:r>
                        <a:rPr b="1" lang="en-GB" sz="1500">
                          <a:solidFill>
                            <a:srgbClr val="1D1C1D"/>
                          </a:solidFill>
                        </a:rPr>
                        <a:t>Hemoglobin</a:t>
                      </a:r>
                      <a:endParaRPr b="1" sz="1500">
                        <a:solidFill>
                          <a:srgbClr val="1D1C1D"/>
                        </a:solidFill>
                      </a:endParaRPr>
                    </a:p>
                  </a:txBody>
                  <a:tcPr marT="9525" marB="91425" marR="9525" marL="9525" anchor="b"/>
                </a:tc>
                <a:tc>
                  <a:txBody>
                    <a:bodyPr/>
                    <a:lstStyle/>
                    <a:p>
                      <a:pPr indent="0" lvl="0" marL="0" rtl="0" algn="ctr">
                        <a:lnSpc>
                          <a:spcPct val="115000"/>
                        </a:lnSpc>
                        <a:spcBef>
                          <a:spcPts val="0"/>
                        </a:spcBef>
                        <a:spcAft>
                          <a:spcPts val="0"/>
                        </a:spcAft>
                        <a:buNone/>
                      </a:pPr>
                      <a:r>
                        <a:rPr lang="en-GB" sz="1200"/>
                        <a:t>15.6</a:t>
                      </a:r>
                      <a:endParaRPr sz="1200"/>
                    </a:p>
                  </a:txBody>
                  <a:tcPr marT="9525" marB="91425" marR="9525" marL="9525" anchor="b">
                    <a:solidFill>
                      <a:srgbClr val="FFC000"/>
                    </a:solidFill>
                  </a:tcPr>
                </a:tc>
                <a:tc>
                  <a:txBody>
                    <a:bodyPr/>
                    <a:lstStyle/>
                    <a:p>
                      <a:pPr indent="0" lvl="0" marL="0" rtl="0" algn="ctr">
                        <a:lnSpc>
                          <a:spcPct val="115000"/>
                        </a:lnSpc>
                        <a:spcBef>
                          <a:spcPts val="0"/>
                        </a:spcBef>
                        <a:spcAft>
                          <a:spcPts val="0"/>
                        </a:spcAft>
                        <a:buNone/>
                      </a:pPr>
                      <a:r>
                        <a:rPr lang="en-GB" sz="1200"/>
                        <a:t>16.9</a:t>
                      </a:r>
                      <a:endParaRPr sz="1200"/>
                    </a:p>
                  </a:txBody>
                  <a:tcPr marT="9525" marB="91425" marR="9525" marL="9525" anchor="b">
                    <a:solidFill>
                      <a:srgbClr val="D9E1F2"/>
                    </a:solidFill>
                  </a:tcPr>
                </a:tc>
                <a:tc>
                  <a:txBody>
                    <a:bodyPr/>
                    <a:lstStyle/>
                    <a:p>
                      <a:pPr indent="0" lvl="0" marL="0" rtl="0" algn="ctr">
                        <a:lnSpc>
                          <a:spcPct val="115000"/>
                        </a:lnSpc>
                        <a:spcBef>
                          <a:spcPts val="0"/>
                        </a:spcBef>
                        <a:spcAft>
                          <a:spcPts val="0"/>
                        </a:spcAft>
                        <a:buNone/>
                      </a:pPr>
                      <a:r>
                        <a:rPr lang="en-GB" sz="1200"/>
                        <a:t>15.6</a:t>
                      </a:r>
                      <a:endParaRPr sz="1200"/>
                    </a:p>
                  </a:txBody>
                  <a:tcPr marT="9525" marB="91425" marR="9525" marL="9525" anchor="b">
                    <a:solidFill>
                      <a:srgbClr val="FCE4D6"/>
                    </a:solidFill>
                  </a:tcPr>
                </a:tc>
              </a:tr>
              <a:tr h="398225">
                <a:tc>
                  <a:txBody>
                    <a:bodyPr/>
                    <a:lstStyle/>
                    <a:p>
                      <a:pPr indent="0" lvl="0" marL="0" rtl="0" algn="ctr">
                        <a:lnSpc>
                          <a:spcPct val="115000"/>
                        </a:lnSpc>
                        <a:spcBef>
                          <a:spcPts val="0"/>
                        </a:spcBef>
                        <a:spcAft>
                          <a:spcPts val="0"/>
                        </a:spcAft>
                        <a:buNone/>
                      </a:pPr>
                      <a:r>
                        <a:rPr b="1" lang="en-GB" sz="1500">
                          <a:solidFill>
                            <a:srgbClr val="1D1C1D"/>
                          </a:solidFill>
                        </a:rPr>
                        <a:t>Triglyceride</a:t>
                      </a:r>
                      <a:endParaRPr b="1" sz="1500">
                        <a:solidFill>
                          <a:srgbClr val="1D1C1D"/>
                        </a:solidFill>
                      </a:endParaRPr>
                    </a:p>
                  </a:txBody>
                  <a:tcPr marT="9525" marB="91425" marR="9525" marL="9525" anchor="b"/>
                </a:tc>
                <a:tc>
                  <a:txBody>
                    <a:bodyPr/>
                    <a:lstStyle/>
                    <a:p>
                      <a:pPr indent="0" lvl="0" marL="0" rtl="0" algn="ctr">
                        <a:lnSpc>
                          <a:spcPct val="115000"/>
                        </a:lnSpc>
                        <a:spcBef>
                          <a:spcPts val="0"/>
                        </a:spcBef>
                        <a:spcAft>
                          <a:spcPts val="0"/>
                        </a:spcAft>
                        <a:buNone/>
                      </a:pPr>
                      <a:r>
                        <a:rPr lang="en-GB" sz="1200"/>
                        <a:t>159</a:t>
                      </a:r>
                      <a:endParaRPr sz="1200"/>
                    </a:p>
                  </a:txBody>
                  <a:tcPr marT="9525" marB="91425" marR="9525" marL="9525" anchor="b">
                    <a:solidFill>
                      <a:srgbClr val="FFC000"/>
                    </a:solidFill>
                  </a:tcPr>
                </a:tc>
                <a:tc>
                  <a:txBody>
                    <a:bodyPr/>
                    <a:lstStyle/>
                    <a:p>
                      <a:pPr indent="0" lvl="0" marL="0" rtl="0" algn="ctr">
                        <a:lnSpc>
                          <a:spcPct val="115000"/>
                        </a:lnSpc>
                        <a:spcBef>
                          <a:spcPts val="0"/>
                        </a:spcBef>
                        <a:spcAft>
                          <a:spcPts val="0"/>
                        </a:spcAft>
                        <a:buNone/>
                      </a:pPr>
                      <a:r>
                        <a:rPr lang="en-GB" sz="1200"/>
                        <a:t>81</a:t>
                      </a:r>
                      <a:endParaRPr sz="1200"/>
                    </a:p>
                  </a:txBody>
                  <a:tcPr marT="9525" marB="91425" marR="9525" marL="9525" anchor="b">
                    <a:solidFill>
                      <a:srgbClr val="D9E1F2"/>
                    </a:solidFill>
                  </a:tcPr>
                </a:tc>
                <a:tc>
                  <a:txBody>
                    <a:bodyPr/>
                    <a:lstStyle/>
                    <a:p>
                      <a:pPr indent="0" lvl="0" marL="0" rtl="0" algn="ctr">
                        <a:lnSpc>
                          <a:spcPct val="115000"/>
                        </a:lnSpc>
                        <a:spcBef>
                          <a:spcPts val="0"/>
                        </a:spcBef>
                        <a:spcAft>
                          <a:spcPts val="0"/>
                        </a:spcAft>
                        <a:buNone/>
                      </a:pPr>
                      <a:r>
                        <a:rPr lang="en-GB" sz="1200"/>
                        <a:t>48</a:t>
                      </a:r>
                      <a:endParaRPr sz="1200"/>
                    </a:p>
                  </a:txBody>
                  <a:tcPr marT="9525" marB="91425" marR="9525" marL="9525" anchor="b">
                    <a:solidFill>
                      <a:srgbClr val="FCE4D6"/>
                    </a:solidFill>
                  </a:tcPr>
                </a:tc>
              </a:tr>
              <a:tr h="398225">
                <a:tc>
                  <a:txBody>
                    <a:bodyPr/>
                    <a:lstStyle/>
                    <a:p>
                      <a:pPr indent="0" lvl="0" marL="0" rtl="0" algn="ctr">
                        <a:lnSpc>
                          <a:spcPct val="115000"/>
                        </a:lnSpc>
                        <a:spcBef>
                          <a:spcPts val="0"/>
                        </a:spcBef>
                        <a:spcAft>
                          <a:spcPts val="0"/>
                        </a:spcAft>
                        <a:buNone/>
                      </a:pPr>
                      <a:r>
                        <a:rPr b="1" lang="en-GB" sz="1500">
                          <a:solidFill>
                            <a:srgbClr val="1D1C1D"/>
                          </a:solidFill>
                        </a:rPr>
                        <a:t>HDL</a:t>
                      </a:r>
                      <a:endParaRPr b="1" sz="1500">
                        <a:solidFill>
                          <a:srgbClr val="1D1C1D"/>
                        </a:solidFill>
                      </a:endParaRPr>
                    </a:p>
                  </a:txBody>
                  <a:tcPr marT="9525" marB="91425" marR="9525" marL="9525" anchor="b"/>
                </a:tc>
                <a:tc>
                  <a:txBody>
                    <a:bodyPr/>
                    <a:lstStyle/>
                    <a:p>
                      <a:pPr indent="0" lvl="0" marL="0" rtl="0" algn="ctr">
                        <a:lnSpc>
                          <a:spcPct val="115000"/>
                        </a:lnSpc>
                        <a:spcBef>
                          <a:spcPts val="0"/>
                        </a:spcBef>
                        <a:spcAft>
                          <a:spcPts val="0"/>
                        </a:spcAft>
                        <a:buNone/>
                      </a:pPr>
                      <a:r>
                        <a:rPr lang="en-GB" sz="1200"/>
                        <a:t>52</a:t>
                      </a:r>
                      <a:endParaRPr sz="1200"/>
                    </a:p>
                  </a:txBody>
                  <a:tcPr marT="9525" marB="91425" marR="9525" marL="9525" anchor="b">
                    <a:solidFill>
                      <a:srgbClr val="FFC000"/>
                    </a:solidFill>
                  </a:tcPr>
                </a:tc>
                <a:tc>
                  <a:txBody>
                    <a:bodyPr/>
                    <a:lstStyle/>
                    <a:p>
                      <a:pPr indent="0" lvl="0" marL="0" rtl="0" algn="ctr">
                        <a:lnSpc>
                          <a:spcPct val="115000"/>
                        </a:lnSpc>
                        <a:spcBef>
                          <a:spcPts val="0"/>
                        </a:spcBef>
                        <a:spcAft>
                          <a:spcPts val="0"/>
                        </a:spcAft>
                        <a:buNone/>
                      </a:pPr>
                      <a:r>
                        <a:rPr lang="en-GB" sz="1200"/>
                        <a:t>40</a:t>
                      </a:r>
                      <a:endParaRPr sz="1200"/>
                    </a:p>
                  </a:txBody>
                  <a:tcPr marT="9525" marB="91425" marR="9525" marL="9525" anchor="b">
                    <a:solidFill>
                      <a:srgbClr val="D9E1F2"/>
                    </a:solidFill>
                  </a:tcPr>
                </a:tc>
                <a:tc>
                  <a:txBody>
                    <a:bodyPr/>
                    <a:lstStyle/>
                    <a:p>
                      <a:pPr indent="0" lvl="0" marL="0" rtl="0" algn="ctr">
                        <a:lnSpc>
                          <a:spcPct val="115000"/>
                        </a:lnSpc>
                        <a:spcBef>
                          <a:spcPts val="0"/>
                        </a:spcBef>
                        <a:spcAft>
                          <a:spcPts val="0"/>
                        </a:spcAft>
                        <a:buNone/>
                      </a:pPr>
                      <a:r>
                        <a:rPr lang="en-GB" sz="1200"/>
                        <a:t>79</a:t>
                      </a:r>
                      <a:endParaRPr sz="1200"/>
                    </a:p>
                  </a:txBody>
                  <a:tcPr marT="9525" marB="91425" marR="9525" marL="9525" anchor="b">
                    <a:solidFill>
                      <a:srgbClr val="FCE4D6"/>
                    </a:solidFill>
                  </a:tcPr>
                </a:tc>
              </a:tr>
              <a:tr h="398225">
                <a:tc>
                  <a:txBody>
                    <a:bodyPr/>
                    <a:lstStyle/>
                    <a:p>
                      <a:pPr indent="0" lvl="0" marL="0" rtl="0" algn="ctr">
                        <a:lnSpc>
                          <a:spcPct val="115000"/>
                        </a:lnSpc>
                        <a:spcBef>
                          <a:spcPts val="0"/>
                        </a:spcBef>
                        <a:spcAft>
                          <a:spcPts val="0"/>
                        </a:spcAft>
                        <a:buNone/>
                      </a:pPr>
                      <a:r>
                        <a:rPr b="1" lang="en-GB" sz="1500">
                          <a:solidFill>
                            <a:srgbClr val="1D1C1D"/>
                          </a:solidFill>
                        </a:rPr>
                        <a:t>Serum</a:t>
                      </a:r>
                      <a:endParaRPr b="1" sz="1500">
                        <a:solidFill>
                          <a:srgbClr val="1D1C1D"/>
                        </a:solidFill>
                      </a:endParaRPr>
                    </a:p>
                  </a:txBody>
                  <a:tcPr marT="9525" marB="91425" marR="9525" marL="9525" anchor="b"/>
                </a:tc>
                <a:tc>
                  <a:txBody>
                    <a:bodyPr/>
                    <a:lstStyle/>
                    <a:p>
                      <a:pPr indent="0" lvl="0" marL="0" rtl="0" algn="ctr">
                        <a:lnSpc>
                          <a:spcPct val="115000"/>
                        </a:lnSpc>
                        <a:spcBef>
                          <a:spcPts val="0"/>
                        </a:spcBef>
                        <a:spcAft>
                          <a:spcPts val="0"/>
                        </a:spcAft>
                        <a:buNone/>
                      </a:pPr>
                      <a:r>
                        <a:rPr lang="en-GB" sz="1200"/>
                        <a:t>0.9</a:t>
                      </a:r>
                      <a:endParaRPr sz="1200"/>
                    </a:p>
                  </a:txBody>
                  <a:tcPr marT="9525" marB="91425" marR="9525" marL="9525" anchor="b">
                    <a:solidFill>
                      <a:srgbClr val="FFC000"/>
                    </a:solidFill>
                  </a:tcPr>
                </a:tc>
                <a:tc>
                  <a:txBody>
                    <a:bodyPr/>
                    <a:lstStyle/>
                    <a:p>
                      <a:pPr indent="0" lvl="0" marL="0" rtl="0" algn="ctr">
                        <a:lnSpc>
                          <a:spcPct val="115000"/>
                        </a:lnSpc>
                        <a:spcBef>
                          <a:spcPts val="0"/>
                        </a:spcBef>
                        <a:spcAft>
                          <a:spcPts val="0"/>
                        </a:spcAft>
                        <a:buNone/>
                      </a:pPr>
                      <a:r>
                        <a:rPr lang="en-GB" sz="1200"/>
                        <a:t>1.2</a:t>
                      </a:r>
                      <a:endParaRPr sz="1200"/>
                    </a:p>
                  </a:txBody>
                  <a:tcPr marT="9525" marB="91425" marR="9525" marL="9525" anchor="b">
                    <a:solidFill>
                      <a:srgbClr val="D9E1F2"/>
                    </a:solidFill>
                  </a:tcPr>
                </a:tc>
                <a:tc>
                  <a:txBody>
                    <a:bodyPr/>
                    <a:lstStyle/>
                    <a:p>
                      <a:pPr indent="0" lvl="0" marL="0" rtl="0" algn="ctr">
                        <a:lnSpc>
                          <a:spcPct val="115000"/>
                        </a:lnSpc>
                        <a:spcBef>
                          <a:spcPts val="0"/>
                        </a:spcBef>
                        <a:spcAft>
                          <a:spcPts val="0"/>
                        </a:spcAft>
                        <a:buNone/>
                      </a:pPr>
                      <a:r>
                        <a:rPr lang="en-GB" sz="1200"/>
                        <a:t>0.9</a:t>
                      </a:r>
                      <a:endParaRPr sz="1200"/>
                    </a:p>
                  </a:txBody>
                  <a:tcPr marT="9525" marB="91425" marR="9525" marL="9525" anchor="b">
                    <a:solidFill>
                      <a:srgbClr val="FCE4D6"/>
                    </a:solidFill>
                  </a:tcPr>
                </a:tc>
              </a:tr>
              <a:tr h="398225">
                <a:tc>
                  <a:txBody>
                    <a:bodyPr/>
                    <a:lstStyle/>
                    <a:p>
                      <a:pPr indent="0" lvl="0" marL="0" rtl="0" algn="ctr">
                        <a:lnSpc>
                          <a:spcPct val="115000"/>
                        </a:lnSpc>
                        <a:spcBef>
                          <a:spcPts val="0"/>
                        </a:spcBef>
                        <a:spcAft>
                          <a:spcPts val="0"/>
                        </a:spcAft>
                        <a:buNone/>
                      </a:pPr>
                      <a:r>
                        <a:rPr b="1" lang="en-GB" sz="1500">
                          <a:solidFill>
                            <a:srgbClr val="1D1C1D"/>
                          </a:solidFill>
                        </a:rPr>
                        <a:t>GTP</a:t>
                      </a:r>
                      <a:endParaRPr b="1" sz="1500">
                        <a:solidFill>
                          <a:srgbClr val="1D1C1D"/>
                        </a:solidFill>
                      </a:endParaRPr>
                    </a:p>
                  </a:txBody>
                  <a:tcPr marT="9525" marB="91425" marR="9525" marL="9525" anchor="b"/>
                </a:tc>
                <a:tc>
                  <a:txBody>
                    <a:bodyPr/>
                    <a:lstStyle/>
                    <a:p>
                      <a:pPr indent="0" lvl="0" marL="0" rtl="0" algn="ctr">
                        <a:lnSpc>
                          <a:spcPct val="115000"/>
                        </a:lnSpc>
                        <a:spcBef>
                          <a:spcPts val="0"/>
                        </a:spcBef>
                        <a:spcAft>
                          <a:spcPts val="0"/>
                        </a:spcAft>
                        <a:buNone/>
                      </a:pPr>
                      <a:r>
                        <a:rPr lang="en-GB" sz="1200"/>
                        <a:t>79</a:t>
                      </a:r>
                      <a:endParaRPr sz="1200"/>
                    </a:p>
                  </a:txBody>
                  <a:tcPr marT="9525" marB="91425" marR="9525" marL="9525" anchor="b">
                    <a:solidFill>
                      <a:srgbClr val="FFC000"/>
                    </a:solidFill>
                  </a:tcPr>
                </a:tc>
                <a:tc>
                  <a:txBody>
                    <a:bodyPr/>
                    <a:lstStyle/>
                    <a:p>
                      <a:pPr indent="0" lvl="0" marL="0" rtl="0" algn="ctr">
                        <a:lnSpc>
                          <a:spcPct val="115000"/>
                        </a:lnSpc>
                        <a:spcBef>
                          <a:spcPts val="0"/>
                        </a:spcBef>
                        <a:spcAft>
                          <a:spcPts val="0"/>
                        </a:spcAft>
                        <a:buNone/>
                      </a:pPr>
                      <a:r>
                        <a:rPr lang="en-GB" sz="1200"/>
                        <a:t>22</a:t>
                      </a:r>
                      <a:endParaRPr sz="1200"/>
                    </a:p>
                  </a:txBody>
                  <a:tcPr marT="9525" marB="91425" marR="9525" marL="9525" anchor="b">
                    <a:solidFill>
                      <a:srgbClr val="D9E1F2"/>
                    </a:solidFill>
                  </a:tcPr>
                </a:tc>
                <a:tc>
                  <a:txBody>
                    <a:bodyPr/>
                    <a:lstStyle/>
                    <a:p>
                      <a:pPr indent="0" lvl="0" marL="0" rtl="0" algn="ctr">
                        <a:lnSpc>
                          <a:spcPct val="115000"/>
                        </a:lnSpc>
                        <a:spcBef>
                          <a:spcPts val="0"/>
                        </a:spcBef>
                        <a:spcAft>
                          <a:spcPts val="0"/>
                        </a:spcAft>
                        <a:buNone/>
                      </a:pPr>
                      <a:r>
                        <a:rPr lang="en-GB" sz="1200"/>
                        <a:t>9</a:t>
                      </a:r>
                      <a:endParaRPr sz="1200"/>
                    </a:p>
                  </a:txBody>
                  <a:tcPr marT="9525" marB="91425" marR="9525" marL="9525" anchor="b">
                    <a:solidFill>
                      <a:srgbClr val="FCE4D6"/>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nvSpPr>
        <p:spPr>
          <a:xfrm>
            <a:off x="3012825" y="1218575"/>
            <a:ext cx="319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Live Demo App and Thanks All :)</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4294967295" type="body"/>
          </p:nvPr>
        </p:nvSpPr>
        <p:spPr>
          <a:xfrm>
            <a:off x="354725" y="1077300"/>
            <a:ext cx="7922100" cy="359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300"/>
          </a:p>
          <a:p>
            <a:pPr indent="-342900" lvl="0" marL="457200" rtl="0" algn="l">
              <a:spcBef>
                <a:spcPts val="1200"/>
              </a:spcBef>
              <a:spcAft>
                <a:spcPts val="0"/>
              </a:spcAft>
              <a:buSzPts val="1800"/>
              <a:buChar char="●"/>
            </a:pPr>
            <a:r>
              <a:rPr lang="en-GB"/>
              <a:t>Screening tool that predicts smoking status based on presence of biological-signals in human body.</a:t>
            </a:r>
            <a:endParaRPr/>
          </a:p>
          <a:p>
            <a:pPr indent="-342900" lvl="0" marL="457200" rtl="0" algn="l">
              <a:spcBef>
                <a:spcPts val="0"/>
              </a:spcBef>
              <a:spcAft>
                <a:spcPts val="0"/>
              </a:spcAft>
              <a:buSzPts val="1800"/>
              <a:buChar char="●"/>
            </a:pPr>
            <a:r>
              <a:rPr lang="en-GB"/>
              <a:t>To be used in a primary health care setting by GP/practice nurse.</a:t>
            </a:r>
            <a:endParaRPr/>
          </a:p>
          <a:p>
            <a:pPr indent="-342900" lvl="0" marL="457200" rtl="0" algn="l">
              <a:spcBef>
                <a:spcPts val="0"/>
              </a:spcBef>
              <a:spcAft>
                <a:spcPts val="0"/>
              </a:spcAft>
              <a:buSzPts val="1800"/>
              <a:buChar char="●"/>
            </a:pPr>
            <a:r>
              <a:rPr lang="en-GB"/>
              <a:t>Refers to tailored interventions based on severity of dependence.</a:t>
            </a:r>
            <a:endParaRPr/>
          </a:p>
          <a:p>
            <a:pPr indent="-342900" lvl="0" marL="457200" rtl="0" algn="l">
              <a:spcBef>
                <a:spcPts val="0"/>
              </a:spcBef>
              <a:spcAft>
                <a:spcPts val="0"/>
              </a:spcAft>
              <a:buSzPts val="1800"/>
              <a:buChar char="●"/>
            </a:pPr>
            <a:r>
              <a:rPr lang="en-GB"/>
              <a:t>Also includes interactive dashboard for practitioner to explore sample data.</a:t>
            </a:r>
            <a:endParaRPr/>
          </a:p>
        </p:txBody>
      </p:sp>
      <p:sp>
        <p:nvSpPr>
          <p:cNvPr id="69" name="Google Shape;69;p14"/>
          <p:cNvSpPr txBox="1"/>
          <p:nvPr>
            <p:ph type="title"/>
          </p:nvPr>
        </p:nvSpPr>
        <p:spPr>
          <a:xfrm>
            <a:off x="311700" y="630625"/>
            <a:ext cx="8520600" cy="5166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Clr>
                <a:schemeClr val="dk1"/>
              </a:buClr>
              <a:buSzPts val="990"/>
              <a:buFont typeface="Arial"/>
              <a:buNone/>
            </a:pPr>
            <a:r>
              <a:rPr lang="en-GB" sz="2570"/>
              <a:t>Project Overview</a:t>
            </a:r>
            <a:endParaRPr sz="428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1114825" y="179950"/>
            <a:ext cx="6914351" cy="4507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57575" y="155025"/>
            <a:ext cx="8629500" cy="1042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sz="2300">
              <a:latin typeface="Open Sans"/>
              <a:ea typeface="Open Sans"/>
              <a:cs typeface="Open Sans"/>
              <a:sym typeface="Open Sans"/>
            </a:endParaRPr>
          </a:p>
          <a:p>
            <a:pPr indent="0" lvl="0" marL="0" rtl="0" algn="l">
              <a:spcBef>
                <a:spcPts val="0"/>
              </a:spcBef>
              <a:spcAft>
                <a:spcPts val="0"/>
              </a:spcAft>
              <a:buNone/>
            </a:pPr>
            <a:r>
              <a:rPr b="1" lang="en-GB" sz="1744">
                <a:latin typeface="Open Sans"/>
                <a:ea typeface="Open Sans"/>
                <a:cs typeface="Open Sans"/>
                <a:sym typeface="Open Sans"/>
              </a:rPr>
              <a:t>Data Source: </a:t>
            </a:r>
            <a:r>
              <a:rPr lang="en-GB" sz="1744">
                <a:latin typeface="Open Sans"/>
                <a:ea typeface="Open Sans"/>
                <a:cs typeface="Open Sans"/>
                <a:sym typeface="Open Sans"/>
              </a:rPr>
              <a:t>https://www.kaggle.com/datasets/kukuroo3/body-signal-of-smoking</a:t>
            </a:r>
            <a:endParaRPr sz="1744">
              <a:latin typeface="Open Sans"/>
              <a:ea typeface="Open Sans"/>
              <a:cs typeface="Open Sans"/>
              <a:sym typeface="Open Sans"/>
            </a:endParaRPr>
          </a:p>
          <a:p>
            <a:pPr indent="0" lvl="0" marL="0" rtl="0" algn="l">
              <a:spcBef>
                <a:spcPts val="0"/>
              </a:spcBef>
              <a:spcAft>
                <a:spcPts val="0"/>
              </a:spcAft>
              <a:buNone/>
            </a:pPr>
            <a:r>
              <a:t/>
            </a:r>
            <a:endParaRPr sz="2300">
              <a:latin typeface="Open Sans"/>
              <a:ea typeface="Open Sans"/>
              <a:cs typeface="Open Sans"/>
              <a:sym typeface="Open Sans"/>
            </a:endParaRPr>
          </a:p>
        </p:txBody>
      </p:sp>
      <p:pic>
        <p:nvPicPr>
          <p:cNvPr id="80" name="Google Shape;80;p16"/>
          <p:cNvPicPr preferRelativeResize="0"/>
          <p:nvPr/>
        </p:nvPicPr>
        <p:blipFill>
          <a:blip r:embed="rId3">
            <a:alphaModFix/>
          </a:blip>
          <a:stretch>
            <a:fillRect/>
          </a:stretch>
        </p:blipFill>
        <p:spPr>
          <a:xfrm>
            <a:off x="357575" y="1309980"/>
            <a:ext cx="8629500" cy="29836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Exploratory Data Analysis (Part 1)</a:t>
            </a:r>
            <a:endParaRPr/>
          </a:p>
        </p:txBody>
      </p:sp>
      <p:sp>
        <p:nvSpPr>
          <p:cNvPr id="86" name="Google Shape;86;p17"/>
          <p:cNvSpPr txBox="1"/>
          <p:nvPr/>
        </p:nvSpPr>
        <p:spPr>
          <a:xfrm>
            <a:off x="493425" y="500900"/>
            <a:ext cx="43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87" name="Google Shape;87;p17"/>
          <p:cNvPicPr preferRelativeResize="0"/>
          <p:nvPr/>
        </p:nvPicPr>
        <p:blipFill>
          <a:blip r:embed="rId3">
            <a:alphaModFix/>
          </a:blip>
          <a:stretch>
            <a:fillRect/>
          </a:stretch>
        </p:blipFill>
        <p:spPr>
          <a:xfrm>
            <a:off x="615900" y="583125"/>
            <a:ext cx="3333750" cy="3009900"/>
          </a:xfrm>
          <a:prstGeom prst="rect">
            <a:avLst/>
          </a:prstGeom>
          <a:noFill/>
          <a:ln>
            <a:noFill/>
          </a:ln>
        </p:spPr>
      </p:pic>
      <p:pic>
        <p:nvPicPr>
          <p:cNvPr id="88" name="Google Shape;88;p17"/>
          <p:cNvPicPr preferRelativeResize="0"/>
          <p:nvPr/>
        </p:nvPicPr>
        <p:blipFill rotWithShape="1">
          <a:blip r:embed="rId4">
            <a:alphaModFix/>
          </a:blip>
          <a:srcRect b="0" l="22940" r="0" t="0"/>
          <a:stretch/>
        </p:blipFill>
        <p:spPr>
          <a:xfrm>
            <a:off x="4799625" y="219700"/>
            <a:ext cx="2878300" cy="391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Exploratory Data Analysis (Part 2)</a:t>
            </a:r>
            <a:endParaRPr/>
          </a:p>
        </p:txBody>
      </p:sp>
      <p:pic>
        <p:nvPicPr>
          <p:cNvPr id="94" name="Google Shape;94;p18"/>
          <p:cNvPicPr preferRelativeResize="0"/>
          <p:nvPr/>
        </p:nvPicPr>
        <p:blipFill>
          <a:blip r:embed="rId3">
            <a:alphaModFix/>
          </a:blip>
          <a:stretch>
            <a:fillRect/>
          </a:stretch>
        </p:blipFill>
        <p:spPr>
          <a:xfrm>
            <a:off x="3294950" y="137425"/>
            <a:ext cx="5444501" cy="2289050"/>
          </a:xfrm>
          <a:prstGeom prst="rect">
            <a:avLst/>
          </a:prstGeom>
          <a:noFill/>
          <a:ln>
            <a:noFill/>
          </a:ln>
        </p:spPr>
      </p:pic>
      <p:pic>
        <p:nvPicPr>
          <p:cNvPr id="95" name="Google Shape;95;p18"/>
          <p:cNvPicPr preferRelativeResize="0"/>
          <p:nvPr/>
        </p:nvPicPr>
        <p:blipFill>
          <a:blip r:embed="rId4">
            <a:alphaModFix/>
          </a:blip>
          <a:stretch>
            <a:fillRect/>
          </a:stretch>
        </p:blipFill>
        <p:spPr>
          <a:xfrm>
            <a:off x="319500" y="1569950"/>
            <a:ext cx="2812949" cy="2210575"/>
          </a:xfrm>
          <a:prstGeom prst="rect">
            <a:avLst/>
          </a:prstGeom>
          <a:noFill/>
          <a:ln>
            <a:noFill/>
          </a:ln>
        </p:spPr>
      </p:pic>
      <p:pic>
        <p:nvPicPr>
          <p:cNvPr id="96" name="Google Shape;96;p18"/>
          <p:cNvPicPr preferRelativeResize="0"/>
          <p:nvPr/>
        </p:nvPicPr>
        <p:blipFill>
          <a:blip r:embed="rId5">
            <a:alphaModFix/>
          </a:blip>
          <a:stretch>
            <a:fillRect/>
          </a:stretch>
        </p:blipFill>
        <p:spPr>
          <a:xfrm>
            <a:off x="4604550" y="2485225"/>
            <a:ext cx="3139350" cy="233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Exploratory Data Analysis (Part 3)</a:t>
            </a:r>
            <a:endParaRPr/>
          </a:p>
        </p:txBody>
      </p:sp>
      <p:pic>
        <p:nvPicPr>
          <p:cNvPr id="102" name="Google Shape;102;p19"/>
          <p:cNvPicPr preferRelativeResize="0"/>
          <p:nvPr/>
        </p:nvPicPr>
        <p:blipFill>
          <a:blip r:embed="rId3">
            <a:alphaModFix/>
          </a:blip>
          <a:stretch>
            <a:fillRect/>
          </a:stretch>
        </p:blipFill>
        <p:spPr>
          <a:xfrm>
            <a:off x="1789650" y="152400"/>
            <a:ext cx="4931301" cy="40665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202800" y="131375"/>
            <a:ext cx="8629500" cy="381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sz="2300">
              <a:latin typeface="Open Sans"/>
              <a:ea typeface="Open Sans"/>
              <a:cs typeface="Open Sans"/>
              <a:sym typeface="Open Sans"/>
            </a:endParaRPr>
          </a:p>
          <a:p>
            <a:pPr indent="0" lvl="0" marL="0" rtl="0" algn="l">
              <a:spcBef>
                <a:spcPts val="0"/>
              </a:spcBef>
              <a:spcAft>
                <a:spcPts val="0"/>
              </a:spcAft>
              <a:buNone/>
            </a:pPr>
            <a:r>
              <a:rPr lang="en-GB" sz="2744">
                <a:latin typeface="Open Sans"/>
                <a:ea typeface="Open Sans"/>
                <a:cs typeface="Open Sans"/>
                <a:sym typeface="Open Sans"/>
              </a:rPr>
              <a:t>Pre-processing and model selection</a:t>
            </a:r>
            <a:endParaRPr sz="3044">
              <a:latin typeface="Open Sans"/>
              <a:ea typeface="Open Sans"/>
              <a:cs typeface="Open Sans"/>
              <a:sym typeface="Open Sans"/>
            </a:endParaRPr>
          </a:p>
        </p:txBody>
      </p:sp>
      <p:pic>
        <p:nvPicPr>
          <p:cNvPr id="108" name="Google Shape;108;p20"/>
          <p:cNvPicPr preferRelativeResize="0"/>
          <p:nvPr/>
        </p:nvPicPr>
        <p:blipFill>
          <a:blip r:embed="rId3">
            <a:alphaModFix/>
          </a:blip>
          <a:stretch>
            <a:fillRect/>
          </a:stretch>
        </p:blipFill>
        <p:spPr>
          <a:xfrm>
            <a:off x="202800" y="709625"/>
            <a:ext cx="2002050" cy="3559175"/>
          </a:xfrm>
          <a:prstGeom prst="rect">
            <a:avLst/>
          </a:prstGeom>
          <a:noFill/>
          <a:ln>
            <a:noFill/>
          </a:ln>
        </p:spPr>
      </p:pic>
      <p:pic>
        <p:nvPicPr>
          <p:cNvPr id="109" name="Google Shape;109;p20"/>
          <p:cNvPicPr preferRelativeResize="0"/>
          <p:nvPr/>
        </p:nvPicPr>
        <p:blipFill>
          <a:blip r:embed="rId4">
            <a:alphaModFix/>
          </a:blip>
          <a:stretch>
            <a:fillRect/>
          </a:stretch>
        </p:blipFill>
        <p:spPr>
          <a:xfrm>
            <a:off x="2654000" y="709625"/>
            <a:ext cx="4926700" cy="759525"/>
          </a:xfrm>
          <a:prstGeom prst="rect">
            <a:avLst/>
          </a:prstGeom>
          <a:noFill/>
          <a:ln>
            <a:noFill/>
          </a:ln>
        </p:spPr>
      </p:pic>
      <p:pic>
        <p:nvPicPr>
          <p:cNvPr id="110" name="Google Shape;110;p20"/>
          <p:cNvPicPr preferRelativeResize="0"/>
          <p:nvPr/>
        </p:nvPicPr>
        <p:blipFill>
          <a:blip r:embed="rId5">
            <a:alphaModFix/>
          </a:blip>
          <a:stretch>
            <a:fillRect/>
          </a:stretch>
        </p:blipFill>
        <p:spPr>
          <a:xfrm>
            <a:off x="3405125" y="1611325"/>
            <a:ext cx="3831650" cy="3173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Model SES</a:t>
            </a:r>
            <a:endParaRPr/>
          </a:p>
        </p:txBody>
      </p:sp>
      <p:sp>
        <p:nvSpPr>
          <p:cNvPr id="116" name="Google Shape;116;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1"/>
          <p:cNvPicPr preferRelativeResize="0"/>
          <p:nvPr/>
        </p:nvPicPr>
        <p:blipFill>
          <a:blip r:embed="rId3">
            <a:alphaModFix/>
          </a:blip>
          <a:stretch>
            <a:fillRect/>
          </a:stretch>
        </p:blipFill>
        <p:spPr>
          <a:xfrm>
            <a:off x="311700" y="1225225"/>
            <a:ext cx="8520600" cy="3667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