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8" r:id="rId3"/>
    <p:sldId id="260" r:id="rId4"/>
    <p:sldId id="261" r:id="rId5"/>
    <p:sldId id="262" r:id="rId6"/>
    <p:sldId id="299" r:id="rId7"/>
    <p:sldId id="300" r:id="rId8"/>
    <p:sldId id="259" r:id="rId9"/>
    <p:sldId id="286" r:id="rId10"/>
    <p:sldId id="303" r:id="rId11"/>
    <p:sldId id="302" r:id="rId12"/>
    <p:sldId id="294" r:id="rId13"/>
    <p:sldId id="295" r:id="rId14"/>
    <p:sldId id="296" r:id="rId15"/>
    <p:sldId id="297" r:id="rId16"/>
    <p:sldId id="298" r:id="rId17"/>
    <p:sldId id="305" r:id="rId18"/>
    <p:sldId id="290" r:id="rId19"/>
    <p:sldId id="271" r:id="rId20"/>
    <p:sldId id="279" r:id="rId21"/>
    <p:sldId id="281" r:id="rId22"/>
    <p:sldId id="27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86B"/>
    <a:srgbClr val="5BB976"/>
    <a:srgbClr val="1F6D8B"/>
    <a:srgbClr val="FFE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autoAdjust="0"/>
    <p:restoredTop sz="94660"/>
  </p:normalViewPr>
  <p:slideViewPr>
    <p:cSldViewPr snapToGrid="0">
      <p:cViewPr varScale="1">
        <p:scale>
          <a:sx n="184" d="100"/>
          <a:sy n="184" d="100"/>
        </p:scale>
        <p:origin x="103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2F2BDCC7-A3D8-406D-81E7-8875B1AB4741}" type="datetimeFigureOut">
              <a:rPr lang="en-US" smtClean="0"/>
              <a:t>8/25/2020</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70687B3-089E-419C-B9C5-2FF4286D60E0}" type="slidenum">
              <a:rPr lang="en-US" smtClean="0"/>
              <a:t>‹#›</a:t>
            </a:fld>
            <a:endParaRPr lang="en-US"/>
          </a:p>
        </p:txBody>
      </p:sp>
    </p:spTree>
    <p:extLst>
      <p:ext uri="{BB962C8B-B14F-4D97-AF65-F5344CB8AC3E}">
        <p14:creationId xmlns:p14="http://schemas.microsoft.com/office/powerpoint/2010/main" val="13482379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67173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413871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215875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73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307017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BDCC7-A3D8-406D-81E7-8875B1AB4741}"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385637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2BDCC7-A3D8-406D-81E7-8875B1AB4741}"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98067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BDCC7-A3D8-406D-81E7-8875B1AB4741}"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61380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94863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10138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2BDCC7-A3D8-406D-81E7-8875B1AB4741}" type="datetimeFigureOut">
              <a:rPr lang="en-US" smtClean="0"/>
              <a:t>8/25/2020</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70687B3-089E-419C-B9C5-2FF4286D60E0}" type="slidenum">
              <a:rPr lang="en-US" smtClean="0"/>
              <a:t>‹#›</a:t>
            </a:fld>
            <a:endParaRPr lang="en-US"/>
          </a:p>
        </p:txBody>
      </p:sp>
    </p:spTree>
    <p:extLst>
      <p:ext uri="{BB962C8B-B14F-4D97-AF65-F5344CB8AC3E}">
        <p14:creationId xmlns:p14="http://schemas.microsoft.com/office/powerpoint/2010/main" val="232227733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ultistate.us/research/covid/public" TargetMode="External"/><Relationship Id="rId2" Type="http://schemas.openxmlformats.org/officeDocument/2006/relationships/hyperlink" Target="https://data.cdc.gov/NCHS/Indicators-of-Anxiety-or-Depression-Based-on-Repor/8pt5-q6wp" TargetMode="External"/><Relationship Id="rId1" Type="http://schemas.openxmlformats.org/officeDocument/2006/relationships/slideLayout" Target="../slideLayouts/slideLayout2.xml"/><Relationship Id="rId5" Type="http://schemas.openxmlformats.org/officeDocument/2006/relationships/hyperlink" Target="https://oui.doleta.gov/unemploy/claims.asp" TargetMode="External"/><Relationship Id="rId4" Type="http://schemas.openxmlformats.org/officeDocument/2006/relationships/hyperlink" Target="https://covidtracking.com/data/api"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C27C-BA16-4C82-B4F2-27EF3678F199}"/>
              </a:ext>
            </a:extLst>
          </p:cNvPr>
          <p:cNvSpPr>
            <a:spLocks noGrp="1"/>
          </p:cNvSpPr>
          <p:nvPr>
            <p:ph type="ctrTitle"/>
          </p:nvPr>
        </p:nvSpPr>
        <p:spPr>
          <a:xfrm>
            <a:off x="946404" y="-489150"/>
            <a:ext cx="7063740" cy="3560445"/>
          </a:xfrm>
        </p:spPr>
        <p:txBody>
          <a:bodyPr/>
          <a:lstStyle/>
          <a:p>
            <a:r>
              <a:rPr lang="en-US" dirty="0"/>
              <a:t>Mental Health during COVID-19</a:t>
            </a:r>
          </a:p>
        </p:txBody>
      </p:sp>
      <p:sp>
        <p:nvSpPr>
          <p:cNvPr id="3" name="Subtitle 2">
            <a:extLst>
              <a:ext uri="{FF2B5EF4-FFF2-40B4-BE49-F238E27FC236}">
                <a16:creationId xmlns:a16="http://schemas.microsoft.com/office/drawing/2014/main" id="{3696261B-B91A-45FF-BC7A-1A8B6426F5B6}"/>
              </a:ext>
            </a:extLst>
          </p:cNvPr>
          <p:cNvSpPr>
            <a:spLocks noGrp="1"/>
          </p:cNvSpPr>
          <p:nvPr>
            <p:ph type="subTitle" idx="1"/>
          </p:nvPr>
        </p:nvSpPr>
        <p:spPr>
          <a:xfrm>
            <a:off x="431958" y="5917624"/>
            <a:ext cx="5837802" cy="460318"/>
          </a:xfrm>
        </p:spPr>
        <p:txBody>
          <a:bodyPr/>
          <a:lstStyle/>
          <a:p>
            <a:r>
              <a:rPr lang="en-US" dirty="0"/>
              <a:t>UTSA Data Analytics Bootcamp Project 1</a:t>
            </a:r>
          </a:p>
        </p:txBody>
      </p:sp>
      <p:sp>
        <p:nvSpPr>
          <p:cNvPr id="4" name="Subtitle 2">
            <a:extLst>
              <a:ext uri="{FF2B5EF4-FFF2-40B4-BE49-F238E27FC236}">
                <a16:creationId xmlns:a16="http://schemas.microsoft.com/office/drawing/2014/main" id="{20E3C5F9-8DF9-4D89-88B9-96A3AFB146D8}"/>
              </a:ext>
            </a:extLst>
          </p:cNvPr>
          <p:cNvSpPr txBox="1">
            <a:spLocks/>
          </p:cNvSpPr>
          <p:nvPr/>
        </p:nvSpPr>
        <p:spPr>
          <a:xfrm>
            <a:off x="431958" y="6418116"/>
            <a:ext cx="5837802" cy="460318"/>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200" dirty="0"/>
              <a:t>Adela Garza, Kristina Ruhl, </a:t>
            </a:r>
            <a:r>
              <a:rPr lang="en-US" sz="1200" dirty="0" err="1"/>
              <a:t>Giam</a:t>
            </a:r>
            <a:r>
              <a:rPr lang="en-US" sz="1200" dirty="0"/>
              <a:t> </a:t>
            </a:r>
            <a:r>
              <a:rPr lang="en-US" sz="1200" dirty="0" err="1"/>
              <a:t>Sigaud</a:t>
            </a:r>
            <a:r>
              <a:rPr lang="en-US" sz="1200" dirty="0"/>
              <a:t>, and Leo Zambrano</a:t>
            </a:r>
          </a:p>
        </p:txBody>
      </p:sp>
    </p:spTree>
    <p:extLst>
      <p:ext uri="{BB962C8B-B14F-4D97-AF65-F5344CB8AC3E}">
        <p14:creationId xmlns:p14="http://schemas.microsoft.com/office/powerpoint/2010/main" val="181219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1689677"/>
            <a:ext cx="2743200" cy="1828799"/>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1689677"/>
            <a:ext cx="2743200" cy="1828799"/>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6" y="139925"/>
            <a:ext cx="8255585" cy="6616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2100" dirty="0"/>
              <a:t>New Covid-19 Cases vs Anxiety or Depressive Disorder by State </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71000" y="1689677"/>
            <a:ext cx="2743200" cy="1828799"/>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799"/>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71000" y="4266617"/>
            <a:ext cx="2743200" cy="1828799"/>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799"/>
          </a:xfrm>
          <a:prstGeom prst="rect">
            <a:avLst/>
          </a:prstGeom>
        </p:spPr>
      </p:pic>
      <p:cxnSp>
        <p:nvCxnSpPr>
          <p:cNvPr id="4" name="Straight Arrow Connector 3">
            <a:extLst>
              <a:ext uri="{FF2B5EF4-FFF2-40B4-BE49-F238E27FC236}">
                <a16:creationId xmlns:a16="http://schemas.microsoft.com/office/drawing/2014/main" id="{71046D30-DF5E-4264-ADE8-D1133FB0DF07}"/>
              </a:ext>
            </a:extLst>
          </p:cNvPr>
          <p:cNvCxnSpPr>
            <a:cxnSpLocks/>
          </p:cNvCxnSpPr>
          <p:nvPr/>
        </p:nvCxnSpPr>
        <p:spPr>
          <a:xfrm flipH="1" flipV="1">
            <a:off x="2228018" y="2650243"/>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512DAA-4612-4C91-8B72-4FA791C0F283}"/>
              </a:ext>
            </a:extLst>
          </p:cNvPr>
          <p:cNvCxnSpPr>
            <a:cxnSpLocks/>
          </p:cNvCxnSpPr>
          <p:nvPr/>
        </p:nvCxnSpPr>
        <p:spPr>
          <a:xfrm flipH="1" flipV="1">
            <a:off x="1050487" y="2003136"/>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A56926-862A-4900-8DB9-D5EED9520509}"/>
              </a:ext>
            </a:extLst>
          </p:cNvPr>
          <p:cNvCxnSpPr>
            <a:cxnSpLocks/>
          </p:cNvCxnSpPr>
          <p:nvPr/>
        </p:nvCxnSpPr>
        <p:spPr>
          <a:xfrm flipH="1" flipV="1">
            <a:off x="1399296" y="2003135"/>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63D956-853A-4DCA-8C7A-1668CFDCD4AC}"/>
              </a:ext>
            </a:extLst>
          </p:cNvPr>
          <p:cNvCxnSpPr>
            <a:cxnSpLocks/>
          </p:cNvCxnSpPr>
          <p:nvPr/>
        </p:nvCxnSpPr>
        <p:spPr>
          <a:xfrm rot="10800000" flipH="1" flipV="1">
            <a:off x="1900814" y="2962563"/>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75E26E-3C4F-4C2A-A7AA-54E657132A49}"/>
              </a:ext>
            </a:extLst>
          </p:cNvPr>
          <p:cNvSpPr txBox="1"/>
          <p:nvPr/>
        </p:nvSpPr>
        <p:spPr>
          <a:xfrm>
            <a:off x="1441666" y="2063935"/>
            <a:ext cx="426313"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5 - 25</a:t>
            </a:r>
          </a:p>
        </p:txBody>
      </p:sp>
      <p:sp>
        <p:nvSpPr>
          <p:cNvPr id="9" name="TextBox 8">
            <a:extLst>
              <a:ext uri="{FF2B5EF4-FFF2-40B4-BE49-F238E27FC236}">
                <a16:creationId xmlns:a16="http://schemas.microsoft.com/office/drawing/2014/main" id="{2A295E0A-D49D-4933-8D56-4BD01157A164}"/>
              </a:ext>
            </a:extLst>
          </p:cNvPr>
          <p:cNvSpPr txBox="1"/>
          <p:nvPr/>
        </p:nvSpPr>
        <p:spPr>
          <a:xfrm>
            <a:off x="981636" y="2058101"/>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5 - 10</a:t>
            </a:r>
          </a:p>
        </p:txBody>
      </p:sp>
      <p:sp>
        <p:nvSpPr>
          <p:cNvPr id="23" name="TextBox 22">
            <a:extLst>
              <a:ext uri="{FF2B5EF4-FFF2-40B4-BE49-F238E27FC236}">
                <a16:creationId xmlns:a16="http://schemas.microsoft.com/office/drawing/2014/main" id="{F45EEB17-6180-4ADF-A5FE-4D72D67100E2}"/>
              </a:ext>
            </a:extLst>
          </p:cNvPr>
          <p:cNvSpPr txBox="1"/>
          <p:nvPr/>
        </p:nvSpPr>
        <p:spPr>
          <a:xfrm>
            <a:off x="1628848" y="2826484"/>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6 - 21</a:t>
            </a:r>
          </a:p>
        </p:txBody>
      </p:sp>
      <p:sp>
        <p:nvSpPr>
          <p:cNvPr id="2" name="TextBox 1">
            <a:extLst>
              <a:ext uri="{FF2B5EF4-FFF2-40B4-BE49-F238E27FC236}">
                <a16:creationId xmlns:a16="http://schemas.microsoft.com/office/drawing/2014/main" id="{FB3C1782-8BF8-4D96-B9D0-914C60DB2CDA}"/>
              </a:ext>
            </a:extLst>
          </p:cNvPr>
          <p:cNvSpPr txBox="1"/>
          <p:nvPr/>
        </p:nvSpPr>
        <p:spPr>
          <a:xfrm>
            <a:off x="2272400" y="2650243"/>
            <a:ext cx="366859"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7- 4</a:t>
            </a:r>
          </a:p>
        </p:txBody>
      </p:sp>
      <p:sp>
        <p:nvSpPr>
          <p:cNvPr id="19" name="TextBox 18">
            <a:extLst>
              <a:ext uri="{FF2B5EF4-FFF2-40B4-BE49-F238E27FC236}">
                <a16:creationId xmlns:a16="http://schemas.microsoft.com/office/drawing/2014/main" id="{D080D82C-921C-46F2-A343-6AD9A1E4C23E}"/>
              </a:ext>
            </a:extLst>
          </p:cNvPr>
          <p:cNvSpPr txBox="1"/>
          <p:nvPr/>
        </p:nvSpPr>
        <p:spPr>
          <a:xfrm>
            <a:off x="836641" y="1485413"/>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California</a:t>
            </a:r>
          </a:p>
        </p:txBody>
      </p:sp>
      <p:sp>
        <p:nvSpPr>
          <p:cNvPr id="22" name="TextBox 21">
            <a:extLst>
              <a:ext uri="{FF2B5EF4-FFF2-40B4-BE49-F238E27FC236}">
                <a16:creationId xmlns:a16="http://schemas.microsoft.com/office/drawing/2014/main" id="{A3A31015-9875-4F3F-9F1B-BDF1DB264592}"/>
              </a:ext>
            </a:extLst>
          </p:cNvPr>
          <p:cNvSpPr txBox="1"/>
          <p:nvPr/>
        </p:nvSpPr>
        <p:spPr>
          <a:xfrm>
            <a:off x="3584717" y="1493493"/>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Florida</a:t>
            </a:r>
          </a:p>
        </p:txBody>
      </p:sp>
      <p:sp>
        <p:nvSpPr>
          <p:cNvPr id="26" name="TextBox 25">
            <a:extLst>
              <a:ext uri="{FF2B5EF4-FFF2-40B4-BE49-F238E27FC236}">
                <a16:creationId xmlns:a16="http://schemas.microsoft.com/office/drawing/2014/main" id="{80B8050C-0F11-420E-B49A-90136E07F425}"/>
              </a:ext>
            </a:extLst>
          </p:cNvPr>
          <p:cNvSpPr txBox="1"/>
          <p:nvPr/>
        </p:nvSpPr>
        <p:spPr>
          <a:xfrm>
            <a:off x="6358921" y="1517738"/>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Georgia</a:t>
            </a:r>
          </a:p>
        </p:txBody>
      </p:sp>
      <p:sp>
        <p:nvSpPr>
          <p:cNvPr id="28" name="TextBox 27">
            <a:extLst>
              <a:ext uri="{FF2B5EF4-FFF2-40B4-BE49-F238E27FC236}">
                <a16:creationId xmlns:a16="http://schemas.microsoft.com/office/drawing/2014/main" id="{2B11A3CE-EB8A-4FDB-8390-B9AB564CF11C}"/>
              </a:ext>
            </a:extLst>
          </p:cNvPr>
          <p:cNvSpPr txBox="1"/>
          <p:nvPr/>
        </p:nvSpPr>
        <p:spPr>
          <a:xfrm>
            <a:off x="836641" y="4080307"/>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Maryland</a:t>
            </a:r>
          </a:p>
        </p:txBody>
      </p:sp>
      <p:sp>
        <p:nvSpPr>
          <p:cNvPr id="30" name="TextBox 29">
            <a:extLst>
              <a:ext uri="{FF2B5EF4-FFF2-40B4-BE49-F238E27FC236}">
                <a16:creationId xmlns:a16="http://schemas.microsoft.com/office/drawing/2014/main" id="{FAB48E27-FCF3-430A-9979-A7B537ECFD3B}"/>
              </a:ext>
            </a:extLst>
          </p:cNvPr>
          <p:cNvSpPr txBox="1"/>
          <p:nvPr/>
        </p:nvSpPr>
        <p:spPr>
          <a:xfrm>
            <a:off x="3562895" y="4080033"/>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South Dakota</a:t>
            </a:r>
          </a:p>
        </p:txBody>
      </p:sp>
      <p:sp>
        <p:nvSpPr>
          <p:cNvPr id="32" name="TextBox 31">
            <a:extLst>
              <a:ext uri="{FF2B5EF4-FFF2-40B4-BE49-F238E27FC236}">
                <a16:creationId xmlns:a16="http://schemas.microsoft.com/office/drawing/2014/main" id="{FCCD53DB-BE6D-4DBC-8292-FFC37F3A9FF4}"/>
              </a:ext>
            </a:extLst>
          </p:cNvPr>
          <p:cNvSpPr txBox="1"/>
          <p:nvPr/>
        </p:nvSpPr>
        <p:spPr>
          <a:xfrm>
            <a:off x="6358921" y="4064212"/>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Texas</a:t>
            </a:r>
          </a:p>
        </p:txBody>
      </p:sp>
    </p:spTree>
    <p:extLst>
      <p:ext uri="{BB962C8B-B14F-4D97-AF65-F5344CB8AC3E}">
        <p14:creationId xmlns:p14="http://schemas.microsoft.com/office/powerpoint/2010/main" val="166613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1492255"/>
            <a:ext cx="2743200" cy="1828799"/>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1492255"/>
            <a:ext cx="2743200" cy="1828799"/>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6" y="139925"/>
            <a:ext cx="8068549"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2400" dirty="0"/>
              <a:t>New Covid-19 Cases vs Anxiety or Depressive Disorder</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87877" y="1492255"/>
            <a:ext cx="2743200" cy="1828799"/>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799"/>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787877" y="4266617"/>
            <a:ext cx="2743200" cy="1828799"/>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799"/>
          </a:xfrm>
          <a:prstGeom prst="rect">
            <a:avLst/>
          </a:prstGeom>
        </p:spPr>
      </p:pic>
      <p:sp>
        <p:nvSpPr>
          <p:cNvPr id="3" name="TextBox 2">
            <a:extLst>
              <a:ext uri="{FF2B5EF4-FFF2-40B4-BE49-F238E27FC236}">
                <a16:creationId xmlns:a16="http://schemas.microsoft.com/office/drawing/2014/main" id="{3A932DDE-2EA6-4DD2-BF63-F905C2EDCA2F}"/>
              </a:ext>
            </a:extLst>
          </p:cNvPr>
          <p:cNvSpPr txBox="1"/>
          <p:nvPr/>
        </p:nvSpPr>
        <p:spPr>
          <a:xfrm>
            <a:off x="369610" y="3437458"/>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0.621</a:t>
            </a:r>
          </a:p>
        </p:txBody>
      </p:sp>
      <p:sp>
        <p:nvSpPr>
          <p:cNvPr id="6" name="TextBox 5">
            <a:extLst>
              <a:ext uri="{FF2B5EF4-FFF2-40B4-BE49-F238E27FC236}">
                <a16:creationId xmlns:a16="http://schemas.microsoft.com/office/drawing/2014/main" id="{EA2629FF-AA6A-45CA-A1FA-B4C744FB7531}"/>
              </a:ext>
            </a:extLst>
          </p:cNvPr>
          <p:cNvSpPr txBox="1"/>
          <p:nvPr/>
        </p:nvSpPr>
        <p:spPr>
          <a:xfrm>
            <a:off x="3025815" y="3437458"/>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0.629</a:t>
            </a:r>
          </a:p>
        </p:txBody>
      </p:sp>
      <p:sp>
        <p:nvSpPr>
          <p:cNvPr id="8" name="TextBox 7">
            <a:extLst>
              <a:ext uri="{FF2B5EF4-FFF2-40B4-BE49-F238E27FC236}">
                <a16:creationId xmlns:a16="http://schemas.microsoft.com/office/drawing/2014/main" id="{B79E8D23-DBB8-4467-A2D8-22FF23933EDC}"/>
              </a:ext>
            </a:extLst>
          </p:cNvPr>
          <p:cNvSpPr txBox="1"/>
          <p:nvPr/>
        </p:nvSpPr>
        <p:spPr>
          <a:xfrm>
            <a:off x="5896520" y="3437458"/>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0.358</a:t>
            </a:r>
          </a:p>
        </p:txBody>
      </p:sp>
      <p:sp>
        <p:nvSpPr>
          <p:cNvPr id="20" name="TextBox 19">
            <a:extLst>
              <a:ext uri="{FF2B5EF4-FFF2-40B4-BE49-F238E27FC236}">
                <a16:creationId xmlns:a16="http://schemas.microsoft.com/office/drawing/2014/main" id="{088A17D7-7ED2-4B98-9340-EFFB831182EF}"/>
              </a:ext>
            </a:extLst>
          </p:cNvPr>
          <p:cNvSpPr txBox="1"/>
          <p:nvPr/>
        </p:nvSpPr>
        <p:spPr>
          <a:xfrm>
            <a:off x="382684" y="6220765"/>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0.097</a:t>
            </a:r>
          </a:p>
        </p:txBody>
      </p:sp>
      <p:sp>
        <p:nvSpPr>
          <p:cNvPr id="26" name="TextBox 25">
            <a:extLst>
              <a:ext uri="{FF2B5EF4-FFF2-40B4-BE49-F238E27FC236}">
                <a16:creationId xmlns:a16="http://schemas.microsoft.com/office/drawing/2014/main" id="{94110700-DA60-4C28-B8FF-5483FC7A0B3E}"/>
              </a:ext>
            </a:extLst>
          </p:cNvPr>
          <p:cNvSpPr txBox="1"/>
          <p:nvPr/>
        </p:nvSpPr>
        <p:spPr>
          <a:xfrm>
            <a:off x="3067375" y="6220765"/>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0.083</a:t>
            </a:r>
          </a:p>
        </p:txBody>
      </p:sp>
      <p:sp>
        <p:nvSpPr>
          <p:cNvPr id="28" name="TextBox 27">
            <a:extLst>
              <a:ext uri="{FF2B5EF4-FFF2-40B4-BE49-F238E27FC236}">
                <a16:creationId xmlns:a16="http://schemas.microsoft.com/office/drawing/2014/main" id="{B5CBA9A5-7372-43E7-BD45-2A6D4695E38C}"/>
              </a:ext>
            </a:extLst>
          </p:cNvPr>
          <p:cNvSpPr txBox="1"/>
          <p:nvPr/>
        </p:nvSpPr>
        <p:spPr>
          <a:xfrm>
            <a:off x="5896520" y="6220765"/>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0.801</a:t>
            </a:r>
          </a:p>
        </p:txBody>
      </p:sp>
    </p:spTree>
    <p:extLst>
      <p:ext uri="{BB962C8B-B14F-4D97-AF65-F5344CB8AC3E}">
        <p14:creationId xmlns:p14="http://schemas.microsoft.com/office/powerpoint/2010/main" val="175384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020EF32-D282-4CF2-B649-F61893BC9F98}"/>
              </a:ext>
            </a:extLst>
          </p:cNvPr>
          <p:cNvPicPr>
            <a:picLocks noChangeAspect="1"/>
          </p:cNvPicPr>
          <p:nvPr/>
        </p:nvPicPr>
        <p:blipFill>
          <a:blip r:embed="rId2"/>
          <a:stretch>
            <a:fillRect/>
          </a:stretch>
        </p:blipFill>
        <p:spPr>
          <a:xfrm>
            <a:off x="3897671" y="1499403"/>
            <a:ext cx="4114800" cy="2743200"/>
          </a:xfrm>
          <a:prstGeom prst="rect">
            <a:avLst/>
          </a:prstGeom>
        </p:spPr>
      </p:pic>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62689" y="4375396"/>
            <a:ext cx="3615693" cy="2087743"/>
          </a:xfrm>
        </p:spPr>
        <p:txBody>
          <a:bodyPr anchor="t">
            <a:noAutofit/>
          </a:bodyPr>
          <a:lstStyle/>
          <a:p>
            <a:pPr algn="ctr"/>
            <a:r>
              <a:rPr lang="en-US" sz="1500" dirty="0"/>
              <a:t>Highly “open” South Dakota had the lowest unemployment rates, while highly “closed” California had high levels of unemployment. But the reverse was also true with highly “closed” Texas with mid levels of unemployment vs “open” Georgia with high unemployment. This suggests unemployment and openness were </a:t>
            </a:r>
            <a:r>
              <a:rPr lang="en-US" sz="1500" b="1" dirty="0"/>
              <a:t>not</a:t>
            </a:r>
            <a:r>
              <a:rPr lang="en-US" sz="1500" dirty="0"/>
              <a:t> highly correlated.</a:t>
            </a:r>
          </a:p>
        </p:txBody>
      </p:sp>
      <p:pic>
        <p:nvPicPr>
          <p:cNvPr id="50" name="Picture 49">
            <a:extLst>
              <a:ext uri="{FF2B5EF4-FFF2-40B4-BE49-F238E27FC236}">
                <a16:creationId xmlns:a16="http://schemas.microsoft.com/office/drawing/2014/main" id="{13EBEA55-F2FA-432C-8864-1F3005D7BD08}"/>
              </a:ext>
            </a:extLst>
          </p:cNvPr>
          <p:cNvPicPr>
            <a:picLocks noChangeAspect="1"/>
          </p:cNvPicPr>
          <p:nvPr/>
        </p:nvPicPr>
        <p:blipFill rotWithShape="1">
          <a:blip r:embed="rId3"/>
          <a:srcRect b="19481"/>
          <a:stretch/>
        </p:blipFill>
        <p:spPr>
          <a:xfrm>
            <a:off x="12357" y="1531769"/>
            <a:ext cx="3994159" cy="2687500"/>
          </a:xfrm>
          <a:prstGeom prst="rect">
            <a:avLst/>
          </a:prstGeom>
        </p:spPr>
      </p:pic>
      <p:pic>
        <p:nvPicPr>
          <p:cNvPr id="54" name="Picture 53">
            <a:extLst>
              <a:ext uri="{FF2B5EF4-FFF2-40B4-BE49-F238E27FC236}">
                <a16:creationId xmlns:a16="http://schemas.microsoft.com/office/drawing/2014/main" id="{DE8F0140-B645-4115-988A-1F819DD13524}"/>
              </a:ext>
            </a:extLst>
          </p:cNvPr>
          <p:cNvPicPr>
            <a:picLocks noChangeAspect="1"/>
          </p:cNvPicPr>
          <p:nvPr/>
        </p:nvPicPr>
        <p:blipFill rotWithShape="1">
          <a:blip r:embed="rId4"/>
          <a:srcRect t="4805" b="22117"/>
          <a:stretch/>
        </p:blipFill>
        <p:spPr>
          <a:xfrm>
            <a:off x="3897671" y="4219268"/>
            <a:ext cx="4114800" cy="2631158"/>
          </a:xfrm>
          <a:prstGeom prst="rect">
            <a:avLst/>
          </a:prstGeom>
        </p:spPr>
      </p:pic>
      <p:sp>
        <p:nvSpPr>
          <p:cNvPr id="6" name="Content Placeholder 2">
            <a:extLst>
              <a:ext uri="{FF2B5EF4-FFF2-40B4-BE49-F238E27FC236}">
                <a16:creationId xmlns:a16="http://schemas.microsoft.com/office/drawing/2014/main" id="{05FF99D6-C483-40DF-A6E8-2D32CFB44EDE}"/>
              </a:ext>
            </a:extLst>
          </p:cNvPr>
          <p:cNvSpPr>
            <a:spLocks noGrp="1"/>
          </p:cNvSpPr>
          <p:nvPr>
            <p:ph idx="1"/>
          </p:nvPr>
        </p:nvSpPr>
        <p:spPr>
          <a:xfrm>
            <a:off x="504790" y="974354"/>
            <a:ext cx="6966274" cy="661632"/>
          </a:xfrm>
        </p:spPr>
        <p:txBody>
          <a:bodyPr>
            <a:normAutofit fontScale="85000" lnSpcReduction="10000"/>
          </a:bodyPr>
          <a:lstStyle/>
          <a:p>
            <a:r>
              <a:rPr lang="en-US" dirty="0"/>
              <a:t>While unemployment averaged between 1% &amp; 3% over the prior 5 years, beginning March, unemployment spiked with COVID-19.</a:t>
            </a:r>
          </a:p>
        </p:txBody>
      </p:sp>
      <p:sp>
        <p:nvSpPr>
          <p:cNvPr id="7" name="Title 1">
            <a:extLst>
              <a:ext uri="{FF2B5EF4-FFF2-40B4-BE49-F238E27FC236}">
                <a16:creationId xmlns:a16="http://schemas.microsoft.com/office/drawing/2014/main" id="{D40A007C-4965-4DAA-B199-8C389B469E65}"/>
              </a:ext>
            </a:extLst>
          </p:cNvPr>
          <p:cNvSpPr txBox="1">
            <a:spLocks/>
          </p:cNvSpPr>
          <p:nvPr/>
        </p:nvSpPr>
        <p:spPr>
          <a:xfrm>
            <a:off x="566297" y="139925"/>
            <a:ext cx="7269480" cy="661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Unemployment Baseline vs COVID-19</a:t>
            </a:r>
          </a:p>
        </p:txBody>
      </p:sp>
    </p:spTree>
    <p:extLst>
      <p:ext uri="{BB962C8B-B14F-4D97-AF65-F5344CB8AC3E}">
        <p14:creationId xmlns:p14="http://schemas.microsoft.com/office/powerpoint/2010/main" val="187190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113FC9-AC79-4C1E-9C98-FFA547EA92A3}"/>
              </a:ext>
            </a:extLst>
          </p:cNvPr>
          <p:cNvSpPr txBox="1"/>
          <p:nvPr/>
        </p:nvSpPr>
        <p:spPr>
          <a:xfrm>
            <a:off x="660962" y="829796"/>
            <a:ext cx="7269480" cy="1200329"/>
          </a:xfrm>
          <a:prstGeom prst="rect">
            <a:avLst/>
          </a:prstGeom>
          <a:noFill/>
        </p:spPr>
        <p:txBody>
          <a:bodyPr wrap="square" rtlCol="0">
            <a:spAutoFit/>
          </a:bodyPr>
          <a:lstStyle/>
          <a:p>
            <a:r>
              <a:rPr lang="en-US" dirty="0"/>
              <a:t>As COVID-19 continued to extend over the weeks, anxiety and depressive disorder levels increased, despite unemployment decreasing. This suggests, unemployment and anxiety and depressive disorder levels were not significantly correlated.</a:t>
            </a:r>
          </a:p>
        </p:txBody>
      </p:sp>
      <p:grpSp>
        <p:nvGrpSpPr>
          <p:cNvPr id="11" name="Group 10">
            <a:extLst>
              <a:ext uri="{FF2B5EF4-FFF2-40B4-BE49-F238E27FC236}">
                <a16:creationId xmlns:a16="http://schemas.microsoft.com/office/drawing/2014/main" id="{768BF82C-6539-4938-876D-8C1633D2691C}"/>
              </a:ext>
            </a:extLst>
          </p:cNvPr>
          <p:cNvGrpSpPr/>
          <p:nvPr/>
        </p:nvGrpSpPr>
        <p:grpSpPr>
          <a:xfrm>
            <a:off x="1077293" y="6430005"/>
            <a:ext cx="6302112" cy="276999"/>
            <a:chOff x="1077293" y="6303393"/>
            <a:chExt cx="6302112" cy="276999"/>
          </a:xfrm>
        </p:grpSpPr>
        <p:sp>
          <p:nvSpPr>
            <p:cNvPr id="6" name="TextBox 5">
              <a:extLst>
                <a:ext uri="{FF2B5EF4-FFF2-40B4-BE49-F238E27FC236}">
                  <a16:creationId xmlns:a16="http://schemas.microsoft.com/office/drawing/2014/main" id="{AA07E051-C76B-4CDD-BB73-7ECEE7BB0D6F}"/>
                </a:ext>
              </a:extLst>
            </p:cNvPr>
            <p:cNvSpPr txBox="1"/>
            <p:nvPr/>
          </p:nvSpPr>
          <p:spPr>
            <a:xfrm>
              <a:off x="1077293" y="6303393"/>
              <a:ext cx="1124635" cy="276999"/>
            </a:xfrm>
            <a:prstGeom prst="rect">
              <a:avLst/>
            </a:prstGeom>
            <a:noFill/>
          </p:spPr>
          <p:txBody>
            <a:bodyPr wrap="square" rtlCol="0">
              <a:spAutoFit/>
            </a:bodyPr>
            <a:lstStyle/>
            <a:p>
              <a:r>
                <a:rPr lang="en-US" sz="1200" b="1" dirty="0">
                  <a:solidFill>
                    <a:schemeClr val="tx1">
                      <a:lumMod val="75000"/>
                      <a:lumOff val="25000"/>
                    </a:schemeClr>
                  </a:solidFill>
                  <a:latin typeface="Arial" panose="020B0604020202020204" pitchFamily="34" charset="0"/>
                  <a:cs typeface="Arial" panose="020B0604020202020204" pitchFamily="34" charset="0"/>
                </a:rPr>
                <a:t>Legend</a:t>
              </a:r>
              <a:r>
                <a:rPr lang="en-US" sz="12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8" name="Straight Connector 7">
              <a:extLst>
                <a:ext uri="{FF2B5EF4-FFF2-40B4-BE49-F238E27FC236}">
                  <a16:creationId xmlns:a16="http://schemas.microsoft.com/office/drawing/2014/main" id="{146A0598-B8EA-45AA-AEEE-268D1F7C33A5}"/>
                </a:ext>
              </a:extLst>
            </p:cNvPr>
            <p:cNvCxnSpPr>
              <a:cxnSpLocks/>
            </p:cNvCxnSpPr>
            <p:nvPr/>
          </p:nvCxnSpPr>
          <p:spPr>
            <a:xfrm>
              <a:off x="3451945" y="6441892"/>
              <a:ext cx="951612" cy="0"/>
            </a:xfrm>
            <a:prstGeom prst="line">
              <a:avLst/>
            </a:prstGeom>
            <a:ln w="25400">
              <a:solidFill>
                <a:srgbClr val="64A1CB"/>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455EC3-AE23-49CD-89B3-6E5065462543}"/>
                </a:ext>
              </a:extLst>
            </p:cNvPr>
            <p:cNvCxnSpPr>
              <a:cxnSpLocks/>
            </p:cNvCxnSpPr>
            <p:nvPr/>
          </p:nvCxnSpPr>
          <p:spPr>
            <a:xfrm>
              <a:off x="6390383" y="6441892"/>
              <a:ext cx="951612" cy="0"/>
            </a:xfrm>
            <a:prstGeom prst="line">
              <a:avLst/>
            </a:prstGeom>
            <a:ln w="25400">
              <a:solidFill>
                <a:srgbClr val="FFA14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27B7496-A142-439B-B0D4-107AEE0C48C1}"/>
                </a:ext>
              </a:extLst>
            </p:cNvPr>
            <p:cNvSpPr txBox="1"/>
            <p:nvPr/>
          </p:nvSpPr>
          <p:spPr>
            <a:xfrm>
              <a:off x="2101492" y="6303393"/>
              <a:ext cx="2174589"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Unemployment %      </a:t>
              </a:r>
            </a:p>
          </p:txBody>
        </p:sp>
        <p:sp>
          <p:nvSpPr>
            <p:cNvPr id="10" name="TextBox 9">
              <a:extLst>
                <a:ext uri="{FF2B5EF4-FFF2-40B4-BE49-F238E27FC236}">
                  <a16:creationId xmlns:a16="http://schemas.microsoft.com/office/drawing/2014/main" id="{B4205423-F13E-4FC5-81BB-498D57572498}"/>
                </a:ext>
              </a:extLst>
            </p:cNvPr>
            <p:cNvSpPr txBox="1"/>
            <p:nvPr/>
          </p:nvSpPr>
          <p:spPr>
            <a:xfrm>
              <a:off x="4791872" y="6303393"/>
              <a:ext cx="2587533"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Anxiety &amp; Depression      </a:t>
              </a:r>
            </a:p>
          </p:txBody>
        </p:sp>
      </p:grpSp>
      <p:sp>
        <p:nvSpPr>
          <p:cNvPr id="3" name="Title 1">
            <a:extLst>
              <a:ext uri="{FF2B5EF4-FFF2-40B4-BE49-F238E27FC236}">
                <a16:creationId xmlns:a16="http://schemas.microsoft.com/office/drawing/2014/main" id="{0EF04BBE-6DB9-4BD7-A293-56633382C62A}"/>
              </a:ext>
            </a:extLst>
          </p:cNvPr>
          <p:cNvSpPr txBox="1">
            <a:spLocks/>
          </p:cNvSpPr>
          <p:nvPr/>
        </p:nvSpPr>
        <p:spPr>
          <a:xfrm>
            <a:off x="566297" y="139925"/>
            <a:ext cx="7269480" cy="66163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4000" dirty="0"/>
              <a:t>Mental Health and Unemployment</a:t>
            </a:r>
            <a:endParaRPr lang="en-US" dirty="0"/>
          </a:p>
        </p:txBody>
      </p:sp>
      <p:pic>
        <p:nvPicPr>
          <p:cNvPr id="13" name="Picture 12" descr="A close up of a map&#10;&#10;Description automatically generated">
            <a:extLst>
              <a:ext uri="{FF2B5EF4-FFF2-40B4-BE49-F238E27FC236}">
                <a16:creationId xmlns:a16="http://schemas.microsoft.com/office/drawing/2014/main" id="{1C35A5FB-57CA-4456-A87A-F672AE7A3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61" y="4291788"/>
            <a:ext cx="2743200" cy="1828800"/>
          </a:xfrm>
          <a:prstGeom prst="rect">
            <a:avLst/>
          </a:prstGeom>
        </p:spPr>
      </p:pic>
      <p:pic>
        <p:nvPicPr>
          <p:cNvPr id="15" name="Picture 14" descr="A close up of a map&#10;&#10;Description automatically generated">
            <a:extLst>
              <a:ext uri="{FF2B5EF4-FFF2-40B4-BE49-F238E27FC236}">
                <a16:creationId xmlns:a16="http://schemas.microsoft.com/office/drawing/2014/main" id="{3DAFBF73-9370-4646-8827-C8923AA7A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073" y="4291788"/>
            <a:ext cx="2743200" cy="1828800"/>
          </a:xfrm>
          <a:prstGeom prst="rect">
            <a:avLst/>
          </a:prstGeom>
        </p:spPr>
      </p:pic>
      <p:pic>
        <p:nvPicPr>
          <p:cNvPr id="19" name="Picture 18" descr="A close up of a map&#10;&#10;Description automatically generated">
            <a:extLst>
              <a:ext uri="{FF2B5EF4-FFF2-40B4-BE49-F238E27FC236}">
                <a16:creationId xmlns:a16="http://schemas.microsoft.com/office/drawing/2014/main" id="{980C65B5-90F3-420E-88F4-AEBFE9F36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580" y="4291788"/>
            <a:ext cx="2743200" cy="1828800"/>
          </a:xfrm>
          <a:prstGeom prst="rect">
            <a:avLst/>
          </a:prstGeom>
        </p:spPr>
      </p:pic>
      <p:pic>
        <p:nvPicPr>
          <p:cNvPr id="21" name="Picture 20" descr="A close up of a map&#10;&#10;Description automatically generated">
            <a:extLst>
              <a:ext uri="{FF2B5EF4-FFF2-40B4-BE49-F238E27FC236}">
                <a16:creationId xmlns:a16="http://schemas.microsoft.com/office/drawing/2014/main" id="{721AE161-4067-4CA1-99A9-E1A1FB0EA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2261" y="2086003"/>
            <a:ext cx="2743200" cy="1828800"/>
          </a:xfrm>
          <a:prstGeom prst="rect">
            <a:avLst/>
          </a:prstGeom>
        </p:spPr>
      </p:pic>
      <p:pic>
        <p:nvPicPr>
          <p:cNvPr id="23" name="Picture 22" descr="A close up of a map&#10;&#10;Description automatically generated">
            <a:extLst>
              <a:ext uri="{FF2B5EF4-FFF2-40B4-BE49-F238E27FC236}">
                <a16:creationId xmlns:a16="http://schemas.microsoft.com/office/drawing/2014/main" id="{5514FF64-7636-42FC-B97E-871297785D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9073" y="2086003"/>
            <a:ext cx="2743200" cy="1828800"/>
          </a:xfrm>
          <a:prstGeom prst="rect">
            <a:avLst/>
          </a:prstGeom>
        </p:spPr>
      </p:pic>
      <p:pic>
        <p:nvPicPr>
          <p:cNvPr id="25" name="Picture 24" descr="A close up of a map&#10;&#10;Description automatically generated">
            <a:extLst>
              <a:ext uri="{FF2B5EF4-FFF2-40B4-BE49-F238E27FC236}">
                <a16:creationId xmlns:a16="http://schemas.microsoft.com/office/drawing/2014/main" id="{951FA913-0881-4986-BF10-219E2F723A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580" y="2086003"/>
            <a:ext cx="2743200" cy="1828800"/>
          </a:xfrm>
          <a:prstGeom prst="rect">
            <a:avLst/>
          </a:prstGeom>
        </p:spPr>
      </p:pic>
    </p:spTree>
    <p:extLst>
      <p:ext uri="{BB962C8B-B14F-4D97-AF65-F5344CB8AC3E}">
        <p14:creationId xmlns:p14="http://schemas.microsoft.com/office/powerpoint/2010/main" val="357861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CEA1C9-E467-44B0-AB3C-0B8D85647EE6}"/>
              </a:ext>
            </a:extLst>
          </p:cNvPr>
          <p:cNvPicPr>
            <a:picLocks noChangeAspect="1"/>
          </p:cNvPicPr>
          <p:nvPr/>
        </p:nvPicPr>
        <p:blipFill rotWithShape="1">
          <a:blip r:embed="rId2"/>
          <a:srcRect r="3471"/>
          <a:stretch/>
        </p:blipFill>
        <p:spPr>
          <a:xfrm>
            <a:off x="5624202" y="2188146"/>
            <a:ext cx="2750858" cy="1899859"/>
          </a:xfrm>
          <a:prstGeom prst="rect">
            <a:avLst/>
          </a:prstGeom>
        </p:spPr>
      </p:pic>
      <p:pic>
        <p:nvPicPr>
          <p:cNvPr id="8" name="Picture 7">
            <a:extLst>
              <a:ext uri="{FF2B5EF4-FFF2-40B4-BE49-F238E27FC236}">
                <a16:creationId xmlns:a16="http://schemas.microsoft.com/office/drawing/2014/main" id="{0C29AB83-A219-4560-BDAD-CE943738AB78}"/>
              </a:ext>
            </a:extLst>
          </p:cNvPr>
          <p:cNvPicPr>
            <a:picLocks noChangeAspect="1"/>
          </p:cNvPicPr>
          <p:nvPr/>
        </p:nvPicPr>
        <p:blipFill rotWithShape="1">
          <a:blip r:embed="rId3">
            <a:alphaModFix/>
          </a:blip>
          <a:srcRect r="15243"/>
          <a:stretch/>
        </p:blipFill>
        <p:spPr>
          <a:xfrm>
            <a:off x="2849873" y="2188146"/>
            <a:ext cx="2750857" cy="1899859"/>
          </a:xfrm>
          <a:prstGeom prst="rect">
            <a:avLst/>
          </a:prstGeom>
        </p:spPr>
      </p:pic>
      <p:pic>
        <p:nvPicPr>
          <p:cNvPr id="6" name="Picture 5" descr="A close up of a map&#10;&#10;Description automatically generated">
            <a:extLst>
              <a:ext uri="{FF2B5EF4-FFF2-40B4-BE49-F238E27FC236}">
                <a16:creationId xmlns:a16="http://schemas.microsoft.com/office/drawing/2014/main" id="{C3E0BBF1-CCB1-4559-94BF-55CDAC4D2836}"/>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190" y="2188705"/>
            <a:ext cx="2848109" cy="1898740"/>
          </a:xfrm>
          <a:prstGeom prst="rect">
            <a:avLst/>
          </a:prstGeom>
        </p:spPr>
      </p:pic>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r>
              <a:rPr lang="en-US" sz="2800" dirty="0"/>
              <a:t>Mental Health and Unemployment</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011631"/>
            <a:ext cx="7269480" cy="1077218"/>
          </a:xfrm>
          <a:prstGeom prst="rect">
            <a:avLst/>
          </a:prstGeom>
          <a:noFill/>
        </p:spPr>
        <p:txBody>
          <a:bodyPr wrap="square" rtlCol="0">
            <a:spAutoFit/>
          </a:bodyPr>
          <a:lstStyle/>
          <a:p>
            <a:r>
              <a:rPr lang="en-US" sz="1600" dirty="0"/>
              <a:t>South Dakota delivered a low correlation R squared value suggesting a slight correlation, but otherwise the remaining states registered low correlations, confirming low correlations between Unemployment and anxiety and depressive disorder levels. </a:t>
            </a:r>
          </a:p>
        </p:txBody>
      </p:sp>
      <p:sp>
        <p:nvSpPr>
          <p:cNvPr id="24" name="TextBox 23">
            <a:extLst>
              <a:ext uri="{FF2B5EF4-FFF2-40B4-BE49-F238E27FC236}">
                <a16:creationId xmlns:a16="http://schemas.microsoft.com/office/drawing/2014/main" id="{562C3D0B-F6CD-43CC-9F58-E93FA27E53B6}"/>
              </a:ext>
            </a:extLst>
          </p:cNvPr>
          <p:cNvSpPr txBox="1"/>
          <p:nvPr/>
        </p:nvSpPr>
        <p:spPr>
          <a:xfrm>
            <a:off x="5915433"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0.1388517442028963</a:t>
            </a:r>
          </a:p>
        </p:txBody>
      </p:sp>
      <p:sp>
        <p:nvSpPr>
          <p:cNvPr id="26" name="TextBox 25">
            <a:extLst>
              <a:ext uri="{FF2B5EF4-FFF2-40B4-BE49-F238E27FC236}">
                <a16:creationId xmlns:a16="http://schemas.microsoft.com/office/drawing/2014/main" id="{30D441A2-AD82-4F58-B3FA-ED6FB03830B8}"/>
              </a:ext>
            </a:extLst>
          </p:cNvPr>
          <p:cNvSpPr txBox="1"/>
          <p:nvPr/>
        </p:nvSpPr>
        <p:spPr>
          <a:xfrm>
            <a:off x="297582"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0.06348861620335115</a:t>
            </a:r>
          </a:p>
        </p:txBody>
      </p:sp>
      <p:sp>
        <p:nvSpPr>
          <p:cNvPr id="28" name="TextBox 27">
            <a:extLst>
              <a:ext uri="{FF2B5EF4-FFF2-40B4-BE49-F238E27FC236}">
                <a16:creationId xmlns:a16="http://schemas.microsoft.com/office/drawing/2014/main" id="{EFE9901F-3AA2-4C8F-BE20-49017A9881D0}"/>
              </a:ext>
            </a:extLst>
          </p:cNvPr>
          <p:cNvSpPr txBox="1"/>
          <p:nvPr/>
        </p:nvSpPr>
        <p:spPr>
          <a:xfrm>
            <a:off x="3091639"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0.12038601420623161</a:t>
            </a:r>
          </a:p>
        </p:txBody>
      </p:sp>
      <p:sp>
        <p:nvSpPr>
          <p:cNvPr id="30" name="TextBox 29">
            <a:extLst>
              <a:ext uri="{FF2B5EF4-FFF2-40B4-BE49-F238E27FC236}">
                <a16:creationId xmlns:a16="http://schemas.microsoft.com/office/drawing/2014/main" id="{CD282717-410F-4D3B-ADD9-B9418858EFBE}"/>
              </a:ext>
            </a:extLst>
          </p:cNvPr>
          <p:cNvSpPr txBox="1"/>
          <p:nvPr/>
        </p:nvSpPr>
        <p:spPr>
          <a:xfrm>
            <a:off x="5915433"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0.02893057673053143</a:t>
            </a:r>
          </a:p>
        </p:txBody>
      </p:sp>
      <p:sp>
        <p:nvSpPr>
          <p:cNvPr id="32" name="TextBox 31">
            <a:extLst>
              <a:ext uri="{FF2B5EF4-FFF2-40B4-BE49-F238E27FC236}">
                <a16:creationId xmlns:a16="http://schemas.microsoft.com/office/drawing/2014/main" id="{597C1C44-1CCF-4AF0-9A2A-52792A9BECC9}"/>
              </a:ext>
            </a:extLst>
          </p:cNvPr>
          <p:cNvSpPr txBox="1"/>
          <p:nvPr/>
        </p:nvSpPr>
        <p:spPr>
          <a:xfrm>
            <a:off x="297582"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0.2550161097387838</a:t>
            </a:r>
          </a:p>
        </p:txBody>
      </p:sp>
      <p:sp>
        <p:nvSpPr>
          <p:cNvPr id="34" name="TextBox 33">
            <a:extLst>
              <a:ext uri="{FF2B5EF4-FFF2-40B4-BE49-F238E27FC236}">
                <a16:creationId xmlns:a16="http://schemas.microsoft.com/office/drawing/2014/main" id="{7094B128-AF3D-46BD-AE38-3FF07DB0C3BC}"/>
              </a:ext>
            </a:extLst>
          </p:cNvPr>
          <p:cNvSpPr txBox="1"/>
          <p:nvPr/>
        </p:nvSpPr>
        <p:spPr>
          <a:xfrm>
            <a:off x="3091639"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0.3700032239524132</a:t>
            </a:r>
          </a:p>
        </p:txBody>
      </p:sp>
      <p:pic>
        <p:nvPicPr>
          <p:cNvPr id="21" name="Picture 20">
            <a:extLst>
              <a:ext uri="{FF2B5EF4-FFF2-40B4-BE49-F238E27FC236}">
                <a16:creationId xmlns:a16="http://schemas.microsoft.com/office/drawing/2014/main" id="{D23877DA-312E-4BC6-87C9-02FE9C1D3524}"/>
              </a:ext>
            </a:extLst>
          </p:cNvPr>
          <p:cNvPicPr>
            <a:picLocks noChangeAspect="1"/>
          </p:cNvPicPr>
          <p:nvPr/>
        </p:nvPicPr>
        <p:blipFill rotWithShape="1">
          <a:blip r:embed="rId5"/>
          <a:srcRect r="3281"/>
          <a:stretch/>
        </p:blipFill>
        <p:spPr>
          <a:xfrm>
            <a:off x="5630029" y="4524649"/>
            <a:ext cx="2745032" cy="1892089"/>
          </a:xfrm>
          <a:prstGeom prst="rect">
            <a:avLst/>
          </a:prstGeom>
        </p:spPr>
      </p:pic>
      <p:pic>
        <p:nvPicPr>
          <p:cNvPr id="16" name="Picture 15">
            <a:extLst>
              <a:ext uri="{FF2B5EF4-FFF2-40B4-BE49-F238E27FC236}">
                <a16:creationId xmlns:a16="http://schemas.microsoft.com/office/drawing/2014/main" id="{62780371-720D-4669-92D5-51BAA1F05A69}"/>
              </a:ext>
            </a:extLst>
          </p:cNvPr>
          <p:cNvPicPr>
            <a:picLocks noChangeAspect="1"/>
          </p:cNvPicPr>
          <p:nvPr/>
        </p:nvPicPr>
        <p:blipFill rotWithShape="1">
          <a:blip r:embed="rId6">
            <a:alphaModFix/>
          </a:blip>
          <a:srcRect r="16836"/>
          <a:stretch/>
        </p:blipFill>
        <p:spPr>
          <a:xfrm>
            <a:off x="2777770" y="4519482"/>
            <a:ext cx="2895062" cy="1902422"/>
          </a:xfrm>
          <a:prstGeom prst="rect">
            <a:avLst/>
          </a:prstGeom>
        </p:spPr>
      </p:pic>
      <p:pic>
        <p:nvPicPr>
          <p:cNvPr id="13" name="Picture 12">
            <a:extLst>
              <a:ext uri="{FF2B5EF4-FFF2-40B4-BE49-F238E27FC236}">
                <a16:creationId xmlns:a16="http://schemas.microsoft.com/office/drawing/2014/main" id="{F76E4BCA-F4EA-46F6-B52C-B769C704E6F8}"/>
              </a:ext>
            </a:extLst>
          </p:cNvPr>
          <p:cNvPicPr>
            <a:picLocks noChangeAspect="1"/>
          </p:cNvPicPr>
          <p:nvPr/>
        </p:nvPicPr>
        <p:blipFill rotWithShape="1">
          <a:blip r:embed="rId7">
            <a:alphaModFix/>
          </a:blip>
          <a:srcRect r="1480"/>
          <a:stretch/>
        </p:blipFill>
        <p:spPr>
          <a:xfrm>
            <a:off x="47132" y="4520579"/>
            <a:ext cx="2808168" cy="1900229"/>
          </a:xfrm>
          <a:prstGeom prst="rect">
            <a:avLst/>
          </a:prstGeom>
        </p:spPr>
      </p:pic>
    </p:spTree>
    <p:extLst>
      <p:ext uri="{BB962C8B-B14F-4D97-AF65-F5344CB8AC3E}">
        <p14:creationId xmlns:p14="http://schemas.microsoft.com/office/powerpoint/2010/main" val="380573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pic>
        <p:nvPicPr>
          <p:cNvPr id="6" name="Picture 5" descr="A close up of a map&#10;&#10;Description automatically generated">
            <a:extLst>
              <a:ext uri="{FF2B5EF4-FFF2-40B4-BE49-F238E27FC236}">
                <a16:creationId xmlns:a16="http://schemas.microsoft.com/office/drawing/2014/main" id="{B5D3E8CC-6B6D-4991-87DC-1B9FABA17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3" y="2168765"/>
            <a:ext cx="2692693" cy="1795129"/>
          </a:xfrm>
          <a:prstGeom prst="rect">
            <a:avLst/>
          </a:prstGeom>
        </p:spPr>
      </p:pic>
      <p:pic>
        <p:nvPicPr>
          <p:cNvPr id="12" name="Picture 11">
            <a:extLst>
              <a:ext uri="{FF2B5EF4-FFF2-40B4-BE49-F238E27FC236}">
                <a16:creationId xmlns:a16="http://schemas.microsoft.com/office/drawing/2014/main" id="{6733922A-EA36-4953-BF06-70DBD31DB15B}"/>
              </a:ext>
            </a:extLst>
          </p:cNvPr>
          <p:cNvPicPr>
            <a:picLocks noChangeAspect="1"/>
          </p:cNvPicPr>
          <p:nvPr/>
        </p:nvPicPr>
        <p:blipFill>
          <a:blip r:embed="rId3"/>
          <a:stretch>
            <a:fillRect/>
          </a:stretch>
        </p:blipFill>
        <p:spPr>
          <a:xfrm>
            <a:off x="5548410" y="2168765"/>
            <a:ext cx="2692692" cy="1795128"/>
          </a:xfrm>
          <a:prstGeom prst="rect">
            <a:avLst/>
          </a:prstGeom>
        </p:spPr>
      </p:pic>
      <p:pic>
        <p:nvPicPr>
          <p:cNvPr id="15" name="Picture 14">
            <a:extLst>
              <a:ext uri="{FF2B5EF4-FFF2-40B4-BE49-F238E27FC236}">
                <a16:creationId xmlns:a16="http://schemas.microsoft.com/office/drawing/2014/main" id="{05AC6B17-B29F-4539-B63E-F00451158A5D}"/>
              </a:ext>
            </a:extLst>
          </p:cNvPr>
          <p:cNvPicPr>
            <a:picLocks noChangeAspect="1"/>
          </p:cNvPicPr>
          <p:nvPr/>
        </p:nvPicPr>
        <p:blipFill>
          <a:blip r:embed="rId4"/>
          <a:stretch>
            <a:fillRect/>
          </a:stretch>
        </p:blipFill>
        <p:spPr>
          <a:xfrm>
            <a:off x="74894" y="4378913"/>
            <a:ext cx="2617350" cy="1744900"/>
          </a:xfrm>
          <a:prstGeom prst="rect">
            <a:avLst/>
          </a:prstGeom>
        </p:spPr>
      </p:pic>
      <p:pic>
        <p:nvPicPr>
          <p:cNvPr id="18" name="Picture 17">
            <a:extLst>
              <a:ext uri="{FF2B5EF4-FFF2-40B4-BE49-F238E27FC236}">
                <a16:creationId xmlns:a16="http://schemas.microsoft.com/office/drawing/2014/main" id="{00D74AE7-FFDB-4131-8D3F-7790DB63BCAB}"/>
              </a:ext>
            </a:extLst>
          </p:cNvPr>
          <p:cNvPicPr>
            <a:picLocks noChangeAspect="1"/>
          </p:cNvPicPr>
          <p:nvPr/>
        </p:nvPicPr>
        <p:blipFill>
          <a:blip r:embed="rId5"/>
          <a:stretch>
            <a:fillRect/>
          </a:stretch>
        </p:blipFill>
        <p:spPr>
          <a:xfrm>
            <a:off x="2843628" y="4388300"/>
            <a:ext cx="2589191" cy="1726127"/>
          </a:xfrm>
          <a:prstGeom prst="rect">
            <a:avLst/>
          </a:prstGeom>
        </p:spPr>
      </p:pic>
      <p:pic>
        <p:nvPicPr>
          <p:cNvPr id="20" name="Picture 19">
            <a:extLst>
              <a:ext uri="{FF2B5EF4-FFF2-40B4-BE49-F238E27FC236}">
                <a16:creationId xmlns:a16="http://schemas.microsoft.com/office/drawing/2014/main" id="{E80D23ED-172F-4079-9744-C43E4057B494}"/>
              </a:ext>
            </a:extLst>
          </p:cNvPr>
          <p:cNvPicPr>
            <a:picLocks noChangeAspect="1"/>
          </p:cNvPicPr>
          <p:nvPr/>
        </p:nvPicPr>
        <p:blipFill>
          <a:blip r:embed="rId6"/>
          <a:stretch>
            <a:fillRect/>
          </a:stretch>
        </p:blipFill>
        <p:spPr>
          <a:xfrm>
            <a:off x="5582113" y="4376268"/>
            <a:ext cx="2625287" cy="1750191"/>
          </a:xfrm>
          <a:prstGeom prst="rect">
            <a:avLst/>
          </a:prstGeom>
        </p:spPr>
      </p:pic>
      <p:sp>
        <p:nvSpPr>
          <p:cNvPr id="3" name="TextBox 2">
            <a:extLst>
              <a:ext uri="{FF2B5EF4-FFF2-40B4-BE49-F238E27FC236}">
                <a16:creationId xmlns:a16="http://schemas.microsoft.com/office/drawing/2014/main" id="{A698EB4B-71EE-413F-B566-E153EE9D574D}"/>
              </a:ext>
            </a:extLst>
          </p:cNvPr>
          <p:cNvSpPr txBox="1"/>
          <p:nvPr/>
        </p:nvSpPr>
        <p:spPr>
          <a:xfrm>
            <a:off x="660962" y="907721"/>
            <a:ext cx="7269480" cy="923330"/>
          </a:xfrm>
          <a:prstGeom prst="rect">
            <a:avLst/>
          </a:prstGeom>
          <a:noFill/>
        </p:spPr>
        <p:txBody>
          <a:bodyPr wrap="square" rtlCol="0">
            <a:spAutoFit/>
          </a:bodyPr>
          <a:lstStyle/>
          <a:p>
            <a:r>
              <a:rPr lang="en-US" dirty="0"/>
              <a:t>Overall, COVID-19 weekly positive increases and unemployment tended to increase as the week’s progressed, but Maryland and South Dakota seemed to correlate closely.</a:t>
            </a:r>
          </a:p>
        </p:txBody>
      </p:sp>
      <p:pic>
        <p:nvPicPr>
          <p:cNvPr id="9" name="Picture 8">
            <a:extLst>
              <a:ext uri="{FF2B5EF4-FFF2-40B4-BE49-F238E27FC236}">
                <a16:creationId xmlns:a16="http://schemas.microsoft.com/office/drawing/2014/main" id="{3A0C653D-6DD5-441A-8AE1-CAD27753C630}"/>
              </a:ext>
            </a:extLst>
          </p:cNvPr>
          <p:cNvPicPr>
            <a:picLocks noChangeAspect="1"/>
          </p:cNvPicPr>
          <p:nvPr/>
        </p:nvPicPr>
        <p:blipFill>
          <a:blip r:embed="rId7">
            <a:alphaModFix/>
          </a:blip>
          <a:stretch>
            <a:fillRect/>
          </a:stretch>
        </p:blipFill>
        <p:spPr>
          <a:xfrm>
            <a:off x="2791877" y="2168765"/>
            <a:ext cx="2692692" cy="1795128"/>
          </a:xfrm>
          <a:prstGeom prst="rect">
            <a:avLst/>
          </a:prstGeom>
        </p:spPr>
      </p:pic>
    </p:spTree>
    <p:extLst>
      <p:ext uri="{BB962C8B-B14F-4D97-AF65-F5344CB8AC3E}">
        <p14:creationId xmlns:p14="http://schemas.microsoft.com/office/powerpoint/2010/main" val="88396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86662" y="1059886"/>
            <a:ext cx="7269480" cy="738664"/>
          </a:xfrm>
          <a:prstGeom prst="rect">
            <a:avLst/>
          </a:prstGeom>
          <a:noFill/>
        </p:spPr>
        <p:txBody>
          <a:bodyPr wrap="square" rtlCol="0">
            <a:spAutoFit/>
          </a:bodyPr>
          <a:lstStyle/>
          <a:p>
            <a:r>
              <a:rPr lang="en-US" sz="1400" dirty="0"/>
              <a:t>Indeed Maryland and South Dakota were highly correlated, while the other states were not. Maryland and South Dakota had clustered data and the lowest weekly positive increases in COVID-19.  This suggests we may need more data.</a:t>
            </a:r>
          </a:p>
        </p:txBody>
      </p:sp>
      <p:sp>
        <p:nvSpPr>
          <p:cNvPr id="17" name="TextBox 16">
            <a:extLst>
              <a:ext uri="{FF2B5EF4-FFF2-40B4-BE49-F238E27FC236}">
                <a16:creationId xmlns:a16="http://schemas.microsoft.com/office/drawing/2014/main" id="{791381C8-C3A4-46FA-8C5E-38DA5290AB12}"/>
              </a:ext>
            </a:extLst>
          </p:cNvPr>
          <p:cNvSpPr txBox="1"/>
          <p:nvPr/>
        </p:nvSpPr>
        <p:spPr>
          <a:xfrm>
            <a:off x="5903058" y="3818103"/>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0.10417330917941174</a:t>
            </a:r>
          </a:p>
        </p:txBody>
      </p:sp>
      <p:sp>
        <p:nvSpPr>
          <p:cNvPr id="21" name="TextBox 20">
            <a:extLst>
              <a:ext uri="{FF2B5EF4-FFF2-40B4-BE49-F238E27FC236}">
                <a16:creationId xmlns:a16="http://schemas.microsoft.com/office/drawing/2014/main" id="{CAC65204-7D45-45E7-862A-CE0E76F9766B}"/>
              </a:ext>
            </a:extLst>
          </p:cNvPr>
          <p:cNvSpPr txBox="1"/>
          <p:nvPr/>
        </p:nvSpPr>
        <p:spPr>
          <a:xfrm>
            <a:off x="369610" y="39258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0.2061400286961551</a:t>
            </a:r>
          </a:p>
        </p:txBody>
      </p:sp>
      <p:sp>
        <p:nvSpPr>
          <p:cNvPr id="23" name="TextBox 22">
            <a:extLst>
              <a:ext uri="{FF2B5EF4-FFF2-40B4-BE49-F238E27FC236}">
                <a16:creationId xmlns:a16="http://schemas.microsoft.com/office/drawing/2014/main" id="{9241747C-EAB2-4ED5-BF97-792459035140}"/>
              </a:ext>
            </a:extLst>
          </p:cNvPr>
          <p:cNvSpPr txBox="1"/>
          <p:nvPr/>
        </p:nvSpPr>
        <p:spPr>
          <a:xfrm>
            <a:off x="3145847" y="3818103"/>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0.013558957894785322</a:t>
            </a:r>
          </a:p>
        </p:txBody>
      </p:sp>
      <p:sp>
        <p:nvSpPr>
          <p:cNvPr id="25" name="TextBox 24">
            <a:extLst>
              <a:ext uri="{FF2B5EF4-FFF2-40B4-BE49-F238E27FC236}">
                <a16:creationId xmlns:a16="http://schemas.microsoft.com/office/drawing/2014/main" id="{B8C8FA1D-8933-4FDD-895A-411A9CCEC627}"/>
              </a:ext>
            </a:extLst>
          </p:cNvPr>
          <p:cNvSpPr txBox="1"/>
          <p:nvPr/>
        </p:nvSpPr>
        <p:spPr>
          <a:xfrm>
            <a:off x="5903058"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0.2539567916715078</a:t>
            </a:r>
          </a:p>
        </p:txBody>
      </p:sp>
      <p:sp>
        <p:nvSpPr>
          <p:cNvPr id="27" name="TextBox 26">
            <a:extLst>
              <a:ext uri="{FF2B5EF4-FFF2-40B4-BE49-F238E27FC236}">
                <a16:creationId xmlns:a16="http://schemas.microsoft.com/office/drawing/2014/main" id="{8FC2D3DA-07AE-45BE-8E7D-DF8AA1B1A45F}"/>
              </a:ext>
            </a:extLst>
          </p:cNvPr>
          <p:cNvSpPr txBox="1"/>
          <p:nvPr/>
        </p:nvSpPr>
        <p:spPr>
          <a:xfrm>
            <a:off x="369610"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0.62987345459035</a:t>
            </a:r>
          </a:p>
        </p:txBody>
      </p:sp>
      <p:sp>
        <p:nvSpPr>
          <p:cNvPr id="29" name="TextBox 28">
            <a:extLst>
              <a:ext uri="{FF2B5EF4-FFF2-40B4-BE49-F238E27FC236}">
                <a16:creationId xmlns:a16="http://schemas.microsoft.com/office/drawing/2014/main" id="{3BEFA381-3C4C-40D7-A59F-6DAD47A61927}"/>
              </a:ext>
            </a:extLst>
          </p:cNvPr>
          <p:cNvSpPr txBox="1"/>
          <p:nvPr/>
        </p:nvSpPr>
        <p:spPr>
          <a:xfrm>
            <a:off x="3145847"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0.7404008022828966</a:t>
            </a:r>
          </a:p>
        </p:txBody>
      </p:sp>
      <p:pic>
        <p:nvPicPr>
          <p:cNvPr id="6" name="Picture 5" descr="A close up of a map&#10;&#10;Description automatically generated">
            <a:extLst>
              <a:ext uri="{FF2B5EF4-FFF2-40B4-BE49-F238E27FC236}">
                <a16:creationId xmlns:a16="http://schemas.microsoft.com/office/drawing/2014/main" id="{C5BAD4E0-DCD4-4457-87FF-E94ECE5FA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9" y="1989669"/>
            <a:ext cx="2873926" cy="1915950"/>
          </a:xfrm>
          <a:prstGeom prst="rect">
            <a:avLst/>
          </a:prstGeom>
        </p:spPr>
      </p:pic>
      <p:pic>
        <p:nvPicPr>
          <p:cNvPr id="9" name="Picture 8">
            <a:extLst>
              <a:ext uri="{FF2B5EF4-FFF2-40B4-BE49-F238E27FC236}">
                <a16:creationId xmlns:a16="http://schemas.microsoft.com/office/drawing/2014/main" id="{3F20969D-80D3-452E-AD7C-43E3B20B1908}"/>
              </a:ext>
            </a:extLst>
          </p:cNvPr>
          <p:cNvPicPr>
            <a:picLocks noChangeAspect="1"/>
          </p:cNvPicPr>
          <p:nvPr/>
        </p:nvPicPr>
        <p:blipFill>
          <a:blip r:embed="rId3"/>
          <a:stretch>
            <a:fillRect/>
          </a:stretch>
        </p:blipFill>
        <p:spPr>
          <a:xfrm>
            <a:off x="2875057" y="2015679"/>
            <a:ext cx="2808905" cy="1872603"/>
          </a:xfrm>
          <a:prstGeom prst="rect">
            <a:avLst/>
          </a:prstGeom>
        </p:spPr>
      </p:pic>
      <p:pic>
        <p:nvPicPr>
          <p:cNvPr id="13" name="Picture 12">
            <a:extLst>
              <a:ext uri="{FF2B5EF4-FFF2-40B4-BE49-F238E27FC236}">
                <a16:creationId xmlns:a16="http://schemas.microsoft.com/office/drawing/2014/main" id="{4B7AC2CC-1A55-4FEE-8706-FCBA7AD4AF8E}"/>
              </a:ext>
            </a:extLst>
          </p:cNvPr>
          <p:cNvPicPr>
            <a:picLocks noChangeAspect="1"/>
          </p:cNvPicPr>
          <p:nvPr/>
        </p:nvPicPr>
        <p:blipFill rotWithShape="1">
          <a:blip r:embed="rId4"/>
          <a:srcRect r="21962"/>
          <a:stretch/>
        </p:blipFill>
        <p:spPr>
          <a:xfrm>
            <a:off x="5688296" y="2026272"/>
            <a:ext cx="2696848" cy="1836287"/>
          </a:xfrm>
          <a:prstGeom prst="rect">
            <a:avLst/>
          </a:prstGeom>
        </p:spPr>
      </p:pic>
      <p:pic>
        <p:nvPicPr>
          <p:cNvPr id="19" name="Picture 18">
            <a:extLst>
              <a:ext uri="{FF2B5EF4-FFF2-40B4-BE49-F238E27FC236}">
                <a16:creationId xmlns:a16="http://schemas.microsoft.com/office/drawing/2014/main" id="{1F2F9560-5E4F-4043-9F92-1C868788169A}"/>
              </a:ext>
            </a:extLst>
          </p:cNvPr>
          <p:cNvPicPr>
            <a:picLocks noChangeAspect="1"/>
          </p:cNvPicPr>
          <p:nvPr/>
        </p:nvPicPr>
        <p:blipFill>
          <a:blip r:embed="rId5"/>
          <a:stretch>
            <a:fillRect/>
          </a:stretch>
        </p:blipFill>
        <p:spPr>
          <a:xfrm>
            <a:off x="55118" y="4143901"/>
            <a:ext cx="2896308" cy="1930871"/>
          </a:xfrm>
          <a:prstGeom prst="rect">
            <a:avLst/>
          </a:prstGeom>
        </p:spPr>
      </p:pic>
      <p:pic>
        <p:nvPicPr>
          <p:cNvPr id="22" name="Picture 21">
            <a:extLst>
              <a:ext uri="{FF2B5EF4-FFF2-40B4-BE49-F238E27FC236}">
                <a16:creationId xmlns:a16="http://schemas.microsoft.com/office/drawing/2014/main" id="{6D96A9BB-4965-4BF6-AF66-EA6774E9A911}"/>
              </a:ext>
            </a:extLst>
          </p:cNvPr>
          <p:cNvPicPr>
            <a:picLocks noChangeAspect="1"/>
          </p:cNvPicPr>
          <p:nvPr/>
        </p:nvPicPr>
        <p:blipFill>
          <a:blip r:embed="rId6"/>
          <a:stretch>
            <a:fillRect/>
          </a:stretch>
        </p:blipFill>
        <p:spPr>
          <a:xfrm>
            <a:off x="2790849" y="4155488"/>
            <a:ext cx="2977321" cy="1939973"/>
          </a:xfrm>
          <a:prstGeom prst="rect">
            <a:avLst/>
          </a:prstGeom>
        </p:spPr>
      </p:pic>
      <p:pic>
        <p:nvPicPr>
          <p:cNvPr id="26" name="Picture 25">
            <a:extLst>
              <a:ext uri="{FF2B5EF4-FFF2-40B4-BE49-F238E27FC236}">
                <a16:creationId xmlns:a16="http://schemas.microsoft.com/office/drawing/2014/main" id="{56E40A44-4BE5-417C-BF64-8ACF43BCADF5}"/>
              </a:ext>
            </a:extLst>
          </p:cNvPr>
          <p:cNvPicPr>
            <a:picLocks noChangeAspect="1"/>
          </p:cNvPicPr>
          <p:nvPr/>
        </p:nvPicPr>
        <p:blipFill rotWithShape="1">
          <a:blip r:embed="rId7"/>
          <a:srcRect r="9241" b="14549"/>
          <a:stretch/>
        </p:blipFill>
        <p:spPr>
          <a:xfrm>
            <a:off x="5703501" y="4152428"/>
            <a:ext cx="2666439" cy="1985313"/>
          </a:xfrm>
          <a:prstGeom prst="rect">
            <a:avLst/>
          </a:prstGeom>
        </p:spPr>
      </p:pic>
    </p:spTree>
    <p:extLst>
      <p:ext uri="{BB962C8B-B14F-4D97-AF65-F5344CB8AC3E}">
        <p14:creationId xmlns:p14="http://schemas.microsoft.com/office/powerpoint/2010/main" val="60037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946404" y="126772"/>
            <a:ext cx="7269480" cy="1325562"/>
          </a:xfrm>
        </p:spPr>
        <p:txBody>
          <a:bodyPr/>
          <a:lstStyle/>
          <a:p>
            <a:r>
              <a:rPr lang="en-US" dirty="0"/>
              <a:t>Based on the analyses, we conclude the following: </a:t>
            </a:r>
          </a:p>
        </p:txBody>
      </p:sp>
      <p:sp>
        <p:nvSpPr>
          <p:cNvPr id="3" name="Content Placeholder 2">
            <a:extLst>
              <a:ext uri="{FF2B5EF4-FFF2-40B4-BE49-F238E27FC236}">
                <a16:creationId xmlns:a16="http://schemas.microsoft.com/office/drawing/2014/main" id="{0883A33B-648B-40E1-8977-73F45E2B33EF}"/>
              </a:ext>
            </a:extLst>
          </p:cNvPr>
          <p:cNvSpPr>
            <a:spLocks noGrp="1"/>
          </p:cNvSpPr>
          <p:nvPr>
            <p:ph idx="1"/>
          </p:nvPr>
        </p:nvSpPr>
        <p:spPr>
          <a:xfrm>
            <a:off x="946404" y="1691322"/>
            <a:ext cx="6446520" cy="4931900"/>
          </a:xfrm>
        </p:spPr>
        <p:txBody>
          <a:bodyPr>
            <a:normAutofit fontScale="85000" lnSpcReduction="20000"/>
          </a:bodyPr>
          <a:lstStyle/>
          <a:p>
            <a:pPr marL="0" indent="0">
              <a:buNone/>
            </a:pPr>
            <a:r>
              <a:rPr lang="en-US" dirty="0"/>
              <a:t>Our original Hypothesis was:</a:t>
            </a:r>
          </a:p>
          <a:p>
            <a:r>
              <a:rPr lang="en-US" dirty="0"/>
              <a:t>The following factors have a correlation to mental health during COVID-19</a:t>
            </a:r>
          </a:p>
          <a:p>
            <a:pPr lvl="1"/>
            <a:r>
              <a:rPr lang="en-US" sz="1800" spc="10" dirty="0">
                <a:solidFill>
                  <a:schemeClr val="tx1"/>
                </a:solidFill>
              </a:rPr>
              <a:t>State openness</a:t>
            </a:r>
          </a:p>
          <a:p>
            <a:pPr lvl="1"/>
            <a:r>
              <a:rPr lang="en-US" sz="1800" spc="10" dirty="0">
                <a:solidFill>
                  <a:schemeClr val="tx1"/>
                </a:solidFill>
              </a:rPr>
              <a:t>The number of weekly new COVID-19 cases</a:t>
            </a:r>
          </a:p>
          <a:p>
            <a:pPr lvl="1"/>
            <a:r>
              <a:rPr lang="en-US" sz="1800" spc="10" dirty="0">
                <a:solidFill>
                  <a:schemeClr val="tx1"/>
                </a:solidFill>
              </a:rPr>
              <a:t>Unemployment</a:t>
            </a:r>
          </a:p>
          <a:p>
            <a:r>
              <a:rPr lang="en-US" dirty="0"/>
              <a:t>State Openness compared to Anxiety and Depressive Disorder levels: there was a correlation for our 6 sample states but not for the population of all U.S. States. </a:t>
            </a:r>
          </a:p>
          <a:p>
            <a:r>
              <a:rPr lang="en-US" dirty="0"/>
              <a:t>New COVID-19 cases compared to Anxiety and Depressive Disorder levels: there were 3 states that showed a positive correlation compared to Anxiety and Depressive Disorder levels, but the rest did not.</a:t>
            </a:r>
          </a:p>
          <a:p>
            <a:r>
              <a:rPr lang="en-US" dirty="0"/>
              <a:t>Unemployment compared to Anxiety and Depressive Disorder levels: there was not a significant correlation level.</a:t>
            </a:r>
          </a:p>
          <a:p>
            <a:r>
              <a:rPr lang="en-US" dirty="0"/>
              <a:t>Overall we reject the hypothesis. </a:t>
            </a:r>
          </a:p>
          <a:p>
            <a:r>
              <a:rPr lang="en-US" dirty="0"/>
              <a:t>COVID-19 is a new virus, so we have few data points.  As the disease continues, data points will increase making the finding more reliable.</a:t>
            </a:r>
          </a:p>
          <a:p>
            <a:endParaRPr lang="en-US" dirty="0"/>
          </a:p>
          <a:p>
            <a:endParaRPr lang="en-US" dirty="0"/>
          </a:p>
          <a:p>
            <a:endParaRPr lang="en-US" dirty="0"/>
          </a:p>
        </p:txBody>
      </p:sp>
    </p:spTree>
    <p:extLst>
      <p:ext uri="{BB962C8B-B14F-4D97-AF65-F5344CB8AC3E}">
        <p14:creationId xmlns:p14="http://schemas.microsoft.com/office/powerpoint/2010/main" val="259401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252137" y="95955"/>
            <a:ext cx="7269480" cy="618878"/>
          </a:xfrm>
        </p:spPr>
        <p:txBody>
          <a:bodyPr>
            <a:normAutofit fontScale="90000"/>
          </a:bodyPr>
          <a:lstStyle/>
          <a:p>
            <a:r>
              <a:rPr lang="en-US" dirty="0"/>
              <a:t>Sources</a:t>
            </a:r>
          </a:p>
        </p:txBody>
      </p:sp>
      <p:sp>
        <p:nvSpPr>
          <p:cNvPr id="7" name="TextBox 6">
            <a:extLst>
              <a:ext uri="{FF2B5EF4-FFF2-40B4-BE49-F238E27FC236}">
                <a16:creationId xmlns:a16="http://schemas.microsoft.com/office/drawing/2014/main" id="{394FCFC0-5298-44D8-9C39-0E85A8CEEBCD}"/>
              </a:ext>
            </a:extLst>
          </p:cNvPr>
          <p:cNvSpPr txBox="1"/>
          <p:nvPr/>
        </p:nvSpPr>
        <p:spPr>
          <a:xfrm>
            <a:off x="502356" y="714833"/>
            <a:ext cx="7019261" cy="5632311"/>
          </a:xfrm>
          <a:prstGeom prst="rect">
            <a:avLst/>
          </a:prstGeom>
          <a:noFill/>
        </p:spPr>
        <p:txBody>
          <a:bodyPr wrap="square" rtlCol="0">
            <a:spAutoFit/>
          </a:bodyPr>
          <a:lstStyle/>
          <a:p>
            <a:r>
              <a:rPr lang="en-US" b="0" i="0" dirty="0">
                <a:solidFill>
                  <a:srgbClr val="1D1C1D"/>
                </a:solidFill>
                <a:effectLst/>
                <a:latin typeface="Slack-Lato"/>
              </a:rPr>
              <a:t>ANXIETY &amp; DEPRESSIVE DISORDER</a:t>
            </a:r>
            <a:br>
              <a:rPr lang="en-US" dirty="0"/>
            </a:br>
            <a:r>
              <a:rPr lang="en-US" b="0" i="0" dirty="0">
                <a:solidFill>
                  <a:srgbClr val="1D1C1D"/>
                </a:solidFill>
                <a:effectLst/>
                <a:latin typeface="Slack-Lato"/>
              </a:rPr>
              <a:t>1.      Center for Disease Control and Prevention (CDC): Indicators of Anxiety or Depression Based on Reported Frequency of Symptoms During Last 7 Days</a:t>
            </a:r>
          </a:p>
          <a:p>
            <a:br>
              <a:rPr lang="en-US" dirty="0"/>
            </a:br>
            <a:r>
              <a:rPr lang="en-US" b="0" i="0" dirty="0">
                <a:solidFill>
                  <a:srgbClr val="1D1C1D"/>
                </a:solidFill>
                <a:effectLst/>
                <a:latin typeface="Slack-Lato"/>
              </a:rPr>
              <a:t>2.      </a:t>
            </a:r>
            <a:r>
              <a:rPr lang="en-US" b="0" i="0" u="none" strike="noStrike" dirty="0">
                <a:effectLst/>
                <a:latin typeface="Slack-Lato"/>
                <a:hlinkClick r:id="rId2"/>
              </a:rPr>
              <a:t>https://data.cdc.gov/NCHS/Indicators-of-Anxiety-or-Depression-Based-on-Repor/8pt5-q6wp</a:t>
            </a:r>
            <a:endParaRPr lang="en-US" b="0" i="0" u="none" strike="noStrike" dirty="0">
              <a:effectLst/>
              <a:latin typeface="Slack-Lato"/>
            </a:endParaRPr>
          </a:p>
          <a:p>
            <a:br>
              <a:rPr lang="en-US" dirty="0"/>
            </a:br>
            <a:r>
              <a:rPr lang="en-US" b="0" i="0" dirty="0">
                <a:solidFill>
                  <a:srgbClr val="1D1C1D"/>
                </a:solidFill>
                <a:effectLst/>
                <a:latin typeface="Slack-Lato"/>
              </a:rPr>
              <a:t>STATE OPENNESS SCORE</a:t>
            </a:r>
            <a:br>
              <a:rPr lang="en-US" dirty="0"/>
            </a:br>
            <a:r>
              <a:rPr lang="en-US" b="0" i="0" dirty="0">
                <a:solidFill>
                  <a:srgbClr val="1D1C1D"/>
                </a:solidFill>
                <a:effectLst/>
                <a:latin typeface="Slack-Lato"/>
              </a:rPr>
              <a:t>1.      </a:t>
            </a:r>
            <a:r>
              <a:rPr lang="en-US" b="0" i="0" dirty="0" err="1">
                <a:solidFill>
                  <a:srgbClr val="1D1C1D"/>
                </a:solidFill>
                <a:effectLst/>
                <a:latin typeface="Slack-Lato"/>
              </a:rPr>
              <a:t>MultiState</a:t>
            </a:r>
            <a:r>
              <a:rPr lang="en-US" b="0" i="0" dirty="0">
                <a:solidFill>
                  <a:srgbClr val="1D1C1D"/>
                </a:solidFill>
                <a:effectLst/>
                <a:latin typeface="Slack-Lato"/>
              </a:rPr>
              <a:t> COVID-19 State and Local Policy Dashboard</a:t>
            </a:r>
            <a:br>
              <a:rPr lang="en-US" dirty="0"/>
            </a:br>
            <a:r>
              <a:rPr lang="en-US" b="0" i="0" dirty="0">
                <a:solidFill>
                  <a:srgbClr val="1D1C1D"/>
                </a:solidFill>
                <a:effectLst/>
                <a:latin typeface="Slack-Lato"/>
              </a:rPr>
              <a:t>2.      </a:t>
            </a:r>
            <a:r>
              <a:rPr lang="en-US" b="0" i="0" u="none" strike="noStrike" dirty="0">
                <a:effectLst/>
                <a:latin typeface="Slack-Lato"/>
                <a:hlinkClick r:id="rId3"/>
              </a:rPr>
              <a:t>https://www.multistate.us/research/covid/public</a:t>
            </a:r>
            <a:endParaRPr lang="en-US" b="0" i="0" u="none" strike="noStrike" dirty="0">
              <a:effectLst/>
              <a:latin typeface="Slack-Lato"/>
            </a:endParaRPr>
          </a:p>
          <a:p>
            <a:br>
              <a:rPr lang="en-US" dirty="0"/>
            </a:br>
            <a:r>
              <a:rPr lang="en-US" b="0" i="0" dirty="0">
                <a:solidFill>
                  <a:srgbClr val="1D1C1D"/>
                </a:solidFill>
                <a:effectLst/>
                <a:latin typeface="Slack-Lato"/>
              </a:rPr>
              <a:t>COVID-19</a:t>
            </a:r>
            <a:br>
              <a:rPr lang="en-US" dirty="0"/>
            </a:br>
            <a:r>
              <a:rPr lang="en-US" b="0" i="0" dirty="0">
                <a:solidFill>
                  <a:srgbClr val="1D1C1D"/>
                </a:solidFill>
                <a:effectLst/>
                <a:latin typeface="Slack-Lato"/>
              </a:rPr>
              <a:t>1.      The COVID Tracking Project. The Atlantic Monthly Group</a:t>
            </a:r>
            <a:br>
              <a:rPr lang="en-US" dirty="0"/>
            </a:br>
            <a:r>
              <a:rPr lang="en-US" b="0" i="0" dirty="0">
                <a:solidFill>
                  <a:srgbClr val="1D1C1D"/>
                </a:solidFill>
                <a:effectLst/>
                <a:latin typeface="Slack-Lato"/>
              </a:rPr>
              <a:t>2.      </a:t>
            </a:r>
            <a:r>
              <a:rPr lang="en-US" b="0" i="0" u="none" strike="noStrike" dirty="0">
                <a:effectLst/>
                <a:latin typeface="Slack-Lato"/>
                <a:hlinkClick r:id="rId4"/>
              </a:rPr>
              <a:t>https://covidtracking.com/data/api</a:t>
            </a:r>
            <a:endParaRPr lang="en-US" b="0" i="0" u="none" strike="noStrike" dirty="0">
              <a:effectLst/>
              <a:latin typeface="Slack-Lato"/>
            </a:endParaRPr>
          </a:p>
          <a:p>
            <a:br>
              <a:rPr lang="en-US" dirty="0"/>
            </a:br>
            <a:r>
              <a:rPr lang="en-US" b="0" i="0" dirty="0">
                <a:solidFill>
                  <a:srgbClr val="1D1C1D"/>
                </a:solidFill>
                <a:effectLst/>
                <a:latin typeface="Slack-Lato"/>
              </a:rPr>
              <a:t>UNEMPLOYMENT</a:t>
            </a:r>
            <a:br>
              <a:rPr lang="en-US" dirty="0"/>
            </a:br>
            <a:r>
              <a:rPr lang="en-US" b="0" i="0" dirty="0">
                <a:solidFill>
                  <a:srgbClr val="1D1C1D"/>
                </a:solidFill>
                <a:effectLst/>
                <a:latin typeface="Slack-Lato"/>
              </a:rPr>
              <a:t>1.      United States Department of Labor, Unemployment Insurance Weekly Claims Data</a:t>
            </a:r>
            <a:br>
              <a:rPr lang="en-US" dirty="0"/>
            </a:br>
            <a:r>
              <a:rPr lang="en-US" b="0" i="0" dirty="0">
                <a:solidFill>
                  <a:srgbClr val="1D1C1D"/>
                </a:solidFill>
                <a:effectLst/>
                <a:latin typeface="Slack-Lato"/>
              </a:rPr>
              <a:t>2.      </a:t>
            </a:r>
            <a:r>
              <a:rPr lang="en-US" b="0" i="0" u="none" strike="noStrike" dirty="0">
                <a:effectLst/>
                <a:latin typeface="Slack-Lato"/>
                <a:hlinkClick r:id="rId5"/>
              </a:rPr>
              <a:t>https://oui.doleta.gov/unemploy/claims.asp</a:t>
            </a:r>
            <a:endParaRPr lang="en-US" dirty="0"/>
          </a:p>
        </p:txBody>
      </p:sp>
    </p:spTree>
    <p:extLst>
      <p:ext uri="{BB962C8B-B14F-4D97-AF65-F5344CB8AC3E}">
        <p14:creationId xmlns:p14="http://schemas.microsoft.com/office/powerpoint/2010/main" val="2098517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447594" y="401535"/>
            <a:ext cx="5834243" cy="529787"/>
          </a:xfrm>
        </p:spPr>
        <p:txBody>
          <a:bodyPr>
            <a:normAutofit/>
          </a:bodyPr>
          <a:lstStyle/>
          <a:p>
            <a:r>
              <a:rPr lang="en-US" sz="2800" dirty="0"/>
              <a:t>Mental Health and Unemployment</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13.1</a:t>
            </a:r>
          </a:p>
        </p:txBody>
      </p:sp>
      <p:pic>
        <p:nvPicPr>
          <p:cNvPr id="10" name="Picture 9">
            <a:extLst>
              <a:ext uri="{FF2B5EF4-FFF2-40B4-BE49-F238E27FC236}">
                <a16:creationId xmlns:a16="http://schemas.microsoft.com/office/drawing/2014/main" id="{35A1F921-F505-435F-BFD2-1DCBE67DACD0}"/>
              </a:ext>
            </a:extLst>
          </p:cNvPr>
          <p:cNvPicPr>
            <a:picLocks noChangeAspect="1"/>
          </p:cNvPicPr>
          <p:nvPr/>
        </p:nvPicPr>
        <p:blipFill>
          <a:blip r:embed="rId2"/>
          <a:stretch>
            <a:fillRect/>
          </a:stretch>
        </p:blipFill>
        <p:spPr>
          <a:xfrm>
            <a:off x="1815671" y="2356716"/>
            <a:ext cx="5055458" cy="3370305"/>
          </a:xfrm>
          <a:prstGeom prst="rect">
            <a:avLst/>
          </a:prstGeom>
        </p:spPr>
      </p:pic>
      <p:sp>
        <p:nvSpPr>
          <p:cNvPr id="11" name="TextBox 10">
            <a:extLst>
              <a:ext uri="{FF2B5EF4-FFF2-40B4-BE49-F238E27FC236}">
                <a16:creationId xmlns:a16="http://schemas.microsoft.com/office/drawing/2014/main" id="{766746E1-F4A1-4B29-99A0-DA806EB7C597}"/>
              </a:ext>
            </a:extLst>
          </p:cNvPr>
          <p:cNvSpPr txBox="1"/>
          <p:nvPr/>
        </p:nvSpPr>
        <p:spPr>
          <a:xfrm>
            <a:off x="753762" y="1229835"/>
            <a:ext cx="7179276" cy="923330"/>
          </a:xfrm>
          <a:prstGeom prst="rect">
            <a:avLst/>
          </a:prstGeom>
          <a:noFill/>
        </p:spPr>
        <p:txBody>
          <a:bodyPr wrap="square" rtlCol="0">
            <a:spAutoFit/>
          </a:bodyPr>
          <a:lstStyle/>
          <a:p>
            <a:r>
              <a:rPr lang="en-US" dirty="0"/>
              <a:t>There was a low correlation between increasing levels of weekly Unemployment from the sample states compared to increased Anxiety and Depression levels</a:t>
            </a:r>
          </a:p>
        </p:txBody>
      </p:sp>
      <p:sp>
        <p:nvSpPr>
          <p:cNvPr id="12" name="TextBox 11">
            <a:extLst>
              <a:ext uri="{FF2B5EF4-FFF2-40B4-BE49-F238E27FC236}">
                <a16:creationId xmlns:a16="http://schemas.microsoft.com/office/drawing/2014/main" id="{6E09B730-0BC2-4D4C-AEF8-1DA6ED4ED1F2}"/>
              </a:ext>
            </a:extLst>
          </p:cNvPr>
          <p:cNvSpPr txBox="1"/>
          <p:nvPr/>
        </p:nvSpPr>
        <p:spPr>
          <a:xfrm>
            <a:off x="2877700" y="5727021"/>
            <a:ext cx="2957615" cy="246221"/>
          </a:xfrm>
          <a:prstGeom prst="rect">
            <a:avLst/>
          </a:prstGeom>
          <a:noFill/>
        </p:spPr>
        <p:txBody>
          <a:bodyPr wrap="square" rtlCol="0">
            <a:spAutoFit/>
          </a:bodyPr>
          <a:lstStyle/>
          <a:p>
            <a:pPr algn="ctr"/>
            <a:r>
              <a:rPr lang="en-US" sz="1000" dirty="0">
                <a:solidFill>
                  <a:schemeClr val="tx1">
                    <a:lumMod val="75000"/>
                    <a:lumOff val="25000"/>
                  </a:schemeClr>
                </a:solidFill>
                <a:latin typeface="Arial" panose="020B0604020202020204" pitchFamily="34" charset="0"/>
                <a:cs typeface="Arial" panose="020B0604020202020204" pitchFamily="34" charset="0"/>
              </a:rPr>
              <a:t>R Val is 0.08916941867418232</a:t>
            </a:r>
          </a:p>
        </p:txBody>
      </p:sp>
    </p:spTree>
    <p:extLst>
      <p:ext uri="{BB962C8B-B14F-4D97-AF65-F5344CB8AC3E}">
        <p14:creationId xmlns:p14="http://schemas.microsoft.com/office/powerpoint/2010/main" val="408632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E519-7404-467A-B250-88C12459E796}"/>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49517D8A-E000-428B-A4E5-E509F651BCCF}"/>
              </a:ext>
            </a:extLst>
          </p:cNvPr>
          <p:cNvSpPr>
            <a:spLocks noGrp="1"/>
          </p:cNvSpPr>
          <p:nvPr>
            <p:ph idx="1"/>
          </p:nvPr>
        </p:nvSpPr>
        <p:spPr/>
        <p:txBody>
          <a:bodyPr/>
          <a:lstStyle/>
          <a:p>
            <a:r>
              <a:rPr lang="en-US" dirty="0"/>
              <a:t>The following factors have a correlation to mental health during COVID-19</a:t>
            </a:r>
          </a:p>
          <a:p>
            <a:pPr lvl="1"/>
            <a:r>
              <a:rPr lang="en-US" dirty="0"/>
              <a:t>State openness</a:t>
            </a:r>
          </a:p>
          <a:p>
            <a:pPr lvl="1"/>
            <a:r>
              <a:rPr lang="en-US" dirty="0"/>
              <a:t>The number of weekly new COVID-19 cases</a:t>
            </a:r>
          </a:p>
          <a:p>
            <a:pPr lvl="1"/>
            <a:r>
              <a:rPr lang="en-US" dirty="0"/>
              <a:t>Unemployment</a:t>
            </a:r>
          </a:p>
          <a:p>
            <a:pPr lvl="1"/>
            <a:endParaRPr lang="en-US" dirty="0"/>
          </a:p>
        </p:txBody>
      </p:sp>
    </p:spTree>
    <p:extLst>
      <p:ext uri="{BB962C8B-B14F-4D97-AF65-F5344CB8AC3E}">
        <p14:creationId xmlns:p14="http://schemas.microsoft.com/office/powerpoint/2010/main" val="3814442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fontScale="90000"/>
          </a:bodyPr>
          <a:lstStyle/>
          <a:p>
            <a:pPr algn="ctr"/>
            <a:r>
              <a:rPr lang="en-US" sz="2800" dirty="0"/>
              <a:t>State Unemployment Since COVID-19</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13.2 </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229835"/>
            <a:ext cx="7269480" cy="646331"/>
          </a:xfrm>
          <a:prstGeom prst="rect">
            <a:avLst/>
          </a:prstGeom>
          <a:noFill/>
        </p:spPr>
        <p:txBody>
          <a:bodyPr wrap="square" rtlCol="0">
            <a:spAutoFit/>
          </a:bodyPr>
          <a:lstStyle/>
          <a:p>
            <a:r>
              <a:rPr lang="en-US" dirty="0"/>
              <a:t>California and Georgia have experienced the highest COVID-19 Percentage increases based on their populations.</a:t>
            </a:r>
          </a:p>
        </p:txBody>
      </p:sp>
      <p:pic>
        <p:nvPicPr>
          <p:cNvPr id="5" name="Picture 4">
            <a:extLst>
              <a:ext uri="{FF2B5EF4-FFF2-40B4-BE49-F238E27FC236}">
                <a16:creationId xmlns:a16="http://schemas.microsoft.com/office/drawing/2014/main" id="{74DA79E4-77C3-4197-853B-9DE143937F4C}"/>
              </a:ext>
            </a:extLst>
          </p:cNvPr>
          <p:cNvPicPr>
            <a:picLocks noChangeAspect="1"/>
          </p:cNvPicPr>
          <p:nvPr/>
        </p:nvPicPr>
        <p:blipFill rotWithShape="1">
          <a:blip r:embed="rId2"/>
          <a:srcRect r="8565"/>
          <a:stretch/>
        </p:blipFill>
        <p:spPr>
          <a:xfrm>
            <a:off x="209550" y="2046211"/>
            <a:ext cx="2562244" cy="1868168"/>
          </a:xfrm>
          <a:prstGeom prst="rect">
            <a:avLst/>
          </a:prstGeom>
        </p:spPr>
      </p:pic>
      <p:pic>
        <p:nvPicPr>
          <p:cNvPr id="7" name="Picture 6">
            <a:extLst>
              <a:ext uri="{FF2B5EF4-FFF2-40B4-BE49-F238E27FC236}">
                <a16:creationId xmlns:a16="http://schemas.microsoft.com/office/drawing/2014/main" id="{9F9551AE-B891-44DC-B9EC-A353351C9F07}"/>
              </a:ext>
            </a:extLst>
          </p:cNvPr>
          <p:cNvPicPr>
            <a:picLocks noChangeAspect="1"/>
          </p:cNvPicPr>
          <p:nvPr/>
        </p:nvPicPr>
        <p:blipFill rotWithShape="1">
          <a:blip r:embed="rId3"/>
          <a:srcRect r="8564" b="8075"/>
          <a:stretch/>
        </p:blipFill>
        <p:spPr>
          <a:xfrm>
            <a:off x="2910895" y="2054243"/>
            <a:ext cx="2562244" cy="1920061"/>
          </a:xfrm>
          <a:prstGeom prst="rect">
            <a:avLst/>
          </a:prstGeom>
        </p:spPr>
      </p:pic>
      <p:pic>
        <p:nvPicPr>
          <p:cNvPr id="9" name="Picture 8">
            <a:extLst>
              <a:ext uri="{FF2B5EF4-FFF2-40B4-BE49-F238E27FC236}">
                <a16:creationId xmlns:a16="http://schemas.microsoft.com/office/drawing/2014/main" id="{85172A91-DEA7-4724-8E9E-D317C0850DB3}"/>
              </a:ext>
            </a:extLst>
          </p:cNvPr>
          <p:cNvPicPr>
            <a:picLocks noChangeAspect="1"/>
          </p:cNvPicPr>
          <p:nvPr/>
        </p:nvPicPr>
        <p:blipFill rotWithShape="1">
          <a:blip r:embed="rId4"/>
          <a:srcRect r="8565" b="20000"/>
          <a:stretch/>
        </p:blipFill>
        <p:spPr>
          <a:xfrm>
            <a:off x="5638781" y="2072136"/>
            <a:ext cx="2562244" cy="1868168"/>
          </a:xfrm>
          <a:prstGeom prst="rect">
            <a:avLst/>
          </a:prstGeom>
        </p:spPr>
      </p:pic>
      <p:pic>
        <p:nvPicPr>
          <p:cNvPr id="11" name="Picture 10">
            <a:extLst>
              <a:ext uri="{FF2B5EF4-FFF2-40B4-BE49-F238E27FC236}">
                <a16:creationId xmlns:a16="http://schemas.microsoft.com/office/drawing/2014/main" id="{F6BB1D0C-DCC9-4F32-900A-320FDC93D428}"/>
              </a:ext>
            </a:extLst>
          </p:cNvPr>
          <p:cNvPicPr>
            <a:picLocks noChangeAspect="1"/>
          </p:cNvPicPr>
          <p:nvPr/>
        </p:nvPicPr>
        <p:blipFill rotWithShape="1">
          <a:blip r:embed="rId5"/>
          <a:srcRect r="6865"/>
          <a:stretch/>
        </p:blipFill>
        <p:spPr>
          <a:xfrm>
            <a:off x="221907" y="4016385"/>
            <a:ext cx="2609869" cy="1868168"/>
          </a:xfrm>
          <a:prstGeom prst="rect">
            <a:avLst/>
          </a:prstGeom>
        </p:spPr>
      </p:pic>
      <p:pic>
        <p:nvPicPr>
          <p:cNvPr id="13" name="Picture 12">
            <a:extLst>
              <a:ext uri="{FF2B5EF4-FFF2-40B4-BE49-F238E27FC236}">
                <a16:creationId xmlns:a16="http://schemas.microsoft.com/office/drawing/2014/main" id="{6565FAC9-FFCF-4F1E-931B-4A69F8EC662C}"/>
              </a:ext>
            </a:extLst>
          </p:cNvPr>
          <p:cNvPicPr>
            <a:picLocks noChangeAspect="1"/>
          </p:cNvPicPr>
          <p:nvPr/>
        </p:nvPicPr>
        <p:blipFill rotWithShape="1">
          <a:blip r:embed="rId6"/>
          <a:srcRect r="6075"/>
          <a:stretch/>
        </p:blipFill>
        <p:spPr>
          <a:xfrm>
            <a:off x="2919264" y="3945469"/>
            <a:ext cx="2632029" cy="2237909"/>
          </a:xfrm>
          <a:prstGeom prst="rect">
            <a:avLst/>
          </a:prstGeom>
        </p:spPr>
      </p:pic>
      <p:pic>
        <p:nvPicPr>
          <p:cNvPr id="15" name="Picture 14">
            <a:extLst>
              <a:ext uri="{FF2B5EF4-FFF2-40B4-BE49-F238E27FC236}">
                <a16:creationId xmlns:a16="http://schemas.microsoft.com/office/drawing/2014/main" id="{9BBE46D5-19A5-4AD1-B14E-BEEAF5F73ABB}"/>
              </a:ext>
            </a:extLst>
          </p:cNvPr>
          <p:cNvPicPr>
            <a:picLocks noChangeAspect="1"/>
          </p:cNvPicPr>
          <p:nvPr/>
        </p:nvPicPr>
        <p:blipFill rotWithShape="1">
          <a:blip r:embed="rId7"/>
          <a:srcRect r="6075"/>
          <a:stretch/>
        </p:blipFill>
        <p:spPr>
          <a:xfrm>
            <a:off x="5645196" y="3961374"/>
            <a:ext cx="2632029" cy="1868168"/>
          </a:xfrm>
          <a:prstGeom prst="rect">
            <a:avLst/>
          </a:prstGeom>
        </p:spPr>
      </p:pic>
      <p:sp>
        <p:nvSpPr>
          <p:cNvPr id="3" name="Oval 2">
            <a:extLst>
              <a:ext uri="{FF2B5EF4-FFF2-40B4-BE49-F238E27FC236}">
                <a16:creationId xmlns:a16="http://schemas.microsoft.com/office/drawing/2014/main" id="{61479C10-4169-4DCA-BA14-BC3FF3FCD442}"/>
              </a:ext>
            </a:extLst>
          </p:cNvPr>
          <p:cNvSpPr/>
          <p:nvPr/>
        </p:nvSpPr>
        <p:spPr>
          <a:xfrm>
            <a:off x="6870939" y="92141"/>
            <a:ext cx="1558636" cy="1098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red calculation</a:t>
            </a:r>
          </a:p>
        </p:txBody>
      </p:sp>
    </p:spTree>
    <p:extLst>
      <p:ext uri="{BB962C8B-B14F-4D97-AF65-F5344CB8AC3E}">
        <p14:creationId xmlns:p14="http://schemas.microsoft.com/office/powerpoint/2010/main" val="152092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13.2 </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229835"/>
            <a:ext cx="7269480" cy="369332"/>
          </a:xfrm>
          <a:prstGeom prst="rect">
            <a:avLst/>
          </a:prstGeom>
          <a:noFill/>
        </p:spPr>
        <p:txBody>
          <a:bodyPr wrap="square" rtlCol="0">
            <a:spAutoFit/>
          </a:bodyPr>
          <a:lstStyle/>
          <a:p>
            <a:r>
              <a:rPr lang="en-US" dirty="0"/>
              <a:t>TK</a:t>
            </a:r>
          </a:p>
        </p:txBody>
      </p:sp>
      <p:pic>
        <p:nvPicPr>
          <p:cNvPr id="7" name="Picture 6">
            <a:extLst>
              <a:ext uri="{FF2B5EF4-FFF2-40B4-BE49-F238E27FC236}">
                <a16:creationId xmlns:a16="http://schemas.microsoft.com/office/drawing/2014/main" id="{9829B102-F561-424F-8894-9851C57A349B}"/>
              </a:ext>
            </a:extLst>
          </p:cNvPr>
          <p:cNvPicPr>
            <a:picLocks noChangeAspect="1"/>
          </p:cNvPicPr>
          <p:nvPr/>
        </p:nvPicPr>
        <p:blipFill>
          <a:blip r:embed="rId2"/>
          <a:stretch>
            <a:fillRect/>
          </a:stretch>
        </p:blipFill>
        <p:spPr>
          <a:xfrm>
            <a:off x="1365680" y="1922469"/>
            <a:ext cx="5241850" cy="4307539"/>
          </a:xfrm>
          <a:prstGeom prst="rect">
            <a:avLst/>
          </a:prstGeom>
        </p:spPr>
      </p:pic>
      <p:sp>
        <p:nvSpPr>
          <p:cNvPr id="8" name="TextBox 7">
            <a:extLst>
              <a:ext uri="{FF2B5EF4-FFF2-40B4-BE49-F238E27FC236}">
                <a16:creationId xmlns:a16="http://schemas.microsoft.com/office/drawing/2014/main" id="{074E6F24-58D9-4EE6-8407-52041D48FE8A}"/>
              </a:ext>
            </a:extLst>
          </p:cNvPr>
          <p:cNvSpPr txBox="1"/>
          <p:nvPr/>
        </p:nvSpPr>
        <p:spPr>
          <a:xfrm>
            <a:off x="2507797" y="5505054"/>
            <a:ext cx="2957615" cy="246221"/>
          </a:xfrm>
          <a:prstGeom prst="rect">
            <a:avLst/>
          </a:prstGeom>
          <a:noFill/>
        </p:spPr>
        <p:txBody>
          <a:bodyPr wrap="square" rtlCol="0">
            <a:spAutoFit/>
          </a:bodyPr>
          <a:lstStyle/>
          <a:p>
            <a:pPr algn="ctr"/>
            <a:r>
              <a:rPr lang="en-US" sz="1000" dirty="0">
                <a:solidFill>
                  <a:schemeClr val="tx1">
                    <a:lumMod val="75000"/>
                    <a:lumOff val="25000"/>
                  </a:schemeClr>
                </a:solidFill>
                <a:latin typeface="Arial" panose="020B0604020202020204" pitchFamily="34" charset="0"/>
                <a:cs typeface="Arial" panose="020B0604020202020204" pitchFamily="34" charset="0"/>
              </a:rPr>
              <a:t>R Val is 0.11049865197151916</a:t>
            </a:r>
          </a:p>
        </p:txBody>
      </p:sp>
    </p:spTree>
    <p:extLst>
      <p:ext uri="{BB962C8B-B14F-4D97-AF65-F5344CB8AC3E}">
        <p14:creationId xmlns:p14="http://schemas.microsoft.com/office/powerpoint/2010/main" val="2843718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265799" y="140278"/>
            <a:ext cx="7269480" cy="724968"/>
          </a:xfrm>
        </p:spPr>
        <p:txBody>
          <a:bodyPr/>
          <a:lstStyle/>
          <a:p>
            <a:r>
              <a:rPr lang="en-US" dirty="0"/>
              <a:t>States divided into Quartiles</a:t>
            </a:r>
          </a:p>
        </p:txBody>
      </p:sp>
      <p:graphicFrame>
        <p:nvGraphicFramePr>
          <p:cNvPr id="4" name="Table 3">
            <a:extLst>
              <a:ext uri="{FF2B5EF4-FFF2-40B4-BE49-F238E27FC236}">
                <a16:creationId xmlns:a16="http://schemas.microsoft.com/office/drawing/2014/main" id="{01FF530A-9F4F-4ECF-9FD1-8966A0CB42FE}"/>
              </a:ext>
            </a:extLst>
          </p:cNvPr>
          <p:cNvGraphicFramePr>
            <a:graphicFrameLocks noGrp="1"/>
          </p:cNvGraphicFramePr>
          <p:nvPr>
            <p:extLst>
              <p:ext uri="{D42A27DB-BD31-4B8C-83A1-F6EECF244321}">
                <p14:modId xmlns:p14="http://schemas.microsoft.com/office/powerpoint/2010/main" val="4275434085"/>
              </p:ext>
            </p:extLst>
          </p:nvPr>
        </p:nvGraphicFramePr>
        <p:xfrm>
          <a:off x="170352" y="989630"/>
          <a:ext cx="1783139" cy="3011805"/>
        </p:xfrm>
        <a:graphic>
          <a:graphicData uri="http://schemas.openxmlformats.org/drawingml/2006/table">
            <a:tbl>
              <a:tblPr>
                <a:tableStyleId>{5C22544A-7EE6-4342-B048-85BDC9FD1C3A}</a:tableStyleId>
              </a:tblPr>
              <a:tblGrid>
                <a:gridCol w="1106832">
                  <a:extLst>
                    <a:ext uri="{9D8B030D-6E8A-4147-A177-3AD203B41FA5}">
                      <a16:colId xmlns:a16="http://schemas.microsoft.com/office/drawing/2014/main" val="2352615087"/>
                    </a:ext>
                  </a:extLst>
                </a:gridCol>
                <a:gridCol w="676307">
                  <a:extLst>
                    <a:ext uri="{9D8B030D-6E8A-4147-A177-3AD203B41FA5}">
                      <a16:colId xmlns:a16="http://schemas.microsoft.com/office/drawing/2014/main" val="1701428816"/>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084394428"/>
                  </a:ext>
                </a:extLst>
              </a:tr>
              <a:tr h="190500">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524089747"/>
                  </a:ext>
                </a:extLst>
              </a:tr>
              <a:tr h="190500">
                <a:tc>
                  <a:txBody>
                    <a:bodyPr/>
                    <a:lstStyle/>
                    <a:p>
                      <a:pPr algn="l" fontAlgn="b"/>
                      <a:r>
                        <a:rPr lang="en-US" sz="1100" u="none" strike="noStrike">
                          <a:effectLst/>
                        </a:rPr>
                        <a:t>New Mexico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053759211"/>
                  </a:ext>
                </a:extLst>
              </a:tr>
              <a:tr h="190500">
                <a:tc>
                  <a:txBody>
                    <a:bodyPr/>
                    <a:lstStyle/>
                    <a:p>
                      <a:pPr algn="l" fontAlgn="b"/>
                      <a:r>
                        <a:rPr lang="en-US" sz="1100" u="none" strike="noStrike">
                          <a:effectLst/>
                        </a:rPr>
                        <a:t>Washington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68510955"/>
                  </a:ext>
                </a:extLst>
              </a:tr>
              <a:tr h="190500">
                <a:tc>
                  <a:txBody>
                    <a:bodyPr/>
                    <a:lstStyle/>
                    <a:p>
                      <a:pPr algn="l" fontAlgn="b"/>
                      <a:r>
                        <a:rPr lang="en-US" sz="1100" u="none" strike="noStrike">
                          <a:effectLst/>
                        </a:rPr>
                        <a:t>Hawaii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986499602"/>
                  </a:ext>
                </a:extLst>
              </a:tr>
              <a:tr h="190500">
                <a:tc>
                  <a:txBody>
                    <a:bodyPr/>
                    <a:lstStyle/>
                    <a:p>
                      <a:pPr algn="l" fontAlgn="b"/>
                      <a:r>
                        <a:rPr lang="en-US" sz="1100" u="none" strike="noStrike">
                          <a:effectLst/>
                        </a:rPr>
                        <a:t>Texas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333815966"/>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433631005"/>
                  </a:ext>
                </a:extLst>
              </a:tr>
              <a:tr h="190500">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706403591"/>
                  </a:ext>
                </a:extLst>
              </a:tr>
              <a:tr h="190500">
                <a:tc>
                  <a:txBody>
                    <a:bodyPr/>
                    <a:lstStyle/>
                    <a:p>
                      <a:pPr algn="l" fontAlgn="b"/>
                      <a:r>
                        <a:rPr lang="en-US" sz="1100" u="none" strike="noStrike">
                          <a:effectLst/>
                        </a:rPr>
                        <a:t>Colorado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64714458"/>
                  </a:ext>
                </a:extLst>
              </a:tr>
              <a:tr h="190500">
                <a:tc>
                  <a:txBody>
                    <a:bodyPr/>
                    <a:lstStyle/>
                    <a:p>
                      <a:pPr algn="l" fontAlgn="b"/>
                      <a:r>
                        <a:rPr lang="en-US" sz="1100" u="none" strike="noStrike">
                          <a:effectLst/>
                        </a:rPr>
                        <a:t>Kentucky</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908843067"/>
                  </a:ext>
                </a:extLst>
              </a:tr>
              <a:tr h="190500">
                <a:tc>
                  <a:txBody>
                    <a:bodyPr/>
                    <a:lstStyle/>
                    <a:p>
                      <a:pPr algn="l" fontAlgn="b"/>
                      <a:r>
                        <a:rPr lang="en-US" sz="1100" u="none" strike="noStrike">
                          <a:effectLst/>
                        </a:rPr>
                        <a:t>Vermont</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281685084"/>
                  </a:ext>
                </a:extLst>
              </a:tr>
              <a:tr h="190500">
                <a:tc>
                  <a:txBody>
                    <a:bodyPr/>
                    <a:lstStyle/>
                    <a:p>
                      <a:pPr algn="l" fontAlgn="b"/>
                      <a:r>
                        <a:rPr lang="en-US" sz="1100" u="none" strike="noStrike">
                          <a:effectLst/>
                        </a:rPr>
                        <a:t>North Carolina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437912089"/>
                  </a:ext>
                </a:extLst>
              </a:tr>
              <a:tr h="190500">
                <a:tc>
                  <a:txBody>
                    <a:bodyPr/>
                    <a:lstStyle/>
                    <a:p>
                      <a:pPr algn="l" fontAlgn="b"/>
                      <a:r>
                        <a:rPr lang="en-US" sz="1100" u="none" strike="noStrike">
                          <a:effectLst/>
                        </a:rPr>
                        <a:t>Louisiana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627919803"/>
                  </a:ext>
                </a:extLst>
              </a:tr>
              <a:tr h="190500">
                <a:tc>
                  <a:txBody>
                    <a:bodyPr/>
                    <a:lstStyle/>
                    <a:p>
                      <a:pPr algn="l" fontAlgn="b"/>
                      <a:r>
                        <a:rPr lang="en-US" sz="1100" u="none" strike="noStrike">
                          <a:effectLst/>
                        </a:rPr>
                        <a:t>Michigan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003453525"/>
                  </a:ext>
                </a:extLst>
              </a:tr>
              <a:tr h="190500">
                <a:tc>
                  <a:txBody>
                    <a:bodyPr/>
                    <a:lstStyle/>
                    <a:p>
                      <a:pPr algn="l" fontAlgn="b"/>
                      <a:r>
                        <a:rPr lang="en-US" sz="1100" u="none" strike="noStrike">
                          <a:effectLst/>
                        </a:rPr>
                        <a:t>New Hampshire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dirty="0">
                          <a:effectLst/>
                        </a:rPr>
                        <a:t>54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820560271"/>
                  </a:ext>
                </a:extLst>
              </a:tr>
            </a:tbl>
          </a:graphicData>
        </a:graphic>
      </p:graphicFrame>
      <p:graphicFrame>
        <p:nvGraphicFramePr>
          <p:cNvPr id="5" name="Table 4">
            <a:extLst>
              <a:ext uri="{FF2B5EF4-FFF2-40B4-BE49-F238E27FC236}">
                <a16:creationId xmlns:a16="http://schemas.microsoft.com/office/drawing/2014/main" id="{038D6117-F905-4FDA-8FEE-AC90A728F4F1}"/>
              </a:ext>
            </a:extLst>
          </p:cNvPr>
          <p:cNvGraphicFramePr>
            <a:graphicFrameLocks noGrp="1"/>
          </p:cNvGraphicFramePr>
          <p:nvPr>
            <p:extLst>
              <p:ext uri="{D42A27DB-BD31-4B8C-83A1-F6EECF244321}">
                <p14:modId xmlns:p14="http://schemas.microsoft.com/office/powerpoint/2010/main" val="2301368687"/>
              </p:ext>
            </p:extLst>
          </p:nvPr>
        </p:nvGraphicFramePr>
        <p:xfrm>
          <a:off x="2095949" y="992124"/>
          <a:ext cx="1702449" cy="2440305"/>
        </p:xfrm>
        <a:graphic>
          <a:graphicData uri="http://schemas.openxmlformats.org/drawingml/2006/table">
            <a:tbl>
              <a:tblPr>
                <a:tableStyleId>{5C22544A-7EE6-4342-B048-85BDC9FD1C3A}</a:tableStyleId>
              </a:tblPr>
              <a:tblGrid>
                <a:gridCol w="1027040">
                  <a:extLst>
                    <a:ext uri="{9D8B030D-6E8A-4147-A177-3AD203B41FA5}">
                      <a16:colId xmlns:a16="http://schemas.microsoft.com/office/drawing/2014/main" val="3243609960"/>
                    </a:ext>
                  </a:extLst>
                </a:gridCol>
                <a:gridCol w="675409">
                  <a:extLst>
                    <a:ext uri="{9D8B030D-6E8A-4147-A177-3AD203B41FA5}">
                      <a16:colId xmlns:a16="http://schemas.microsoft.com/office/drawing/2014/main" val="4254907798"/>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99292217"/>
                  </a:ext>
                </a:extLst>
              </a:tr>
              <a:tr h="190500">
                <a:tc>
                  <a:txBody>
                    <a:bodyPr/>
                    <a:lstStyle/>
                    <a:p>
                      <a:pPr algn="l" fontAlgn="b"/>
                      <a:r>
                        <a:rPr lang="en-US" sz="1100" u="none" strike="noStrike">
                          <a:effectLst/>
                        </a:rPr>
                        <a:t>Oregon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262531106"/>
                  </a:ext>
                </a:extLst>
              </a:tr>
              <a:tr h="190500">
                <a:tc>
                  <a:txBody>
                    <a:bodyPr/>
                    <a:lstStyle/>
                    <a:p>
                      <a:pPr algn="l" fontAlgn="b"/>
                      <a:r>
                        <a:rPr lang="en-US" sz="1100" u="none" strike="noStrike">
                          <a:effectLst/>
                        </a:rPr>
                        <a:t>Nevada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424838131"/>
                  </a:ext>
                </a:extLst>
              </a:tr>
              <a:tr h="190500">
                <a:tc>
                  <a:txBody>
                    <a:bodyPr/>
                    <a:lstStyle/>
                    <a:p>
                      <a:pPr algn="l" fontAlgn="b"/>
                      <a:r>
                        <a:rPr lang="en-US" sz="1100" u="none" strike="noStrike">
                          <a:effectLst/>
                        </a:rPr>
                        <a:t>Tennessee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52154546"/>
                  </a:ext>
                </a:extLst>
              </a:tr>
              <a:tr h="190500">
                <a:tc>
                  <a:txBody>
                    <a:bodyPr/>
                    <a:lstStyle/>
                    <a:p>
                      <a:pPr algn="l" fontAlgn="b"/>
                      <a:r>
                        <a:rPr lang="en-US" sz="1100" u="none" strike="noStrike">
                          <a:effectLst/>
                        </a:rPr>
                        <a:t>Delaware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650027892"/>
                  </a:ext>
                </a:extLst>
              </a:tr>
              <a:tr h="190500">
                <a:tc>
                  <a:txBody>
                    <a:bodyPr/>
                    <a:lstStyle/>
                    <a:p>
                      <a:pPr algn="l" fontAlgn="b"/>
                      <a:r>
                        <a:rPr lang="en-US" sz="1100" u="none" strike="noStrike">
                          <a:effectLst/>
                        </a:rPr>
                        <a:t>Maryland</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579935798"/>
                  </a:ext>
                </a:extLst>
              </a:tr>
              <a:tr h="190500">
                <a:tc>
                  <a:txBody>
                    <a:bodyPr/>
                    <a:lstStyle/>
                    <a:p>
                      <a:pPr algn="l" fontAlgn="b"/>
                      <a:r>
                        <a:rPr lang="en-US" sz="1100" u="none" strike="noStrike">
                          <a:effectLst/>
                        </a:rPr>
                        <a:t>Massachusetts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507294234"/>
                  </a:ext>
                </a:extLst>
              </a:tr>
              <a:tr h="190500">
                <a:tc>
                  <a:txBody>
                    <a:bodyPr/>
                    <a:lstStyle/>
                    <a:p>
                      <a:pPr algn="l" fontAlgn="b"/>
                      <a:r>
                        <a:rPr lang="en-US" sz="1100" u="none" strike="noStrike">
                          <a:effectLst/>
                        </a:rPr>
                        <a:t>Minnesota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565802223"/>
                  </a:ext>
                </a:extLst>
              </a:tr>
              <a:tr h="190500">
                <a:tc>
                  <a:txBody>
                    <a:bodyPr/>
                    <a:lstStyle/>
                    <a:p>
                      <a:pPr algn="l" fontAlgn="b"/>
                      <a:r>
                        <a:rPr lang="en-US" sz="1100" u="none" strike="noStrike">
                          <a:effectLst/>
                        </a:rPr>
                        <a:t>Mississippi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408206586"/>
                  </a:ext>
                </a:extLst>
              </a:tr>
              <a:tr h="190500">
                <a:tc>
                  <a:txBody>
                    <a:bodyPr/>
                    <a:lstStyle/>
                    <a:p>
                      <a:pPr algn="l" fontAlgn="b"/>
                      <a:r>
                        <a:rPr lang="en-US" sz="1100" u="none" strike="noStrike">
                          <a:effectLst/>
                        </a:rPr>
                        <a:t>Wisconsin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92613067"/>
                  </a:ext>
                </a:extLst>
              </a:tr>
              <a:tr h="190500">
                <a:tc>
                  <a:txBody>
                    <a:bodyPr/>
                    <a:lstStyle/>
                    <a:p>
                      <a:pPr algn="l" fontAlgn="b"/>
                      <a:r>
                        <a:rPr lang="en-US" sz="1100" u="none" strike="noStrike">
                          <a:effectLst/>
                        </a:rPr>
                        <a:t>Montana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061291252"/>
                  </a:ext>
                </a:extLst>
              </a:tr>
              <a:tr h="190500">
                <a:tc>
                  <a:txBody>
                    <a:bodyPr/>
                    <a:lstStyle/>
                    <a:p>
                      <a:pPr algn="l" fontAlgn="b"/>
                      <a:r>
                        <a:rPr lang="en-US" sz="1100" u="none" strike="noStrike">
                          <a:effectLst/>
                        </a:rPr>
                        <a:t>Pennsylvania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dirty="0">
                          <a:effectLst/>
                        </a:rPr>
                        <a:t>64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4128606748"/>
                  </a:ext>
                </a:extLst>
              </a:tr>
            </a:tbl>
          </a:graphicData>
        </a:graphic>
      </p:graphicFrame>
      <p:graphicFrame>
        <p:nvGraphicFramePr>
          <p:cNvPr id="6" name="Table 5">
            <a:extLst>
              <a:ext uri="{FF2B5EF4-FFF2-40B4-BE49-F238E27FC236}">
                <a16:creationId xmlns:a16="http://schemas.microsoft.com/office/drawing/2014/main" id="{991C4E80-50D0-470E-8D53-D9D8B9EF785B}"/>
              </a:ext>
            </a:extLst>
          </p:cNvPr>
          <p:cNvGraphicFramePr>
            <a:graphicFrameLocks noGrp="1"/>
          </p:cNvGraphicFramePr>
          <p:nvPr>
            <p:extLst>
              <p:ext uri="{D42A27DB-BD31-4B8C-83A1-F6EECF244321}">
                <p14:modId xmlns:p14="http://schemas.microsoft.com/office/powerpoint/2010/main" val="1347746991"/>
              </p:ext>
            </p:extLst>
          </p:nvPr>
        </p:nvGraphicFramePr>
        <p:xfrm>
          <a:off x="3940856" y="989630"/>
          <a:ext cx="1767702" cy="2630805"/>
        </p:xfrm>
        <a:graphic>
          <a:graphicData uri="http://schemas.openxmlformats.org/drawingml/2006/table">
            <a:tbl>
              <a:tblPr>
                <a:tableStyleId>{5C22544A-7EE6-4342-B048-85BDC9FD1C3A}</a:tableStyleId>
              </a:tblPr>
              <a:tblGrid>
                <a:gridCol w="1075402">
                  <a:extLst>
                    <a:ext uri="{9D8B030D-6E8A-4147-A177-3AD203B41FA5}">
                      <a16:colId xmlns:a16="http://schemas.microsoft.com/office/drawing/2014/main" val="3241126977"/>
                    </a:ext>
                  </a:extLst>
                </a:gridCol>
                <a:gridCol w="692300">
                  <a:extLst>
                    <a:ext uri="{9D8B030D-6E8A-4147-A177-3AD203B41FA5}">
                      <a16:colId xmlns:a16="http://schemas.microsoft.com/office/drawing/2014/main" val="4231722136"/>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100" u="none" strike="noStrike">
                          <a:effectLst/>
                        </a:rPr>
                        <a:t>Openness Score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396696083"/>
                  </a:ext>
                </a:extLst>
              </a:tr>
              <a:tr h="190500">
                <a:tc>
                  <a:txBody>
                    <a:bodyPr/>
                    <a:lstStyle/>
                    <a:p>
                      <a:pPr algn="l" fontAlgn="b"/>
                      <a:r>
                        <a:rPr lang="en-US" sz="1100" u="none" strike="noStrike">
                          <a:effectLst/>
                        </a:rPr>
                        <a:t>Connecticut</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091418393"/>
                  </a:ext>
                </a:extLst>
              </a:tr>
              <a:tr h="190500">
                <a:tc>
                  <a:txBody>
                    <a:bodyPr/>
                    <a:lstStyle/>
                    <a:p>
                      <a:pPr algn="l" fontAlgn="b"/>
                      <a:r>
                        <a:rPr lang="en-US" sz="1100" u="none" strike="noStrike">
                          <a:effectLst/>
                        </a:rPr>
                        <a:t>Rhode Island</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2840991121"/>
                  </a:ext>
                </a:extLst>
              </a:tr>
              <a:tr h="190500">
                <a:tc>
                  <a:txBody>
                    <a:bodyPr/>
                    <a:lstStyle/>
                    <a:p>
                      <a:pPr algn="l" fontAlgn="b"/>
                      <a:r>
                        <a:rPr lang="en-US" sz="1100" u="none" strike="noStrike">
                          <a:effectLst/>
                        </a:rPr>
                        <a:t>West Virginia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331119499"/>
                  </a:ext>
                </a:extLst>
              </a:tr>
              <a:tr h="190500">
                <a:tc>
                  <a:txBody>
                    <a:bodyPr/>
                    <a:lstStyle/>
                    <a:p>
                      <a:pPr algn="l" fontAlgn="b"/>
                      <a:r>
                        <a:rPr lang="en-US" sz="1100" u="none" strike="noStrike">
                          <a:effectLst/>
                        </a:rPr>
                        <a:t>New Jersey</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22607920"/>
                  </a:ext>
                </a:extLst>
              </a:tr>
              <a:tr h="190500">
                <a:tc>
                  <a:txBody>
                    <a:bodyPr/>
                    <a:lstStyle/>
                    <a:p>
                      <a:pPr algn="l" fontAlgn="b"/>
                      <a:r>
                        <a:rPr lang="en-US" sz="1100" u="none" strike="noStrike">
                          <a:effectLst/>
                        </a:rPr>
                        <a:t>Florida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387749528"/>
                  </a:ext>
                </a:extLst>
              </a:tr>
              <a:tr h="190500">
                <a:tc>
                  <a:txBody>
                    <a:bodyPr/>
                    <a:lstStyle/>
                    <a:p>
                      <a:pPr algn="l" fontAlgn="b"/>
                      <a:r>
                        <a:rPr lang="en-US" sz="1100" u="none" strike="noStrike">
                          <a:effectLst/>
                        </a:rPr>
                        <a:t>Virginia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444372095"/>
                  </a:ext>
                </a:extLst>
              </a:tr>
              <a:tr h="190500">
                <a:tc>
                  <a:txBody>
                    <a:bodyPr/>
                    <a:lstStyle/>
                    <a:p>
                      <a:pPr algn="l" fontAlgn="b"/>
                      <a:r>
                        <a:rPr lang="en-US" sz="1100" u="none" strike="noStrike">
                          <a:effectLst/>
                        </a:rPr>
                        <a:t>Maine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95689317"/>
                  </a:ext>
                </a:extLst>
              </a:tr>
              <a:tr h="190500">
                <a:tc>
                  <a:txBody>
                    <a:bodyPr/>
                    <a:lstStyle/>
                    <a:p>
                      <a:pPr algn="l" fontAlgn="b"/>
                      <a:r>
                        <a:rPr lang="en-US" sz="1100" u="none" strike="noStrike">
                          <a:effectLst/>
                        </a:rPr>
                        <a:t>Indiana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812349553"/>
                  </a:ext>
                </a:extLst>
              </a:tr>
              <a:tr h="190500">
                <a:tc>
                  <a:txBody>
                    <a:bodyPr/>
                    <a:lstStyle/>
                    <a:p>
                      <a:pPr algn="l" fontAlgn="b"/>
                      <a:r>
                        <a:rPr lang="en-US" sz="1100" u="none" strike="noStrike">
                          <a:effectLst/>
                        </a:rPr>
                        <a:t>Georgia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418797925"/>
                  </a:ext>
                </a:extLst>
              </a:tr>
              <a:tr h="190500">
                <a:tc>
                  <a:txBody>
                    <a:bodyPr/>
                    <a:lstStyle/>
                    <a:p>
                      <a:pPr algn="l" fontAlgn="b"/>
                      <a:r>
                        <a:rPr lang="en-US" sz="1100" u="none" strike="noStrike">
                          <a:effectLst/>
                        </a:rPr>
                        <a:t>South Carolina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54201079"/>
                  </a:ext>
                </a:extLst>
              </a:tr>
              <a:tr h="190500">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408558992"/>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dirty="0">
                          <a:effectLst/>
                        </a:rPr>
                        <a:t>78</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2973887294"/>
                  </a:ext>
                </a:extLst>
              </a:tr>
            </a:tbl>
          </a:graphicData>
        </a:graphic>
      </p:graphicFrame>
      <p:graphicFrame>
        <p:nvGraphicFramePr>
          <p:cNvPr id="7" name="Table 6">
            <a:extLst>
              <a:ext uri="{FF2B5EF4-FFF2-40B4-BE49-F238E27FC236}">
                <a16:creationId xmlns:a16="http://schemas.microsoft.com/office/drawing/2014/main" id="{E3C9DDAC-3AE5-443B-8CBE-68DC18EDB812}"/>
              </a:ext>
            </a:extLst>
          </p:cNvPr>
          <p:cNvGraphicFramePr>
            <a:graphicFrameLocks noGrp="1"/>
          </p:cNvGraphicFramePr>
          <p:nvPr>
            <p:extLst>
              <p:ext uri="{D42A27DB-BD31-4B8C-83A1-F6EECF244321}">
                <p14:modId xmlns:p14="http://schemas.microsoft.com/office/powerpoint/2010/main" val="337467996"/>
              </p:ext>
            </p:extLst>
          </p:nvPr>
        </p:nvGraphicFramePr>
        <p:xfrm>
          <a:off x="5851016" y="989630"/>
          <a:ext cx="1601137" cy="2821305"/>
        </p:xfrm>
        <a:graphic>
          <a:graphicData uri="http://schemas.openxmlformats.org/drawingml/2006/table">
            <a:tbl>
              <a:tblPr>
                <a:tableStyleId>{5C22544A-7EE6-4342-B048-85BDC9FD1C3A}</a:tableStyleId>
              </a:tblPr>
              <a:tblGrid>
                <a:gridCol w="924269">
                  <a:extLst>
                    <a:ext uri="{9D8B030D-6E8A-4147-A177-3AD203B41FA5}">
                      <a16:colId xmlns:a16="http://schemas.microsoft.com/office/drawing/2014/main" val="1140258160"/>
                    </a:ext>
                  </a:extLst>
                </a:gridCol>
                <a:gridCol w="676868">
                  <a:extLst>
                    <a:ext uri="{9D8B030D-6E8A-4147-A177-3AD203B41FA5}">
                      <a16:colId xmlns:a16="http://schemas.microsoft.com/office/drawing/2014/main" val="3049300743"/>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004858776"/>
                  </a:ext>
                </a:extLst>
              </a:tr>
              <a:tr h="190500">
                <a:tc>
                  <a:txBody>
                    <a:bodyPr/>
                    <a:lstStyle/>
                    <a:p>
                      <a:pPr algn="l" fontAlgn="b"/>
                      <a:r>
                        <a:rPr lang="en-US" sz="1100" u="none" strike="noStrike">
                          <a:effectLst/>
                        </a:rPr>
                        <a:t>Alabama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317784500"/>
                  </a:ext>
                </a:extLst>
              </a:tr>
              <a:tr h="190500">
                <a:tc>
                  <a:txBody>
                    <a:bodyPr/>
                    <a:lstStyle/>
                    <a:p>
                      <a:pPr algn="l" fontAlgn="b"/>
                      <a:r>
                        <a:rPr lang="en-US" sz="1100" u="none" strike="noStrike">
                          <a:effectLst/>
                        </a:rPr>
                        <a:t>North Dakota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454418550"/>
                  </a:ext>
                </a:extLst>
              </a:tr>
              <a:tr h="190500">
                <a:tc>
                  <a:txBody>
                    <a:bodyPr/>
                    <a:lstStyle/>
                    <a:p>
                      <a:pPr algn="l" fontAlgn="b"/>
                      <a:r>
                        <a:rPr lang="en-US" sz="1100" u="none" strike="noStrike">
                          <a:effectLst/>
                        </a:rPr>
                        <a:t>Ohio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48723275"/>
                  </a:ext>
                </a:extLst>
              </a:tr>
              <a:tr h="190500">
                <a:tc>
                  <a:txBody>
                    <a:bodyPr/>
                    <a:lstStyle/>
                    <a:p>
                      <a:pPr algn="l" fontAlgn="b"/>
                      <a:r>
                        <a:rPr lang="en-US" sz="1100" u="none" strike="noStrike">
                          <a:effectLst/>
                        </a:rPr>
                        <a:t>Nebraska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174703652"/>
                  </a:ext>
                </a:extLst>
              </a:tr>
              <a:tr h="190500">
                <a:tc>
                  <a:txBody>
                    <a:bodyPr/>
                    <a:lstStyle/>
                    <a:p>
                      <a:pPr algn="l" fontAlgn="b"/>
                      <a:r>
                        <a:rPr lang="en-US" sz="1100" u="none" strike="noStrike">
                          <a:effectLst/>
                        </a:rPr>
                        <a:t>Wyoming</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93605987"/>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dirty="0">
                          <a:effectLst/>
                        </a:rPr>
                        <a:t>86</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43612385"/>
                  </a:ext>
                </a:extLst>
              </a:tr>
              <a:tr h="190500">
                <a:tc>
                  <a:txBody>
                    <a:bodyPr/>
                    <a:lstStyle/>
                    <a:p>
                      <a:pPr algn="l" fontAlgn="b"/>
                      <a:r>
                        <a:rPr lang="en-US" sz="1100" u="none" strike="noStrike">
                          <a:effectLst/>
                        </a:rPr>
                        <a:t>Utah</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078738311"/>
                  </a:ext>
                </a:extLst>
              </a:tr>
              <a:tr h="190500">
                <a:tc>
                  <a:txBody>
                    <a:bodyPr/>
                    <a:lstStyle/>
                    <a:p>
                      <a:pPr algn="l" fontAlgn="b"/>
                      <a:r>
                        <a:rPr lang="en-US" sz="1100" u="none" strike="noStrike">
                          <a:effectLst/>
                        </a:rPr>
                        <a:t>Idaho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859784185"/>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4041446019"/>
                  </a:ext>
                </a:extLst>
              </a:tr>
              <a:tr h="190500">
                <a:tc>
                  <a:txBody>
                    <a:bodyPr/>
                    <a:lstStyle/>
                    <a:p>
                      <a:pPr algn="l" fontAlgn="b"/>
                      <a:r>
                        <a:rPr lang="en-US" sz="1100" u="none" strike="noStrike">
                          <a:effectLst/>
                        </a:rPr>
                        <a:t>Iowa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516962618"/>
                  </a:ext>
                </a:extLst>
              </a:tr>
              <a:tr h="190500">
                <a:tc>
                  <a:txBody>
                    <a:bodyPr/>
                    <a:lstStyle/>
                    <a:p>
                      <a:pPr algn="l" fontAlgn="b"/>
                      <a:r>
                        <a:rPr lang="en-US" sz="1100" u="none" strike="noStrike">
                          <a:effectLst/>
                        </a:rPr>
                        <a:t>Oklahoma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66659923"/>
                  </a:ext>
                </a:extLst>
              </a:tr>
              <a:tr h="190500">
                <a:tc>
                  <a:txBody>
                    <a:bodyPr/>
                    <a:lstStyle/>
                    <a:p>
                      <a:pPr algn="l" fontAlgn="b"/>
                      <a:r>
                        <a:rPr lang="en-US" sz="1100" u="none" strike="noStrike">
                          <a:effectLst/>
                        </a:rPr>
                        <a:t>Alaska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447567825"/>
                  </a:ext>
                </a:extLst>
              </a:tr>
              <a:tr h="190500">
                <a:tc>
                  <a:txBody>
                    <a:bodyPr/>
                    <a:lstStyle/>
                    <a:p>
                      <a:pPr algn="l" fontAlgn="b"/>
                      <a:r>
                        <a:rPr lang="en-US" sz="1100" u="none" strike="noStrike">
                          <a:effectLst/>
                        </a:rPr>
                        <a:t>South Dakota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dirty="0">
                          <a:effectLst/>
                        </a:rPr>
                        <a:t>96</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039550349"/>
                  </a:ext>
                </a:extLst>
              </a:tr>
            </a:tbl>
          </a:graphicData>
        </a:graphic>
      </p:graphicFrame>
      <p:sp>
        <p:nvSpPr>
          <p:cNvPr id="8" name="Rectangle 7">
            <a:extLst>
              <a:ext uri="{FF2B5EF4-FFF2-40B4-BE49-F238E27FC236}">
                <a16:creationId xmlns:a16="http://schemas.microsoft.com/office/drawing/2014/main" id="{035448B5-E6A3-4493-8478-BE98F7C84AAE}"/>
              </a:ext>
            </a:extLst>
          </p:cNvPr>
          <p:cNvSpPr/>
          <p:nvPr/>
        </p:nvSpPr>
        <p:spPr>
          <a:xfrm>
            <a:off x="170352" y="1330037"/>
            <a:ext cx="1783139"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953734-0443-49ED-BB06-42FFC811CC94}"/>
              </a:ext>
            </a:extLst>
          </p:cNvPr>
          <p:cNvSpPr/>
          <p:nvPr/>
        </p:nvSpPr>
        <p:spPr>
          <a:xfrm>
            <a:off x="170352" y="2092020"/>
            <a:ext cx="1783139"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F319C2-6480-456E-8CB0-0A4D9DA44EEE}"/>
              </a:ext>
            </a:extLst>
          </p:cNvPr>
          <p:cNvSpPr/>
          <p:nvPr/>
        </p:nvSpPr>
        <p:spPr>
          <a:xfrm>
            <a:off x="2101145" y="2097977"/>
            <a:ext cx="1697254"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CA0CB9-B1CD-48A3-9D7E-4E37CF9FDF2C}"/>
              </a:ext>
            </a:extLst>
          </p:cNvPr>
          <p:cNvSpPr/>
          <p:nvPr/>
        </p:nvSpPr>
        <p:spPr>
          <a:xfrm>
            <a:off x="3960283" y="2093753"/>
            <a:ext cx="1748275"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6CD768-95B8-4A88-B76D-DAD86716E777}"/>
              </a:ext>
            </a:extLst>
          </p:cNvPr>
          <p:cNvSpPr/>
          <p:nvPr/>
        </p:nvSpPr>
        <p:spPr>
          <a:xfrm>
            <a:off x="3955089" y="2857094"/>
            <a:ext cx="1767702"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5B6639-4A0F-425E-86C0-388BA1BA4379}"/>
              </a:ext>
            </a:extLst>
          </p:cNvPr>
          <p:cNvSpPr/>
          <p:nvPr/>
        </p:nvSpPr>
        <p:spPr>
          <a:xfrm>
            <a:off x="5851016" y="3615240"/>
            <a:ext cx="1601138"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9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1BDF-8EB6-4AA7-BFAC-5D8EF46AB4E2}"/>
              </a:ext>
            </a:extLst>
          </p:cNvPr>
          <p:cNvSpPr>
            <a:spLocks noGrp="1"/>
          </p:cNvSpPr>
          <p:nvPr>
            <p:ph type="title"/>
          </p:nvPr>
        </p:nvSpPr>
        <p:spPr>
          <a:xfrm>
            <a:off x="566297" y="139925"/>
            <a:ext cx="7269480" cy="661632"/>
          </a:xfrm>
        </p:spPr>
        <p:txBody>
          <a:bodyPr anchor="ctr">
            <a:normAutofit/>
          </a:bodyPr>
          <a:lstStyle/>
          <a:p>
            <a:r>
              <a:rPr lang="en-US" dirty="0"/>
              <a:t>Current State Openness Level</a:t>
            </a:r>
          </a:p>
        </p:txBody>
      </p:sp>
      <p:sp>
        <p:nvSpPr>
          <p:cNvPr id="9" name="TextBox 8">
            <a:extLst>
              <a:ext uri="{FF2B5EF4-FFF2-40B4-BE49-F238E27FC236}">
                <a16:creationId xmlns:a16="http://schemas.microsoft.com/office/drawing/2014/main" id="{156F1DB5-58A7-48DA-9841-1E7FDEF32E06}"/>
              </a:ext>
            </a:extLst>
          </p:cNvPr>
          <p:cNvSpPr txBox="1"/>
          <p:nvPr/>
        </p:nvSpPr>
        <p:spPr>
          <a:xfrm>
            <a:off x="660435" y="885358"/>
            <a:ext cx="4125951" cy="2308324"/>
          </a:xfrm>
          <a:prstGeom prst="rect">
            <a:avLst/>
          </a:prstGeom>
          <a:noFill/>
        </p:spPr>
        <p:txBody>
          <a:bodyPr wrap="square" rtlCol="0">
            <a:spAutoFit/>
          </a:bodyPr>
          <a:lstStyle/>
          <a:p>
            <a:r>
              <a:rPr lang="en-US" dirty="0"/>
              <a:t>Based on the following factors:</a:t>
            </a:r>
          </a:p>
          <a:p>
            <a:pPr marL="285750" indent="-285750">
              <a:buFont typeface="Arial" panose="020B0604020202020204" pitchFamily="34" charset="0"/>
              <a:buChar char="•"/>
            </a:pPr>
            <a:r>
              <a:rPr lang="en-US" dirty="0"/>
              <a:t>Reopening Plan</a:t>
            </a:r>
          </a:p>
          <a:p>
            <a:pPr marL="285750" indent="-285750">
              <a:buFont typeface="Arial" panose="020B0604020202020204" pitchFamily="34" charset="0"/>
              <a:buChar char="•"/>
            </a:pPr>
            <a:r>
              <a:rPr lang="en-US" dirty="0"/>
              <a:t>State of Emergency Declaration</a:t>
            </a:r>
          </a:p>
          <a:p>
            <a:pPr marL="285750" indent="-285750">
              <a:buFont typeface="Arial" panose="020B0604020202020204" pitchFamily="34" charset="0"/>
              <a:buChar char="•"/>
            </a:pPr>
            <a:r>
              <a:rPr lang="en-US" dirty="0"/>
              <a:t>Travel Restrictions</a:t>
            </a:r>
          </a:p>
          <a:p>
            <a:pPr marL="285750" indent="-285750">
              <a:buFont typeface="Arial" panose="020B0604020202020204" pitchFamily="34" charset="0"/>
              <a:buChar char="•"/>
            </a:pPr>
            <a:r>
              <a:rPr lang="en-US" dirty="0"/>
              <a:t>Mass Gathering Restrictions</a:t>
            </a:r>
          </a:p>
          <a:p>
            <a:pPr marL="285750" indent="-285750">
              <a:buFont typeface="Arial" panose="020B0604020202020204" pitchFamily="34" charset="0"/>
              <a:buChar char="•"/>
            </a:pPr>
            <a:r>
              <a:rPr lang="en-US" dirty="0"/>
              <a:t>School Closures</a:t>
            </a:r>
          </a:p>
          <a:p>
            <a:pPr marL="285750" indent="-285750">
              <a:buFont typeface="Arial" panose="020B0604020202020204" pitchFamily="34" charset="0"/>
              <a:buChar char="•"/>
            </a:pPr>
            <a:r>
              <a:rPr lang="en-US" dirty="0"/>
              <a:t>Mask Mandates</a:t>
            </a:r>
          </a:p>
          <a:p>
            <a:r>
              <a:rPr lang="en-US" dirty="0"/>
              <a:t>	</a:t>
            </a:r>
          </a:p>
        </p:txBody>
      </p:sp>
      <p:pic>
        <p:nvPicPr>
          <p:cNvPr id="11" name="Picture 10">
            <a:extLst>
              <a:ext uri="{FF2B5EF4-FFF2-40B4-BE49-F238E27FC236}">
                <a16:creationId xmlns:a16="http://schemas.microsoft.com/office/drawing/2014/main" id="{88AADDE1-EE62-41AB-B653-FE4C4FC8551E}"/>
              </a:ext>
            </a:extLst>
          </p:cNvPr>
          <p:cNvPicPr>
            <a:picLocks noChangeAspect="1"/>
          </p:cNvPicPr>
          <p:nvPr/>
        </p:nvPicPr>
        <p:blipFill>
          <a:blip r:embed="rId2"/>
          <a:stretch>
            <a:fillRect/>
          </a:stretch>
        </p:blipFill>
        <p:spPr>
          <a:xfrm>
            <a:off x="1516482" y="3287870"/>
            <a:ext cx="6891989" cy="3409073"/>
          </a:xfrm>
          <a:prstGeom prst="rect">
            <a:avLst/>
          </a:prstGeom>
        </p:spPr>
      </p:pic>
    </p:spTree>
    <p:extLst>
      <p:ext uri="{BB962C8B-B14F-4D97-AF65-F5344CB8AC3E}">
        <p14:creationId xmlns:p14="http://schemas.microsoft.com/office/powerpoint/2010/main" val="65790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36F48E-2211-400C-9A74-DBB3C429B43E}"/>
              </a:ext>
            </a:extLst>
          </p:cNvPr>
          <p:cNvPicPr>
            <a:picLocks noChangeAspect="1"/>
          </p:cNvPicPr>
          <p:nvPr/>
        </p:nvPicPr>
        <p:blipFill rotWithShape="1">
          <a:blip r:embed="rId2"/>
          <a:srcRect l="18590" t="15000" r="918" b="4031"/>
          <a:stretch/>
        </p:blipFill>
        <p:spPr>
          <a:xfrm>
            <a:off x="3351069" y="3632951"/>
            <a:ext cx="4177146" cy="2811093"/>
          </a:xfrm>
          <a:prstGeom prst="rect">
            <a:avLst/>
          </a:prstGeom>
        </p:spPr>
      </p:pic>
      <p:sp>
        <p:nvSpPr>
          <p:cNvPr id="8" name="Title 1">
            <a:extLst>
              <a:ext uri="{FF2B5EF4-FFF2-40B4-BE49-F238E27FC236}">
                <a16:creationId xmlns:a16="http://schemas.microsoft.com/office/drawing/2014/main" id="{BFA62954-15DA-4434-8AE2-4D3CC04860A2}"/>
              </a:ext>
            </a:extLst>
          </p:cNvPr>
          <p:cNvSpPr>
            <a:spLocks noGrp="1"/>
          </p:cNvSpPr>
          <p:nvPr>
            <p:ph type="title"/>
          </p:nvPr>
        </p:nvSpPr>
        <p:spPr>
          <a:xfrm>
            <a:off x="566297" y="139925"/>
            <a:ext cx="7269480" cy="661632"/>
          </a:xfrm>
        </p:spPr>
        <p:txBody>
          <a:bodyPr anchor="ctr">
            <a:normAutofit/>
          </a:bodyPr>
          <a:lstStyle/>
          <a:p>
            <a:r>
              <a:rPr lang="en-US" dirty="0"/>
              <a:t>State Quartiles</a:t>
            </a:r>
          </a:p>
        </p:txBody>
      </p:sp>
      <p:sp>
        <p:nvSpPr>
          <p:cNvPr id="12" name="TextBox 11">
            <a:extLst>
              <a:ext uri="{FF2B5EF4-FFF2-40B4-BE49-F238E27FC236}">
                <a16:creationId xmlns:a16="http://schemas.microsoft.com/office/drawing/2014/main" id="{40F498FF-56E6-4AFA-B98D-89DC5B9A8D1E}"/>
              </a:ext>
            </a:extLst>
          </p:cNvPr>
          <p:cNvSpPr txBox="1"/>
          <p:nvPr/>
        </p:nvSpPr>
        <p:spPr>
          <a:xfrm>
            <a:off x="405859" y="1241710"/>
            <a:ext cx="3859609" cy="2154436"/>
          </a:xfrm>
          <a:prstGeom prst="rect">
            <a:avLst/>
          </a:prstGeom>
          <a:noFill/>
        </p:spPr>
        <p:txBody>
          <a:bodyPr wrap="square" rtlCol="0">
            <a:spAutoFit/>
          </a:bodyPr>
          <a:lstStyle/>
          <a:p>
            <a:r>
              <a:rPr lang="en-US" dirty="0"/>
              <a:t>Divided states into 4 bins by quartiles based on openness level</a:t>
            </a:r>
          </a:p>
          <a:p>
            <a:pPr marL="285750" indent="-285750">
              <a:buFont typeface="Arial" panose="020B0604020202020204" pitchFamily="34" charset="0"/>
              <a:buChar char="•"/>
            </a:pPr>
            <a:r>
              <a:rPr lang="en-US" sz="1600" dirty="0"/>
              <a:t>Lowest Openness Score – 22</a:t>
            </a:r>
          </a:p>
          <a:p>
            <a:pPr marL="285750" indent="-285750">
              <a:buFont typeface="Arial" panose="020B0604020202020204" pitchFamily="34" charset="0"/>
              <a:buChar char="•"/>
            </a:pPr>
            <a:r>
              <a:rPr lang="en-US" sz="1600" dirty="0"/>
              <a:t>Highest Openness Score – 96</a:t>
            </a:r>
          </a:p>
          <a:p>
            <a:pPr marL="285750" indent="-285750">
              <a:buFont typeface="Arial" panose="020B0604020202020204" pitchFamily="34" charset="0"/>
              <a:buChar char="•"/>
            </a:pPr>
            <a:r>
              <a:rPr lang="en-US" sz="1600" dirty="0"/>
              <a:t>Lower quartile – 54</a:t>
            </a:r>
          </a:p>
          <a:p>
            <a:pPr marL="285750" indent="-285750">
              <a:buFont typeface="Arial" panose="020B0604020202020204" pitchFamily="34" charset="0"/>
              <a:buChar char="•"/>
            </a:pPr>
            <a:r>
              <a:rPr lang="en-US" sz="1600" dirty="0"/>
              <a:t>Mean – 64</a:t>
            </a:r>
          </a:p>
          <a:p>
            <a:pPr marL="285750" indent="-285750">
              <a:buFont typeface="Arial" panose="020B0604020202020204" pitchFamily="34" charset="0"/>
              <a:buChar char="•"/>
            </a:pPr>
            <a:r>
              <a:rPr lang="en-US" sz="1600" dirty="0"/>
              <a:t>Upper quartile – 80</a:t>
            </a:r>
          </a:p>
          <a:p>
            <a:r>
              <a:rPr lang="en-US" dirty="0"/>
              <a:t>	</a:t>
            </a:r>
          </a:p>
        </p:txBody>
      </p:sp>
      <p:sp>
        <p:nvSpPr>
          <p:cNvPr id="2" name="TextBox 1">
            <a:extLst>
              <a:ext uri="{FF2B5EF4-FFF2-40B4-BE49-F238E27FC236}">
                <a16:creationId xmlns:a16="http://schemas.microsoft.com/office/drawing/2014/main" id="{AF820AEA-3427-48D7-AFCA-0054B03F46EC}"/>
              </a:ext>
            </a:extLst>
          </p:cNvPr>
          <p:cNvSpPr txBox="1"/>
          <p:nvPr/>
        </p:nvSpPr>
        <p:spPr>
          <a:xfrm>
            <a:off x="4434067" y="3429000"/>
            <a:ext cx="2309085" cy="646331"/>
          </a:xfrm>
          <a:prstGeom prst="rect">
            <a:avLst/>
          </a:prstGeom>
          <a:noFill/>
        </p:spPr>
        <p:txBody>
          <a:bodyPr wrap="square" rtlCol="0">
            <a:spAutoFit/>
          </a:bodyPr>
          <a:lstStyle/>
          <a:p>
            <a:r>
              <a:rPr lang="en-US" dirty="0"/>
              <a:t>States by Quartile</a:t>
            </a:r>
          </a:p>
          <a:p>
            <a:r>
              <a:rPr lang="en-US" dirty="0"/>
              <a:t>	</a:t>
            </a:r>
          </a:p>
        </p:txBody>
      </p:sp>
      <p:grpSp>
        <p:nvGrpSpPr>
          <p:cNvPr id="17" name="Group 16">
            <a:extLst>
              <a:ext uri="{FF2B5EF4-FFF2-40B4-BE49-F238E27FC236}">
                <a16:creationId xmlns:a16="http://schemas.microsoft.com/office/drawing/2014/main" id="{96C1F8A2-EB25-4C79-B979-E4B70F3883F8}"/>
              </a:ext>
            </a:extLst>
          </p:cNvPr>
          <p:cNvGrpSpPr/>
          <p:nvPr/>
        </p:nvGrpSpPr>
        <p:grpSpPr>
          <a:xfrm>
            <a:off x="7072906" y="4843606"/>
            <a:ext cx="1089323" cy="1600438"/>
            <a:chOff x="7266951" y="5257562"/>
            <a:chExt cx="1089323" cy="1600438"/>
          </a:xfrm>
        </p:grpSpPr>
        <p:sp>
          <p:nvSpPr>
            <p:cNvPr id="3" name="TextBox 2">
              <a:extLst>
                <a:ext uri="{FF2B5EF4-FFF2-40B4-BE49-F238E27FC236}">
                  <a16:creationId xmlns:a16="http://schemas.microsoft.com/office/drawing/2014/main" id="{A0780BEB-AE44-4937-9588-F2C5619DE8E7}"/>
                </a:ext>
              </a:extLst>
            </p:cNvPr>
            <p:cNvSpPr txBox="1"/>
            <p:nvPr/>
          </p:nvSpPr>
          <p:spPr>
            <a:xfrm>
              <a:off x="7266951" y="5257562"/>
              <a:ext cx="1089323" cy="1600438"/>
            </a:xfrm>
            <a:prstGeom prst="rect">
              <a:avLst/>
            </a:prstGeom>
            <a:noFill/>
          </p:spPr>
          <p:txBody>
            <a:bodyPr wrap="square" rtlCol="0">
              <a:spAutoFit/>
            </a:bodyPr>
            <a:lstStyle/>
            <a:p>
              <a:r>
                <a:rPr lang="en-US" sz="1400" dirty="0"/>
                <a:t>Quartiles</a:t>
              </a:r>
            </a:p>
            <a:p>
              <a:pPr>
                <a:lnSpc>
                  <a:spcPct val="150000"/>
                </a:lnSpc>
              </a:pPr>
              <a:r>
                <a:rPr lang="en-US" sz="1100" dirty="0"/>
                <a:t>   Q1</a:t>
              </a:r>
            </a:p>
            <a:p>
              <a:pPr>
                <a:lnSpc>
                  <a:spcPct val="150000"/>
                </a:lnSpc>
              </a:pPr>
              <a:r>
                <a:rPr lang="en-US" sz="1100" dirty="0"/>
                <a:t>   Q2</a:t>
              </a:r>
            </a:p>
            <a:p>
              <a:pPr>
                <a:lnSpc>
                  <a:spcPct val="150000"/>
                </a:lnSpc>
              </a:pPr>
              <a:r>
                <a:rPr lang="en-US" sz="1100" dirty="0"/>
                <a:t>   Q3</a:t>
              </a:r>
            </a:p>
            <a:p>
              <a:pPr>
                <a:lnSpc>
                  <a:spcPct val="150000"/>
                </a:lnSpc>
              </a:pPr>
              <a:r>
                <a:rPr lang="en-US" sz="1100" dirty="0"/>
                <a:t>   Q4</a:t>
              </a:r>
            </a:p>
            <a:p>
              <a:r>
                <a:rPr lang="en-US" dirty="0"/>
                <a:t>	</a:t>
              </a:r>
            </a:p>
          </p:txBody>
        </p:sp>
        <p:sp>
          <p:nvSpPr>
            <p:cNvPr id="4" name="Rectangle 3">
              <a:extLst>
                <a:ext uri="{FF2B5EF4-FFF2-40B4-BE49-F238E27FC236}">
                  <a16:creationId xmlns:a16="http://schemas.microsoft.com/office/drawing/2014/main" id="{50500929-C0E3-4543-B2FF-89979047F6C3}"/>
                </a:ext>
              </a:extLst>
            </p:cNvPr>
            <p:cNvSpPr/>
            <p:nvPr/>
          </p:nvSpPr>
          <p:spPr>
            <a:xfrm>
              <a:off x="7776029" y="6362407"/>
              <a:ext cx="119495" cy="114300"/>
            </a:xfrm>
            <a:prstGeom prst="rect">
              <a:avLst/>
            </a:prstGeom>
            <a:solidFill>
              <a:srgbClr val="FFEF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5FDBB6-F2CC-44CE-8D96-8BD6D3A05E9C}"/>
                </a:ext>
              </a:extLst>
            </p:cNvPr>
            <p:cNvSpPr/>
            <p:nvPr/>
          </p:nvSpPr>
          <p:spPr>
            <a:xfrm>
              <a:off x="7776029" y="5864076"/>
              <a:ext cx="119495" cy="114300"/>
            </a:xfrm>
            <a:prstGeom prst="rect">
              <a:avLst/>
            </a:prstGeom>
            <a:solidFill>
              <a:srgbClr val="1F6D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DC9D3E-2169-451B-B7B6-A2965309A530}"/>
                </a:ext>
              </a:extLst>
            </p:cNvPr>
            <p:cNvSpPr/>
            <p:nvPr/>
          </p:nvSpPr>
          <p:spPr>
            <a:xfrm>
              <a:off x="7776029" y="6113314"/>
              <a:ext cx="119495" cy="114300"/>
            </a:xfrm>
            <a:prstGeom prst="rect">
              <a:avLst/>
            </a:prstGeom>
            <a:solidFill>
              <a:srgbClr val="5BB9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5EA0F-E3EA-440A-A636-FB37884C3811}"/>
                </a:ext>
              </a:extLst>
            </p:cNvPr>
            <p:cNvSpPr/>
            <p:nvPr/>
          </p:nvSpPr>
          <p:spPr>
            <a:xfrm>
              <a:off x="7776029" y="5611091"/>
              <a:ext cx="119495" cy="114300"/>
            </a:xfrm>
            <a:prstGeom prst="rect">
              <a:avLst/>
            </a:prstGeom>
            <a:solidFill>
              <a:srgbClr val="291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520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9CE7F-E9A8-4A6C-8E66-86D14366BBA3}"/>
              </a:ext>
            </a:extLst>
          </p:cNvPr>
          <p:cNvSpPr>
            <a:spLocks noGrp="1"/>
          </p:cNvSpPr>
          <p:nvPr>
            <p:ph idx="1"/>
          </p:nvPr>
        </p:nvSpPr>
        <p:spPr>
          <a:xfrm>
            <a:off x="504790" y="974353"/>
            <a:ext cx="6966274" cy="4351337"/>
          </a:xfrm>
        </p:spPr>
        <p:txBody>
          <a:bodyPr/>
          <a:lstStyle/>
          <a:p>
            <a:r>
              <a:rPr lang="en-US" dirty="0"/>
              <a:t>To select our sample of states, we used the following criteria:</a:t>
            </a:r>
          </a:p>
          <a:p>
            <a:pPr lvl="1"/>
            <a:r>
              <a:rPr lang="en-US" dirty="0"/>
              <a:t>The state with the lowest opening score (California)</a:t>
            </a:r>
          </a:p>
          <a:p>
            <a:pPr lvl="1"/>
            <a:r>
              <a:rPr lang="en-US" dirty="0"/>
              <a:t>The state with the highest opening score (South Dakota)</a:t>
            </a:r>
          </a:p>
          <a:p>
            <a:pPr lvl="1"/>
            <a:r>
              <a:rPr lang="en-US" dirty="0"/>
              <a:t>A state near the mean of the 2</a:t>
            </a:r>
            <a:r>
              <a:rPr lang="en-US" baseline="30000" dirty="0"/>
              <a:t>nd</a:t>
            </a:r>
            <a:r>
              <a:rPr lang="en-US" dirty="0"/>
              <a:t> quartile (Maryland)</a:t>
            </a:r>
          </a:p>
          <a:p>
            <a:pPr lvl="1"/>
            <a:r>
              <a:rPr lang="en-US" dirty="0"/>
              <a:t>A state near the mean of the 3</a:t>
            </a:r>
            <a:r>
              <a:rPr lang="en-US" baseline="30000" dirty="0"/>
              <a:t>rd</a:t>
            </a:r>
            <a:r>
              <a:rPr lang="en-US" dirty="0"/>
              <a:t> quartile (Florida)</a:t>
            </a:r>
          </a:p>
          <a:p>
            <a:pPr lvl="1"/>
            <a:r>
              <a:rPr lang="en-US" dirty="0"/>
              <a:t>For the states near the mean, we also wanted to make sure we got a good distribution across the U.S.</a:t>
            </a:r>
          </a:p>
          <a:p>
            <a:pPr lvl="1"/>
            <a:r>
              <a:rPr lang="en-US" dirty="0"/>
              <a:t>Texas because we live here</a:t>
            </a:r>
          </a:p>
          <a:p>
            <a:pPr lvl="1"/>
            <a:r>
              <a:rPr lang="en-US" dirty="0"/>
              <a:t>Georgia because its been a focus in the news</a:t>
            </a:r>
          </a:p>
          <a:p>
            <a:pPr lvl="1"/>
            <a:endParaRPr lang="en-US" dirty="0"/>
          </a:p>
        </p:txBody>
      </p:sp>
      <p:pic>
        <p:nvPicPr>
          <p:cNvPr id="5" name="Picture 4">
            <a:extLst>
              <a:ext uri="{FF2B5EF4-FFF2-40B4-BE49-F238E27FC236}">
                <a16:creationId xmlns:a16="http://schemas.microsoft.com/office/drawing/2014/main" id="{3E0A50DB-3A0B-4F66-B878-8ACDE74C8731}"/>
              </a:ext>
            </a:extLst>
          </p:cNvPr>
          <p:cNvPicPr>
            <a:picLocks noChangeAspect="1"/>
          </p:cNvPicPr>
          <p:nvPr/>
        </p:nvPicPr>
        <p:blipFill rotWithShape="1">
          <a:blip r:embed="rId2"/>
          <a:srcRect r="1949"/>
          <a:stretch/>
        </p:blipFill>
        <p:spPr>
          <a:xfrm>
            <a:off x="1914642" y="3828007"/>
            <a:ext cx="4135386" cy="2941230"/>
          </a:xfrm>
          <a:prstGeom prst="rect">
            <a:avLst/>
          </a:prstGeom>
        </p:spPr>
      </p:pic>
      <p:sp>
        <p:nvSpPr>
          <p:cNvPr id="10" name="Title 1">
            <a:extLst>
              <a:ext uri="{FF2B5EF4-FFF2-40B4-BE49-F238E27FC236}">
                <a16:creationId xmlns:a16="http://schemas.microsoft.com/office/drawing/2014/main" id="{F951EBB4-E73D-4C65-946D-7713CF0F7219}"/>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Picking our Sample States</a:t>
            </a:r>
          </a:p>
        </p:txBody>
      </p:sp>
    </p:spTree>
    <p:extLst>
      <p:ext uri="{BB962C8B-B14F-4D97-AF65-F5344CB8AC3E}">
        <p14:creationId xmlns:p14="http://schemas.microsoft.com/office/powerpoint/2010/main" val="292250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D961DCE-5C3B-4877-B102-12D7061E6DD8}"/>
              </a:ext>
            </a:extLst>
          </p:cNvPr>
          <p:cNvSpPr txBox="1"/>
          <p:nvPr/>
        </p:nvSpPr>
        <p:spPr>
          <a:xfrm>
            <a:off x="718697" y="1208524"/>
            <a:ext cx="5484676" cy="2031325"/>
          </a:xfrm>
          <a:prstGeom prst="rect">
            <a:avLst/>
          </a:prstGeom>
          <a:noFill/>
        </p:spPr>
        <p:txBody>
          <a:bodyPr wrap="square" rtlCol="0">
            <a:spAutoFit/>
          </a:bodyPr>
          <a:lstStyle/>
          <a:p>
            <a:pPr marL="285750" indent="-285750">
              <a:buFontTx/>
              <a:buChar char="-"/>
            </a:pPr>
            <a:r>
              <a:rPr lang="en-US" dirty="0"/>
              <a:t>During COVID19, Anxiety and Depressive Disorder levels increased around 25 percentage points.</a:t>
            </a:r>
          </a:p>
          <a:p>
            <a:pPr algn="l"/>
            <a:r>
              <a:rPr lang="en-US" dirty="0">
                <a:effectLst/>
              </a:rPr>
              <a:t>As the weeks progressed the trend in Anxiety and Depressive Disorder levels continue to rise.</a:t>
            </a:r>
          </a:p>
          <a:p>
            <a:br>
              <a:rPr lang="en-US" dirty="0">
                <a:effectLst/>
                <a:latin typeface="Slack-Lato"/>
              </a:rPr>
            </a:br>
            <a:endParaRPr lang="en-US" dirty="0"/>
          </a:p>
        </p:txBody>
      </p:sp>
      <p:pic>
        <p:nvPicPr>
          <p:cNvPr id="3" name="Picture 2" descr="A screenshot of a cell phone&#10;&#10;Description automatically generated">
            <a:extLst>
              <a:ext uri="{FF2B5EF4-FFF2-40B4-BE49-F238E27FC236}">
                <a16:creationId xmlns:a16="http://schemas.microsoft.com/office/drawing/2014/main" id="{D26B3F02-82E9-41DD-B74C-25F0E597B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575" y="3034629"/>
            <a:ext cx="5277843" cy="3823371"/>
          </a:xfrm>
          <a:prstGeom prst="rect">
            <a:avLst/>
          </a:prstGeom>
        </p:spPr>
      </p:pic>
      <p:sp>
        <p:nvSpPr>
          <p:cNvPr id="4" name="Title 1">
            <a:extLst>
              <a:ext uri="{FF2B5EF4-FFF2-40B4-BE49-F238E27FC236}">
                <a16:creationId xmlns:a16="http://schemas.microsoft.com/office/drawing/2014/main" id="{76AB89B5-B2CF-426A-AE36-B4447A3A5940}"/>
              </a:ext>
            </a:extLst>
          </p:cNvPr>
          <p:cNvSpPr txBox="1">
            <a:spLocks/>
          </p:cNvSpPr>
          <p:nvPr/>
        </p:nvSpPr>
        <p:spPr>
          <a:xfrm>
            <a:off x="718697" y="267776"/>
            <a:ext cx="7179600" cy="646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2400" dirty="0"/>
              <a:t>Anxiety and Depressive Disorders Percentage  During COVID19 vs same period 2019.</a:t>
            </a:r>
          </a:p>
        </p:txBody>
      </p:sp>
    </p:spTree>
    <p:extLst>
      <p:ext uri="{BB962C8B-B14F-4D97-AF65-F5344CB8AC3E}">
        <p14:creationId xmlns:p14="http://schemas.microsoft.com/office/powerpoint/2010/main" val="188210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D0E020F-C936-45CC-8101-96836B886691}"/>
              </a:ext>
            </a:extLst>
          </p:cNvPr>
          <p:cNvSpPr txBox="1">
            <a:spLocks/>
          </p:cNvSpPr>
          <p:nvPr/>
        </p:nvSpPr>
        <p:spPr>
          <a:xfrm>
            <a:off x="566296" y="139925"/>
            <a:ext cx="7491853" cy="661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Mental Health during COVID19 by State</a:t>
            </a:r>
          </a:p>
        </p:txBody>
      </p:sp>
      <p:sp>
        <p:nvSpPr>
          <p:cNvPr id="14" name="Content Placeholder 2">
            <a:extLst>
              <a:ext uri="{FF2B5EF4-FFF2-40B4-BE49-F238E27FC236}">
                <a16:creationId xmlns:a16="http://schemas.microsoft.com/office/drawing/2014/main" id="{12C1495C-554F-4CFC-A7B8-3996632B5351}"/>
              </a:ext>
            </a:extLst>
          </p:cNvPr>
          <p:cNvSpPr>
            <a:spLocks noGrp="1"/>
          </p:cNvSpPr>
          <p:nvPr>
            <p:ph idx="1"/>
          </p:nvPr>
        </p:nvSpPr>
        <p:spPr>
          <a:xfrm>
            <a:off x="504789" y="974354"/>
            <a:ext cx="7553359" cy="612486"/>
          </a:xfrm>
        </p:spPr>
        <p:txBody>
          <a:bodyPr/>
          <a:lstStyle/>
          <a:p>
            <a:pPr lvl="1"/>
            <a:r>
              <a:rPr lang="en-US" dirty="0"/>
              <a:t>Anxiety and Depressive Disorders overall increased weekly during the COVID19 period for each of the states sampled below.  </a:t>
            </a:r>
          </a:p>
        </p:txBody>
      </p:sp>
      <p:sp>
        <p:nvSpPr>
          <p:cNvPr id="29" name="TextBox 28">
            <a:extLst>
              <a:ext uri="{FF2B5EF4-FFF2-40B4-BE49-F238E27FC236}">
                <a16:creationId xmlns:a16="http://schemas.microsoft.com/office/drawing/2014/main" id="{2AE4E9CA-8199-4D9D-AEDF-99CFB363103F}"/>
              </a:ext>
            </a:extLst>
          </p:cNvPr>
          <p:cNvSpPr txBox="1"/>
          <p:nvPr/>
        </p:nvSpPr>
        <p:spPr>
          <a:xfrm>
            <a:off x="318758" y="6303393"/>
            <a:ext cx="1124635" cy="276999"/>
          </a:xfrm>
          <a:prstGeom prst="rect">
            <a:avLst/>
          </a:prstGeom>
          <a:noFill/>
        </p:spPr>
        <p:txBody>
          <a:bodyPr wrap="square" rtlCol="0">
            <a:spAutoFit/>
          </a:bodyPr>
          <a:lstStyle/>
          <a:p>
            <a:r>
              <a:rPr lang="en-US" sz="1200" b="1" dirty="0">
                <a:solidFill>
                  <a:schemeClr val="tx1">
                    <a:lumMod val="75000"/>
                    <a:lumOff val="25000"/>
                  </a:schemeClr>
                </a:solidFill>
                <a:latin typeface="Arial" panose="020B0604020202020204" pitchFamily="34" charset="0"/>
                <a:cs typeface="Arial" panose="020B0604020202020204" pitchFamily="34" charset="0"/>
              </a:rPr>
              <a:t>Legend</a:t>
            </a:r>
            <a:r>
              <a:rPr lang="en-US" sz="12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30" name="Straight Connector 29">
            <a:extLst>
              <a:ext uri="{FF2B5EF4-FFF2-40B4-BE49-F238E27FC236}">
                <a16:creationId xmlns:a16="http://schemas.microsoft.com/office/drawing/2014/main" id="{920B5729-50DE-44AE-90DC-5C83D70D7466}"/>
              </a:ext>
            </a:extLst>
          </p:cNvPr>
          <p:cNvCxnSpPr>
            <a:cxnSpLocks/>
          </p:cNvCxnSpPr>
          <p:nvPr/>
        </p:nvCxnSpPr>
        <p:spPr>
          <a:xfrm>
            <a:off x="3810426" y="6441892"/>
            <a:ext cx="434257" cy="0"/>
          </a:xfrm>
          <a:prstGeom prst="line">
            <a:avLst/>
          </a:prstGeom>
          <a:ln w="25400">
            <a:solidFill>
              <a:srgbClr val="64A1C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DC8089-50CF-4EE9-B815-8F02122C3B02}"/>
              </a:ext>
            </a:extLst>
          </p:cNvPr>
          <p:cNvCxnSpPr>
            <a:cxnSpLocks/>
          </p:cNvCxnSpPr>
          <p:nvPr/>
        </p:nvCxnSpPr>
        <p:spPr>
          <a:xfrm>
            <a:off x="7091802" y="6441892"/>
            <a:ext cx="436416" cy="0"/>
          </a:xfrm>
          <a:prstGeom prst="line">
            <a:avLst/>
          </a:prstGeom>
          <a:ln w="25400">
            <a:solidFill>
              <a:srgbClr val="FFA14F"/>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81DAE27-D259-4F3D-9648-BEC18C1E64BE}"/>
              </a:ext>
            </a:extLst>
          </p:cNvPr>
          <p:cNvSpPr txBox="1"/>
          <p:nvPr/>
        </p:nvSpPr>
        <p:spPr>
          <a:xfrm>
            <a:off x="1265026" y="6303393"/>
            <a:ext cx="2610783"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 anxiety/depression during </a:t>
            </a:r>
            <a:r>
              <a:rPr lang="en-US" sz="1200" dirty="0" err="1">
                <a:solidFill>
                  <a:schemeClr val="tx1">
                    <a:lumMod val="75000"/>
                    <a:lumOff val="25000"/>
                  </a:schemeClr>
                </a:solidFill>
                <a:latin typeface="Arial" panose="020B0604020202020204" pitchFamily="34" charset="0"/>
                <a:cs typeface="Arial" panose="020B0604020202020204" pitchFamily="34" charset="0"/>
              </a:rPr>
              <a:t>Covid</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8A9C702F-1126-4C40-99B7-7C8308595DC3}"/>
              </a:ext>
            </a:extLst>
          </p:cNvPr>
          <p:cNvSpPr txBox="1"/>
          <p:nvPr/>
        </p:nvSpPr>
        <p:spPr>
          <a:xfrm>
            <a:off x="4791872" y="6303393"/>
            <a:ext cx="2341487"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Base % of anxiety/depression</a:t>
            </a:r>
          </a:p>
        </p:txBody>
      </p:sp>
      <p:pic>
        <p:nvPicPr>
          <p:cNvPr id="5" name="Picture 4" descr="A screenshot of a cell phone&#10;&#10;Description automatically generated">
            <a:extLst>
              <a:ext uri="{FF2B5EF4-FFF2-40B4-BE49-F238E27FC236}">
                <a16:creationId xmlns:a16="http://schemas.microsoft.com/office/drawing/2014/main" id="{920240A3-CB85-4436-8BC0-5BAEAAF31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917" y="3921141"/>
            <a:ext cx="2514600" cy="1821624"/>
          </a:xfrm>
          <a:prstGeom prst="rect">
            <a:avLst/>
          </a:prstGeom>
        </p:spPr>
      </p:pic>
      <p:pic>
        <p:nvPicPr>
          <p:cNvPr id="8" name="Picture 7" descr="A close up of a map&#10;&#10;Description automatically generated">
            <a:extLst>
              <a:ext uri="{FF2B5EF4-FFF2-40B4-BE49-F238E27FC236}">
                <a16:creationId xmlns:a16="http://schemas.microsoft.com/office/drawing/2014/main" id="{0B77065F-0FEF-49D7-900F-295FE6A0F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3" y="3921141"/>
            <a:ext cx="2514600" cy="1821624"/>
          </a:xfrm>
          <a:prstGeom prst="rect">
            <a:avLst/>
          </a:prstGeom>
        </p:spPr>
      </p:pic>
      <p:pic>
        <p:nvPicPr>
          <p:cNvPr id="10" name="Picture 9" descr="A close up of a map&#10;&#10;Description automatically generated">
            <a:extLst>
              <a:ext uri="{FF2B5EF4-FFF2-40B4-BE49-F238E27FC236}">
                <a16:creationId xmlns:a16="http://schemas.microsoft.com/office/drawing/2014/main" id="{4D594D33-9AEE-45D4-8B96-8DD6B6769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15" y="3921141"/>
            <a:ext cx="2514600" cy="182162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8FA3D03-BABE-4EE3-9B75-8100486EA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9917" y="1709448"/>
            <a:ext cx="2514600" cy="1821625"/>
          </a:xfrm>
          <a:prstGeom prst="rect">
            <a:avLst/>
          </a:prstGeom>
        </p:spPr>
      </p:pic>
      <p:pic>
        <p:nvPicPr>
          <p:cNvPr id="15" name="Picture 14" descr="A close up of a map&#10;&#10;Description automatically generated">
            <a:extLst>
              <a:ext uri="{FF2B5EF4-FFF2-40B4-BE49-F238E27FC236}">
                <a16:creationId xmlns:a16="http://schemas.microsoft.com/office/drawing/2014/main" id="{0CE50374-487E-47BE-A349-D7AE39374E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6313" y="1709448"/>
            <a:ext cx="2514600" cy="1821625"/>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F22941F1-11FC-4D9E-A19F-CF5D37046F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015" y="1709448"/>
            <a:ext cx="2514600" cy="1821625"/>
          </a:xfrm>
          <a:prstGeom prst="rect">
            <a:avLst/>
          </a:prstGeom>
        </p:spPr>
      </p:pic>
    </p:spTree>
    <p:extLst>
      <p:ext uri="{BB962C8B-B14F-4D97-AF65-F5344CB8AC3E}">
        <p14:creationId xmlns:p14="http://schemas.microsoft.com/office/powerpoint/2010/main" val="397982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141837-20BE-4721-B452-9DCE6D86A878}"/>
              </a:ext>
            </a:extLst>
          </p:cNvPr>
          <p:cNvSpPr txBox="1">
            <a:spLocks/>
          </p:cNvSpPr>
          <p:nvPr/>
        </p:nvSpPr>
        <p:spPr>
          <a:xfrm>
            <a:off x="566297" y="139925"/>
            <a:ext cx="7269480" cy="66163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Openness Score vs Mental Health</a:t>
            </a:r>
          </a:p>
        </p:txBody>
      </p:sp>
      <p:sp>
        <p:nvSpPr>
          <p:cNvPr id="17" name="TextBox 16">
            <a:extLst>
              <a:ext uri="{FF2B5EF4-FFF2-40B4-BE49-F238E27FC236}">
                <a16:creationId xmlns:a16="http://schemas.microsoft.com/office/drawing/2014/main" id="{3EB55AE1-89C3-4B2C-857B-B1E786C5E3BA}"/>
              </a:ext>
            </a:extLst>
          </p:cNvPr>
          <p:cNvSpPr txBox="1"/>
          <p:nvPr/>
        </p:nvSpPr>
        <p:spPr>
          <a:xfrm>
            <a:off x="660434" y="885358"/>
            <a:ext cx="667035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When looking at State Openness Score versus Mental Health for our sample states you can see there is a statistical correlation, but when expanded to all states the correlation is no longer present.</a:t>
            </a:r>
          </a:p>
          <a:p>
            <a:r>
              <a:rPr lang="en-US" dirty="0"/>
              <a:t>	</a:t>
            </a:r>
          </a:p>
        </p:txBody>
      </p:sp>
      <p:pic>
        <p:nvPicPr>
          <p:cNvPr id="3" name="Picture 2" descr="A close up of a map&#10;&#10;Description automatically generated">
            <a:extLst>
              <a:ext uri="{FF2B5EF4-FFF2-40B4-BE49-F238E27FC236}">
                <a16:creationId xmlns:a16="http://schemas.microsoft.com/office/drawing/2014/main" id="{A7C5D664-F9FE-427C-AEF4-9A965683D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313" y="2828812"/>
            <a:ext cx="3771900" cy="2514600"/>
          </a:xfrm>
          <a:prstGeom prst="rect">
            <a:avLst/>
          </a:prstGeom>
        </p:spPr>
      </p:pic>
      <p:sp>
        <p:nvSpPr>
          <p:cNvPr id="6" name="TextBox 5">
            <a:extLst>
              <a:ext uri="{FF2B5EF4-FFF2-40B4-BE49-F238E27FC236}">
                <a16:creationId xmlns:a16="http://schemas.microsoft.com/office/drawing/2014/main" id="{B9531264-999C-4DDE-B100-AFB45F1494A8}"/>
              </a:ext>
            </a:extLst>
          </p:cNvPr>
          <p:cNvSpPr txBox="1"/>
          <p:nvPr/>
        </p:nvSpPr>
        <p:spPr>
          <a:xfrm>
            <a:off x="5199601" y="5480199"/>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0.068</a:t>
            </a:r>
          </a:p>
        </p:txBody>
      </p:sp>
      <p:sp>
        <p:nvSpPr>
          <p:cNvPr id="7" name="TextBox 6">
            <a:extLst>
              <a:ext uri="{FF2B5EF4-FFF2-40B4-BE49-F238E27FC236}">
                <a16:creationId xmlns:a16="http://schemas.microsoft.com/office/drawing/2014/main" id="{2D527074-A1CC-444A-A662-12482A732C9E}"/>
              </a:ext>
            </a:extLst>
          </p:cNvPr>
          <p:cNvSpPr txBox="1"/>
          <p:nvPr/>
        </p:nvSpPr>
        <p:spPr>
          <a:xfrm>
            <a:off x="975998" y="5480199"/>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0.839</a:t>
            </a:r>
          </a:p>
        </p:txBody>
      </p:sp>
      <p:grpSp>
        <p:nvGrpSpPr>
          <p:cNvPr id="33" name="Group 32">
            <a:extLst>
              <a:ext uri="{FF2B5EF4-FFF2-40B4-BE49-F238E27FC236}">
                <a16:creationId xmlns:a16="http://schemas.microsoft.com/office/drawing/2014/main" id="{74BFC176-A2C3-4A79-803B-3E4F27F31ED9}"/>
              </a:ext>
            </a:extLst>
          </p:cNvPr>
          <p:cNvGrpSpPr/>
          <p:nvPr/>
        </p:nvGrpSpPr>
        <p:grpSpPr>
          <a:xfrm>
            <a:off x="223710" y="2828812"/>
            <a:ext cx="3771900" cy="2514600"/>
            <a:chOff x="223710" y="2830882"/>
            <a:chExt cx="3771900" cy="2514600"/>
          </a:xfrm>
        </p:grpSpPr>
        <p:pic>
          <p:nvPicPr>
            <p:cNvPr id="5" name="Picture 4" descr="A close up of a map&#10;&#10;Description automatically generated">
              <a:extLst>
                <a:ext uri="{FF2B5EF4-FFF2-40B4-BE49-F238E27FC236}">
                  <a16:creationId xmlns:a16="http://schemas.microsoft.com/office/drawing/2014/main" id="{0936B07F-EAB2-44D9-A7B6-5A942A693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10" y="2830882"/>
              <a:ext cx="3771900" cy="2514600"/>
            </a:xfrm>
            <a:prstGeom prst="rect">
              <a:avLst/>
            </a:prstGeom>
          </p:spPr>
        </p:pic>
        <p:sp>
          <p:nvSpPr>
            <p:cNvPr id="8" name="TextBox 7">
              <a:extLst>
                <a:ext uri="{FF2B5EF4-FFF2-40B4-BE49-F238E27FC236}">
                  <a16:creationId xmlns:a16="http://schemas.microsoft.com/office/drawing/2014/main" id="{6D262F9A-07A8-42AE-A825-C105F493E21E}"/>
                </a:ext>
              </a:extLst>
            </p:cNvPr>
            <p:cNvSpPr txBox="1"/>
            <p:nvPr/>
          </p:nvSpPr>
          <p:spPr>
            <a:xfrm>
              <a:off x="686110" y="3795050"/>
              <a:ext cx="581891" cy="184666"/>
            </a:xfrm>
            <a:prstGeom prst="rect">
              <a:avLst/>
            </a:prstGeom>
            <a:noFill/>
          </p:spPr>
          <p:txBody>
            <a:bodyPr wrap="square" rtlCol="0">
              <a:spAutoFit/>
            </a:bodyPr>
            <a:lstStyle/>
            <a:p>
              <a:r>
                <a:rPr lang="en-US" sz="600" dirty="0"/>
                <a:t>California</a:t>
              </a:r>
            </a:p>
          </p:txBody>
        </p:sp>
        <p:sp>
          <p:nvSpPr>
            <p:cNvPr id="10" name="TextBox 9">
              <a:extLst>
                <a:ext uri="{FF2B5EF4-FFF2-40B4-BE49-F238E27FC236}">
                  <a16:creationId xmlns:a16="http://schemas.microsoft.com/office/drawing/2014/main" id="{E8D68297-41F7-49B4-B8AB-371870039E15}"/>
                </a:ext>
              </a:extLst>
            </p:cNvPr>
            <p:cNvSpPr txBox="1"/>
            <p:nvPr/>
          </p:nvSpPr>
          <p:spPr>
            <a:xfrm>
              <a:off x="1572801" y="3600432"/>
              <a:ext cx="581891" cy="184666"/>
            </a:xfrm>
            <a:prstGeom prst="rect">
              <a:avLst/>
            </a:prstGeom>
            <a:noFill/>
          </p:spPr>
          <p:txBody>
            <a:bodyPr wrap="square" rtlCol="0">
              <a:spAutoFit/>
            </a:bodyPr>
            <a:lstStyle/>
            <a:p>
              <a:r>
                <a:rPr lang="en-US" sz="600" dirty="0"/>
                <a:t>Texas</a:t>
              </a:r>
            </a:p>
          </p:txBody>
        </p:sp>
        <p:sp>
          <p:nvSpPr>
            <p:cNvPr id="12" name="TextBox 11">
              <a:extLst>
                <a:ext uri="{FF2B5EF4-FFF2-40B4-BE49-F238E27FC236}">
                  <a16:creationId xmlns:a16="http://schemas.microsoft.com/office/drawing/2014/main" id="{F12E871D-C8AD-4C8D-8CE9-80FB616A823F}"/>
                </a:ext>
              </a:extLst>
            </p:cNvPr>
            <p:cNvSpPr txBox="1"/>
            <p:nvPr/>
          </p:nvSpPr>
          <p:spPr>
            <a:xfrm>
              <a:off x="2619443" y="4068007"/>
              <a:ext cx="581891" cy="184666"/>
            </a:xfrm>
            <a:prstGeom prst="rect">
              <a:avLst/>
            </a:prstGeom>
            <a:noFill/>
          </p:spPr>
          <p:txBody>
            <a:bodyPr wrap="square" rtlCol="0">
              <a:spAutoFit/>
            </a:bodyPr>
            <a:lstStyle/>
            <a:p>
              <a:r>
                <a:rPr lang="en-US" sz="600" dirty="0"/>
                <a:t>Georgia</a:t>
              </a:r>
            </a:p>
          </p:txBody>
        </p:sp>
        <p:sp>
          <p:nvSpPr>
            <p:cNvPr id="16" name="TextBox 15">
              <a:extLst>
                <a:ext uri="{FF2B5EF4-FFF2-40B4-BE49-F238E27FC236}">
                  <a16:creationId xmlns:a16="http://schemas.microsoft.com/office/drawing/2014/main" id="{83590372-922B-4059-8BFA-07B31FD587AC}"/>
                </a:ext>
              </a:extLst>
            </p:cNvPr>
            <p:cNvSpPr txBox="1"/>
            <p:nvPr/>
          </p:nvSpPr>
          <p:spPr>
            <a:xfrm>
              <a:off x="2223963" y="3957446"/>
              <a:ext cx="581891" cy="184666"/>
            </a:xfrm>
            <a:prstGeom prst="rect">
              <a:avLst/>
            </a:prstGeom>
            <a:noFill/>
          </p:spPr>
          <p:txBody>
            <a:bodyPr wrap="square" rtlCol="0">
              <a:spAutoFit/>
            </a:bodyPr>
            <a:lstStyle/>
            <a:p>
              <a:r>
                <a:rPr lang="en-US" sz="600" dirty="0"/>
                <a:t>Florida</a:t>
              </a:r>
            </a:p>
          </p:txBody>
        </p:sp>
        <p:sp>
          <p:nvSpPr>
            <p:cNvPr id="25" name="TextBox 24">
              <a:extLst>
                <a:ext uri="{FF2B5EF4-FFF2-40B4-BE49-F238E27FC236}">
                  <a16:creationId xmlns:a16="http://schemas.microsoft.com/office/drawing/2014/main" id="{ECB05F72-4A4E-487F-B5C5-2B75E6F3574F}"/>
                </a:ext>
              </a:extLst>
            </p:cNvPr>
            <p:cNvSpPr txBox="1"/>
            <p:nvPr/>
          </p:nvSpPr>
          <p:spPr>
            <a:xfrm>
              <a:off x="3003588" y="4589555"/>
              <a:ext cx="690690" cy="184666"/>
            </a:xfrm>
            <a:prstGeom prst="rect">
              <a:avLst/>
            </a:prstGeom>
            <a:noFill/>
          </p:spPr>
          <p:txBody>
            <a:bodyPr wrap="square" rtlCol="0">
              <a:spAutoFit/>
            </a:bodyPr>
            <a:lstStyle/>
            <a:p>
              <a:r>
                <a:rPr lang="en-US" sz="600" dirty="0"/>
                <a:t>South Dakota</a:t>
              </a:r>
            </a:p>
          </p:txBody>
        </p:sp>
        <p:sp>
          <p:nvSpPr>
            <p:cNvPr id="29" name="TextBox 28">
              <a:extLst>
                <a:ext uri="{FF2B5EF4-FFF2-40B4-BE49-F238E27FC236}">
                  <a16:creationId xmlns:a16="http://schemas.microsoft.com/office/drawing/2014/main" id="{5D861632-2547-4837-A148-9E8B11EDA0CD}"/>
                </a:ext>
              </a:extLst>
            </p:cNvPr>
            <p:cNvSpPr txBox="1"/>
            <p:nvPr/>
          </p:nvSpPr>
          <p:spPr>
            <a:xfrm>
              <a:off x="1958996" y="4222930"/>
              <a:ext cx="581891" cy="184666"/>
            </a:xfrm>
            <a:prstGeom prst="rect">
              <a:avLst/>
            </a:prstGeom>
            <a:noFill/>
          </p:spPr>
          <p:txBody>
            <a:bodyPr wrap="square" rtlCol="0">
              <a:spAutoFit/>
            </a:bodyPr>
            <a:lstStyle/>
            <a:p>
              <a:r>
                <a:rPr lang="en-US" sz="600" dirty="0"/>
                <a:t>Maryland</a:t>
              </a:r>
            </a:p>
          </p:txBody>
        </p:sp>
      </p:grpSp>
      <p:sp>
        <p:nvSpPr>
          <p:cNvPr id="35" name="TextBox 34">
            <a:extLst>
              <a:ext uri="{FF2B5EF4-FFF2-40B4-BE49-F238E27FC236}">
                <a16:creationId xmlns:a16="http://schemas.microsoft.com/office/drawing/2014/main" id="{C983087B-BB8E-4B1F-B916-538E36EC5338}"/>
              </a:ext>
            </a:extLst>
          </p:cNvPr>
          <p:cNvSpPr txBox="1"/>
          <p:nvPr/>
        </p:nvSpPr>
        <p:spPr>
          <a:xfrm>
            <a:off x="849583" y="2545829"/>
            <a:ext cx="2615788" cy="253916"/>
          </a:xfrm>
          <a:prstGeom prst="rect">
            <a:avLst/>
          </a:prstGeom>
          <a:noFill/>
        </p:spPr>
        <p:txBody>
          <a:bodyPr wrap="squar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Regression line based on sample states </a:t>
            </a:r>
          </a:p>
        </p:txBody>
      </p:sp>
      <p:sp>
        <p:nvSpPr>
          <p:cNvPr id="37" name="TextBox 36">
            <a:extLst>
              <a:ext uri="{FF2B5EF4-FFF2-40B4-BE49-F238E27FC236}">
                <a16:creationId xmlns:a16="http://schemas.microsoft.com/office/drawing/2014/main" id="{B76FC007-72C7-4DDA-986C-6C1839262EA6}"/>
              </a:ext>
            </a:extLst>
          </p:cNvPr>
          <p:cNvSpPr txBox="1"/>
          <p:nvPr/>
        </p:nvSpPr>
        <p:spPr>
          <a:xfrm>
            <a:off x="5028154" y="2547827"/>
            <a:ext cx="2615788" cy="253916"/>
          </a:xfrm>
          <a:prstGeom prst="rect">
            <a:avLst/>
          </a:prstGeom>
          <a:noFill/>
        </p:spPr>
        <p:txBody>
          <a:bodyPr wrap="squar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Regression line based on all states </a:t>
            </a:r>
          </a:p>
        </p:txBody>
      </p:sp>
    </p:spTree>
    <p:extLst>
      <p:ext uri="{BB962C8B-B14F-4D97-AF65-F5344CB8AC3E}">
        <p14:creationId xmlns:p14="http://schemas.microsoft.com/office/powerpoint/2010/main" val="404357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1523417"/>
            <a:ext cx="2743200" cy="1828800"/>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1523417"/>
            <a:ext cx="2743200" cy="1828800"/>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New Covid-19 Cases by State </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87877" y="1523417"/>
            <a:ext cx="2743200" cy="1828800"/>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800"/>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787877" y="4266617"/>
            <a:ext cx="2743200" cy="1828800"/>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800"/>
          </a:xfrm>
          <a:prstGeom prst="rect">
            <a:avLst/>
          </a:prstGeom>
        </p:spPr>
      </p:pic>
      <p:sp>
        <p:nvSpPr>
          <p:cNvPr id="2" name="TextBox 1">
            <a:extLst>
              <a:ext uri="{FF2B5EF4-FFF2-40B4-BE49-F238E27FC236}">
                <a16:creationId xmlns:a16="http://schemas.microsoft.com/office/drawing/2014/main" id="{FB3C1782-8BF8-4D96-B9D0-914C60DB2CDA}"/>
              </a:ext>
            </a:extLst>
          </p:cNvPr>
          <p:cNvSpPr txBox="1"/>
          <p:nvPr/>
        </p:nvSpPr>
        <p:spPr>
          <a:xfrm>
            <a:off x="2338604" y="2462110"/>
            <a:ext cx="366859"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7- 4</a:t>
            </a:r>
          </a:p>
        </p:txBody>
      </p:sp>
      <p:cxnSp>
        <p:nvCxnSpPr>
          <p:cNvPr id="4" name="Straight Arrow Connector 3">
            <a:extLst>
              <a:ext uri="{FF2B5EF4-FFF2-40B4-BE49-F238E27FC236}">
                <a16:creationId xmlns:a16="http://schemas.microsoft.com/office/drawing/2014/main" id="{71046D30-DF5E-4264-ADE8-D1133FB0DF07}"/>
              </a:ext>
            </a:extLst>
          </p:cNvPr>
          <p:cNvCxnSpPr>
            <a:cxnSpLocks/>
          </p:cNvCxnSpPr>
          <p:nvPr/>
        </p:nvCxnSpPr>
        <p:spPr>
          <a:xfrm flipH="1" flipV="1">
            <a:off x="2290469" y="2437817"/>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512DAA-4612-4C91-8B72-4FA791C0F283}"/>
              </a:ext>
            </a:extLst>
          </p:cNvPr>
          <p:cNvCxnSpPr>
            <a:cxnSpLocks/>
          </p:cNvCxnSpPr>
          <p:nvPr/>
        </p:nvCxnSpPr>
        <p:spPr>
          <a:xfrm flipH="1" flipV="1">
            <a:off x="1050487" y="1836876"/>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A56926-862A-4900-8DB9-D5EED9520509}"/>
              </a:ext>
            </a:extLst>
          </p:cNvPr>
          <p:cNvCxnSpPr>
            <a:cxnSpLocks/>
          </p:cNvCxnSpPr>
          <p:nvPr/>
        </p:nvCxnSpPr>
        <p:spPr>
          <a:xfrm flipH="1" flipV="1">
            <a:off x="1399296" y="1836875"/>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63D956-853A-4DCA-8C7A-1668CFDCD4AC}"/>
              </a:ext>
            </a:extLst>
          </p:cNvPr>
          <p:cNvCxnSpPr>
            <a:cxnSpLocks/>
          </p:cNvCxnSpPr>
          <p:nvPr/>
        </p:nvCxnSpPr>
        <p:spPr>
          <a:xfrm rot="10800000" flipH="1" flipV="1">
            <a:off x="1947569" y="2796303"/>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75E26E-3C4F-4C2A-A7AA-54E657132A49}"/>
              </a:ext>
            </a:extLst>
          </p:cNvPr>
          <p:cNvSpPr txBox="1"/>
          <p:nvPr/>
        </p:nvSpPr>
        <p:spPr>
          <a:xfrm>
            <a:off x="1441666" y="1897675"/>
            <a:ext cx="426313"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5 - 25</a:t>
            </a:r>
          </a:p>
        </p:txBody>
      </p:sp>
      <p:sp>
        <p:nvSpPr>
          <p:cNvPr id="9" name="TextBox 8">
            <a:extLst>
              <a:ext uri="{FF2B5EF4-FFF2-40B4-BE49-F238E27FC236}">
                <a16:creationId xmlns:a16="http://schemas.microsoft.com/office/drawing/2014/main" id="{2A295E0A-D49D-4933-8D56-4BD01157A164}"/>
              </a:ext>
            </a:extLst>
          </p:cNvPr>
          <p:cNvSpPr txBox="1"/>
          <p:nvPr/>
        </p:nvSpPr>
        <p:spPr>
          <a:xfrm>
            <a:off x="981636" y="1891841"/>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5 - 10</a:t>
            </a:r>
          </a:p>
        </p:txBody>
      </p:sp>
      <p:sp>
        <p:nvSpPr>
          <p:cNvPr id="23" name="TextBox 22">
            <a:extLst>
              <a:ext uri="{FF2B5EF4-FFF2-40B4-BE49-F238E27FC236}">
                <a16:creationId xmlns:a16="http://schemas.microsoft.com/office/drawing/2014/main" id="{F45EEB17-6180-4ADF-A5FE-4D72D67100E2}"/>
              </a:ext>
            </a:extLst>
          </p:cNvPr>
          <p:cNvSpPr txBox="1"/>
          <p:nvPr/>
        </p:nvSpPr>
        <p:spPr>
          <a:xfrm>
            <a:off x="1654823" y="2681004"/>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6 - 21</a:t>
            </a:r>
          </a:p>
        </p:txBody>
      </p:sp>
    </p:spTree>
    <p:extLst>
      <p:ext uri="{BB962C8B-B14F-4D97-AF65-F5344CB8AC3E}">
        <p14:creationId xmlns:p14="http://schemas.microsoft.com/office/powerpoint/2010/main" val="31105151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869</TotalTime>
  <Words>1233</Words>
  <Application>Microsoft Office PowerPoint</Application>
  <PresentationFormat>On-screen Show (4:3)</PresentationFormat>
  <Paragraphs>252</Paragraphs>
  <Slides>22</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Schoolbook</vt:lpstr>
      <vt:lpstr>Slack-Lato</vt:lpstr>
      <vt:lpstr>Wingdings 2</vt:lpstr>
      <vt:lpstr>View</vt:lpstr>
      <vt:lpstr>Mental Health during COVID-19</vt:lpstr>
      <vt:lpstr>Hypothesis</vt:lpstr>
      <vt:lpstr>Current State Openness Level</vt:lpstr>
      <vt:lpstr>State Quartiles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Highly “open” South Dakota had the lowest unemployment rates, while highly “closed” California had high levels of unemployment. But the reverse was also true with highly “closed” Texas with mid levels of unemployment vs “open” Georgia with high unemployment. This suggests unemployment and openness were not highly correlated.</vt:lpstr>
      <vt:lpstr>PowerPoint Presentation</vt:lpstr>
      <vt:lpstr>Mental Health and Unemployment</vt:lpstr>
      <vt:lpstr>Unemployment vs COVID-19</vt:lpstr>
      <vt:lpstr>Unemployment Vs COVID-19</vt:lpstr>
      <vt:lpstr>Based on the analyses, we conclude the following: </vt:lpstr>
      <vt:lpstr>Sources</vt:lpstr>
      <vt:lpstr>Mental Health and Unemployment</vt:lpstr>
      <vt:lpstr>State Unemployment Since COVID-19</vt:lpstr>
      <vt:lpstr>Unemployment Vs COVID-19</vt:lpstr>
      <vt:lpstr>States divided into Quartiles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Breakup</dc:title>
  <dc:creator>Kristina Ruhl</dc:creator>
  <cp:lastModifiedBy>Kristina Ruhl</cp:lastModifiedBy>
  <cp:revision>62</cp:revision>
  <dcterms:created xsi:type="dcterms:W3CDTF">2020-08-23T16:09:15Z</dcterms:created>
  <dcterms:modified xsi:type="dcterms:W3CDTF">2020-08-26T00:16:46Z</dcterms:modified>
</cp:coreProperties>
</file>