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8" r:id="rId3"/>
    <p:sldId id="260" r:id="rId4"/>
    <p:sldId id="261" r:id="rId5"/>
    <p:sldId id="262" r:id="rId6"/>
    <p:sldId id="299" r:id="rId7"/>
    <p:sldId id="300" r:id="rId8"/>
    <p:sldId id="259" r:id="rId9"/>
    <p:sldId id="286" r:id="rId10"/>
    <p:sldId id="303" r:id="rId11"/>
    <p:sldId id="302" r:id="rId12"/>
    <p:sldId id="294" r:id="rId13"/>
    <p:sldId id="295" r:id="rId14"/>
    <p:sldId id="296" r:id="rId15"/>
    <p:sldId id="297" r:id="rId16"/>
    <p:sldId id="298" r:id="rId17"/>
    <p:sldId id="305" r:id="rId18"/>
    <p:sldId id="304" r:id="rId19"/>
    <p:sldId id="290" r:id="rId20"/>
    <p:sldId id="271" r:id="rId21"/>
    <p:sldId id="279" r:id="rId22"/>
    <p:sldId id="281" r:id="rId23"/>
    <p:sldId id="27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86B"/>
    <a:srgbClr val="5BB976"/>
    <a:srgbClr val="1F6D8B"/>
    <a:srgbClr val="FFE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84" d="100"/>
          <a:sy n="184" d="100"/>
        </p:scale>
        <p:origin x="118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F2BDCC7-A3D8-406D-81E7-8875B1AB4741}" type="datetimeFigureOut">
              <a:rPr lang="en-US" smtClean="0"/>
              <a:t>8/25/2020</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13482379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6717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413871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215875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7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07017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BDCC7-A3D8-406D-81E7-8875B1AB4741}"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85637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BDCC7-A3D8-406D-81E7-8875B1AB4741}"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9806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BDCC7-A3D8-406D-81E7-8875B1AB4741}"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6138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94863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10138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2BDCC7-A3D8-406D-81E7-8875B1AB4741}" type="datetimeFigureOut">
              <a:rPr lang="en-US" smtClean="0"/>
              <a:t>8/25/2020</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232227733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ultistate.us/research/covid/public" TargetMode="External"/><Relationship Id="rId2" Type="http://schemas.openxmlformats.org/officeDocument/2006/relationships/hyperlink" Target="https://data.cdc.gov/NCHS/Indicators-of-Anxiety-or-Depression-Based-on-Repor/8pt5-q6wp" TargetMode="External"/><Relationship Id="rId1" Type="http://schemas.openxmlformats.org/officeDocument/2006/relationships/slideLayout" Target="../slideLayouts/slideLayout2.xml"/><Relationship Id="rId5" Type="http://schemas.openxmlformats.org/officeDocument/2006/relationships/hyperlink" Target="https://oui.doleta.gov/unemploy/claims.asp" TargetMode="External"/><Relationship Id="rId4" Type="http://schemas.openxmlformats.org/officeDocument/2006/relationships/hyperlink" Target="https://covidtracking.com/data/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C27C-BA16-4C82-B4F2-27EF3678F199}"/>
              </a:ext>
            </a:extLst>
          </p:cNvPr>
          <p:cNvSpPr>
            <a:spLocks noGrp="1"/>
          </p:cNvSpPr>
          <p:nvPr>
            <p:ph type="ctrTitle"/>
          </p:nvPr>
        </p:nvSpPr>
        <p:spPr>
          <a:xfrm>
            <a:off x="946404" y="-489150"/>
            <a:ext cx="7063740" cy="3560445"/>
          </a:xfrm>
        </p:spPr>
        <p:txBody>
          <a:bodyPr/>
          <a:lstStyle/>
          <a:p>
            <a:r>
              <a:rPr lang="en-US" dirty="0"/>
              <a:t>Mental Health during COVID-19</a:t>
            </a:r>
          </a:p>
        </p:txBody>
      </p:sp>
      <p:sp>
        <p:nvSpPr>
          <p:cNvPr id="3" name="Subtitle 2">
            <a:extLst>
              <a:ext uri="{FF2B5EF4-FFF2-40B4-BE49-F238E27FC236}">
                <a16:creationId xmlns:a16="http://schemas.microsoft.com/office/drawing/2014/main" id="{3696261B-B91A-45FF-BC7A-1A8B6426F5B6}"/>
              </a:ext>
            </a:extLst>
          </p:cNvPr>
          <p:cNvSpPr>
            <a:spLocks noGrp="1"/>
          </p:cNvSpPr>
          <p:nvPr>
            <p:ph type="subTitle" idx="1"/>
          </p:nvPr>
        </p:nvSpPr>
        <p:spPr>
          <a:xfrm>
            <a:off x="431958" y="5917624"/>
            <a:ext cx="5837802" cy="460318"/>
          </a:xfrm>
        </p:spPr>
        <p:txBody>
          <a:bodyPr/>
          <a:lstStyle/>
          <a:p>
            <a:r>
              <a:rPr lang="en-US" dirty="0"/>
              <a:t>UTSA Data Analytics Bootcamp Project 1</a:t>
            </a:r>
          </a:p>
        </p:txBody>
      </p:sp>
      <p:sp>
        <p:nvSpPr>
          <p:cNvPr id="4" name="Subtitle 2">
            <a:extLst>
              <a:ext uri="{FF2B5EF4-FFF2-40B4-BE49-F238E27FC236}">
                <a16:creationId xmlns:a16="http://schemas.microsoft.com/office/drawing/2014/main" id="{20E3C5F9-8DF9-4D89-88B9-96A3AFB146D8}"/>
              </a:ext>
            </a:extLst>
          </p:cNvPr>
          <p:cNvSpPr txBox="1">
            <a:spLocks/>
          </p:cNvSpPr>
          <p:nvPr/>
        </p:nvSpPr>
        <p:spPr>
          <a:xfrm>
            <a:off x="431958" y="6418116"/>
            <a:ext cx="5837802" cy="460318"/>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200" dirty="0"/>
              <a:t>Adela Garza, Kristina Ruhl, </a:t>
            </a:r>
            <a:r>
              <a:rPr lang="en-US" sz="1200" dirty="0" err="1"/>
              <a:t>Giam</a:t>
            </a:r>
            <a:r>
              <a:rPr lang="en-US" sz="1200" dirty="0"/>
              <a:t> </a:t>
            </a:r>
            <a:r>
              <a:rPr lang="en-US" sz="1200" dirty="0" err="1"/>
              <a:t>Sigaud</a:t>
            </a:r>
            <a:r>
              <a:rPr lang="en-US" sz="1200" dirty="0"/>
              <a:t>, and Leo Zambrano</a:t>
            </a:r>
          </a:p>
        </p:txBody>
      </p:sp>
    </p:spTree>
    <p:extLst>
      <p:ext uri="{BB962C8B-B14F-4D97-AF65-F5344CB8AC3E}">
        <p14:creationId xmlns:p14="http://schemas.microsoft.com/office/powerpoint/2010/main" val="181219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2058552"/>
            <a:ext cx="2743200" cy="1828799"/>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2058552"/>
            <a:ext cx="2743200" cy="1828799"/>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New Covid-19 Cases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1000" y="2058552"/>
            <a:ext cx="2743200" cy="1828799"/>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799"/>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71000" y="4266617"/>
            <a:ext cx="2743200" cy="1828799"/>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799"/>
          </a:xfrm>
          <a:prstGeom prst="rect">
            <a:avLst/>
          </a:prstGeom>
        </p:spPr>
      </p:pic>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90469" y="2972952"/>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2372011"/>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2372010"/>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00814" y="3331438"/>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2432810"/>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2426976"/>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28848" y="3195359"/>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
        <p:nvSpPr>
          <p:cNvPr id="2" name="TextBox 1">
            <a:extLst>
              <a:ext uri="{FF2B5EF4-FFF2-40B4-BE49-F238E27FC236}">
                <a16:creationId xmlns:a16="http://schemas.microsoft.com/office/drawing/2014/main" id="{FB3C1782-8BF8-4D96-B9D0-914C60DB2CDA}"/>
              </a:ext>
            </a:extLst>
          </p:cNvPr>
          <p:cNvSpPr txBox="1"/>
          <p:nvPr/>
        </p:nvSpPr>
        <p:spPr>
          <a:xfrm>
            <a:off x="2272400" y="3019118"/>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sp>
        <p:nvSpPr>
          <p:cNvPr id="19" name="TextBox 18">
            <a:extLst>
              <a:ext uri="{FF2B5EF4-FFF2-40B4-BE49-F238E27FC236}">
                <a16:creationId xmlns:a16="http://schemas.microsoft.com/office/drawing/2014/main" id="{D080D82C-921C-46F2-A343-6AD9A1E4C23E}"/>
              </a:ext>
            </a:extLst>
          </p:cNvPr>
          <p:cNvSpPr txBox="1"/>
          <p:nvPr/>
        </p:nvSpPr>
        <p:spPr>
          <a:xfrm>
            <a:off x="836641" y="1854288"/>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California</a:t>
            </a:r>
          </a:p>
        </p:txBody>
      </p:sp>
      <p:sp>
        <p:nvSpPr>
          <p:cNvPr id="22" name="TextBox 21">
            <a:extLst>
              <a:ext uri="{FF2B5EF4-FFF2-40B4-BE49-F238E27FC236}">
                <a16:creationId xmlns:a16="http://schemas.microsoft.com/office/drawing/2014/main" id="{A3A31015-9875-4F3F-9F1B-BDF1DB264592}"/>
              </a:ext>
            </a:extLst>
          </p:cNvPr>
          <p:cNvSpPr txBox="1"/>
          <p:nvPr/>
        </p:nvSpPr>
        <p:spPr>
          <a:xfrm>
            <a:off x="3584717" y="1862368"/>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Florida</a:t>
            </a:r>
          </a:p>
        </p:txBody>
      </p:sp>
      <p:sp>
        <p:nvSpPr>
          <p:cNvPr id="26" name="TextBox 25">
            <a:extLst>
              <a:ext uri="{FF2B5EF4-FFF2-40B4-BE49-F238E27FC236}">
                <a16:creationId xmlns:a16="http://schemas.microsoft.com/office/drawing/2014/main" id="{80B8050C-0F11-420E-B49A-90136E07F425}"/>
              </a:ext>
            </a:extLst>
          </p:cNvPr>
          <p:cNvSpPr txBox="1"/>
          <p:nvPr/>
        </p:nvSpPr>
        <p:spPr>
          <a:xfrm>
            <a:off x="6358921" y="188661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Georgia</a:t>
            </a:r>
          </a:p>
        </p:txBody>
      </p:sp>
      <p:sp>
        <p:nvSpPr>
          <p:cNvPr id="28" name="TextBox 27">
            <a:extLst>
              <a:ext uri="{FF2B5EF4-FFF2-40B4-BE49-F238E27FC236}">
                <a16:creationId xmlns:a16="http://schemas.microsoft.com/office/drawing/2014/main" id="{2B11A3CE-EB8A-4FDB-8390-B9AB564CF11C}"/>
              </a:ext>
            </a:extLst>
          </p:cNvPr>
          <p:cNvSpPr txBox="1"/>
          <p:nvPr/>
        </p:nvSpPr>
        <p:spPr>
          <a:xfrm>
            <a:off x="836641" y="4080307"/>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Maryland</a:t>
            </a:r>
          </a:p>
        </p:txBody>
      </p:sp>
      <p:sp>
        <p:nvSpPr>
          <p:cNvPr id="30" name="TextBox 29">
            <a:extLst>
              <a:ext uri="{FF2B5EF4-FFF2-40B4-BE49-F238E27FC236}">
                <a16:creationId xmlns:a16="http://schemas.microsoft.com/office/drawing/2014/main" id="{FAB48E27-FCF3-430A-9979-A7B537ECFD3B}"/>
              </a:ext>
            </a:extLst>
          </p:cNvPr>
          <p:cNvSpPr txBox="1"/>
          <p:nvPr/>
        </p:nvSpPr>
        <p:spPr>
          <a:xfrm>
            <a:off x="3562895" y="408003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South Dakota</a:t>
            </a:r>
          </a:p>
        </p:txBody>
      </p:sp>
      <p:sp>
        <p:nvSpPr>
          <p:cNvPr id="32" name="TextBox 31">
            <a:extLst>
              <a:ext uri="{FF2B5EF4-FFF2-40B4-BE49-F238E27FC236}">
                <a16:creationId xmlns:a16="http://schemas.microsoft.com/office/drawing/2014/main" id="{FCCD53DB-BE6D-4DBC-8292-FFC37F3A9FF4}"/>
              </a:ext>
            </a:extLst>
          </p:cNvPr>
          <p:cNvSpPr txBox="1"/>
          <p:nvPr/>
        </p:nvSpPr>
        <p:spPr>
          <a:xfrm>
            <a:off x="6358921" y="4064212"/>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Texas</a:t>
            </a:r>
          </a:p>
        </p:txBody>
      </p:sp>
    </p:spTree>
    <p:extLst>
      <p:ext uri="{BB962C8B-B14F-4D97-AF65-F5344CB8AC3E}">
        <p14:creationId xmlns:p14="http://schemas.microsoft.com/office/powerpoint/2010/main" val="166613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492255"/>
            <a:ext cx="2743200" cy="1828799"/>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492255"/>
            <a:ext cx="2743200" cy="1828799"/>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New Covid-19 Cases vs</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1492255"/>
            <a:ext cx="2743200" cy="1828799"/>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799"/>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799"/>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799"/>
          </a:xfrm>
          <a:prstGeom prst="rect">
            <a:avLst/>
          </a:prstGeom>
        </p:spPr>
      </p:pic>
      <p:sp>
        <p:nvSpPr>
          <p:cNvPr id="3" name="TextBox 2">
            <a:extLst>
              <a:ext uri="{FF2B5EF4-FFF2-40B4-BE49-F238E27FC236}">
                <a16:creationId xmlns:a16="http://schemas.microsoft.com/office/drawing/2014/main" id="{3A932DDE-2EA6-4DD2-BF63-F905C2EDCA2F}"/>
              </a:ext>
            </a:extLst>
          </p:cNvPr>
          <p:cNvSpPr txBox="1"/>
          <p:nvPr/>
        </p:nvSpPr>
        <p:spPr>
          <a:xfrm>
            <a:off x="369610"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0.621</a:t>
            </a:r>
          </a:p>
        </p:txBody>
      </p:sp>
      <p:sp>
        <p:nvSpPr>
          <p:cNvPr id="6" name="TextBox 5">
            <a:extLst>
              <a:ext uri="{FF2B5EF4-FFF2-40B4-BE49-F238E27FC236}">
                <a16:creationId xmlns:a16="http://schemas.microsoft.com/office/drawing/2014/main" id="{EA2629FF-AA6A-45CA-A1FA-B4C744FB7531}"/>
              </a:ext>
            </a:extLst>
          </p:cNvPr>
          <p:cNvSpPr txBox="1"/>
          <p:nvPr/>
        </p:nvSpPr>
        <p:spPr>
          <a:xfrm>
            <a:off x="3025815"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0.629</a:t>
            </a:r>
          </a:p>
        </p:txBody>
      </p:sp>
      <p:sp>
        <p:nvSpPr>
          <p:cNvPr id="8" name="TextBox 7">
            <a:extLst>
              <a:ext uri="{FF2B5EF4-FFF2-40B4-BE49-F238E27FC236}">
                <a16:creationId xmlns:a16="http://schemas.microsoft.com/office/drawing/2014/main" id="{B79E8D23-DBB8-4467-A2D8-22FF23933EDC}"/>
              </a:ext>
            </a:extLst>
          </p:cNvPr>
          <p:cNvSpPr txBox="1"/>
          <p:nvPr/>
        </p:nvSpPr>
        <p:spPr>
          <a:xfrm>
            <a:off x="5896520"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0.358</a:t>
            </a:r>
          </a:p>
        </p:txBody>
      </p:sp>
      <p:sp>
        <p:nvSpPr>
          <p:cNvPr id="20" name="TextBox 19">
            <a:extLst>
              <a:ext uri="{FF2B5EF4-FFF2-40B4-BE49-F238E27FC236}">
                <a16:creationId xmlns:a16="http://schemas.microsoft.com/office/drawing/2014/main" id="{088A17D7-7ED2-4B98-9340-EFFB831182EF}"/>
              </a:ext>
            </a:extLst>
          </p:cNvPr>
          <p:cNvSpPr txBox="1"/>
          <p:nvPr/>
        </p:nvSpPr>
        <p:spPr>
          <a:xfrm>
            <a:off x="382684"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0.097</a:t>
            </a:r>
          </a:p>
        </p:txBody>
      </p:sp>
      <p:sp>
        <p:nvSpPr>
          <p:cNvPr id="26" name="TextBox 25">
            <a:extLst>
              <a:ext uri="{FF2B5EF4-FFF2-40B4-BE49-F238E27FC236}">
                <a16:creationId xmlns:a16="http://schemas.microsoft.com/office/drawing/2014/main" id="{94110700-DA60-4C28-B8FF-5483FC7A0B3E}"/>
              </a:ext>
            </a:extLst>
          </p:cNvPr>
          <p:cNvSpPr txBox="1"/>
          <p:nvPr/>
        </p:nvSpPr>
        <p:spPr>
          <a:xfrm>
            <a:off x="3067375"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0.083</a:t>
            </a:r>
          </a:p>
        </p:txBody>
      </p:sp>
      <p:sp>
        <p:nvSpPr>
          <p:cNvPr id="28" name="TextBox 27">
            <a:extLst>
              <a:ext uri="{FF2B5EF4-FFF2-40B4-BE49-F238E27FC236}">
                <a16:creationId xmlns:a16="http://schemas.microsoft.com/office/drawing/2014/main" id="{B5CBA9A5-7372-43E7-BD45-2A6D4695E38C}"/>
              </a:ext>
            </a:extLst>
          </p:cNvPr>
          <p:cNvSpPr txBox="1"/>
          <p:nvPr/>
        </p:nvSpPr>
        <p:spPr>
          <a:xfrm>
            <a:off x="5896520"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0.801</a:t>
            </a:r>
          </a:p>
        </p:txBody>
      </p:sp>
    </p:spTree>
    <p:extLst>
      <p:ext uri="{BB962C8B-B14F-4D97-AF65-F5344CB8AC3E}">
        <p14:creationId xmlns:p14="http://schemas.microsoft.com/office/powerpoint/2010/main" val="175384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020EF32-D282-4CF2-B649-F61893BC9F98}"/>
              </a:ext>
            </a:extLst>
          </p:cNvPr>
          <p:cNvPicPr>
            <a:picLocks noChangeAspect="1"/>
          </p:cNvPicPr>
          <p:nvPr/>
        </p:nvPicPr>
        <p:blipFill>
          <a:blip r:embed="rId2"/>
          <a:stretch>
            <a:fillRect/>
          </a:stretch>
        </p:blipFill>
        <p:spPr>
          <a:xfrm>
            <a:off x="3897671" y="1499403"/>
            <a:ext cx="4114800" cy="274320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62689" y="4375396"/>
            <a:ext cx="3615693" cy="2087743"/>
          </a:xfrm>
        </p:spPr>
        <p:txBody>
          <a:bodyPr anchor="t">
            <a:noAutofit/>
          </a:bodyPr>
          <a:lstStyle/>
          <a:p>
            <a:pPr algn="ctr"/>
            <a:r>
              <a:rPr lang="en-US" sz="1500" dirty="0"/>
              <a:t>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a:t>
            </a:r>
            <a:r>
              <a:rPr lang="en-US" sz="1500" b="1" dirty="0"/>
              <a:t>not</a:t>
            </a:r>
            <a:r>
              <a:rPr lang="en-US" sz="1500" dirty="0"/>
              <a:t> highly correlated.</a:t>
            </a:r>
          </a:p>
        </p:txBody>
      </p:sp>
      <p:pic>
        <p:nvPicPr>
          <p:cNvPr id="50" name="Picture 49">
            <a:extLst>
              <a:ext uri="{FF2B5EF4-FFF2-40B4-BE49-F238E27FC236}">
                <a16:creationId xmlns:a16="http://schemas.microsoft.com/office/drawing/2014/main" id="{13EBEA55-F2FA-432C-8864-1F3005D7BD08}"/>
              </a:ext>
            </a:extLst>
          </p:cNvPr>
          <p:cNvPicPr>
            <a:picLocks noChangeAspect="1"/>
          </p:cNvPicPr>
          <p:nvPr/>
        </p:nvPicPr>
        <p:blipFill rotWithShape="1">
          <a:blip r:embed="rId3"/>
          <a:srcRect b="19481"/>
          <a:stretch/>
        </p:blipFill>
        <p:spPr>
          <a:xfrm>
            <a:off x="12357" y="1531769"/>
            <a:ext cx="3994159" cy="2687500"/>
          </a:xfrm>
          <a:prstGeom prst="rect">
            <a:avLst/>
          </a:prstGeom>
        </p:spPr>
      </p:pic>
      <p:pic>
        <p:nvPicPr>
          <p:cNvPr id="54" name="Picture 53">
            <a:extLst>
              <a:ext uri="{FF2B5EF4-FFF2-40B4-BE49-F238E27FC236}">
                <a16:creationId xmlns:a16="http://schemas.microsoft.com/office/drawing/2014/main" id="{DE8F0140-B645-4115-988A-1F819DD13524}"/>
              </a:ext>
            </a:extLst>
          </p:cNvPr>
          <p:cNvPicPr>
            <a:picLocks noChangeAspect="1"/>
          </p:cNvPicPr>
          <p:nvPr/>
        </p:nvPicPr>
        <p:blipFill rotWithShape="1">
          <a:blip r:embed="rId4"/>
          <a:srcRect t="4805" b="22117"/>
          <a:stretch/>
        </p:blipFill>
        <p:spPr>
          <a:xfrm>
            <a:off x="3897671" y="4219268"/>
            <a:ext cx="4114800" cy="2631158"/>
          </a:xfrm>
          <a:prstGeom prst="rect">
            <a:avLst/>
          </a:prstGeom>
        </p:spPr>
      </p:pic>
      <p:sp>
        <p:nvSpPr>
          <p:cNvPr id="6" name="Content Placeholder 2">
            <a:extLst>
              <a:ext uri="{FF2B5EF4-FFF2-40B4-BE49-F238E27FC236}">
                <a16:creationId xmlns:a16="http://schemas.microsoft.com/office/drawing/2014/main" id="{05FF99D6-C483-40DF-A6E8-2D32CFB44EDE}"/>
              </a:ext>
            </a:extLst>
          </p:cNvPr>
          <p:cNvSpPr>
            <a:spLocks noGrp="1"/>
          </p:cNvSpPr>
          <p:nvPr>
            <p:ph idx="1"/>
          </p:nvPr>
        </p:nvSpPr>
        <p:spPr>
          <a:xfrm>
            <a:off x="504790" y="974354"/>
            <a:ext cx="6966274" cy="661632"/>
          </a:xfrm>
        </p:spPr>
        <p:txBody>
          <a:bodyPr>
            <a:normAutofit fontScale="85000" lnSpcReduction="10000"/>
          </a:bodyPr>
          <a:lstStyle/>
          <a:p>
            <a:r>
              <a:rPr lang="en-US" dirty="0"/>
              <a:t>While unemployment averaged between 1% &amp; 3% over the prior 5 years, beginning March, unemployment spiked with COVID-19.</a:t>
            </a:r>
          </a:p>
        </p:txBody>
      </p:sp>
      <p:sp>
        <p:nvSpPr>
          <p:cNvPr id="7" name="Title 1">
            <a:extLst>
              <a:ext uri="{FF2B5EF4-FFF2-40B4-BE49-F238E27FC236}">
                <a16:creationId xmlns:a16="http://schemas.microsoft.com/office/drawing/2014/main" id="{D40A007C-4965-4DAA-B199-8C389B469E65}"/>
              </a:ext>
            </a:extLst>
          </p:cNvPr>
          <p:cNvSpPr txBox="1">
            <a:spLocks/>
          </p:cNvSpPr>
          <p:nvPr/>
        </p:nvSpPr>
        <p:spPr>
          <a:xfrm>
            <a:off x="566297" y="139925"/>
            <a:ext cx="7269480"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Unemployment Baseline vs COVID-19</a:t>
            </a:r>
          </a:p>
        </p:txBody>
      </p:sp>
    </p:spTree>
    <p:extLst>
      <p:ext uri="{BB962C8B-B14F-4D97-AF65-F5344CB8AC3E}">
        <p14:creationId xmlns:p14="http://schemas.microsoft.com/office/powerpoint/2010/main" val="187190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13FC9-AC79-4C1E-9C98-FFA547EA92A3}"/>
              </a:ext>
            </a:extLst>
          </p:cNvPr>
          <p:cNvSpPr txBox="1"/>
          <p:nvPr/>
        </p:nvSpPr>
        <p:spPr>
          <a:xfrm>
            <a:off x="660962" y="829796"/>
            <a:ext cx="7269480" cy="1200329"/>
          </a:xfrm>
          <a:prstGeom prst="rect">
            <a:avLst/>
          </a:prstGeom>
          <a:noFill/>
        </p:spPr>
        <p:txBody>
          <a:bodyPr wrap="square" rtlCol="0">
            <a:spAutoFit/>
          </a:bodyPr>
          <a:lstStyle/>
          <a:p>
            <a:r>
              <a:rPr lang="en-US" dirty="0"/>
              <a:t>As COVID-19 continued to extend over the weeks, anxiety and depressive disorder levels increased, despite unemployment decreasing. This suggests, unemployment and anxiety and depressive disorder levels were not significantly correlated.</a:t>
            </a:r>
          </a:p>
        </p:txBody>
      </p:sp>
      <p:grpSp>
        <p:nvGrpSpPr>
          <p:cNvPr id="11" name="Group 10">
            <a:extLst>
              <a:ext uri="{FF2B5EF4-FFF2-40B4-BE49-F238E27FC236}">
                <a16:creationId xmlns:a16="http://schemas.microsoft.com/office/drawing/2014/main" id="{768BF82C-6539-4938-876D-8C1633D2691C}"/>
              </a:ext>
            </a:extLst>
          </p:cNvPr>
          <p:cNvGrpSpPr/>
          <p:nvPr/>
        </p:nvGrpSpPr>
        <p:grpSpPr>
          <a:xfrm>
            <a:off x="1077293" y="6430005"/>
            <a:ext cx="6302112" cy="276999"/>
            <a:chOff x="1077293" y="6303393"/>
            <a:chExt cx="6302112" cy="276999"/>
          </a:xfrm>
        </p:grpSpPr>
        <p:sp>
          <p:nvSpPr>
            <p:cNvPr id="6" name="TextBox 5">
              <a:extLst>
                <a:ext uri="{FF2B5EF4-FFF2-40B4-BE49-F238E27FC236}">
                  <a16:creationId xmlns:a16="http://schemas.microsoft.com/office/drawing/2014/main" id="{AA07E051-C76B-4CDD-BB73-7ECEE7BB0D6F}"/>
                </a:ext>
              </a:extLst>
            </p:cNvPr>
            <p:cNvSpPr txBox="1"/>
            <p:nvPr/>
          </p:nvSpPr>
          <p:spPr>
            <a:xfrm>
              <a:off x="1077293"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8" name="Straight Connector 7">
              <a:extLst>
                <a:ext uri="{FF2B5EF4-FFF2-40B4-BE49-F238E27FC236}">
                  <a16:creationId xmlns:a16="http://schemas.microsoft.com/office/drawing/2014/main" id="{146A0598-B8EA-45AA-AEEE-268D1F7C33A5}"/>
                </a:ext>
              </a:extLst>
            </p:cNvPr>
            <p:cNvCxnSpPr>
              <a:cxnSpLocks/>
            </p:cNvCxnSpPr>
            <p:nvPr/>
          </p:nvCxnSpPr>
          <p:spPr>
            <a:xfrm>
              <a:off x="3451945" y="6441892"/>
              <a:ext cx="951612"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455EC3-AE23-49CD-89B3-6E5065462543}"/>
                </a:ext>
              </a:extLst>
            </p:cNvPr>
            <p:cNvCxnSpPr>
              <a:cxnSpLocks/>
            </p:cNvCxnSpPr>
            <p:nvPr/>
          </p:nvCxnSpPr>
          <p:spPr>
            <a:xfrm>
              <a:off x="6390383" y="6441892"/>
              <a:ext cx="951612"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7B7496-A142-439B-B0D4-107AEE0C48C1}"/>
                </a:ext>
              </a:extLst>
            </p:cNvPr>
            <p:cNvSpPr txBox="1"/>
            <p:nvPr/>
          </p:nvSpPr>
          <p:spPr>
            <a:xfrm>
              <a:off x="2101492" y="6303393"/>
              <a:ext cx="2174589"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Unemployment %      </a:t>
              </a:r>
            </a:p>
          </p:txBody>
        </p:sp>
        <p:sp>
          <p:nvSpPr>
            <p:cNvPr id="10" name="TextBox 9">
              <a:extLst>
                <a:ext uri="{FF2B5EF4-FFF2-40B4-BE49-F238E27FC236}">
                  <a16:creationId xmlns:a16="http://schemas.microsoft.com/office/drawing/2014/main" id="{B4205423-F13E-4FC5-81BB-498D57572498}"/>
                </a:ext>
              </a:extLst>
            </p:cNvPr>
            <p:cNvSpPr txBox="1"/>
            <p:nvPr/>
          </p:nvSpPr>
          <p:spPr>
            <a:xfrm>
              <a:off x="4791872" y="6303393"/>
              <a:ext cx="258753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Anxiety &amp; Depression      </a:t>
              </a:r>
            </a:p>
          </p:txBody>
        </p:sp>
      </p:grpSp>
      <p:sp>
        <p:nvSpPr>
          <p:cNvPr id="3" name="Title 1">
            <a:extLst>
              <a:ext uri="{FF2B5EF4-FFF2-40B4-BE49-F238E27FC236}">
                <a16:creationId xmlns:a16="http://schemas.microsoft.com/office/drawing/2014/main" id="{0EF04BBE-6DB9-4BD7-A293-56633382C62A}"/>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4000" dirty="0"/>
              <a:t>Mental Health and Unemployment</a:t>
            </a:r>
            <a:endParaRPr lang="en-US" dirty="0"/>
          </a:p>
        </p:txBody>
      </p:sp>
      <p:pic>
        <p:nvPicPr>
          <p:cNvPr id="13" name="Picture 12" descr="A close up of a map&#10;&#10;Description automatically generated">
            <a:extLst>
              <a:ext uri="{FF2B5EF4-FFF2-40B4-BE49-F238E27FC236}">
                <a16:creationId xmlns:a16="http://schemas.microsoft.com/office/drawing/2014/main" id="{1C35A5FB-57CA-4456-A87A-F672AE7A3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61" y="4291788"/>
            <a:ext cx="2743200" cy="1828800"/>
          </a:xfrm>
          <a:prstGeom prst="rect">
            <a:avLst/>
          </a:prstGeom>
        </p:spPr>
      </p:pic>
      <p:pic>
        <p:nvPicPr>
          <p:cNvPr id="15" name="Picture 14" descr="A close up of a map&#10;&#10;Description automatically generated">
            <a:extLst>
              <a:ext uri="{FF2B5EF4-FFF2-40B4-BE49-F238E27FC236}">
                <a16:creationId xmlns:a16="http://schemas.microsoft.com/office/drawing/2014/main" id="{3DAFBF73-9370-4646-8827-C8923AA7A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073" y="4291788"/>
            <a:ext cx="2743200" cy="1828800"/>
          </a:xfrm>
          <a:prstGeom prst="rect">
            <a:avLst/>
          </a:prstGeom>
        </p:spPr>
      </p:pic>
      <p:pic>
        <p:nvPicPr>
          <p:cNvPr id="19" name="Picture 18" descr="A close up of a map&#10;&#10;Description automatically generated">
            <a:extLst>
              <a:ext uri="{FF2B5EF4-FFF2-40B4-BE49-F238E27FC236}">
                <a16:creationId xmlns:a16="http://schemas.microsoft.com/office/drawing/2014/main" id="{980C65B5-90F3-420E-88F4-AEBFE9F36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580" y="4291788"/>
            <a:ext cx="2743200" cy="1828800"/>
          </a:xfrm>
          <a:prstGeom prst="rect">
            <a:avLst/>
          </a:prstGeom>
        </p:spPr>
      </p:pic>
      <p:pic>
        <p:nvPicPr>
          <p:cNvPr id="21" name="Picture 20" descr="A close up of a map&#10;&#10;Description automatically generated">
            <a:extLst>
              <a:ext uri="{FF2B5EF4-FFF2-40B4-BE49-F238E27FC236}">
                <a16:creationId xmlns:a16="http://schemas.microsoft.com/office/drawing/2014/main" id="{721AE161-4067-4CA1-99A9-E1A1FB0EA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2261" y="2086003"/>
            <a:ext cx="2743200" cy="1828800"/>
          </a:xfrm>
          <a:prstGeom prst="rect">
            <a:avLst/>
          </a:prstGeom>
        </p:spPr>
      </p:pic>
      <p:pic>
        <p:nvPicPr>
          <p:cNvPr id="23" name="Picture 22" descr="A close up of a map&#10;&#10;Description automatically generated">
            <a:extLst>
              <a:ext uri="{FF2B5EF4-FFF2-40B4-BE49-F238E27FC236}">
                <a16:creationId xmlns:a16="http://schemas.microsoft.com/office/drawing/2014/main" id="{5514FF64-7636-42FC-B97E-871297785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073" y="2086003"/>
            <a:ext cx="2743200" cy="1828800"/>
          </a:xfrm>
          <a:prstGeom prst="rect">
            <a:avLst/>
          </a:prstGeom>
        </p:spPr>
      </p:pic>
      <p:pic>
        <p:nvPicPr>
          <p:cNvPr id="25" name="Picture 24" descr="A close up of a map&#10;&#10;Description automatically generated">
            <a:extLst>
              <a:ext uri="{FF2B5EF4-FFF2-40B4-BE49-F238E27FC236}">
                <a16:creationId xmlns:a16="http://schemas.microsoft.com/office/drawing/2014/main" id="{951FA913-0881-4986-BF10-219E2F723A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580" y="2086003"/>
            <a:ext cx="2743200" cy="1828800"/>
          </a:xfrm>
          <a:prstGeom prst="rect">
            <a:avLst/>
          </a:prstGeom>
        </p:spPr>
      </p:pic>
    </p:spTree>
    <p:extLst>
      <p:ext uri="{BB962C8B-B14F-4D97-AF65-F5344CB8AC3E}">
        <p14:creationId xmlns:p14="http://schemas.microsoft.com/office/powerpoint/2010/main" val="357861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CEA1C9-E467-44B0-AB3C-0B8D85647EE6}"/>
              </a:ext>
            </a:extLst>
          </p:cNvPr>
          <p:cNvPicPr>
            <a:picLocks noChangeAspect="1"/>
          </p:cNvPicPr>
          <p:nvPr/>
        </p:nvPicPr>
        <p:blipFill rotWithShape="1">
          <a:blip r:embed="rId2"/>
          <a:srcRect r="3471"/>
          <a:stretch/>
        </p:blipFill>
        <p:spPr>
          <a:xfrm>
            <a:off x="5624202" y="2188146"/>
            <a:ext cx="2750858" cy="1899859"/>
          </a:xfrm>
          <a:prstGeom prst="rect">
            <a:avLst/>
          </a:prstGeom>
        </p:spPr>
      </p:pic>
      <p:pic>
        <p:nvPicPr>
          <p:cNvPr id="8" name="Picture 7">
            <a:extLst>
              <a:ext uri="{FF2B5EF4-FFF2-40B4-BE49-F238E27FC236}">
                <a16:creationId xmlns:a16="http://schemas.microsoft.com/office/drawing/2014/main" id="{0C29AB83-A219-4560-BDAD-CE943738AB78}"/>
              </a:ext>
            </a:extLst>
          </p:cNvPr>
          <p:cNvPicPr>
            <a:picLocks noChangeAspect="1"/>
          </p:cNvPicPr>
          <p:nvPr/>
        </p:nvPicPr>
        <p:blipFill rotWithShape="1">
          <a:blip r:embed="rId3">
            <a:alphaModFix/>
          </a:blip>
          <a:srcRect r="15243"/>
          <a:stretch/>
        </p:blipFill>
        <p:spPr>
          <a:xfrm>
            <a:off x="2849873" y="2188146"/>
            <a:ext cx="2750857" cy="1899859"/>
          </a:xfrm>
          <a:prstGeom prst="rect">
            <a:avLst/>
          </a:prstGeom>
        </p:spPr>
      </p:pic>
      <p:pic>
        <p:nvPicPr>
          <p:cNvPr id="6" name="Picture 5" descr="A close up of a map&#10;&#10;Description automatically generated">
            <a:extLst>
              <a:ext uri="{FF2B5EF4-FFF2-40B4-BE49-F238E27FC236}">
                <a16:creationId xmlns:a16="http://schemas.microsoft.com/office/drawing/2014/main" id="{C3E0BBF1-CCB1-4559-94BF-55CDAC4D283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190" y="2188705"/>
            <a:ext cx="2848109" cy="189874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r>
              <a:rPr lang="en-US" sz="2800" dirty="0"/>
              <a:t>Mental Health and Unemployment</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011631"/>
            <a:ext cx="7269480" cy="1077218"/>
          </a:xfrm>
          <a:prstGeom prst="rect">
            <a:avLst/>
          </a:prstGeom>
          <a:noFill/>
        </p:spPr>
        <p:txBody>
          <a:bodyPr wrap="square" rtlCol="0">
            <a:spAutoFit/>
          </a:bodyPr>
          <a:lstStyle/>
          <a:p>
            <a:r>
              <a:rPr lang="en-US" sz="1600" dirty="0"/>
              <a:t>South Dakota delivered a low correlation R squared value suggesting a slight correlation, but otherwise the remaining states registered low correlations, confirming low correlations between Unemployment and anxiety and depressive disorder levels. </a:t>
            </a:r>
          </a:p>
        </p:txBody>
      </p:sp>
      <p:sp>
        <p:nvSpPr>
          <p:cNvPr id="24" name="TextBox 23">
            <a:extLst>
              <a:ext uri="{FF2B5EF4-FFF2-40B4-BE49-F238E27FC236}">
                <a16:creationId xmlns:a16="http://schemas.microsoft.com/office/drawing/2014/main" id="{562C3D0B-F6CD-43CC-9F58-E93FA27E53B6}"/>
              </a:ext>
            </a:extLst>
          </p:cNvPr>
          <p:cNvSpPr txBox="1"/>
          <p:nvPr/>
        </p:nvSpPr>
        <p:spPr>
          <a:xfrm>
            <a:off x="5915433"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0.1388517442028963</a:t>
            </a:r>
          </a:p>
        </p:txBody>
      </p:sp>
      <p:sp>
        <p:nvSpPr>
          <p:cNvPr id="26" name="TextBox 25">
            <a:extLst>
              <a:ext uri="{FF2B5EF4-FFF2-40B4-BE49-F238E27FC236}">
                <a16:creationId xmlns:a16="http://schemas.microsoft.com/office/drawing/2014/main" id="{30D441A2-AD82-4F58-B3FA-ED6FB03830B8}"/>
              </a:ext>
            </a:extLst>
          </p:cNvPr>
          <p:cNvSpPr txBox="1"/>
          <p:nvPr/>
        </p:nvSpPr>
        <p:spPr>
          <a:xfrm>
            <a:off x="297582"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0.06348861620335115</a:t>
            </a:r>
          </a:p>
        </p:txBody>
      </p:sp>
      <p:sp>
        <p:nvSpPr>
          <p:cNvPr id="28" name="TextBox 27">
            <a:extLst>
              <a:ext uri="{FF2B5EF4-FFF2-40B4-BE49-F238E27FC236}">
                <a16:creationId xmlns:a16="http://schemas.microsoft.com/office/drawing/2014/main" id="{EFE9901F-3AA2-4C8F-BE20-49017A9881D0}"/>
              </a:ext>
            </a:extLst>
          </p:cNvPr>
          <p:cNvSpPr txBox="1"/>
          <p:nvPr/>
        </p:nvSpPr>
        <p:spPr>
          <a:xfrm>
            <a:off x="3091639"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0.12038601420623161</a:t>
            </a:r>
          </a:p>
        </p:txBody>
      </p:sp>
      <p:sp>
        <p:nvSpPr>
          <p:cNvPr id="30" name="TextBox 29">
            <a:extLst>
              <a:ext uri="{FF2B5EF4-FFF2-40B4-BE49-F238E27FC236}">
                <a16:creationId xmlns:a16="http://schemas.microsoft.com/office/drawing/2014/main" id="{CD282717-410F-4D3B-ADD9-B9418858EFBE}"/>
              </a:ext>
            </a:extLst>
          </p:cNvPr>
          <p:cNvSpPr txBox="1"/>
          <p:nvPr/>
        </p:nvSpPr>
        <p:spPr>
          <a:xfrm>
            <a:off x="5915433"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0.02893057673053143</a:t>
            </a:r>
          </a:p>
        </p:txBody>
      </p:sp>
      <p:sp>
        <p:nvSpPr>
          <p:cNvPr id="32" name="TextBox 31">
            <a:extLst>
              <a:ext uri="{FF2B5EF4-FFF2-40B4-BE49-F238E27FC236}">
                <a16:creationId xmlns:a16="http://schemas.microsoft.com/office/drawing/2014/main" id="{597C1C44-1CCF-4AF0-9A2A-52792A9BECC9}"/>
              </a:ext>
            </a:extLst>
          </p:cNvPr>
          <p:cNvSpPr txBox="1"/>
          <p:nvPr/>
        </p:nvSpPr>
        <p:spPr>
          <a:xfrm>
            <a:off x="297582"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0.2550161097387838</a:t>
            </a:r>
          </a:p>
        </p:txBody>
      </p:sp>
      <p:sp>
        <p:nvSpPr>
          <p:cNvPr id="34" name="TextBox 33">
            <a:extLst>
              <a:ext uri="{FF2B5EF4-FFF2-40B4-BE49-F238E27FC236}">
                <a16:creationId xmlns:a16="http://schemas.microsoft.com/office/drawing/2014/main" id="{7094B128-AF3D-46BD-AE38-3FF07DB0C3BC}"/>
              </a:ext>
            </a:extLst>
          </p:cNvPr>
          <p:cNvSpPr txBox="1"/>
          <p:nvPr/>
        </p:nvSpPr>
        <p:spPr>
          <a:xfrm>
            <a:off x="3091639"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0.3700032239524132</a:t>
            </a:r>
          </a:p>
        </p:txBody>
      </p:sp>
      <p:pic>
        <p:nvPicPr>
          <p:cNvPr id="21" name="Picture 20">
            <a:extLst>
              <a:ext uri="{FF2B5EF4-FFF2-40B4-BE49-F238E27FC236}">
                <a16:creationId xmlns:a16="http://schemas.microsoft.com/office/drawing/2014/main" id="{D23877DA-312E-4BC6-87C9-02FE9C1D3524}"/>
              </a:ext>
            </a:extLst>
          </p:cNvPr>
          <p:cNvPicPr>
            <a:picLocks noChangeAspect="1"/>
          </p:cNvPicPr>
          <p:nvPr/>
        </p:nvPicPr>
        <p:blipFill rotWithShape="1">
          <a:blip r:embed="rId5"/>
          <a:srcRect r="3281"/>
          <a:stretch/>
        </p:blipFill>
        <p:spPr>
          <a:xfrm>
            <a:off x="5630029" y="4524649"/>
            <a:ext cx="2745032" cy="1892089"/>
          </a:xfrm>
          <a:prstGeom prst="rect">
            <a:avLst/>
          </a:prstGeom>
        </p:spPr>
      </p:pic>
      <p:pic>
        <p:nvPicPr>
          <p:cNvPr id="16" name="Picture 15">
            <a:extLst>
              <a:ext uri="{FF2B5EF4-FFF2-40B4-BE49-F238E27FC236}">
                <a16:creationId xmlns:a16="http://schemas.microsoft.com/office/drawing/2014/main" id="{62780371-720D-4669-92D5-51BAA1F05A69}"/>
              </a:ext>
            </a:extLst>
          </p:cNvPr>
          <p:cNvPicPr>
            <a:picLocks noChangeAspect="1"/>
          </p:cNvPicPr>
          <p:nvPr/>
        </p:nvPicPr>
        <p:blipFill rotWithShape="1">
          <a:blip r:embed="rId6">
            <a:alphaModFix/>
          </a:blip>
          <a:srcRect r="16836"/>
          <a:stretch/>
        </p:blipFill>
        <p:spPr>
          <a:xfrm>
            <a:off x="2777770" y="4519482"/>
            <a:ext cx="2895062" cy="1902422"/>
          </a:xfrm>
          <a:prstGeom prst="rect">
            <a:avLst/>
          </a:prstGeom>
        </p:spPr>
      </p:pic>
      <p:pic>
        <p:nvPicPr>
          <p:cNvPr id="13" name="Picture 12">
            <a:extLst>
              <a:ext uri="{FF2B5EF4-FFF2-40B4-BE49-F238E27FC236}">
                <a16:creationId xmlns:a16="http://schemas.microsoft.com/office/drawing/2014/main" id="{F76E4BCA-F4EA-46F6-B52C-B769C704E6F8}"/>
              </a:ext>
            </a:extLst>
          </p:cNvPr>
          <p:cNvPicPr>
            <a:picLocks noChangeAspect="1"/>
          </p:cNvPicPr>
          <p:nvPr/>
        </p:nvPicPr>
        <p:blipFill rotWithShape="1">
          <a:blip r:embed="rId7">
            <a:alphaModFix/>
          </a:blip>
          <a:srcRect r="1480"/>
          <a:stretch/>
        </p:blipFill>
        <p:spPr>
          <a:xfrm>
            <a:off x="47132" y="4520579"/>
            <a:ext cx="2808168" cy="1900229"/>
          </a:xfrm>
          <a:prstGeom prst="rect">
            <a:avLst/>
          </a:prstGeom>
        </p:spPr>
      </p:pic>
    </p:spTree>
    <p:extLst>
      <p:ext uri="{BB962C8B-B14F-4D97-AF65-F5344CB8AC3E}">
        <p14:creationId xmlns:p14="http://schemas.microsoft.com/office/powerpoint/2010/main" val="38057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pic>
        <p:nvPicPr>
          <p:cNvPr id="6" name="Picture 5" descr="A close up of a map&#10;&#10;Description automatically generated">
            <a:extLst>
              <a:ext uri="{FF2B5EF4-FFF2-40B4-BE49-F238E27FC236}">
                <a16:creationId xmlns:a16="http://schemas.microsoft.com/office/drawing/2014/main" id="{B5D3E8CC-6B6D-4991-87DC-1B9FABA17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3" y="2168765"/>
            <a:ext cx="2692693" cy="1795129"/>
          </a:xfrm>
          <a:prstGeom prst="rect">
            <a:avLst/>
          </a:prstGeom>
        </p:spPr>
      </p:pic>
      <p:pic>
        <p:nvPicPr>
          <p:cNvPr id="12" name="Picture 11">
            <a:extLst>
              <a:ext uri="{FF2B5EF4-FFF2-40B4-BE49-F238E27FC236}">
                <a16:creationId xmlns:a16="http://schemas.microsoft.com/office/drawing/2014/main" id="{6733922A-EA36-4953-BF06-70DBD31DB15B}"/>
              </a:ext>
            </a:extLst>
          </p:cNvPr>
          <p:cNvPicPr>
            <a:picLocks noChangeAspect="1"/>
          </p:cNvPicPr>
          <p:nvPr/>
        </p:nvPicPr>
        <p:blipFill>
          <a:blip r:embed="rId3"/>
          <a:stretch>
            <a:fillRect/>
          </a:stretch>
        </p:blipFill>
        <p:spPr>
          <a:xfrm>
            <a:off x="5548410" y="2168765"/>
            <a:ext cx="2692692" cy="1795128"/>
          </a:xfrm>
          <a:prstGeom prst="rect">
            <a:avLst/>
          </a:prstGeom>
        </p:spPr>
      </p:pic>
      <p:pic>
        <p:nvPicPr>
          <p:cNvPr id="15" name="Picture 14">
            <a:extLst>
              <a:ext uri="{FF2B5EF4-FFF2-40B4-BE49-F238E27FC236}">
                <a16:creationId xmlns:a16="http://schemas.microsoft.com/office/drawing/2014/main" id="{05AC6B17-B29F-4539-B63E-F00451158A5D}"/>
              </a:ext>
            </a:extLst>
          </p:cNvPr>
          <p:cNvPicPr>
            <a:picLocks noChangeAspect="1"/>
          </p:cNvPicPr>
          <p:nvPr/>
        </p:nvPicPr>
        <p:blipFill>
          <a:blip r:embed="rId4"/>
          <a:stretch>
            <a:fillRect/>
          </a:stretch>
        </p:blipFill>
        <p:spPr>
          <a:xfrm>
            <a:off x="74894" y="4378913"/>
            <a:ext cx="2617350" cy="1744900"/>
          </a:xfrm>
          <a:prstGeom prst="rect">
            <a:avLst/>
          </a:prstGeom>
        </p:spPr>
      </p:pic>
      <p:pic>
        <p:nvPicPr>
          <p:cNvPr id="18" name="Picture 17">
            <a:extLst>
              <a:ext uri="{FF2B5EF4-FFF2-40B4-BE49-F238E27FC236}">
                <a16:creationId xmlns:a16="http://schemas.microsoft.com/office/drawing/2014/main" id="{00D74AE7-FFDB-4131-8D3F-7790DB63BCAB}"/>
              </a:ext>
            </a:extLst>
          </p:cNvPr>
          <p:cNvPicPr>
            <a:picLocks noChangeAspect="1"/>
          </p:cNvPicPr>
          <p:nvPr/>
        </p:nvPicPr>
        <p:blipFill>
          <a:blip r:embed="rId5"/>
          <a:stretch>
            <a:fillRect/>
          </a:stretch>
        </p:blipFill>
        <p:spPr>
          <a:xfrm>
            <a:off x="2843628" y="4388300"/>
            <a:ext cx="2589191" cy="1726127"/>
          </a:xfrm>
          <a:prstGeom prst="rect">
            <a:avLst/>
          </a:prstGeom>
        </p:spPr>
      </p:pic>
      <p:pic>
        <p:nvPicPr>
          <p:cNvPr id="20" name="Picture 19">
            <a:extLst>
              <a:ext uri="{FF2B5EF4-FFF2-40B4-BE49-F238E27FC236}">
                <a16:creationId xmlns:a16="http://schemas.microsoft.com/office/drawing/2014/main" id="{E80D23ED-172F-4079-9744-C43E4057B494}"/>
              </a:ext>
            </a:extLst>
          </p:cNvPr>
          <p:cNvPicPr>
            <a:picLocks noChangeAspect="1"/>
          </p:cNvPicPr>
          <p:nvPr/>
        </p:nvPicPr>
        <p:blipFill>
          <a:blip r:embed="rId6"/>
          <a:stretch>
            <a:fillRect/>
          </a:stretch>
        </p:blipFill>
        <p:spPr>
          <a:xfrm>
            <a:off x="5582113" y="4376268"/>
            <a:ext cx="2625287" cy="1750191"/>
          </a:xfrm>
          <a:prstGeom prst="rect">
            <a:avLst/>
          </a:prstGeom>
        </p:spPr>
      </p:pic>
      <p:sp>
        <p:nvSpPr>
          <p:cNvPr id="3" name="TextBox 2">
            <a:extLst>
              <a:ext uri="{FF2B5EF4-FFF2-40B4-BE49-F238E27FC236}">
                <a16:creationId xmlns:a16="http://schemas.microsoft.com/office/drawing/2014/main" id="{A698EB4B-71EE-413F-B566-E153EE9D574D}"/>
              </a:ext>
            </a:extLst>
          </p:cNvPr>
          <p:cNvSpPr txBox="1"/>
          <p:nvPr/>
        </p:nvSpPr>
        <p:spPr>
          <a:xfrm>
            <a:off x="660962" y="907721"/>
            <a:ext cx="7269480" cy="923330"/>
          </a:xfrm>
          <a:prstGeom prst="rect">
            <a:avLst/>
          </a:prstGeom>
          <a:noFill/>
        </p:spPr>
        <p:txBody>
          <a:bodyPr wrap="square" rtlCol="0">
            <a:spAutoFit/>
          </a:bodyPr>
          <a:lstStyle/>
          <a:p>
            <a:r>
              <a:rPr lang="en-US" dirty="0"/>
              <a:t>Overall, COVID-19 weekly positive increases and unemployment tended to increase as the week’s progressed, but Maryland and South Dakota seemed to correlate closely.</a:t>
            </a:r>
          </a:p>
        </p:txBody>
      </p:sp>
      <p:pic>
        <p:nvPicPr>
          <p:cNvPr id="9" name="Picture 8">
            <a:extLst>
              <a:ext uri="{FF2B5EF4-FFF2-40B4-BE49-F238E27FC236}">
                <a16:creationId xmlns:a16="http://schemas.microsoft.com/office/drawing/2014/main" id="{3A0C653D-6DD5-441A-8AE1-CAD27753C630}"/>
              </a:ext>
            </a:extLst>
          </p:cNvPr>
          <p:cNvPicPr>
            <a:picLocks noChangeAspect="1"/>
          </p:cNvPicPr>
          <p:nvPr/>
        </p:nvPicPr>
        <p:blipFill>
          <a:blip r:embed="rId7">
            <a:alphaModFix/>
          </a:blip>
          <a:stretch>
            <a:fillRect/>
          </a:stretch>
        </p:blipFill>
        <p:spPr>
          <a:xfrm>
            <a:off x="2791877" y="2168765"/>
            <a:ext cx="2692692" cy="1795128"/>
          </a:xfrm>
          <a:prstGeom prst="rect">
            <a:avLst/>
          </a:prstGeom>
        </p:spPr>
      </p:pic>
    </p:spTree>
    <p:extLst>
      <p:ext uri="{BB962C8B-B14F-4D97-AF65-F5344CB8AC3E}">
        <p14:creationId xmlns:p14="http://schemas.microsoft.com/office/powerpoint/2010/main" val="88396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86662" y="1059886"/>
            <a:ext cx="7269480" cy="738664"/>
          </a:xfrm>
          <a:prstGeom prst="rect">
            <a:avLst/>
          </a:prstGeom>
          <a:noFill/>
        </p:spPr>
        <p:txBody>
          <a:bodyPr wrap="square" rtlCol="0">
            <a:spAutoFit/>
          </a:bodyPr>
          <a:lstStyle/>
          <a:p>
            <a:r>
              <a:rPr lang="en-US" sz="1400" dirty="0"/>
              <a:t>Indeed Maryland and South Dakota were highly correlated, while the other states were not. Maryland and South Dakota had clustered data and the lowest weekly positive increases in COVID-19.  This suggests we may need more data.</a:t>
            </a:r>
          </a:p>
        </p:txBody>
      </p:sp>
      <p:sp>
        <p:nvSpPr>
          <p:cNvPr id="17" name="TextBox 16">
            <a:extLst>
              <a:ext uri="{FF2B5EF4-FFF2-40B4-BE49-F238E27FC236}">
                <a16:creationId xmlns:a16="http://schemas.microsoft.com/office/drawing/2014/main" id="{791381C8-C3A4-46FA-8C5E-38DA5290AB12}"/>
              </a:ext>
            </a:extLst>
          </p:cNvPr>
          <p:cNvSpPr txBox="1"/>
          <p:nvPr/>
        </p:nvSpPr>
        <p:spPr>
          <a:xfrm>
            <a:off x="5903058"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0.10417330917941174</a:t>
            </a:r>
          </a:p>
        </p:txBody>
      </p:sp>
      <p:sp>
        <p:nvSpPr>
          <p:cNvPr id="21" name="TextBox 20">
            <a:extLst>
              <a:ext uri="{FF2B5EF4-FFF2-40B4-BE49-F238E27FC236}">
                <a16:creationId xmlns:a16="http://schemas.microsoft.com/office/drawing/2014/main" id="{CAC65204-7D45-45E7-862A-CE0E76F9766B}"/>
              </a:ext>
            </a:extLst>
          </p:cNvPr>
          <p:cNvSpPr txBox="1"/>
          <p:nvPr/>
        </p:nvSpPr>
        <p:spPr>
          <a:xfrm>
            <a:off x="369610" y="39258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0.2061400286961551</a:t>
            </a:r>
          </a:p>
        </p:txBody>
      </p:sp>
      <p:sp>
        <p:nvSpPr>
          <p:cNvPr id="23" name="TextBox 22">
            <a:extLst>
              <a:ext uri="{FF2B5EF4-FFF2-40B4-BE49-F238E27FC236}">
                <a16:creationId xmlns:a16="http://schemas.microsoft.com/office/drawing/2014/main" id="{9241747C-EAB2-4ED5-BF97-792459035140}"/>
              </a:ext>
            </a:extLst>
          </p:cNvPr>
          <p:cNvSpPr txBox="1"/>
          <p:nvPr/>
        </p:nvSpPr>
        <p:spPr>
          <a:xfrm>
            <a:off x="3145847"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0.013558957894785322</a:t>
            </a:r>
          </a:p>
        </p:txBody>
      </p:sp>
      <p:sp>
        <p:nvSpPr>
          <p:cNvPr id="25" name="TextBox 24">
            <a:extLst>
              <a:ext uri="{FF2B5EF4-FFF2-40B4-BE49-F238E27FC236}">
                <a16:creationId xmlns:a16="http://schemas.microsoft.com/office/drawing/2014/main" id="{B8C8FA1D-8933-4FDD-895A-411A9CCEC627}"/>
              </a:ext>
            </a:extLst>
          </p:cNvPr>
          <p:cNvSpPr txBox="1"/>
          <p:nvPr/>
        </p:nvSpPr>
        <p:spPr>
          <a:xfrm>
            <a:off x="5903058"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0.2539567916715078</a:t>
            </a:r>
          </a:p>
        </p:txBody>
      </p:sp>
      <p:sp>
        <p:nvSpPr>
          <p:cNvPr id="27" name="TextBox 26">
            <a:extLst>
              <a:ext uri="{FF2B5EF4-FFF2-40B4-BE49-F238E27FC236}">
                <a16:creationId xmlns:a16="http://schemas.microsoft.com/office/drawing/2014/main" id="{8FC2D3DA-07AE-45BE-8E7D-DF8AA1B1A45F}"/>
              </a:ext>
            </a:extLst>
          </p:cNvPr>
          <p:cNvSpPr txBox="1"/>
          <p:nvPr/>
        </p:nvSpPr>
        <p:spPr>
          <a:xfrm>
            <a:off x="369610"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0.62987345459035</a:t>
            </a:r>
          </a:p>
        </p:txBody>
      </p:sp>
      <p:sp>
        <p:nvSpPr>
          <p:cNvPr id="29" name="TextBox 28">
            <a:extLst>
              <a:ext uri="{FF2B5EF4-FFF2-40B4-BE49-F238E27FC236}">
                <a16:creationId xmlns:a16="http://schemas.microsoft.com/office/drawing/2014/main" id="{3BEFA381-3C4C-40D7-A59F-6DAD47A61927}"/>
              </a:ext>
            </a:extLst>
          </p:cNvPr>
          <p:cNvSpPr txBox="1"/>
          <p:nvPr/>
        </p:nvSpPr>
        <p:spPr>
          <a:xfrm>
            <a:off x="3145847"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0.7404008022828966</a:t>
            </a:r>
          </a:p>
        </p:txBody>
      </p:sp>
      <p:pic>
        <p:nvPicPr>
          <p:cNvPr id="6" name="Picture 5" descr="A close up of a map&#10;&#10;Description automatically generated">
            <a:extLst>
              <a:ext uri="{FF2B5EF4-FFF2-40B4-BE49-F238E27FC236}">
                <a16:creationId xmlns:a16="http://schemas.microsoft.com/office/drawing/2014/main" id="{C5BAD4E0-DCD4-4457-87FF-E94ECE5FA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9" y="1989669"/>
            <a:ext cx="2873926" cy="1915950"/>
          </a:xfrm>
          <a:prstGeom prst="rect">
            <a:avLst/>
          </a:prstGeom>
        </p:spPr>
      </p:pic>
      <p:pic>
        <p:nvPicPr>
          <p:cNvPr id="9" name="Picture 8">
            <a:extLst>
              <a:ext uri="{FF2B5EF4-FFF2-40B4-BE49-F238E27FC236}">
                <a16:creationId xmlns:a16="http://schemas.microsoft.com/office/drawing/2014/main" id="{3F20969D-80D3-452E-AD7C-43E3B20B1908}"/>
              </a:ext>
            </a:extLst>
          </p:cNvPr>
          <p:cNvPicPr>
            <a:picLocks noChangeAspect="1"/>
          </p:cNvPicPr>
          <p:nvPr/>
        </p:nvPicPr>
        <p:blipFill>
          <a:blip r:embed="rId3"/>
          <a:stretch>
            <a:fillRect/>
          </a:stretch>
        </p:blipFill>
        <p:spPr>
          <a:xfrm>
            <a:off x="2875057" y="2015679"/>
            <a:ext cx="2808905" cy="1872603"/>
          </a:xfrm>
          <a:prstGeom prst="rect">
            <a:avLst/>
          </a:prstGeom>
        </p:spPr>
      </p:pic>
      <p:pic>
        <p:nvPicPr>
          <p:cNvPr id="13" name="Picture 12">
            <a:extLst>
              <a:ext uri="{FF2B5EF4-FFF2-40B4-BE49-F238E27FC236}">
                <a16:creationId xmlns:a16="http://schemas.microsoft.com/office/drawing/2014/main" id="{4B7AC2CC-1A55-4FEE-8706-FCBA7AD4AF8E}"/>
              </a:ext>
            </a:extLst>
          </p:cNvPr>
          <p:cNvPicPr>
            <a:picLocks noChangeAspect="1"/>
          </p:cNvPicPr>
          <p:nvPr/>
        </p:nvPicPr>
        <p:blipFill rotWithShape="1">
          <a:blip r:embed="rId4"/>
          <a:srcRect r="21962"/>
          <a:stretch/>
        </p:blipFill>
        <p:spPr>
          <a:xfrm>
            <a:off x="5688296" y="2026272"/>
            <a:ext cx="2696848" cy="1836287"/>
          </a:xfrm>
          <a:prstGeom prst="rect">
            <a:avLst/>
          </a:prstGeom>
        </p:spPr>
      </p:pic>
      <p:pic>
        <p:nvPicPr>
          <p:cNvPr id="19" name="Picture 18">
            <a:extLst>
              <a:ext uri="{FF2B5EF4-FFF2-40B4-BE49-F238E27FC236}">
                <a16:creationId xmlns:a16="http://schemas.microsoft.com/office/drawing/2014/main" id="{1F2F9560-5E4F-4043-9F92-1C868788169A}"/>
              </a:ext>
            </a:extLst>
          </p:cNvPr>
          <p:cNvPicPr>
            <a:picLocks noChangeAspect="1"/>
          </p:cNvPicPr>
          <p:nvPr/>
        </p:nvPicPr>
        <p:blipFill>
          <a:blip r:embed="rId5"/>
          <a:stretch>
            <a:fillRect/>
          </a:stretch>
        </p:blipFill>
        <p:spPr>
          <a:xfrm>
            <a:off x="55118" y="4143901"/>
            <a:ext cx="2896308" cy="1930871"/>
          </a:xfrm>
          <a:prstGeom prst="rect">
            <a:avLst/>
          </a:prstGeom>
        </p:spPr>
      </p:pic>
      <p:pic>
        <p:nvPicPr>
          <p:cNvPr id="22" name="Picture 21">
            <a:extLst>
              <a:ext uri="{FF2B5EF4-FFF2-40B4-BE49-F238E27FC236}">
                <a16:creationId xmlns:a16="http://schemas.microsoft.com/office/drawing/2014/main" id="{6D96A9BB-4965-4BF6-AF66-EA6774E9A911}"/>
              </a:ext>
            </a:extLst>
          </p:cNvPr>
          <p:cNvPicPr>
            <a:picLocks noChangeAspect="1"/>
          </p:cNvPicPr>
          <p:nvPr/>
        </p:nvPicPr>
        <p:blipFill>
          <a:blip r:embed="rId6"/>
          <a:stretch>
            <a:fillRect/>
          </a:stretch>
        </p:blipFill>
        <p:spPr>
          <a:xfrm>
            <a:off x="2790849" y="4155488"/>
            <a:ext cx="2977321" cy="1939973"/>
          </a:xfrm>
          <a:prstGeom prst="rect">
            <a:avLst/>
          </a:prstGeom>
        </p:spPr>
      </p:pic>
      <p:pic>
        <p:nvPicPr>
          <p:cNvPr id="26" name="Picture 25">
            <a:extLst>
              <a:ext uri="{FF2B5EF4-FFF2-40B4-BE49-F238E27FC236}">
                <a16:creationId xmlns:a16="http://schemas.microsoft.com/office/drawing/2014/main" id="{56E40A44-4BE5-417C-BF64-8ACF43BCADF5}"/>
              </a:ext>
            </a:extLst>
          </p:cNvPr>
          <p:cNvPicPr>
            <a:picLocks noChangeAspect="1"/>
          </p:cNvPicPr>
          <p:nvPr/>
        </p:nvPicPr>
        <p:blipFill rotWithShape="1">
          <a:blip r:embed="rId7"/>
          <a:srcRect r="9241" b="14549"/>
          <a:stretch/>
        </p:blipFill>
        <p:spPr>
          <a:xfrm>
            <a:off x="5703501" y="4152428"/>
            <a:ext cx="2666439" cy="1985313"/>
          </a:xfrm>
          <a:prstGeom prst="rect">
            <a:avLst/>
          </a:prstGeom>
        </p:spPr>
      </p:pic>
    </p:spTree>
    <p:extLst>
      <p:ext uri="{BB962C8B-B14F-4D97-AF65-F5344CB8AC3E}">
        <p14:creationId xmlns:p14="http://schemas.microsoft.com/office/powerpoint/2010/main" val="60037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p:txBody>
          <a:bodyPr/>
          <a:lstStyle/>
          <a:p>
            <a:r>
              <a:rPr lang="en-US" dirty="0"/>
              <a:t>Based on the analyses, we conclude the following: </a:t>
            </a:r>
          </a:p>
        </p:txBody>
      </p:sp>
      <p:sp>
        <p:nvSpPr>
          <p:cNvPr id="3" name="Content Placeholder 2">
            <a:extLst>
              <a:ext uri="{FF2B5EF4-FFF2-40B4-BE49-F238E27FC236}">
                <a16:creationId xmlns:a16="http://schemas.microsoft.com/office/drawing/2014/main" id="{0883A33B-648B-40E1-8977-73F45E2B33EF}"/>
              </a:ext>
            </a:extLst>
          </p:cNvPr>
          <p:cNvSpPr>
            <a:spLocks noGrp="1"/>
          </p:cNvSpPr>
          <p:nvPr>
            <p:ph idx="1"/>
          </p:nvPr>
        </p:nvSpPr>
        <p:spPr>
          <a:xfrm>
            <a:off x="946404" y="1691322"/>
            <a:ext cx="6446520" cy="4931900"/>
          </a:xfrm>
        </p:spPr>
        <p:txBody>
          <a:bodyPr>
            <a:normAutofit fontScale="85000" lnSpcReduction="20000"/>
          </a:bodyPr>
          <a:lstStyle/>
          <a:p>
            <a:pPr marL="0" indent="0">
              <a:buNone/>
            </a:pPr>
            <a:r>
              <a:rPr lang="en-US" dirty="0"/>
              <a:t>Our original Hypothesis was:</a:t>
            </a:r>
          </a:p>
          <a:p>
            <a:r>
              <a:rPr lang="en-US" dirty="0"/>
              <a:t>The following factors have a correlation to mental health during COVID-19</a:t>
            </a:r>
          </a:p>
          <a:p>
            <a:pPr lvl="1"/>
            <a:r>
              <a:rPr lang="en-US" sz="1800" spc="10" dirty="0">
                <a:solidFill>
                  <a:schemeClr val="tx1"/>
                </a:solidFill>
              </a:rPr>
              <a:t>State openness</a:t>
            </a:r>
          </a:p>
          <a:p>
            <a:pPr lvl="1"/>
            <a:r>
              <a:rPr lang="en-US" sz="1800" spc="10" dirty="0">
                <a:solidFill>
                  <a:schemeClr val="tx1"/>
                </a:solidFill>
              </a:rPr>
              <a:t>The number of weekly new COVID-19 cases</a:t>
            </a:r>
          </a:p>
          <a:p>
            <a:pPr lvl="1"/>
            <a:r>
              <a:rPr lang="en-US" sz="1800" spc="10" dirty="0">
                <a:solidFill>
                  <a:schemeClr val="tx1"/>
                </a:solidFill>
              </a:rPr>
              <a:t>Unemployment</a:t>
            </a:r>
          </a:p>
          <a:p>
            <a:r>
              <a:rPr lang="en-US" dirty="0"/>
              <a:t>Regarding Openness compared to Anxiety and Depressive Disorder levels, there was a correlation for our 6 sample states but not for the population of all U.S. States. </a:t>
            </a:r>
          </a:p>
          <a:p>
            <a:r>
              <a:rPr lang="en-US" dirty="0"/>
              <a:t>Regarding new COVID-19 cases and Anxiety and Depressive Disorder levels,</a:t>
            </a:r>
          </a:p>
          <a:p>
            <a:r>
              <a:rPr lang="en-US" dirty="0"/>
              <a:t>Regarding unemployment and anxiety and depressive disorder levels, there was not a significant correlation level.</a:t>
            </a:r>
          </a:p>
          <a:p>
            <a:r>
              <a:rPr lang="en-US" dirty="0"/>
              <a:t>Regarding unemployment and anxiety and COVID-19 weekly positive increases, unemployment tended to increase as the week’s progressed.</a:t>
            </a:r>
          </a:p>
          <a:p>
            <a:r>
              <a:rPr lang="en-US" dirty="0"/>
              <a:t>COVID-19 is a new virus, so we have few data points.  As the disease continues, data points will increase making the finding more reliable.</a:t>
            </a:r>
          </a:p>
          <a:p>
            <a:endParaRPr lang="en-US" dirty="0"/>
          </a:p>
          <a:p>
            <a:endParaRPr lang="en-US" dirty="0"/>
          </a:p>
          <a:p>
            <a:endParaRPr lang="en-US" dirty="0"/>
          </a:p>
        </p:txBody>
      </p:sp>
    </p:spTree>
    <p:extLst>
      <p:ext uri="{BB962C8B-B14F-4D97-AF65-F5344CB8AC3E}">
        <p14:creationId xmlns:p14="http://schemas.microsoft.com/office/powerpoint/2010/main" val="259401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p:txBody>
          <a:bodyPr/>
          <a:lstStyle/>
          <a:p>
            <a:r>
              <a:rPr lang="en-US" dirty="0"/>
              <a:t>Based on the analyses, we conclude the following: </a:t>
            </a:r>
          </a:p>
        </p:txBody>
      </p:sp>
      <p:sp>
        <p:nvSpPr>
          <p:cNvPr id="3" name="Content Placeholder 2">
            <a:extLst>
              <a:ext uri="{FF2B5EF4-FFF2-40B4-BE49-F238E27FC236}">
                <a16:creationId xmlns:a16="http://schemas.microsoft.com/office/drawing/2014/main" id="{0883A33B-648B-40E1-8977-73F45E2B33EF}"/>
              </a:ext>
            </a:extLst>
          </p:cNvPr>
          <p:cNvSpPr>
            <a:spLocks noGrp="1"/>
          </p:cNvSpPr>
          <p:nvPr>
            <p:ph idx="1"/>
          </p:nvPr>
        </p:nvSpPr>
        <p:spPr>
          <a:xfrm>
            <a:off x="946404" y="1691322"/>
            <a:ext cx="6446520" cy="4931900"/>
          </a:xfrm>
        </p:spPr>
        <p:txBody>
          <a:bodyPr>
            <a:normAutofit fontScale="77500" lnSpcReduction="20000"/>
          </a:bodyPr>
          <a:lstStyle/>
          <a:p>
            <a:pPr marL="0" indent="0">
              <a:buNone/>
            </a:pPr>
            <a:r>
              <a:rPr lang="en-US" dirty="0"/>
              <a:t>Our original Hypothesis was:</a:t>
            </a:r>
          </a:p>
          <a:p>
            <a:r>
              <a:rPr lang="en-US" dirty="0"/>
              <a:t>The following factors have a correlation to mental health during COVID-19</a:t>
            </a:r>
          </a:p>
          <a:p>
            <a:pPr lvl="1"/>
            <a:r>
              <a:rPr lang="en-US" sz="1800" spc="10" dirty="0">
                <a:solidFill>
                  <a:schemeClr val="tx1"/>
                </a:solidFill>
              </a:rPr>
              <a:t>State openness</a:t>
            </a:r>
          </a:p>
          <a:p>
            <a:pPr lvl="1"/>
            <a:r>
              <a:rPr lang="en-US" sz="1800" spc="10" dirty="0">
                <a:solidFill>
                  <a:schemeClr val="tx1"/>
                </a:solidFill>
              </a:rPr>
              <a:t>The number of weekly new COVID-19 cases</a:t>
            </a:r>
          </a:p>
          <a:p>
            <a:pPr lvl="1"/>
            <a:r>
              <a:rPr lang="en-US" sz="1800" spc="10" dirty="0">
                <a:solidFill>
                  <a:schemeClr val="tx1"/>
                </a:solidFill>
              </a:rPr>
              <a:t>Unemployment</a:t>
            </a:r>
          </a:p>
          <a:p>
            <a:r>
              <a:rPr lang="en-US" dirty="0"/>
              <a:t>Regarding Openness compared to Anxiety and Depressive Disorder levels, there was a correlation for our 6 sample states but not for the population of all U.S. States. Regarding COVID-19 and Anxiety and Depressive Disorder levels, </a:t>
            </a:r>
            <a:r>
              <a:rPr lang="en-US" dirty="0">
                <a:highlight>
                  <a:srgbClr val="FFFF00"/>
                </a:highlight>
              </a:rPr>
              <a:t>Adela</a:t>
            </a:r>
          </a:p>
          <a:p>
            <a:r>
              <a:rPr lang="en-US" sz="1800" dirty="0"/>
              <a:t>Regarding unemployment and openness we concluded that there was not a high correlation.</a:t>
            </a:r>
          </a:p>
          <a:p>
            <a:r>
              <a:rPr lang="en-US" dirty="0"/>
              <a:t>Regarding unemployment and anxiety and depressive disorder levels, there was not a significant correlation level.</a:t>
            </a:r>
          </a:p>
          <a:p>
            <a:r>
              <a:rPr lang="en-US" dirty="0"/>
              <a:t>Regarding unemployment and anxiety and COVID-19 weekly positive increases, unemployment tended to increase as the week’s progressed.</a:t>
            </a:r>
          </a:p>
          <a:p>
            <a:r>
              <a:rPr lang="en-US" dirty="0"/>
              <a:t>COVID-19 is a new virus, so we have few data points.  As the disease continues, data points will increase making the finding more reliable.</a:t>
            </a:r>
          </a:p>
          <a:p>
            <a:endParaRPr lang="en-US" dirty="0"/>
          </a:p>
          <a:p>
            <a:endParaRPr lang="en-US" dirty="0"/>
          </a:p>
          <a:p>
            <a:endParaRPr lang="en-US" dirty="0"/>
          </a:p>
        </p:txBody>
      </p:sp>
    </p:spTree>
    <p:extLst>
      <p:ext uri="{BB962C8B-B14F-4D97-AF65-F5344CB8AC3E}">
        <p14:creationId xmlns:p14="http://schemas.microsoft.com/office/powerpoint/2010/main" val="179592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52137" y="95955"/>
            <a:ext cx="7269480" cy="618878"/>
          </a:xfrm>
        </p:spPr>
        <p:txBody>
          <a:bodyPr>
            <a:normAutofit fontScale="90000"/>
          </a:bodyPr>
          <a:lstStyle/>
          <a:p>
            <a:r>
              <a:rPr lang="en-US" dirty="0"/>
              <a:t>Sources</a:t>
            </a:r>
          </a:p>
        </p:txBody>
      </p:sp>
      <p:sp>
        <p:nvSpPr>
          <p:cNvPr id="7" name="TextBox 6">
            <a:extLst>
              <a:ext uri="{FF2B5EF4-FFF2-40B4-BE49-F238E27FC236}">
                <a16:creationId xmlns:a16="http://schemas.microsoft.com/office/drawing/2014/main" id="{394FCFC0-5298-44D8-9C39-0E85A8CEEBCD}"/>
              </a:ext>
            </a:extLst>
          </p:cNvPr>
          <p:cNvSpPr txBox="1"/>
          <p:nvPr/>
        </p:nvSpPr>
        <p:spPr>
          <a:xfrm>
            <a:off x="502356" y="714833"/>
            <a:ext cx="7019261" cy="5632311"/>
          </a:xfrm>
          <a:prstGeom prst="rect">
            <a:avLst/>
          </a:prstGeom>
          <a:noFill/>
        </p:spPr>
        <p:txBody>
          <a:bodyPr wrap="square" rtlCol="0">
            <a:spAutoFit/>
          </a:bodyPr>
          <a:lstStyle/>
          <a:p>
            <a:r>
              <a:rPr lang="en-US" b="0" i="0" dirty="0">
                <a:solidFill>
                  <a:srgbClr val="1D1C1D"/>
                </a:solidFill>
                <a:effectLst/>
                <a:latin typeface="Slack-Lato"/>
              </a:rPr>
              <a:t>ANXIETY &amp; DEPRESSIVE DISORDER</a:t>
            </a:r>
            <a:br>
              <a:rPr lang="en-US" dirty="0"/>
            </a:br>
            <a:r>
              <a:rPr lang="en-US" b="0" i="0" dirty="0">
                <a:solidFill>
                  <a:srgbClr val="1D1C1D"/>
                </a:solidFill>
                <a:effectLst/>
                <a:latin typeface="Slack-Lato"/>
              </a:rPr>
              <a:t>1.      Center for Disease Control and Prevention (CDC): Indicators of Anxiety or Depression Based on Reported Frequency of Symptoms During Last 7 Days</a:t>
            </a:r>
          </a:p>
          <a:p>
            <a:br>
              <a:rPr lang="en-US" dirty="0"/>
            </a:br>
            <a:r>
              <a:rPr lang="en-US" b="0" i="0" dirty="0">
                <a:solidFill>
                  <a:srgbClr val="1D1C1D"/>
                </a:solidFill>
                <a:effectLst/>
                <a:latin typeface="Slack-Lato"/>
              </a:rPr>
              <a:t>2.      </a:t>
            </a:r>
            <a:r>
              <a:rPr lang="en-US" b="0" i="0" u="none" strike="noStrike" dirty="0">
                <a:effectLst/>
                <a:latin typeface="Slack-Lato"/>
                <a:hlinkClick r:id="rId2"/>
              </a:rPr>
              <a:t>https://data.cdc.gov/NCHS/Indicators-of-Anxiety-or-Depression-Based-on-Repor/8pt5-q6wp</a:t>
            </a:r>
            <a:endParaRPr lang="en-US" b="0" i="0" u="none" strike="noStrike" dirty="0">
              <a:effectLst/>
              <a:latin typeface="Slack-Lato"/>
            </a:endParaRPr>
          </a:p>
          <a:p>
            <a:br>
              <a:rPr lang="en-US" dirty="0"/>
            </a:br>
            <a:r>
              <a:rPr lang="en-US" b="0" i="0" dirty="0">
                <a:solidFill>
                  <a:srgbClr val="1D1C1D"/>
                </a:solidFill>
                <a:effectLst/>
                <a:latin typeface="Slack-Lato"/>
              </a:rPr>
              <a:t>STATE OPENNESS SCORE</a:t>
            </a:r>
            <a:br>
              <a:rPr lang="en-US" dirty="0"/>
            </a:br>
            <a:r>
              <a:rPr lang="en-US" b="0" i="0" dirty="0">
                <a:solidFill>
                  <a:srgbClr val="1D1C1D"/>
                </a:solidFill>
                <a:effectLst/>
                <a:latin typeface="Slack-Lato"/>
              </a:rPr>
              <a:t>1.      </a:t>
            </a:r>
            <a:r>
              <a:rPr lang="en-US" b="0" i="0" dirty="0" err="1">
                <a:solidFill>
                  <a:srgbClr val="1D1C1D"/>
                </a:solidFill>
                <a:effectLst/>
                <a:latin typeface="Slack-Lato"/>
              </a:rPr>
              <a:t>MultiState</a:t>
            </a:r>
            <a:r>
              <a:rPr lang="en-US" b="0" i="0" dirty="0">
                <a:solidFill>
                  <a:srgbClr val="1D1C1D"/>
                </a:solidFill>
                <a:effectLst/>
                <a:latin typeface="Slack-Lato"/>
              </a:rPr>
              <a:t> COVID-19 State and Local Policy Dashboard</a:t>
            </a:r>
            <a:br>
              <a:rPr lang="en-US" dirty="0"/>
            </a:br>
            <a:r>
              <a:rPr lang="en-US" b="0" i="0" dirty="0">
                <a:solidFill>
                  <a:srgbClr val="1D1C1D"/>
                </a:solidFill>
                <a:effectLst/>
                <a:latin typeface="Slack-Lato"/>
              </a:rPr>
              <a:t>2.      </a:t>
            </a:r>
            <a:r>
              <a:rPr lang="en-US" b="0" i="0" u="none" strike="noStrike" dirty="0">
                <a:effectLst/>
                <a:latin typeface="Slack-Lato"/>
                <a:hlinkClick r:id="rId3"/>
              </a:rPr>
              <a:t>https://www.multistate.us/research/covid/public</a:t>
            </a:r>
            <a:endParaRPr lang="en-US" b="0" i="0" u="none" strike="noStrike" dirty="0">
              <a:effectLst/>
              <a:latin typeface="Slack-Lato"/>
            </a:endParaRPr>
          </a:p>
          <a:p>
            <a:br>
              <a:rPr lang="en-US" dirty="0"/>
            </a:br>
            <a:r>
              <a:rPr lang="en-US" b="0" i="0" dirty="0">
                <a:solidFill>
                  <a:srgbClr val="1D1C1D"/>
                </a:solidFill>
                <a:effectLst/>
                <a:latin typeface="Slack-Lato"/>
              </a:rPr>
              <a:t>COVID-19</a:t>
            </a:r>
            <a:br>
              <a:rPr lang="en-US" dirty="0"/>
            </a:br>
            <a:r>
              <a:rPr lang="en-US" b="0" i="0" dirty="0">
                <a:solidFill>
                  <a:srgbClr val="1D1C1D"/>
                </a:solidFill>
                <a:effectLst/>
                <a:latin typeface="Slack-Lato"/>
              </a:rPr>
              <a:t>1.      The COVID Tracking Project. The Atlantic Monthly Group</a:t>
            </a:r>
            <a:br>
              <a:rPr lang="en-US" dirty="0"/>
            </a:br>
            <a:r>
              <a:rPr lang="en-US" b="0" i="0" dirty="0">
                <a:solidFill>
                  <a:srgbClr val="1D1C1D"/>
                </a:solidFill>
                <a:effectLst/>
                <a:latin typeface="Slack-Lato"/>
              </a:rPr>
              <a:t>2.      </a:t>
            </a:r>
            <a:r>
              <a:rPr lang="en-US" b="0" i="0" u="none" strike="noStrike" dirty="0">
                <a:effectLst/>
                <a:latin typeface="Slack-Lato"/>
                <a:hlinkClick r:id="rId4"/>
              </a:rPr>
              <a:t>https://covidtracking.com/data/api</a:t>
            </a:r>
            <a:endParaRPr lang="en-US" b="0" i="0" u="none" strike="noStrike" dirty="0">
              <a:effectLst/>
              <a:latin typeface="Slack-Lato"/>
            </a:endParaRPr>
          </a:p>
          <a:p>
            <a:br>
              <a:rPr lang="en-US" dirty="0"/>
            </a:br>
            <a:r>
              <a:rPr lang="en-US" b="0" i="0" dirty="0">
                <a:solidFill>
                  <a:srgbClr val="1D1C1D"/>
                </a:solidFill>
                <a:effectLst/>
                <a:latin typeface="Slack-Lato"/>
              </a:rPr>
              <a:t>UNEMPLOYMENT</a:t>
            </a:r>
            <a:br>
              <a:rPr lang="en-US" dirty="0"/>
            </a:br>
            <a:r>
              <a:rPr lang="en-US" b="0" i="0" dirty="0">
                <a:solidFill>
                  <a:srgbClr val="1D1C1D"/>
                </a:solidFill>
                <a:effectLst/>
                <a:latin typeface="Slack-Lato"/>
              </a:rPr>
              <a:t>1.      United States Department of Labor, Unemployment Insurance Weekly Claims Data</a:t>
            </a:r>
            <a:br>
              <a:rPr lang="en-US" dirty="0"/>
            </a:br>
            <a:r>
              <a:rPr lang="en-US" b="0" i="0" dirty="0">
                <a:solidFill>
                  <a:srgbClr val="1D1C1D"/>
                </a:solidFill>
                <a:effectLst/>
                <a:latin typeface="Slack-Lato"/>
              </a:rPr>
              <a:t>2.      </a:t>
            </a:r>
            <a:r>
              <a:rPr lang="en-US" b="0" i="0" u="none" strike="noStrike" dirty="0">
                <a:effectLst/>
                <a:latin typeface="Slack-Lato"/>
                <a:hlinkClick r:id="rId5"/>
              </a:rPr>
              <a:t>https://oui.doleta.gov/unemploy/claims.asp</a:t>
            </a:r>
            <a:endParaRPr lang="en-US" dirty="0"/>
          </a:p>
        </p:txBody>
      </p:sp>
    </p:spTree>
    <p:extLst>
      <p:ext uri="{BB962C8B-B14F-4D97-AF65-F5344CB8AC3E}">
        <p14:creationId xmlns:p14="http://schemas.microsoft.com/office/powerpoint/2010/main" val="209851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E519-7404-467A-B250-88C12459E79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49517D8A-E000-428B-A4E5-E509F651BCCF}"/>
              </a:ext>
            </a:extLst>
          </p:cNvPr>
          <p:cNvSpPr>
            <a:spLocks noGrp="1"/>
          </p:cNvSpPr>
          <p:nvPr>
            <p:ph idx="1"/>
          </p:nvPr>
        </p:nvSpPr>
        <p:spPr/>
        <p:txBody>
          <a:bodyPr/>
          <a:lstStyle/>
          <a:p>
            <a:r>
              <a:rPr lang="en-US" dirty="0"/>
              <a:t>The following factors have a correlation to mental health during COVID-19</a:t>
            </a:r>
          </a:p>
          <a:p>
            <a:pPr lvl="1"/>
            <a:r>
              <a:rPr lang="en-US" dirty="0"/>
              <a:t>State openness</a:t>
            </a:r>
          </a:p>
          <a:p>
            <a:pPr lvl="1"/>
            <a:r>
              <a:rPr lang="en-US" dirty="0"/>
              <a:t>The number of weekly new COVID-19 cases</a:t>
            </a:r>
          </a:p>
          <a:p>
            <a:pPr lvl="1"/>
            <a:r>
              <a:rPr lang="en-US" dirty="0"/>
              <a:t>Unemployment</a:t>
            </a:r>
          </a:p>
          <a:p>
            <a:pPr lvl="1"/>
            <a:endParaRPr lang="en-US" dirty="0"/>
          </a:p>
        </p:txBody>
      </p:sp>
    </p:spTree>
    <p:extLst>
      <p:ext uri="{BB962C8B-B14F-4D97-AF65-F5344CB8AC3E}">
        <p14:creationId xmlns:p14="http://schemas.microsoft.com/office/powerpoint/2010/main" val="381444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447594" y="401535"/>
            <a:ext cx="5834243" cy="529787"/>
          </a:xfrm>
        </p:spPr>
        <p:txBody>
          <a:bodyPr>
            <a:normAutofit/>
          </a:bodyPr>
          <a:lstStyle/>
          <a:p>
            <a:r>
              <a:rPr lang="en-US" sz="2800" dirty="0"/>
              <a:t>Mental Health and Unemployment</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13.1</a:t>
            </a:r>
          </a:p>
        </p:txBody>
      </p:sp>
      <p:pic>
        <p:nvPicPr>
          <p:cNvPr id="10" name="Picture 9">
            <a:extLst>
              <a:ext uri="{FF2B5EF4-FFF2-40B4-BE49-F238E27FC236}">
                <a16:creationId xmlns:a16="http://schemas.microsoft.com/office/drawing/2014/main" id="{35A1F921-F505-435F-BFD2-1DCBE67DACD0}"/>
              </a:ext>
            </a:extLst>
          </p:cNvPr>
          <p:cNvPicPr>
            <a:picLocks noChangeAspect="1"/>
          </p:cNvPicPr>
          <p:nvPr/>
        </p:nvPicPr>
        <p:blipFill>
          <a:blip r:embed="rId2"/>
          <a:stretch>
            <a:fillRect/>
          </a:stretch>
        </p:blipFill>
        <p:spPr>
          <a:xfrm>
            <a:off x="1815671" y="2356716"/>
            <a:ext cx="5055458" cy="3370305"/>
          </a:xfrm>
          <a:prstGeom prst="rect">
            <a:avLst/>
          </a:prstGeom>
        </p:spPr>
      </p:pic>
      <p:sp>
        <p:nvSpPr>
          <p:cNvPr id="11" name="TextBox 10">
            <a:extLst>
              <a:ext uri="{FF2B5EF4-FFF2-40B4-BE49-F238E27FC236}">
                <a16:creationId xmlns:a16="http://schemas.microsoft.com/office/drawing/2014/main" id="{766746E1-F4A1-4B29-99A0-DA806EB7C597}"/>
              </a:ext>
            </a:extLst>
          </p:cNvPr>
          <p:cNvSpPr txBox="1"/>
          <p:nvPr/>
        </p:nvSpPr>
        <p:spPr>
          <a:xfrm>
            <a:off x="753762" y="1229835"/>
            <a:ext cx="7179276" cy="923330"/>
          </a:xfrm>
          <a:prstGeom prst="rect">
            <a:avLst/>
          </a:prstGeom>
          <a:noFill/>
        </p:spPr>
        <p:txBody>
          <a:bodyPr wrap="square" rtlCol="0">
            <a:spAutoFit/>
          </a:bodyPr>
          <a:lstStyle/>
          <a:p>
            <a:r>
              <a:rPr lang="en-US" dirty="0"/>
              <a:t>There was a low correlation between increasing levels of weekly Unemployment from the sample states compared to increased Anxiety and Depression levels</a:t>
            </a:r>
          </a:p>
        </p:txBody>
      </p:sp>
      <p:sp>
        <p:nvSpPr>
          <p:cNvPr id="12" name="TextBox 11">
            <a:extLst>
              <a:ext uri="{FF2B5EF4-FFF2-40B4-BE49-F238E27FC236}">
                <a16:creationId xmlns:a16="http://schemas.microsoft.com/office/drawing/2014/main" id="{6E09B730-0BC2-4D4C-AEF8-1DA6ED4ED1F2}"/>
              </a:ext>
            </a:extLst>
          </p:cNvPr>
          <p:cNvSpPr txBox="1"/>
          <p:nvPr/>
        </p:nvSpPr>
        <p:spPr>
          <a:xfrm>
            <a:off x="2877700" y="5727021"/>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0.08916941867418232</a:t>
            </a:r>
          </a:p>
        </p:txBody>
      </p:sp>
    </p:spTree>
    <p:extLst>
      <p:ext uri="{BB962C8B-B14F-4D97-AF65-F5344CB8AC3E}">
        <p14:creationId xmlns:p14="http://schemas.microsoft.com/office/powerpoint/2010/main" val="408632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fontScale="90000"/>
          </a:bodyPr>
          <a:lstStyle/>
          <a:p>
            <a:pPr algn="ctr"/>
            <a:r>
              <a:rPr lang="en-US" sz="2800" dirty="0"/>
              <a:t>State Unemployment Since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646331"/>
          </a:xfrm>
          <a:prstGeom prst="rect">
            <a:avLst/>
          </a:prstGeom>
          <a:noFill/>
        </p:spPr>
        <p:txBody>
          <a:bodyPr wrap="square" rtlCol="0">
            <a:spAutoFit/>
          </a:bodyPr>
          <a:lstStyle/>
          <a:p>
            <a:r>
              <a:rPr lang="en-US" dirty="0"/>
              <a:t>California and Georgia have experienced the highest COVID-19 Percentage increases based on their populations.</a:t>
            </a:r>
          </a:p>
        </p:txBody>
      </p:sp>
      <p:pic>
        <p:nvPicPr>
          <p:cNvPr id="5" name="Picture 4">
            <a:extLst>
              <a:ext uri="{FF2B5EF4-FFF2-40B4-BE49-F238E27FC236}">
                <a16:creationId xmlns:a16="http://schemas.microsoft.com/office/drawing/2014/main" id="{74DA79E4-77C3-4197-853B-9DE143937F4C}"/>
              </a:ext>
            </a:extLst>
          </p:cNvPr>
          <p:cNvPicPr>
            <a:picLocks noChangeAspect="1"/>
          </p:cNvPicPr>
          <p:nvPr/>
        </p:nvPicPr>
        <p:blipFill rotWithShape="1">
          <a:blip r:embed="rId2"/>
          <a:srcRect r="8565"/>
          <a:stretch/>
        </p:blipFill>
        <p:spPr>
          <a:xfrm>
            <a:off x="209550" y="2046211"/>
            <a:ext cx="2562244" cy="1868168"/>
          </a:xfrm>
          <a:prstGeom prst="rect">
            <a:avLst/>
          </a:prstGeom>
        </p:spPr>
      </p:pic>
      <p:pic>
        <p:nvPicPr>
          <p:cNvPr id="7" name="Picture 6">
            <a:extLst>
              <a:ext uri="{FF2B5EF4-FFF2-40B4-BE49-F238E27FC236}">
                <a16:creationId xmlns:a16="http://schemas.microsoft.com/office/drawing/2014/main" id="{9F9551AE-B891-44DC-B9EC-A353351C9F07}"/>
              </a:ext>
            </a:extLst>
          </p:cNvPr>
          <p:cNvPicPr>
            <a:picLocks noChangeAspect="1"/>
          </p:cNvPicPr>
          <p:nvPr/>
        </p:nvPicPr>
        <p:blipFill rotWithShape="1">
          <a:blip r:embed="rId3"/>
          <a:srcRect r="8564" b="8075"/>
          <a:stretch/>
        </p:blipFill>
        <p:spPr>
          <a:xfrm>
            <a:off x="2910895" y="2054243"/>
            <a:ext cx="2562244" cy="1920061"/>
          </a:xfrm>
          <a:prstGeom prst="rect">
            <a:avLst/>
          </a:prstGeom>
        </p:spPr>
      </p:pic>
      <p:pic>
        <p:nvPicPr>
          <p:cNvPr id="9" name="Picture 8">
            <a:extLst>
              <a:ext uri="{FF2B5EF4-FFF2-40B4-BE49-F238E27FC236}">
                <a16:creationId xmlns:a16="http://schemas.microsoft.com/office/drawing/2014/main" id="{85172A91-DEA7-4724-8E9E-D317C0850DB3}"/>
              </a:ext>
            </a:extLst>
          </p:cNvPr>
          <p:cNvPicPr>
            <a:picLocks noChangeAspect="1"/>
          </p:cNvPicPr>
          <p:nvPr/>
        </p:nvPicPr>
        <p:blipFill rotWithShape="1">
          <a:blip r:embed="rId4"/>
          <a:srcRect r="8565" b="20000"/>
          <a:stretch/>
        </p:blipFill>
        <p:spPr>
          <a:xfrm>
            <a:off x="5638781" y="2072136"/>
            <a:ext cx="2562244" cy="1868168"/>
          </a:xfrm>
          <a:prstGeom prst="rect">
            <a:avLst/>
          </a:prstGeom>
        </p:spPr>
      </p:pic>
      <p:pic>
        <p:nvPicPr>
          <p:cNvPr id="11" name="Picture 10">
            <a:extLst>
              <a:ext uri="{FF2B5EF4-FFF2-40B4-BE49-F238E27FC236}">
                <a16:creationId xmlns:a16="http://schemas.microsoft.com/office/drawing/2014/main" id="{F6BB1D0C-DCC9-4F32-900A-320FDC93D428}"/>
              </a:ext>
            </a:extLst>
          </p:cNvPr>
          <p:cNvPicPr>
            <a:picLocks noChangeAspect="1"/>
          </p:cNvPicPr>
          <p:nvPr/>
        </p:nvPicPr>
        <p:blipFill rotWithShape="1">
          <a:blip r:embed="rId5"/>
          <a:srcRect r="6865"/>
          <a:stretch/>
        </p:blipFill>
        <p:spPr>
          <a:xfrm>
            <a:off x="221907" y="4016385"/>
            <a:ext cx="2609869" cy="1868168"/>
          </a:xfrm>
          <a:prstGeom prst="rect">
            <a:avLst/>
          </a:prstGeom>
        </p:spPr>
      </p:pic>
      <p:pic>
        <p:nvPicPr>
          <p:cNvPr id="13" name="Picture 12">
            <a:extLst>
              <a:ext uri="{FF2B5EF4-FFF2-40B4-BE49-F238E27FC236}">
                <a16:creationId xmlns:a16="http://schemas.microsoft.com/office/drawing/2014/main" id="{6565FAC9-FFCF-4F1E-931B-4A69F8EC662C}"/>
              </a:ext>
            </a:extLst>
          </p:cNvPr>
          <p:cNvPicPr>
            <a:picLocks noChangeAspect="1"/>
          </p:cNvPicPr>
          <p:nvPr/>
        </p:nvPicPr>
        <p:blipFill rotWithShape="1">
          <a:blip r:embed="rId6"/>
          <a:srcRect r="6075"/>
          <a:stretch/>
        </p:blipFill>
        <p:spPr>
          <a:xfrm>
            <a:off x="2919264" y="3945469"/>
            <a:ext cx="2632029" cy="2237909"/>
          </a:xfrm>
          <a:prstGeom prst="rect">
            <a:avLst/>
          </a:prstGeom>
        </p:spPr>
      </p:pic>
      <p:pic>
        <p:nvPicPr>
          <p:cNvPr id="15" name="Picture 14">
            <a:extLst>
              <a:ext uri="{FF2B5EF4-FFF2-40B4-BE49-F238E27FC236}">
                <a16:creationId xmlns:a16="http://schemas.microsoft.com/office/drawing/2014/main" id="{9BBE46D5-19A5-4AD1-B14E-BEEAF5F73ABB}"/>
              </a:ext>
            </a:extLst>
          </p:cNvPr>
          <p:cNvPicPr>
            <a:picLocks noChangeAspect="1"/>
          </p:cNvPicPr>
          <p:nvPr/>
        </p:nvPicPr>
        <p:blipFill rotWithShape="1">
          <a:blip r:embed="rId7"/>
          <a:srcRect r="6075"/>
          <a:stretch/>
        </p:blipFill>
        <p:spPr>
          <a:xfrm>
            <a:off x="5645196" y="3961374"/>
            <a:ext cx="2632029" cy="1868168"/>
          </a:xfrm>
          <a:prstGeom prst="rect">
            <a:avLst/>
          </a:prstGeom>
        </p:spPr>
      </p:pic>
      <p:sp>
        <p:nvSpPr>
          <p:cNvPr id="3" name="Oval 2">
            <a:extLst>
              <a:ext uri="{FF2B5EF4-FFF2-40B4-BE49-F238E27FC236}">
                <a16:creationId xmlns:a16="http://schemas.microsoft.com/office/drawing/2014/main" id="{61479C10-4169-4DCA-BA14-BC3FF3FCD442}"/>
              </a:ext>
            </a:extLst>
          </p:cNvPr>
          <p:cNvSpPr/>
          <p:nvPr/>
        </p:nvSpPr>
        <p:spPr>
          <a:xfrm>
            <a:off x="6870939" y="92141"/>
            <a:ext cx="1558636" cy="1098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red calculation</a:t>
            </a:r>
          </a:p>
        </p:txBody>
      </p:sp>
    </p:spTree>
    <p:extLst>
      <p:ext uri="{BB962C8B-B14F-4D97-AF65-F5344CB8AC3E}">
        <p14:creationId xmlns:p14="http://schemas.microsoft.com/office/powerpoint/2010/main" val="152092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369332"/>
          </a:xfrm>
          <a:prstGeom prst="rect">
            <a:avLst/>
          </a:prstGeom>
          <a:noFill/>
        </p:spPr>
        <p:txBody>
          <a:bodyPr wrap="square" rtlCol="0">
            <a:spAutoFit/>
          </a:bodyPr>
          <a:lstStyle/>
          <a:p>
            <a:r>
              <a:rPr lang="en-US" dirty="0"/>
              <a:t>TK</a:t>
            </a:r>
          </a:p>
        </p:txBody>
      </p:sp>
      <p:pic>
        <p:nvPicPr>
          <p:cNvPr id="7" name="Picture 6">
            <a:extLst>
              <a:ext uri="{FF2B5EF4-FFF2-40B4-BE49-F238E27FC236}">
                <a16:creationId xmlns:a16="http://schemas.microsoft.com/office/drawing/2014/main" id="{9829B102-F561-424F-8894-9851C57A349B}"/>
              </a:ext>
            </a:extLst>
          </p:cNvPr>
          <p:cNvPicPr>
            <a:picLocks noChangeAspect="1"/>
          </p:cNvPicPr>
          <p:nvPr/>
        </p:nvPicPr>
        <p:blipFill>
          <a:blip r:embed="rId2"/>
          <a:stretch>
            <a:fillRect/>
          </a:stretch>
        </p:blipFill>
        <p:spPr>
          <a:xfrm>
            <a:off x="1365680" y="1922469"/>
            <a:ext cx="5241850" cy="4307539"/>
          </a:xfrm>
          <a:prstGeom prst="rect">
            <a:avLst/>
          </a:prstGeom>
        </p:spPr>
      </p:pic>
      <p:sp>
        <p:nvSpPr>
          <p:cNvPr id="8" name="TextBox 7">
            <a:extLst>
              <a:ext uri="{FF2B5EF4-FFF2-40B4-BE49-F238E27FC236}">
                <a16:creationId xmlns:a16="http://schemas.microsoft.com/office/drawing/2014/main" id="{074E6F24-58D9-4EE6-8407-52041D48FE8A}"/>
              </a:ext>
            </a:extLst>
          </p:cNvPr>
          <p:cNvSpPr txBox="1"/>
          <p:nvPr/>
        </p:nvSpPr>
        <p:spPr>
          <a:xfrm>
            <a:off x="2507797" y="5505054"/>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0.11049865197151916</a:t>
            </a:r>
          </a:p>
        </p:txBody>
      </p:sp>
    </p:spTree>
    <p:extLst>
      <p:ext uri="{BB962C8B-B14F-4D97-AF65-F5344CB8AC3E}">
        <p14:creationId xmlns:p14="http://schemas.microsoft.com/office/powerpoint/2010/main" val="2843718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65799" y="140278"/>
            <a:ext cx="7269480" cy="724968"/>
          </a:xfrm>
        </p:spPr>
        <p:txBody>
          <a:bodyPr/>
          <a:lstStyle/>
          <a:p>
            <a:r>
              <a:rPr lang="en-US" dirty="0"/>
              <a:t>States divided into Quartiles</a:t>
            </a:r>
          </a:p>
        </p:txBody>
      </p:sp>
      <p:graphicFrame>
        <p:nvGraphicFramePr>
          <p:cNvPr id="4" name="Table 3">
            <a:extLst>
              <a:ext uri="{FF2B5EF4-FFF2-40B4-BE49-F238E27FC236}">
                <a16:creationId xmlns:a16="http://schemas.microsoft.com/office/drawing/2014/main" id="{01FF530A-9F4F-4ECF-9FD1-8966A0CB42FE}"/>
              </a:ext>
            </a:extLst>
          </p:cNvPr>
          <p:cNvGraphicFramePr>
            <a:graphicFrameLocks noGrp="1"/>
          </p:cNvGraphicFramePr>
          <p:nvPr>
            <p:extLst>
              <p:ext uri="{D42A27DB-BD31-4B8C-83A1-F6EECF244321}">
                <p14:modId xmlns:p14="http://schemas.microsoft.com/office/powerpoint/2010/main" val="4275434085"/>
              </p:ext>
            </p:extLst>
          </p:nvPr>
        </p:nvGraphicFramePr>
        <p:xfrm>
          <a:off x="170352" y="989630"/>
          <a:ext cx="1783139" cy="3011805"/>
        </p:xfrm>
        <a:graphic>
          <a:graphicData uri="http://schemas.openxmlformats.org/drawingml/2006/table">
            <a:tbl>
              <a:tblPr>
                <a:tableStyleId>{5C22544A-7EE6-4342-B048-85BDC9FD1C3A}</a:tableStyleId>
              </a:tblPr>
              <a:tblGrid>
                <a:gridCol w="1106832">
                  <a:extLst>
                    <a:ext uri="{9D8B030D-6E8A-4147-A177-3AD203B41FA5}">
                      <a16:colId xmlns:a16="http://schemas.microsoft.com/office/drawing/2014/main" val="2352615087"/>
                    </a:ext>
                  </a:extLst>
                </a:gridCol>
                <a:gridCol w="676307">
                  <a:extLst>
                    <a:ext uri="{9D8B030D-6E8A-4147-A177-3AD203B41FA5}">
                      <a16:colId xmlns:a16="http://schemas.microsoft.com/office/drawing/2014/main" val="170142881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084394428"/>
                  </a:ext>
                </a:extLst>
              </a:tr>
              <a:tr h="190500">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524089747"/>
                  </a:ext>
                </a:extLst>
              </a:tr>
              <a:tr h="190500">
                <a:tc>
                  <a:txBody>
                    <a:bodyPr/>
                    <a:lstStyle/>
                    <a:p>
                      <a:pPr algn="l" fontAlgn="b"/>
                      <a:r>
                        <a:rPr lang="en-US" sz="1100" u="none" strike="noStrike">
                          <a:effectLst/>
                        </a:rPr>
                        <a:t>New Mexico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053759211"/>
                  </a:ext>
                </a:extLst>
              </a:tr>
              <a:tr h="190500">
                <a:tc>
                  <a:txBody>
                    <a:bodyPr/>
                    <a:lstStyle/>
                    <a:p>
                      <a:pPr algn="l" fontAlgn="b"/>
                      <a:r>
                        <a:rPr lang="en-US" sz="1100" u="none" strike="noStrike">
                          <a:effectLst/>
                        </a:rPr>
                        <a:t>Washington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68510955"/>
                  </a:ext>
                </a:extLst>
              </a:tr>
              <a:tr h="190500">
                <a:tc>
                  <a:txBody>
                    <a:bodyPr/>
                    <a:lstStyle/>
                    <a:p>
                      <a:pPr algn="l" fontAlgn="b"/>
                      <a:r>
                        <a:rPr lang="en-US" sz="1100" u="none" strike="noStrike">
                          <a:effectLst/>
                        </a:rPr>
                        <a:t>Hawaii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986499602"/>
                  </a:ext>
                </a:extLst>
              </a:tr>
              <a:tr h="190500">
                <a:tc>
                  <a:txBody>
                    <a:bodyPr/>
                    <a:lstStyle/>
                    <a:p>
                      <a:pPr algn="l" fontAlgn="b"/>
                      <a:r>
                        <a:rPr lang="en-US" sz="1100" u="none" strike="noStrike">
                          <a:effectLst/>
                        </a:rPr>
                        <a:t>Texas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33381596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433631005"/>
                  </a:ext>
                </a:extLst>
              </a:tr>
              <a:tr h="190500">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706403591"/>
                  </a:ext>
                </a:extLst>
              </a:tr>
              <a:tr h="190500">
                <a:tc>
                  <a:txBody>
                    <a:bodyPr/>
                    <a:lstStyle/>
                    <a:p>
                      <a:pPr algn="l" fontAlgn="b"/>
                      <a:r>
                        <a:rPr lang="en-US" sz="1100" u="none" strike="noStrike">
                          <a:effectLst/>
                        </a:rPr>
                        <a:t>Colorado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64714458"/>
                  </a:ext>
                </a:extLst>
              </a:tr>
              <a:tr h="190500">
                <a:tc>
                  <a:txBody>
                    <a:bodyPr/>
                    <a:lstStyle/>
                    <a:p>
                      <a:pPr algn="l" fontAlgn="b"/>
                      <a:r>
                        <a:rPr lang="en-US" sz="1100" u="none" strike="noStrike">
                          <a:effectLst/>
                        </a:rPr>
                        <a:t>Kentucky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908843067"/>
                  </a:ext>
                </a:extLst>
              </a:tr>
              <a:tr h="190500">
                <a:tc>
                  <a:txBody>
                    <a:bodyPr/>
                    <a:lstStyle/>
                    <a:p>
                      <a:pPr algn="l" fontAlgn="b"/>
                      <a:r>
                        <a:rPr lang="en-US" sz="1100" u="none" strike="noStrike">
                          <a:effectLst/>
                        </a:rPr>
                        <a:t>Vermont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281685084"/>
                  </a:ext>
                </a:extLst>
              </a:tr>
              <a:tr h="190500">
                <a:tc>
                  <a:txBody>
                    <a:bodyPr/>
                    <a:lstStyle/>
                    <a:p>
                      <a:pPr algn="l" fontAlgn="b"/>
                      <a:r>
                        <a:rPr lang="en-US" sz="1100" u="none" strike="noStrike">
                          <a:effectLst/>
                        </a:rPr>
                        <a:t>North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437912089"/>
                  </a:ext>
                </a:extLst>
              </a:tr>
              <a:tr h="190500">
                <a:tc>
                  <a:txBody>
                    <a:bodyPr/>
                    <a:lstStyle/>
                    <a:p>
                      <a:pPr algn="l" fontAlgn="b"/>
                      <a:r>
                        <a:rPr lang="en-US" sz="1100" u="none" strike="noStrike">
                          <a:effectLst/>
                        </a:rPr>
                        <a:t>Louisiana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627919803"/>
                  </a:ext>
                </a:extLst>
              </a:tr>
              <a:tr h="190500">
                <a:tc>
                  <a:txBody>
                    <a:bodyPr/>
                    <a:lstStyle/>
                    <a:p>
                      <a:pPr algn="l" fontAlgn="b"/>
                      <a:r>
                        <a:rPr lang="en-US" sz="1100" u="none" strike="noStrike">
                          <a:effectLst/>
                        </a:rPr>
                        <a:t>Michigan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003453525"/>
                  </a:ext>
                </a:extLst>
              </a:tr>
              <a:tr h="190500">
                <a:tc>
                  <a:txBody>
                    <a:bodyPr/>
                    <a:lstStyle/>
                    <a:p>
                      <a:pPr algn="l" fontAlgn="b"/>
                      <a:r>
                        <a:rPr lang="en-US" sz="1100" u="none" strike="noStrike">
                          <a:effectLst/>
                        </a:rPr>
                        <a:t>New Hampshire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dirty="0">
                          <a:effectLst/>
                        </a:rPr>
                        <a:t>54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820560271"/>
                  </a:ext>
                </a:extLst>
              </a:tr>
            </a:tbl>
          </a:graphicData>
        </a:graphic>
      </p:graphicFrame>
      <p:graphicFrame>
        <p:nvGraphicFramePr>
          <p:cNvPr id="5" name="Table 4">
            <a:extLst>
              <a:ext uri="{FF2B5EF4-FFF2-40B4-BE49-F238E27FC236}">
                <a16:creationId xmlns:a16="http://schemas.microsoft.com/office/drawing/2014/main" id="{038D6117-F905-4FDA-8FEE-AC90A728F4F1}"/>
              </a:ext>
            </a:extLst>
          </p:cNvPr>
          <p:cNvGraphicFramePr>
            <a:graphicFrameLocks noGrp="1"/>
          </p:cNvGraphicFramePr>
          <p:nvPr>
            <p:extLst>
              <p:ext uri="{D42A27DB-BD31-4B8C-83A1-F6EECF244321}">
                <p14:modId xmlns:p14="http://schemas.microsoft.com/office/powerpoint/2010/main" val="2301368687"/>
              </p:ext>
            </p:extLst>
          </p:nvPr>
        </p:nvGraphicFramePr>
        <p:xfrm>
          <a:off x="2095949" y="992124"/>
          <a:ext cx="1702449" cy="2440305"/>
        </p:xfrm>
        <a:graphic>
          <a:graphicData uri="http://schemas.openxmlformats.org/drawingml/2006/table">
            <a:tbl>
              <a:tblPr>
                <a:tableStyleId>{5C22544A-7EE6-4342-B048-85BDC9FD1C3A}</a:tableStyleId>
              </a:tblPr>
              <a:tblGrid>
                <a:gridCol w="1027040">
                  <a:extLst>
                    <a:ext uri="{9D8B030D-6E8A-4147-A177-3AD203B41FA5}">
                      <a16:colId xmlns:a16="http://schemas.microsoft.com/office/drawing/2014/main" val="3243609960"/>
                    </a:ext>
                  </a:extLst>
                </a:gridCol>
                <a:gridCol w="675409">
                  <a:extLst>
                    <a:ext uri="{9D8B030D-6E8A-4147-A177-3AD203B41FA5}">
                      <a16:colId xmlns:a16="http://schemas.microsoft.com/office/drawing/2014/main" val="4254907798"/>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9292217"/>
                  </a:ext>
                </a:extLst>
              </a:tr>
              <a:tr h="190500">
                <a:tc>
                  <a:txBody>
                    <a:bodyPr/>
                    <a:lstStyle/>
                    <a:p>
                      <a:pPr algn="l" fontAlgn="b"/>
                      <a:r>
                        <a:rPr lang="en-US" sz="1100" u="none" strike="noStrike">
                          <a:effectLst/>
                        </a:rPr>
                        <a:t>Oregon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262531106"/>
                  </a:ext>
                </a:extLst>
              </a:tr>
              <a:tr h="190500">
                <a:tc>
                  <a:txBody>
                    <a:bodyPr/>
                    <a:lstStyle/>
                    <a:p>
                      <a:pPr algn="l" fontAlgn="b"/>
                      <a:r>
                        <a:rPr lang="en-US" sz="1100" u="none" strike="noStrike">
                          <a:effectLst/>
                        </a:rPr>
                        <a:t>Nevada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24838131"/>
                  </a:ext>
                </a:extLst>
              </a:tr>
              <a:tr h="190500">
                <a:tc>
                  <a:txBody>
                    <a:bodyPr/>
                    <a:lstStyle/>
                    <a:p>
                      <a:pPr algn="l" fontAlgn="b"/>
                      <a:r>
                        <a:rPr lang="en-US" sz="1100" u="none" strike="noStrike">
                          <a:effectLst/>
                        </a:rPr>
                        <a:t>Tennessee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52154546"/>
                  </a:ext>
                </a:extLst>
              </a:tr>
              <a:tr h="190500">
                <a:tc>
                  <a:txBody>
                    <a:bodyPr/>
                    <a:lstStyle/>
                    <a:p>
                      <a:pPr algn="l" fontAlgn="b"/>
                      <a:r>
                        <a:rPr lang="en-US" sz="1100" u="none" strike="noStrike">
                          <a:effectLst/>
                        </a:rPr>
                        <a:t>Delaware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650027892"/>
                  </a:ext>
                </a:extLst>
              </a:tr>
              <a:tr h="190500">
                <a:tc>
                  <a:txBody>
                    <a:bodyPr/>
                    <a:lstStyle/>
                    <a:p>
                      <a:pPr algn="l" fontAlgn="b"/>
                      <a:r>
                        <a:rPr lang="en-US" sz="1100" u="none" strike="noStrike">
                          <a:effectLst/>
                        </a:rPr>
                        <a:t>Maryland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579935798"/>
                  </a:ext>
                </a:extLst>
              </a:tr>
              <a:tr h="190500">
                <a:tc>
                  <a:txBody>
                    <a:bodyPr/>
                    <a:lstStyle/>
                    <a:p>
                      <a:pPr algn="l" fontAlgn="b"/>
                      <a:r>
                        <a:rPr lang="en-US" sz="1100" u="none" strike="noStrike">
                          <a:effectLst/>
                        </a:rPr>
                        <a:t>Massachusetts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07294234"/>
                  </a:ext>
                </a:extLst>
              </a:tr>
              <a:tr h="190500">
                <a:tc>
                  <a:txBody>
                    <a:bodyPr/>
                    <a:lstStyle/>
                    <a:p>
                      <a:pPr algn="l" fontAlgn="b"/>
                      <a:r>
                        <a:rPr lang="en-US" sz="1100" u="none" strike="noStrike">
                          <a:effectLst/>
                        </a:rPr>
                        <a:t>Minnesota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65802223"/>
                  </a:ext>
                </a:extLst>
              </a:tr>
              <a:tr h="190500">
                <a:tc>
                  <a:txBody>
                    <a:bodyPr/>
                    <a:lstStyle/>
                    <a:p>
                      <a:pPr algn="l" fontAlgn="b"/>
                      <a:r>
                        <a:rPr lang="en-US" sz="1100" u="none" strike="noStrike">
                          <a:effectLst/>
                        </a:rPr>
                        <a:t>Mississippi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08206586"/>
                  </a:ext>
                </a:extLst>
              </a:tr>
              <a:tr h="190500">
                <a:tc>
                  <a:txBody>
                    <a:bodyPr/>
                    <a:lstStyle/>
                    <a:p>
                      <a:pPr algn="l" fontAlgn="b"/>
                      <a:r>
                        <a:rPr lang="en-US" sz="1100" u="none" strike="noStrike">
                          <a:effectLst/>
                        </a:rPr>
                        <a:t>Wisconsin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2613067"/>
                  </a:ext>
                </a:extLst>
              </a:tr>
              <a:tr h="190500">
                <a:tc>
                  <a:txBody>
                    <a:bodyPr/>
                    <a:lstStyle/>
                    <a:p>
                      <a:pPr algn="l" fontAlgn="b"/>
                      <a:r>
                        <a:rPr lang="en-US" sz="1100" u="none" strike="noStrike">
                          <a:effectLst/>
                        </a:rPr>
                        <a:t>Montana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061291252"/>
                  </a:ext>
                </a:extLst>
              </a:tr>
              <a:tr h="190500">
                <a:tc>
                  <a:txBody>
                    <a:bodyPr/>
                    <a:lstStyle/>
                    <a:p>
                      <a:pPr algn="l" fontAlgn="b"/>
                      <a:r>
                        <a:rPr lang="en-US" sz="1100" u="none" strike="noStrike">
                          <a:effectLst/>
                        </a:rPr>
                        <a:t>Pennsylvania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64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28606748"/>
                  </a:ext>
                </a:extLst>
              </a:tr>
            </a:tbl>
          </a:graphicData>
        </a:graphic>
      </p:graphicFrame>
      <p:graphicFrame>
        <p:nvGraphicFramePr>
          <p:cNvPr id="6" name="Table 5">
            <a:extLst>
              <a:ext uri="{FF2B5EF4-FFF2-40B4-BE49-F238E27FC236}">
                <a16:creationId xmlns:a16="http://schemas.microsoft.com/office/drawing/2014/main" id="{991C4E80-50D0-470E-8D53-D9D8B9EF785B}"/>
              </a:ext>
            </a:extLst>
          </p:cNvPr>
          <p:cNvGraphicFramePr>
            <a:graphicFrameLocks noGrp="1"/>
          </p:cNvGraphicFramePr>
          <p:nvPr>
            <p:extLst>
              <p:ext uri="{D42A27DB-BD31-4B8C-83A1-F6EECF244321}">
                <p14:modId xmlns:p14="http://schemas.microsoft.com/office/powerpoint/2010/main" val="1347746991"/>
              </p:ext>
            </p:extLst>
          </p:nvPr>
        </p:nvGraphicFramePr>
        <p:xfrm>
          <a:off x="3940856" y="989630"/>
          <a:ext cx="1767702" cy="2630805"/>
        </p:xfrm>
        <a:graphic>
          <a:graphicData uri="http://schemas.openxmlformats.org/drawingml/2006/table">
            <a:tbl>
              <a:tblPr>
                <a:tableStyleId>{5C22544A-7EE6-4342-B048-85BDC9FD1C3A}</a:tableStyleId>
              </a:tblPr>
              <a:tblGrid>
                <a:gridCol w="1075402">
                  <a:extLst>
                    <a:ext uri="{9D8B030D-6E8A-4147-A177-3AD203B41FA5}">
                      <a16:colId xmlns:a16="http://schemas.microsoft.com/office/drawing/2014/main" val="3241126977"/>
                    </a:ext>
                  </a:extLst>
                </a:gridCol>
                <a:gridCol w="692300">
                  <a:extLst>
                    <a:ext uri="{9D8B030D-6E8A-4147-A177-3AD203B41FA5}">
                      <a16:colId xmlns:a16="http://schemas.microsoft.com/office/drawing/2014/main" val="423172213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a:effectLst/>
                        </a:rPr>
                        <a:t>Openness Score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396696083"/>
                  </a:ext>
                </a:extLst>
              </a:tr>
              <a:tr h="190500">
                <a:tc>
                  <a:txBody>
                    <a:bodyPr/>
                    <a:lstStyle/>
                    <a:p>
                      <a:pPr algn="l" fontAlgn="b"/>
                      <a:r>
                        <a:rPr lang="en-US" sz="1100" u="none" strike="noStrike">
                          <a:effectLst/>
                        </a:rPr>
                        <a:t>Connecticut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091418393"/>
                  </a:ext>
                </a:extLst>
              </a:tr>
              <a:tr h="190500">
                <a:tc>
                  <a:txBody>
                    <a:bodyPr/>
                    <a:lstStyle/>
                    <a:p>
                      <a:pPr algn="l" fontAlgn="b"/>
                      <a:r>
                        <a:rPr lang="en-US" sz="1100" u="none" strike="noStrike">
                          <a:effectLst/>
                        </a:rPr>
                        <a:t>Rhode Island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840991121"/>
                  </a:ext>
                </a:extLst>
              </a:tr>
              <a:tr h="190500">
                <a:tc>
                  <a:txBody>
                    <a:bodyPr/>
                    <a:lstStyle/>
                    <a:p>
                      <a:pPr algn="l" fontAlgn="b"/>
                      <a:r>
                        <a:rPr lang="en-US" sz="1100" u="none" strike="noStrike">
                          <a:effectLst/>
                        </a:rPr>
                        <a:t>West 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31119499"/>
                  </a:ext>
                </a:extLst>
              </a:tr>
              <a:tr h="190500">
                <a:tc>
                  <a:txBody>
                    <a:bodyPr/>
                    <a:lstStyle/>
                    <a:p>
                      <a:pPr algn="l" fontAlgn="b"/>
                      <a:r>
                        <a:rPr lang="en-US" sz="1100" u="none" strike="noStrike">
                          <a:effectLst/>
                        </a:rPr>
                        <a:t>New Jersey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22607920"/>
                  </a:ext>
                </a:extLst>
              </a:tr>
              <a:tr h="190500">
                <a:tc>
                  <a:txBody>
                    <a:bodyPr/>
                    <a:lstStyle/>
                    <a:p>
                      <a:pPr algn="l" fontAlgn="b"/>
                      <a:r>
                        <a:rPr lang="en-US" sz="1100" u="none" strike="noStrike">
                          <a:effectLst/>
                        </a:rPr>
                        <a:t>Florida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87749528"/>
                  </a:ext>
                </a:extLst>
              </a:tr>
              <a:tr h="190500">
                <a:tc>
                  <a:txBody>
                    <a:bodyPr/>
                    <a:lstStyle/>
                    <a:p>
                      <a:pPr algn="l" fontAlgn="b"/>
                      <a:r>
                        <a:rPr lang="en-US" sz="1100" u="none" strike="noStrike">
                          <a:effectLst/>
                        </a:rPr>
                        <a:t>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444372095"/>
                  </a:ext>
                </a:extLst>
              </a:tr>
              <a:tr h="190500">
                <a:tc>
                  <a:txBody>
                    <a:bodyPr/>
                    <a:lstStyle/>
                    <a:p>
                      <a:pPr algn="l" fontAlgn="b"/>
                      <a:r>
                        <a:rPr lang="en-US" sz="1100" u="none" strike="noStrike">
                          <a:effectLst/>
                        </a:rPr>
                        <a:t>Maine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95689317"/>
                  </a:ext>
                </a:extLst>
              </a:tr>
              <a:tr h="190500">
                <a:tc>
                  <a:txBody>
                    <a:bodyPr/>
                    <a:lstStyle/>
                    <a:p>
                      <a:pPr algn="l" fontAlgn="b"/>
                      <a:r>
                        <a:rPr lang="en-US" sz="1100" u="none" strike="noStrike">
                          <a:effectLst/>
                        </a:rPr>
                        <a:t>Indiana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812349553"/>
                  </a:ext>
                </a:extLst>
              </a:tr>
              <a:tr h="190500">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18797925"/>
                  </a:ext>
                </a:extLst>
              </a:tr>
              <a:tr h="190500">
                <a:tc>
                  <a:txBody>
                    <a:bodyPr/>
                    <a:lstStyle/>
                    <a:p>
                      <a:pPr algn="l" fontAlgn="b"/>
                      <a:r>
                        <a:rPr lang="en-US" sz="1100" u="none" strike="noStrike">
                          <a:effectLst/>
                        </a:rPr>
                        <a:t>South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54201079"/>
                  </a:ext>
                </a:extLst>
              </a:tr>
              <a:tr h="190500">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08558992"/>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dirty="0">
                          <a:effectLst/>
                        </a:rPr>
                        <a:t>78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973887294"/>
                  </a:ext>
                </a:extLst>
              </a:tr>
            </a:tbl>
          </a:graphicData>
        </a:graphic>
      </p:graphicFrame>
      <p:graphicFrame>
        <p:nvGraphicFramePr>
          <p:cNvPr id="7" name="Table 6">
            <a:extLst>
              <a:ext uri="{FF2B5EF4-FFF2-40B4-BE49-F238E27FC236}">
                <a16:creationId xmlns:a16="http://schemas.microsoft.com/office/drawing/2014/main" id="{E3C9DDAC-3AE5-443B-8CBE-68DC18EDB812}"/>
              </a:ext>
            </a:extLst>
          </p:cNvPr>
          <p:cNvGraphicFramePr>
            <a:graphicFrameLocks noGrp="1"/>
          </p:cNvGraphicFramePr>
          <p:nvPr>
            <p:extLst>
              <p:ext uri="{D42A27DB-BD31-4B8C-83A1-F6EECF244321}">
                <p14:modId xmlns:p14="http://schemas.microsoft.com/office/powerpoint/2010/main" val="337467996"/>
              </p:ext>
            </p:extLst>
          </p:nvPr>
        </p:nvGraphicFramePr>
        <p:xfrm>
          <a:off x="5851016" y="989630"/>
          <a:ext cx="1601137" cy="2821305"/>
        </p:xfrm>
        <a:graphic>
          <a:graphicData uri="http://schemas.openxmlformats.org/drawingml/2006/table">
            <a:tbl>
              <a:tblPr>
                <a:tableStyleId>{5C22544A-7EE6-4342-B048-85BDC9FD1C3A}</a:tableStyleId>
              </a:tblPr>
              <a:tblGrid>
                <a:gridCol w="924269">
                  <a:extLst>
                    <a:ext uri="{9D8B030D-6E8A-4147-A177-3AD203B41FA5}">
                      <a16:colId xmlns:a16="http://schemas.microsoft.com/office/drawing/2014/main" val="1140258160"/>
                    </a:ext>
                  </a:extLst>
                </a:gridCol>
                <a:gridCol w="676868">
                  <a:extLst>
                    <a:ext uri="{9D8B030D-6E8A-4147-A177-3AD203B41FA5}">
                      <a16:colId xmlns:a16="http://schemas.microsoft.com/office/drawing/2014/main" val="3049300743"/>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04858776"/>
                  </a:ext>
                </a:extLst>
              </a:tr>
              <a:tr h="190500">
                <a:tc>
                  <a:txBody>
                    <a:bodyPr/>
                    <a:lstStyle/>
                    <a:p>
                      <a:pPr algn="l" fontAlgn="b"/>
                      <a:r>
                        <a:rPr lang="en-US" sz="1100" u="none" strike="noStrike">
                          <a:effectLst/>
                        </a:rPr>
                        <a:t>Alabama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317784500"/>
                  </a:ext>
                </a:extLst>
              </a:tr>
              <a:tr h="190500">
                <a:tc>
                  <a:txBody>
                    <a:bodyPr/>
                    <a:lstStyle/>
                    <a:p>
                      <a:pPr algn="l" fontAlgn="b"/>
                      <a:r>
                        <a:rPr lang="en-US" sz="1100" u="none" strike="noStrike">
                          <a:effectLst/>
                        </a:rPr>
                        <a:t>North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54418550"/>
                  </a:ext>
                </a:extLst>
              </a:tr>
              <a:tr h="190500">
                <a:tc>
                  <a:txBody>
                    <a:bodyPr/>
                    <a:lstStyle/>
                    <a:p>
                      <a:pPr algn="l" fontAlgn="b"/>
                      <a:r>
                        <a:rPr lang="en-US" sz="1100" u="none" strike="noStrike">
                          <a:effectLst/>
                        </a:rPr>
                        <a:t>Ohio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8723275"/>
                  </a:ext>
                </a:extLst>
              </a:tr>
              <a:tr h="190500">
                <a:tc>
                  <a:txBody>
                    <a:bodyPr/>
                    <a:lstStyle/>
                    <a:p>
                      <a:pPr algn="l" fontAlgn="b"/>
                      <a:r>
                        <a:rPr lang="en-US" sz="1100" u="none" strike="noStrike">
                          <a:effectLst/>
                        </a:rPr>
                        <a:t>Nebraska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174703652"/>
                  </a:ext>
                </a:extLst>
              </a:tr>
              <a:tr h="190500">
                <a:tc>
                  <a:txBody>
                    <a:bodyPr/>
                    <a:lstStyle/>
                    <a:p>
                      <a:pPr algn="l" fontAlgn="b"/>
                      <a:r>
                        <a:rPr lang="en-US" sz="1100" u="none" strike="noStrike">
                          <a:effectLst/>
                        </a:rPr>
                        <a:t>Wyoming</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9360598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86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3612385"/>
                  </a:ext>
                </a:extLst>
              </a:tr>
              <a:tr h="190500">
                <a:tc>
                  <a:txBody>
                    <a:bodyPr/>
                    <a:lstStyle/>
                    <a:p>
                      <a:pPr algn="l" fontAlgn="b"/>
                      <a:r>
                        <a:rPr lang="en-US" sz="1100" u="none" strike="noStrike">
                          <a:effectLst/>
                        </a:rPr>
                        <a:t>Utah</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78738311"/>
                  </a:ext>
                </a:extLst>
              </a:tr>
              <a:tr h="190500">
                <a:tc>
                  <a:txBody>
                    <a:bodyPr/>
                    <a:lstStyle/>
                    <a:p>
                      <a:pPr algn="l" fontAlgn="b"/>
                      <a:r>
                        <a:rPr lang="en-US" sz="1100" u="none" strike="noStrike">
                          <a:effectLst/>
                        </a:rPr>
                        <a:t>Idaho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859784185"/>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4041446019"/>
                  </a:ext>
                </a:extLst>
              </a:tr>
              <a:tr h="190500">
                <a:tc>
                  <a:txBody>
                    <a:bodyPr/>
                    <a:lstStyle/>
                    <a:p>
                      <a:pPr algn="l" fontAlgn="b"/>
                      <a:r>
                        <a:rPr lang="en-US" sz="1100" u="none" strike="noStrike">
                          <a:effectLst/>
                        </a:rPr>
                        <a:t>Iowa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516962618"/>
                  </a:ext>
                </a:extLst>
              </a:tr>
              <a:tr h="190500">
                <a:tc>
                  <a:txBody>
                    <a:bodyPr/>
                    <a:lstStyle/>
                    <a:p>
                      <a:pPr algn="l" fontAlgn="b"/>
                      <a:r>
                        <a:rPr lang="en-US" sz="1100" u="none" strike="noStrike">
                          <a:effectLst/>
                        </a:rPr>
                        <a:t>Oklahoma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66659923"/>
                  </a:ext>
                </a:extLst>
              </a:tr>
              <a:tr h="190500">
                <a:tc>
                  <a:txBody>
                    <a:bodyPr/>
                    <a:lstStyle/>
                    <a:p>
                      <a:pPr algn="l" fontAlgn="b"/>
                      <a:r>
                        <a:rPr lang="en-US" sz="1100" u="none" strike="noStrike">
                          <a:effectLst/>
                        </a:rPr>
                        <a:t>Alaska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47567825"/>
                  </a:ext>
                </a:extLst>
              </a:tr>
              <a:tr h="190500">
                <a:tc>
                  <a:txBody>
                    <a:bodyPr/>
                    <a:lstStyle/>
                    <a:p>
                      <a:pPr algn="l" fontAlgn="b"/>
                      <a:r>
                        <a:rPr lang="en-US" sz="1100" u="none" strike="noStrike">
                          <a:effectLst/>
                        </a:rPr>
                        <a:t>South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96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039550349"/>
                  </a:ext>
                </a:extLst>
              </a:tr>
            </a:tbl>
          </a:graphicData>
        </a:graphic>
      </p:graphicFrame>
      <p:sp>
        <p:nvSpPr>
          <p:cNvPr id="8" name="Rectangle 7">
            <a:extLst>
              <a:ext uri="{FF2B5EF4-FFF2-40B4-BE49-F238E27FC236}">
                <a16:creationId xmlns:a16="http://schemas.microsoft.com/office/drawing/2014/main" id="{035448B5-E6A3-4493-8478-BE98F7C84AAE}"/>
              </a:ext>
            </a:extLst>
          </p:cNvPr>
          <p:cNvSpPr/>
          <p:nvPr/>
        </p:nvSpPr>
        <p:spPr>
          <a:xfrm>
            <a:off x="170352" y="1330037"/>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953734-0443-49ED-BB06-42FFC811CC94}"/>
              </a:ext>
            </a:extLst>
          </p:cNvPr>
          <p:cNvSpPr/>
          <p:nvPr/>
        </p:nvSpPr>
        <p:spPr>
          <a:xfrm>
            <a:off x="170352" y="2092020"/>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F319C2-6480-456E-8CB0-0A4D9DA44EEE}"/>
              </a:ext>
            </a:extLst>
          </p:cNvPr>
          <p:cNvSpPr/>
          <p:nvPr/>
        </p:nvSpPr>
        <p:spPr>
          <a:xfrm>
            <a:off x="2101145" y="2097977"/>
            <a:ext cx="1697254"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A0CB9-B1CD-48A3-9D7E-4E37CF9FDF2C}"/>
              </a:ext>
            </a:extLst>
          </p:cNvPr>
          <p:cNvSpPr/>
          <p:nvPr/>
        </p:nvSpPr>
        <p:spPr>
          <a:xfrm>
            <a:off x="3960283" y="2093753"/>
            <a:ext cx="1748275"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6CD768-95B8-4A88-B76D-DAD86716E777}"/>
              </a:ext>
            </a:extLst>
          </p:cNvPr>
          <p:cNvSpPr/>
          <p:nvPr/>
        </p:nvSpPr>
        <p:spPr>
          <a:xfrm>
            <a:off x="3955089" y="2857094"/>
            <a:ext cx="1767702"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5B6639-4A0F-425E-86C0-388BA1BA4379}"/>
              </a:ext>
            </a:extLst>
          </p:cNvPr>
          <p:cNvSpPr/>
          <p:nvPr/>
        </p:nvSpPr>
        <p:spPr>
          <a:xfrm>
            <a:off x="5851016" y="3615240"/>
            <a:ext cx="1601138"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9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1BDF-8EB6-4AA7-BFAC-5D8EF46AB4E2}"/>
              </a:ext>
            </a:extLst>
          </p:cNvPr>
          <p:cNvSpPr>
            <a:spLocks noGrp="1"/>
          </p:cNvSpPr>
          <p:nvPr>
            <p:ph type="title"/>
          </p:nvPr>
        </p:nvSpPr>
        <p:spPr>
          <a:xfrm>
            <a:off x="566297" y="139925"/>
            <a:ext cx="7269480" cy="661632"/>
          </a:xfrm>
        </p:spPr>
        <p:txBody>
          <a:bodyPr anchor="ctr">
            <a:normAutofit/>
          </a:bodyPr>
          <a:lstStyle/>
          <a:p>
            <a:r>
              <a:rPr lang="en-US" dirty="0"/>
              <a:t>Current State Openness Level</a:t>
            </a:r>
          </a:p>
        </p:txBody>
      </p:sp>
      <p:sp>
        <p:nvSpPr>
          <p:cNvPr id="9" name="TextBox 8">
            <a:extLst>
              <a:ext uri="{FF2B5EF4-FFF2-40B4-BE49-F238E27FC236}">
                <a16:creationId xmlns:a16="http://schemas.microsoft.com/office/drawing/2014/main" id="{156F1DB5-58A7-48DA-9841-1E7FDEF32E06}"/>
              </a:ext>
            </a:extLst>
          </p:cNvPr>
          <p:cNvSpPr txBox="1"/>
          <p:nvPr/>
        </p:nvSpPr>
        <p:spPr>
          <a:xfrm>
            <a:off x="660435" y="885358"/>
            <a:ext cx="4125951" cy="2308324"/>
          </a:xfrm>
          <a:prstGeom prst="rect">
            <a:avLst/>
          </a:prstGeom>
          <a:noFill/>
        </p:spPr>
        <p:txBody>
          <a:bodyPr wrap="square" rtlCol="0">
            <a:spAutoFit/>
          </a:bodyPr>
          <a:lstStyle/>
          <a:p>
            <a:r>
              <a:rPr lang="en-US" dirty="0"/>
              <a:t>Based on the following factors:</a:t>
            </a:r>
          </a:p>
          <a:p>
            <a:pPr marL="285750" indent="-285750">
              <a:buFont typeface="Arial" panose="020B0604020202020204" pitchFamily="34" charset="0"/>
              <a:buChar char="•"/>
            </a:pPr>
            <a:r>
              <a:rPr lang="en-US" dirty="0"/>
              <a:t>Reopening Plan</a:t>
            </a:r>
          </a:p>
          <a:p>
            <a:pPr marL="285750" indent="-285750">
              <a:buFont typeface="Arial" panose="020B0604020202020204" pitchFamily="34" charset="0"/>
              <a:buChar char="•"/>
            </a:pPr>
            <a:r>
              <a:rPr lang="en-US" dirty="0"/>
              <a:t>State of Emergency Declaration</a:t>
            </a:r>
          </a:p>
          <a:p>
            <a:pPr marL="285750" indent="-285750">
              <a:buFont typeface="Arial" panose="020B0604020202020204" pitchFamily="34" charset="0"/>
              <a:buChar char="•"/>
            </a:pPr>
            <a:r>
              <a:rPr lang="en-US" dirty="0"/>
              <a:t>Travel Restrictions</a:t>
            </a:r>
          </a:p>
          <a:p>
            <a:pPr marL="285750" indent="-285750">
              <a:buFont typeface="Arial" panose="020B0604020202020204" pitchFamily="34" charset="0"/>
              <a:buChar char="•"/>
            </a:pPr>
            <a:r>
              <a:rPr lang="en-US" dirty="0"/>
              <a:t>Mass Gathering Restrictions</a:t>
            </a:r>
          </a:p>
          <a:p>
            <a:pPr marL="285750" indent="-285750">
              <a:buFont typeface="Arial" panose="020B0604020202020204" pitchFamily="34" charset="0"/>
              <a:buChar char="•"/>
            </a:pPr>
            <a:r>
              <a:rPr lang="en-US" dirty="0"/>
              <a:t>School Closures</a:t>
            </a:r>
          </a:p>
          <a:p>
            <a:pPr marL="285750" indent="-285750">
              <a:buFont typeface="Arial" panose="020B0604020202020204" pitchFamily="34" charset="0"/>
              <a:buChar char="•"/>
            </a:pPr>
            <a:r>
              <a:rPr lang="en-US" dirty="0"/>
              <a:t>Mask Mandates</a:t>
            </a:r>
          </a:p>
          <a:p>
            <a:r>
              <a:rPr lang="en-US" dirty="0"/>
              <a:t>	</a:t>
            </a:r>
          </a:p>
        </p:txBody>
      </p:sp>
      <p:pic>
        <p:nvPicPr>
          <p:cNvPr id="11" name="Picture 10">
            <a:extLst>
              <a:ext uri="{FF2B5EF4-FFF2-40B4-BE49-F238E27FC236}">
                <a16:creationId xmlns:a16="http://schemas.microsoft.com/office/drawing/2014/main" id="{88AADDE1-EE62-41AB-B653-FE4C4FC8551E}"/>
              </a:ext>
            </a:extLst>
          </p:cNvPr>
          <p:cNvPicPr>
            <a:picLocks noChangeAspect="1"/>
          </p:cNvPicPr>
          <p:nvPr/>
        </p:nvPicPr>
        <p:blipFill>
          <a:blip r:embed="rId2"/>
          <a:stretch>
            <a:fillRect/>
          </a:stretch>
        </p:blipFill>
        <p:spPr>
          <a:xfrm>
            <a:off x="1516482" y="3287870"/>
            <a:ext cx="6891989" cy="3409073"/>
          </a:xfrm>
          <a:prstGeom prst="rect">
            <a:avLst/>
          </a:prstGeom>
        </p:spPr>
      </p:pic>
    </p:spTree>
    <p:extLst>
      <p:ext uri="{BB962C8B-B14F-4D97-AF65-F5344CB8AC3E}">
        <p14:creationId xmlns:p14="http://schemas.microsoft.com/office/powerpoint/2010/main" val="6579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36F48E-2211-400C-9A74-DBB3C429B43E}"/>
              </a:ext>
            </a:extLst>
          </p:cNvPr>
          <p:cNvPicPr>
            <a:picLocks noChangeAspect="1"/>
          </p:cNvPicPr>
          <p:nvPr/>
        </p:nvPicPr>
        <p:blipFill rotWithShape="1">
          <a:blip r:embed="rId2"/>
          <a:srcRect l="18590" t="15000" r="918" b="4031"/>
          <a:stretch/>
        </p:blipFill>
        <p:spPr>
          <a:xfrm>
            <a:off x="3351069" y="3632951"/>
            <a:ext cx="4177146" cy="2811093"/>
          </a:xfrm>
          <a:prstGeom prst="rect">
            <a:avLst/>
          </a:prstGeom>
        </p:spPr>
      </p:pic>
      <p:sp>
        <p:nvSpPr>
          <p:cNvPr id="8" name="Title 1">
            <a:extLst>
              <a:ext uri="{FF2B5EF4-FFF2-40B4-BE49-F238E27FC236}">
                <a16:creationId xmlns:a16="http://schemas.microsoft.com/office/drawing/2014/main" id="{BFA62954-15DA-4434-8AE2-4D3CC04860A2}"/>
              </a:ext>
            </a:extLst>
          </p:cNvPr>
          <p:cNvSpPr>
            <a:spLocks noGrp="1"/>
          </p:cNvSpPr>
          <p:nvPr>
            <p:ph type="title"/>
          </p:nvPr>
        </p:nvSpPr>
        <p:spPr>
          <a:xfrm>
            <a:off x="566297" y="139925"/>
            <a:ext cx="7269480" cy="661632"/>
          </a:xfrm>
        </p:spPr>
        <p:txBody>
          <a:bodyPr anchor="ctr">
            <a:normAutofit/>
          </a:bodyPr>
          <a:lstStyle/>
          <a:p>
            <a:r>
              <a:rPr lang="en-US" dirty="0"/>
              <a:t>State Quartiles</a:t>
            </a:r>
          </a:p>
        </p:txBody>
      </p:sp>
      <p:sp>
        <p:nvSpPr>
          <p:cNvPr id="12" name="TextBox 11">
            <a:extLst>
              <a:ext uri="{FF2B5EF4-FFF2-40B4-BE49-F238E27FC236}">
                <a16:creationId xmlns:a16="http://schemas.microsoft.com/office/drawing/2014/main" id="{40F498FF-56E6-4AFA-B98D-89DC5B9A8D1E}"/>
              </a:ext>
            </a:extLst>
          </p:cNvPr>
          <p:cNvSpPr txBox="1"/>
          <p:nvPr/>
        </p:nvSpPr>
        <p:spPr>
          <a:xfrm>
            <a:off x="405859" y="1241710"/>
            <a:ext cx="3859609" cy="2154436"/>
          </a:xfrm>
          <a:prstGeom prst="rect">
            <a:avLst/>
          </a:prstGeom>
          <a:noFill/>
        </p:spPr>
        <p:txBody>
          <a:bodyPr wrap="square" rtlCol="0">
            <a:spAutoFit/>
          </a:bodyPr>
          <a:lstStyle/>
          <a:p>
            <a:r>
              <a:rPr lang="en-US" dirty="0"/>
              <a:t>Divided states into 4 bins by quartiles based on openness level</a:t>
            </a:r>
          </a:p>
          <a:p>
            <a:pPr marL="285750" indent="-285750">
              <a:buFont typeface="Arial" panose="020B0604020202020204" pitchFamily="34" charset="0"/>
              <a:buChar char="•"/>
            </a:pPr>
            <a:r>
              <a:rPr lang="en-US" sz="1600" dirty="0"/>
              <a:t>Lowest Openness Score – 22</a:t>
            </a:r>
          </a:p>
          <a:p>
            <a:pPr marL="285750" indent="-285750">
              <a:buFont typeface="Arial" panose="020B0604020202020204" pitchFamily="34" charset="0"/>
              <a:buChar char="•"/>
            </a:pPr>
            <a:r>
              <a:rPr lang="en-US" sz="1600" dirty="0"/>
              <a:t>Highest Openness Score – 96</a:t>
            </a:r>
          </a:p>
          <a:p>
            <a:pPr marL="285750" indent="-285750">
              <a:buFont typeface="Arial" panose="020B0604020202020204" pitchFamily="34" charset="0"/>
              <a:buChar char="•"/>
            </a:pPr>
            <a:r>
              <a:rPr lang="en-US" sz="1600" dirty="0"/>
              <a:t>Lower quartile – 54</a:t>
            </a:r>
          </a:p>
          <a:p>
            <a:pPr marL="285750" indent="-285750">
              <a:buFont typeface="Arial" panose="020B0604020202020204" pitchFamily="34" charset="0"/>
              <a:buChar char="•"/>
            </a:pPr>
            <a:r>
              <a:rPr lang="en-US" sz="1600" dirty="0"/>
              <a:t>Mean – 64</a:t>
            </a:r>
          </a:p>
          <a:p>
            <a:pPr marL="285750" indent="-285750">
              <a:buFont typeface="Arial" panose="020B0604020202020204" pitchFamily="34" charset="0"/>
              <a:buChar char="•"/>
            </a:pPr>
            <a:r>
              <a:rPr lang="en-US" sz="1600" dirty="0"/>
              <a:t>Upper quartile – 80</a:t>
            </a:r>
          </a:p>
          <a:p>
            <a:r>
              <a:rPr lang="en-US" dirty="0"/>
              <a:t>	</a:t>
            </a:r>
          </a:p>
        </p:txBody>
      </p:sp>
      <p:sp>
        <p:nvSpPr>
          <p:cNvPr id="2" name="TextBox 1">
            <a:extLst>
              <a:ext uri="{FF2B5EF4-FFF2-40B4-BE49-F238E27FC236}">
                <a16:creationId xmlns:a16="http://schemas.microsoft.com/office/drawing/2014/main" id="{AF820AEA-3427-48D7-AFCA-0054B03F46EC}"/>
              </a:ext>
            </a:extLst>
          </p:cNvPr>
          <p:cNvSpPr txBox="1"/>
          <p:nvPr/>
        </p:nvSpPr>
        <p:spPr>
          <a:xfrm>
            <a:off x="4434067" y="3429000"/>
            <a:ext cx="2309085" cy="646331"/>
          </a:xfrm>
          <a:prstGeom prst="rect">
            <a:avLst/>
          </a:prstGeom>
          <a:noFill/>
        </p:spPr>
        <p:txBody>
          <a:bodyPr wrap="square" rtlCol="0">
            <a:spAutoFit/>
          </a:bodyPr>
          <a:lstStyle/>
          <a:p>
            <a:r>
              <a:rPr lang="en-US" dirty="0"/>
              <a:t>States by Quartile</a:t>
            </a:r>
          </a:p>
          <a:p>
            <a:r>
              <a:rPr lang="en-US" dirty="0"/>
              <a:t>	</a:t>
            </a:r>
          </a:p>
        </p:txBody>
      </p:sp>
      <p:grpSp>
        <p:nvGrpSpPr>
          <p:cNvPr id="17" name="Group 16">
            <a:extLst>
              <a:ext uri="{FF2B5EF4-FFF2-40B4-BE49-F238E27FC236}">
                <a16:creationId xmlns:a16="http://schemas.microsoft.com/office/drawing/2014/main" id="{96C1F8A2-EB25-4C79-B979-E4B70F3883F8}"/>
              </a:ext>
            </a:extLst>
          </p:cNvPr>
          <p:cNvGrpSpPr/>
          <p:nvPr/>
        </p:nvGrpSpPr>
        <p:grpSpPr>
          <a:xfrm>
            <a:off x="7072906" y="4843606"/>
            <a:ext cx="1089323" cy="1600438"/>
            <a:chOff x="7266951" y="5257562"/>
            <a:chExt cx="1089323" cy="1600438"/>
          </a:xfrm>
        </p:grpSpPr>
        <p:sp>
          <p:nvSpPr>
            <p:cNvPr id="3" name="TextBox 2">
              <a:extLst>
                <a:ext uri="{FF2B5EF4-FFF2-40B4-BE49-F238E27FC236}">
                  <a16:creationId xmlns:a16="http://schemas.microsoft.com/office/drawing/2014/main" id="{A0780BEB-AE44-4937-9588-F2C5619DE8E7}"/>
                </a:ext>
              </a:extLst>
            </p:cNvPr>
            <p:cNvSpPr txBox="1"/>
            <p:nvPr/>
          </p:nvSpPr>
          <p:spPr>
            <a:xfrm>
              <a:off x="7266951" y="5257562"/>
              <a:ext cx="1089323" cy="1600438"/>
            </a:xfrm>
            <a:prstGeom prst="rect">
              <a:avLst/>
            </a:prstGeom>
            <a:noFill/>
          </p:spPr>
          <p:txBody>
            <a:bodyPr wrap="square" rtlCol="0">
              <a:spAutoFit/>
            </a:bodyPr>
            <a:lstStyle/>
            <a:p>
              <a:r>
                <a:rPr lang="en-US" sz="1400" dirty="0"/>
                <a:t>Quartiles</a:t>
              </a:r>
            </a:p>
            <a:p>
              <a:pPr>
                <a:lnSpc>
                  <a:spcPct val="150000"/>
                </a:lnSpc>
              </a:pPr>
              <a:r>
                <a:rPr lang="en-US" sz="1100" dirty="0"/>
                <a:t>   Q1</a:t>
              </a:r>
            </a:p>
            <a:p>
              <a:pPr>
                <a:lnSpc>
                  <a:spcPct val="150000"/>
                </a:lnSpc>
              </a:pPr>
              <a:r>
                <a:rPr lang="en-US" sz="1100" dirty="0"/>
                <a:t>   Q2</a:t>
              </a:r>
            </a:p>
            <a:p>
              <a:pPr>
                <a:lnSpc>
                  <a:spcPct val="150000"/>
                </a:lnSpc>
              </a:pPr>
              <a:r>
                <a:rPr lang="en-US" sz="1100" dirty="0"/>
                <a:t>   Q3</a:t>
              </a:r>
            </a:p>
            <a:p>
              <a:pPr>
                <a:lnSpc>
                  <a:spcPct val="150000"/>
                </a:lnSpc>
              </a:pPr>
              <a:r>
                <a:rPr lang="en-US" sz="1100" dirty="0"/>
                <a:t>   Q4</a:t>
              </a:r>
            </a:p>
            <a:p>
              <a:r>
                <a:rPr lang="en-US" dirty="0"/>
                <a:t>	</a:t>
              </a:r>
            </a:p>
          </p:txBody>
        </p:sp>
        <p:sp>
          <p:nvSpPr>
            <p:cNvPr id="4" name="Rectangle 3">
              <a:extLst>
                <a:ext uri="{FF2B5EF4-FFF2-40B4-BE49-F238E27FC236}">
                  <a16:creationId xmlns:a16="http://schemas.microsoft.com/office/drawing/2014/main" id="{50500929-C0E3-4543-B2FF-89979047F6C3}"/>
                </a:ext>
              </a:extLst>
            </p:cNvPr>
            <p:cNvSpPr/>
            <p:nvPr/>
          </p:nvSpPr>
          <p:spPr>
            <a:xfrm>
              <a:off x="7776029" y="6362407"/>
              <a:ext cx="119495" cy="114300"/>
            </a:xfrm>
            <a:prstGeom prst="rect">
              <a:avLst/>
            </a:prstGeom>
            <a:solidFill>
              <a:srgbClr val="FFEF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5FDBB6-F2CC-44CE-8D96-8BD6D3A05E9C}"/>
                </a:ext>
              </a:extLst>
            </p:cNvPr>
            <p:cNvSpPr/>
            <p:nvPr/>
          </p:nvSpPr>
          <p:spPr>
            <a:xfrm>
              <a:off x="7776029" y="5864076"/>
              <a:ext cx="119495" cy="114300"/>
            </a:xfrm>
            <a:prstGeom prst="rect">
              <a:avLst/>
            </a:prstGeom>
            <a:solidFill>
              <a:srgbClr val="1F6D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DC9D3E-2169-451B-B7B6-A2965309A530}"/>
                </a:ext>
              </a:extLst>
            </p:cNvPr>
            <p:cNvSpPr/>
            <p:nvPr/>
          </p:nvSpPr>
          <p:spPr>
            <a:xfrm>
              <a:off x="7776029" y="6113314"/>
              <a:ext cx="119495" cy="114300"/>
            </a:xfrm>
            <a:prstGeom prst="rect">
              <a:avLst/>
            </a:prstGeom>
            <a:solidFill>
              <a:srgbClr val="5BB9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5EA0F-E3EA-440A-A636-FB37884C3811}"/>
                </a:ext>
              </a:extLst>
            </p:cNvPr>
            <p:cNvSpPr/>
            <p:nvPr/>
          </p:nvSpPr>
          <p:spPr>
            <a:xfrm>
              <a:off x="7776029" y="5611091"/>
              <a:ext cx="119495" cy="114300"/>
            </a:xfrm>
            <a:prstGeom prst="rect">
              <a:avLst/>
            </a:prstGeom>
            <a:solidFill>
              <a:srgbClr val="291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52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9CE7F-E9A8-4A6C-8E66-86D14366BBA3}"/>
              </a:ext>
            </a:extLst>
          </p:cNvPr>
          <p:cNvSpPr>
            <a:spLocks noGrp="1"/>
          </p:cNvSpPr>
          <p:nvPr>
            <p:ph idx="1"/>
          </p:nvPr>
        </p:nvSpPr>
        <p:spPr>
          <a:xfrm>
            <a:off x="504790" y="974353"/>
            <a:ext cx="6966274" cy="4351337"/>
          </a:xfrm>
        </p:spPr>
        <p:txBody>
          <a:bodyPr/>
          <a:lstStyle/>
          <a:p>
            <a:r>
              <a:rPr lang="en-US" dirty="0"/>
              <a:t>To select our sample of states, we used the following criteria:</a:t>
            </a:r>
          </a:p>
          <a:p>
            <a:pPr lvl="1"/>
            <a:r>
              <a:rPr lang="en-US" dirty="0"/>
              <a:t>The state with the lowest opening score (California)</a:t>
            </a:r>
          </a:p>
          <a:p>
            <a:pPr lvl="1"/>
            <a:r>
              <a:rPr lang="en-US" dirty="0"/>
              <a:t>The state with the highest opening score (South Dakota)</a:t>
            </a:r>
          </a:p>
          <a:p>
            <a:pPr lvl="1"/>
            <a:r>
              <a:rPr lang="en-US" dirty="0"/>
              <a:t>A state near the mean of the 2</a:t>
            </a:r>
            <a:r>
              <a:rPr lang="en-US" baseline="30000" dirty="0"/>
              <a:t>nd</a:t>
            </a:r>
            <a:r>
              <a:rPr lang="en-US" dirty="0"/>
              <a:t> quartile (Maryland)</a:t>
            </a:r>
          </a:p>
          <a:p>
            <a:pPr lvl="1"/>
            <a:r>
              <a:rPr lang="en-US" dirty="0"/>
              <a:t>A state near the mean of the 3</a:t>
            </a:r>
            <a:r>
              <a:rPr lang="en-US" baseline="30000" dirty="0"/>
              <a:t>rd</a:t>
            </a:r>
            <a:r>
              <a:rPr lang="en-US" dirty="0"/>
              <a:t> quartile (Florida)</a:t>
            </a:r>
          </a:p>
          <a:p>
            <a:pPr lvl="1"/>
            <a:r>
              <a:rPr lang="en-US" dirty="0"/>
              <a:t>For the states near the mean, we also wanted to make sure we got a good distribution across the U.S.</a:t>
            </a:r>
          </a:p>
          <a:p>
            <a:pPr lvl="1"/>
            <a:r>
              <a:rPr lang="en-US" dirty="0"/>
              <a:t>Texas because we live here</a:t>
            </a:r>
          </a:p>
          <a:p>
            <a:pPr lvl="1"/>
            <a:r>
              <a:rPr lang="en-US" dirty="0"/>
              <a:t>Georgia because its been a focus in the news</a:t>
            </a:r>
          </a:p>
          <a:p>
            <a:pPr lvl="1"/>
            <a:endParaRPr lang="en-US" dirty="0"/>
          </a:p>
        </p:txBody>
      </p:sp>
      <p:pic>
        <p:nvPicPr>
          <p:cNvPr id="5" name="Picture 4">
            <a:extLst>
              <a:ext uri="{FF2B5EF4-FFF2-40B4-BE49-F238E27FC236}">
                <a16:creationId xmlns:a16="http://schemas.microsoft.com/office/drawing/2014/main" id="{3E0A50DB-3A0B-4F66-B878-8ACDE74C8731}"/>
              </a:ext>
            </a:extLst>
          </p:cNvPr>
          <p:cNvPicPr>
            <a:picLocks noChangeAspect="1"/>
          </p:cNvPicPr>
          <p:nvPr/>
        </p:nvPicPr>
        <p:blipFill rotWithShape="1">
          <a:blip r:embed="rId2"/>
          <a:srcRect r="1949"/>
          <a:stretch/>
        </p:blipFill>
        <p:spPr>
          <a:xfrm>
            <a:off x="1914642" y="3828007"/>
            <a:ext cx="4135386" cy="2941230"/>
          </a:xfrm>
          <a:prstGeom prst="rect">
            <a:avLst/>
          </a:prstGeom>
        </p:spPr>
      </p:pic>
      <p:sp>
        <p:nvSpPr>
          <p:cNvPr id="10" name="Title 1">
            <a:extLst>
              <a:ext uri="{FF2B5EF4-FFF2-40B4-BE49-F238E27FC236}">
                <a16:creationId xmlns:a16="http://schemas.microsoft.com/office/drawing/2014/main" id="{F951EBB4-E73D-4C65-946D-7713CF0F7219}"/>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Picking our Sample States</a:t>
            </a:r>
          </a:p>
        </p:txBody>
      </p:sp>
    </p:spTree>
    <p:extLst>
      <p:ext uri="{BB962C8B-B14F-4D97-AF65-F5344CB8AC3E}">
        <p14:creationId xmlns:p14="http://schemas.microsoft.com/office/powerpoint/2010/main" val="292250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961DCE-5C3B-4877-B102-12D7061E6DD8}"/>
              </a:ext>
            </a:extLst>
          </p:cNvPr>
          <p:cNvSpPr txBox="1"/>
          <p:nvPr/>
        </p:nvSpPr>
        <p:spPr>
          <a:xfrm>
            <a:off x="718697" y="1208524"/>
            <a:ext cx="5484676" cy="2031325"/>
          </a:xfrm>
          <a:prstGeom prst="rect">
            <a:avLst/>
          </a:prstGeom>
          <a:noFill/>
        </p:spPr>
        <p:txBody>
          <a:bodyPr wrap="square" rtlCol="0">
            <a:spAutoFit/>
          </a:bodyPr>
          <a:lstStyle/>
          <a:p>
            <a:pPr marL="285750" indent="-285750">
              <a:buFontTx/>
              <a:buChar char="-"/>
            </a:pPr>
            <a:r>
              <a:rPr lang="en-US" dirty="0"/>
              <a:t>During COVID19, Anxiety and Depressive Disorder levels increased around 25 percentage points.</a:t>
            </a:r>
          </a:p>
          <a:p>
            <a:pPr algn="l"/>
            <a:r>
              <a:rPr lang="en-US" dirty="0">
                <a:effectLst/>
              </a:rPr>
              <a:t>As the weeks progressed the trend in Anxiety and Depressive Disorder levels continue to rise.</a:t>
            </a:r>
          </a:p>
          <a:p>
            <a:br>
              <a:rPr lang="en-US" dirty="0">
                <a:effectLst/>
                <a:latin typeface="Slack-Lato"/>
              </a:rPr>
            </a:br>
            <a:endParaRPr lang="en-US" dirty="0"/>
          </a:p>
        </p:txBody>
      </p:sp>
      <p:pic>
        <p:nvPicPr>
          <p:cNvPr id="3" name="Picture 2" descr="A screenshot of a cell phone&#10;&#10;Description automatically generated">
            <a:extLst>
              <a:ext uri="{FF2B5EF4-FFF2-40B4-BE49-F238E27FC236}">
                <a16:creationId xmlns:a16="http://schemas.microsoft.com/office/drawing/2014/main" id="{D26B3F02-82E9-41DD-B74C-25F0E597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75" y="3034629"/>
            <a:ext cx="5277843" cy="3823371"/>
          </a:xfrm>
          <a:prstGeom prst="rect">
            <a:avLst/>
          </a:prstGeom>
        </p:spPr>
      </p:pic>
      <p:sp>
        <p:nvSpPr>
          <p:cNvPr id="4" name="Title 1">
            <a:extLst>
              <a:ext uri="{FF2B5EF4-FFF2-40B4-BE49-F238E27FC236}">
                <a16:creationId xmlns:a16="http://schemas.microsoft.com/office/drawing/2014/main" id="{76AB89B5-B2CF-426A-AE36-B4447A3A5940}"/>
              </a:ext>
            </a:extLst>
          </p:cNvPr>
          <p:cNvSpPr txBox="1">
            <a:spLocks/>
          </p:cNvSpPr>
          <p:nvPr/>
        </p:nvSpPr>
        <p:spPr>
          <a:xfrm>
            <a:off x="718697" y="267776"/>
            <a:ext cx="7179600" cy="646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400" dirty="0"/>
              <a:t>Anxiety and Depressive Disorders Percentage  During COVID19 vs same period 2019.</a:t>
            </a:r>
          </a:p>
        </p:txBody>
      </p:sp>
    </p:spTree>
    <p:extLst>
      <p:ext uri="{BB962C8B-B14F-4D97-AF65-F5344CB8AC3E}">
        <p14:creationId xmlns:p14="http://schemas.microsoft.com/office/powerpoint/2010/main" val="188210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0E020F-C936-45CC-8101-96836B886691}"/>
              </a:ext>
            </a:extLst>
          </p:cNvPr>
          <p:cNvSpPr txBox="1">
            <a:spLocks/>
          </p:cNvSpPr>
          <p:nvPr/>
        </p:nvSpPr>
        <p:spPr>
          <a:xfrm>
            <a:off x="566296" y="139925"/>
            <a:ext cx="7491853"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Mental Health during COVID19 by State</a:t>
            </a:r>
          </a:p>
        </p:txBody>
      </p:sp>
      <p:sp>
        <p:nvSpPr>
          <p:cNvPr id="14" name="Content Placeholder 2">
            <a:extLst>
              <a:ext uri="{FF2B5EF4-FFF2-40B4-BE49-F238E27FC236}">
                <a16:creationId xmlns:a16="http://schemas.microsoft.com/office/drawing/2014/main" id="{12C1495C-554F-4CFC-A7B8-3996632B5351}"/>
              </a:ext>
            </a:extLst>
          </p:cNvPr>
          <p:cNvSpPr>
            <a:spLocks noGrp="1"/>
          </p:cNvSpPr>
          <p:nvPr>
            <p:ph idx="1"/>
          </p:nvPr>
        </p:nvSpPr>
        <p:spPr>
          <a:xfrm>
            <a:off x="504789" y="974354"/>
            <a:ext cx="7553359" cy="612486"/>
          </a:xfrm>
        </p:spPr>
        <p:txBody>
          <a:bodyPr/>
          <a:lstStyle/>
          <a:p>
            <a:pPr lvl="1"/>
            <a:r>
              <a:rPr lang="en-US" dirty="0"/>
              <a:t>Anxiety and Depressive Disorders overall increased weekly during the COVID19 period for each of the states sampled below.  </a:t>
            </a:r>
          </a:p>
        </p:txBody>
      </p:sp>
      <p:sp>
        <p:nvSpPr>
          <p:cNvPr id="29" name="TextBox 28">
            <a:extLst>
              <a:ext uri="{FF2B5EF4-FFF2-40B4-BE49-F238E27FC236}">
                <a16:creationId xmlns:a16="http://schemas.microsoft.com/office/drawing/2014/main" id="{2AE4E9CA-8199-4D9D-AEDF-99CFB363103F}"/>
              </a:ext>
            </a:extLst>
          </p:cNvPr>
          <p:cNvSpPr txBox="1"/>
          <p:nvPr/>
        </p:nvSpPr>
        <p:spPr>
          <a:xfrm>
            <a:off x="318758"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30" name="Straight Connector 29">
            <a:extLst>
              <a:ext uri="{FF2B5EF4-FFF2-40B4-BE49-F238E27FC236}">
                <a16:creationId xmlns:a16="http://schemas.microsoft.com/office/drawing/2014/main" id="{920B5729-50DE-44AE-90DC-5C83D70D7466}"/>
              </a:ext>
            </a:extLst>
          </p:cNvPr>
          <p:cNvCxnSpPr>
            <a:cxnSpLocks/>
          </p:cNvCxnSpPr>
          <p:nvPr/>
        </p:nvCxnSpPr>
        <p:spPr>
          <a:xfrm>
            <a:off x="3810426" y="6441892"/>
            <a:ext cx="434257"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DC8089-50CF-4EE9-B815-8F02122C3B02}"/>
              </a:ext>
            </a:extLst>
          </p:cNvPr>
          <p:cNvCxnSpPr>
            <a:cxnSpLocks/>
          </p:cNvCxnSpPr>
          <p:nvPr/>
        </p:nvCxnSpPr>
        <p:spPr>
          <a:xfrm>
            <a:off x="7091802" y="6441892"/>
            <a:ext cx="436416"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81DAE27-D259-4F3D-9648-BEC18C1E64BE}"/>
              </a:ext>
            </a:extLst>
          </p:cNvPr>
          <p:cNvSpPr txBox="1"/>
          <p:nvPr/>
        </p:nvSpPr>
        <p:spPr>
          <a:xfrm>
            <a:off x="1265026" y="6303393"/>
            <a:ext cx="261078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 anxiety/depression during </a:t>
            </a:r>
            <a:r>
              <a:rPr lang="en-US" sz="1200" dirty="0" err="1">
                <a:solidFill>
                  <a:schemeClr val="tx1">
                    <a:lumMod val="75000"/>
                    <a:lumOff val="25000"/>
                  </a:schemeClr>
                </a:solidFill>
                <a:latin typeface="Arial" panose="020B0604020202020204" pitchFamily="34" charset="0"/>
                <a:cs typeface="Arial" panose="020B0604020202020204" pitchFamily="34" charset="0"/>
              </a:rPr>
              <a:t>Covid</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8A9C702F-1126-4C40-99B7-7C8308595DC3}"/>
              </a:ext>
            </a:extLst>
          </p:cNvPr>
          <p:cNvSpPr txBox="1"/>
          <p:nvPr/>
        </p:nvSpPr>
        <p:spPr>
          <a:xfrm>
            <a:off x="4791872" y="6303393"/>
            <a:ext cx="2341487"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Base % of anxiety/depression</a:t>
            </a:r>
          </a:p>
        </p:txBody>
      </p:sp>
      <p:pic>
        <p:nvPicPr>
          <p:cNvPr id="5" name="Picture 4" descr="A screenshot of a cell phone&#10;&#10;Description automatically generated">
            <a:extLst>
              <a:ext uri="{FF2B5EF4-FFF2-40B4-BE49-F238E27FC236}">
                <a16:creationId xmlns:a16="http://schemas.microsoft.com/office/drawing/2014/main" id="{920240A3-CB85-4436-8BC0-5BAEAAF31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917" y="3921141"/>
            <a:ext cx="2514600" cy="1821624"/>
          </a:xfrm>
          <a:prstGeom prst="rect">
            <a:avLst/>
          </a:prstGeom>
        </p:spPr>
      </p:pic>
      <p:pic>
        <p:nvPicPr>
          <p:cNvPr id="8" name="Picture 7" descr="A close up of a map&#10;&#10;Description automatically generated">
            <a:extLst>
              <a:ext uri="{FF2B5EF4-FFF2-40B4-BE49-F238E27FC236}">
                <a16:creationId xmlns:a16="http://schemas.microsoft.com/office/drawing/2014/main" id="{0B77065F-0FEF-49D7-900F-295FE6A0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3" y="3921141"/>
            <a:ext cx="2514600" cy="1821624"/>
          </a:xfrm>
          <a:prstGeom prst="rect">
            <a:avLst/>
          </a:prstGeom>
        </p:spPr>
      </p:pic>
      <p:pic>
        <p:nvPicPr>
          <p:cNvPr id="10" name="Picture 9" descr="A close up of a map&#10;&#10;Description automatically generated">
            <a:extLst>
              <a:ext uri="{FF2B5EF4-FFF2-40B4-BE49-F238E27FC236}">
                <a16:creationId xmlns:a16="http://schemas.microsoft.com/office/drawing/2014/main" id="{4D594D33-9AEE-45D4-8B96-8DD6B6769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15" y="3921141"/>
            <a:ext cx="2514600" cy="182162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8FA3D03-BABE-4EE3-9B75-8100486E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9917" y="1709448"/>
            <a:ext cx="2514600" cy="1821625"/>
          </a:xfrm>
          <a:prstGeom prst="rect">
            <a:avLst/>
          </a:prstGeom>
        </p:spPr>
      </p:pic>
      <p:pic>
        <p:nvPicPr>
          <p:cNvPr id="15" name="Picture 14" descr="A close up of a map&#10;&#10;Description automatically generated">
            <a:extLst>
              <a:ext uri="{FF2B5EF4-FFF2-40B4-BE49-F238E27FC236}">
                <a16:creationId xmlns:a16="http://schemas.microsoft.com/office/drawing/2014/main" id="{0CE50374-487E-47BE-A349-D7AE39374E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6313" y="1709448"/>
            <a:ext cx="2514600" cy="182162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F22941F1-11FC-4D9E-A19F-CF5D37046F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15" y="1709448"/>
            <a:ext cx="2514600" cy="1821625"/>
          </a:xfrm>
          <a:prstGeom prst="rect">
            <a:avLst/>
          </a:prstGeom>
        </p:spPr>
      </p:pic>
    </p:spTree>
    <p:extLst>
      <p:ext uri="{BB962C8B-B14F-4D97-AF65-F5344CB8AC3E}">
        <p14:creationId xmlns:p14="http://schemas.microsoft.com/office/powerpoint/2010/main" val="397982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141837-20BE-4721-B452-9DCE6D86A878}"/>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Openness Score vs Mental Health</a:t>
            </a:r>
          </a:p>
        </p:txBody>
      </p:sp>
      <p:sp>
        <p:nvSpPr>
          <p:cNvPr id="17" name="TextBox 16">
            <a:extLst>
              <a:ext uri="{FF2B5EF4-FFF2-40B4-BE49-F238E27FC236}">
                <a16:creationId xmlns:a16="http://schemas.microsoft.com/office/drawing/2014/main" id="{3EB55AE1-89C3-4B2C-857B-B1E786C5E3BA}"/>
              </a:ext>
            </a:extLst>
          </p:cNvPr>
          <p:cNvSpPr txBox="1"/>
          <p:nvPr/>
        </p:nvSpPr>
        <p:spPr>
          <a:xfrm>
            <a:off x="660434" y="885358"/>
            <a:ext cx="66703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When looking at State Openness Score versus Mental Health for our sample states you can see there is a statistical correlation, but when expanded to all states the correlation is no longer present.</a:t>
            </a:r>
          </a:p>
          <a:p>
            <a:r>
              <a:rPr lang="en-US" dirty="0"/>
              <a:t>	</a:t>
            </a:r>
          </a:p>
        </p:txBody>
      </p:sp>
      <p:pic>
        <p:nvPicPr>
          <p:cNvPr id="3" name="Picture 2" descr="A close up of a map&#10;&#10;Description automatically generated">
            <a:extLst>
              <a:ext uri="{FF2B5EF4-FFF2-40B4-BE49-F238E27FC236}">
                <a16:creationId xmlns:a16="http://schemas.microsoft.com/office/drawing/2014/main" id="{A7C5D664-F9FE-427C-AEF4-9A965683D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313" y="2828812"/>
            <a:ext cx="3771900" cy="2514600"/>
          </a:xfrm>
          <a:prstGeom prst="rect">
            <a:avLst/>
          </a:prstGeom>
        </p:spPr>
      </p:pic>
      <p:sp>
        <p:nvSpPr>
          <p:cNvPr id="6" name="TextBox 5">
            <a:extLst>
              <a:ext uri="{FF2B5EF4-FFF2-40B4-BE49-F238E27FC236}">
                <a16:creationId xmlns:a16="http://schemas.microsoft.com/office/drawing/2014/main" id="{B9531264-999C-4DDE-B100-AFB45F1494A8}"/>
              </a:ext>
            </a:extLst>
          </p:cNvPr>
          <p:cNvSpPr txBox="1"/>
          <p:nvPr/>
        </p:nvSpPr>
        <p:spPr>
          <a:xfrm>
            <a:off x="5199601"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0.068</a:t>
            </a:r>
          </a:p>
        </p:txBody>
      </p:sp>
      <p:sp>
        <p:nvSpPr>
          <p:cNvPr id="7" name="TextBox 6">
            <a:extLst>
              <a:ext uri="{FF2B5EF4-FFF2-40B4-BE49-F238E27FC236}">
                <a16:creationId xmlns:a16="http://schemas.microsoft.com/office/drawing/2014/main" id="{2D527074-A1CC-444A-A662-12482A732C9E}"/>
              </a:ext>
            </a:extLst>
          </p:cNvPr>
          <p:cNvSpPr txBox="1"/>
          <p:nvPr/>
        </p:nvSpPr>
        <p:spPr>
          <a:xfrm>
            <a:off x="975998"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0.839</a:t>
            </a:r>
          </a:p>
        </p:txBody>
      </p:sp>
      <p:grpSp>
        <p:nvGrpSpPr>
          <p:cNvPr id="33" name="Group 32">
            <a:extLst>
              <a:ext uri="{FF2B5EF4-FFF2-40B4-BE49-F238E27FC236}">
                <a16:creationId xmlns:a16="http://schemas.microsoft.com/office/drawing/2014/main" id="{74BFC176-A2C3-4A79-803B-3E4F27F31ED9}"/>
              </a:ext>
            </a:extLst>
          </p:cNvPr>
          <p:cNvGrpSpPr/>
          <p:nvPr/>
        </p:nvGrpSpPr>
        <p:grpSpPr>
          <a:xfrm>
            <a:off x="223710" y="2828812"/>
            <a:ext cx="3771900" cy="2514600"/>
            <a:chOff x="223710" y="2830882"/>
            <a:chExt cx="3771900" cy="2514600"/>
          </a:xfrm>
        </p:grpSpPr>
        <p:pic>
          <p:nvPicPr>
            <p:cNvPr id="5" name="Picture 4" descr="A close up of a map&#10;&#10;Description automatically generated">
              <a:extLst>
                <a:ext uri="{FF2B5EF4-FFF2-40B4-BE49-F238E27FC236}">
                  <a16:creationId xmlns:a16="http://schemas.microsoft.com/office/drawing/2014/main" id="{0936B07F-EAB2-44D9-A7B6-5A942A693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10" y="2830882"/>
              <a:ext cx="3771900" cy="2514600"/>
            </a:xfrm>
            <a:prstGeom prst="rect">
              <a:avLst/>
            </a:prstGeom>
          </p:spPr>
        </p:pic>
        <p:sp>
          <p:nvSpPr>
            <p:cNvPr id="8" name="TextBox 7">
              <a:extLst>
                <a:ext uri="{FF2B5EF4-FFF2-40B4-BE49-F238E27FC236}">
                  <a16:creationId xmlns:a16="http://schemas.microsoft.com/office/drawing/2014/main" id="{6D262F9A-07A8-42AE-A825-C105F493E21E}"/>
                </a:ext>
              </a:extLst>
            </p:cNvPr>
            <p:cNvSpPr txBox="1"/>
            <p:nvPr/>
          </p:nvSpPr>
          <p:spPr>
            <a:xfrm>
              <a:off x="686110" y="3795050"/>
              <a:ext cx="581891" cy="184666"/>
            </a:xfrm>
            <a:prstGeom prst="rect">
              <a:avLst/>
            </a:prstGeom>
            <a:noFill/>
          </p:spPr>
          <p:txBody>
            <a:bodyPr wrap="square" rtlCol="0">
              <a:spAutoFit/>
            </a:bodyPr>
            <a:lstStyle/>
            <a:p>
              <a:r>
                <a:rPr lang="en-US" sz="600" dirty="0"/>
                <a:t>California</a:t>
              </a:r>
            </a:p>
          </p:txBody>
        </p:sp>
        <p:sp>
          <p:nvSpPr>
            <p:cNvPr id="10" name="TextBox 9">
              <a:extLst>
                <a:ext uri="{FF2B5EF4-FFF2-40B4-BE49-F238E27FC236}">
                  <a16:creationId xmlns:a16="http://schemas.microsoft.com/office/drawing/2014/main" id="{E8D68297-41F7-49B4-B8AB-371870039E15}"/>
                </a:ext>
              </a:extLst>
            </p:cNvPr>
            <p:cNvSpPr txBox="1"/>
            <p:nvPr/>
          </p:nvSpPr>
          <p:spPr>
            <a:xfrm>
              <a:off x="1572801" y="3600432"/>
              <a:ext cx="581891" cy="184666"/>
            </a:xfrm>
            <a:prstGeom prst="rect">
              <a:avLst/>
            </a:prstGeom>
            <a:noFill/>
          </p:spPr>
          <p:txBody>
            <a:bodyPr wrap="square" rtlCol="0">
              <a:spAutoFit/>
            </a:bodyPr>
            <a:lstStyle/>
            <a:p>
              <a:r>
                <a:rPr lang="en-US" sz="600" dirty="0"/>
                <a:t>Texas</a:t>
              </a:r>
            </a:p>
          </p:txBody>
        </p:sp>
        <p:sp>
          <p:nvSpPr>
            <p:cNvPr id="12" name="TextBox 11">
              <a:extLst>
                <a:ext uri="{FF2B5EF4-FFF2-40B4-BE49-F238E27FC236}">
                  <a16:creationId xmlns:a16="http://schemas.microsoft.com/office/drawing/2014/main" id="{F12E871D-C8AD-4C8D-8CE9-80FB616A823F}"/>
                </a:ext>
              </a:extLst>
            </p:cNvPr>
            <p:cNvSpPr txBox="1"/>
            <p:nvPr/>
          </p:nvSpPr>
          <p:spPr>
            <a:xfrm>
              <a:off x="2619443" y="4068007"/>
              <a:ext cx="581891" cy="184666"/>
            </a:xfrm>
            <a:prstGeom prst="rect">
              <a:avLst/>
            </a:prstGeom>
            <a:noFill/>
          </p:spPr>
          <p:txBody>
            <a:bodyPr wrap="square" rtlCol="0">
              <a:spAutoFit/>
            </a:bodyPr>
            <a:lstStyle/>
            <a:p>
              <a:r>
                <a:rPr lang="en-US" sz="600" dirty="0"/>
                <a:t>Georgia</a:t>
              </a:r>
            </a:p>
          </p:txBody>
        </p:sp>
        <p:sp>
          <p:nvSpPr>
            <p:cNvPr id="16" name="TextBox 15">
              <a:extLst>
                <a:ext uri="{FF2B5EF4-FFF2-40B4-BE49-F238E27FC236}">
                  <a16:creationId xmlns:a16="http://schemas.microsoft.com/office/drawing/2014/main" id="{83590372-922B-4059-8BFA-07B31FD587AC}"/>
                </a:ext>
              </a:extLst>
            </p:cNvPr>
            <p:cNvSpPr txBox="1"/>
            <p:nvPr/>
          </p:nvSpPr>
          <p:spPr>
            <a:xfrm>
              <a:off x="2223963" y="3957446"/>
              <a:ext cx="581891" cy="184666"/>
            </a:xfrm>
            <a:prstGeom prst="rect">
              <a:avLst/>
            </a:prstGeom>
            <a:noFill/>
          </p:spPr>
          <p:txBody>
            <a:bodyPr wrap="square" rtlCol="0">
              <a:spAutoFit/>
            </a:bodyPr>
            <a:lstStyle/>
            <a:p>
              <a:r>
                <a:rPr lang="en-US" sz="600" dirty="0"/>
                <a:t>Florida</a:t>
              </a:r>
            </a:p>
          </p:txBody>
        </p:sp>
        <p:sp>
          <p:nvSpPr>
            <p:cNvPr id="25" name="TextBox 24">
              <a:extLst>
                <a:ext uri="{FF2B5EF4-FFF2-40B4-BE49-F238E27FC236}">
                  <a16:creationId xmlns:a16="http://schemas.microsoft.com/office/drawing/2014/main" id="{ECB05F72-4A4E-487F-B5C5-2B75E6F3574F}"/>
                </a:ext>
              </a:extLst>
            </p:cNvPr>
            <p:cNvSpPr txBox="1"/>
            <p:nvPr/>
          </p:nvSpPr>
          <p:spPr>
            <a:xfrm>
              <a:off x="3003588" y="4589555"/>
              <a:ext cx="690690" cy="184666"/>
            </a:xfrm>
            <a:prstGeom prst="rect">
              <a:avLst/>
            </a:prstGeom>
            <a:noFill/>
          </p:spPr>
          <p:txBody>
            <a:bodyPr wrap="square" rtlCol="0">
              <a:spAutoFit/>
            </a:bodyPr>
            <a:lstStyle/>
            <a:p>
              <a:r>
                <a:rPr lang="en-US" sz="600" dirty="0"/>
                <a:t>South Dakota</a:t>
              </a:r>
            </a:p>
          </p:txBody>
        </p:sp>
        <p:sp>
          <p:nvSpPr>
            <p:cNvPr id="29" name="TextBox 28">
              <a:extLst>
                <a:ext uri="{FF2B5EF4-FFF2-40B4-BE49-F238E27FC236}">
                  <a16:creationId xmlns:a16="http://schemas.microsoft.com/office/drawing/2014/main" id="{5D861632-2547-4837-A148-9E8B11EDA0CD}"/>
                </a:ext>
              </a:extLst>
            </p:cNvPr>
            <p:cNvSpPr txBox="1"/>
            <p:nvPr/>
          </p:nvSpPr>
          <p:spPr>
            <a:xfrm>
              <a:off x="1958996" y="4222930"/>
              <a:ext cx="581891" cy="184666"/>
            </a:xfrm>
            <a:prstGeom prst="rect">
              <a:avLst/>
            </a:prstGeom>
            <a:noFill/>
          </p:spPr>
          <p:txBody>
            <a:bodyPr wrap="square" rtlCol="0">
              <a:spAutoFit/>
            </a:bodyPr>
            <a:lstStyle/>
            <a:p>
              <a:r>
                <a:rPr lang="en-US" sz="600" dirty="0"/>
                <a:t>Maryland</a:t>
              </a:r>
            </a:p>
          </p:txBody>
        </p:sp>
      </p:grpSp>
      <p:sp>
        <p:nvSpPr>
          <p:cNvPr id="35" name="TextBox 34">
            <a:extLst>
              <a:ext uri="{FF2B5EF4-FFF2-40B4-BE49-F238E27FC236}">
                <a16:creationId xmlns:a16="http://schemas.microsoft.com/office/drawing/2014/main" id="{C983087B-BB8E-4B1F-B916-538E36EC5338}"/>
              </a:ext>
            </a:extLst>
          </p:cNvPr>
          <p:cNvSpPr txBox="1"/>
          <p:nvPr/>
        </p:nvSpPr>
        <p:spPr>
          <a:xfrm>
            <a:off x="849583" y="2545829"/>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sample states </a:t>
            </a:r>
          </a:p>
        </p:txBody>
      </p:sp>
      <p:sp>
        <p:nvSpPr>
          <p:cNvPr id="37" name="TextBox 36">
            <a:extLst>
              <a:ext uri="{FF2B5EF4-FFF2-40B4-BE49-F238E27FC236}">
                <a16:creationId xmlns:a16="http://schemas.microsoft.com/office/drawing/2014/main" id="{B76FC007-72C7-4DDA-986C-6C1839262EA6}"/>
              </a:ext>
            </a:extLst>
          </p:cNvPr>
          <p:cNvSpPr txBox="1"/>
          <p:nvPr/>
        </p:nvSpPr>
        <p:spPr>
          <a:xfrm>
            <a:off x="5028154" y="2547827"/>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all states </a:t>
            </a:r>
          </a:p>
        </p:txBody>
      </p:sp>
    </p:spTree>
    <p:extLst>
      <p:ext uri="{BB962C8B-B14F-4D97-AF65-F5344CB8AC3E}">
        <p14:creationId xmlns:p14="http://schemas.microsoft.com/office/powerpoint/2010/main" val="404357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523417"/>
            <a:ext cx="2743200" cy="1828800"/>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523417"/>
            <a:ext cx="2743200" cy="1828800"/>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New Covid-19 Cases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1523417"/>
            <a:ext cx="2743200" cy="1828800"/>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800"/>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800"/>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800"/>
          </a:xfrm>
          <a:prstGeom prst="rect">
            <a:avLst/>
          </a:prstGeom>
        </p:spPr>
      </p:pic>
      <p:sp>
        <p:nvSpPr>
          <p:cNvPr id="2" name="TextBox 1">
            <a:extLst>
              <a:ext uri="{FF2B5EF4-FFF2-40B4-BE49-F238E27FC236}">
                <a16:creationId xmlns:a16="http://schemas.microsoft.com/office/drawing/2014/main" id="{FB3C1782-8BF8-4D96-B9D0-914C60DB2CDA}"/>
              </a:ext>
            </a:extLst>
          </p:cNvPr>
          <p:cNvSpPr txBox="1"/>
          <p:nvPr/>
        </p:nvSpPr>
        <p:spPr>
          <a:xfrm>
            <a:off x="2338604" y="2462110"/>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90469" y="2437817"/>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1836876"/>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1836875"/>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47569" y="279630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1897675"/>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1891841"/>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54823" y="2681004"/>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Tree>
    <p:extLst>
      <p:ext uri="{BB962C8B-B14F-4D97-AF65-F5344CB8AC3E}">
        <p14:creationId xmlns:p14="http://schemas.microsoft.com/office/powerpoint/2010/main" val="31105151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739</TotalTime>
  <Words>1370</Words>
  <Application>Microsoft Office PowerPoint</Application>
  <PresentationFormat>On-screen Show (4:3)</PresentationFormat>
  <Paragraphs>264</Paragraphs>
  <Slides>23</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Slack-Lato</vt:lpstr>
      <vt:lpstr>Wingdings 2</vt:lpstr>
      <vt:lpstr>View</vt:lpstr>
      <vt:lpstr>Mental Health during COVID-19</vt:lpstr>
      <vt:lpstr>Hypothesis</vt:lpstr>
      <vt:lpstr>Current State Openness Level</vt:lpstr>
      <vt:lpstr>State Quartiles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not highly correlated.</vt:lpstr>
      <vt:lpstr>PowerPoint Presentation</vt:lpstr>
      <vt:lpstr>Mental Health and Unemployment</vt:lpstr>
      <vt:lpstr>Unemployment vs COVID-19</vt:lpstr>
      <vt:lpstr>Unemployment Vs COVID-19</vt:lpstr>
      <vt:lpstr>Based on the analyses, we conclude the following: </vt:lpstr>
      <vt:lpstr>Based on the analyses, we conclude the following: </vt:lpstr>
      <vt:lpstr>Sources</vt:lpstr>
      <vt:lpstr>Mental Health and Unemployment</vt:lpstr>
      <vt:lpstr>State Unemployment Since COVID-19</vt:lpstr>
      <vt:lpstr>Unemployment Vs COVID-19</vt:lpstr>
      <vt:lpstr>States divided into Quartiles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Breakup</dc:title>
  <dc:creator>Kristina Ruhl</dc:creator>
  <cp:lastModifiedBy>Kristina Ruhl</cp:lastModifiedBy>
  <cp:revision>56</cp:revision>
  <dcterms:created xsi:type="dcterms:W3CDTF">2020-08-23T16:09:15Z</dcterms:created>
  <dcterms:modified xsi:type="dcterms:W3CDTF">2020-08-25T22:02:16Z</dcterms:modified>
</cp:coreProperties>
</file>