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3" r:id="rId2"/>
    <p:sldId id="256" r:id="rId3"/>
    <p:sldId id="258" r:id="rId4"/>
    <p:sldId id="260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72" r:id="rId13"/>
    <p:sldId id="276" r:id="rId14"/>
    <p:sldId id="278" r:id="rId15"/>
    <p:sldId id="277" r:id="rId16"/>
    <p:sldId id="280" r:id="rId17"/>
    <p:sldId id="282" r:id="rId18"/>
    <p:sldId id="270" r:id="rId19"/>
    <p:sldId id="273" r:id="rId20"/>
    <p:sldId id="274" r:id="rId21"/>
    <p:sldId id="283" r:id="rId22"/>
    <p:sldId id="271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54" d="100"/>
          <a:sy n="154" d="100"/>
        </p:scale>
        <p:origin x="13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state.us/research/covid/public" TargetMode="Externa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D16-CC04-48DC-BD71-23EAC926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Breakup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0A2-F7C5-49F3-9A58-3D595257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Openness/picking states</a:t>
            </a:r>
          </a:p>
          <a:p>
            <a:r>
              <a:rPr lang="en-US" dirty="0"/>
              <a:t>Baseline for mental health</a:t>
            </a:r>
          </a:p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  <a:p>
            <a:r>
              <a:rPr lang="en-US" dirty="0"/>
              <a:t>Mental Health and Unemployment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(where to put state openness level vs mental health)</a:t>
            </a:r>
          </a:p>
        </p:txBody>
      </p:sp>
    </p:spTree>
    <p:extLst>
      <p:ext uri="{BB962C8B-B14F-4D97-AF65-F5344CB8AC3E}">
        <p14:creationId xmlns:p14="http://schemas.microsoft.com/office/powerpoint/2010/main" val="1763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69" y="816784"/>
            <a:ext cx="5834243" cy="52978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Spikes In California And Florida Have Driven Higher COVID-19 Unemployment Levels, But Georgia Has Remained Consistently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3EBEA55-F2FA-432C-8864-1F3005D7B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"/>
          <a:stretch/>
        </p:blipFill>
        <p:spPr>
          <a:xfrm>
            <a:off x="12357" y="1495672"/>
            <a:ext cx="3994159" cy="31646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20EF32-D282-4CF2-B649-F61893BC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71" y="1463307"/>
            <a:ext cx="4114800" cy="2743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8F0140-B645-4115-988A-1F819DD1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5" b="22117"/>
          <a:stretch/>
        </p:blipFill>
        <p:spPr>
          <a:xfrm>
            <a:off x="3897671" y="4247142"/>
            <a:ext cx="4114800" cy="26311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2C68569-E615-4C9B-A09E-D0DFDBC10965}"/>
              </a:ext>
            </a:extLst>
          </p:cNvPr>
          <p:cNvSpPr/>
          <p:nvPr/>
        </p:nvSpPr>
        <p:spPr>
          <a:xfrm>
            <a:off x="1184564" y="4514850"/>
            <a:ext cx="1418359" cy="1433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initial UI claims</a:t>
            </a:r>
          </a:p>
        </p:txBody>
      </p:sp>
    </p:spTree>
    <p:extLst>
      <p:ext uri="{BB962C8B-B14F-4D97-AF65-F5344CB8AC3E}">
        <p14:creationId xmlns:p14="http://schemas.microsoft.com/office/powerpoint/2010/main" val="112193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A2D77AE-C894-4B9A-ABE2-90696B3E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" y="2090514"/>
            <a:ext cx="2973080" cy="19820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D5B528-69B7-4E3B-9BBF-0390AB311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76"/>
          <a:stretch/>
        </p:blipFill>
        <p:spPr>
          <a:xfrm>
            <a:off x="5535315" y="2088383"/>
            <a:ext cx="2867117" cy="2011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9B0E1A-4B5A-4F6F-8BBB-D52A5D308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2" b="21449"/>
          <a:stretch/>
        </p:blipFill>
        <p:spPr>
          <a:xfrm>
            <a:off x="2695485" y="2066872"/>
            <a:ext cx="2867116" cy="20328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9AE42D-C292-4D5D-B150-3524A4672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63" b="25037"/>
          <a:stretch/>
        </p:blipFill>
        <p:spPr>
          <a:xfrm>
            <a:off x="-22035" y="4169289"/>
            <a:ext cx="2768346" cy="20414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F63372-88E8-4C95-A04C-69BF03B301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30"/>
          <a:stretch/>
        </p:blipFill>
        <p:spPr>
          <a:xfrm>
            <a:off x="2731264" y="4168809"/>
            <a:ext cx="3180142" cy="20419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F222DE-18DA-4F75-8DC9-15487B2416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92"/>
          <a:stretch/>
        </p:blipFill>
        <p:spPr>
          <a:xfrm>
            <a:off x="5512165" y="4168809"/>
            <a:ext cx="2867117" cy="2041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13FC9-AC79-4C1E-9C98-FFA547EA92A3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Anxiety and Depression was going in the wrong direction delivering the highest levels of any state in the most recent weeks.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BF82C-6539-4938-876D-8C1633D2691C}"/>
              </a:ext>
            </a:extLst>
          </p:cNvPr>
          <p:cNvGrpSpPr/>
          <p:nvPr/>
        </p:nvGrpSpPr>
        <p:grpSpPr>
          <a:xfrm>
            <a:off x="1077293" y="6303393"/>
            <a:ext cx="6302112" cy="276999"/>
            <a:chOff x="1077293" y="6303393"/>
            <a:chExt cx="6302112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07E051-C76B-4CDD-BB73-7ECEE7BB0D6F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6A0598-B8EA-45AA-AEEE-268D1F7C33A5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455EC3-AE23-49CD-89B3-6E506546254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B7496-A142-439B-B0D4-107AEE0C48C1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05423-F13E-4FC5-81BB-498D57572498}"/>
                </a:ext>
              </a:extLst>
            </p:cNvPr>
            <p:cNvSpPr txBox="1"/>
            <p:nvPr/>
          </p:nvSpPr>
          <p:spPr>
            <a:xfrm>
              <a:off x="4791872" y="6303393"/>
              <a:ext cx="258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Anxiety &amp; Depression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2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BE1F7-4E73-4ED9-993E-1E3C1C76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4" y="2057732"/>
            <a:ext cx="3062911" cy="2041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60843-9FA4-4560-97FA-19E7158A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" b="30135"/>
          <a:stretch/>
        </p:blipFill>
        <p:spPr>
          <a:xfrm>
            <a:off x="36097" y="2096023"/>
            <a:ext cx="2804948" cy="201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3E728-4DA3-4111-9441-E9084881F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55"/>
          <a:stretch/>
        </p:blipFill>
        <p:spPr>
          <a:xfrm>
            <a:off x="5506475" y="2090515"/>
            <a:ext cx="2804947" cy="198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A9AA7-5B7F-44F2-8799-EB27885DF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7" r="5681"/>
          <a:stretch/>
        </p:blipFill>
        <p:spPr>
          <a:xfrm>
            <a:off x="48453" y="4439466"/>
            <a:ext cx="2759103" cy="1967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39532E-35C1-4C44-91E9-CDDC11F5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460" y="4451823"/>
            <a:ext cx="2951478" cy="1967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CBD047-517C-4E50-B292-A84419EC3D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34"/>
          <a:stretch/>
        </p:blipFill>
        <p:spPr>
          <a:xfrm>
            <a:off x="5540759" y="4439466"/>
            <a:ext cx="2758631" cy="1967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State level, correlations between weekly unemployment and anxiety and depression levels were low to not significant. South Dakota had the most significant levels with the lowest A&amp;D levels.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C3D0B-F6CD-43CC-9F58-E93FA27E53B6}"/>
              </a:ext>
            </a:extLst>
          </p:cNvPr>
          <p:cNvSpPr txBox="1"/>
          <p:nvPr/>
        </p:nvSpPr>
        <p:spPr>
          <a:xfrm>
            <a:off x="5935930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0.1388517442028963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441A2-AD82-4F58-B3FA-ED6FB03830B8}"/>
              </a:ext>
            </a:extLst>
          </p:cNvPr>
          <p:cNvSpPr txBox="1"/>
          <p:nvPr/>
        </p:nvSpPr>
        <p:spPr>
          <a:xfrm>
            <a:off x="407481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0.06348861620335115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9901F-3AA2-4C8F-BE20-49017A9881D0}"/>
              </a:ext>
            </a:extLst>
          </p:cNvPr>
          <p:cNvSpPr txBox="1"/>
          <p:nvPr/>
        </p:nvSpPr>
        <p:spPr>
          <a:xfrm>
            <a:off x="3163215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0.12038601420623161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717-410F-4D3B-ADD9-B9418858EFBE}"/>
              </a:ext>
            </a:extLst>
          </p:cNvPr>
          <p:cNvSpPr txBox="1"/>
          <p:nvPr/>
        </p:nvSpPr>
        <p:spPr>
          <a:xfrm>
            <a:off x="5954562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0.02893057673053143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C1C44-1CCF-4AF0-9A2A-52792A9BECC9}"/>
              </a:ext>
            </a:extLst>
          </p:cNvPr>
          <p:cNvSpPr txBox="1"/>
          <p:nvPr/>
        </p:nvSpPr>
        <p:spPr>
          <a:xfrm>
            <a:off x="377985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0.2550161097387838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4B128-AF3D-46BD-AE38-3FF07DB0C3BC}"/>
              </a:ext>
            </a:extLst>
          </p:cNvPr>
          <p:cNvSpPr txBox="1"/>
          <p:nvPr/>
        </p:nvSpPr>
        <p:spPr>
          <a:xfrm>
            <a:off x="3133719" y="6374361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0.3700032239524132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BD3A12-BA00-431F-8915-67AE3DE3578E}"/>
              </a:ext>
            </a:extLst>
          </p:cNvPr>
          <p:cNvSpPr/>
          <p:nvPr/>
        </p:nvSpPr>
        <p:spPr>
          <a:xfrm>
            <a:off x="3341591" y="5184701"/>
            <a:ext cx="3567357" cy="1810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R Square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Change to Anxiety OR Depressive Disorder</a:t>
            </a:r>
          </a:p>
        </p:txBody>
      </p:sp>
    </p:spTree>
    <p:extLst>
      <p:ext uri="{BB962C8B-B14F-4D97-AF65-F5344CB8AC3E}">
        <p14:creationId xmlns:p14="http://schemas.microsoft.com/office/powerpoint/2010/main" val="343058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11110" y="5658418"/>
            <a:ext cx="24100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Double Scale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B31BC-7D61-4705-A929-F0AA298E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" y="1814276"/>
            <a:ext cx="2872662" cy="2693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A2E6-FE42-47E6-BFAE-C91BC6E7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7" y="1818025"/>
            <a:ext cx="2872662" cy="1915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0A-88A9-47F6-BCDD-DA043286C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41" y="1821363"/>
            <a:ext cx="2872662" cy="2187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10A06-5B2D-45FC-AE43-D952DF948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1" y="3775147"/>
            <a:ext cx="2872662" cy="19151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F3B9FC-5543-4350-8D31-FB61C5359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916" y="3775146"/>
            <a:ext cx="2872662" cy="19151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91081B-1621-4462-9EA3-80F7BB057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351" y="3818580"/>
            <a:ext cx="2872662" cy="19151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83D9F72-A145-48A3-B56E-18BB3860B920}"/>
              </a:ext>
            </a:extLst>
          </p:cNvPr>
          <p:cNvGrpSpPr/>
          <p:nvPr/>
        </p:nvGrpSpPr>
        <p:grpSpPr>
          <a:xfrm>
            <a:off x="1047062" y="6014632"/>
            <a:ext cx="6398367" cy="461665"/>
            <a:chOff x="1077293" y="6219169"/>
            <a:chExt cx="6398367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C71700-6C97-4722-B4CC-30316320F75B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FDED4F-2F74-414C-9787-F6A2DBD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8281B4-4B95-418D-995C-45A8543C87D5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945CD0-17E9-46C5-A4BB-6CC4984D3513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64939-8630-4A08-BE4F-4F78764EDE8E}"/>
                </a:ext>
              </a:extLst>
            </p:cNvPr>
            <p:cNvSpPr txBox="1"/>
            <p:nvPr/>
          </p:nvSpPr>
          <p:spPr>
            <a:xfrm>
              <a:off x="4888127" y="6219169"/>
              <a:ext cx="258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 Positive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 Increases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6A0C66-CECD-4273-A494-B8981AAE4F89}"/>
              </a:ext>
            </a:extLst>
          </p:cNvPr>
          <p:cNvSpPr txBox="1"/>
          <p:nvPr/>
        </p:nvSpPr>
        <p:spPr>
          <a:xfrm>
            <a:off x="611110" y="1131598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Covid-19 Positive Cases were steady until around week 25, when there was a sudden spike in new cases</a:t>
            </a:r>
          </a:p>
        </p:txBody>
      </p:sp>
    </p:spTree>
    <p:extLst>
      <p:ext uri="{BB962C8B-B14F-4D97-AF65-F5344CB8AC3E}">
        <p14:creationId xmlns:p14="http://schemas.microsoft.com/office/powerpoint/2010/main" val="148189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86662" y="1059886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Correlations of Unemployment levels compared to COVID-19 Positive Increase levels were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51AA-8460-4014-A71E-125CA688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2"/>
          <a:stretch/>
        </p:blipFill>
        <p:spPr>
          <a:xfrm>
            <a:off x="52928" y="1756732"/>
            <a:ext cx="2697030" cy="231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D4D03-95FD-484F-9654-7D0F2B16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2"/>
          <a:stretch/>
        </p:blipFill>
        <p:spPr>
          <a:xfrm>
            <a:off x="2861940" y="1756732"/>
            <a:ext cx="2697030" cy="2405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6E46E-C0C9-4648-A1CB-B4D80C861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2"/>
          <a:stretch/>
        </p:blipFill>
        <p:spPr>
          <a:xfrm>
            <a:off x="5611589" y="1759622"/>
            <a:ext cx="2697030" cy="194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5E1-DC9E-4E87-88BA-D0888EC7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" y="3931662"/>
            <a:ext cx="2918924" cy="194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68EA4-FCA8-441C-B2A3-33E4783DB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40" y="3931661"/>
            <a:ext cx="2918924" cy="194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22D0F-EA39-4E4D-8B3D-F5D1ADA698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602"/>
          <a:stretch/>
        </p:blipFill>
        <p:spPr>
          <a:xfrm>
            <a:off x="5611589" y="3931661"/>
            <a:ext cx="2697030" cy="1945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381C8-C3A4-46FA-8C5E-38DA5290AB12}"/>
              </a:ext>
            </a:extLst>
          </p:cNvPr>
          <p:cNvSpPr txBox="1"/>
          <p:nvPr/>
        </p:nvSpPr>
        <p:spPr>
          <a:xfrm>
            <a:off x="5935930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0.10417330917941174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65204-7D45-45E7-862A-CE0E76F9766B}"/>
              </a:ext>
            </a:extLst>
          </p:cNvPr>
          <p:cNvSpPr txBox="1"/>
          <p:nvPr/>
        </p:nvSpPr>
        <p:spPr>
          <a:xfrm>
            <a:off x="407481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0.2061400286961551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1747C-EAB2-4ED5-BF97-792459035140}"/>
              </a:ext>
            </a:extLst>
          </p:cNvPr>
          <p:cNvSpPr txBox="1"/>
          <p:nvPr/>
        </p:nvSpPr>
        <p:spPr>
          <a:xfrm>
            <a:off x="3163215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0.013558957894785322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8FA1D-8933-4FDD-895A-411A9CCEC627}"/>
              </a:ext>
            </a:extLst>
          </p:cNvPr>
          <p:cNvSpPr txBox="1"/>
          <p:nvPr/>
        </p:nvSpPr>
        <p:spPr>
          <a:xfrm>
            <a:off x="5935930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0.2539567916715078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2D3DA-07AE-45BE-8E7D-DF8AA1B1A45F}"/>
              </a:ext>
            </a:extLst>
          </p:cNvPr>
          <p:cNvSpPr txBox="1"/>
          <p:nvPr/>
        </p:nvSpPr>
        <p:spPr>
          <a:xfrm>
            <a:off x="407481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0.62987345459035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FA381-3C4C-40D7-A59F-6DAD47A61927}"/>
              </a:ext>
            </a:extLst>
          </p:cNvPr>
          <p:cNvSpPr txBox="1"/>
          <p:nvPr/>
        </p:nvSpPr>
        <p:spPr>
          <a:xfrm>
            <a:off x="3163215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0.7404008022828966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C8C1E0-2590-4D43-B683-76639B55AF20}"/>
              </a:ext>
            </a:extLst>
          </p:cNvPr>
          <p:cNvSpPr/>
          <p:nvPr/>
        </p:nvSpPr>
        <p:spPr>
          <a:xfrm>
            <a:off x="3341591" y="5184701"/>
            <a:ext cx="3567357" cy="1810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R Square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Change to Anxiety OR Depressive Disorder</a:t>
            </a:r>
          </a:p>
        </p:txBody>
      </p:sp>
    </p:spTree>
    <p:extLst>
      <p:ext uri="{BB962C8B-B14F-4D97-AF65-F5344CB8AC3E}">
        <p14:creationId xmlns:p14="http://schemas.microsoft.com/office/powerpoint/2010/main" val="339717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27C-BA16-4C82-B4F2-27EF3678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-489150"/>
            <a:ext cx="7063740" cy="3560445"/>
          </a:xfrm>
        </p:spPr>
        <p:txBody>
          <a:bodyPr/>
          <a:lstStyle/>
          <a:p>
            <a:r>
              <a:rPr lang="en-US" dirty="0"/>
              <a:t>Mental Health during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261B-B91A-45FF-BC7A-1A8B6426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8" y="5917624"/>
            <a:ext cx="5837802" cy="460318"/>
          </a:xfrm>
        </p:spPr>
        <p:txBody>
          <a:bodyPr/>
          <a:lstStyle/>
          <a:p>
            <a:r>
              <a:rPr lang="en-US" dirty="0"/>
              <a:t>UTSA Data Analytics Bootcamp Project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E3C5F9-8DF9-4D89-88B9-96A3AFB146D8}"/>
              </a:ext>
            </a:extLst>
          </p:cNvPr>
          <p:cNvSpPr txBox="1">
            <a:spLocks/>
          </p:cNvSpPr>
          <p:nvPr/>
        </p:nvSpPr>
        <p:spPr>
          <a:xfrm>
            <a:off x="431958" y="6418116"/>
            <a:ext cx="5837802" cy="4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Adela Garza, Kristina Ruhl, </a:t>
            </a:r>
            <a:r>
              <a:rPr lang="en-US" sz="1200" dirty="0" err="1"/>
              <a:t>Giam</a:t>
            </a:r>
            <a:r>
              <a:rPr lang="en-US" sz="1200" dirty="0"/>
              <a:t> </a:t>
            </a:r>
            <a:r>
              <a:rPr lang="en-US" sz="1200" dirty="0" err="1"/>
              <a:t>Sigaud</a:t>
            </a:r>
            <a:r>
              <a:rPr lang="en-US" sz="1200" dirty="0"/>
              <a:t>, and Leo Zambrano</a:t>
            </a:r>
          </a:p>
        </p:txBody>
      </p:sp>
    </p:spTree>
    <p:extLst>
      <p:ext uri="{BB962C8B-B14F-4D97-AF65-F5344CB8AC3E}">
        <p14:creationId xmlns:p14="http://schemas.microsoft.com/office/powerpoint/2010/main" val="18121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based on: United States Department of Labor, Unemployment Insurance Weekly Claims Data at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  <a:p>
            <a:r>
              <a:rPr lang="en-US" dirty="0">
                <a:hlinkClick r:id="rId3"/>
              </a:rPr>
              <a:t>https://www.multistate.us/research/covid/public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3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94" y="401535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F921-F505-435F-BFD2-1DCBE67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1" y="2356716"/>
            <a:ext cx="5055458" cy="3370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746E1-F4A1-4B29-99A0-DA806EB7C597}"/>
              </a:ext>
            </a:extLst>
          </p:cNvPr>
          <p:cNvSpPr txBox="1"/>
          <p:nvPr/>
        </p:nvSpPr>
        <p:spPr>
          <a:xfrm>
            <a:off x="753762" y="1229835"/>
            <a:ext cx="717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low correlation between increasing levels of weekly Unemployment from the sample states compared to increased Anxiety and Depression levels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9B730-0BC2-4D4C-AEF8-1DA6ED4ED1F2}"/>
              </a:ext>
            </a:extLst>
          </p:cNvPr>
          <p:cNvSpPr txBox="1"/>
          <p:nvPr/>
        </p:nvSpPr>
        <p:spPr>
          <a:xfrm>
            <a:off x="2877700" y="5727021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0.08916941867418232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7741B7-0D46-4E09-89F9-AB067141AE2D}"/>
              </a:ext>
            </a:extLst>
          </p:cNvPr>
          <p:cNvCxnSpPr/>
          <p:nvPr/>
        </p:nvCxnSpPr>
        <p:spPr>
          <a:xfrm>
            <a:off x="67541" y="618259"/>
            <a:ext cx="7273636" cy="535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2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State Unemployment Since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and Georgia have experienced the highest COVID-19 Percentage increases based on their populations.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9E4-77C3-4197-853B-9DE14393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209550" y="2046211"/>
            <a:ext cx="2562244" cy="186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51AE-B891-44DC-B9EC-A353351C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4" b="8075"/>
          <a:stretch/>
        </p:blipFill>
        <p:spPr>
          <a:xfrm>
            <a:off x="2910895" y="2054243"/>
            <a:ext cx="2562244" cy="192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72A91-DEA7-4724-8E9E-D317C0850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65" b="20000"/>
          <a:stretch/>
        </p:blipFill>
        <p:spPr>
          <a:xfrm>
            <a:off x="5638781" y="2072136"/>
            <a:ext cx="2562244" cy="1868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1D0C-DCC9-4F32-900A-320FDC93D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5"/>
          <a:stretch/>
        </p:blipFill>
        <p:spPr>
          <a:xfrm>
            <a:off x="221907" y="4016385"/>
            <a:ext cx="2609869" cy="186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FAC9-FFCF-4F1E-931B-4A69F8EC6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5"/>
          <a:stretch/>
        </p:blipFill>
        <p:spPr>
          <a:xfrm>
            <a:off x="2919264" y="3945469"/>
            <a:ext cx="2632029" cy="223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46D5-19A5-4AD1-B14E-BEEAF5F73A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75"/>
          <a:stretch/>
        </p:blipFill>
        <p:spPr>
          <a:xfrm>
            <a:off x="5645196" y="3961374"/>
            <a:ext cx="2632029" cy="18681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479C10-4169-4DCA-BA14-BC3FF3FCD442}"/>
              </a:ext>
            </a:extLst>
          </p:cNvPr>
          <p:cNvSpPr/>
          <p:nvPr/>
        </p:nvSpPr>
        <p:spPr>
          <a:xfrm>
            <a:off x="6870939" y="92141"/>
            <a:ext cx="1558636" cy="1098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red calculation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B89C94-1C7C-44C3-9338-52D3745B6F40}"/>
              </a:ext>
            </a:extLst>
          </p:cNvPr>
          <p:cNvCxnSpPr/>
          <p:nvPr/>
        </p:nvCxnSpPr>
        <p:spPr>
          <a:xfrm>
            <a:off x="410441" y="1229835"/>
            <a:ext cx="7736032" cy="47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B102-F561-424F-8894-9851C57A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0" y="1922469"/>
            <a:ext cx="5241850" cy="4307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E6F24-58D9-4EE6-8407-52041D48FE8A}"/>
              </a:ext>
            </a:extLst>
          </p:cNvPr>
          <p:cNvSpPr txBox="1"/>
          <p:nvPr/>
        </p:nvSpPr>
        <p:spPr>
          <a:xfrm>
            <a:off x="2507797" y="5505054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0.11049865197151916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2A22C3-49C7-420B-A60D-3E31B8C60BBB}"/>
              </a:ext>
            </a:extLst>
          </p:cNvPr>
          <p:cNvCxnSpPr/>
          <p:nvPr/>
        </p:nvCxnSpPr>
        <p:spPr>
          <a:xfrm>
            <a:off x="571500" y="509155"/>
            <a:ext cx="6800850" cy="524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519-7404-467A-B250-88C12459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D8A-E000-428B-A4E5-E509F65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factors have a correlation to mental health during COVID-19</a:t>
            </a:r>
          </a:p>
          <a:p>
            <a:pPr lvl="1"/>
            <a:r>
              <a:rPr lang="en-US" dirty="0"/>
              <a:t>State openness</a:t>
            </a:r>
          </a:p>
          <a:p>
            <a:pPr lvl="1"/>
            <a:r>
              <a:rPr lang="en-US" dirty="0"/>
              <a:t>The number of weekly new COVID-19 cases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BDF-8EB6-4AA7-BFAC-5D8EF46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10"/>
            <a:ext cx="7269480" cy="661632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State Openness Level*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1DB5-58A7-48DA-9841-1E7FDEF32E06}"/>
              </a:ext>
            </a:extLst>
          </p:cNvPr>
          <p:cNvSpPr txBox="1"/>
          <p:nvPr/>
        </p:nvSpPr>
        <p:spPr>
          <a:xfrm>
            <a:off x="499378" y="978872"/>
            <a:ext cx="4125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following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Reopening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Emergency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Gathering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Mandates</a:t>
            </a:r>
          </a:p>
          <a:p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ADDE1-EE62-41AB-B653-FE4C4FC8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82" y="3448927"/>
            <a:ext cx="6891989" cy="3409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9A6B6-86C0-4206-A8CB-6DE3083FFC63}"/>
              </a:ext>
            </a:extLst>
          </p:cNvPr>
          <p:cNvSpPr txBox="1"/>
          <p:nvPr/>
        </p:nvSpPr>
        <p:spPr>
          <a:xfrm>
            <a:off x="0" y="6611779"/>
            <a:ext cx="7824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*openness score came from </a:t>
            </a:r>
          </a:p>
        </p:txBody>
      </p:sp>
    </p:spTree>
    <p:extLst>
      <p:ext uri="{BB962C8B-B14F-4D97-AF65-F5344CB8AC3E}">
        <p14:creationId xmlns:p14="http://schemas.microsoft.com/office/powerpoint/2010/main" val="6579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A98-F733-4913-AB65-F0A8D1D3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50" y="1210543"/>
            <a:ext cx="3999669" cy="2353540"/>
          </a:xfrm>
        </p:spPr>
        <p:txBody>
          <a:bodyPr/>
          <a:lstStyle/>
          <a:p>
            <a:r>
              <a:rPr lang="en-US" dirty="0"/>
              <a:t>Q2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Q3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4527B3-8C9E-4655-BA01-B5FE8F117264}"/>
              </a:ext>
            </a:extLst>
          </p:cNvPr>
          <p:cNvSpPr txBox="1">
            <a:spLocks/>
          </p:cNvSpPr>
          <p:nvPr/>
        </p:nvSpPr>
        <p:spPr>
          <a:xfrm>
            <a:off x="347595" y="187036"/>
            <a:ext cx="7269480" cy="953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Quartiles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6F48E-2211-400C-9A74-DBB3C429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52" y="3303036"/>
            <a:ext cx="5189511" cy="34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E7F-E9A8-4A6C-8E66-86D1436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90" y="1140603"/>
            <a:ext cx="6966274" cy="4351337"/>
          </a:xfrm>
        </p:spPr>
        <p:txBody>
          <a:bodyPr/>
          <a:lstStyle/>
          <a:p>
            <a:r>
              <a:rPr lang="en-US" dirty="0"/>
              <a:t>To select our sample of states, we used the following criteria:</a:t>
            </a:r>
          </a:p>
          <a:p>
            <a:pPr lvl="1"/>
            <a:r>
              <a:rPr lang="en-US" dirty="0"/>
              <a:t>The state with the lowest opening score (California)</a:t>
            </a:r>
          </a:p>
          <a:p>
            <a:pPr lvl="1"/>
            <a:r>
              <a:rPr lang="en-US" dirty="0"/>
              <a:t>The state with the highest opening score (South Dakota)</a:t>
            </a:r>
          </a:p>
          <a:p>
            <a:pPr lvl="1"/>
            <a:r>
              <a:rPr lang="en-US" dirty="0"/>
              <a:t>A state near the mean of the 2</a:t>
            </a:r>
            <a:r>
              <a:rPr lang="en-US" baseline="30000" dirty="0"/>
              <a:t>nd</a:t>
            </a:r>
            <a:r>
              <a:rPr lang="en-US" dirty="0"/>
              <a:t> quartile (Maryland)</a:t>
            </a:r>
          </a:p>
          <a:p>
            <a:pPr lvl="1"/>
            <a:r>
              <a:rPr lang="en-US" dirty="0"/>
              <a:t>A state near the mean of the 3</a:t>
            </a:r>
            <a:r>
              <a:rPr lang="en-US" baseline="30000" dirty="0"/>
              <a:t>rd</a:t>
            </a:r>
            <a:r>
              <a:rPr lang="en-US" dirty="0"/>
              <a:t> quartile (Florida)</a:t>
            </a:r>
          </a:p>
          <a:p>
            <a:pPr lvl="1"/>
            <a:r>
              <a:rPr lang="en-US" dirty="0"/>
              <a:t>For the states near the mean, we also wanted to make sure we got a good distribution of across the U.S.</a:t>
            </a:r>
          </a:p>
          <a:p>
            <a:pPr lvl="1"/>
            <a:r>
              <a:rPr lang="en-US" dirty="0"/>
              <a:t>Texas because we live here</a:t>
            </a:r>
          </a:p>
          <a:p>
            <a:pPr lvl="1"/>
            <a:r>
              <a:rPr lang="en-US" dirty="0"/>
              <a:t>Georgia because its been a focus in the news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2E9172-BECD-4CE5-85A6-7B51D7B3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5" y="187036"/>
            <a:ext cx="7269480" cy="953567"/>
          </a:xfrm>
        </p:spPr>
        <p:txBody>
          <a:bodyPr/>
          <a:lstStyle/>
          <a:p>
            <a:r>
              <a:rPr lang="en-US" dirty="0"/>
              <a:t>Picking our Sample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50DB-3A0B-4F66-B878-8ACDE74C8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"/>
          <a:stretch/>
        </p:blipFill>
        <p:spPr>
          <a:xfrm>
            <a:off x="1914642" y="3828007"/>
            <a:ext cx="4135386" cy="29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calculated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FA5B7C-349A-44BD-8CFA-65F87E33951E}"/>
              </a:ext>
            </a:extLst>
          </p:cNvPr>
          <p:cNvSpPr txBox="1">
            <a:spLocks/>
          </p:cNvSpPr>
          <p:nvPr/>
        </p:nvSpPr>
        <p:spPr>
          <a:xfrm>
            <a:off x="0" y="131388"/>
            <a:ext cx="7269480" cy="63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Openness vs Mental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FC06E-074B-460C-B291-DFCE0423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" y="3617750"/>
            <a:ext cx="4114800" cy="282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55450-9654-4A3E-95C0-52F97BFB36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55" y="3581685"/>
            <a:ext cx="4114800" cy="28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compared to </a:t>
            </a:r>
            <a:r>
              <a:rPr lang="en-US" dirty="0" err="1"/>
              <a:t>covid</a:t>
            </a:r>
            <a:r>
              <a:rPr lang="en-US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4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344</TotalTime>
  <Words>590</Words>
  <Application>Microsoft Office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Presentation Breakup</vt:lpstr>
      <vt:lpstr>Mental Health during COVID-19</vt:lpstr>
      <vt:lpstr>Hypothesis</vt:lpstr>
      <vt:lpstr>Current State Openness Level*</vt:lpstr>
      <vt:lpstr>PowerPoint Presentation</vt:lpstr>
      <vt:lpstr>Picking our Sample States</vt:lpstr>
      <vt:lpstr>How we calculated baseline</vt:lpstr>
      <vt:lpstr>PowerPoint Presentation</vt:lpstr>
      <vt:lpstr>Baseline compared to covid time</vt:lpstr>
      <vt:lpstr>Mental Health and Covid Cases</vt:lpstr>
      <vt:lpstr>Mental Health and Covid Cases</vt:lpstr>
      <vt:lpstr>Mental Health and Covid Cases</vt:lpstr>
      <vt:lpstr>Spikes In California And Florida Have Driven Higher COVID-19 Unemployment Levels, But Georgia Has Remained Consistently High</vt:lpstr>
      <vt:lpstr>Mental Health and Unemployment</vt:lpstr>
      <vt:lpstr>Mental Health and Unemployment</vt:lpstr>
      <vt:lpstr>Unemployment Vs COVID-19</vt:lpstr>
      <vt:lpstr>Unemployment Vs COVID-19</vt:lpstr>
      <vt:lpstr>Putting it all together</vt:lpstr>
      <vt:lpstr>Putting it all together</vt:lpstr>
      <vt:lpstr>Putting it all together</vt:lpstr>
      <vt:lpstr>Sources</vt:lpstr>
      <vt:lpstr>Mental Health and Unemployment</vt:lpstr>
      <vt:lpstr>State Unemployment Since COVID-19</vt:lpstr>
      <vt:lpstr>Unemployment Vs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Kristina Ruhl</cp:lastModifiedBy>
  <cp:revision>17</cp:revision>
  <dcterms:created xsi:type="dcterms:W3CDTF">2020-08-23T16:09:15Z</dcterms:created>
  <dcterms:modified xsi:type="dcterms:W3CDTF">2020-08-25T03:48:01Z</dcterms:modified>
</cp:coreProperties>
</file>