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63" r:id="rId2"/>
    <p:sldId id="256" r:id="rId3"/>
    <p:sldId id="258" r:id="rId4"/>
    <p:sldId id="260" r:id="rId5"/>
    <p:sldId id="261" r:id="rId6"/>
    <p:sldId id="262" r:id="rId7"/>
    <p:sldId id="264" r:id="rId8"/>
    <p:sldId id="284" r:id="rId9"/>
    <p:sldId id="259" r:id="rId10"/>
    <p:sldId id="286" r:id="rId11"/>
    <p:sldId id="291" r:id="rId12"/>
    <p:sldId id="292" r:id="rId13"/>
    <p:sldId id="293" r:id="rId14"/>
    <p:sldId id="276" r:id="rId15"/>
    <p:sldId id="278" r:id="rId16"/>
    <p:sldId id="277" r:id="rId17"/>
    <p:sldId id="280" r:id="rId18"/>
    <p:sldId id="282" r:id="rId19"/>
    <p:sldId id="270" r:id="rId20"/>
    <p:sldId id="273" r:id="rId21"/>
    <p:sldId id="290" r:id="rId22"/>
    <p:sldId id="271" r:id="rId23"/>
    <p:sldId id="279" r:id="rId24"/>
    <p:sldId id="281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186B"/>
    <a:srgbClr val="5BB976"/>
    <a:srgbClr val="1F6D8B"/>
    <a:srgbClr val="FFE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4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2F2BDCC7-A3D8-406D-81E7-8875B1AB474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37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1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5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573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7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7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0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3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8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F2BDCC7-A3D8-406D-81E7-8875B1AB474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7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ltistate.us/research/covid/public" TargetMode="External"/><Relationship Id="rId2" Type="http://schemas.openxmlformats.org/officeDocument/2006/relationships/hyperlink" Target="https://oui.doleta.gov/unemploy/claim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vidtracking.com/data/api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FD16-CC04-48DC-BD71-23EAC926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Breakup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50A2-F7C5-49F3-9A58-3D5952572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  <a:p>
            <a:r>
              <a:rPr lang="en-US" dirty="0"/>
              <a:t>Openness/picking states</a:t>
            </a:r>
          </a:p>
          <a:p>
            <a:r>
              <a:rPr lang="en-US" dirty="0"/>
              <a:t>Baseline for mental health</a:t>
            </a:r>
          </a:p>
          <a:p>
            <a:r>
              <a:rPr lang="en-US" dirty="0"/>
              <a:t>Mental Health and </a:t>
            </a:r>
            <a:r>
              <a:rPr lang="en-US" dirty="0" err="1"/>
              <a:t>Covid</a:t>
            </a:r>
            <a:r>
              <a:rPr lang="en-US" dirty="0"/>
              <a:t> cases</a:t>
            </a:r>
          </a:p>
          <a:p>
            <a:r>
              <a:rPr lang="en-US" dirty="0"/>
              <a:t>Mental Health and Unemployment</a:t>
            </a:r>
          </a:p>
          <a:p>
            <a:r>
              <a:rPr lang="en-US" dirty="0"/>
              <a:t>Putting it all together</a:t>
            </a:r>
          </a:p>
          <a:p>
            <a:r>
              <a:rPr lang="en-US" dirty="0"/>
              <a:t>(where to put state openness level vs mental health)</a:t>
            </a:r>
          </a:p>
        </p:txBody>
      </p:sp>
    </p:spTree>
    <p:extLst>
      <p:ext uri="{BB962C8B-B14F-4D97-AF65-F5344CB8AC3E}">
        <p14:creationId xmlns:p14="http://schemas.microsoft.com/office/powerpoint/2010/main" val="17631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A close up of a mans face&#10;&#10;Description automatically generated">
            <a:extLst>
              <a:ext uri="{FF2B5EF4-FFF2-40B4-BE49-F238E27FC236}">
                <a16:creationId xmlns:a16="http://schemas.microsoft.com/office/drawing/2014/main" id="{4EA07FA6-E909-4099-84F4-8F6162D502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7" t="5290" r="7651"/>
          <a:stretch/>
        </p:blipFill>
        <p:spPr>
          <a:xfrm>
            <a:off x="676550" y="1038220"/>
            <a:ext cx="2780199" cy="1732061"/>
          </a:xfr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911D220C-2768-473C-A213-BDBC096360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3" t="5290" r="7895"/>
          <a:stretch/>
        </p:blipFill>
        <p:spPr>
          <a:xfrm>
            <a:off x="734692" y="3068953"/>
            <a:ext cx="2674488" cy="173206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64028AB-AE49-43F5-BCDA-D3AFC4B51D9B}"/>
              </a:ext>
            </a:extLst>
          </p:cNvPr>
          <p:cNvSpPr txBox="1">
            <a:spLocks/>
          </p:cNvSpPr>
          <p:nvPr/>
        </p:nvSpPr>
        <p:spPr>
          <a:xfrm>
            <a:off x="566297" y="139925"/>
            <a:ext cx="7269480" cy="661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New Covid-19 Cases by State </a:t>
            </a:r>
          </a:p>
        </p:txBody>
      </p:sp>
      <p:pic>
        <p:nvPicPr>
          <p:cNvPr id="10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29224BD6-8D02-4051-9567-00D116B6C5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8182"/>
          <a:stretch/>
        </p:blipFill>
        <p:spPr>
          <a:xfrm>
            <a:off x="4681850" y="1134959"/>
            <a:ext cx="2741231" cy="1732061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E4A508-FB0F-41E0-9845-8144B5E455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8195"/>
          <a:stretch/>
        </p:blipFill>
        <p:spPr>
          <a:xfrm>
            <a:off x="4530738" y="3068953"/>
            <a:ext cx="3043454" cy="1732062"/>
          </a:xfrm>
          <a:prstGeom prst="rect">
            <a:avLst/>
          </a:prstGeom>
        </p:spPr>
      </p:pic>
      <p:pic>
        <p:nvPicPr>
          <p:cNvPr id="12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5A17E6-7949-47E2-9E8D-5A426603301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" t="5290" r="7714"/>
          <a:stretch/>
        </p:blipFill>
        <p:spPr>
          <a:xfrm>
            <a:off x="888193" y="4986013"/>
            <a:ext cx="2462845" cy="1732062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5C48024-25FB-4F7B-8FE5-CB5B5A00CD6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8333"/>
          <a:stretch/>
        </p:blipFill>
        <p:spPr>
          <a:xfrm>
            <a:off x="4679157" y="4936082"/>
            <a:ext cx="2746617" cy="1732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5F84C7-D184-42B3-8964-BA8E39D0048E}"/>
              </a:ext>
            </a:extLst>
          </p:cNvPr>
          <p:cNvSpPr txBox="1"/>
          <p:nvPr/>
        </p:nvSpPr>
        <p:spPr>
          <a:xfrm>
            <a:off x="3206502" y="2413337"/>
            <a:ext cx="1829138" cy="2308324"/>
          </a:xfrm>
          <a:prstGeom prst="rect">
            <a:avLst/>
          </a:prstGeom>
          <a:solidFill>
            <a:srgbClr val="FF0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-Change blue to “</a:t>
            </a:r>
            <a:r>
              <a:rPr lang="en-US" dirty="0" err="1"/>
              <a:t>tab:blue</a:t>
            </a:r>
            <a:r>
              <a:rPr lang="en-US" dirty="0"/>
              <a:t>”, and lines to </a:t>
            </a:r>
            <a:r>
              <a:rPr lang="en-US" dirty="0" err="1"/>
              <a:t>dimgray</a:t>
            </a:r>
            <a:endParaRPr lang="en-US" dirty="0"/>
          </a:p>
          <a:p>
            <a:r>
              <a:rPr lang="en-US" dirty="0"/>
              <a:t>- Need legend</a:t>
            </a:r>
          </a:p>
          <a:p>
            <a:r>
              <a:rPr lang="en-US" dirty="0"/>
              <a:t>-Just drop in, I will resize and arrange</a:t>
            </a:r>
          </a:p>
        </p:txBody>
      </p:sp>
    </p:spTree>
    <p:extLst>
      <p:ext uri="{BB962C8B-B14F-4D97-AF65-F5344CB8AC3E}">
        <p14:creationId xmlns:p14="http://schemas.microsoft.com/office/powerpoint/2010/main" val="3110515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A3064C-BA45-4FAC-A26E-061C46E40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53" y="939284"/>
            <a:ext cx="2743201" cy="1828800"/>
          </a:xfrm>
          <a:prstGeom prst="rect">
            <a:avLst/>
          </a:prstGeom>
        </p:spPr>
      </p:pic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E750417-1546-4058-97C2-295DBC310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81" y="3072643"/>
            <a:ext cx="2625144" cy="1828800"/>
          </a:xfrm>
          <a:prstGeom prst="rect">
            <a:avLst/>
          </a:prstGeom>
        </p:spPr>
      </p:pic>
      <p:pic>
        <p:nvPicPr>
          <p:cNvPr id="7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3C0F545-BB82-43D3-A512-CAD3979B1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33" y="939284"/>
            <a:ext cx="3193494" cy="18288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8043522-B579-4273-B9DA-834D581D10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724" y="3072643"/>
            <a:ext cx="3315113" cy="1828800"/>
          </a:xfrm>
          <a:prstGeom prst="rect">
            <a:avLst/>
          </a:prstGeom>
        </p:spPr>
      </p:pic>
      <p:pic>
        <p:nvPicPr>
          <p:cNvPr id="9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A2519E-242F-4FEB-BE7E-5CB0902B5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0" y="4767347"/>
            <a:ext cx="3097847" cy="18288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B39266-5299-45CB-9FF2-2B9BF917C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081" y="4767347"/>
            <a:ext cx="3038398" cy="18288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542EA55-D6D9-4201-8BED-EB375FC87A8E}"/>
              </a:ext>
            </a:extLst>
          </p:cNvPr>
          <p:cNvSpPr txBox="1">
            <a:spLocks/>
          </p:cNvSpPr>
          <p:nvPr/>
        </p:nvSpPr>
        <p:spPr>
          <a:xfrm>
            <a:off x="566297" y="139925"/>
            <a:ext cx="7269480" cy="661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Anxiety Depression by State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E0B1CC-C26A-4357-9CC7-B1D66C62E99C}"/>
              </a:ext>
            </a:extLst>
          </p:cNvPr>
          <p:cNvSpPr txBox="1"/>
          <p:nvPr/>
        </p:nvSpPr>
        <p:spPr>
          <a:xfrm>
            <a:off x="2168768" y="2306744"/>
            <a:ext cx="3400759" cy="2308324"/>
          </a:xfrm>
          <a:prstGeom prst="rect">
            <a:avLst/>
          </a:prstGeom>
          <a:solidFill>
            <a:srgbClr val="FF0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 don’t think we need this slide as Leo covers it, but its up to you</a:t>
            </a:r>
          </a:p>
          <a:p>
            <a:endParaRPr lang="en-US" dirty="0"/>
          </a:p>
          <a:p>
            <a:r>
              <a:rPr lang="en-US" dirty="0"/>
              <a:t>Change blue to “</a:t>
            </a:r>
            <a:r>
              <a:rPr lang="en-US" dirty="0" err="1"/>
              <a:t>tab:blue</a:t>
            </a:r>
            <a:r>
              <a:rPr lang="en-US" dirty="0"/>
              <a:t>”, and lines to </a:t>
            </a:r>
            <a:r>
              <a:rPr lang="en-US" dirty="0" err="1"/>
              <a:t>dimgray</a:t>
            </a:r>
            <a:r>
              <a:rPr lang="en-US" dirty="0"/>
              <a:t>, fix scale</a:t>
            </a:r>
          </a:p>
          <a:p>
            <a:r>
              <a:rPr lang="en-US" dirty="0"/>
              <a:t>Just drop in, I will resize and arrange</a:t>
            </a:r>
          </a:p>
        </p:txBody>
      </p:sp>
    </p:spTree>
    <p:extLst>
      <p:ext uri="{BB962C8B-B14F-4D97-AF65-F5344CB8AC3E}">
        <p14:creationId xmlns:p14="http://schemas.microsoft.com/office/powerpoint/2010/main" val="265774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EB8EDA-F432-4FE5-B0E8-B696831E97DB}"/>
              </a:ext>
            </a:extLst>
          </p:cNvPr>
          <p:cNvSpPr txBox="1">
            <a:spLocks/>
          </p:cNvSpPr>
          <p:nvPr/>
        </p:nvSpPr>
        <p:spPr>
          <a:xfrm>
            <a:off x="566297" y="139925"/>
            <a:ext cx="7269480" cy="661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Comparing Mental Health and Covid-19</a:t>
            </a: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93E19582-2FCE-4479-8DF3-8807A21FD471}"/>
              </a:ext>
            </a:extLst>
          </p:cNvPr>
          <p:cNvSpPr txBox="1">
            <a:spLocks/>
          </p:cNvSpPr>
          <p:nvPr/>
        </p:nvSpPr>
        <p:spPr>
          <a:xfrm>
            <a:off x="564707" y="6282890"/>
            <a:ext cx="7063740" cy="319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Legend: </a:t>
            </a:r>
            <a:endParaRPr lang="en-US" dirty="0"/>
          </a:p>
        </p:txBody>
      </p:sp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AB7F1331-4E39-422F-A367-4852682F9A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02"/>
          <a:stretch/>
        </p:blipFill>
        <p:spPr>
          <a:xfrm>
            <a:off x="171020" y="1440021"/>
            <a:ext cx="2514600" cy="1771977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1A972DC1-8488-4001-8941-70F29FA10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69" y="1483466"/>
            <a:ext cx="2514600" cy="1676399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B38EDF52-C9DA-4AF5-B5C9-C58F50A8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020" y="1483465"/>
            <a:ext cx="2514600" cy="1676400"/>
          </a:xfrm>
          <a:prstGeom prst="rect">
            <a:avLst/>
          </a:prstGeom>
        </p:spPr>
      </p:pic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165CC51C-055C-4A9D-B952-A4F7AE5B7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0" y="4124569"/>
            <a:ext cx="2514600" cy="1676400"/>
          </a:xfrm>
          <a:prstGeom prst="rect">
            <a:avLst/>
          </a:prstGeom>
        </p:spPr>
      </p:pic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7EFB7514-250F-4EE3-8338-2209703AB0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69" y="4124569"/>
            <a:ext cx="2514600" cy="1676400"/>
          </a:xfrm>
          <a:prstGeom prst="rect">
            <a:avLst/>
          </a:prstGeom>
        </p:spPr>
      </p:pic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743D196F-F88C-49EE-935E-6F7C7DE79B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020" y="4124570"/>
            <a:ext cx="2514600" cy="16763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27DAE5-6AEE-4D70-8E52-E62236FADEE6}"/>
              </a:ext>
            </a:extLst>
          </p:cNvPr>
          <p:cNvCxnSpPr>
            <a:cxnSpLocks/>
          </p:cNvCxnSpPr>
          <p:nvPr/>
        </p:nvCxnSpPr>
        <p:spPr>
          <a:xfrm>
            <a:off x="1641472" y="6442850"/>
            <a:ext cx="691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871934-5C5F-462E-82BE-F76360DC450A}"/>
              </a:ext>
            </a:extLst>
          </p:cNvPr>
          <p:cNvCxnSpPr>
            <a:cxnSpLocks/>
          </p:cNvCxnSpPr>
          <p:nvPr/>
        </p:nvCxnSpPr>
        <p:spPr>
          <a:xfrm flipV="1">
            <a:off x="4214648" y="6435746"/>
            <a:ext cx="1114097" cy="7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460458-75B3-4658-8938-0C659610A822}"/>
              </a:ext>
            </a:extLst>
          </p:cNvPr>
          <p:cNvSpPr txBox="1"/>
          <p:nvPr/>
        </p:nvSpPr>
        <p:spPr>
          <a:xfrm>
            <a:off x="3206502" y="2413337"/>
            <a:ext cx="1829138" cy="2585323"/>
          </a:xfrm>
          <a:prstGeom prst="rect">
            <a:avLst/>
          </a:prstGeom>
          <a:solidFill>
            <a:srgbClr val="FF0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-Change blue to “</a:t>
            </a:r>
            <a:r>
              <a:rPr lang="en-US" dirty="0" err="1"/>
              <a:t>tab:blue</a:t>
            </a:r>
            <a:r>
              <a:rPr lang="en-US" dirty="0"/>
              <a:t>”, and lines to </a:t>
            </a:r>
            <a:r>
              <a:rPr lang="en-US" dirty="0" err="1"/>
              <a:t>dimgray</a:t>
            </a:r>
            <a:endParaRPr lang="en-US" dirty="0"/>
          </a:p>
          <a:p>
            <a:r>
              <a:rPr lang="en-US" dirty="0"/>
              <a:t>- Still need legend</a:t>
            </a:r>
          </a:p>
          <a:p>
            <a:r>
              <a:rPr lang="en-US" dirty="0"/>
              <a:t>-Just drop in, I will resize and arrange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D1E65-CD85-41F5-8B5E-82269ACB0890}"/>
              </a:ext>
            </a:extLst>
          </p:cNvPr>
          <p:cNvSpPr txBox="1"/>
          <p:nvPr/>
        </p:nvSpPr>
        <p:spPr>
          <a:xfrm>
            <a:off x="3244210" y="3293212"/>
            <a:ext cx="1829138" cy="6463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Change blue to “</a:t>
            </a:r>
            <a:r>
              <a:rPr lang="en-US" dirty="0" err="1"/>
              <a:t>tab:blue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2696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EB8EDA-F432-4FE5-B0E8-B696831E97DB}"/>
              </a:ext>
            </a:extLst>
          </p:cNvPr>
          <p:cNvSpPr txBox="1">
            <a:spLocks/>
          </p:cNvSpPr>
          <p:nvPr/>
        </p:nvSpPr>
        <p:spPr>
          <a:xfrm>
            <a:off x="566297" y="139925"/>
            <a:ext cx="7269480" cy="661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Scatter Plots?</a:t>
            </a: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93E19582-2FCE-4479-8DF3-8807A21FD471}"/>
              </a:ext>
            </a:extLst>
          </p:cNvPr>
          <p:cNvSpPr txBox="1">
            <a:spLocks/>
          </p:cNvSpPr>
          <p:nvPr/>
        </p:nvSpPr>
        <p:spPr>
          <a:xfrm>
            <a:off x="564707" y="6282890"/>
            <a:ext cx="7063740" cy="319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Legend: </a:t>
            </a:r>
            <a:endParaRPr lang="en-US" dirty="0"/>
          </a:p>
        </p:txBody>
      </p:sp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AB7F1331-4E39-422F-A367-4852682F9A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02"/>
          <a:stretch/>
        </p:blipFill>
        <p:spPr>
          <a:xfrm>
            <a:off x="171020" y="1440021"/>
            <a:ext cx="2514600" cy="1771977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1A972DC1-8488-4001-8941-70F29FA10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69" y="1483466"/>
            <a:ext cx="2514600" cy="1676399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B38EDF52-C9DA-4AF5-B5C9-C58F50A8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020" y="1483465"/>
            <a:ext cx="2514600" cy="1676400"/>
          </a:xfrm>
          <a:prstGeom prst="rect">
            <a:avLst/>
          </a:prstGeom>
        </p:spPr>
      </p:pic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165CC51C-055C-4A9D-B952-A4F7AE5B7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0" y="4124569"/>
            <a:ext cx="2514600" cy="1676400"/>
          </a:xfrm>
          <a:prstGeom prst="rect">
            <a:avLst/>
          </a:prstGeom>
        </p:spPr>
      </p:pic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7EFB7514-250F-4EE3-8338-2209703AB0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69" y="4124569"/>
            <a:ext cx="2514600" cy="1676400"/>
          </a:xfrm>
          <a:prstGeom prst="rect">
            <a:avLst/>
          </a:prstGeom>
        </p:spPr>
      </p:pic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743D196F-F88C-49EE-935E-6F7C7DE79B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020" y="4124570"/>
            <a:ext cx="2514600" cy="16763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27DAE5-6AEE-4D70-8E52-E62236FADEE6}"/>
              </a:ext>
            </a:extLst>
          </p:cNvPr>
          <p:cNvCxnSpPr>
            <a:cxnSpLocks/>
          </p:cNvCxnSpPr>
          <p:nvPr/>
        </p:nvCxnSpPr>
        <p:spPr>
          <a:xfrm>
            <a:off x="1641472" y="6442850"/>
            <a:ext cx="691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871934-5C5F-462E-82BE-F76360DC450A}"/>
              </a:ext>
            </a:extLst>
          </p:cNvPr>
          <p:cNvCxnSpPr>
            <a:cxnSpLocks/>
          </p:cNvCxnSpPr>
          <p:nvPr/>
        </p:nvCxnSpPr>
        <p:spPr>
          <a:xfrm flipV="1">
            <a:off x="4214648" y="6435746"/>
            <a:ext cx="1114097" cy="7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460458-75B3-4658-8938-0C659610A822}"/>
              </a:ext>
            </a:extLst>
          </p:cNvPr>
          <p:cNvSpPr txBox="1"/>
          <p:nvPr/>
        </p:nvSpPr>
        <p:spPr>
          <a:xfrm>
            <a:off x="3206502" y="2413337"/>
            <a:ext cx="1829138" cy="2585323"/>
          </a:xfrm>
          <a:prstGeom prst="rect">
            <a:avLst/>
          </a:prstGeom>
          <a:solidFill>
            <a:srgbClr val="FF0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-Change blue to “</a:t>
            </a:r>
            <a:r>
              <a:rPr lang="en-US" dirty="0" err="1"/>
              <a:t>tab:blue</a:t>
            </a:r>
            <a:r>
              <a:rPr lang="en-US" dirty="0"/>
              <a:t>”, and lines to </a:t>
            </a:r>
            <a:r>
              <a:rPr lang="en-US" dirty="0" err="1"/>
              <a:t>dimgray</a:t>
            </a:r>
            <a:endParaRPr lang="en-US" dirty="0"/>
          </a:p>
          <a:p>
            <a:r>
              <a:rPr lang="en-US" dirty="0"/>
              <a:t>- Still need legend</a:t>
            </a:r>
          </a:p>
          <a:p>
            <a:r>
              <a:rPr lang="en-US" dirty="0"/>
              <a:t>-Just drop in, I will resize and arrange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D1E65-CD85-41F5-8B5E-82269ACB0890}"/>
              </a:ext>
            </a:extLst>
          </p:cNvPr>
          <p:cNvSpPr txBox="1"/>
          <p:nvPr/>
        </p:nvSpPr>
        <p:spPr>
          <a:xfrm>
            <a:off x="3244210" y="3293212"/>
            <a:ext cx="1829138" cy="6463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Change blue to “</a:t>
            </a:r>
            <a:r>
              <a:rPr lang="en-US" dirty="0" err="1"/>
              <a:t>tab:blue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421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369" y="816784"/>
            <a:ext cx="5834243" cy="529787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Spikes In California And Florida Have Driven Higher COVID-19 Unemployment Levels, But Georgia Has Remained Consistently High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3EBEA55-F2FA-432C-8864-1F3005D7BD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5"/>
          <a:stretch/>
        </p:blipFill>
        <p:spPr>
          <a:xfrm>
            <a:off x="12357" y="1495672"/>
            <a:ext cx="3994159" cy="31646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020EF32-D282-4CF2-B649-F61893BC9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671" y="1463307"/>
            <a:ext cx="4114800" cy="27432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E8F0140-B645-4115-988A-1F819DD135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05" b="22117"/>
          <a:stretch/>
        </p:blipFill>
        <p:spPr>
          <a:xfrm>
            <a:off x="3897671" y="4247142"/>
            <a:ext cx="4114800" cy="263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36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113FC9-AC79-4C1E-9C98-FFA547EA92A3}"/>
              </a:ext>
            </a:extLst>
          </p:cNvPr>
          <p:cNvSpPr txBox="1"/>
          <p:nvPr/>
        </p:nvSpPr>
        <p:spPr>
          <a:xfrm>
            <a:off x="660962" y="907721"/>
            <a:ext cx="726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Texas Anxiety and Depression was going in the wrong direction delivering the highest levels of any state in the most recent weeks.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8BF82C-6539-4938-876D-8C1633D2691C}"/>
              </a:ext>
            </a:extLst>
          </p:cNvPr>
          <p:cNvGrpSpPr/>
          <p:nvPr/>
        </p:nvGrpSpPr>
        <p:grpSpPr>
          <a:xfrm>
            <a:off x="1077293" y="5996867"/>
            <a:ext cx="6302112" cy="276999"/>
            <a:chOff x="1077293" y="6303393"/>
            <a:chExt cx="6302112" cy="2769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07E051-C76B-4CDD-BB73-7ECEE7BB0D6F}"/>
                </a:ext>
              </a:extLst>
            </p:cNvPr>
            <p:cNvSpPr txBox="1"/>
            <p:nvPr/>
          </p:nvSpPr>
          <p:spPr>
            <a:xfrm>
              <a:off x="1077293" y="6303393"/>
              <a:ext cx="1124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6A0598-B8EA-45AA-AEEE-268D1F7C33A5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45" y="6441892"/>
              <a:ext cx="951612" cy="0"/>
            </a:xfrm>
            <a:prstGeom prst="line">
              <a:avLst/>
            </a:prstGeom>
            <a:ln w="25400">
              <a:solidFill>
                <a:srgbClr val="64A1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0455EC3-AE23-49CD-89B3-6E5065462543}"/>
                </a:ext>
              </a:extLst>
            </p:cNvPr>
            <p:cNvCxnSpPr>
              <a:cxnSpLocks/>
            </p:cNvCxnSpPr>
            <p:nvPr/>
          </p:nvCxnSpPr>
          <p:spPr>
            <a:xfrm>
              <a:off x="6390383" y="6441892"/>
              <a:ext cx="951612" cy="0"/>
            </a:xfrm>
            <a:prstGeom prst="line">
              <a:avLst/>
            </a:prstGeom>
            <a:ln w="25400">
              <a:solidFill>
                <a:srgbClr val="FFA1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7B7496-A142-439B-B0D4-107AEE0C48C1}"/>
                </a:ext>
              </a:extLst>
            </p:cNvPr>
            <p:cNvSpPr txBox="1"/>
            <p:nvPr/>
          </p:nvSpPr>
          <p:spPr>
            <a:xfrm>
              <a:off x="2101492" y="6303393"/>
              <a:ext cx="21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Unemployment %    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05423-F13E-4FC5-81BB-498D57572498}"/>
                </a:ext>
              </a:extLst>
            </p:cNvPr>
            <p:cNvSpPr txBox="1"/>
            <p:nvPr/>
          </p:nvSpPr>
          <p:spPr>
            <a:xfrm>
              <a:off x="4791872" y="6303393"/>
              <a:ext cx="2587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Anxiety &amp; Depression      </a:t>
              </a: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0EF04BBE-6DB9-4BD7-A293-56633382C62A}"/>
              </a:ext>
            </a:extLst>
          </p:cNvPr>
          <p:cNvSpPr txBox="1">
            <a:spLocks/>
          </p:cNvSpPr>
          <p:nvPr/>
        </p:nvSpPr>
        <p:spPr>
          <a:xfrm>
            <a:off x="566297" y="139925"/>
            <a:ext cx="7269480" cy="661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Mental Health and Unemployment</a:t>
            </a:r>
            <a:endParaRPr lang="en-US" dirty="0"/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1C35A5FB-57CA-4456-A87A-F672AE7A3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61" y="3858650"/>
            <a:ext cx="2743200" cy="1828800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3DAFBF73-9370-4646-8827-C8923AA7A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73" y="3858650"/>
            <a:ext cx="2743200" cy="1828800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980C65B5-90F3-420E-88F4-AEBFE9F36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0" y="3858650"/>
            <a:ext cx="2743200" cy="1828800"/>
          </a:xfrm>
          <a:prstGeom prst="rect">
            <a:avLst/>
          </a:prstGeom>
        </p:spPr>
      </p:pic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721AE161-4067-4CA1-99A9-E1A1FB0EAF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61" y="1652865"/>
            <a:ext cx="2743200" cy="1828800"/>
          </a:xfrm>
          <a:prstGeom prst="rect">
            <a:avLst/>
          </a:prstGeom>
        </p:spPr>
      </p:pic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5514FF64-7636-42FC-B97E-871297785D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73" y="1652865"/>
            <a:ext cx="2743200" cy="1828800"/>
          </a:xfrm>
          <a:prstGeom prst="rect">
            <a:avLst/>
          </a:prstGeom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951FA913-0881-4986-BF10-219E2F723A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0" y="1652865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54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79" y="376746"/>
            <a:ext cx="5834243" cy="529787"/>
          </a:xfrm>
        </p:spPr>
        <p:txBody>
          <a:bodyPr>
            <a:normAutofit/>
          </a:bodyPr>
          <a:lstStyle/>
          <a:p>
            <a:r>
              <a:rPr lang="en-US" sz="2800" dirty="0"/>
              <a:t>Mental Health and Unemployment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762444-2DA2-4DFC-A4FB-83F4F175E582}"/>
              </a:ext>
            </a:extLst>
          </p:cNvPr>
          <p:cNvSpPr txBox="1"/>
          <p:nvPr/>
        </p:nvSpPr>
        <p:spPr>
          <a:xfrm>
            <a:off x="692133" y="1229835"/>
            <a:ext cx="7269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 State level, correlations between weekly unemployment and anxiety and depression levels were low to not significant. South Dakota had the most significant levels with the lowest A&amp;D levels.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2C3D0B-F6CD-43CC-9F58-E93FA27E53B6}"/>
              </a:ext>
            </a:extLst>
          </p:cNvPr>
          <p:cNvSpPr txBox="1"/>
          <p:nvPr/>
        </p:nvSpPr>
        <p:spPr>
          <a:xfrm>
            <a:off x="5898859" y="4038687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Squared Val is 0.1388517442028963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441A2-AD82-4F58-B3FA-ED6FB03830B8}"/>
              </a:ext>
            </a:extLst>
          </p:cNvPr>
          <p:cNvSpPr txBox="1"/>
          <p:nvPr/>
        </p:nvSpPr>
        <p:spPr>
          <a:xfrm>
            <a:off x="407481" y="4038687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Squared Val is 0.06348861620335115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E9901F-3AA2-4C8F-BE20-49017A9881D0}"/>
              </a:ext>
            </a:extLst>
          </p:cNvPr>
          <p:cNvSpPr txBox="1"/>
          <p:nvPr/>
        </p:nvSpPr>
        <p:spPr>
          <a:xfrm>
            <a:off x="3163215" y="4038687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Squared Val is 0.12038601420623161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282717-410F-4D3B-ADD9-B9418858EFBE}"/>
              </a:ext>
            </a:extLst>
          </p:cNvPr>
          <p:cNvSpPr txBox="1"/>
          <p:nvPr/>
        </p:nvSpPr>
        <p:spPr>
          <a:xfrm>
            <a:off x="5954562" y="6238434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Squared Val is 0.02893057673053143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7C1C44-1CCF-4AF0-9A2A-52792A9BECC9}"/>
              </a:ext>
            </a:extLst>
          </p:cNvPr>
          <p:cNvSpPr txBox="1"/>
          <p:nvPr/>
        </p:nvSpPr>
        <p:spPr>
          <a:xfrm>
            <a:off x="377985" y="6238434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Squared Val is 0.2550161097387838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94B128-AF3D-46BD-AE38-3FF07DB0C3BC}"/>
              </a:ext>
            </a:extLst>
          </p:cNvPr>
          <p:cNvSpPr txBox="1"/>
          <p:nvPr/>
        </p:nvSpPr>
        <p:spPr>
          <a:xfrm>
            <a:off x="3133719" y="6238434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Squared Val is 0.3700032239524132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671ECA-50D8-4DC5-B92B-B9A2901C3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0" y="2323554"/>
            <a:ext cx="2607840" cy="17385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28511D-8DD0-4C89-820D-309A7F94E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456" y="2300127"/>
            <a:ext cx="2607840" cy="17385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B3FF17-915E-473D-B238-51B1BFA0F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231" y="2323554"/>
            <a:ext cx="2554165" cy="17027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86D7EC-99AE-454E-A29A-673E25C0C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87" y="4428340"/>
            <a:ext cx="2655669" cy="177044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E4A923D-CC11-4095-9FDE-5EF90739D7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1487" y="4427503"/>
            <a:ext cx="2664701" cy="17764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DE98452-3D09-4942-94E0-F88548B80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4944" y="4428340"/>
            <a:ext cx="2701769" cy="18011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A58F9E-D2B0-418D-9727-67FB80D3F866}"/>
              </a:ext>
            </a:extLst>
          </p:cNvPr>
          <p:cNvSpPr txBox="1"/>
          <p:nvPr/>
        </p:nvSpPr>
        <p:spPr>
          <a:xfrm>
            <a:off x="3206557" y="3429000"/>
            <a:ext cx="1829138" cy="1200329"/>
          </a:xfrm>
          <a:prstGeom prst="rect">
            <a:avLst/>
          </a:prstGeom>
          <a:solidFill>
            <a:srgbClr val="FF0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Change blue to “</a:t>
            </a:r>
            <a:r>
              <a:rPr lang="en-US" dirty="0" err="1"/>
              <a:t>tab:blue</a:t>
            </a:r>
            <a:r>
              <a:rPr lang="en-US" dirty="0"/>
              <a:t>”, and outlines to </a:t>
            </a:r>
            <a:r>
              <a:rPr lang="en-US" dirty="0" err="1"/>
              <a:t>dimgray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88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79" y="376746"/>
            <a:ext cx="5834243" cy="52978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Unemployment vs COVID-19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6A0C66-CECD-4273-A494-B8981AAE4F89}"/>
              </a:ext>
            </a:extLst>
          </p:cNvPr>
          <p:cNvSpPr txBox="1"/>
          <p:nvPr/>
        </p:nvSpPr>
        <p:spPr>
          <a:xfrm>
            <a:off x="611110" y="1131598"/>
            <a:ext cx="726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Texas Covid-19 Positive Cases were steady until around week 25, when there was a sudden spike in new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28694-042B-426C-BA02-48466BB0D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23" y="2509645"/>
            <a:ext cx="2528677" cy="16442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371A37-FCCD-4E26-8D4D-B7381374D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700" y="2470397"/>
            <a:ext cx="2528677" cy="1645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DF31B3-783D-4082-BB63-0111DA2B1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296" y="2468156"/>
            <a:ext cx="2643022" cy="16915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92D162-413B-48C5-ADBF-E93048A8D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23" y="4268779"/>
            <a:ext cx="2492223" cy="16399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26652A-D6A3-4701-85B1-13084A848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6669" y="4279468"/>
            <a:ext cx="2514695" cy="16292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AAB5F3-B49A-4F6A-8716-A153E1CF87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0452" y="4285349"/>
            <a:ext cx="2552243" cy="16915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E79D51-56F9-488A-9D8C-337B061711C1}"/>
              </a:ext>
            </a:extLst>
          </p:cNvPr>
          <p:cNvSpPr txBox="1"/>
          <p:nvPr/>
        </p:nvSpPr>
        <p:spPr>
          <a:xfrm>
            <a:off x="3206557" y="3429000"/>
            <a:ext cx="1829138" cy="6463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Change blue to “</a:t>
            </a:r>
            <a:r>
              <a:rPr lang="en-US" dirty="0" err="1"/>
              <a:t>tab:blue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1894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79" y="376746"/>
            <a:ext cx="5834243" cy="52978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Unemployment Vs COVID-19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762444-2DA2-4DFC-A4FB-83F4F175E582}"/>
              </a:ext>
            </a:extLst>
          </p:cNvPr>
          <p:cNvSpPr txBox="1"/>
          <p:nvPr/>
        </p:nvSpPr>
        <p:spPr>
          <a:xfrm>
            <a:off x="686662" y="1059886"/>
            <a:ext cx="726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Correlations of Unemployment levels compared to COVID-19 Positive Increase levels were 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F51AA-8460-4014-A71E-125CA6887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02"/>
          <a:stretch/>
        </p:blipFill>
        <p:spPr>
          <a:xfrm>
            <a:off x="52928" y="1756732"/>
            <a:ext cx="2697030" cy="2310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BD4D03-95FD-484F-9654-7D0F2B161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02"/>
          <a:stretch/>
        </p:blipFill>
        <p:spPr>
          <a:xfrm>
            <a:off x="2861940" y="1756732"/>
            <a:ext cx="2697030" cy="2405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B6E46E-C0C9-4648-A1CB-B4D80C861C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02"/>
          <a:stretch/>
        </p:blipFill>
        <p:spPr>
          <a:xfrm>
            <a:off x="5611589" y="1759622"/>
            <a:ext cx="2697030" cy="1945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A45E1-DC9E-4E87-88BA-D0888EC7A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8" y="3931662"/>
            <a:ext cx="2918924" cy="1945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868EA4-FCA8-441C-B2A3-33E4783DB3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1940" y="3931661"/>
            <a:ext cx="2918924" cy="19459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A22D0F-EA39-4E4D-8B3D-F5D1ADA6984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602"/>
          <a:stretch/>
        </p:blipFill>
        <p:spPr>
          <a:xfrm>
            <a:off x="5611589" y="3931661"/>
            <a:ext cx="2697030" cy="19459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1381C8-C3A4-46FA-8C5E-38DA5290AB12}"/>
              </a:ext>
            </a:extLst>
          </p:cNvPr>
          <p:cNvSpPr txBox="1"/>
          <p:nvPr/>
        </p:nvSpPr>
        <p:spPr>
          <a:xfrm>
            <a:off x="5935930" y="3665703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Squared is 0.10417330917941174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65204-7D45-45E7-862A-CE0E76F9766B}"/>
              </a:ext>
            </a:extLst>
          </p:cNvPr>
          <p:cNvSpPr txBox="1"/>
          <p:nvPr/>
        </p:nvSpPr>
        <p:spPr>
          <a:xfrm>
            <a:off x="407481" y="3665703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Squared Val is 0.2061400286961551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41747C-EAB2-4ED5-BF97-792459035140}"/>
              </a:ext>
            </a:extLst>
          </p:cNvPr>
          <p:cNvSpPr txBox="1"/>
          <p:nvPr/>
        </p:nvSpPr>
        <p:spPr>
          <a:xfrm>
            <a:off x="3163215" y="3665703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Squared is 0.013558957894785322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C8FA1D-8933-4FDD-895A-411A9CCEC627}"/>
              </a:ext>
            </a:extLst>
          </p:cNvPr>
          <p:cNvSpPr txBox="1"/>
          <p:nvPr/>
        </p:nvSpPr>
        <p:spPr>
          <a:xfrm>
            <a:off x="5935930" y="5865906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Squared Val is 0.2539567916715078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C2D3DA-07AE-45BE-8E7D-DF8AA1B1A45F}"/>
              </a:ext>
            </a:extLst>
          </p:cNvPr>
          <p:cNvSpPr txBox="1"/>
          <p:nvPr/>
        </p:nvSpPr>
        <p:spPr>
          <a:xfrm>
            <a:off x="407481" y="5865906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Squared is 0.62987345459035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EFA381-3C4C-40D7-A59F-6DAD47A61927}"/>
              </a:ext>
            </a:extLst>
          </p:cNvPr>
          <p:cNvSpPr txBox="1"/>
          <p:nvPr/>
        </p:nvSpPr>
        <p:spPr>
          <a:xfrm>
            <a:off x="3163215" y="5865906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Squared Val is 0.7404008022828966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12387-3170-494D-A127-38631D07E18B}"/>
              </a:ext>
            </a:extLst>
          </p:cNvPr>
          <p:cNvSpPr txBox="1"/>
          <p:nvPr/>
        </p:nvSpPr>
        <p:spPr>
          <a:xfrm>
            <a:off x="3206557" y="3429000"/>
            <a:ext cx="1829138" cy="1200329"/>
          </a:xfrm>
          <a:prstGeom prst="rect">
            <a:avLst/>
          </a:prstGeom>
          <a:solidFill>
            <a:srgbClr val="FF0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Change blue to “</a:t>
            </a:r>
            <a:r>
              <a:rPr lang="en-US" dirty="0" err="1"/>
              <a:t>tab:blue</a:t>
            </a:r>
            <a:r>
              <a:rPr lang="en-US" dirty="0"/>
              <a:t>”, and lines to </a:t>
            </a:r>
            <a:r>
              <a:rPr lang="en-US" dirty="0" err="1"/>
              <a:t>dimgray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7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Openness and Anxiety/Depression – no correlation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E52AD-2DA5-41BC-9779-1591C85D4EA2}"/>
              </a:ext>
            </a:extLst>
          </p:cNvPr>
          <p:cNvSpPr txBox="1"/>
          <p:nvPr/>
        </p:nvSpPr>
        <p:spPr>
          <a:xfrm>
            <a:off x="3206557" y="3429000"/>
            <a:ext cx="1829138" cy="369332"/>
          </a:xfrm>
          <a:prstGeom prst="rect">
            <a:avLst/>
          </a:prstGeom>
          <a:solidFill>
            <a:srgbClr val="FF0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SUMMARY!!!!</a:t>
            </a:r>
          </a:p>
        </p:txBody>
      </p:sp>
    </p:spTree>
    <p:extLst>
      <p:ext uri="{BB962C8B-B14F-4D97-AF65-F5344CB8AC3E}">
        <p14:creationId xmlns:p14="http://schemas.microsoft.com/office/powerpoint/2010/main" val="95339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C27C-BA16-4C82-B4F2-27EF3678F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404" y="-489150"/>
            <a:ext cx="7063740" cy="3560445"/>
          </a:xfrm>
        </p:spPr>
        <p:txBody>
          <a:bodyPr/>
          <a:lstStyle/>
          <a:p>
            <a:r>
              <a:rPr lang="en-US" dirty="0"/>
              <a:t>Mental Health during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6261B-B91A-45FF-BC7A-1A8B6426F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958" y="5917624"/>
            <a:ext cx="5837802" cy="460318"/>
          </a:xfrm>
        </p:spPr>
        <p:txBody>
          <a:bodyPr/>
          <a:lstStyle/>
          <a:p>
            <a:r>
              <a:rPr lang="en-US" dirty="0"/>
              <a:t>UTSA Data Analytics Bootcamp Project 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0E3C5F9-8DF9-4D89-88B9-96A3AFB146D8}"/>
              </a:ext>
            </a:extLst>
          </p:cNvPr>
          <p:cNvSpPr txBox="1">
            <a:spLocks/>
          </p:cNvSpPr>
          <p:nvPr/>
        </p:nvSpPr>
        <p:spPr>
          <a:xfrm>
            <a:off x="431958" y="6418116"/>
            <a:ext cx="5837802" cy="460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Adela Garza, Kristina Ruhl, </a:t>
            </a:r>
            <a:r>
              <a:rPr lang="en-US" sz="1200" dirty="0" err="1"/>
              <a:t>Giam</a:t>
            </a:r>
            <a:r>
              <a:rPr lang="en-US" sz="1200" dirty="0"/>
              <a:t> </a:t>
            </a:r>
            <a:r>
              <a:rPr lang="en-US" sz="1200" dirty="0" err="1"/>
              <a:t>Sigaud</a:t>
            </a:r>
            <a:r>
              <a:rPr lang="en-US" sz="1200" dirty="0"/>
              <a:t>, and Leo Zambrano</a:t>
            </a:r>
          </a:p>
        </p:txBody>
      </p:sp>
    </p:spTree>
    <p:extLst>
      <p:ext uri="{BB962C8B-B14F-4D97-AF65-F5344CB8AC3E}">
        <p14:creationId xmlns:p14="http://schemas.microsoft.com/office/powerpoint/2010/main" val="181219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05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Unemployment based on: United States Department of Labor, Unemployment Insurance Weekly Claims Data at </a:t>
            </a:r>
            <a:r>
              <a:rPr lang="en-US" dirty="0">
                <a:hlinkClick r:id="rId2"/>
              </a:rPr>
              <a:t>https://oui.doleta.gov/unemploy/claims.asp</a:t>
            </a:r>
            <a:endParaRPr lang="en-US" dirty="0"/>
          </a:p>
          <a:p>
            <a:r>
              <a:rPr lang="en-US" dirty="0">
                <a:hlinkClick r:id="rId3"/>
              </a:rPr>
              <a:t>https://www.multistate.us/research/covid/public</a:t>
            </a:r>
            <a:endParaRPr lang="en-US" dirty="0"/>
          </a:p>
          <a:p>
            <a:r>
              <a:rPr lang="en-US" dirty="0">
                <a:hlinkClick r:id="rId4"/>
              </a:rPr>
              <a:t>https://covidtracking.com/data/api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17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594" y="401535"/>
            <a:ext cx="5834243" cy="529787"/>
          </a:xfrm>
        </p:spPr>
        <p:txBody>
          <a:bodyPr>
            <a:normAutofit/>
          </a:bodyPr>
          <a:lstStyle/>
          <a:p>
            <a:r>
              <a:rPr lang="en-US" sz="2800" dirty="0"/>
              <a:t>Mental Health and Unemployment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1F921-F505-435F-BFD2-1DCBE67D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671" y="2356716"/>
            <a:ext cx="5055458" cy="33703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6746E1-F4A1-4B29-99A0-DA806EB7C597}"/>
              </a:ext>
            </a:extLst>
          </p:cNvPr>
          <p:cNvSpPr txBox="1"/>
          <p:nvPr/>
        </p:nvSpPr>
        <p:spPr>
          <a:xfrm>
            <a:off x="753762" y="1229835"/>
            <a:ext cx="7179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was a low correlation between increasing levels of weekly Unemployment from the sample states compared to increased Anxiety and Depression levels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09B730-0BC2-4D4C-AEF8-1DA6ED4ED1F2}"/>
              </a:ext>
            </a:extLst>
          </p:cNvPr>
          <p:cNvSpPr txBox="1"/>
          <p:nvPr/>
        </p:nvSpPr>
        <p:spPr>
          <a:xfrm>
            <a:off x="2877700" y="5727021"/>
            <a:ext cx="2957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0.08916941867418232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7741B7-0D46-4E09-89F9-AB067141AE2D}"/>
              </a:ext>
            </a:extLst>
          </p:cNvPr>
          <p:cNvCxnSpPr/>
          <p:nvPr/>
        </p:nvCxnSpPr>
        <p:spPr>
          <a:xfrm>
            <a:off x="67541" y="618259"/>
            <a:ext cx="7273636" cy="5354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32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79" y="376746"/>
            <a:ext cx="5834243" cy="5297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State Unemployment Since COVID-19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762444-2DA2-4DFC-A4FB-83F4F175E582}"/>
              </a:ext>
            </a:extLst>
          </p:cNvPr>
          <p:cNvSpPr txBox="1"/>
          <p:nvPr/>
        </p:nvSpPr>
        <p:spPr>
          <a:xfrm>
            <a:off x="692133" y="1229835"/>
            <a:ext cx="726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California and Georgia have experienced the highest COVID-19 Percentage increases based on their populations.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A79E4-77C3-4197-853B-9DE14393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65"/>
          <a:stretch/>
        </p:blipFill>
        <p:spPr>
          <a:xfrm>
            <a:off x="209550" y="2046211"/>
            <a:ext cx="2562244" cy="1868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9551AE-B891-44DC-B9EC-A353351C9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564" b="8075"/>
          <a:stretch/>
        </p:blipFill>
        <p:spPr>
          <a:xfrm>
            <a:off x="2910895" y="2054243"/>
            <a:ext cx="2562244" cy="1920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172A91-DEA7-4724-8E9E-D317C0850D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565" b="20000"/>
          <a:stretch/>
        </p:blipFill>
        <p:spPr>
          <a:xfrm>
            <a:off x="5638781" y="2072136"/>
            <a:ext cx="2562244" cy="1868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BB1D0C-DCC9-4F32-900A-320FDC93D4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865"/>
          <a:stretch/>
        </p:blipFill>
        <p:spPr>
          <a:xfrm>
            <a:off x="221907" y="4016385"/>
            <a:ext cx="2609869" cy="1868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65FAC9-FFCF-4F1E-931B-4A69F8EC66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075"/>
          <a:stretch/>
        </p:blipFill>
        <p:spPr>
          <a:xfrm>
            <a:off x="2919264" y="3945469"/>
            <a:ext cx="2632029" cy="22379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BE46D5-19A5-4AD1-B14E-BEEAF5F73AB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075"/>
          <a:stretch/>
        </p:blipFill>
        <p:spPr>
          <a:xfrm>
            <a:off x="5645196" y="3961374"/>
            <a:ext cx="2632029" cy="186816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1479C10-4169-4DCA-BA14-BC3FF3FCD442}"/>
              </a:ext>
            </a:extLst>
          </p:cNvPr>
          <p:cNvSpPr/>
          <p:nvPr/>
        </p:nvSpPr>
        <p:spPr>
          <a:xfrm>
            <a:off x="6870939" y="92141"/>
            <a:ext cx="1558636" cy="1098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red calculation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B89C94-1C7C-44C3-9338-52D3745B6F40}"/>
              </a:ext>
            </a:extLst>
          </p:cNvPr>
          <p:cNvCxnSpPr/>
          <p:nvPr/>
        </p:nvCxnSpPr>
        <p:spPr>
          <a:xfrm>
            <a:off x="410441" y="1229835"/>
            <a:ext cx="7736032" cy="4729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920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79" y="376746"/>
            <a:ext cx="5834243" cy="52978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Unemployment Vs COVID-19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762444-2DA2-4DFC-A4FB-83F4F175E582}"/>
              </a:ext>
            </a:extLst>
          </p:cNvPr>
          <p:cNvSpPr txBox="1"/>
          <p:nvPr/>
        </p:nvSpPr>
        <p:spPr>
          <a:xfrm>
            <a:off x="692133" y="1229835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9B102-F561-424F-8894-9851C57A3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80" y="1922469"/>
            <a:ext cx="5241850" cy="43075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4E6F24-58D9-4EE6-8407-52041D48FE8A}"/>
              </a:ext>
            </a:extLst>
          </p:cNvPr>
          <p:cNvSpPr txBox="1"/>
          <p:nvPr/>
        </p:nvSpPr>
        <p:spPr>
          <a:xfrm>
            <a:off x="2507797" y="5505054"/>
            <a:ext cx="2957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0.11049865197151916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2A22C3-49C7-420B-A60D-3E31B8C60BBB}"/>
              </a:ext>
            </a:extLst>
          </p:cNvPr>
          <p:cNvCxnSpPr/>
          <p:nvPr/>
        </p:nvCxnSpPr>
        <p:spPr>
          <a:xfrm>
            <a:off x="571500" y="509155"/>
            <a:ext cx="6800850" cy="5242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18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99" y="140278"/>
            <a:ext cx="7269480" cy="724968"/>
          </a:xfrm>
        </p:spPr>
        <p:txBody>
          <a:bodyPr/>
          <a:lstStyle/>
          <a:p>
            <a:r>
              <a:rPr lang="en-US" dirty="0"/>
              <a:t>States divided into Quartile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FF530A-9F4F-4ECF-9FD1-8966A0CB4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434085"/>
              </p:ext>
            </p:extLst>
          </p:nvPr>
        </p:nvGraphicFramePr>
        <p:xfrm>
          <a:off x="170352" y="989630"/>
          <a:ext cx="1783139" cy="3011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6832">
                  <a:extLst>
                    <a:ext uri="{9D8B030D-6E8A-4147-A177-3AD203B41FA5}">
                      <a16:colId xmlns:a16="http://schemas.microsoft.com/office/drawing/2014/main" val="2352615087"/>
                    </a:ext>
                  </a:extLst>
                </a:gridCol>
                <a:gridCol w="676307">
                  <a:extLst>
                    <a:ext uri="{9D8B030D-6E8A-4147-A177-3AD203B41FA5}">
                      <a16:colId xmlns:a16="http://schemas.microsoft.com/office/drawing/2014/main" val="17014288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Jurisdiction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Openness 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3944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California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89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Mexico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7592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Washington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10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Hawaii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4996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815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Illinois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631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York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403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Colorado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14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Kentucky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8430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Vermont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6850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 Carolina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912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Louisiana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1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Michigan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53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Hampshire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6027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8D6117-F905-4FDA-8FEE-AC90A728F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368687"/>
              </p:ext>
            </p:extLst>
          </p:nvPr>
        </p:nvGraphicFramePr>
        <p:xfrm>
          <a:off x="2095949" y="992124"/>
          <a:ext cx="1702449" cy="2440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7040">
                  <a:extLst>
                    <a:ext uri="{9D8B030D-6E8A-4147-A177-3AD203B41FA5}">
                      <a16:colId xmlns:a16="http://schemas.microsoft.com/office/drawing/2014/main" val="3243609960"/>
                    </a:ext>
                  </a:extLst>
                </a:gridCol>
                <a:gridCol w="675409">
                  <a:extLst>
                    <a:ext uri="{9D8B030D-6E8A-4147-A177-3AD203B41FA5}">
                      <a16:colId xmlns:a16="http://schemas.microsoft.com/office/drawing/2014/main" val="42549077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Jurisdiction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Openness 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292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Oregon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531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Nevada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838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Tennessee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54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Delaware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0278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Maryland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35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Massachusetts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294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Minnesota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802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Mississippi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065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Wisconsin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6130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Montana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2912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Pennsylvania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606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1C4E80-50D0-470E-8D53-D9D8B9EF7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46991"/>
              </p:ext>
            </p:extLst>
          </p:nvPr>
        </p:nvGraphicFramePr>
        <p:xfrm>
          <a:off x="3940856" y="989630"/>
          <a:ext cx="1767702" cy="2630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5402">
                  <a:extLst>
                    <a:ext uri="{9D8B030D-6E8A-4147-A177-3AD203B41FA5}">
                      <a16:colId xmlns:a16="http://schemas.microsoft.com/office/drawing/2014/main" val="3241126977"/>
                    </a:ext>
                  </a:extLst>
                </a:gridCol>
                <a:gridCol w="692300">
                  <a:extLst>
                    <a:ext uri="{9D8B030D-6E8A-4147-A177-3AD203B41FA5}">
                      <a16:colId xmlns:a16="http://schemas.microsoft.com/office/drawing/2014/main" val="423172213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Jurisdiction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Openness 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696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Connecticut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183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Rhode Island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9911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West Virginia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194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Jersey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7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Florida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749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Virginia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720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689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3495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Georgia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797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South Carolina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2010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Arizona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5589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Arkansas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8872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C9DDAC-3AE5-443B-8CBE-68DC18EDB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67996"/>
              </p:ext>
            </p:extLst>
          </p:nvPr>
        </p:nvGraphicFramePr>
        <p:xfrm>
          <a:off x="5851016" y="989630"/>
          <a:ext cx="1601137" cy="2821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4269">
                  <a:extLst>
                    <a:ext uri="{9D8B030D-6E8A-4147-A177-3AD203B41FA5}">
                      <a16:colId xmlns:a16="http://schemas.microsoft.com/office/drawing/2014/main" val="1140258160"/>
                    </a:ext>
                  </a:extLst>
                </a:gridCol>
                <a:gridCol w="676868">
                  <a:extLst>
                    <a:ext uri="{9D8B030D-6E8A-4147-A177-3AD203B41FA5}">
                      <a16:colId xmlns:a16="http://schemas.microsoft.com/office/drawing/2014/main" val="30493007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Jurisdiction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Openness 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58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Alabama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784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 Dakota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418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Ohio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723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Nebraska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703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Wyoming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6059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Kansas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612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Utah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38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Idaho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7841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Missouri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446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9626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Oklahoma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59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Alaska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567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South Dakota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55034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35448B5-E6A3-4493-8478-BE98F7C84AAE}"/>
              </a:ext>
            </a:extLst>
          </p:cNvPr>
          <p:cNvSpPr/>
          <p:nvPr/>
        </p:nvSpPr>
        <p:spPr>
          <a:xfrm>
            <a:off x="170352" y="1330037"/>
            <a:ext cx="1783139" cy="197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53734-0443-49ED-BB06-42FFC811CC94}"/>
              </a:ext>
            </a:extLst>
          </p:cNvPr>
          <p:cNvSpPr/>
          <p:nvPr/>
        </p:nvSpPr>
        <p:spPr>
          <a:xfrm>
            <a:off x="170352" y="2092020"/>
            <a:ext cx="1783139" cy="197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F319C2-6480-456E-8CB0-0A4D9DA44EEE}"/>
              </a:ext>
            </a:extLst>
          </p:cNvPr>
          <p:cNvSpPr/>
          <p:nvPr/>
        </p:nvSpPr>
        <p:spPr>
          <a:xfrm>
            <a:off x="2101145" y="2097977"/>
            <a:ext cx="1697254" cy="197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CA0CB9-B1CD-48A3-9D7E-4E37CF9FDF2C}"/>
              </a:ext>
            </a:extLst>
          </p:cNvPr>
          <p:cNvSpPr/>
          <p:nvPr/>
        </p:nvSpPr>
        <p:spPr>
          <a:xfrm>
            <a:off x="3960283" y="2093753"/>
            <a:ext cx="1748275" cy="197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6CD768-95B8-4A88-B76D-DAD86716E777}"/>
              </a:ext>
            </a:extLst>
          </p:cNvPr>
          <p:cNvSpPr/>
          <p:nvPr/>
        </p:nvSpPr>
        <p:spPr>
          <a:xfrm>
            <a:off x="3955089" y="2857094"/>
            <a:ext cx="1767702" cy="197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5B6639-4A0F-425E-86C0-388BA1BA4379}"/>
              </a:ext>
            </a:extLst>
          </p:cNvPr>
          <p:cNvSpPr/>
          <p:nvPr/>
        </p:nvSpPr>
        <p:spPr>
          <a:xfrm>
            <a:off x="5851016" y="3615240"/>
            <a:ext cx="1601138" cy="197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9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E519-7404-467A-B250-88C12459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17D8A-E000-428B-A4E5-E509F651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factors have a correlation to mental health during COVID-19</a:t>
            </a:r>
          </a:p>
          <a:p>
            <a:pPr lvl="1"/>
            <a:r>
              <a:rPr lang="en-US" dirty="0"/>
              <a:t>State openness</a:t>
            </a:r>
          </a:p>
          <a:p>
            <a:pPr lvl="1"/>
            <a:r>
              <a:rPr lang="en-US" dirty="0"/>
              <a:t>The number of weekly new COVID-19 cases</a:t>
            </a:r>
          </a:p>
          <a:p>
            <a:pPr lvl="1"/>
            <a:r>
              <a:rPr lang="en-US" dirty="0"/>
              <a:t>Unemployment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4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1BDF-8EB6-4AA7-BFAC-5D8EF46A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297" y="139925"/>
            <a:ext cx="7269480" cy="661632"/>
          </a:xfrm>
        </p:spPr>
        <p:txBody>
          <a:bodyPr anchor="ctr">
            <a:normAutofit/>
          </a:bodyPr>
          <a:lstStyle/>
          <a:p>
            <a:r>
              <a:rPr lang="en-US" dirty="0"/>
              <a:t>Current State Openness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F1DB5-58A7-48DA-9841-1E7FDEF32E06}"/>
              </a:ext>
            </a:extLst>
          </p:cNvPr>
          <p:cNvSpPr txBox="1"/>
          <p:nvPr/>
        </p:nvSpPr>
        <p:spPr>
          <a:xfrm>
            <a:off x="660435" y="885358"/>
            <a:ext cx="4125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following factors: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Reopening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of Emergency Declaration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Travel Restrictions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 Gathering Restrictions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School Closures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Mask Mandates</a:t>
            </a:r>
          </a:p>
          <a:p>
            <a:r>
              <a:rPr lang="en-US" dirty="0"/>
              <a:t>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AADDE1-EE62-41AB-B653-FE4C4FC85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482" y="3287870"/>
            <a:ext cx="6891989" cy="34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0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36F48E-2211-400C-9A74-DBB3C429B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0" t="15000" r="918" b="4031"/>
          <a:stretch/>
        </p:blipFill>
        <p:spPr>
          <a:xfrm>
            <a:off x="3351069" y="3632951"/>
            <a:ext cx="4177146" cy="281109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A62954-15DA-4434-8AE2-4D3CC048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297" y="139925"/>
            <a:ext cx="7269480" cy="661632"/>
          </a:xfrm>
        </p:spPr>
        <p:txBody>
          <a:bodyPr anchor="ctr">
            <a:normAutofit/>
          </a:bodyPr>
          <a:lstStyle/>
          <a:p>
            <a:r>
              <a:rPr lang="en-US" dirty="0"/>
              <a:t>State Quartiles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498FF-56E6-4AFA-B98D-89DC5B9A8D1E}"/>
              </a:ext>
            </a:extLst>
          </p:cNvPr>
          <p:cNvSpPr txBox="1"/>
          <p:nvPr/>
        </p:nvSpPr>
        <p:spPr>
          <a:xfrm>
            <a:off x="405859" y="904008"/>
            <a:ext cx="385960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Divided states into 4 bins by quartiles based on openness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Lowest Openness Score –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Highest Openness Score – 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Lower quartile – 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Mean – 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Upper quartile – 80</a:t>
            </a:r>
          </a:p>
          <a:p>
            <a:r>
              <a:rPr lang="en-US" dirty="0"/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820AEA-3427-48D7-AFCA-0054B03F46EC}"/>
              </a:ext>
            </a:extLst>
          </p:cNvPr>
          <p:cNvSpPr txBox="1"/>
          <p:nvPr/>
        </p:nvSpPr>
        <p:spPr>
          <a:xfrm>
            <a:off x="4434067" y="3429000"/>
            <a:ext cx="2309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States by Quartile</a:t>
            </a:r>
          </a:p>
          <a:p>
            <a:r>
              <a:rPr lang="en-US" dirty="0"/>
              <a:t>	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C1F8A2-EB25-4C79-B979-E4B70F3883F8}"/>
              </a:ext>
            </a:extLst>
          </p:cNvPr>
          <p:cNvGrpSpPr/>
          <p:nvPr/>
        </p:nvGrpSpPr>
        <p:grpSpPr>
          <a:xfrm>
            <a:off x="7072906" y="4843606"/>
            <a:ext cx="1089323" cy="1600438"/>
            <a:chOff x="7266951" y="5257562"/>
            <a:chExt cx="1089323" cy="160043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0780BEB-AE44-4937-9588-F2C5619DE8E7}"/>
                </a:ext>
              </a:extLst>
            </p:cNvPr>
            <p:cNvSpPr txBox="1"/>
            <p:nvPr/>
          </p:nvSpPr>
          <p:spPr>
            <a:xfrm>
              <a:off x="7266951" y="5257562"/>
              <a:ext cx="108932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Quartiles</a:t>
              </a:r>
            </a:p>
            <a:p>
              <a:pPr>
                <a:lnSpc>
                  <a:spcPct val="150000"/>
                </a:lnSpc>
              </a:pPr>
              <a:r>
                <a:rPr lang="en-US" sz="1100" dirty="0"/>
                <a:t>   Q1</a:t>
              </a:r>
            </a:p>
            <a:p>
              <a:pPr>
                <a:lnSpc>
                  <a:spcPct val="150000"/>
                </a:lnSpc>
              </a:pPr>
              <a:r>
                <a:rPr lang="en-US" sz="1100" dirty="0"/>
                <a:t>   Q2</a:t>
              </a:r>
            </a:p>
            <a:p>
              <a:pPr>
                <a:lnSpc>
                  <a:spcPct val="150000"/>
                </a:lnSpc>
              </a:pPr>
              <a:r>
                <a:rPr lang="en-US" sz="1100" dirty="0"/>
                <a:t>   Q3</a:t>
              </a:r>
            </a:p>
            <a:p>
              <a:pPr>
                <a:lnSpc>
                  <a:spcPct val="150000"/>
                </a:lnSpc>
              </a:pPr>
              <a:r>
                <a:rPr lang="en-US" sz="1100" dirty="0"/>
                <a:t>   Q4</a:t>
              </a:r>
            </a:p>
            <a:p>
              <a:r>
                <a:rPr lang="en-US" dirty="0"/>
                <a:t>	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500929-C0E3-4543-B2FF-89979047F6C3}"/>
                </a:ext>
              </a:extLst>
            </p:cNvPr>
            <p:cNvSpPr/>
            <p:nvPr/>
          </p:nvSpPr>
          <p:spPr>
            <a:xfrm>
              <a:off x="7776029" y="6362407"/>
              <a:ext cx="119495" cy="114300"/>
            </a:xfrm>
            <a:prstGeom prst="rect">
              <a:avLst/>
            </a:prstGeom>
            <a:solidFill>
              <a:srgbClr val="FFEF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5FDBB6-F2CC-44CE-8D96-8BD6D3A05E9C}"/>
                </a:ext>
              </a:extLst>
            </p:cNvPr>
            <p:cNvSpPr/>
            <p:nvPr/>
          </p:nvSpPr>
          <p:spPr>
            <a:xfrm>
              <a:off x="7776029" y="5864076"/>
              <a:ext cx="119495" cy="114300"/>
            </a:xfrm>
            <a:prstGeom prst="rect">
              <a:avLst/>
            </a:prstGeom>
            <a:solidFill>
              <a:srgbClr val="1F6D8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DC9D3E-2169-451B-B7B6-A2965309A530}"/>
                </a:ext>
              </a:extLst>
            </p:cNvPr>
            <p:cNvSpPr/>
            <p:nvPr/>
          </p:nvSpPr>
          <p:spPr>
            <a:xfrm>
              <a:off x="7776029" y="6113314"/>
              <a:ext cx="119495" cy="114300"/>
            </a:xfrm>
            <a:prstGeom prst="rect">
              <a:avLst/>
            </a:prstGeom>
            <a:solidFill>
              <a:srgbClr val="5BB97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7A5EA0F-E3EA-440A-A636-FB37884C3811}"/>
                </a:ext>
              </a:extLst>
            </p:cNvPr>
            <p:cNvSpPr/>
            <p:nvPr/>
          </p:nvSpPr>
          <p:spPr>
            <a:xfrm>
              <a:off x="7776029" y="5611091"/>
              <a:ext cx="119495" cy="114300"/>
            </a:xfrm>
            <a:prstGeom prst="rect">
              <a:avLst/>
            </a:prstGeom>
            <a:solidFill>
              <a:srgbClr val="2918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520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CE7F-E9A8-4A6C-8E66-86D14366B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90" y="974353"/>
            <a:ext cx="6966274" cy="4351337"/>
          </a:xfrm>
        </p:spPr>
        <p:txBody>
          <a:bodyPr/>
          <a:lstStyle/>
          <a:p>
            <a:r>
              <a:rPr lang="en-US" dirty="0"/>
              <a:t>To select our sample of states, we used the following criteria:</a:t>
            </a:r>
          </a:p>
          <a:p>
            <a:pPr lvl="1"/>
            <a:r>
              <a:rPr lang="en-US" dirty="0"/>
              <a:t>The state with the lowest opening score (California)</a:t>
            </a:r>
          </a:p>
          <a:p>
            <a:pPr lvl="1"/>
            <a:r>
              <a:rPr lang="en-US" dirty="0"/>
              <a:t>The state with the highest opening score (South Dakota)</a:t>
            </a:r>
          </a:p>
          <a:p>
            <a:pPr lvl="1"/>
            <a:r>
              <a:rPr lang="en-US" dirty="0"/>
              <a:t>A state near the mean of the 2</a:t>
            </a:r>
            <a:r>
              <a:rPr lang="en-US" baseline="30000" dirty="0"/>
              <a:t>nd</a:t>
            </a:r>
            <a:r>
              <a:rPr lang="en-US" dirty="0"/>
              <a:t> quartile (Maryland)</a:t>
            </a:r>
          </a:p>
          <a:p>
            <a:pPr lvl="1"/>
            <a:r>
              <a:rPr lang="en-US" dirty="0"/>
              <a:t>A state near the mean of the 3</a:t>
            </a:r>
            <a:r>
              <a:rPr lang="en-US" baseline="30000" dirty="0"/>
              <a:t>rd</a:t>
            </a:r>
            <a:r>
              <a:rPr lang="en-US" dirty="0"/>
              <a:t> quartile (Florida)</a:t>
            </a:r>
          </a:p>
          <a:p>
            <a:pPr lvl="1"/>
            <a:r>
              <a:rPr lang="en-US" dirty="0"/>
              <a:t>For the states near the mean, we also wanted to make sure we got a good distribution across the U.S.</a:t>
            </a:r>
          </a:p>
          <a:p>
            <a:pPr lvl="1"/>
            <a:r>
              <a:rPr lang="en-US" dirty="0"/>
              <a:t>Texas because we live here</a:t>
            </a:r>
          </a:p>
          <a:p>
            <a:pPr lvl="1"/>
            <a:r>
              <a:rPr lang="en-US" dirty="0"/>
              <a:t>Georgia because its been a focus in the news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A50DB-3A0B-4F66-B878-8ACDE74C8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49"/>
          <a:stretch/>
        </p:blipFill>
        <p:spPr>
          <a:xfrm>
            <a:off x="1914642" y="3828007"/>
            <a:ext cx="4135386" cy="294123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951EBB4-E73D-4C65-946D-7713CF0F7219}"/>
              </a:ext>
            </a:extLst>
          </p:cNvPr>
          <p:cNvSpPr txBox="1">
            <a:spLocks/>
          </p:cNvSpPr>
          <p:nvPr/>
        </p:nvSpPr>
        <p:spPr>
          <a:xfrm>
            <a:off x="566297" y="139925"/>
            <a:ext cx="7269480" cy="661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Picking our Sample States</a:t>
            </a:r>
          </a:p>
        </p:txBody>
      </p:sp>
    </p:spTree>
    <p:extLst>
      <p:ext uri="{BB962C8B-B14F-4D97-AF65-F5344CB8AC3E}">
        <p14:creationId xmlns:p14="http://schemas.microsoft.com/office/powerpoint/2010/main" val="292250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8BAC4D7-0470-4D42-8C22-F8E713BFD10B}"/>
              </a:ext>
            </a:extLst>
          </p:cNvPr>
          <p:cNvSpPr txBox="1">
            <a:spLocks/>
          </p:cNvSpPr>
          <p:nvPr/>
        </p:nvSpPr>
        <p:spPr>
          <a:xfrm>
            <a:off x="566297" y="139925"/>
            <a:ext cx="7269480" cy="661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we calculated baseline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961DCE-5C3B-4877-B102-12D7061E6DD8}"/>
              </a:ext>
            </a:extLst>
          </p:cNvPr>
          <p:cNvSpPr txBox="1"/>
          <p:nvPr/>
        </p:nvSpPr>
        <p:spPr>
          <a:xfrm>
            <a:off x="660435" y="885358"/>
            <a:ext cx="5028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Percentage baseline </a:t>
            </a:r>
            <a:r>
              <a:rPr lang="en-US" dirty="0"/>
              <a:t>is the average from Q1 and Q2 in 2019 from </a:t>
            </a:r>
            <a:r>
              <a:rPr lang="en-US" dirty="0">
                <a:solidFill>
                  <a:srgbClr val="FF0000"/>
                </a:solidFill>
              </a:rPr>
              <a:t>???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E31B73-7B88-4958-AD14-ED6C41BF4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31" y="2619913"/>
            <a:ext cx="4855474" cy="35173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24D125-AB18-49FB-9CAC-019357B2E3DC}"/>
              </a:ext>
            </a:extLst>
          </p:cNvPr>
          <p:cNvSpPr txBox="1"/>
          <p:nvPr/>
        </p:nvSpPr>
        <p:spPr>
          <a:xfrm>
            <a:off x="3472810" y="4093312"/>
            <a:ext cx="1829138" cy="6463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Change blue to “</a:t>
            </a:r>
            <a:r>
              <a:rPr lang="en-US" dirty="0" err="1"/>
              <a:t>tab:blue</a:t>
            </a:r>
            <a:r>
              <a:rPr lang="en-US" dirty="0"/>
              <a:t>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00D913-7454-4C43-B2C8-39F304C5E28F}"/>
              </a:ext>
            </a:extLst>
          </p:cNvPr>
          <p:cNvSpPr txBox="1"/>
          <p:nvPr/>
        </p:nvSpPr>
        <p:spPr>
          <a:xfrm>
            <a:off x="3557668" y="1292324"/>
            <a:ext cx="2858717" cy="1200329"/>
          </a:xfrm>
          <a:prstGeom prst="rect">
            <a:avLst/>
          </a:prstGeom>
          <a:solidFill>
            <a:srgbClr val="FF0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Leo : finish out text, need source of baseline in sources slide at 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6131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0E020F-C936-45CC-8101-96836B886691}"/>
              </a:ext>
            </a:extLst>
          </p:cNvPr>
          <p:cNvSpPr txBox="1">
            <a:spLocks/>
          </p:cNvSpPr>
          <p:nvPr/>
        </p:nvSpPr>
        <p:spPr>
          <a:xfrm>
            <a:off x="566296" y="139925"/>
            <a:ext cx="7491853" cy="661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Mental Health during </a:t>
            </a:r>
            <a:r>
              <a:rPr lang="en-US" dirty="0" err="1"/>
              <a:t>Covid</a:t>
            </a:r>
            <a:r>
              <a:rPr lang="en-US" dirty="0"/>
              <a:t> -19 by State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2C1495C-554F-4CFC-A7B8-3996632B5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90" y="974353"/>
            <a:ext cx="6966274" cy="4351337"/>
          </a:xfrm>
        </p:spPr>
        <p:txBody>
          <a:bodyPr/>
          <a:lstStyle/>
          <a:p>
            <a:pPr marL="274320" lvl="1" indent="0">
              <a:buNone/>
            </a:pPr>
            <a:r>
              <a:rPr lang="en-US" sz="1600" dirty="0"/>
              <a:t>Anxiety or depression disorder levels data starts </a:t>
            </a:r>
            <a:r>
              <a:rPr lang="en-US" dirty="0"/>
              <a:t>on </a:t>
            </a:r>
            <a:r>
              <a:rPr lang="en-US" sz="1600" dirty="0"/>
              <a:t>week 18 (beginning April 27, 2020).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7E7A37-64CA-4931-BF91-F70841EE5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720" y="4024472"/>
            <a:ext cx="2524505" cy="182880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375DF426-5E91-43C8-83B2-F7186D2F4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527" y="4024472"/>
            <a:ext cx="2524505" cy="182880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5C00A560-A3E9-49F5-B915-2C4A288F5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90" y="4024472"/>
            <a:ext cx="2524505" cy="1828800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B399B9-C6DE-4426-A851-216BA9271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527" y="1614782"/>
            <a:ext cx="2524505" cy="1828800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AEF2BF-3459-4813-A7B3-6884985310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720" y="1614782"/>
            <a:ext cx="2524505" cy="1828800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97776B-6DC5-4FB3-8ABC-C1364A9D63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90" y="1614782"/>
            <a:ext cx="2524505" cy="18288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2459CE3-0CC7-4794-9A75-C9A03956B412}"/>
              </a:ext>
            </a:extLst>
          </p:cNvPr>
          <p:cNvGrpSpPr/>
          <p:nvPr/>
        </p:nvGrpSpPr>
        <p:grpSpPr>
          <a:xfrm>
            <a:off x="1077293" y="6303393"/>
            <a:ext cx="6302112" cy="276999"/>
            <a:chOff x="1077293" y="6303393"/>
            <a:chExt cx="6302112" cy="2769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E4E9CA-8199-4D9D-AEDF-99CFB363103F}"/>
                </a:ext>
              </a:extLst>
            </p:cNvPr>
            <p:cNvSpPr txBox="1"/>
            <p:nvPr/>
          </p:nvSpPr>
          <p:spPr>
            <a:xfrm>
              <a:off x="1077293" y="6303393"/>
              <a:ext cx="1124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0B5729-50DE-44AE-90DC-5C83D70D7466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45" y="6441892"/>
              <a:ext cx="951612" cy="0"/>
            </a:xfrm>
            <a:prstGeom prst="line">
              <a:avLst/>
            </a:prstGeom>
            <a:ln w="25400">
              <a:solidFill>
                <a:srgbClr val="64A1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0DC8089-50CF-4EE9-B815-8F02122C3B02}"/>
                </a:ext>
              </a:extLst>
            </p:cNvPr>
            <p:cNvCxnSpPr>
              <a:cxnSpLocks/>
            </p:cNvCxnSpPr>
            <p:nvPr/>
          </p:nvCxnSpPr>
          <p:spPr>
            <a:xfrm>
              <a:off x="6390383" y="6441892"/>
              <a:ext cx="951612" cy="0"/>
            </a:xfrm>
            <a:prstGeom prst="line">
              <a:avLst/>
            </a:prstGeom>
            <a:ln w="25400">
              <a:solidFill>
                <a:srgbClr val="FFA1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1DAE27-D259-4F3D-9648-BEC18C1E64BE}"/>
                </a:ext>
              </a:extLst>
            </p:cNvPr>
            <p:cNvSpPr txBox="1"/>
            <p:nvPr/>
          </p:nvSpPr>
          <p:spPr>
            <a:xfrm>
              <a:off x="2101492" y="6303393"/>
              <a:ext cx="21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Unemployment %    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9C702F-1126-4C40-99B7-7C8308595DC3}"/>
                </a:ext>
              </a:extLst>
            </p:cNvPr>
            <p:cNvSpPr txBox="1"/>
            <p:nvPr/>
          </p:nvSpPr>
          <p:spPr>
            <a:xfrm>
              <a:off x="4791872" y="6303393"/>
              <a:ext cx="2587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Anxiety &amp; Depression      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703D71C-13B9-4F6D-9757-09361927B278}"/>
              </a:ext>
            </a:extLst>
          </p:cNvPr>
          <p:cNvSpPr txBox="1"/>
          <p:nvPr/>
        </p:nvSpPr>
        <p:spPr>
          <a:xfrm>
            <a:off x="3244210" y="3293212"/>
            <a:ext cx="1829138" cy="6463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Change blue to “</a:t>
            </a:r>
            <a:r>
              <a:rPr lang="en-US" dirty="0" err="1"/>
              <a:t>tab:blue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910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8141837-20BE-4721-B452-9DCE6D86A878}"/>
              </a:ext>
            </a:extLst>
          </p:cNvPr>
          <p:cNvSpPr txBox="1">
            <a:spLocks/>
          </p:cNvSpPr>
          <p:nvPr/>
        </p:nvSpPr>
        <p:spPr>
          <a:xfrm>
            <a:off x="566297" y="139925"/>
            <a:ext cx="7269480" cy="661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Openness Score vs Mental Health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55AE1-89C3-4B2C-857B-B1E786C5E3BA}"/>
              </a:ext>
            </a:extLst>
          </p:cNvPr>
          <p:cNvSpPr txBox="1"/>
          <p:nvPr/>
        </p:nvSpPr>
        <p:spPr>
          <a:xfrm>
            <a:off x="660434" y="885358"/>
            <a:ext cx="6670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looking at State Openness Score versus Mental Health for our sample states you can see there is a statistical correlation, but when expanded to all states the correlation is no longer present.</a:t>
            </a:r>
          </a:p>
          <a:p>
            <a:r>
              <a:rPr lang="en-US" dirty="0"/>
              <a:t>	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7C5D664-F9FE-427C-AEF4-9A965683D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13" y="2828812"/>
            <a:ext cx="3771900" cy="251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531264-999C-4DDE-B100-AFB45F1494A8}"/>
              </a:ext>
            </a:extLst>
          </p:cNvPr>
          <p:cNvSpPr txBox="1"/>
          <p:nvPr/>
        </p:nvSpPr>
        <p:spPr>
          <a:xfrm>
            <a:off x="5199601" y="5480199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Squared Val is 0.068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27074-A1CC-444A-A662-12482A732C9E}"/>
              </a:ext>
            </a:extLst>
          </p:cNvPr>
          <p:cNvSpPr txBox="1"/>
          <p:nvPr/>
        </p:nvSpPr>
        <p:spPr>
          <a:xfrm>
            <a:off x="975998" y="5480199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Squared Val is 0.839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4BFC176-A2C3-4A79-803B-3E4F27F31ED9}"/>
              </a:ext>
            </a:extLst>
          </p:cNvPr>
          <p:cNvGrpSpPr/>
          <p:nvPr/>
        </p:nvGrpSpPr>
        <p:grpSpPr>
          <a:xfrm>
            <a:off x="223710" y="2828812"/>
            <a:ext cx="3771900" cy="2514600"/>
            <a:chOff x="223710" y="2830882"/>
            <a:chExt cx="3771900" cy="2514600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0936B07F-EAB2-44D9-A7B6-5A942A693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710" y="2830882"/>
              <a:ext cx="3771900" cy="25146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262F9A-07A8-42AE-A825-C105F493E21E}"/>
                </a:ext>
              </a:extLst>
            </p:cNvPr>
            <p:cNvSpPr txBox="1"/>
            <p:nvPr/>
          </p:nvSpPr>
          <p:spPr>
            <a:xfrm>
              <a:off x="686110" y="3795050"/>
              <a:ext cx="5818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California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D68297-41F7-49B4-B8AB-371870039E15}"/>
                </a:ext>
              </a:extLst>
            </p:cNvPr>
            <p:cNvSpPr txBox="1"/>
            <p:nvPr/>
          </p:nvSpPr>
          <p:spPr>
            <a:xfrm>
              <a:off x="1572801" y="3600432"/>
              <a:ext cx="5818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Texas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2E871D-C8AD-4C8D-8CE9-80FB616A823F}"/>
                </a:ext>
              </a:extLst>
            </p:cNvPr>
            <p:cNvSpPr txBox="1"/>
            <p:nvPr/>
          </p:nvSpPr>
          <p:spPr>
            <a:xfrm>
              <a:off x="2619443" y="4068007"/>
              <a:ext cx="5818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Georgia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590372-922B-4059-8BFA-07B31FD587AC}"/>
                </a:ext>
              </a:extLst>
            </p:cNvPr>
            <p:cNvSpPr txBox="1"/>
            <p:nvPr/>
          </p:nvSpPr>
          <p:spPr>
            <a:xfrm>
              <a:off x="2223963" y="3957446"/>
              <a:ext cx="5818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Florida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B05F72-4A4E-487F-B5C5-2B75E6F3574F}"/>
                </a:ext>
              </a:extLst>
            </p:cNvPr>
            <p:cNvSpPr txBox="1"/>
            <p:nvPr/>
          </p:nvSpPr>
          <p:spPr>
            <a:xfrm>
              <a:off x="3003588" y="4589555"/>
              <a:ext cx="69069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South Dakota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861632-2547-4837-A148-9E8B11EDA0CD}"/>
                </a:ext>
              </a:extLst>
            </p:cNvPr>
            <p:cNvSpPr txBox="1"/>
            <p:nvPr/>
          </p:nvSpPr>
          <p:spPr>
            <a:xfrm>
              <a:off x="1958996" y="4222930"/>
              <a:ext cx="5818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Maryland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983087B-BB8E-4B1F-B916-538E36EC5338}"/>
              </a:ext>
            </a:extLst>
          </p:cNvPr>
          <p:cNvSpPr txBox="1"/>
          <p:nvPr/>
        </p:nvSpPr>
        <p:spPr>
          <a:xfrm>
            <a:off x="1021030" y="2613368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line based on sample states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FC007-72C7-4DDA-986C-6C1839262EA6}"/>
              </a:ext>
            </a:extLst>
          </p:cNvPr>
          <p:cNvSpPr txBox="1"/>
          <p:nvPr/>
        </p:nvSpPr>
        <p:spPr>
          <a:xfrm>
            <a:off x="5199601" y="2615366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line based on all states </a:t>
            </a:r>
          </a:p>
        </p:txBody>
      </p:sp>
    </p:spTree>
    <p:extLst>
      <p:ext uri="{BB962C8B-B14F-4D97-AF65-F5344CB8AC3E}">
        <p14:creationId xmlns:p14="http://schemas.microsoft.com/office/powerpoint/2010/main" val="404357732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570</TotalTime>
  <Words>1045</Words>
  <Application>Microsoft Office PowerPoint</Application>
  <PresentationFormat>On-screen Show (4:3)</PresentationFormat>
  <Paragraphs>250</Paragraphs>
  <Slides>25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Schoolbook</vt:lpstr>
      <vt:lpstr>Wingdings 2</vt:lpstr>
      <vt:lpstr>View</vt:lpstr>
      <vt:lpstr>Presentation Breakup</vt:lpstr>
      <vt:lpstr>Mental Health during COVID-19</vt:lpstr>
      <vt:lpstr>Hypothesis</vt:lpstr>
      <vt:lpstr>Current State Openness Level</vt:lpstr>
      <vt:lpstr>State Quartiles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Spikes In California And Florida Have Driven Higher COVID-19 Unemployment Levels, But Georgia Has Remained Consistently High</vt:lpstr>
      <vt:lpstr>PowerPoint Presentation</vt:lpstr>
      <vt:lpstr>Mental Health and Unemployment</vt:lpstr>
      <vt:lpstr>Unemployment vs COVID-19</vt:lpstr>
      <vt:lpstr>Unemployment Vs COVID-19</vt:lpstr>
      <vt:lpstr>Putting it all together</vt:lpstr>
      <vt:lpstr>Putting it all together</vt:lpstr>
      <vt:lpstr>Sources</vt:lpstr>
      <vt:lpstr>Mental Health and Unemployment</vt:lpstr>
      <vt:lpstr>State Unemployment Since COVID-19</vt:lpstr>
      <vt:lpstr>Unemployment Vs COVID-19</vt:lpstr>
      <vt:lpstr>States divided into Quartile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Breakup</dc:title>
  <dc:creator>Kristina Ruhl</dc:creator>
  <cp:lastModifiedBy>Kristina Ruhl</cp:lastModifiedBy>
  <cp:revision>40</cp:revision>
  <dcterms:created xsi:type="dcterms:W3CDTF">2020-08-23T16:09:15Z</dcterms:created>
  <dcterms:modified xsi:type="dcterms:W3CDTF">2020-08-25T17:40:19Z</dcterms:modified>
</cp:coreProperties>
</file>