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63" r:id="rId2"/>
    <p:sldId id="256" r:id="rId3"/>
    <p:sldId id="258" r:id="rId4"/>
    <p:sldId id="260" r:id="rId5"/>
    <p:sldId id="261" r:id="rId6"/>
    <p:sldId id="262" r:id="rId7"/>
    <p:sldId id="264" r:id="rId8"/>
    <p:sldId id="259" r:id="rId9"/>
    <p:sldId id="265" r:id="rId10"/>
    <p:sldId id="266" r:id="rId11"/>
    <p:sldId id="267" r:id="rId12"/>
    <p:sldId id="272" r:id="rId13"/>
    <p:sldId id="276" r:id="rId14"/>
    <p:sldId id="278" r:id="rId15"/>
    <p:sldId id="277" r:id="rId16"/>
    <p:sldId id="280" r:id="rId17"/>
    <p:sldId id="282" r:id="rId18"/>
    <p:sldId id="270" r:id="rId19"/>
    <p:sldId id="273" r:id="rId20"/>
    <p:sldId id="274" r:id="rId21"/>
    <p:sldId id="283" r:id="rId22"/>
    <p:sldId id="271" r:id="rId23"/>
    <p:sldId id="279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9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37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3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1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5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573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7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7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0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3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8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7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ultistate.us/research/covid/public" TargetMode="External"/><Relationship Id="rId2" Type="http://schemas.openxmlformats.org/officeDocument/2006/relationships/hyperlink" Target="https://oui.doleta.gov/unemploy/claims.as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FD16-CC04-48DC-BD71-23EAC926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Breakup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C50A2-F7C5-49F3-9A58-3D5952572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  <a:p>
            <a:r>
              <a:rPr lang="en-US" dirty="0"/>
              <a:t>Openness/picking states</a:t>
            </a:r>
          </a:p>
          <a:p>
            <a:r>
              <a:rPr lang="en-US" dirty="0"/>
              <a:t>Baseline for mental health</a:t>
            </a:r>
          </a:p>
          <a:p>
            <a:r>
              <a:rPr lang="en-US" dirty="0"/>
              <a:t>Mental Health and </a:t>
            </a:r>
            <a:r>
              <a:rPr lang="en-US" dirty="0" err="1"/>
              <a:t>Covid</a:t>
            </a:r>
            <a:r>
              <a:rPr lang="en-US" dirty="0"/>
              <a:t> cases</a:t>
            </a:r>
          </a:p>
          <a:p>
            <a:r>
              <a:rPr lang="en-US" dirty="0"/>
              <a:t>Mental Health and Unemployment</a:t>
            </a:r>
          </a:p>
          <a:p>
            <a:r>
              <a:rPr lang="en-US" dirty="0"/>
              <a:t>Putting it all together</a:t>
            </a:r>
          </a:p>
          <a:p>
            <a:r>
              <a:rPr lang="en-US" dirty="0"/>
              <a:t>(where to put state openness level vs mental health)</a:t>
            </a:r>
          </a:p>
        </p:txBody>
      </p:sp>
    </p:spTree>
    <p:extLst>
      <p:ext uri="{BB962C8B-B14F-4D97-AF65-F5344CB8AC3E}">
        <p14:creationId xmlns:p14="http://schemas.microsoft.com/office/powerpoint/2010/main" val="17631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Health and </a:t>
            </a:r>
            <a:r>
              <a:rPr lang="en-US" dirty="0" err="1"/>
              <a:t>Covid</a:t>
            </a:r>
            <a:r>
              <a:rPr lang="en-US" dirty="0"/>
              <a:t>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A33B-648B-40E1-8977-73F45E2B3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56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Health and </a:t>
            </a:r>
            <a:r>
              <a:rPr lang="en-US" dirty="0" err="1"/>
              <a:t>Covid</a:t>
            </a:r>
            <a:r>
              <a:rPr lang="en-US" dirty="0"/>
              <a:t>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A33B-648B-40E1-8977-73F45E2B3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51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Health and </a:t>
            </a:r>
            <a:r>
              <a:rPr lang="en-US" dirty="0" err="1"/>
              <a:t>Covid</a:t>
            </a:r>
            <a:r>
              <a:rPr lang="en-US" dirty="0"/>
              <a:t>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A33B-648B-40E1-8977-73F45E2B3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24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369" y="816784"/>
            <a:ext cx="5834243" cy="529787"/>
          </a:xfrm>
        </p:spPr>
        <p:txBody>
          <a:bodyPr>
            <a:noAutofit/>
          </a:bodyPr>
          <a:lstStyle/>
          <a:p>
            <a:pPr algn="ctr"/>
            <a:r>
              <a:rPr lang="en-US" sz="1800" dirty="0"/>
              <a:t>Spikes In California And Florida Have Driven Higher COVID-19 Unemployment Levels, But Georgia Has Remained Consistently High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43472-3D35-45A3-9B58-6CC28BD587D0}"/>
              </a:ext>
            </a:extLst>
          </p:cNvPr>
          <p:cNvSpPr txBox="1"/>
          <p:nvPr/>
        </p:nvSpPr>
        <p:spPr>
          <a:xfrm>
            <a:off x="12357" y="7414"/>
            <a:ext cx="726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13.2 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13EBEA55-F2FA-432C-8864-1F3005D7BD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85"/>
          <a:stretch/>
        </p:blipFill>
        <p:spPr>
          <a:xfrm>
            <a:off x="12357" y="1495672"/>
            <a:ext cx="3994159" cy="31646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020EF32-D282-4CF2-B649-F61893BC9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671" y="1463307"/>
            <a:ext cx="4114800" cy="27432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E8F0140-B645-4115-988A-1F819DD135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05" b="22117"/>
          <a:stretch/>
        </p:blipFill>
        <p:spPr>
          <a:xfrm>
            <a:off x="3897671" y="4247142"/>
            <a:ext cx="4114800" cy="263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36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79" y="376746"/>
            <a:ext cx="5834243" cy="529787"/>
          </a:xfrm>
        </p:spPr>
        <p:txBody>
          <a:bodyPr>
            <a:normAutofit/>
          </a:bodyPr>
          <a:lstStyle/>
          <a:p>
            <a:r>
              <a:rPr lang="en-US" sz="2800" dirty="0"/>
              <a:t>Mental Health and Unemployment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43472-3D35-45A3-9B58-6CC28BD587D0}"/>
              </a:ext>
            </a:extLst>
          </p:cNvPr>
          <p:cNvSpPr txBox="1"/>
          <p:nvPr/>
        </p:nvSpPr>
        <p:spPr>
          <a:xfrm>
            <a:off x="12357" y="7414"/>
            <a:ext cx="726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13.2 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A2D77AE-C894-4B9A-ABE2-90696B3E5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" y="2090514"/>
            <a:ext cx="2973080" cy="198205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8D5B528-69B7-4E3B-9BBF-0390AB3118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176"/>
          <a:stretch/>
        </p:blipFill>
        <p:spPr>
          <a:xfrm>
            <a:off x="5535315" y="2088383"/>
            <a:ext cx="2867117" cy="201129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19B0E1A-4B5A-4F6F-8BBB-D52A5D308E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392" b="21449"/>
          <a:stretch/>
        </p:blipFill>
        <p:spPr>
          <a:xfrm>
            <a:off x="2695485" y="2066872"/>
            <a:ext cx="2867116" cy="20328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C9AE42D-C292-4D5D-B150-3524A46728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463" b="25037"/>
          <a:stretch/>
        </p:blipFill>
        <p:spPr>
          <a:xfrm>
            <a:off x="-22035" y="4169289"/>
            <a:ext cx="2768346" cy="204146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9F63372-88E8-4C95-A04C-69BF03B301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3630"/>
          <a:stretch/>
        </p:blipFill>
        <p:spPr>
          <a:xfrm>
            <a:off x="2731264" y="4168809"/>
            <a:ext cx="3180142" cy="204194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3F222DE-18DA-4F75-8DC9-15487B24161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392"/>
          <a:stretch/>
        </p:blipFill>
        <p:spPr>
          <a:xfrm>
            <a:off x="5512165" y="4168809"/>
            <a:ext cx="2867117" cy="2041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113FC9-AC79-4C1E-9C98-FFA547EA92A3}"/>
              </a:ext>
            </a:extLst>
          </p:cNvPr>
          <p:cNvSpPr txBox="1"/>
          <p:nvPr/>
        </p:nvSpPr>
        <p:spPr>
          <a:xfrm>
            <a:off x="692133" y="1229835"/>
            <a:ext cx="726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Texas Anxiety and Depression was going in the wrong direction delivering the highest levels of any state in the most recent weeks.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8BF82C-6539-4938-876D-8C1633D2691C}"/>
              </a:ext>
            </a:extLst>
          </p:cNvPr>
          <p:cNvGrpSpPr/>
          <p:nvPr/>
        </p:nvGrpSpPr>
        <p:grpSpPr>
          <a:xfrm>
            <a:off x="1077293" y="6303393"/>
            <a:ext cx="6302112" cy="276999"/>
            <a:chOff x="1077293" y="6303393"/>
            <a:chExt cx="6302112" cy="2769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A07E051-C76B-4CDD-BB73-7ECEE7BB0D6F}"/>
                </a:ext>
              </a:extLst>
            </p:cNvPr>
            <p:cNvSpPr txBox="1"/>
            <p:nvPr/>
          </p:nvSpPr>
          <p:spPr>
            <a:xfrm>
              <a:off x="1077293" y="6303393"/>
              <a:ext cx="1124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Legend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6A0598-B8EA-45AA-AEEE-268D1F7C33A5}"/>
                </a:ext>
              </a:extLst>
            </p:cNvPr>
            <p:cNvCxnSpPr>
              <a:cxnSpLocks/>
            </p:cNvCxnSpPr>
            <p:nvPr/>
          </p:nvCxnSpPr>
          <p:spPr>
            <a:xfrm>
              <a:off x="3451945" y="6441892"/>
              <a:ext cx="951612" cy="0"/>
            </a:xfrm>
            <a:prstGeom prst="line">
              <a:avLst/>
            </a:prstGeom>
            <a:ln w="25400">
              <a:solidFill>
                <a:srgbClr val="64A1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0455EC3-AE23-49CD-89B3-6E5065462543}"/>
                </a:ext>
              </a:extLst>
            </p:cNvPr>
            <p:cNvCxnSpPr>
              <a:cxnSpLocks/>
            </p:cNvCxnSpPr>
            <p:nvPr/>
          </p:nvCxnSpPr>
          <p:spPr>
            <a:xfrm>
              <a:off x="6390383" y="6441892"/>
              <a:ext cx="951612" cy="0"/>
            </a:xfrm>
            <a:prstGeom prst="line">
              <a:avLst/>
            </a:prstGeom>
            <a:ln w="25400">
              <a:solidFill>
                <a:srgbClr val="FFA1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7B7496-A142-439B-B0D4-107AEE0C48C1}"/>
                </a:ext>
              </a:extLst>
            </p:cNvPr>
            <p:cNvSpPr txBox="1"/>
            <p:nvPr/>
          </p:nvSpPr>
          <p:spPr>
            <a:xfrm>
              <a:off x="2101492" y="6303393"/>
              <a:ext cx="21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Unemployment %    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205423-F13E-4FC5-81BB-498D57572498}"/>
                </a:ext>
              </a:extLst>
            </p:cNvPr>
            <p:cNvSpPr txBox="1"/>
            <p:nvPr/>
          </p:nvSpPr>
          <p:spPr>
            <a:xfrm>
              <a:off x="4791872" y="6303393"/>
              <a:ext cx="2587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Anxiety &amp; Depression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1254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79" y="376746"/>
            <a:ext cx="5834243" cy="529787"/>
          </a:xfrm>
        </p:spPr>
        <p:txBody>
          <a:bodyPr>
            <a:normAutofit/>
          </a:bodyPr>
          <a:lstStyle/>
          <a:p>
            <a:r>
              <a:rPr lang="en-US" sz="2800" dirty="0"/>
              <a:t>Mental Health and Unemployment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43472-3D35-45A3-9B58-6CC28BD587D0}"/>
              </a:ext>
            </a:extLst>
          </p:cNvPr>
          <p:cNvSpPr txBox="1"/>
          <p:nvPr/>
        </p:nvSpPr>
        <p:spPr>
          <a:xfrm>
            <a:off x="12357" y="7414"/>
            <a:ext cx="726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13.2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762444-2DA2-4DFC-A4FB-83F4F175E582}"/>
              </a:ext>
            </a:extLst>
          </p:cNvPr>
          <p:cNvSpPr txBox="1"/>
          <p:nvPr/>
        </p:nvSpPr>
        <p:spPr>
          <a:xfrm>
            <a:off x="692133" y="1229835"/>
            <a:ext cx="7269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a State level, correlations between weekly unemployment and anxiety and depression levels were low to not significant. South Dakota had the most significant levels with the lowest A&amp;D levels.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2C3D0B-F6CD-43CC-9F58-E93FA27E53B6}"/>
              </a:ext>
            </a:extLst>
          </p:cNvPr>
          <p:cNvSpPr txBox="1"/>
          <p:nvPr/>
        </p:nvSpPr>
        <p:spPr>
          <a:xfrm>
            <a:off x="5898859" y="4038687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Squared Val is 0.1388517442028963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D441A2-AD82-4F58-B3FA-ED6FB03830B8}"/>
              </a:ext>
            </a:extLst>
          </p:cNvPr>
          <p:cNvSpPr txBox="1"/>
          <p:nvPr/>
        </p:nvSpPr>
        <p:spPr>
          <a:xfrm>
            <a:off x="407481" y="4038687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Squared Val is 0.06348861620335115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E9901F-3AA2-4C8F-BE20-49017A9881D0}"/>
              </a:ext>
            </a:extLst>
          </p:cNvPr>
          <p:cNvSpPr txBox="1"/>
          <p:nvPr/>
        </p:nvSpPr>
        <p:spPr>
          <a:xfrm>
            <a:off x="3163215" y="4038687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Squared Val is 0.12038601420623161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282717-410F-4D3B-ADD9-B9418858EFBE}"/>
              </a:ext>
            </a:extLst>
          </p:cNvPr>
          <p:cNvSpPr txBox="1"/>
          <p:nvPr/>
        </p:nvSpPr>
        <p:spPr>
          <a:xfrm>
            <a:off x="5954562" y="6238434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Squared Val is 0.02893057673053143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7C1C44-1CCF-4AF0-9A2A-52792A9BECC9}"/>
              </a:ext>
            </a:extLst>
          </p:cNvPr>
          <p:cNvSpPr txBox="1"/>
          <p:nvPr/>
        </p:nvSpPr>
        <p:spPr>
          <a:xfrm>
            <a:off x="377985" y="6238434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Squared Val is 0.2550161097387838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94B128-AF3D-46BD-AE38-3FF07DB0C3BC}"/>
              </a:ext>
            </a:extLst>
          </p:cNvPr>
          <p:cNvSpPr txBox="1"/>
          <p:nvPr/>
        </p:nvSpPr>
        <p:spPr>
          <a:xfrm>
            <a:off x="3133719" y="6238434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Squared Val is 0.3700032239524132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671ECA-50D8-4DC5-B92B-B9A2901C3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80" y="2323554"/>
            <a:ext cx="2607840" cy="17385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28511D-8DD0-4C89-820D-309A7F94E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456" y="2300127"/>
            <a:ext cx="2607840" cy="17385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B3FF17-915E-473D-B238-51B1BFA0F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231" y="2323554"/>
            <a:ext cx="2554165" cy="17027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886D7EC-99AE-454E-A29A-673E25C0C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787" y="4428340"/>
            <a:ext cx="2655669" cy="177044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E4A923D-CC11-4095-9FDE-5EF90739D7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1487" y="4427503"/>
            <a:ext cx="2664701" cy="177646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DE98452-3D09-4942-94E0-F88548B805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4944" y="4428340"/>
            <a:ext cx="2701769" cy="180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88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79" y="376746"/>
            <a:ext cx="5834243" cy="529787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Unemployment Vs COVID-19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43472-3D35-45A3-9B58-6CC28BD587D0}"/>
              </a:ext>
            </a:extLst>
          </p:cNvPr>
          <p:cNvSpPr txBox="1"/>
          <p:nvPr/>
        </p:nvSpPr>
        <p:spPr>
          <a:xfrm>
            <a:off x="12357" y="7414"/>
            <a:ext cx="726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13.2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6A0C66-CECD-4273-A494-B8981AAE4F89}"/>
              </a:ext>
            </a:extLst>
          </p:cNvPr>
          <p:cNvSpPr txBox="1"/>
          <p:nvPr/>
        </p:nvSpPr>
        <p:spPr>
          <a:xfrm>
            <a:off x="611110" y="1131598"/>
            <a:ext cx="726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Texas Covid-19 Positive Cases were steady until around week 25, when there was a sudden spike in new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28694-042B-426C-BA02-48466BB0D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23" y="2509645"/>
            <a:ext cx="2528677" cy="16442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371A37-FCCD-4E26-8D4D-B7381374D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700" y="2470397"/>
            <a:ext cx="2528677" cy="16457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DF31B3-783D-4082-BB63-0111DA2B1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296" y="2468156"/>
            <a:ext cx="2643022" cy="16915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92D162-413B-48C5-ADBF-E93048A8D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023" y="4268779"/>
            <a:ext cx="2492223" cy="16399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26652A-D6A3-4701-85B1-13084A848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6669" y="4279468"/>
            <a:ext cx="2514695" cy="16292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AAB5F3-B49A-4F6A-8716-A153E1CF87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0452" y="4285349"/>
            <a:ext cx="2552243" cy="169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94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79" y="376746"/>
            <a:ext cx="5834243" cy="529787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Unemployment Vs COVID-19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43472-3D35-45A3-9B58-6CC28BD587D0}"/>
              </a:ext>
            </a:extLst>
          </p:cNvPr>
          <p:cNvSpPr txBox="1"/>
          <p:nvPr/>
        </p:nvSpPr>
        <p:spPr>
          <a:xfrm>
            <a:off x="12357" y="7414"/>
            <a:ext cx="726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13.2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762444-2DA2-4DFC-A4FB-83F4F175E582}"/>
              </a:ext>
            </a:extLst>
          </p:cNvPr>
          <p:cNvSpPr txBox="1"/>
          <p:nvPr/>
        </p:nvSpPr>
        <p:spPr>
          <a:xfrm>
            <a:off x="686662" y="1059886"/>
            <a:ext cx="726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Correlations of Unemployment levels compared to COVID-19 Positive Increase levels were low.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F51AA-8460-4014-A71E-125CA68872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02"/>
          <a:stretch/>
        </p:blipFill>
        <p:spPr>
          <a:xfrm>
            <a:off x="52928" y="1756732"/>
            <a:ext cx="2697030" cy="2310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BD4D03-95FD-484F-9654-7D0F2B161A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02"/>
          <a:stretch/>
        </p:blipFill>
        <p:spPr>
          <a:xfrm>
            <a:off x="2861940" y="1756732"/>
            <a:ext cx="2697030" cy="24054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B6E46E-C0C9-4648-A1CB-B4D80C861C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02"/>
          <a:stretch/>
        </p:blipFill>
        <p:spPr>
          <a:xfrm>
            <a:off x="5611589" y="1759622"/>
            <a:ext cx="2697030" cy="1945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AA45E1-DC9E-4E87-88BA-D0888EC7A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8" y="3931662"/>
            <a:ext cx="2918924" cy="19459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868EA4-FCA8-441C-B2A3-33E4783DB3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1940" y="3931661"/>
            <a:ext cx="2918924" cy="19459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A22D0F-EA39-4E4D-8B3D-F5D1ADA6984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602"/>
          <a:stretch/>
        </p:blipFill>
        <p:spPr>
          <a:xfrm>
            <a:off x="5611589" y="3931661"/>
            <a:ext cx="2697030" cy="19459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1381C8-C3A4-46FA-8C5E-38DA5290AB12}"/>
              </a:ext>
            </a:extLst>
          </p:cNvPr>
          <p:cNvSpPr txBox="1"/>
          <p:nvPr/>
        </p:nvSpPr>
        <p:spPr>
          <a:xfrm>
            <a:off x="5935930" y="3665703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Squared is 0.10417330917941174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C65204-7D45-45E7-862A-CE0E76F9766B}"/>
              </a:ext>
            </a:extLst>
          </p:cNvPr>
          <p:cNvSpPr txBox="1"/>
          <p:nvPr/>
        </p:nvSpPr>
        <p:spPr>
          <a:xfrm>
            <a:off x="407481" y="3665703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Squared Val is 0.2061400286961551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41747C-EAB2-4ED5-BF97-792459035140}"/>
              </a:ext>
            </a:extLst>
          </p:cNvPr>
          <p:cNvSpPr txBox="1"/>
          <p:nvPr/>
        </p:nvSpPr>
        <p:spPr>
          <a:xfrm>
            <a:off x="3163215" y="3665703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Squared is 0.013558957894785322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C8FA1D-8933-4FDD-895A-411A9CCEC627}"/>
              </a:ext>
            </a:extLst>
          </p:cNvPr>
          <p:cNvSpPr txBox="1"/>
          <p:nvPr/>
        </p:nvSpPr>
        <p:spPr>
          <a:xfrm>
            <a:off x="5935930" y="5865906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Squared Val is 0.2539567916715078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C2D3DA-07AE-45BE-8E7D-DF8AA1B1A45F}"/>
              </a:ext>
            </a:extLst>
          </p:cNvPr>
          <p:cNvSpPr txBox="1"/>
          <p:nvPr/>
        </p:nvSpPr>
        <p:spPr>
          <a:xfrm>
            <a:off x="407481" y="5865906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Squared is 0.62987345459035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EFA381-3C4C-40D7-A59F-6DAD47A61927}"/>
              </a:ext>
            </a:extLst>
          </p:cNvPr>
          <p:cNvSpPr txBox="1"/>
          <p:nvPr/>
        </p:nvSpPr>
        <p:spPr>
          <a:xfrm>
            <a:off x="3163215" y="5865906"/>
            <a:ext cx="226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Squared Val is 0.7404008022828966</a:t>
            </a:r>
          </a:p>
        </p:txBody>
      </p:sp>
    </p:spTree>
    <p:extLst>
      <p:ext uri="{BB962C8B-B14F-4D97-AF65-F5344CB8AC3E}">
        <p14:creationId xmlns:p14="http://schemas.microsoft.com/office/powerpoint/2010/main" val="3397177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A33B-648B-40E1-8977-73F45E2B3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97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A33B-648B-40E1-8977-73F45E2B3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0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C27C-BA16-4C82-B4F2-27EF3678F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404" y="-489150"/>
            <a:ext cx="7063740" cy="3560445"/>
          </a:xfrm>
        </p:spPr>
        <p:txBody>
          <a:bodyPr/>
          <a:lstStyle/>
          <a:p>
            <a:r>
              <a:rPr lang="en-US" dirty="0"/>
              <a:t>Mental Health during 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6261B-B91A-45FF-BC7A-1A8B6426F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958" y="5917624"/>
            <a:ext cx="5837802" cy="460318"/>
          </a:xfrm>
        </p:spPr>
        <p:txBody>
          <a:bodyPr/>
          <a:lstStyle/>
          <a:p>
            <a:r>
              <a:rPr lang="en-US" dirty="0"/>
              <a:t>UTSA Data Analytics Bootcamp Project 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0E3C5F9-8DF9-4D89-88B9-96A3AFB146D8}"/>
              </a:ext>
            </a:extLst>
          </p:cNvPr>
          <p:cNvSpPr txBox="1">
            <a:spLocks/>
          </p:cNvSpPr>
          <p:nvPr/>
        </p:nvSpPr>
        <p:spPr>
          <a:xfrm>
            <a:off x="431958" y="6418116"/>
            <a:ext cx="5837802" cy="460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000" kern="1200" spc="10" baseline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Adela Garza, Kristina Ruhl, </a:t>
            </a:r>
            <a:r>
              <a:rPr lang="en-US" sz="1200" dirty="0" err="1"/>
              <a:t>Giam</a:t>
            </a:r>
            <a:r>
              <a:rPr lang="en-US" sz="1200" dirty="0"/>
              <a:t> </a:t>
            </a:r>
            <a:r>
              <a:rPr lang="en-US" sz="1200" dirty="0" err="1"/>
              <a:t>Sigaud</a:t>
            </a:r>
            <a:r>
              <a:rPr lang="en-US" sz="1200" dirty="0"/>
              <a:t>, and Leo Zambrano</a:t>
            </a:r>
          </a:p>
        </p:txBody>
      </p:sp>
    </p:spTree>
    <p:extLst>
      <p:ext uri="{BB962C8B-B14F-4D97-AF65-F5344CB8AC3E}">
        <p14:creationId xmlns:p14="http://schemas.microsoft.com/office/powerpoint/2010/main" val="1812195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A33B-648B-40E1-8977-73F45E2B3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98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A33B-648B-40E1-8977-73F45E2B3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Unemployment based on: United States Department of Labor, Unemployment Insurance Weekly Claims Data at </a:t>
            </a:r>
            <a:r>
              <a:rPr lang="en-US" dirty="0">
                <a:hlinkClick r:id="rId2"/>
              </a:rPr>
              <a:t>https://oui.doleta.gov/unemploy/claims.asp</a:t>
            </a:r>
            <a:endParaRPr lang="en-US" dirty="0"/>
          </a:p>
          <a:p>
            <a:r>
              <a:rPr lang="en-US" dirty="0">
                <a:hlinkClick r:id="rId3"/>
              </a:rPr>
              <a:t>https://www.multistate.us/research/covid/public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39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594" y="401535"/>
            <a:ext cx="5834243" cy="529787"/>
          </a:xfrm>
        </p:spPr>
        <p:txBody>
          <a:bodyPr>
            <a:normAutofit/>
          </a:bodyPr>
          <a:lstStyle/>
          <a:p>
            <a:r>
              <a:rPr lang="en-US" sz="2800" dirty="0"/>
              <a:t>Mental Health and Unemployment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43472-3D35-45A3-9B58-6CC28BD587D0}"/>
              </a:ext>
            </a:extLst>
          </p:cNvPr>
          <p:cNvSpPr txBox="1"/>
          <p:nvPr/>
        </p:nvSpPr>
        <p:spPr>
          <a:xfrm>
            <a:off x="12357" y="7414"/>
            <a:ext cx="726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13.1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A1F921-F505-435F-BFD2-1DCBE67D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671" y="2356716"/>
            <a:ext cx="5055458" cy="33703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6746E1-F4A1-4B29-99A0-DA806EB7C597}"/>
              </a:ext>
            </a:extLst>
          </p:cNvPr>
          <p:cNvSpPr txBox="1"/>
          <p:nvPr/>
        </p:nvSpPr>
        <p:spPr>
          <a:xfrm>
            <a:off x="753762" y="1229835"/>
            <a:ext cx="7179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was a low correlation between increasing levels of weekly Unemployment from the sample states compared to increased Anxiety and Depression levels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09B730-0BC2-4D4C-AEF8-1DA6ED4ED1F2}"/>
              </a:ext>
            </a:extLst>
          </p:cNvPr>
          <p:cNvSpPr txBox="1"/>
          <p:nvPr/>
        </p:nvSpPr>
        <p:spPr>
          <a:xfrm>
            <a:off x="2877700" y="5727021"/>
            <a:ext cx="2957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Val is 0.08916941867418232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7741B7-0D46-4E09-89F9-AB067141AE2D}"/>
              </a:ext>
            </a:extLst>
          </p:cNvPr>
          <p:cNvCxnSpPr/>
          <p:nvPr/>
        </p:nvCxnSpPr>
        <p:spPr>
          <a:xfrm>
            <a:off x="67541" y="618259"/>
            <a:ext cx="7273636" cy="5354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327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79" y="376746"/>
            <a:ext cx="5834243" cy="5297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State Unemployment Since COVID-19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43472-3D35-45A3-9B58-6CC28BD587D0}"/>
              </a:ext>
            </a:extLst>
          </p:cNvPr>
          <p:cNvSpPr txBox="1"/>
          <p:nvPr/>
        </p:nvSpPr>
        <p:spPr>
          <a:xfrm>
            <a:off x="12357" y="7414"/>
            <a:ext cx="726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13.2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762444-2DA2-4DFC-A4FB-83F4F175E582}"/>
              </a:ext>
            </a:extLst>
          </p:cNvPr>
          <p:cNvSpPr txBox="1"/>
          <p:nvPr/>
        </p:nvSpPr>
        <p:spPr>
          <a:xfrm>
            <a:off x="692133" y="1229835"/>
            <a:ext cx="726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California and Georgia have experienced the highest COVID-19 Percentage increases based on their populations.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A79E4-77C3-4197-853B-9DE143937F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65"/>
          <a:stretch/>
        </p:blipFill>
        <p:spPr>
          <a:xfrm>
            <a:off x="209550" y="2046211"/>
            <a:ext cx="2562244" cy="1868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9551AE-B891-44DC-B9EC-A353351C9F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564" b="8075"/>
          <a:stretch/>
        </p:blipFill>
        <p:spPr>
          <a:xfrm>
            <a:off x="2910895" y="2054243"/>
            <a:ext cx="2562244" cy="19200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172A91-DEA7-4724-8E9E-D317C0850D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565" b="20000"/>
          <a:stretch/>
        </p:blipFill>
        <p:spPr>
          <a:xfrm>
            <a:off x="5638781" y="2072136"/>
            <a:ext cx="2562244" cy="18681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BB1D0C-DCC9-4F32-900A-320FDC93D4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865"/>
          <a:stretch/>
        </p:blipFill>
        <p:spPr>
          <a:xfrm>
            <a:off x="221907" y="4016385"/>
            <a:ext cx="2609869" cy="18681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65FAC9-FFCF-4F1E-931B-4A69F8EC662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075"/>
          <a:stretch/>
        </p:blipFill>
        <p:spPr>
          <a:xfrm>
            <a:off x="2919264" y="3945469"/>
            <a:ext cx="2632029" cy="22379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BE46D5-19A5-4AD1-B14E-BEEAF5F73AB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075"/>
          <a:stretch/>
        </p:blipFill>
        <p:spPr>
          <a:xfrm>
            <a:off x="5645196" y="3961374"/>
            <a:ext cx="2632029" cy="186816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1479C10-4169-4DCA-BA14-BC3FF3FCD442}"/>
              </a:ext>
            </a:extLst>
          </p:cNvPr>
          <p:cNvSpPr/>
          <p:nvPr/>
        </p:nvSpPr>
        <p:spPr>
          <a:xfrm>
            <a:off x="6870939" y="92141"/>
            <a:ext cx="1558636" cy="1098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red calculation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B89C94-1C7C-44C3-9338-52D3745B6F40}"/>
              </a:ext>
            </a:extLst>
          </p:cNvPr>
          <p:cNvCxnSpPr/>
          <p:nvPr/>
        </p:nvCxnSpPr>
        <p:spPr>
          <a:xfrm>
            <a:off x="410441" y="1229835"/>
            <a:ext cx="7736032" cy="4729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920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79" y="376746"/>
            <a:ext cx="5834243" cy="529787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Unemployment Vs COVID-19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43472-3D35-45A3-9B58-6CC28BD587D0}"/>
              </a:ext>
            </a:extLst>
          </p:cNvPr>
          <p:cNvSpPr txBox="1"/>
          <p:nvPr/>
        </p:nvSpPr>
        <p:spPr>
          <a:xfrm>
            <a:off x="12357" y="7414"/>
            <a:ext cx="726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13.2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762444-2DA2-4DFC-A4FB-83F4F175E582}"/>
              </a:ext>
            </a:extLst>
          </p:cNvPr>
          <p:cNvSpPr txBox="1"/>
          <p:nvPr/>
        </p:nvSpPr>
        <p:spPr>
          <a:xfrm>
            <a:off x="692133" y="1229835"/>
            <a:ext cx="726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29B102-F561-424F-8894-9851C57A3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80" y="1922469"/>
            <a:ext cx="5241850" cy="43075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4E6F24-58D9-4EE6-8407-52041D48FE8A}"/>
              </a:ext>
            </a:extLst>
          </p:cNvPr>
          <p:cNvSpPr txBox="1"/>
          <p:nvPr/>
        </p:nvSpPr>
        <p:spPr>
          <a:xfrm>
            <a:off x="2507797" y="5505054"/>
            <a:ext cx="2957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Val is 0.11049865197151916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2A22C3-49C7-420B-A60D-3E31B8C60BBB}"/>
              </a:ext>
            </a:extLst>
          </p:cNvPr>
          <p:cNvCxnSpPr/>
          <p:nvPr/>
        </p:nvCxnSpPr>
        <p:spPr>
          <a:xfrm>
            <a:off x="571500" y="509155"/>
            <a:ext cx="6800850" cy="5242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71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E519-7404-467A-B250-88C12459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17D8A-E000-428B-A4E5-E509F651B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factors have a correlation to mental health during COVID-19</a:t>
            </a:r>
          </a:p>
          <a:p>
            <a:pPr lvl="1"/>
            <a:r>
              <a:rPr lang="en-US" dirty="0"/>
              <a:t>State openness</a:t>
            </a:r>
          </a:p>
          <a:p>
            <a:pPr lvl="1"/>
            <a:r>
              <a:rPr lang="en-US" dirty="0"/>
              <a:t>The number of weekly new COVID-19 cases</a:t>
            </a:r>
          </a:p>
          <a:p>
            <a:pPr lvl="1"/>
            <a:r>
              <a:rPr lang="en-US" dirty="0"/>
              <a:t>Unemployment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4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1BDF-8EB6-4AA7-BFAC-5D8EF46AB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95" y="187036"/>
            <a:ext cx="7269480" cy="953567"/>
          </a:xfrm>
        </p:spPr>
        <p:txBody>
          <a:bodyPr>
            <a:normAutofit fontScale="90000"/>
          </a:bodyPr>
          <a:lstStyle/>
          <a:p>
            <a:r>
              <a:rPr lang="en-US" dirty="0"/>
              <a:t>Current State Openness Level*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17213A-92D9-41E0-896F-5C3520C46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73" y="3448927"/>
            <a:ext cx="5954106" cy="302156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DD3B59D-E842-4EA5-9031-113F2652E77F}"/>
              </a:ext>
            </a:extLst>
          </p:cNvPr>
          <p:cNvGrpSpPr/>
          <p:nvPr/>
        </p:nvGrpSpPr>
        <p:grpSpPr>
          <a:xfrm>
            <a:off x="2966624" y="5068367"/>
            <a:ext cx="2031422" cy="737755"/>
            <a:chOff x="4514850" y="1618383"/>
            <a:chExt cx="2031422" cy="73775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69C46F4-4361-4CF1-9154-DC7B119C66AA}"/>
                </a:ext>
              </a:extLst>
            </p:cNvPr>
            <p:cNvSpPr/>
            <p:nvPr/>
          </p:nvSpPr>
          <p:spPr>
            <a:xfrm>
              <a:off x="4514850" y="1618383"/>
              <a:ext cx="1823605" cy="73775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A6EBF7-080A-44A6-AB09-562E50CE4021}"/>
                </a:ext>
              </a:extLst>
            </p:cNvPr>
            <p:cNvSpPr txBox="1"/>
            <p:nvPr/>
          </p:nvSpPr>
          <p:spPr>
            <a:xfrm>
              <a:off x="4831772" y="1802595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Need to fix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56F1DB5-58A7-48DA-9841-1E7FDEF32E06}"/>
              </a:ext>
            </a:extLst>
          </p:cNvPr>
          <p:cNvSpPr txBox="1"/>
          <p:nvPr/>
        </p:nvSpPr>
        <p:spPr>
          <a:xfrm>
            <a:off x="791737" y="1140603"/>
            <a:ext cx="41259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the following factors: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Reopening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of Emergency Declaration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Travel Restrictions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Mass Gathering Restrictions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School Closures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Mask Mandates</a:t>
            </a:r>
          </a:p>
          <a:p>
            <a:r>
              <a:rPr lang="en-US" dirty="0"/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B9A6B6-86C0-4206-A8CB-6DE3083FFC63}"/>
              </a:ext>
            </a:extLst>
          </p:cNvPr>
          <p:cNvSpPr txBox="1"/>
          <p:nvPr/>
        </p:nvSpPr>
        <p:spPr>
          <a:xfrm>
            <a:off x="0" y="6611779"/>
            <a:ext cx="7824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*openness score came from </a:t>
            </a:r>
          </a:p>
        </p:txBody>
      </p:sp>
    </p:spTree>
    <p:extLst>
      <p:ext uri="{BB962C8B-B14F-4D97-AF65-F5344CB8AC3E}">
        <p14:creationId xmlns:p14="http://schemas.microsoft.com/office/powerpoint/2010/main" val="65790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19A98-F733-4913-AB65-F0A8D1D35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250" y="1210543"/>
            <a:ext cx="3999669" cy="2353540"/>
          </a:xfrm>
        </p:spPr>
        <p:txBody>
          <a:bodyPr/>
          <a:lstStyle/>
          <a:p>
            <a:r>
              <a:rPr lang="en-US" dirty="0"/>
              <a:t>Q2</a:t>
            </a:r>
          </a:p>
          <a:p>
            <a:r>
              <a:rPr lang="en-US" dirty="0"/>
              <a:t>mean</a:t>
            </a:r>
          </a:p>
          <a:p>
            <a:r>
              <a:rPr lang="en-US" dirty="0"/>
              <a:t>Q3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08A573-7F12-4A9F-A649-FD16A5678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124" y="3356263"/>
            <a:ext cx="5189382" cy="329876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D4527B3-8C9E-4655-BA01-B5FE8F117264}"/>
              </a:ext>
            </a:extLst>
          </p:cNvPr>
          <p:cNvSpPr txBox="1">
            <a:spLocks/>
          </p:cNvSpPr>
          <p:nvPr/>
        </p:nvSpPr>
        <p:spPr>
          <a:xfrm>
            <a:off x="347595" y="187036"/>
            <a:ext cx="7269480" cy="953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State Quartiles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B60295C-D398-4C31-BD17-19D9F63C3DE5}"/>
              </a:ext>
            </a:extLst>
          </p:cNvPr>
          <p:cNvGrpSpPr/>
          <p:nvPr/>
        </p:nvGrpSpPr>
        <p:grpSpPr>
          <a:xfrm>
            <a:off x="2966624" y="5068367"/>
            <a:ext cx="2031422" cy="737755"/>
            <a:chOff x="4514850" y="1618383"/>
            <a:chExt cx="2031422" cy="73775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1B5EE65-FB5D-4818-B03B-07CE24E838E4}"/>
                </a:ext>
              </a:extLst>
            </p:cNvPr>
            <p:cNvSpPr/>
            <p:nvPr/>
          </p:nvSpPr>
          <p:spPr>
            <a:xfrm>
              <a:off x="4514850" y="1618383"/>
              <a:ext cx="1823605" cy="73775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994AEC-806D-47A0-9F3D-6D0BC534EC1E}"/>
                </a:ext>
              </a:extLst>
            </p:cNvPr>
            <p:cNvSpPr txBox="1"/>
            <p:nvPr/>
          </p:nvSpPr>
          <p:spPr>
            <a:xfrm>
              <a:off x="4831772" y="1802595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Need to fix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5204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9CE7F-E9A8-4A6C-8E66-86D14366B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790" y="1140603"/>
            <a:ext cx="6966274" cy="4351337"/>
          </a:xfrm>
        </p:spPr>
        <p:txBody>
          <a:bodyPr/>
          <a:lstStyle/>
          <a:p>
            <a:r>
              <a:rPr lang="en-US" dirty="0"/>
              <a:t>To select our sample of states, we used the following criteria:</a:t>
            </a:r>
          </a:p>
          <a:p>
            <a:pPr lvl="1"/>
            <a:r>
              <a:rPr lang="en-US" dirty="0"/>
              <a:t>The state with the lowest opening score (California)</a:t>
            </a:r>
          </a:p>
          <a:p>
            <a:pPr lvl="1"/>
            <a:r>
              <a:rPr lang="en-US" dirty="0"/>
              <a:t>The state with the highest opening score (South Dakota)</a:t>
            </a:r>
          </a:p>
          <a:p>
            <a:pPr lvl="1"/>
            <a:r>
              <a:rPr lang="en-US" dirty="0"/>
              <a:t>A state near the mean of the 2</a:t>
            </a:r>
            <a:r>
              <a:rPr lang="en-US" baseline="30000" dirty="0"/>
              <a:t>nd</a:t>
            </a:r>
            <a:r>
              <a:rPr lang="en-US" dirty="0"/>
              <a:t> quartile (Maryland)</a:t>
            </a:r>
          </a:p>
          <a:p>
            <a:pPr lvl="1"/>
            <a:r>
              <a:rPr lang="en-US" dirty="0"/>
              <a:t>A state near the mean of the 3</a:t>
            </a:r>
            <a:r>
              <a:rPr lang="en-US" baseline="30000" dirty="0"/>
              <a:t>rd</a:t>
            </a:r>
            <a:r>
              <a:rPr lang="en-US" dirty="0"/>
              <a:t> quartile (Florida)</a:t>
            </a:r>
          </a:p>
          <a:p>
            <a:pPr lvl="1"/>
            <a:r>
              <a:rPr lang="en-US" dirty="0"/>
              <a:t>For the states near the mean, we also wanted to make sure we got a good distribution of across the U.S.</a:t>
            </a:r>
          </a:p>
          <a:p>
            <a:pPr lvl="1"/>
            <a:r>
              <a:rPr lang="en-US" dirty="0"/>
              <a:t>Texas because we live here</a:t>
            </a:r>
          </a:p>
          <a:p>
            <a:pPr lvl="1"/>
            <a:r>
              <a:rPr lang="en-US" dirty="0"/>
              <a:t>Georgia because its been a focus in the news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2E9172-BECD-4CE5-85A6-7B51D7B3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95" y="187036"/>
            <a:ext cx="7269480" cy="953567"/>
          </a:xfrm>
        </p:spPr>
        <p:txBody>
          <a:bodyPr/>
          <a:lstStyle/>
          <a:p>
            <a:r>
              <a:rPr lang="en-US" dirty="0"/>
              <a:t>Picking our Sample States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C171B3-60C1-423D-9A8A-309F3FEF5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518" y="3953238"/>
            <a:ext cx="4081941" cy="285296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1A395A9-D119-438B-947E-8362F398754F}"/>
              </a:ext>
            </a:extLst>
          </p:cNvPr>
          <p:cNvGrpSpPr/>
          <p:nvPr/>
        </p:nvGrpSpPr>
        <p:grpSpPr>
          <a:xfrm>
            <a:off x="5035265" y="5010844"/>
            <a:ext cx="1980800" cy="737755"/>
            <a:chOff x="4514850" y="1618383"/>
            <a:chExt cx="1980800" cy="73775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79CB3A8-C4E8-4BE6-9168-B7384A2C563D}"/>
                </a:ext>
              </a:extLst>
            </p:cNvPr>
            <p:cNvSpPr/>
            <p:nvPr/>
          </p:nvSpPr>
          <p:spPr>
            <a:xfrm>
              <a:off x="4514850" y="1618383"/>
              <a:ext cx="1823605" cy="73775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BF8329-A8F9-4F38-98B7-7AB8CBBCFEDA}"/>
                </a:ext>
              </a:extLst>
            </p:cNvPr>
            <p:cNvSpPr txBox="1"/>
            <p:nvPr/>
          </p:nvSpPr>
          <p:spPr>
            <a:xfrm>
              <a:off x="4781150" y="1802595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Need to fix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250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calculated 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A33B-648B-40E1-8977-73F45E2B3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1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DC6334-7B68-43AA-A3CA-476C4F19B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13" y="3482716"/>
            <a:ext cx="4819048" cy="30095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BFA5B7C-349A-44BD-8CFA-65F87E33951E}"/>
              </a:ext>
            </a:extLst>
          </p:cNvPr>
          <p:cNvSpPr txBox="1">
            <a:spLocks/>
          </p:cNvSpPr>
          <p:nvPr/>
        </p:nvSpPr>
        <p:spPr>
          <a:xfrm>
            <a:off x="347595" y="187036"/>
            <a:ext cx="7269480" cy="953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Openness vs Mental Health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32027E7-D0CD-4039-8C78-1668E376F9A6}"/>
              </a:ext>
            </a:extLst>
          </p:cNvPr>
          <p:cNvGrpSpPr/>
          <p:nvPr/>
        </p:nvGrpSpPr>
        <p:grpSpPr>
          <a:xfrm>
            <a:off x="2966624" y="5068367"/>
            <a:ext cx="2031422" cy="737755"/>
            <a:chOff x="4514850" y="1618383"/>
            <a:chExt cx="2031422" cy="73775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4346A98-3E54-4F9D-BF25-9A683E79222C}"/>
                </a:ext>
              </a:extLst>
            </p:cNvPr>
            <p:cNvSpPr/>
            <p:nvPr/>
          </p:nvSpPr>
          <p:spPr>
            <a:xfrm>
              <a:off x="4514850" y="1618383"/>
              <a:ext cx="1823605" cy="73775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C0F202-5804-495F-BBAB-6C9418DAD49D}"/>
                </a:ext>
              </a:extLst>
            </p:cNvPr>
            <p:cNvSpPr txBox="1"/>
            <p:nvPr/>
          </p:nvSpPr>
          <p:spPr>
            <a:xfrm>
              <a:off x="4831772" y="1802595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Need to fix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3577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compared to </a:t>
            </a:r>
            <a:r>
              <a:rPr lang="en-US" dirty="0" err="1"/>
              <a:t>covid</a:t>
            </a:r>
            <a:r>
              <a:rPr lang="en-US" dirty="0"/>
              <a:t>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A33B-648B-40E1-8977-73F45E2B3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3441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263</TotalTime>
  <Words>575</Words>
  <Application>Microsoft Office PowerPoint</Application>
  <PresentationFormat>On-screen Show (4:3)</PresentationFormat>
  <Paragraphs>96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Schoolbook</vt:lpstr>
      <vt:lpstr>Wingdings 2</vt:lpstr>
      <vt:lpstr>View</vt:lpstr>
      <vt:lpstr>Presentation Breakup</vt:lpstr>
      <vt:lpstr>Mental Health during COVID-19</vt:lpstr>
      <vt:lpstr>Hypothesis</vt:lpstr>
      <vt:lpstr>Current State Openness Level*</vt:lpstr>
      <vt:lpstr>PowerPoint Presentation</vt:lpstr>
      <vt:lpstr>Picking our Sample States</vt:lpstr>
      <vt:lpstr>How we calculated baseline</vt:lpstr>
      <vt:lpstr>PowerPoint Presentation</vt:lpstr>
      <vt:lpstr>Baseline compared to covid time</vt:lpstr>
      <vt:lpstr>Mental Health and Covid Cases</vt:lpstr>
      <vt:lpstr>Mental Health and Covid Cases</vt:lpstr>
      <vt:lpstr>Mental Health and Covid Cases</vt:lpstr>
      <vt:lpstr>Spikes In California And Florida Have Driven Higher COVID-19 Unemployment Levels, But Georgia Has Remained Consistently High</vt:lpstr>
      <vt:lpstr>Mental Health and Unemployment</vt:lpstr>
      <vt:lpstr>Mental Health and Unemployment</vt:lpstr>
      <vt:lpstr>Unemployment Vs COVID-19</vt:lpstr>
      <vt:lpstr>Unemployment Vs COVID-19</vt:lpstr>
      <vt:lpstr>Putting it all together</vt:lpstr>
      <vt:lpstr>Putting it all together</vt:lpstr>
      <vt:lpstr>Putting it all together</vt:lpstr>
      <vt:lpstr>Sources</vt:lpstr>
      <vt:lpstr>Mental Health and Unemployment</vt:lpstr>
      <vt:lpstr>State Unemployment Since COVID-19</vt:lpstr>
      <vt:lpstr>Unemployment Vs COVID-19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Breakup</dc:title>
  <dc:creator>Kristina Ruhl</dc:creator>
  <cp:lastModifiedBy>giam sigaud</cp:lastModifiedBy>
  <cp:revision>18</cp:revision>
  <dcterms:created xsi:type="dcterms:W3CDTF">2020-08-23T16:09:15Z</dcterms:created>
  <dcterms:modified xsi:type="dcterms:W3CDTF">2020-08-25T02:58:09Z</dcterms:modified>
</cp:coreProperties>
</file>