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63" r:id="rId2"/>
    <p:sldId id="271" r:id="rId3"/>
    <p:sldId id="277" r:id="rId4"/>
    <p:sldId id="278" r:id="rId5"/>
    <p:sldId id="276" r:id="rId6"/>
    <p:sldId id="279" r:id="rId7"/>
    <p:sldId id="280" r:id="rId8"/>
    <p:sldId id="281" r:id="rId9"/>
    <p:sldId id="282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14F"/>
    <a:srgbClr val="64A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9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7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1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5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573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7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0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ui.doleta.gov/unemploy/claim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FD16-CC04-48DC-BD71-23EAC926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Breakup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50A2-F7C5-49F3-9A58-3D595257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  <a:p>
            <a:r>
              <a:rPr lang="en-US" dirty="0"/>
              <a:t>Openness/picking states</a:t>
            </a:r>
          </a:p>
          <a:p>
            <a:r>
              <a:rPr lang="en-US" dirty="0"/>
              <a:t>Baseline for mental health</a:t>
            </a:r>
          </a:p>
          <a:p>
            <a:r>
              <a:rPr lang="en-US" dirty="0"/>
              <a:t>Mental Health and </a:t>
            </a:r>
            <a:r>
              <a:rPr lang="en-US" dirty="0" err="1"/>
              <a:t>Covid</a:t>
            </a:r>
            <a:r>
              <a:rPr lang="en-US" dirty="0"/>
              <a:t> cases</a:t>
            </a:r>
          </a:p>
          <a:p>
            <a:r>
              <a:rPr lang="en-US" dirty="0"/>
              <a:t>Mental Health and Unemployment</a:t>
            </a:r>
          </a:p>
          <a:p>
            <a:r>
              <a:rPr lang="en-US" dirty="0"/>
              <a:t>Putting it all together</a:t>
            </a:r>
          </a:p>
          <a:p>
            <a:r>
              <a:rPr lang="en-US" dirty="0"/>
              <a:t>(where to put state openness level vs mental health)</a:t>
            </a:r>
          </a:p>
        </p:txBody>
      </p:sp>
    </p:spTree>
    <p:extLst>
      <p:ext uri="{BB962C8B-B14F-4D97-AF65-F5344CB8AC3E}">
        <p14:creationId xmlns:p14="http://schemas.microsoft.com/office/powerpoint/2010/main" val="17631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Unemployment based on: United States Department of Labor, Unemployment Insurance Weekly Claims Data at </a:t>
            </a:r>
            <a:r>
              <a:rPr lang="en-US" dirty="0">
                <a:hlinkClick r:id="rId2"/>
              </a:rPr>
              <a:t>https://oui.doleta.gov/unemploy/claims.asp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9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594" y="401535"/>
            <a:ext cx="5834243" cy="529787"/>
          </a:xfrm>
        </p:spPr>
        <p:txBody>
          <a:bodyPr>
            <a:normAutofit/>
          </a:bodyPr>
          <a:lstStyle/>
          <a:p>
            <a:r>
              <a:rPr lang="en-US" sz="2800" dirty="0"/>
              <a:t>Mental Health and Unemployment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1F921-F505-435F-BFD2-1DCBE67D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71" y="2356716"/>
            <a:ext cx="5055458" cy="33703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6746E1-F4A1-4B29-99A0-DA806EB7C597}"/>
              </a:ext>
            </a:extLst>
          </p:cNvPr>
          <p:cNvSpPr txBox="1"/>
          <p:nvPr/>
        </p:nvSpPr>
        <p:spPr>
          <a:xfrm>
            <a:off x="753762" y="1229835"/>
            <a:ext cx="7179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was a low correlation between increasing levels of weekly Unemployment from the sample states compared to increased Anxiety and Depression levels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09B730-0BC2-4D4C-AEF8-1DA6ED4ED1F2}"/>
              </a:ext>
            </a:extLst>
          </p:cNvPr>
          <p:cNvSpPr txBox="1"/>
          <p:nvPr/>
        </p:nvSpPr>
        <p:spPr>
          <a:xfrm>
            <a:off x="2877700" y="5727021"/>
            <a:ext cx="2957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0.08916941867418232</a:t>
            </a:r>
          </a:p>
        </p:txBody>
      </p:sp>
    </p:spTree>
    <p:extLst>
      <p:ext uri="{BB962C8B-B14F-4D97-AF65-F5344CB8AC3E}">
        <p14:creationId xmlns:p14="http://schemas.microsoft.com/office/powerpoint/2010/main" val="408632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7BE1F7-4E73-4ED9-993E-1E3C1C76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384" y="2057732"/>
            <a:ext cx="3062911" cy="2041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/>
          </a:bodyPr>
          <a:lstStyle/>
          <a:p>
            <a:r>
              <a:rPr lang="en-US" sz="2800" dirty="0"/>
              <a:t>Mental Health and Unemployment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60843-9FA4-4560-97FA-19E7158AC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4" b="30135"/>
          <a:stretch/>
        </p:blipFill>
        <p:spPr>
          <a:xfrm>
            <a:off x="36097" y="2096023"/>
            <a:ext cx="2804948" cy="2016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03E728-4DA3-4111-9441-E9084881FC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55"/>
          <a:stretch/>
        </p:blipFill>
        <p:spPr>
          <a:xfrm>
            <a:off x="5506475" y="2090515"/>
            <a:ext cx="2804947" cy="1982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1A9AA7-5B7F-44F2-8799-EB27885DFF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7" r="5681"/>
          <a:stretch/>
        </p:blipFill>
        <p:spPr>
          <a:xfrm>
            <a:off x="48453" y="4439466"/>
            <a:ext cx="2759103" cy="19676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39532E-35C1-4C44-91E9-CDDC11F5B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1460" y="4451823"/>
            <a:ext cx="2951478" cy="19676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CBD047-517C-4E50-B292-A84419EC3D9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534"/>
          <a:stretch/>
        </p:blipFill>
        <p:spPr>
          <a:xfrm>
            <a:off x="5540759" y="4439466"/>
            <a:ext cx="2758631" cy="19676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762444-2DA2-4DFC-A4FB-83F4F175E582}"/>
              </a:ext>
            </a:extLst>
          </p:cNvPr>
          <p:cNvSpPr txBox="1"/>
          <p:nvPr/>
        </p:nvSpPr>
        <p:spPr>
          <a:xfrm>
            <a:off x="692133" y="1229835"/>
            <a:ext cx="726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 State level, correlations between weekly unemployment and anxiety and depression levels were low to not significant. South Dakota had the most significant levels with the lowest A&amp;D levels.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2C3D0B-F6CD-43CC-9F58-E93FA27E53B6}"/>
              </a:ext>
            </a:extLst>
          </p:cNvPr>
          <p:cNvSpPr txBox="1"/>
          <p:nvPr/>
        </p:nvSpPr>
        <p:spPr>
          <a:xfrm>
            <a:off x="5935930" y="4038687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0.1388517442028963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441A2-AD82-4F58-B3FA-ED6FB03830B8}"/>
              </a:ext>
            </a:extLst>
          </p:cNvPr>
          <p:cNvSpPr txBox="1"/>
          <p:nvPr/>
        </p:nvSpPr>
        <p:spPr>
          <a:xfrm>
            <a:off x="407481" y="4038687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0.06348861620335115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E9901F-3AA2-4C8F-BE20-49017A9881D0}"/>
              </a:ext>
            </a:extLst>
          </p:cNvPr>
          <p:cNvSpPr txBox="1"/>
          <p:nvPr/>
        </p:nvSpPr>
        <p:spPr>
          <a:xfrm>
            <a:off x="3163215" y="4038687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0.12038601420623161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82717-410F-4D3B-ADD9-B9418858EFBE}"/>
              </a:ext>
            </a:extLst>
          </p:cNvPr>
          <p:cNvSpPr txBox="1"/>
          <p:nvPr/>
        </p:nvSpPr>
        <p:spPr>
          <a:xfrm>
            <a:off x="5954562" y="6374361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0.02893057673053143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7C1C44-1CCF-4AF0-9A2A-52792A9BECC9}"/>
              </a:ext>
            </a:extLst>
          </p:cNvPr>
          <p:cNvSpPr txBox="1"/>
          <p:nvPr/>
        </p:nvSpPr>
        <p:spPr>
          <a:xfrm>
            <a:off x="377985" y="6374361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0.2550161097387838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94B128-AF3D-46BD-AE38-3FF07DB0C3BC}"/>
              </a:ext>
            </a:extLst>
          </p:cNvPr>
          <p:cNvSpPr txBox="1"/>
          <p:nvPr/>
        </p:nvSpPr>
        <p:spPr>
          <a:xfrm>
            <a:off x="3133719" y="6374361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0.3700032239524132</a:t>
            </a:r>
          </a:p>
        </p:txBody>
      </p:sp>
    </p:spTree>
    <p:extLst>
      <p:ext uri="{BB962C8B-B14F-4D97-AF65-F5344CB8AC3E}">
        <p14:creationId xmlns:p14="http://schemas.microsoft.com/office/powerpoint/2010/main" val="343058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/>
          </a:bodyPr>
          <a:lstStyle/>
          <a:p>
            <a:r>
              <a:rPr lang="en-US" sz="2800" dirty="0"/>
              <a:t>Mental Health and Unemployment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A2D77AE-C894-4B9A-ABE2-90696B3E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" y="2090514"/>
            <a:ext cx="2973080" cy="198205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8D5B528-69B7-4E3B-9BBF-0390AB311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76"/>
          <a:stretch/>
        </p:blipFill>
        <p:spPr>
          <a:xfrm>
            <a:off x="5535315" y="2088383"/>
            <a:ext cx="2867117" cy="20112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19B0E1A-4B5A-4F6F-8BBB-D52A5D308E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92" b="21449"/>
          <a:stretch/>
        </p:blipFill>
        <p:spPr>
          <a:xfrm>
            <a:off x="2695485" y="2066872"/>
            <a:ext cx="2867116" cy="20328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C9AE42D-C292-4D5D-B150-3524A46728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463" b="25037"/>
          <a:stretch/>
        </p:blipFill>
        <p:spPr>
          <a:xfrm>
            <a:off x="35111" y="4169289"/>
            <a:ext cx="2768346" cy="204146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9F63372-88E8-4C95-A04C-69BF03B301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630"/>
          <a:stretch/>
        </p:blipFill>
        <p:spPr>
          <a:xfrm>
            <a:off x="2731264" y="4168809"/>
            <a:ext cx="3180142" cy="204194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3F222DE-18DA-4F75-8DC9-15487B2416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392"/>
          <a:stretch/>
        </p:blipFill>
        <p:spPr>
          <a:xfrm>
            <a:off x="5512165" y="4168809"/>
            <a:ext cx="2867117" cy="2041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113FC9-AC79-4C1E-9C98-FFA547EA92A3}"/>
              </a:ext>
            </a:extLst>
          </p:cNvPr>
          <p:cNvSpPr txBox="1"/>
          <p:nvPr/>
        </p:nvSpPr>
        <p:spPr>
          <a:xfrm>
            <a:off x="692133" y="1229835"/>
            <a:ext cx="72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Texas Anxiety and Depression was going in the wrong direction delivering the highest levels of any state in the most recent weeks.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8BF82C-6539-4938-876D-8C1633D2691C}"/>
              </a:ext>
            </a:extLst>
          </p:cNvPr>
          <p:cNvGrpSpPr/>
          <p:nvPr/>
        </p:nvGrpSpPr>
        <p:grpSpPr>
          <a:xfrm>
            <a:off x="1077293" y="6303393"/>
            <a:ext cx="6302112" cy="276999"/>
            <a:chOff x="1077293" y="6303393"/>
            <a:chExt cx="6302112" cy="2769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07E051-C76B-4CDD-BB73-7ECEE7BB0D6F}"/>
                </a:ext>
              </a:extLst>
            </p:cNvPr>
            <p:cNvSpPr txBox="1"/>
            <p:nvPr/>
          </p:nvSpPr>
          <p:spPr>
            <a:xfrm>
              <a:off x="1077293" y="6303393"/>
              <a:ext cx="1124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6A0598-B8EA-45AA-AEEE-268D1F7C33A5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45" y="6441892"/>
              <a:ext cx="951612" cy="0"/>
            </a:xfrm>
            <a:prstGeom prst="line">
              <a:avLst/>
            </a:prstGeom>
            <a:ln w="25400">
              <a:solidFill>
                <a:srgbClr val="64A1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0455EC3-AE23-49CD-89B3-6E5065462543}"/>
                </a:ext>
              </a:extLst>
            </p:cNvPr>
            <p:cNvCxnSpPr>
              <a:cxnSpLocks/>
            </p:cNvCxnSpPr>
            <p:nvPr/>
          </p:nvCxnSpPr>
          <p:spPr>
            <a:xfrm>
              <a:off x="6390383" y="6441892"/>
              <a:ext cx="951612" cy="0"/>
            </a:xfrm>
            <a:prstGeom prst="line">
              <a:avLst/>
            </a:prstGeom>
            <a:ln w="25400">
              <a:solidFill>
                <a:srgbClr val="FFA1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7B7496-A142-439B-B0D4-107AEE0C48C1}"/>
                </a:ext>
              </a:extLst>
            </p:cNvPr>
            <p:cNvSpPr txBox="1"/>
            <p:nvPr/>
          </p:nvSpPr>
          <p:spPr>
            <a:xfrm>
              <a:off x="2101492" y="6303393"/>
              <a:ext cx="21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Unemployment %    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05423-F13E-4FC5-81BB-498D57572498}"/>
                </a:ext>
              </a:extLst>
            </p:cNvPr>
            <p:cNvSpPr txBox="1"/>
            <p:nvPr/>
          </p:nvSpPr>
          <p:spPr>
            <a:xfrm>
              <a:off x="4791872" y="6303393"/>
              <a:ext cx="2587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Anxiety &amp; Depression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125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69" y="816784"/>
            <a:ext cx="5834243" cy="529787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Spikes In California And Florida Have Driven Higher COVID-19 Unemployment Levels, But Georgia Has Remained Consistently High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3EBEA55-F2FA-432C-8864-1F3005D7B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" y="1495672"/>
            <a:ext cx="3994159" cy="333771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020EF32-D282-4CF2-B649-F61893BC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671" y="1463307"/>
            <a:ext cx="4114800" cy="2743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E8F0140-B645-4115-988A-1F819DD135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05" b="22117"/>
          <a:stretch/>
        </p:blipFill>
        <p:spPr>
          <a:xfrm>
            <a:off x="3897671" y="4247142"/>
            <a:ext cx="4114800" cy="263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3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State Unemployment Since COVID-19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62444-2DA2-4DFC-A4FB-83F4F175E582}"/>
              </a:ext>
            </a:extLst>
          </p:cNvPr>
          <p:cNvSpPr txBox="1"/>
          <p:nvPr/>
        </p:nvSpPr>
        <p:spPr>
          <a:xfrm>
            <a:off x="692133" y="1229835"/>
            <a:ext cx="72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California and Georgia have experienced the highest COVID-19 Percentage increases based on their populations.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A79E4-77C3-4197-853B-9DE14393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65"/>
          <a:stretch/>
        </p:blipFill>
        <p:spPr>
          <a:xfrm>
            <a:off x="209550" y="2046211"/>
            <a:ext cx="2562244" cy="1868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551AE-B891-44DC-B9EC-A353351C9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64" b="8075"/>
          <a:stretch/>
        </p:blipFill>
        <p:spPr>
          <a:xfrm>
            <a:off x="2910895" y="2054243"/>
            <a:ext cx="2562244" cy="1920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72A91-DEA7-4724-8E9E-D317C0850D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65" b="20000"/>
          <a:stretch/>
        </p:blipFill>
        <p:spPr>
          <a:xfrm>
            <a:off x="5638781" y="2072136"/>
            <a:ext cx="2562244" cy="1868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BB1D0C-DCC9-4F32-900A-320FDC93D4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865"/>
          <a:stretch/>
        </p:blipFill>
        <p:spPr>
          <a:xfrm>
            <a:off x="221907" y="4016385"/>
            <a:ext cx="2609869" cy="1868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65FAC9-FFCF-4F1E-931B-4A69F8EC66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75"/>
          <a:stretch/>
        </p:blipFill>
        <p:spPr>
          <a:xfrm>
            <a:off x="2919264" y="3945469"/>
            <a:ext cx="2632029" cy="2237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BE46D5-19A5-4AD1-B14E-BEEAF5F73AB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075"/>
          <a:stretch/>
        </p:blipFill>
        <p:spPr>
          <a:xfrm>
            <a:off x="5645196" y="3961374"/>
            <a:ext cx="2632029" cy="18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2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Unemployment Vs COVID-19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62444-2DA2-4DFC-A4FB-83F4F175E582}"/>
              </a:ext>
            </a:extLst>
          </p:cNvPr>
          <p:cNvSpPr txBox="1"/>
          <p:nvPr/>
        </p:nvSpPr>
        <p:spPr>
          <a:xfrm>
            <a:off x="1196383" y="6415124"/>
            <a:ext cx="241001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 AXIS NOT SAME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B31BC-7D61-4705-A929-F0AA298E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8" y="1814276"/>
            <a:ext cx="2872662" cy="2693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7A2E6-FE42-47E6-BFAE-C91BC6E7D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87" y="1818025"/>
            <a:ext cx="2872662" cy="19151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E47E0A-88A9-47F6-BCDD-DA043286C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841" y="1821363"/>
            <a:ext cx="2872662" cy="21877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910A06-5B2D-45FC-AE43-D952DF948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51" y="3775147"/>
            <a:ext cx="2872662" cy="19151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F3B9FC-5543-4350-8D31-FB61C5359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916" y="3775146"/>
            <a:ext cx="2872662" cy="19151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91081B-1621-4462-9EA3-80F7BB057A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3351" y="3818580"/>
            <a:ext cx="2872662" cy="191510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83D9F72-A145-48A3-B56E-18BB3860B920}"/>
              </a:ext>
            </a:extLst>
          </p:cNvPr>
          <p:cNvGrpSpPr/>
          <p:nvPr/>
        </p:nvGrpSpPr>
        <p:grpSpPr>
          <a:xfrm>
            <a:off x="1047062" y="6014632"/>
            <a:ext cx="6398367" cy="461665"/>
            <a:chOff x="1077293" y="6219169"/>
            <a:chExt cx="6398367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C71700-6C97-4722-B4CC-30316320F75B}"/>
                </a:ext>
              </a:extLst>
            </p:cNvPr>
            <p:cNvSpPr txBox="1"/>
            <p:nvPr/>
          </p:nvSpPr>
          <p:spPr>
            <a:xfrm>
              <a:off x="1077293" y="6303393"/>
              <a:ext cx="1124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EFDED4F-2F74-414C-9787-F6A2DBD0E93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45" y="6441892"/>
              <a:ext cx="951612" cy="0"/>
            </a:xfrm>
            <a:prstGeom prst="line">
              <a:avLst/>
            </a:prstGeom>
            <a:ln w="25400">
              <a:solidFill>
                <a:srgbClr val="64A1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78281B4-4B95-418D-995C-45A8543C87D5}"/>
                </a:ext>
              </a:extLst>
            </p:cNvPr>
            <p:cNvCxnSpPr>
              <a:cxnSpLocks/>
            </p:cNvCxnSpPr>
            <p:nvPr/>
          </p:nvCxnSpPr>
          <p:spPr>
            <a:xfrm>
              <a:off x="6390383" y="6441892"/>
              <a:ext cx="951612" cy="0"/>
            </a:xfrm>
            <a:prstGeom prst="line">
              <a:avLst/>
            </a:prstGeom>
            <a:ln w="25400">
              <a:solidFill>
                <a:srgbClr val="FFA1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945CD0-17E9-46C5-A4BB-6CC4984D3513}"/>
                </a:ext>
              </a:extLst>
            </p:cNvPr>
            <p:cNvSpPr txBox="1"/>
            <p:nvPr/>
          </p:nvSpPr>
          <p:spPr>
            <a:xfrm>
              <a:off x="2101492" y="6303393"/>
              <a:ext cx="21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Unemployment %     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164939-8630-4A08-BE4F-4F78764EDE8E}"/>
                </a:ext>
              </a:extLst>
            </p:cNvPr>
            <p:cNvSpPr txBox="1"/>
            <p:nvPr/>
          </p:nvSpPr>
          <p:spPr>
            <a:xfrm>
              <a:off x="4888127" y="6219169"/>
              <a:ext cx="2587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COVID-19 Positive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Case Increases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76A0C66-CECD-4273-A494-B8981AAE4F89}"/>
              </a:ext>
            </a:extLst>
          </p:cNvPr>
          <p:cNvSpPr txBox="1"/>
          <p:nvPr/>
        </p:nvSpPr>
        <p:spPr>
          <a:xfrm>
            <a:off x="611110" y="1131598"/>
            <a:ext cx="72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Texas Covid-19 Positive Cases were steady until around week 25, when there was a sudden spike in new cases</a:t>
            </a:r>
          </a:p>
        </p:txBody>
      </p:sp>
    </p:spTree>
    <p:extLst>
      <p:ext uri="{BB962C8B-B14F-4D97-AF65-F5344CB8AC3E}">
        <p14:creationId xmlns:p14="http://schemas.microsoft.com/office/powerpoint/2010/main" val="148189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Unemployment Vs COVID-19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62444-2DA2-4DFC-A4FB-83F4F175E582}"/>
              </a:ext>
            </a:extLst>
          </p:cNvPr>
          <p:cNvSpPr txBox="1"/>
          <p:nvPr/>
        </p:nvSpPr>
        <p:spPr>
          <a:xfrm>
            <a:off x="692133" y="1229835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9B102-F561-424F-8894-9851C57A3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80" y="1922469"/>
            <a:ext cx="5241850" cy="4307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4E6F24-58D9-4EE6-8407-52041D48FE8A}"/>
              </a:ext>
            </a:extLst>
          </p:cNvPr>
          <p:cNvSpPr txBox="1"/>
          <p:nvPr/>
        </p:nvSpPr>
        <p:spPr>
          <a:xfrm>
            <a:off x="2507797" y="5505054"/>
            <a:ext cx="2957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0.11049865197151916</a:t>
            </a:r>
          </a:p>
        </p:txBody>
      </p:sp>
    </p:spTree>
    <p:extLst>
      <p:ext uri="{BB962C8B-B14F-4D97-AF65-F5344CB8AC3E}">
        <p14:creationId xmlns:p14="http://schemas.microsoft.com/office/powerpoint/2010/main" val="284371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Unemployment Vs COVID-19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62444-2DA2-4DFC-A4FB-83F4F175E582}"/>
              </a:ext>
            </a:extLst>
          </p:cNvPr>
          <p:cNvSpPr txBox="1"/>
          <p:nvPr/>
        </p:nvSpPr>
        <p:spPr>
          <a:xfrm>
            <a:off x="686662" y="1059886"/>
            <a:ext cx="72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Correlations of Unemployment levels compared to COVID-19 Positive Increase levels were 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F51AA-8460-4014-A71E-125CA6887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02"/>
          <a:stretch/>
        </p:blipFill>
        <p:spPr>
          <a:xfrm>
            <a:off x="52928" y="1756732"/>
            <a:ext cx="2697030" cy="2310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BD4D03-95FD-484F-9654-7D0F2B16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02"/>
          <a:stretch/>
        </p:blipFill>
        <p:spPr>
          <a:xfrm>
            <a:off x="2861940" y="1756732"/>
            <a:ext cx="2697030" cy="2405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B6E46E-C0C9-4648-A1CB-B4D80C861C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02"/>
          <a:stretch/>
        </p:blipFill>
        <p:spPr>
          <a:xfrm>
            <a:off x="5611589" y="1759622"/>
            <a:ext cx="2697030" cy="1945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A45E1-DC9E-4E87-88BA-D0888EC7A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8" y="3931662"/>
            <a:ext cx="2918924" cy="1945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868EA4-FCA8-441C-B2A3-33E4783DB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1940" y="3931661"/>
            <a:ext cx="2918924" cy="19459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22D0F-EA39-4E4D-8B3D-F5D1ADA698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602"/>
          <a:stretch/>
        </p:blipFill>
        <p:spPr>
          <a:xfrm>
            <a:off x="5611589" y="3931661"/>
            <a:ext cx="2697030" cy="19459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1381C8-C3A4-46FA-8C5E-38DA5290AB12}"/>
              </a:ext>
            </a:extLst>
          </p:cNvPr>
          <p:cNvSpPr txBox="1"/>
          <p:nvPr/>
        </p:nvSpPr>
        <p:spPr>
          <a:xfrm>
            <a:off x="5935930" y="3665703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0.10417330917941174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65204-7D45-45E7-862A-CE0E76F9766B}"/>
              </a:ext>
            </a:extLst>
          </p:cNvPr>
          <p:cNvSpPr txBox="1"/>
          <p:nvPr/>
        </p:nvSpPr>
        <p:spPr>
          <a:xfrm>
            <a:off x="407481" y="3665703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0.2061400286961551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41747C-EAB2-4ED5-BF97-792459035140}"/>
              </a:ext>
            </a:extLst>
          </p:cNvPr>
          <p:cNvSpPr txBox="1"/>
          <p:nvPr/>
        </p:nvSpPr>
        <p:spPr>
          <a:xfrm>
            <a:off x="3163215" y="3665703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0.013558957894785322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8FA1D-8933-4FDD-895A-411A9CCEC627}"/>
              </a:ext>
            </a:extLst>
          </p:cNvPr>
          <p:cNvSpPr txBox="1"/>
          <p:nvPr/>
        </p:nvSpPr>
        <p:spPr>
          <a:xfrm>
            <a:off x="5935930" y="5865906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0.2539567916715078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C2D3DA-07AE-45BE-8E7D-DF8AA1B1A45F}"/>
              </a:ext>
            </a:extLst>
          </p:cNvPr>
          <p:cNvSpPr txBox="1"/>
          <p:nvPr/>
        </p:nvSpPr>
        <p:spPr>
          <a:xfrm>
            <a:off x="407481" y="5865906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0.62987345459035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EFA381-3C4C-40D7-A59F-6DAD47A61927}"/>
              </a:ext>
            </a:extLst>
          </p:cNvPr>
          <p:cNvSpPr txBox="1"/>
          <p:nvPr/>
        </p:nvSpPr>
        <p:spPr>
          <a:xfrm>
            <a:off x="3163215" y="5865906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0.7404008022828966</a:t>
            </a:r>
          </a:p>
        </p:txBody>
      </p:sp>
    </p:spTree>
    <p:extLst>
      <p:ext uri="{BB962C8B-B14F-4D97-AF65-F5344CB8AC3E}">
        <p14:creationId xmlns:p14="http://schemas.microsoft.com/office/powerpoint/2010/main" val="339717772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173</TotalTime>
  <Words>327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Presentation Breakup</vt:lpstr>
      <vt:lpstr>Mental Health and Unemployment</vt:lpstr>
      <vt:lpstr>Mental Health and Unemployment</vt:lpstr>
      <vt:lpstr>Mental Health and Unemployment</vt:lpstr>
      <vt:lpstr>Spikes In California And Florida Have Driven Higher COVID-19 Unemployment Levels, But Georgia Has Remained Consistently High</vt:lpstr>
      <vt:lpstr>State Unemployment Since COVID-19</vt:lpstr>
      <vt:lpstr>Unemployment Vs COVID-19</vt:lpstr>
      <vt:lpstr>Unemployment Vs COVID-19</vt:lpstr>
      <vt:lpstr>Unemployment Vs COVID-19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Breakup</dc:title>
  <dc:creator>Kristina Ruhl</dc:creator>
  <cp:lastModifiedBy>giam sigaud</cp:lastModifiedBy>
  <cp:revision>21</cp:revision>
  <dcterms:created xsi:type="dcterms:W3CDTF">2020-08-23T16:09:15Z</dcterms:created>
  <dcterms:modified xsi:type="dcterms:W3CDTF">2020-08-24T23:13:29Z</dcterms:modified>
</cp:coreProperties>
</file>