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4"/>
    <p:sldMasterId id="2147483706" r:id="rId5"/>
  </p:sldMasterIdLst>
  <p:notesMasterIdLst>
    <p:notesMasterId r:id="rId14"/>
  </p:notesMasterIdLst>
  <p:handoutMasterIdLst>
    <p:handoutMasterId r:id="rId15"/>
  </p:handoutMasterIdLst>
  <p:sldIdLst>
    <p:sldId id="474" r:id="rId6"/>
    <p:sldId id="558" r:id="rId7"/>
    <p:sldId id="542" r:id="rId8"/>
    <p:sldId id="553" r:id="rId9"/>
    <p:sldId id="559" r:id="rId10"/>
    <p:sldId id="554" r:id="rId11"/>
    <p:sldId id="465" r:id="rId12"/>
    <p:sldId id="556" r:id="rId13"/>
  </p:sldIdLst>
  <p:sldSz cx="9144000" cy="5143500" type="screen16x9"/>
  <p:notesSz cx="7104063" cy="10234613"/>
  <p:defaultTextStyle>
    <a:defPPr>
      <a:defRPr lang="de-DE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8">
          <p15:clr>
            <a:srgbClr val="A4A3A4"/>
          </p15:clr>
        </p15:guide>
        <p15:guide id="2" orient="horz" pos="577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2890">
          <p15:clr>
            <a:srgbClr val="A4A3A4"/>
          </p15:clr>
        </p15:guide>
        <p15:guide id="5" orient="horz" pos="3162">
          <p15:clr>
            <a:srgbClr val="A4A3A4"/>
          </p15:clr>
        </p15:guide>
        <p15:guide id="6" orient="horz" pos="1869">
          <p15:clr>
            <a:srgbClr val="A4A3A4"/>
          </p15:clr>
        </p15:guide>
        <p15:guide id="7" orient="horz" pos="1779">
          <p15:clr>
            <a:srgbClr val="A4A3A4"/>
          </p15:clr>
        </p15:guide>
        <p15:guide id="8" pos="113">
          <p15:clr>
            <a:srgbClr val="A4A3A4"/>
          </p15:clr>
        </p15:guide>
        <p15:guide id="9" pos="1927">
          <p15:clr>
            <a:srgbClr val="A4A3A4"/>
          </p15:clr>
        </p15:guide>
        <p15:guide id="10" pos="2018">
          <p15:clr>
            <a:srgbClr val="A4A3A4"/>
          </p15:clr>
        </p15:guide>
        <p15:guide id="11" pos="3742">
          <p15:clr>
            <a:srgbClr val="A4A3A4"/>
          </p15:clr>
        </p15:guide>
        <p15:guide id="12" pos="3833">
          <p15:clr>
            <a:srgbClr val="A4A3A4"/>
          </p15:clr>
        </p15:guide>
        <p15:guide id="13" pos="2835">
          <p15:clr>
            <a:srgbClr val="A4A3A4"/>
          </p15:clr>
        </p15:guide>
        <p15:guide id="14" pos="2925">
          <p15:clr>
            <a:srgbClr val="A4A3A4"/>
          </p15:clr>
        </p15:guide>
        <p15:guide id="15" pos="5556">
          <p15:clr>
            <a:srgbClr val="A4A3A4"/>
          </p15:clr>
        </p15:guide>
        <p15:guide id="16" orient="horz" pos="486">
          <p15:clr>
            <a:srgbClr val="A4A3A4"/>
          </p15:clr>
        </p15:guide>
        <p15:guide id="17" orient="horz" pos="1643">
          <p15:clr>
            <a:srgbClr val="A4A3A4"/>
          </p15:clr>
        </p15:guide>
        <p15:guide id="18" orient="horz" pos="1733">
          <p15:clr>
            <a:srgbClr val="A4A3A4"/>
          </p15:clr>
        </p15:guide>
        <p15:guide id="19" orient="horz" pos="331">
          <p15:clr>
            <a:srgbClr val="A4A3A4"/>
          </p15:clr>
        </p15:guide>
        <p15:guide id="20" orient="horz" pos="3026">
          <p15:clr>
            <a:srgbClr val="A4A3A4"/>
          </p15:clr>
        </p15:guide>
        <p15:guide id="21" pos="136">
          <p15:clr>
            <a:srgbClr val="A4A3A4"/>
          </p15:clr>
        </p15:guide>
        <p15:guide id="22" pos="1905">
          <p15:clr>
            <a:srgbClr val="A4A3A4"/>
          </p15:clr>
        </p15:guide>
        <p15:guide id="23" pos="1995">
          <p15:clr>
            <a:srgbClr val="A4A3A4"/>
          </p15:clr>
        </p15:guide>
        <p15:guide id="24" pos="3765">
          <p15:clr>
            <a:srgbClr val="A4A3A4"/>
          </p15:clr>
        </p15:guide>
        <p15:guide id="25" pos="3855">
          <p15:clr>
            <a:srgbClr val="A4A3A4"/>
          </p15:clr>
        </p15:guide>
        <p15:guide id="26" pos="5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15" userDrawn="1">
          <p15:clr>
            <a:srgbClr val="A4A3A4"/>
          </p15:clr>
        </p15:guide>
        <p15:guide id="2" orient="horz" pos="6013" userDrawn="1">
          <p15:clr>
            <a:srgbClr val="A4A3A4"/>
          </p15:clr>
        </p15:guide>
        <p15:guide id="3" orient="horz" pos="2569" userDrawn="1">
          <p15:clr>
            <a:srgbClr val="A4A3A4"/>
          </p15:clr>
        </p15:guide>
        <p15:guide id="4" orient="horz" pos="2724" userDrawn="1">
          <p15:clr>
            <a:srgbClr val="A4A3A4"/>
          </p15:clr>
        </p15:guide>
        <p15:guide id="5" pos="580" userDrawn="1">
          <p15:clr>
            <a:srgbClr val="A4A3A4"/>
          </p15:clr>
        </p15:guide>
        <p15:guide id="6" pos="428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igl, Clemens" initials="FC" lastIdx="1" clrIdx="0">
    <p:extLst>
      <p:ext uri="{19B8F6BF-5375-455C-9EA6-DF929625EA0E}">
        <p15:presenceInfo xmlns:p15="http://schemas.microsoft.com/office/powerpoint/2012/main" userId="S-1-5-21-1506640731-2969059490-2363712901-77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B52E"/>
    <a:srgbClr val="4565AD"/>
    <a:srgbClr val="E6BA00"/>
    <a:srgbClr val="FF2929"/>
    <a:srgbClr val="B14DB1"/>
    <a:srgbClr val="00D661"/>
    <a:srgbClr val="9C5BCD"/>
    <a:srgbClr val="053C6D"/>
    <a:srgbClr val="0CA5F2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789" autoAdjust="0"/>
  </p:normalViewPr>
  <p:slideViewPr>
    <p:cSldViewPr snapToGrid="0">
      <p:cViewPr varScale="1">
        <p:scale>
          <a:sx n="94" d="100"/>
          <a:sy n="94" d="100"/>
        </p:scale>
        <p:origin x="1428" y="90"/>
      </p:cViewPr>
      <p:guideLst>
        <p:guide orient="horz" pos="758"/>
        <p:guide orient="horz" pos="577"/>
        <p:guide orient="horz" pos="2981"/>
        <p:guide orient="horz" pos="2890"/>
        <p:guide orient="horz" pos="3162"/>
        <p:guide orient="horz" pos="1869"/>
        <p:guide orient="horz" pos="1779"/>
        <p:guide pos="113"/>
        <p:guide pos="1927"/>
        <p:guide pos="2018"/>
        <p:guide pos="3742"/>
        <p:guide pos="3833"/>
        <p:guide pos="2835"/>
        <p:guide pos="2925"/>
        <p:guide pos="5556"/>
        <p:guide orient="horz" pos="486"/>
        <p:guide orient="horz" pos="1643"/>
        <p:guide orient="horz" pos="1733"/>
        <p:guide orient="horz" pos="331"/>
        <p:guide orient="horz" pos="3026"/>
        <p:guide pos="136"/>
        <p:guide pos="1905"/>
        <p:guide pos="1995"/>
        <p:guide pos="3765"/>
        <p:guide pos="3855"/>
        <p:guide pos="5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3954" y="114"/>
      </p:cViewPr>
      <p:guideLst>
        <p:guide orient="horz" pos="515"/>
        <p:guide orient="horz" pos="6013"/>
        <p:guide orient="horz" pos="2569"/>
        <p:guide orient="horz" pos="2724"/>
        <p:guide pos="580"/>
        <p:guide pos="42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BA8EA-1E88-4A6A-BFB6-D4D74A90C1A6}" type="datetimeFigureOut">
              <a:rPr lang="de-DE" smtClean="0"/>
              <a:t>02.12.2017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588EE-A0AE-47E2-BF48-F8D3AB604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201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3120"/>
          </a:xfrm>
          <a:prstGeom prst="rect">
            <a:avLst/>
          </a:prstGeom>
        </p:spPr>
        <p:txBody>
          <a:bodyPr vert="horz" lIns="94631" tIns="47316" rIns="94631" bIns="47316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80" y="0"/>
            <a:ext cx="3078428" cy="513120"/>
          </a:xfrm>
          <a:prstGeom prst="rect">
            <a:avLst/>
          </a:prstGeom>
        </p:spPr>
        <p:txBody>
          <a:bodyPr vert="horz" lIns="94631" tIns="47316" rIns="94631" bIns="47316" rtlCol="0"/>
          <a:lstStyle>
            <a:lvl1pPr algn="r">
              <a:defRPr sz="1200"/>
            </a:lvl1pPr>
          </a:lstStyle>
          <a:p>
            <a:fld id="{7591484C-4D71-4BCB-9FC3-B8F90F2F9851}" type="datetimeFigureOut">
              <a:rPr lang="de-DE" smtClean="0"/>
              <a:t>02.12.2017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31" tIns="47316" rIns="94631" bIns="4731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295"/>
            <a:ext cx="5683250" cy="4029787"/>
          </a:xfrm>
          <a:prstGeom prst="rect">
            <a:avLst/>
          </a:prstGeom>
        </p:spPr>
        <p:txBody>
          <a:bodyPr vert="horz" lIns="94631" tIns="47316" rIns="94631" bIns="4731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494"/>
            <a:ext cx="3078428" cy="513120"/>
          </a:xfrm>
          <a:prstGeom prst="rect">
            <a:avLst/>
          </a:prstGeom>
        </p:spPr>
        <p:txBody>
          <a:bodyPr vert="horz" lIns="94631" tIns="47316" rIns="94631" bIns="47316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80" y="9721494"/>
            <a:ext cx="3078428" cy="513120"/>
          </a:xfrm>
          <a:prstGeom prst="rect">
            <a:avLst/>
          </a:prstGeom>
        </p:spPr>
        <p:txBody>
          <a:bodyPr vert="horz" lIns="94631" tIns="47316" rIns="94631" bIns="47316" rtlCol="0" anchor="b"/>
          <a:lstStyle>
            <a:lvl1pPr algn="r">
              <a:defRPr sz="1200"/>
            </a:lvl1pPr>
          </a:lstStyle>
          <a:p>
            <a:fld id="{FF2E5D3A-320F-44F3-A447-A46243D0D8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87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Member </a:t>
            </a:r>
            <a:r>
              <a:rPr lang="de-DE" dirty="0" err="1"/>
              <a:t>of</a:t>
            </a:r>
            <a:r>
              <a:rPr lang="de-DE" dirty="0"/>
              <a:t> ScriptRunner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team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ScriptRunner?</a:t>
            </a:r>
          </a:p>
          <a:p>
            <a:r>
              <a:rPr lang="de-DE" dirty="0"/>
              <a:t>Automation &amp; Delegation Solution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r>
              <a:rPr lang="de-DE" dirty="0" err="1"/>
              <a:t>Delegate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PowerShell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scripting</a:t>
            </a:r>
            <a:r>
              <a:rPr lang="de-DE" dirty="0"/>
              <a:t> </a:t>
            </a:r>
            <a:r>
              <a:rPr lang="de-DE" dirty="0" err="1"/>
              <a:t>skills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Started</a:t>
            </a:r>
            <a:r>
              <a:rPr lang="de-DE" dirty="0"/>
              <a:t> in 2013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prototype</a:t>
            </a:r>
          </a:p>
          <a:p>
            <a:r>
              <a:rPr lang="de-DE" dirty="0"/>
              <a:t>ScriptRunner 2018 </a:t>
            </a:r>
            <a:r>
              <a:rPr lang="de-DE" dirty="0" err="1"/>
              <a:t>is</a:t>
            </a:r>
            <a:r>
              <a:rPr lang="de-DE" dirty="0"/>
              <a:t> 4th </a:t>
            </a:r>
            <a:r>
              <a:rPr lang="de-DE" dirty="0" err="1"/>
              <a:t>release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5D3A-320F-44F3-A447-A46243D0D8D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9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PowerShell Saturday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curious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ScriptRunner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PowerShell expert, </a:t>
            </a:r>
            <a:r>
              <a:rPr lang="de-DE" dirty="0" err="1"/>
              <a:t>as</a:t>
            </a:r>
            <a:r>
              <a:rPr lang="de-DE" dirty="0"/>
              <a:t> PowerShell </a:t>
            </a:r>
            <a:r>
              <a:rPr lang="de-DE" dirty="0" err="1"/>
              <a:t>enthusiast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ScriptRunner</a:t>
            </a:r>
          </a:p>
          <a:p>
            <a:endParaRPr lang="de-DE" dirty="0"/>
          </a:p>
          <a:p>
            <a:r>
              <a:rPr lang="de-DE" dirty="0"/>
              <a:t>Download SR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ShareFile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Tell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,</a:t>
            </a:r>
          </a:p>
          <a:p>
            <a:r>
              <a:rPr lang="de-DE" dirty="0"/>
              <a:t>Tell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thinking</a:t>
            </a:r>
            <a:r>
              <a:rPr lang="de-DE" dirty="0"/>
              <a:t> </a:t>
            </a:r>
            <a:r>
              <a:rPr lang="de-DE" dirty="0" err="1"/>
              <a:t>anbout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,</a:t>
            </a:r>
          </a:p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issues</a:t>
            </a:r>
            <a:endParaRPr lang="de-DE" dirty="0"/>
          </a:p>
          <a:p>
            <a:r>
              <a:rPr lang="de-DE" dirty="0" err="1"/>
              <a:t>Everyone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will </a:t>
            </a:r>
            <a:r>
              <a:rPr lang="de-DE" dirty="0" err="1"/>
              <a:t>obtain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versioned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5D3A-320F-44F3-A447-A46243D0D8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22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More </a:t>
            </a:r>
            <a:r>
              <a:rPr lang="de-DE" dirty="0" err="1"/>
              <a:t>details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5D3A-320F-44F3-A447-A46243D0D8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4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5D3A-320F-44F3-A447-A46243D0D8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70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/>
              <a:t>customers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5D3A-320F-44F3-A447-A46243D0D8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36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5007769" y="-561975"/>
            <a:ext cx="4479131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3691741">
            <a:off x="-2057399" y="-2180034"/>
            <a:ext cx="7334250" cy="82010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032" y="1512494"/>
            <a:ext cx="4822031" cy="136262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0032" y="2944171"/>
            <a:ext cx="4822031" cy="350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Untertitel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0032" y="3364706"/>
            <a:ext cx="4822031" cy="464344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Datum | Ort | Sprecher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02" y="274853"/>
            <a:ext cx="1740685" cy="2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0568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1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538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5007769" y="-561975"/>
            <a:ext cx="4479131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3691741">
            <a:off x="-2057399" y="-2180034"/>
            <a:ext cx="7334250" cy="82010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032" y="1512494"/>
            <a:ext cx="4822031" cy="136262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0032" y="2944171"/>
            <a:ext cx="4822031" cy="350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Untertitel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0032" y="3364706"/>
            <a:ext cx="4822031" cy="464344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Datum | Ort | Sprecher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02" y="274853"/>
            <a:ext cx="1740685" cy="2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8227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:0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idx="1"/>
          </p:nvPr>
        </p:nvSpPr>
        <p:spPr>
          <a:xfrm>
            <a:off x="255270" y="1314450"/>
            <a:ext cx="8645843" cy="341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2069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:1 (Text: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255270" y="1314450"/>
            <a:ext cx="4259580" cy="3421856"/>
          </a:xfrm>
          <a:prstGeom prst="rect">
            <a:avLst/>
          </a:prstGeom>
        </p:spPr>
        <p:txBody>
          <a:bodyPr/>
          <a:lstStyle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4634389" y="1314450"/>
            <a:ext cx="4259580" cy="3421856"/>
          </a:xfrm>
          <a:prstGeom prst="rect">
            <a:avLst/>
          </a:prstGeom>
        </p:spPr>
        <p:txBody>
          <a:bodyPr/>
          <a:lstStyle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58304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:1 (Text:Text + Überschrif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255270" y="1301266"/>
            <a:ext cx="4259580" cy="541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solidFill>
                  <a:srgbClr val="00497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7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55270" y="1928813"/>
            <a:ext cx="4259580" cy="2807493"/>
          </a:xfrm>
          <a:prstGeom prst="rect">
            <a:avLst/>
          </a:prstGeom>
        </p:spPr>
        <p:txBody>
          <a:bodyPr/>
          <a:lstStyle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34389" y="1928813"/>
            <a:ext cx="4259580" cy="2807493"/>
          </a:xfrm>
          <a:prstGeom prst="rect">
            <a:avLst/>
          </a:prstGeom>
        </p:spPr>
        <p:txBody>
          <a:bodyPr/>
          <a:lstStyle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34389" y="1301266"/>
            <a:ext cx="4135160" cy="541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solidFill>
                  <a:srgbClr val="00497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04890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:1 (Bild: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>
          <a:xfrm>
            <a:off x="5838230" y="1314451"/>
            <a:ext cx="3062882" cy="34169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1"/>
          </p:nvPr>
        </p:nvSpPr>
        <p:spPr>
          <a:xfrm>
            <a:off x="250032" y="1314451"/>
            <a:ext cx="5470326" cy="34169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96164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:2 (Text: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5"/>
          <p:cNvSpPr>
            <a:spLocks noGrp="1"/>
          </p:cNvSpPr>
          <p:nvPr>
            <p:ph sz="quarter" idx="11"/>
          </p:nvPr>
        </p:nvSpPr>
        <p:spPr>
          <a:xfrm>
            <a:off x="257176" y="1314450"/>
            <a:ext cx="3062882" cy="34170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3486150" y="1314450"/>
            <a:ext cx="5657850" cy="3417094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0547015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:0 (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55271" y="1300163"/>
            <a:ext cx="8652986" cy="360902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5899751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halt 1:0 (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78132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:0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idx="1"/>
          </p:nvPr>
        </p:nvSpPr>
        <p:spPr>
          <a:xfrm>
            <a:off x="255270" y="1314450"/>
            <a:ext cx="8645843" cy="341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3522729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07769" y="-561975"/>
            <a:ext cx="4479131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/>
        </p:nvSpPr>
        <p:spPr>
          <a:xfrm rot="4048542">
            <a:off x="347236" y="-2422130"/>
            <a:ext cx="4506548" cy="759454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4" name="Flussdiagramm: Verbinder 3"/>
          <p:cNvSpPr/>
          <p:nvPr/>
        </p:nvSpPr>
        <p:spPr>
          <a:xfrm>
            <a:off x="1250157" y="3582455"/>
            <a:ext cx="1057276" cy="1100138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63" y="3760927"/>
            <a:ext cx="733462" cy="73346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57176" y="2054854"/>
            <a:ext cx="4531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ScriptRunner – </a:t>
            </a:r>
            <a:r>
              <a:rPr lang="de-DE" sz="13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de-DE" sz="1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smart </a:t>
            </a:r>
            <a:r>
              <a:rPr lang="de-DE" sz="13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command</a:t>
            </a:r>
            <a:r>
              <a:rPr lang="de-DE" sz="1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3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center</a:t>
            </a:r>
            <a:r>
              <a:rPr lang="de-DE" sz="1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PowerShell.</a:t>
            </a:r>
          </a:p>
          <a:p>
            <a:endParaRPr lang="de-DE" sz="13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de-DE" sz="1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</a:t>
            </a:r>
            <a:r>
              <a:rPr lang="de-DE" sz="13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</a:t>
            </a:r>
            <a:r>
              <a:rPr lang="de-DE" sz="1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3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de-DE" sz="1350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350" baseline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please</a:t>
            </a:r>
            <a:r>
              <a:rPr lang="de-DE" sz="1350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350" baseline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visit</a:t>
            </a:r>
            <a:r>
              <a:rPr lang="de-DE" sz="1350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350" baseline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</a:t>
            </a:r>
            <a:r>
              <a:rPr lang="de-DE" sz="1350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Website!</a:t>
            </a:r>
          </a:p>
          <a:p>
            <a:r>
              <a:rPr lang="de-DE" sz="1350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www.scriptrunner.com</a:t>
            </a:r>
            <a:endParaRPr lang="de-DE" sz="13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00725" y="4257274"/>
            <a:ext cx="1336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AppSphere AG</a:t>
            </a:r>
          </a:p>
          <a:p>
            <a:pPr rtl="0"/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Ludwig-Erhard-Straße 2</a:t>
            </a:r>
          </a:p>
          <a:p>
            <a:pPr rtl="0"/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76275 Ettlingen</a:t>
            </a:r>
          </a:p>
          <a:p>
            <a:pPr rtl="0"/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Germany</a:t>
            </a:r>
          </a:p>
        </p:txBody>
      </p:sp>
      <p:sp>
        <p:nvSpPr>
          <p:cNvPr id="8" name="Rechteck 7"/>
          <p:cNvSpPr/>
          <p:nvPr/>
        </p:nvSpPr>
        <p:spPr>
          <a:xfrm>
            <a:off x="7127820" y="4127658"/>
            <a:ext cx="1859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endParaRPr lang="de-DE" sz="1350" b="0" i="0" u="none" strike="noStrike" kern="1200" baseline="30000" dirty="0">
              <a:solidFill>
                <a:schemeClr val="tx1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rtl="0"/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Tel: +49 (0) 7243 34887-0 </a:t>
            </a:r>
          </a:p>
          <a:p>
            <a:pPr rtl="0"/>
            <a:r>
              <a:rPr lang="fr-FR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Fax: +49 (0) 7243 34887-99 </a:t>
            </a:r>
          </a:p>
          <a:p>
            <a:pPr rtl="0"/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Mail: </a:t>
            </a:r>
            <a:r>
              <a:rPr lang="de-DE" sz="1350" b="0" i="0" u="none" strike="noStrike" kern="1200" baseline="30000" dirty="0">
                <a:solidFill>
                  <a:srgbClr val="00497D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scriptrunner@appsphere.com</a:t>
            </a:r>
            <a:br>
              <a:rPr lang="de-DE" sz="1350" b="0" i="0" u="none" strike="noStrike" kern="1200" baseline="30000" dirty="0">
                <a:solidFill>
                  <a:srgbClr val="F59C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Web:</a:t>
            </a:r>
            <a:r>
              <a:rPr lang="de-DE" sz="1350" b="0" i="0" u="none" strike="noStrike" kern="1200" baseline="30000" dirty="0">
                <a:solidFill>
                  <a:srgbClr val="F59C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de-DE" sz="1350" b="0" i="0" u="none" strike="noStrike" kern="1200" baseline="30000" dirty="0">
                <a:solidFill>
                  <a:srgbClr val="00497D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www.scriptrunner.com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6" y="392861"/>
            <a:ext cx="58578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 for testing ScriptRunner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giving us your feedback!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5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ScriptRunner Team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02" y="274853"/>
            <a:ext cx="1740685" cy="2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6077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590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1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:1 (Text: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255270" y="1314450"/>
            <a:ext cx="4259580" cy="3421856"/>
          </a:xfrm>
          <a:prstGeom prst="rect">
            <a:avLst/>
          </a:prstGeom>
        </p:spPr>
        <p:txBody>
          <a:bodyPr/>
          <a:lstStyle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4634389" y="1314450"/>
            <a:ext cx="4259580" cy="3421856"/>
          </a:xfrm>
          <a:prstGeom prst="rect">
            <a:avLst/>
          </a:prstGeom>
        </p:spPr>
        <p:txBody>
          <a:bodyPr/>
          <a:lstStyle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1533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:1 (Text:Text + Überschrif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255270" y="1301266"/>
            <a:ext cx="4259580" cy="541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solidFill>
                  <a:srgbClr val="00497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7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55270" y="1928813"/>
            <a:ext cx="4259580" cy="2807493"/>
          </a:xfrm>
          <a:prstGeom prst="rect">
            <a:avLst/>
          </a:prstGeom>
        </p:spPr>
        <p:txBody>
          <a:bodyPr/>
          <a:lstStyle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34389" y="1928813"/>
            <a:ext cx="4259580" cy="2807493"/>
          </a:xfrm>
          <a:prstGeom prst="rect">
            <a:avLst/>
          </a:prstGeom>
        </p:spPr>
        <p:txBody>
          <a:bodyPr/>
          <a:lstStyle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34389" y="1301266"/>
            <a:ext cx="4135160" cy="541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solidFill>
                  <a:srgbClr val="00497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9917781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:1 (Bild: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>
          <a:xfrm>
            <a:off x="5838230" y="1314451"/>
            <a:ext cx="3062882" cy="34169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1"/>
          </p:nvPr>
        </p:nvSpPr>
        <p:spPr>
          <a:xfrm>
            <a:off x="250032" y="1314451"/>
            <a:ext cx="5470326" cy="34169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097372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:2 (Text: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5"/>
          <p:cNvSpPr>
            <a:spLocks noGrp="1"/>
          </p:cNvSpPr>
          <p:nvPr>
            <p:ph sz="quarter" idx="11"/>
          </p:nvPr>
        </p:nvSpPr>
        <p:spPr>
          <a:xfrm>
            <a:off x="257176" y="1314450"/>
            <a:ext cx="3062882" cy="34170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3486150" y="1314450"/>
            <a:ext cx="5657850" cy="3417094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253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:0 (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55271" y="1300163"/>
            <a:ext cx="8652986" cy="360902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055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halt 1:0 (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1137379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07769" y="-561975"/>
            <a:ext cx="4479131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/>
        </p:nvSpPr>
        <p:spPr>
          <a:xfrm rot="4048542">
            <a:off x="347236" y="-2422130"/>
            <a:ext cx="4506548" cy="759454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4" name="Flussdiagramm: Verbinder 3"/>
          <p:cNvSpPr/>
          <p:nvPr/>
        </p:nvSpPr>
        <p:spPr>
          <a:xfrm>
            <a:off x="1250157" y="3582455"/>
            <a:ext cx="1057276" cy="1100138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63" y="3760927"/>
            <a:ext cx="733462" cy="73346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57176" y="2054854"/>
            <a:ext cx="4263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Smart.</a:t>
            </a:r>
            <a:r>
              <a:rPr lang="de-DE" sz="1350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Simple. Secure.</a:t>
            </a:r>
            <a:endParaRPr lang="de-DE" sz="13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de-DE" sz="13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de-DE" sz="1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Für weitere Informationen besuchen Sie</a:t>
            </a:r>
            <a:r>
              <a:rPr lang="de-DE" sz="1350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unsere Website!</a:t>
            </a:r>
          </a:p>
          <a:p>
            <a:r>
              <a:rPr lang="de-DE" sz="1350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www.scriptrunner.com</a:t>
            </a:r>
            <a:endParaRPr lang="de-DE" sz="13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7176" y="1400710"/>
            <a:ext cx="5857874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Herzlichen Dank für Ihre Aufmerksamkeit!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02" y="274853"/>
            <a:ext cx="1740685" cy="263740"/>
          </a:xfrm>
          <a:prstGeom prst="rect">
            <a:avLst/>
          </a:prstGeom>
        </p:spPr>
      </p:pic>
      <p:sp>
        <p:nvSpPr>
          <p:cNvPr id="13" name="Textfeld 6">
            <a:extLst>
              <a:ext uri="{FF2B5EF4-FFF2-40B4-BE49-F238E27FC236}">
                <a16:creationId xmlns:a16="http://schemas.microsoft.com/office/drawing/2014/main" id="{F2A9C924-4D72-4032-8BD9-AAEF4EB89E3F}"/>
              </a:ext>
            </a:extLst>
          </p:cNvPr>
          <p:cNvSpPr txBox="1"/>
          <p:nvPr userDrawn="1"/>
        </p:nvSpPr>
        <p:spPr>
          <a:xfrm>
            <a:off x="5644196" y="3890543"/>
            <a:ext cx="1336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4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AppSphere AG</a:t>
            </a:r>
          </a:p>
          <a:p>
            <a:pPr rtl="0"/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Ludwig-Erhard-Straße 2</a:t>
            </a:r>
          </a:p>
          <a:p>
            <a:pPr rtl="0"/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76275 Ettlingen</a:t>
            </a:r>
          </a:p>
          <a:p>
            <a:pPr rtl="0"/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Germany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CEC6749-09F8-47C8-9920-EBEBE54EF333}"/>
              </a:ext>
            </a:extLst>
          </p:cNvPr>
          <p:cNvSpPr/>
          <p:nvPr userDrawn="1"/>
        </p:nvSpPr>
        <p:spPr>
          <a:xfrm>
            <a:off x="6971291" y="3760927"/>
            <a:ext cx="1859018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4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de-DE" sz="1350" b="0" i="0" u="none" strike="noStrike" kern="1200" baseline="30000" dirty="0">
              <a:solidFill>
                <a:schemeClr val="tx1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rtl="0"/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Tel: +49 (0) 7243 34887-0 </a:t>
            </a:r>
          </a:p>
          <a:p>
            <a:pPr rtl="0"/>
            <a:r>
              <a:rPr lang="fr-FR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Fax: +49 (0) 7243 34887-99 </a:t>
            </a:r>
          </a:p>
          <a:p>
            <a:pPr rtl="0"/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Mail: </a:t>
            </a:r>
            <a:r>
              <a:rPr lang="de-DE" sz="1350" b="0" i="0" u="none" strike="noStrike" kern="1200" baseline="30000" dirty="0">
                <a:solidFill>
                  <a:srgbClr val="00497D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info@scriptrunner.com</a:t>
            </a:r>
            <a:br>
              <a:rPr lang="de-DE" sz="1350" b="0" i="0" u="none" strike="noStrike" kern="1200" baseline="30000" dirty="0">
                <a:solidFill>
                  <a:srgbClr val="F59C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de-DE" sz="1350" b="0" i="0" u="none" strike="noStrike" kern="1200" baseline="300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Web:</a:t>
            </a:r>
            <a:r>
              <a:rPr lang="de-DE" sz="1350" b="0" i="0" u="none" strike="noStrike" kern="1200" baseline="30000" dirty="0">
                <a:solidFill>
                  <a:srgbClr val="F59C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de-DE" sz="1350" b="0" i="0" u="none" strike="noStrike" kern="1200" baseline="30000" dirty="0">
                <a:solidFill>
                  <a:srgbClr val="00497D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www.scriptrunner.com</a:t>
            </a:r>
          </a:p>
          <a:p>
            <a:pPr rtl="0"/>
            <a:r>
              <a:rPr lang="de-DE" sz="1350" b="0" i="0" u="none" strike="noStrike" kern="1200" baseline="30000" dirty="0">
                <a:solidFill>
                  <a:srgbClr val="00497D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Blog: www.scriptrunner.blog</a:t>
            </a:r>
          </a:p>
        </p:txBody>
      </p:sp>
    </p:spTree>
    <p:extLst>
      <p:ext uri="{BB962C8B-B14F-4D97-AF65-F5344CB8AC3E}">
        <p14:creationId xmlns:p14="http://schemas.microsoft.com/office/powerpoint/2010/main" val="244084403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 noChangeAspect="1"/>
          </p:cNvSpPr>
          <p:nvPr/>
        </p:nvSpPr>
        <p:spPr>
          <a:xfrm rot="5242574">
            <a:off x="3948613" y="-4232631"/>
            <a:ext cx="1229360" cy="9195742"/>
          </a:xfrm>
          <a:custGeom>
            <a:avLst/>
            <a:gdLst>
              <a:gd name="connsiteX0" fmla="*/ 0 w 1646335"/>
              <a:gd name="connsiteY0" fmla="*/ 0 h 12498225"/>
              <a:gd name="connsiteX1" fmla="*/ 1646335 w 1646335"/>
              <a:gd name="connsiteY1" fmla="*/ 0 h 12498225"/>
              <a:gd name="connsiteX2" fmla="*/ 1646335 w 1646335"/>
              <a:gd name="connsiteY2" fmla="*/ 12498225 h 12498225"/>
              <a:gd name="connsiteX3" fmla="*/ 0 w 1646335"/>
              <a:gd name="connsiteY3" fmla="*/ 12498225 h 12498225"/>
              <a:gd name="connsiteX4" fmla="*/ 0 w 1646335"/>
              <a:gd name="connsiteY4" fmla="*/ 0 h 12498225"/>
              <a:gd name="connsiteX0" fmla="*/ 487119 w 1646335"/>
              <a:gd name="connsiteY0" fmla="*/ 467289 h 12498225"/>
              <a:gd name="connsiteX1" fmla="*/ 1646335 w 1646335"/>
              <a:gd name="connsiteY1" fmla="*/ 0 h 12498225"/>
              <a:gd name="connsiteX2" fmla="*/ 1646335 w 1646335"/>
              <a:gd name="connsiteY2" fmla="*/ 12498225 h 12498225"/>
              <a:gd name="connsiteX3" fmla="*/ 0 w 1646335"/>
              <a:gd name="connsiteY3" fmla="*/ 12498225 h 12498225"/>
              <a:gd name="connsiteX4" fmla="*/ 487119 w 1646335"/>
              <a:gd name="connsiteY4" fmla="*/ 467289 h 12498225"/>
              <a:gd name="connsiteX0" fmla="*/ 612926 w 1646335"/>
              <a:gd name="connsiteY0" fmla="*/ 218787 h 12498225"/>
              <a:gd name="connsiteX1" fmla="*/ 1646335 w 1646335"/>
              <a:gd name="connsiteY1" fmla="*/ 0 h 12498225"/>
              <a:gd name="connsiteX2" fmla="*/ 1646335 w 1646335"/>
              <a:gd name="connsiteY2" fmla="*/ 12498225 h 12498225"/>
              <a:gd name="connsiteX3" fmla="*/ 0 w 1646335"/>
              <a:gd name="connsiteY3" fmla="*/ 12498225 h 12498225"/>
              <a:gd name="connsiteX4" fmla="*/ 612926 w 1646335"/>
              <a:gd name="connsiteY4" fmla="*/ 218787 h 12498225"/>
              <a:gd name="connsiteX0" fmla="*/ 612926 w 1660662"/>
              <a:gd name="connsiteY0" fmla="*/ 0 h 12279438"/>
              <a:gd name="connsiteX1" fmla="*/ 1660662 w 1660662"/>
              <a:gd name="connsiteY1" fmla="*/ 23423 h 12279438"/>
              <a:gd name="connsiteX2" fmla="*/ 1646335 w 1660662"/>
              <a:gd name="connsiteY2" fmla="*/ 12279438 h 12279438"/>
              <a:gd name="connsiteX3" fmla="*/ 0 w 1660662"/>
              <a:gd name="connsiteY3" fmla="*/ 12279438 h 12279438"/>
              <a:gd name="connsiteX4" fmla="*/ 612926 w 1660662"/>
              <a:gd name="connsiteY4" fmla="*/ 0 h 12279438"/>
              <a:gd name="connsiteX0" fmla="*/ 620141 w 1660662"/>
              <a:gd name="connsiteY0" fmla="*/ 0 h 12298177"/>
              <a:gd name="connsiteX1" fmla="*/ 1660662 w 1660662"/>
              <a:gd name="connsiteY1" fmla="*/ 42162 h 12298177"/>
              <a:gd name="connsiteX2" fmla="*/ 1646335 w 1660662"/>
              <a:gd name="connsiteY2" fmla="*/ 12298177 h 12298177"/>
              <a:gd name="connsiteX3" fmla="*/ 0 w 1660662"/>
              <a:gd name="connsiteY3" fmla="*/ 12298177 h 12298177"/>
              <a:gd name="connsiteX4" fmla="*/ 620141 w 1660662"/>
              <a:gd name="connsiteY4" fmla="*/ 0 h 12298177"/>
              <a:gd name="connsiteX0" fmla="*/ 591279 w 1631800"/>
              <a:gd name="connsiteY0" fmla="*/ 0 h 12298177"/>
              <a:gd name="connsiteX1" fmla="*/ 1631800 w 1631800"/>
              <a:gd name="connsiteY1" fmla="*/ 42162 h 12298177"/>
              <a:gd name="connsiteX2" fmla="*/ 1617473 w 1631800"/>
              <a:gd name="connsiteY2" fmla="*/ 12298177 h 12298177"/>
              <a:gd name="connsiteX3" fmla="*/ 0 w 1631800"/>
              <a:gd name="connsiteY3" fmla="*/ 12223220 h 12298177"/>
              <a:gd name="connsiteX4" fmla="*/ 591279 w 1631800"/>
              <a:gd name="connsiteY4" fmla="*/ 0 h 12298177"/>
              <a:gd name="connsiteX0" fmla="*/ 591279 w 1639147"/>
              <a:gd name="connsiteY0" fmla="*/ 0 h 12260989"/>
              <a:gd name="connsiteX1" fmla="*/ 1631800 w 1639147"/>
              <a:gd name="connsiteY1" fmla="*/ 42162 h 12260989"/>
              <a:gd name="connsiteX2" fmla="*/ 1638247 w 1639147"/>
              <a:gd name="connsiteY2" fmla="*/ 12260989 h 12260989"/>
              <a:gd name="connsiteX3" fmla="*/ 0 w 1639147"/>
              <a:gd name="connsiteY3" fmla="*/ 12223220 h 12260989"/>
              <a:gd name="connsiteX4" fmla="*/ 591279 w 1639147"/>
              <a:gd name="connsiteY4" fmla="*/ 0 h 1226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9147" h="12260989">
                <a:moveTo>
                  <a:pt x="591279" y="0"/>
                </a:moveTo>
                <a:lnTo>
                  <a:pt x="1631800" y="42162"/>
                </a:lnTo>
                <a:cubicBezTo>
                  <a:pt x="1627024" y="4127500"/>
                  <a:pt x="1643023" y="8175651"/>
                  <a:pt x="1638247" y="12260989"/>
                </a:cubicBezTo>
                <a:lnTo>
                  <a:pt x="0" y="12223220"/>
                </a:lnTo>
                <a:lnTo>
                  <a:pt x="59127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255270" y="1314450"/>
            <a:ext cx="8645843" cy="341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92" y="296911"/>
            <a:ext cx="1449521" cy="2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0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325" kern="1200" baseline="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Tx/>
        <a:buBlip>
          <a:blip r:embed="rId14"/>
        </a:buBlip>
        <a:defRPr sz="1500" kern="1200">
          <a:solidFill>
            <a:schemeClr val="tx1"/>
          </a:solidFill>
          <a:latin typeface="+mj-lt"/>
          <a:ea typeface="+mn-ea"/>
          <a:cs typeface="Segoe UI Light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Tx/>
        <a:buBlip>
          <a:blip r:embed="rId15"/>
        </a:buBlip>
        <a:defRPr sz="1350" kern="1200">
          <a:solidFill>
            <a:schemeClr val="tx1"/>
          </a:solidFill>
          <a:latin typeface="+mj-lt"/>
          <a:ea typeface="+mn-ea"/>
          <a:cs typeface="Segoe UI Light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Tx/>
        <a:buBlip>
          <a:blip r:embed="rId15"/>
        </a:buBlip>
        <a:defRPr sz="1200" kern="1200">
          <a:solidFill>
            <a:schemeClr val="tx1"/>
          </a:solidFill>
          <a:latin typeface="+mj-lt"/>
          <a:ea typeface="+mn-ea"/>
          <a:cs typeface="Segoe UI Light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Tx/>
        <a:buBlip>
          <a:blip r:embed="rId15"/>
        </a:buBlip>
        <a:defRPr sz="135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Tx/>
        <a:buBlip>
          <a:blip r:embed="rId15"/>
        </a:buBlip>
        <a:defRPr sz="13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 noChangeAspect="1"/>
          </p:cNvSpPr>
          <p:nvPr/>
        </p:nvSpPr>
        <p:spPr>
          <a:xfrm rot="5242574">
            <a:off x="3948613" y="-4232631"/>
            <a:ext cx="1229360" cy="9195742"/>
          </a:xfrm>
          <a:custGeom>
            <a:avLst/>
            <a:gdLst>
              <a:gd name="connsiteX0" fmla="*/ 0 w 1646335"/>
              <a:gd name="connsiteY0" fmla="*/ 0 h 12498225"/>
              <a:gd name="connsiteX1" fmla="*/ 1646335 w 1646335"/>
              <a:gd name="connsiteY1" fmla="*/ 0 h 12498225"/>
              <a:gd name="connsiteX2" fmla="*/ 1646335 w 1646335"/>
              <a:gd name="connsiteY2" fmla="*/ 12498225 h 12498225"/>
              <a:gd name="connsiteX3" fmla="*/ 0 w 1646335"/>
              <a:gd name="connsiteY3" fmla="*/ 12498225 h 12498225"/>
              <a:gd name="connsiteX4" fmla="*/ 0 w 1646335"/>
              <a:gd name="connsiteY4" fmla="*/ 0 h 12498225"/>
              <a:gd name="connsiteX0" fmla="*/ 487119 w 1646335"/>
              <a:gd name="connsiteY0" fmla="*/ 467289 h 12498225"/>
              <a:gd name="connsiteX1" fmla="*/ 1646335 w 1646335"/>
              <a:gd name="connsiteY1" fmla="*/ 0 h 12498225"/>
              <a:gd name="connsiteX2" fmla="*/ 1646335 w 1646335"/>
              <a:gd name="connsiteY2" fmla="*/ 12498225 h 12498225"/>
              <a:gd name="connsiteX3" fmla="*/ 0 w 1646335"/>
              <a:gd name="connsiteY3" fmla="*/ 12498225 h 12498225"/>
              <a:gd name="connsiteX4" fmla="*/ 487119 w 1646335"/>
              <a:gd name="connsiteY4" fmla="*/ 467289 h 12498225"/>
              <a:gd name="connsiteX0" fmla="*/ 612926 w 1646335"/>
              <a:gd name="connsiteY0" fmla="*/ 218787 h 12498225"/>
              <a:gd name="connsiteX1" fmla="*/ 1646335 w 1646335"/>
              <a:gd name="connsiteY1" fmla="*/ 0 h 12498225"/>
              <a:gd name="connsiteX2" fmla="*/ 1646335 w 1646335"/>
              <a:gd name="connsiteY2" fmla="*/ 12498225 h 12498225"/>
              <a:gd name="connsiteX3" fmla="*/ 0 w 1646335"/>
              <a:gd name="connsiteY3" fmla="*/ 12498225 h 12498225"/>
              <a:gd name="connsiteX4" fmla="*/ 612926 w 1646335"/>
              <a:gd name="connsiteY4" fmla="*/ 218787 h 12498225"/>
              <a:gd name="connsiteX0" fmla="*/ 612926 w 1660662"/>
              <a:gd name="connsiteY0" fmla="*/ 0 h 12279438"/>
              <a:gd name="connsiteX1" fmla="*/ 1660662 w 1660662"/>
              <a:gd name="connsiteY1" fmla="*/ 23423 h 12279438"/>
              <a:gd name="connsiteX2" fmla="*/ 1646335 w 1660662"/>
              <a:gd name="connsiteY2" fmla="*/ 12279438 h 12279438"/>
              <a:gd name="connsiteX3" fmla="*/ 0 w 1660662"/>
              <a:gd name="connsiteY3" fmla="*/ 12279438 h 12279438"/>
              <a:gd name="connsiteX4" fmla="*/ 612926 w 1660662"/>
              <a:gd name="connsiteY4" fmla="*/ 0 h 12279438"/>
              <a:gd name="connsiteX0" fmla="*/ 620141 w 1660662"/>
              <a:gd name="connsiteY0" fmla="*/ 0 h 12298177"/>
              <a:gd name="connsiteX1" fmla="*/ 1660662 w 1660662"/>
              <a:gd name="connsiteY1" fmla="*/ 42162 h 12298177"/>
              <a:gd name="connsiteX2" fmla="*/ 1646335 w 1660662"/>
              <a:gd name="connsiteY2" fmla="*/ 12298177 h 12298177"/>
              <a:gd name="connsiteX3" fmla="*/ 0 w 1660662"/>
              <a:gd name="connsiteY3" fmla="*/ 12298177 h 12298177"/>
              <a:gd name="connsiteX4" fmla="*/ 620141 w 1660662"/>
              <a:gd name="connsiteY4" fmla="*/ 0 h 12298177"/>
              <a:gd name="connsiteX0" fmla="*/ 591279 w 1631800"/>
              <a:gd name="connsiteY0" fmla="*/ 0 h 12298177"/>
              <a:gd name="connsiteX1" fmla="*/ 1631800 w 1631800"/>
              <a:gd name="connsiteY1" fmla="*/ 42162 h 12298177"/>
              <a:gd name="connsiteX2" fmla="*/ 1617473 w 1631800"/>
              <a:gd name="connsiteY2" fmla="*/ 12298177 h 12298177"/>
              <a:gd name="connsiteX3" fmla="*/ 0 w 1631800"/>
              <a:gd name="connsiteY3" fmla="*/ 12223220 h 12298177"/>
              <a:gd name="connsiteX4" fmla="*/ 591279 w 1631800"/>
              <a:gd name="connsiteY4" fmla="*/ 0 h 12298177"/>
              <a:gd name="connsiteX0" fmla="*/ 591279 w 1639147"/>
              <a:gd name="connsiteY0" fmla="*/ 0 h 12260989"/>
              <a:gd name="connsiteX1" fmla="*/ 1631800 w 1639147"/>
              <a:gd name="connsiteY1" fmla="*/ 42162 h 12260989"/>
              <a:gd name="connsiteX2" fmla="*/ 1638247 w 1639147"/>
              <a:gd name="connsiteY2" fmla="*/ 12260989 h 12260989"/>
              <a:gd name="connsiteX3" fmla="*/ 0 w 1639147"/>
              <a:gd name="connsiteY3" fmla="*/ 12223220 h 12260989"/>
              <a:gd name="connsiteX4" fmla="*/ 591279 w 1639147"/>
              <a:gd name="connsiteY4" fmla="*/ 0 h 1226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9147" h="12260989">
                <a:moveTo>
                  <a:pt x="591279" y="0"/>
                </a:moveTo>
                <a:lnTo>
                  <a:pt x="1631800" y="42162"/>
                </a:lnTo>
                <a:cubicBezTo>
                  <a:pt x="1627024" y="4127500"/>
                  <a:pt x="1643023" y="8175651"/>
                  <a:pt x="1638247" y="12260989"/>
                </a:cubicBezTo>
                <a:lnTo>
                  <a:pt x="0" y="12223220"/>
                </a:lnTo>
                <a:lnTo>
                  <a:pt x="59127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5895975" cy="85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255270" y="1314450"/>
            <a:ext cx="8645843" cy="341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92" y="296911"/>
            <a:ext cx="1449521" cy="2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4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325" kern="1200" baseline="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Tx/>
        <a:buBlip>
          <a:blip r:embed="rId14"/>
        </a:buBlip>
        <a:defRPr sz="1500" kern="1200">
          <a:solidFill>
            <a:schemeClr val="tx1"/>
          </a:solidFill>
          <a:latin typeface="+mj-lt"/>
          <a:ea typeface="+mn-ea"/>
          <a:cs typeface="Segoe UI Light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Tx/>
        <a:buBlip>
          <a:blip r:embed="rId15"/>
        </a:buBlip>
        <a:defRPr sz="1350" kern="1200">
          <a:solidFill>
            <a:schemeClr val="tx1"/>
          </a:solidFill>
          <a:latin typeface="+mj-lt"/>
          <a:ea typeface="+mn-ea"/>
          <a:cs typeface="Segoe UI Light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Tx/>
        <a:buBlip>
          <a:blip r:embed="rId15"/>
        </a:buBlip>
        <a:defRPr sz="1200" kern="1200">
          <a:solidFill>
            <a:schemeClr val="tx1"/>
          </a:solidFill>
          <a:latin typeface="+mj-lt"/>
          <a:ea typeface="+mn-ea"/>
          <a:cs typeface="Segoe UI Light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Tx/>
        <a:buBlip>
          <a:blip r:embed="rId15"/>
        </a:buBlip>
        <a:defRPr sz="135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Tx/>
        <a:buBlip>
          <a:blip r:embed="rId15"/>
        </a:buBlip>
        <a:defRPr sz="13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phere.sharefile.com/d-s5710ef37de243f3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ptrunn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jpeg"/><Relationship Id="rId26" Type="http://schemas.openxmlformats.org/officeDocument/2006/relationships/image" Target="../media/image43.gif"/><Relationship Id="rId3" Type="http://schemas.openxmlformats.org/officeDocument/2006/relationships/image" Target="../media/image20.jpeg"/><Relationship Id="rId21" Type="http://schemas.openxmlformats.org/officeDocument/2006/relationships/image" Target="../media/image38.jpeg"/><Relationship Id="rId7" Type="http://schemas.openxmlformats.org/officeDocument/2006/relationships/image" Target="../media/image24.jpeg"/><Relationship Id="rId12" Type="http://schemas.openxmlformats.org/officeDocument/2006/relationships/image" Target="../media/image29.jp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6.gi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24" Type="http://schemas.openxmlformats.org/officeDocument/2006/relationships/image" Target="../media/image41.jpe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jpeg"/><Relationship Id="rId28" Type="http://schemas.openxmlformats.org/officeDocument/2006/relationships/image" Target="../media/image45.gif"/><Relationship Id="rId10" Type="http://schemas.openxmlformats.org/officeDocument/2006/relationships/image" Target="../media/image27.gif"/><Relationship Id="rId19" Type="http://schemas.openxmlformats.org/officeDocument/2006/relationships/image" Target="../media/image36.jpeg"/><Relationship Id="rId4" Type="http://schemas.openxmlformats.org/officeDocument/2006/relationships/image" Target="../media/image21.jpg"/><Relationship Id="rId9" Type="http://schemas.openxmlformats.org/officeDocument/2006/relationships/image" Target="../media/image26.jpe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gif"/><Relationship Id="rId30" Type="http://schemas.openxmlformats.org/officeDocument/2006/relationships/image" Target="../media/image4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032" y="1512494"/>
            <a:ext cx="6313801" cy="1362620"/>
          </a:xfrm>
        </p:spPr>
        <p:txBody>
          <a:bodyPr/>
          <a:lstStyle/>
          <a:p>
            <a:br>
              <a:rPr lang="de-DE" dirty="0">
                <a:solidFill>
                  <a:srgbClr val="FFFFFF"/>
                </a:solidFill>
              </a:rPr>
            </a:br>
            <a:r>
              <a:rPr lang="de-DE" sz="4800" dirty="0">
                <a:solidFill>
                  <a:srgbClr val="FFFFFF"/>
                </a:solidFill>
              </a:rPr>
              <a:t> </a:t>
            </a:r>
            <a:br>
              <a:rPr lang="de-DE" sz="4800" dirty="0">
                <a:solidFill>
                  <a:srgbClr val="FFFFFF"/>
                </a:solidFill>
              </a:rPr>
            </a:br>
            <a:r>
              <a:rPr lang="de-DE" sz="4000" dirty="0">
                <a:solidFill>
                  <a:srgbClr val="FFFFFF"/>
                </a:solidFill>
              </a:rPr>
              <a:t>Automation &amp; Delegation </a:t>
            </a:r>
            <a:r>
              <a:rPr lang="de-DE" sz="4000" dirty="0" err="1">
                <a:solidFill>
                  <a:srgbClr val="FFFFFF"/>
                </a:solidFill>
              </a:rPr>
              <a:t>with</a:t>
            </a:r>
            <a:r>
              <a:rPr lang="de-DE" sz="4800" dirty="0">
                <a:solidFill>
                  <a:srgbClr val="FFFFFF"/>
                </a:solidFill>
              </a:rPr>
              <a:t> </a:t>
            </a:r>
            <a:r>
              <a:rPr lang="de-DE" sz="4000" dirty="0">
                <a:latin typeface="Segoe UI Light" charset="0"/>
              </a:rPr>
              <a:t>ScriptRunner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smart Command Center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600" dirty="0"/>
              <a:t>Achim Wieser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032" y="3364706"/>
            <a:ext cx="4822031" cy="347081"/>
          </a:xfrm>
        </p:spPr>
        <p:txBody>
          <a:bodyPr/>
          <a:lstStyle/>
          <a:p>
            <a:fld id="{29C95F4F-858B-4367-A3CC-D5AF1C46570C}" type="datetime1">
              <a:rPr lang="de-DE" smtClean="0"/>
              <a:t>02.12.2017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6D2E257-981F-4234-AD35-F226A84D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added value for YOU personally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05A355B-72F9-4098-8081-996CD8A3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/>
              <a:t>Evaluate</a:t>
            </a:r>
            <a:r>
              <a:rPr lang="de-DE" sz="2000" dirty="0"/>
              <a:t> the ScriptRunner </a:t>
            </a:r>
            <a:r>
              <a:rPr lang="de-DE" sz="2000" dirty="0" err="1"/>
              <a:t>product</a:t>
            </a:r>
            <a:endParaRPr lang="de-DE" sz="2000" dirty="0"/>
          </a:p>
          <a:p>
            <a:endParaRPr lang="de-DE" dirty="0"/>
          </a:p>
          <a:p>
            <a:r>
              <a:rPr lang="de-DE" i="1" dirty="0" err="1"/>
              <a:t>Invoke-WebRequest</a:t>
            </a:r>
            <a:r>
              <a:rPr lang="de-DE" i="1" dirty="0"/>
              <a:t> –</a:t>
            </a:r>
            <a:r>
              <a:rPr lang="de-DE" i="1" dirty="0" err="1"/>
              <a:t>uri</a:t>
            </a:r>
            <a:r>
              <a:rPr lang="de-DE" i="1" dirty="0"/>
              <a:t> </a:t>
            </a:r>
            <a:r>
              <a:rPr lang="de-DE" i="1" dirty="0">
                <a:hlinkClick r:id="rId3"/>
              </a:rPr>
              <a:t>https://appsphere.sharefile.com/d-s5710ef37de243f38</a:t>
            </a:r>
            <a:endParaRPr lang="de-DE" i="1" dirty="0"/>
          </a:p>
          <a:p>
            <a:r>
              <a:rPr lang="de-DE" i="1" dirty="0"/>
              <a:t>Start-Setup –Host ‘win2016server‘ –</a:t>
            </a:r>
            <a:r>
              <a:rPr lang="de-DE" i="1" dirty="0" err="1"/>
              <a:t>vm</a:t>
            </a:r>
            <a:r>
              <a:rPr lang="de-DE" i="1" dirty="0"/>
              <a:t> $</a:t>
            </a:r>
            <a:r>
              <a:rPr lang="de-DE" i="1" dirty="0" err="1"/>
              <a:t>true</a:t>
            </a:r>
            <a:r>
              <a:rPr lang="de-DE" i="1" dirty="0"/>
              <a:t> –feature ‘browser-</a:t>
            </a:r>
            <a:r>
              <a:rPr lang="de-DE" i="1" dirty="0" err="1"/>
              <a:t>apps</a:t>
            </a:r>
            <a:r>
              <a:rPr lang="de-DE" i="1" dirty="0"/>
              <a:t>‘</a:t>
            </a:r>
          </a:p>
          <a:p>
            <a:r>
              <a:rPr lang="de-DE" i="1" dirty="0"/>
              <a:t>Run-ScriptRunner –User ‘5‘ –Version ‘Evaluation‘ –</a:t>
            </a:r>
            <a:r>
              <a:rPr lang="de-DE" i="1" dirty="0" err="1"/>
              <a:t>Period</a:t>
            </a:r>
            <a:r>
              <a:rPr lang="de-DE" i="1" dirty="0"/>
              <a:t> ‘30days‘</a:t>
            </a:r>
          </a:p>
          <a:p>
            <a:endParaRPr lang="de-DE" dirty="0"/>
          </a:p>
          <a:p>
            <a:pPr marL="0" indent="0">
              <a:buNone/>
            </a:pPr>
            <a:r>
              <a:rPr lang="en-US" sz="2000" dirty="0"/>
              <a:t>Get a full version for one year for free</a:t>
            </a:r>
            <a:endParaRPr lang="de-DE" sz="2000" dirty="0"/>
          </a:p>
          <a:p>
            <a:endParaRPr lang="de-DE" dirty="0"/>
          </a:p>
          <a:p>
            <a:r>
              <a:rPr lang="de-DE" i="1" dirty="0" err="1"/>
              <a:t>Give</a:t>
            </a:r>
            <a:r>
              <a:rPr lang="de-DE" i="1" dirty="0"/>
              <a:t>-Feedback –</a:t>
            </a:r>
            <a:r>
              <a:rPr lang="de-DE" i="1" dirty="0" err="1"/>
              <a:t>To</a:t>
            </a:r>
            <a:r>
              <a:rPr lang="de-DE" i="1" dirty="0"/>
              <a:t> ‘</a:t>
            </a:r>
            <a:r>
              <a:rPr lang="de-DE" i="1" dirty="0" err="1"/>
              <a:t>ScriptRunnerTeam</a:t>
            </a:r>
            <a:r>
              <a:rPr lang="de-DE" i="1" dirty="0"/>
              <a:t>‘</a:t>
            </a:r>
          </a:p>
          <a:p>
            <a:r>
              <a:rPr lang="de-DE" i="1" dirty="0" err="1"/>
              <a:t>Get</a:t>
            </a:r>
            <a:r>
              <a:rPr lang="de-DE" i="1" dirty="0"/>
              <a:t>-ScriptRunner –User ‘5‘ –</a:t>
            </a:r>
            <a:r>
              <a:rPr lang="de-DE" i="1" dirty="0" err="1"/>
              <a:t>Period</a:t>
            </a:r>
            <a:r>
              <a:rPr lang="de-DE" i="1" dirty="0"/>
              <a:t> ‘365days‘ –Payment ‘for </a:t>
            </a:r>
            <a:r>
              <a:rPr lang="de-DE" i="1" dirty="0" err="1"/>
              <a:t>free</a:t>
            </a:r>
            <a:r>
              <a:rPr lang="de-DE" i="1" dirty="0"/>
              <a:t>‘ –Version ‘</a:t>
            </a:r>
            <a:r>
              <a:rPr lang="de-DE" i="1" dirty="0" err="1"/>
              <a:t>full</a:t>
            </a:r>
            <a:r>
              <a:rPr lang="de-DE" i="1" dirty="0"/>
              <a:t>‘ –Option ‘</a:t>
            </a:r>
            <a:r>
              <a:rPr lang="de-DE" i="1" dirty="0" err="1"/>
              <a:t>NotForResale</a:t>
            </a:r>
            <a:r>
              <a:rPr lang="de-DE" i="1" dirty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26253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67309F3-2BB8-4427-8B05-F59EE26F76D9}"/>
              </a:ext>
            </a:extLst>
          </p:cNvPr>
          <p:cNvSpPr txBox="1"/>
          <p:nvPr/>
        </p:nvSpPr>
        <p:spPr>
          <a:xfrm>
            <a:off x="255270" y="1276409"/>
            <a:ext cx="7875317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de-DE" sz="30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de-DE" sz="3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smart Command Center </a:t>
            </a:r>
            <a:r>
              <a:rPr lang="de-DE" sz="30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de-DE" sz="3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PowerShell</a:t>
            </a:r>
          </a:p>
          <a:p>
            <a:endParaRPr lang="de-DE" sz="13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5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$ScriptRunner = ‘leading all-in-one-solution’</a:t>
            </a:r>
          </a:p>
          <a:p>
            <a:endParaRPr lang="en-US" sz="15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5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ScriptRunner</a:t>
            </a:r>
          </a:p>
          <a:p>
            <a:r>
              <a:rPr lang="en-US" sz="15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pPr>
              <a:tabLst>
                <a:tab pos="360363" algn="l"/>
              </a:tabLst>
            </a:pPr>
            <a:r>
              <a:rPr lang="en-US" sz="15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invoke-automation –fast </a:t>
            </a:r>
          </a:p>
          <a:p>
            <a:pPr>
              <a:tabLst>
                <a:tab pos="360363" algn="l"/>
              </a:tabLst>
            </a:pPr>
            <a:r>
              <a:rPr lang="en-US" sz="15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invoke-delegation –secure</a:t>
            </a:r>
          </a:p>
          <a:p>
            <a:pPr>
              <a:tabLst>
                <a:tab pos="360363" algn="l"/>
              </a:tabLst>
            </a:pPr>
            <a:r>
              <a:rPr lang="en-US" sz="15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invoke-control –activities</a:t>
            </a:r>
          </a:p>
          <a:p>
            <a:pPr>
              <a:tabLst>
                <a:tab pos="360363" algn="l"/>
              </a:tabLst>
            </a:pPr>
            <a:r>
              <a:rPr lang="en-US" sz="15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invoke-monitoring –execution</a:t>
            </a:r>
          </a:p>
          <a:p>
            <a:pPr>
              <a:tabLst>
                <a:tab pos="360363" algn="l"/>
              </a:tabLst>
            </a:pPr>
            <a:r>
              <a:rPr lang="en-US" sz="15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invoke-organize –policies</a:t>
            </a:r>
          </a:p>
          <a:p>
            <a:pPr>
              <a:tabLst>
                <a:tab pos="360363" algn="l"/>
              </a:tabLst>
            </a:pPr>
            <a:r>
              <a:rPr lang="en-US" sz="15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invoke-develop –scripts </a:t>
            </a:r>
          </a:p>
          <a:p>
            <a:pPr>
              <a:tabLst>
                <a:tab pos="360363" algn="l"/>
              </a:tabLst>
            </a:pPr>
            <a:r>
              <a:rPr lang="en-US" sz="15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pPr>
              <a:tabLst>
                <a:tab pos="360363" algn="l"/>
              </a:tabLst>
            </a:pPr>
            <a:endParaRPr lang="en-US" sz="15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tabLst>
                <a:tab pos="360363" algn="l"/>
              </a:tabLst>
            </a:pPr>
            <a:r>
              <a:rPr lang="en-US" sz="15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write-output ‘solves problems where it hurts like hell’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4149C7-A80E-48BC-8B1C-BF687FBF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" y="-19759"/>
            <a:ext cx="6713566" cy="852964"/>
          </a:xfrm>
        </p:spPr>
        <p:txBody>
          <a:bodyPr/>
          <a:lstStyle/>
          <a:p>
            <a:r>
              <a:rPr lang="de-DE" dirty="0"/>
              <a:t>scriptrunner.com &amp; </a:t>
            </a:r>
            <a:r>
              <a:rPr lang="de-DE" dirty="0" err="1"/>
              <a:t>scriptrunner.blog</a:t>
            </a:r>
            <a:endParaRPr lang="de-DE" dirty="0"/>
          </a:p>
        </p:txBody>
      </p:sp>
      <p:pic>
        <p:nvPicPr>
          <p:cNvPr id="3" name="Grafik 2">
            <a:hlinkClick r:id="rId3"/>
            <a:extLst>
              <a:ext uri="{FF2B5EF4-FFF2-40B4-BE49-F238E27FC236}">
                <a16:creationId xmlns:a16="http://schemas.microsoft.com/office/drawing/2014/main" id="{31964D9E-D9C5-41B9-A06E-FB4F666FC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94837"/>
            <a:ext cx="4069541" cy="22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8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BFD71325-86B7-4F91-9A25-DF5AF27FDF47}"/>
              </a:ext>
            </a:extLst>
          </p:cNvPr>
          <p:cNvCxnSpPr/>
          <p:nvPr/>
        </p:nvCxnSpPr>
        <p:spPr>
          <a:xfrm>
            <a:off x="6071406" y="3230213"/>
            <a:ext cx="225598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441754" y="2764648"/>
            <a:ext cx="876312" cy="876104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</a:pPr>
            <a:r>
              <a:rPr lang="de-DE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ScriptRunner</a:t>
            </a:r>
            <a:br>
              <a:rPr lang="de-DE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Host</a:t>
            </a:r>
          </a:p>
        </p:txBody>
      </p:sp>
      <p:sp>
        <p:nvSpPr>
          <p:cNvPr id="8" name="Rechteck 7"/>
          <p:cNvSpPr/>
          <p:nvPr/>
        </p:nvSpPr>
        <p:spPr>
          <a:xfrm>
            <a:off x="1165543" y="4554946"/>
            <a:ext cx="876312" cy="28238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</a:pPr>
            <a:r>
              <a:rPr lang="de-DE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ISE Add-On</a:t>
            </a:r>
          </a:p>
        </p:txBody>
      </p:sp>
      <p:sp>
        <p:nvSpPr>
          <p:cNvPr id="9" name="Rechteck 8"/>
          <p:cNvSpPr/>
          <p:nvPr/>
        </p:nvSpPr>
        <p:spPr>
          <a:xfrm>
            <a:off x="2441754" y="4554946"/>
            <a:ext cx="876312" cy="28238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</a:pPr>
            <a:r>
              <a:rPr lang="de-DE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Admin App</a:t>
            </a:r>
          </a:p>
        </p:txBody>
      </p:sp>
      <p:sp>
        <p:nvSpPr>
          <p:cNvPr id="10" name="Rechteck 9"/>
          <p:cNvSpPr/>
          <p:nvPr/>
        </p:nvSpPr>
        <p:spPr>
          <a:xfrm>
            <a:off x="3704518" y="4554946"/>
            <a:ext cx="876312" cy="28238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</a:pPr>
            <a:r>
              <a:rPr lang="de-DE" sz="1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Delegate</a:t>
            </a:r>
            <a:r>
              <a:rPr lang="de-DE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App</a:t>
            </a:r>
          </a:p>
        </p:txBody>
      </p:sp>
      <p:cxnSp>
        <p:nvCxnSpPr>
          <p:cNvPr id="11" name="Gerade Verbindung mit Pfeil 10"/>
          <p:cNvCxnSpPr>
            <a:stCxn id="8" idx="0"/>
          </p:cNvCxnSpPr>
          <p:nvPr/>
        </p:nvCxnSpPr>
        <p:spPr>
          <a:xfrm flipV="1">
            <a:off x="1603699" y="3669575"/>
            <a:ext cx="897060" cy="88537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7" idx="2"/>
          </p:cNvCxnSpPr>
          <p:nvPr/>
        </p:nvCxnSpPr>
        <p:spPr>
          <a:xfrm flipV="1">
            <a:off x="2879910" y="3640752"/>
            <a:ext cx="0" cy="914194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</p:cNvCxnSpPr>
          <p:nvPr/>
        </p:nvCxnSpPr>
        <p:spPr>
          <a:xfrm flipH="1" flipV="1">
            <a:off x="3221600" y="3669574"/>
            <a:ext cx="921074" cy="88537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711824" y="1963963"/>
            <a:ext cx="0" cy="863637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075547" y="1998410"/>
            <a:ext cx="0" cy="709517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ylinder 2"/>
          <p:cNvSpPr/>
          <p:nvPr/>
        </p:nvSpPr>
        <p:spPr>
          <a:xfrm>
            <a:off x="3387988" y="3275374"/>
            <a:ext cx="373769" cy="335492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</a:pPr>
            <a:endParaRPr lang="de-DE" sz="1600" dirty="0" err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Flussdiagramm: Karte 13"/>
          <p:cNvSpPr/>
          <p:nvPr/>
        </p:nvSpPr>
        <p:spPr>
          <a:xfrm>
            <a:off x="3425305" y="2832989"/>
            <a:ext cx="299133" cy="221467"/>
          </a:xfrm>
          <a:prstGeom prst="flowChartPunchedCard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</a:pPr>
            <a:endParaRPr lang="de-DE" sz="1600" dirty="0" err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Zylinder 38"/>
          <p:cNvSpPr/>
          <p:nvPr/>
        </p:nvSpPr>
        <p:spPr>
          <a:xfrm>
            <a:off x="4456202" y="3275374"/>
            <a:ext cx="373769" cy="335492"/>
          </a:xfrm>
          <a:prstGeom prst="can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</a:pPr>
            <a:r>
              <a:rPr lang="de-DE" sz="1050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</a:p>
        </p:txBody>
      </p:sp>
      <p:sp>
        <p:nvSpPr>
          <p:cNvPr id="40" name="Rechteck 39"/>
          <p:cNvSpPr/>
          <p:nvPr/>
        </p:nvSpPr>
        <p:spPr>
          <a:xfrm>
            <a:off x="4204930" y="2764647"/>
            <a:ext cx="876312" cy="356549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GIT, </a:t>
            </a:r>
            <a:r>
              <a:rPr lang="de-DE" sz="1000" dirty="0" err="1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svn</a:t>
            </a:r>
            <a:r>
              <a:rPr lang="de-DE" sz="1000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TFS, …</a:t>
            </a:r>
          </a:p>
        </p:txBody>
      </p:sp>
      <p:cxnSp>
        <p:nvCxnSpPr>
          <p:cNvPr id="17" name="Gerade Verbindung mit Pfeil 16"/>
          <p:cNvCxnSpPr>
            <a:stCxn id="40" idx="1"/>
            <a:endCxn id="14" idx="3"/>
          </p:cNvCxnSpPr>
          <p:nvPr/>
        </p:nvCxnSpPr>
        <p:spPr>
          <a:xfrm flipH="1">
            <a:off x="3724438" y="2942922"/>
            <a:ext cx="480492" cy="80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9" idx="2"/>
            <a:endCxn id="3" idx="4"/>
          </p:cNvCxnSpPr>
          <p:nvPr/>
        </p:nvCxnSpPr>
        <p:spPr>
          <a:xfrm flipH="1">
            <a:off x="3761757" y="3443120"/>
            <a:ext cx="694445" cy="0"/>
          </a:xfrm>
          <a:prstGeom prst="straightConnector1">
            <a:avLst/>
          </a:prstGeom>
          <a:ln w="6350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31924" y="3249566"/>
            <a:ext cx="876312" cy="3698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err="1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External</a:t>
            </a:r>
            <a:r>
              <a:rPr lang="de-DE" sz="1000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000" dirty="0" err="1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</a:t>
            </a:r>
            <a:r>
              <a:rPr lang="de-DE" sz="1000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(s)</a:t>
            </a:r>
          </a:p>
        </p:txBody>
      </p:sp>
      <p:sp>
        <p:nvSpPr>
          <p:cNvPr id="44" name="Flussdiagramm: Vorbereitung 43"/>
          <p:cNvSpPr/>
          <p:nvPr/>
        </p:nvSpPr>
        <p:spPr>
          <a:xfrm>
            <a:off x="1976899" y="3317013"/>
            <a:ext cx="419027" cy="234994"/>
          </a:xfrm>
          <a:prstGeom prst="flowChartPreparation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</a:pPr>
            <a:endParaRPr lang="de-DE" sz="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5" name="Gerade Verbindung mit Pfeil 54"/>
          <p:cNvCxnSpPr>
            <a:stCxn id="54" idx="3"/>
            <a:endCxn id="44" idx="1"/>
          </p:cNvCxnSpPr>
          <p:nvPr/>
        </p:nvCxnSpPr>
        <p:spPr>
          <a:xfrm>
            <a:off x="1508236" y="3434510"/>
            <a:ext cx="468663" cy="0"/>
          </a:xfrm>
          <a:prstGeom prst="straightConnector1">
            <a:avLst/>
          </a:prstGeom>
          <a:ln w="635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631924" y="2794745"/>
            <a:ext cx="876312" cy="335626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err="1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Notifications</a:t>
            </a:r>
            <a:endParaRPr lang="de-DE" sz="1000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8" name="Gerade Verbindung mit Pfeil 67"/>
          <p:cNvCxnSpPr>
            <a:endCxn id="66" idx="3"/>
          </p:cNvCxnSpPr>
          <p:nvPr/>
        </p:nvCxnSpPr>
        <p:spPr>
          <a:xfrm flipH="1" flipV="1">
            <a:off x="1508236" y="2962558"/>
            <a:ext cx="1636896" cy="8968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Wolke 14"/>
          <p:cNvSpPr/>
          <p:nvPr/>
        </p:nvSpPr>
        <p:spPr>
          <a:xfrm>
            <a:off x="2789521" y="1235583"/>
            <a:ext cx="972236" cy="762827"/>
          </a:xfrm>
          <a:prstGeom prst="cloud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O365, </a:t>
            </a:r>
            <a:r>
              <a:rPr lang="de-DE" sz="9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de-DE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DE" sz="9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others</a:t>
            </a:r>
            <a:endParaRPr lang="de-D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172208" y="1480387"/>
            <a:ext cx="830688" cy="417774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Target </a:t>
            </a:r>
            <a:r>
              <a:rPr lang="de-DE" sz="1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</a:t>
            </a:r>
            <a:r>
              <a:rPr lang="de-DE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(s)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ScriptRunner </a:t>
            </a:r>
            <a:r>
              <a:rPr lang="de-DE" dirty="0" err="1"/>
              <a:t>architecture</a:t>
            </a:r>
            <a:r>
              <a:rPr lang="de-DE" dirty="0"/>
              <a:t> &amp;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policies</a:t>
            </a:r>
            <a:endParaRPr lang="de-DE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16" y="4047005"/>
            <a:ext cx="187813" cy="40829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133" y="4113967"/>
            <a:ext cx="325755" cy="325755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 rotWithShape="1">
          <a:blip r:embed="rId5"/>
          <a:srcRect l="6603" t="2529" r="7383" b="1440"/>
          <a:stretch/>
        </p:blipFill>
        <p:spPr>
          <a:xfrm flipV="1">
            <a:off x="7820692" y="4075071"/>
            <a:ext cx="132833" cy="395471"/>
          </a:xfrm>
          <a:prstGeom prst="rect">
            <a:avLst/>
          </a:prstGeom>
        </p:spPr>
      </p:pic>
      <p:grpSp>
        <p:nvGrpSpPr>
          <p:cNvPr id="23" name="Gruppieren 22"/>
          <p:cNvGrpSpPr/>
          <p:nvPr/>
        </p:nvGrpSpPr>
        <p:grpSpPr>
          <a:xfrm>
            <a:off x="6154672" y="2131478"/>
            <a:ext cx="2039383" cy="299330"/>
            <a:chOff x="668172" y="1835925"/>
            <a:chExt cx="2039383" cy="299330"/>
          </a:xfrm>
        </p:grpSpPr>
        <p:sp>
          <p:nvSpPr>
            <p:cNvPr id="29" name="Textfeld 28"/>
            <p:cNvSpPr txBox="1"/>
            <p:nvPr/>
          </p:nvSpPr>
          <p:spPr>
            <a:xfrm>
              <a:off x="1007701" y="1835925"/>
              <a:ext cx="1699854" cy="2993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72000" tIns="72000" rIns="72000" bIns="72000" rtlCol="0">
              <a:noAutofit/>
            </a:bodyPr>
            <a:lstStyle/>
            <a:p>
              <a:pPr algn="ctr">
                <a:buClr>
                  <a:schemeClr val="bg1"/>
                </a:buClr>
              </a:pP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Start </a:t>
              </a:r>
              <a:r>
                <a:rPr lang="de-DE" sz="10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Execution</a:t>
              </a: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of</a:t>
              </a: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SCRIPT</a:t>
              </a:r>
            </a:p>
          </p:txBody>
        </p:sp>
        <p:pic>
          <p:nvPicPr>
            <p:cNvPr id="47" name="Grafik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72" y="1835925"/>
              <a:ext cx="304569" cy="296825"/>
            </a:xfrm>
            <a:prstGeom prst="rect">
              <a:avLst/>
            </a:prstGeom>
            <a:ln>
              <a:noFill/>
            </a:ln>
            <a:effectLst/>
          </p:spPr>
        </p:pic>
      </p:grpSp>
      <p:grpSp>
        <p:nvGrpSpPr>
          <p:cNvPr id="24" name="Gruppieren 23"/>
          <p:cNvGrpSpPr/>
          <p:nvPr/>
        </p:nvGrpSpPr>
        <p:grpSpPr>
          <a:xfrm>
            <a:off x="6159266" y="2496667"/>
            <a:ext cx="2034789" cy="305273"/>
            <a:chOff x="672766" y="2201114"/>
            <a:chExt cx="2034789" cy="305273"/>
          </a:xfrm>
        </p:grpSpPr>
        <p:sp>
          <p:nvSpPr>
            <p:cNvPr id="30" name="Textfeld 29"/>
            <p:cNvSpPr txBox="1"/>
            <p:nvPr/>
          </p:nvSpPr>
          <p:spPr>
            <a:xfrm>
              <a:off x="1012693" y="2207057"/>
              <a:ext cx="1694862" cy="299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72000" tIns="72000" rIns="72000" bIns="72000" rtlCol="0">
              <a:noAutofit/>
            </a:bodyPr>
            <a:lstStyle/>
            <a:p>
              <a:pPr algn="ctr">
                <a:buClr>
                  <a:schemeClr val="bg1"/>
                </a:buClr>
              </a:pP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on TARGETs </a:t>
              </a:r>
              <a:r>
                <a:rPr lang="de-DE" sz="10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or</a:t>
              </a: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SERVICEs </a:t>
              </a:r>
            </a:p>
          </p:txBody>
        </p:sp>
        <p:pic>
          <p:nvPicPr>
            <p:cNvPr id="48" name="Grafik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66" y="2201114"/>
              <a:ext cx="303491" cy="305273"/>
            </a:xfrm>
            <a:prstGeom prst="rect">
              <a:avLst/>
            </a:prstGeom>
            <a:ln>
              <a:noFill/>
            </a:ln>
            <a:effectLst/>
          </p:spPr>
        </p:pic>
      </p:grpSp>
      <p:grpSp>
        <p:nvGrpSpPr>
          <p:cNvPr id="25" name="Gruppieren 24"/>
          <p:cNvGrpSpPr/>
          <p:nvPr/>
        </p:nvGrpSpPr>
        <p:grpSpPr>
          <a:xfrm>
            <a:off x="6159266" y="2873742"/>
            <a:ext cx="2034789" cy="299331"/>
            <a:chOff x="672766" y="2578189"/>
            <a:chExt cx="2034789" cy="299331"/>
          </a:xfrm>
        </p:grpSpPr>
        <p:sp>
          <p:nvSpPr>
            <p:cNvPr id="31" name="Textfeld 30"/>
            <p:cNvSpPr txBox="1"/>
            <p:nvPr/>
          </p:nvSpPr>
          <p:spPr>
            <a:xfrm>
              <a:off x="1012693" y="2578189"/>
              <a:ext cx="1694862" cy="2993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72000" tIns="72000" rIns="72000" bIns="72000" rtlCol="0">
              <a:noAutofit/>
            </a:bodyPr>
            <a:lstStyle/>
            <a:p>
              <a:pPr algn="ctr">
                <a:buClr>
                  <a:schemeClr val="bg1"/>
                </a:buClr>
              </a:pPr>
              <a:r>
                <a:rPr lang="de-DE" sz="10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with</a:t>
              </a: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administ</a:t>
              </a: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CREDENTIAL</a:t>
              </a:r>
            </a:p>
          </p:txBody>
        </p:sp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66" y="2589002"/>
              <a:ext cx="303491" cy="288518"/>
            </a:xfrm>
            <a:prstGeom prst="rect">
              <a:avLst/>
            </a:prstGeom>
            <a:ln>
              <a:noFill/>
            </a:ln>
            <a:effectLst/>
          </p:spPr>
        </p:pic>
      </p:grpSp>
      <p:grpSp>
        <p:nvGrpSpPr>
          <p:cNvPr id="26" name="Gruppieren 25"/>
          <p:cNvGrpSpPr/>
          <p:nvPr/>
        </p:nvGrpSpPr>
        <p:grpSpPr>
          <a:xfrm>
            <a:off x="6154672" y="3286832"/>
            <a:ext cx="2039383" cy="304139"/>
            <a:chOff x="668172" y="2945329"/>
            <a:chExt cx="2039383" cy="304139"/>
          </a:xfrm>
        </p:grpSpPr>
        <p:sp>
          <p:nvSpPr>
            <p:cNvPr id="32" name="Textfeld 31"/>
            <p:cNvSpPr txBox="1"/>
            <p:nvPr/>
          </p:nvSpPr>
          <p:spPr>
            <a:xfrm>
              <a:off x="1012692" y="2949654"/>
              <a:ext cx="1694863" cy="299330"/>
            </a:xfrm>
            <a:prstGeom prst="rect">
              <a:avLst/>
            </a:prstGeom>
            <a:solidFill>
              <a:srgbClr val="C7B52E"/>
            </a:solidFill>
            <a:ln>
              <a:noFill/>
            </a:ln>
          </p:spPr>
          <p:txBody>
            <a:bodyPr wrap="square" lIns="72000" tIns="72000" rIns="72000" bIns="72000" rtlCol="0">
              <a:noAutofit/>
            </a:bodyPr>
            <a:lstStyle/>
            <a:p>
              <a:pPr algn="ctr">
                <a:buClr>
                  <a:schemeClr val="bg1"/>
                </a:buClr>
              </a:pPr>
              <a:r>
                <a:rPr lang="de-DE" sz="10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by</a:t>
              </a: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 </a:t>
              </a:r>
              <a:r>
                <a:rPr lang="de-DE" sz="10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authorized</a:t>
              </a: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USER</a:t>
              </a:r>
            </a:p>
          </p:txBody>
        </p:sp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72" y="2945329"/>
              <a:ext cx="309234" cy="304139"/>
            </a:xfrm>
            <a:prstGeom prst="rect">
              <a:avLst/>
            </a:prstGeom>
          </p:spPr>
        </p:pic>
      </p:grpSp>
      <p:grpSp>
        <p:nvGrpSpPr>
          <p:cNvPr id="27" name="Gruppieren 26"/>
          <p:cNvGrpSpPr/>
          <p:nvPr/>
        </p:nvGrpSpPr>
        <p:grpSpPr>
          <a:xfrm>
            <a:off x="6154672" y="3666272"/>
            <a:ext cx="2034789" cy="299973"/>
            <a:chOff x="594767" y="4711929"/>
            <a:chExt cx="2034789" cy="299973"/>
          </a:xfrm>
        </p:grpSpPr>
        <p:sp>
          <p:nvSpPr>
            <p:cNvPr id="33" name="Textfeld 32"/>
            <p:cNvSpPr txBox="1"/>
            <p:nvPr/>
          </p:nvSpPr>
          <p:spPr>
            <a:xfrm>
              <a:off x="929702" y="4712572"/>
              <a:ext cx="1699854" cy="299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72000" tIns="72000" rIns="72000" bIns="72000" rtlCol="0">
              <a:noAutofit/>
            </a:bodyPr>
            <a:lstStyle/>
            <a:p>
              <a:pPr algn="ctr">
                <a:buClr>
                  <a:schemeClr val="bg1"/>
                </a:buClr>
              </a:pP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at </a:t>
              </a:r>
              <a:r>
                <a:rPr lang="de-DE" sz="10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de-DE" sz="10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point</a:t>
              </a: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in time, </a:t>
              </a:r>
              <a:r>
                <a:rPr lang="de-DE" sz="10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event</a:t>
              </a:r>
              <a:endParaRPr lang="de-DE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767" y="4711929"/>
              <a:ext cx="299974" cy="299973"/>
            </a:xfrm>
            <a:prstGeom prst="rect">
              <a:avLst/>
            </a:prstGeom>
            <a:ln>
              <a:noFill/>
            </a:ln>
            <a:effectLst/>
          </p:spPr>
        </p:pic>
      </p:grpSp>
      <p:grpSp>
        <p:nvGrpSpPr>
          <p:cNvPr id="28" name="Gruppieren 27"/>
          <p:cNvGrpSpPr/>
          <p:nvPr/>
        </p:nvGrpSpPr>
        <p:grpSpPr>
          <a:xfrm>
            <a:off x="5949306" y="1242928"/>
            <a:ext cx="2453830" cy="3312017"/>
            <a:chOff x="810829" y="1389822"/>
            <a:chExt cx="2453830" cy="3312017"/>
          </a:xfrm>
        </p:grpSpPr>
        <p:sp>
          <p:nvSpPr>
            <p:cNvPr id="35" name="Rechteck 34"/>
            <p:cNvSpPr/>
            <p:nvPr/>
          </p:nvSpPr>
          <p:spPr>
            <a:xfrm>
              <a:off x="810830" y="1748398"/>
              <a:ext cx="2453829" cy="2953441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10829" y="1389822"/>
              <a:ext cx="2453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PowerShell </a:t>
              </a:r>
              <a:r>
                <a:rPr lang="de-DE" sz="16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Script</a:t>
              </a:r>
              <a:r>
                <a:rPr lang="de-DE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6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Policies</a:t>
              </a:r>
              <a:endParaRPr lang="de-DE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53A8B69-593E-479F-8C9E-C2FB1FFEF256}"/>
              </a:ext>
            </a:extLst>
          </p:cNvPr>
          <p:cNvGrpSpPr/>
          <p:nvPr/>
        </p:nvGrpSpPr>
        <p:grpSpPr>
          <a:xfrm>
            <a:off x="6163292" y="1760703"/>
            <a:ext cx="2030763" cy="299330"/>
            <a:chOff x="1024815" y="1907597"/>
            <a:chExt cx="2030763" cy="299330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43BA902-3633-4732-9196-89990A49C68F}"/>
                </a:ext>
              </a:extLst>
            </p:cNvPr>
            <p:cNvSpPr txBox="1"/>
            <p:nvPr/>
          </p:nvSpPr>
          <p:spPr>
            <a:xfrm>
              <a:off x="1355724" y="1907597"/>
              <a:ext cx="1699854" cy="29933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72000" tIns="72000" rIns="72000" bIns="72000" rtlCol="0">
              <a:noAutofit/>
            </a:bodyPr>
            <a:lstStyle/>
            <a:p>
              <a:pPr algn="ctr">
                <a:buClr>
                  <a:schemeClr val="bg1"/>
                </a:buClr>
              </a:pP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Query (a </a:t>
              </a:r>
              <a:r>
                <a:rPr lang="de-DE" sz="10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set</a:t>
              </a: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 </a:t>
              </a:r>
              <a:r>
                <a:rPr lang="de-DE" sz="10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of</a:t>
              </a:r>
              <a:r>
                <a:rPr lang="de-DE" sz="1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PARAM(s)</a:t>
              </a:r>
            </a:p>
          </p:txBody>
        </p:sp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6C02F83C-0E48-4BA8-8625-6E6D534A6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797" r="2631" b="3546"/>
            <a:stretch/>
          </p:blipFill>
          <p:spPr>
            <a:xfrm>
              <a:off x="1024815" y="1910670"/>
              <a:ext cx="291353" cy="285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1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ScriptRunner Browser Apps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22896" y="833205"/>
            <a:ext cx="3820048" cy="2936855"/>
            <a:chOff x="5012336" y="825469"/>
            <a:chExt cx="3820048" cy="293685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2336" y="1242659"/>
              <a:ext cx="3688883" cy="251966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2" name="Textfeld 11"/>
            <p:cNvSpPr txBox="1"/>
            <p:nvPr/>
          </p:nvSpPr>
          <p:spPr>
            <a:xfrm>
              <a:off x="6804390" y="825469"/>
              <a:ext cx="2027994" cy="425914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algn="ctr">
                <a:buClr>
                  <a:schemeClr val="bg1"/>
                </a:buClr>
              </a:pPr>
              <a:r>
                <a:rPr lang="de-DE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PowerShell ISE Add-On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46EA505-F1CA-487D-9BA4-84036D9FC8AE}"/>
              </a:ext>
            </a:extLst>
          </p:cNvPr>
          <p:cNvGrpSpPr/>
          <p:nvPr/>
        </p:nvGrpSpPr>
        <p:grpSpPr>
          <a:xfrm>
            <a:off x="160045" y="1536458"/>
            <a:ext cx="4931686" cy="3289248"/>
            <a:chOff x="160045" y="1591876"/>
            <a:chExt cx="4931686" cy="328924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6260DD8-C759-4CA6-A0EA-72B6AA86C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878" y="1591876"/>
              <a:ext cx="4829853" cy="276581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7" name="Textfeld 16"/>
            <p:cNvSpPr txBox="1"/>
            <p:nvPr/>
          </p:nvSpPr>
          <p:spPr>
            <a:xfrm>
              <a:off x="160045" y="4455210"/>
              <a:ext cx="1351538" cy="425914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algn="ctr">
                <a:buClr>
                  <a:schemeClr val="bg1"/>
                </a:buClr>
              </a:pPr>
              <a:r>
                <a:rPr lang="de-DE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Admin App*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911048" y="2219707"/>
            <a:ext cx="5117899" cy="2785817"/>
            <a:chOff x="3024189" y="2018873"/>
            <a:chExt cx="5117899" cy="2785817"/>
          </a:xfrm>
        </p:grpSpPr>
        <p:sp>
          <p:nvSpPr>
            <p:cNvPr id="13" name="Textfeld 12"/>
            <p:cNvSpPr txBox="1"/>
            <p:nvPr/>
          </p:nvSpPr>
          <p:spPr>
            <a:xfrm>
              <a:off x="6790550" y="4378776"/>
              <a:ext cx="1351538" cy="425914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algn="ctr">
                <a:buClr>
                  <a:schemeClr val="bg1"/>
                </a:buClr>
              </a:pPr>
              <a:r>
                <a:rPr lang="de-DE" sz="16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Delegate</a:t>
              </a:r>
              <a:r>
                <a:rPr lang="de-DE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App*</a:t>
              </a:r>
            </a:p>
          </p:txBody>
        </p:sp>
        <p:pic>
          <p:nvPicPr>
            <p:cNvPr id="18" name="Grafik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907" b="1000"/>
            <a:stretch/>
          </p:blipFill>
          <p:spPr>
            <a:xfrm>
              <a:off x="3024189" y="2018873"/>
              <a:ext cx="3704890" cy="2785817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  <p:sp>
        <p:nvSpPr>
          <p:cNvPr id="2" name="Textfeld 1"/>
          <p:cNvSpPr txBox="1"/>
          <p:nvPr/>
        </p:nvSpPr>
        <p:spPr>
          <a:xfrm>
            <a:off x="255270" y="824563"/>
            <a:ext cx="2522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 IE11, Chrome, Firefox, Opera, Edge </a:t>
            </a:r>
          </a:p>
        </p:txBody>
      </p:sp>
    </p:spTree>
    <p:extLst>
      <p:ext uri="{BB962C8B-B14F-4D97-AF65-F5344CB8AC3E}">
        <p14:creationId xmlns:p14="http://schemas.microsoft.com/office/powerpoint/2010/main" val="348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26469" y="4316872"/>
            <a:ext cx="7751617" cy="6276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de-DE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complex</a:t>
            </a:r>
            <a:r>
              <a:rPr lang="de-DE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IT </a:t>
            </a:r>
            <a:r>
              <a:rPr lang="de-DE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systems</a:t>
            </a:r>
            <a:r>
              <a:rPr lang="de-DE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landscape</a:t>
            </a:r>
            <a:endParaRPr lang="de-DE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5270" y="-19759"/>
            <a:ext cx="6318712" cy="852964"/>
          </a:xfrm>
        </p:spPr>
        <p:txBody>
          <a:bodyPr/>
          <a:lstStyle/>
          <a:p>
            <a:r>
              <a:rPr lang="en-US" dirty="0"/>
              <a:t>Our vision about automation with PowerShell</a:t>
            </a:r>
            <a:endParaRPr lang="de-DE" dirty="0"/>
          </a:p>
        </p:txBody>
      </p:sp>
      <p:grpSp>
        <p:nvGrpSpPr>
          <p:cNvPr id="69" name="Gruppieren 68"/>
          <p:cNvGrpSpPr/>
          <p:nvPr/>
        </p:nvGrpSpPr>
        <p:grpSpPr>
          <a:xfrm>
            <a:off x="3021246" y="3284009"/>
            <a:ext cx="2742065" cy="1190837"/>
            <a:chOff x="3222138" y="3284009"/>
            <a:chExt cx="2742065" cy="1190837"/>
          </a:xfrm>
        </p:grpSpPr>
        <p:sp>
          <p:nvSpPr>
            <p:cNvPr id="3" name="Rechteck 2"/>
            <p:cNvSpPr/>
            <p:nvPr/>
          </p:nvSpPr>
          <p:spPr>
            <a:xfrm>
              <a:off x="3222138" y="3284009"/>
              <a:ext cx="2742065" cy="66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0850" algn="ctr"/>
              <a:r>
                <a:rPr lang="de-DE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Automation &amp; Delegation for </a:t>
              </a:r>
              <a:r>
                <a:rPr lang="de-DE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PowerShell</a:t>
              </a:r>
              <a:endParaRPr lang="de-DE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/>
            <a:srcRect t="15826" b="20321"/>
            <a:stretch/>
          </p:blipFill>
          <p:spPr>
            <a:xfrm>
              <a:off x="3295000" y="3385600"/>
              <a:ext cx="522741" cy="436489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3222139" y="4187844"/>
              <a:ext cx="320376" cy="2870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634172" y="4187844"/>
              <a:ext cx="320376" cy="2870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046205" y="4187844"/>
              <a:ext cx="320376" cy="2870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4430214" y="4187844"/>
              <a:ext cx="320376" cy="2870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820896" y="4187844"/>
              <a:ext cx="320376" cy="2870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mit Pfeil 9"/>
            <p:cNvCxnSpPr>
              <a:cxnSpLocks/>
            </p:cNvCxnSpPr>
            <p:nvPr/>
          </p:nvCxnSpPr>
          <p:spPr>
            <a:xfrm>
              <a:off x="3324847" y="3959243"/>
              <a:ext cx="0" cy="22860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cxnSpLocks/>
            </p:cNvCxnSpPr>
            <p:nvPr/>
          </p:nvCxnSpPr>
          <p:spPr>
            <a:xfrm flipV="1">
              <a:off x="3429678" y="3959243"/>
              <a:ext cx="0" cy="22860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cxnSpLocks/>
            </p:cNvCxnSpPr>
            <p:nvPr/>
          </p:nvCxnSpPr>
          <p:spPr>
            <a:xfrm>
              <a:off x="3726628" y="3959243"/>
              <a:ext cx="0" cy="22860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cxnSpLocks/>
            </p:cNvCxnSpPr>
            <p:nvPr/>
          </p:nvCxnSpPr>
          <p:spPr>
            <a:xfrm flipV="1">
              <a:off x="3831459" y="3959243"/>
              <a:ext cx="0" cy="22860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cxnSpLocks/>
            </p:cNvCxnSpPr>
            <p:nvPr/>
          </p:nvCxnSpPr>
          <p:spPr>
            <a:xfrm>
              <a:off x="4142943" y="3959243"/>
              <a:ext cx="0" cy="22860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cxnSpLocks/>
            </p:cNvCxnSpPr>
            <p:nvPr/>
          </p:nvCxnSpPr>
          <p:spPr>
            <a:xfrm flipV="1">
              <a:off x="4247774" y="3959243"/>
              <a:ext cx="0" cy="22860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cxnSpLocks/>
            </p:cNvCxnSpPr>
            <p:nvPr/>
          </p:nvCxnSpPr>
          <p:spPr>
            <a:xfrm>
              <a:off x="4534593" y="3959243"/>
              <a:ext cx="0" cy="22860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cxnSpLocks/>
            </p:cNvCxnSpPr>
            <p:nvPr/>
          </p:nvCxnSpPr>
          <p:spPr>
            <a:xfrm flipV="1">
              <a:off x="4639424" y="3959243"/>
              <a:ext cx="0" cy="22860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cxnSpLocks/>
            </p:cNvCxnSpPr>
            <p:nvPr/>
          </p:nvCxnSpPr>
          <p:spPr>
            <a:xfrm>
              <a:off x="4908665" y="3959243"/>
              <a:ext cx="0" cy="22860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cxnSpLocks/>
            </p:cNvCxnSpPr>
            <p:nvPr/>
          </p:nvCxnSpPr>
          <p:spPr>
            <a:xfrm flipV="1">
              <a:off x="5013496" y="3959243"/>
              <a:ext cx="0" cy="22860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5222957" y="4187844"/>
              <a:ext cx="320376" cy="2870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mit Pfeil 20"/>
            <p:cNvCxnSpPr>
              <a:cxnSpLocks/>
            </p:cNvCxnSpPr>
            <p:nvPr/>
          </p:nvCxnSpPr>
          <p:spPr>
            <a:xfrm>
              <a:off x="5310726" y="3959243"/>
              <a:ext cx="0" cy="22860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cxnSpLocks/>
            </p:cNvCxnSpPr>
            <p:nvPr/>
          </p:nvCxnSpPr>
          <p:spPr>
            <a:xfrm flipV="1">
              <a:off x="5415557" y="3959243"/>
              <a:ext cx="0" cy="22860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5643827" y="4187844"/>
              <a:ext cx="320376" cy="2870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mit Pfeil 24"/>
            <p:cNvCxnSpPr>
              <a:cxnSpLocks/>
            </p:cNvCxnSpPr>
            <p:nvPr/>
          </p:nvCxnSpPr>
          <p:spPr>
            <a:xfrm>
              <a:off x="5731596" y="3959243"/>
              <a:ext cx="0" cy="22860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cxnSpLocks/>
            </p:cNvCxnSpPr>
            <p:nvPr/>
          </p:nvCxnSpPr>
          <p:spPr>
            <a:xfrm flipV="1">
              <a:off x="5836427" y="3959243"/>
              <a:ext cx="0" cy="22860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hteck 38"/>
          <p:cNvSpPr/>
          <p:nvPr/>
        </p:nvSpPr>
        <p:spPr>
          <a:xfrm>
            <a:off x="6982677" y="3284009"/>
            <a:ext cx="1295409" cy="11908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  <a:r>
              <a:rPr lang="de-DE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applications</a:t>
            </a:r>
            <a:r>
              <a:rPr lang="de-DE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de-DE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endParaRPr lang="de-DE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209805" y="1401028"/>
            <a:ext cx="1407044" cy="422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Admins</a:t>
            </a:r>
          </a:p>
        </p:txBody>
      </p:sp>
      <p:grpSp>
        <p:nvGrpSpPr>
          <p:cNvPr id="76" name="Gruppieren 75"/>
          <p:cNvGrpSpPr/>
          <p:nvPr/>
        </p:nvGrpSpPr>
        <p:grpSpPr>
          <a:xfrm>
            <a:off x="5786921" y="3284008"/>
            <a:ext cx="1428362" cy="649244"/>
            <a:chOff x="5832165" y="3284008"/>
            <a:chExt cx="1476105" cy="649244"/>
          </a:xfrm>
        </p:grpSpPr>
        <p:sp>
          <p:nvSpPr>
            <p:cNvPr id="41" name="Ellipse 40"/>
            <p:cNvSpPr/>
            <p:nvPr/>
          </p:nvSpPr>
          <p:spPr>
            <a:xfrm rot="5400000">
              <a:off x="6245596" y="2870577"/>
              <a:ext cx="649244" cy="1476105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 err="1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Application</a:t>
              </a:r>
              <a:r>
                <a:rPr lang="de-DE" sz="14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Automation</a:t>
              </a:r>
            </a:p>
          </p:txBody>
        </p:sp>
        <p:cxnSp>
          <p:nvCxnSpPr>
            <p:cNvPr id="42" name="Gerade Verbindung mit Pfeil 41"/>
            <p:cNvCxnSpPr>
              <a:cxnSpLocks/>
            </p:cNvCxnSpPr>
            <p:nvPr/>
          </p:nvCxnSpPr>
          <p:spPr>
            <a:xfrm flipH="1" flipV="1">
              <a:off x="6003151" y="3623122"/>
              <a:ext cx="1135735" cy="164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hteck 33"/>
          <p:cNvSpPr/>
          <p:nvPr/>
        </p:nvSpPr>
        <p:spPr>
          <a:xfrm>
            <a:off x="4765644" y="1984315"/>
            <a:ext cx="3512442" cy="6461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Workflows &amp; Service Management Systems </a:t>
            </a:r>
          </a:p>
          <a:p>
            <a:pPr algn="r"/>
            <a:r>
              <a:rPr lang="de-DE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de-DE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ScriptRunner </a:t>
            </a:r>
            <a:r>
              <a:rPr lang="de-DE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templates</a:t>
            </a:r>
            <a:endParaRPr lang="de-DE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1" name="Gruppieren 70"/>
          <p:cNvGrpSpPr/>
          <p:nvPr/>
        </p:nvGrpSpPr>
        <p:grpSpPr>
          <a:xfrm>
            <a:off x="2952257" y="1697183"/>
            <a:ext cx="622325" cy="1559389"/>
            <a:chOff x="3153149" y="1780309"/>
            <a:chExt cx="622325" cy="1522321"/>
          </a:xfrm>
        </p:grpSpPr>
        <p:sp>
          <p:nvSpPr>
            <p:cNvPr id="43" name="Ellipse 42"/>
            <p:cNvSpPr/>
            <p:nvPr/>
          </p:nvSpPr>
          <p:spPr>
            <a:xfrm>
              <a:off x="3153149" y="1780309"/>
              <a:ext cx="622325" cy="1522321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Task </a:t>
              </a:r>
              <a:r>
                <a:rPr lang="de-DE" sz="1400" dirty="0" err="1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Execution</a:t>
              </a:r>
              <a:endParaRPr lang="de-DE" sz="1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5" name="Gerade Verbindung mit Pfeil 44"/>
            <p:cNvCxnSpPr>
              <a:cxnSpLocks/>
            </p:cNvCxnSpPr>
            <p:nvPr/>
          </p:nvCxnSpPr>
          <p:spPr>
            <a:xfrm>
              <a:off x="3464312" y="1984315"/>
              <a:ext cx="0" cy="1257646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en 74"/>
          <p:cNvGrpSpPr/>
          <p:nvPr/>
        </p:nvGrpSpPr>
        <p:grpSpPr>
          <a:xfrm>
            <a:off x="4562783" y="2549616"/>
            <a:ext cx="1498722" cy="706956"/>
            <a:chOff x="4818267" y="2549616"/>
            <a:chExt cx="1498722" cy="709846"/>
          </a:xfrm>
        </p:grpSpPr>
        <p:sp>
          <p:nvSpPr>
            <p:cNvPr id="50" name="Ellipse 49"/>
            <p:cNvSpPr/>
            <p:nvPr/>
          </p:nvSpPr>
          <p:spPr>
            <a:xfrm rot="5400000">
              <a:off x="5212705" y="2155178"/>
              <a:ext cx="709846" cy="149872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Automation</a:t>
              </a:r>
            </a:p>
          </p:txBody>
        </p: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>
              <a:off x="5548744" y="2549616"/>
              <a:ext cx="0" cy="69234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hteck 54"/>
          <p:cNvSpPr/>
          <p:nvPr/>
        </p:nvSpPr>
        <p:spPr>
          <a:xfrm>
            <a:off x="3762727" y="1401028"/>
            <a:ext cx="2000584" cy="422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Desk</a:t>
            </a:r>
          </a:p>
        </p:txBody>
      </p:sp>
      <p:grpSp>
        <p:nvGrpSpPr>
          <p:cNvPr id="74" name="Gruppieren 73"/>
          <p:cNvGrpSpPr/>
          <p:nvPr/>
        </p:nvGrpSpPr>
        <p:grpSpPr>
          <a:xfrm>
            <a:off x="3832156" y="1697183"/>
            <a:ext cx="622325" cy="1559389"/>
            <a:chOff x="4033048" y="1780309"/>
            <a:chExt cx="622325" cy="1578958"/>
          </a:xfrm>
        </p:grpSpPr>
        <p:sp>
          <p:nvSpPr>
            <p:cNvPr id="56" name="Ellipse 55"/>
            <p:cNvSpPr/>
            <p:nvPr/>
          </p:nvSpPr>
          <p:spPr>
            <a:xfrm>
              <a:off x="4033048" y="1780309"/>
              <a:ext cx="622325" cy="1578958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  <a:p>
              <a:pPr algn="ctr"/>
              <a:r>
                <a:rPr lang="de-DE" sz="14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Delegation</a:t>
              </a:r>
            </a:p>
          </p:txBody>
        </p:sp>
        <p:cxnSp>
          <p:nvCxnSpPr>
            <p:cNvPr id="57" name="Gerade Verbindung mit Pfeil 56"/>
            <p:cNvCxnSpPr>
              <a:cxnSpLocks/>
            </p:cNvCxnSpPr>
            <p:nvPr/>
          </p:nvCxnSpPr>
          <p:spPr>
            <a:xfrm>
              <a:off x="4344211" y="1984315"/>
              <a:ext cx="0" cy="1257646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hteck 57"/>
          <p:cNvSpPr/>
          <p:nvPr/>
        </p:nvSpPr>
        <p:spPr>
          <a:xfrm>
            <a:off x="5909189" y="1401028"/>
            <a:ext cx="2368897" cy="422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Self</a:t>
            </a:r>
            <a:r>
              <a:rPr lang="de-DE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Service</a:t>
            </a:r>
            <a:r>
              <a:rPr lang="de-DE" sz="1400">
                <a:latin typeface="Segoe UI Light" panose="020B0502040204020203" pitchFamily="34" charset="0"/>
                <a:cs typeface="Segoe UI Light" panose="020B0502040204020203" pitchFamily="34" charset="0"/>
              </a:rPr>
              <a:t> Portal</a:t>
            </a:r>
            <a:r>
              <a:rPr lang="de-DE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Intranet</a:t>
            </a:r>
          </a:p>
        </p:txBody>
      </p:sp>
      <p:sp>
        <p:nvSpPr>
          <p:cNvPr id="59" name="Rechteck 58"/>
          <p:cNvSpPr/>
          <p:nvPr/>
        </p:nvSpPr>
        <p:spPr>
          <a:xfrm>
            <a:off x="526469" y="1401028"/>
            <a:ext cx="1425762" cy="422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DevOps</a:t>
            </a:r>
            <a:endParaRPr lang="de-DE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uppieren 71"/>
          <p:cNvGrpSpPr/>
          <p:nvPr/>
        </p:nvGrpSpPr>
        <p:grpSpPr>
          <a:xfrm>
            <a:off x="1130392" y="2107342"/>
            <a:ext cx="1775322" cy="847601"/>
            <a:chOff x="1331284" y="2107342"/>
            <a:chExt cx="1775322" cy="847601"/>
          </a:xfrm>
        </p:grpSpPr>
        <p:sp>
          <p:nvSpPr>
            <p:cNvPr id="60" name="Ellipse 59"/>
            <p:cNvSpPr/>
            <p:nvPr/>
          </p:nvSpPr>
          <p:spPr>
            <a:xfrm rot="7961770">
              <a:off x="1894323" y="1544303"/>
              <a:ext cx="649244" cy="177532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200" dirty="0" err="1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Script</a:t>
              </a:r>
              <a:endParaRPr lang="de-DE" sz="12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de-DE" sz="12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Development</a:t>
              </a:r>
            </a:p>
          </p:txBody>
        </p:sp>
        <p:cxnSp>
          <p:nvCxnSpPr>
            <p:cNvPr id="61" name="Gerade Verbindung mit Pfeil 60"/>
            <p:cNvCxnSpPr>
              <a:cxnSpLocks/>
            </p:cNvCxnSpPr>
            <p:nvPr/>
          </p:nvCxnSpPr>
          <p:spPr>
            <a:xfrm>
              <a:off x="1888034" y="2155215"/>
              <a:ext cx="888387" cy="799728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feld 65"/>
          <p:cNvSpPr txBox="1"/>
          <p:nvPr/>
        </p:nvSpPr>
        <p:spPr>
          <a:xfrm rot="16200000">
            <a:off x="8290229" y="1377144"/>
            <a:ext cx="585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</a:p>
        </p:txBody>
      </p:sp>
      <p:sp>
        <p:nvSpPr>
          <p:cNvPr id="67" name="Textfeld 66"/>
          <p:cNvSpPr txBox="1"/>
          <p:nvPr/>
        </p:nvSpPr>
        <p:spPr>
          <a:xfrm rot="16200000">
            <a:off x="8179337" y="2153516"/>
            <a:ext cx="80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Process</a:t>
            </a:r>
            <a:endParaRPr lang="de-DE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 rot="16200000">
            <a:off x="8102316" y="3817927"/>
            <a:ext cx="96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Execution</a:t>
            </a:r>
            <a:endParaRPr lang="de-DE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2F849D21-3CAA-4A8E-9761-4502E4B6EDC1}"/>
              </a:ext>
            </a:extLst>
          </p:cNvPr>
          <p:cNvSpPr/>
          <p:nvPr/>
        </p:nvSpPr>
        <p:spPr>
          <a:xfrm>
            <a:off x="526627" y="3284009"/>
            <a:ext cx="1295409" cy="1190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Monitoring </a:t>
            </a:r>
            <a:r>
              <a:rPr lang="de-DE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automation</a:t>
            </a:r>
            <a:endParaRPr lang="de-DE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3" name="Gruppieren 72"/>
          <p:cNvGrpSpPr/>
          <p:nvPr/>
        </p:nvGrpSpPr>
        <p:grpSpPr>
          <a:xfrm>
            <a:off x="1600196" y="3284008"/>
            <a:ext cx="1515648" cy="649244"/>
            <a:chOff x="1801088" y="3284008"/>
            <a:chExt cx="1515648" cy="649244"/>
          </a:xfrm>
        </p:grpSpPr>
        <p:sp>
          <p:nvSpPr>
            <p:cNvPr id="32" name="Ellipse 31"/>
            <p:cNvSpPr/>
            <p:nvPr/>
          </p:nvSpPr>
          <p:spPr>
            <a:xfrm rot="5400000">
              <a:off x="2234290" y="2850806"/>
              <a:ext cx="649244" cy="1515648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Event Automation</a:t>
              </a:r>
            </a:p>
          </p:txBody>
        </p:sp>
        <p:cxnSp>
          <p:nvCxnSpPr>
            <p:cNvPr id="28" name="Gerade Verbindung mit Pfeil 27"/>
            <p:cNvCxnSpPr>
              <a:cxnSpLocks/>
            </p:cNvCxnSpPr>
            <p:nvPr/>
          </p:nvCxnSpPr>
          <p:spPr>
            <a:xfrm flipV="1">
              <a:off x="2047455" y="3615631"/>
              <a:ext cx="1135735" cy="164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99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4" grpId="0" animBg="1"/>
      <p:bldP spid="55" grpId="0" animBg="1"/>
      <p:bldP spid="58" grpId="0" animBg="1"/>
      <p:bldP spid="59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5270" y="-19759"/>
            <a:ext cx="7136130" cy="852964"/>
          </a:xfrm>
        </p:spPr>
        <p:txBody>
          <a:bodyPr/>
          <a:lstStyle/>
          <a:p>
            <a:r>
              <a:rPr lang="en-US" dirty="0"/>
              <a:t>IT operating teams are enthusiastic about ScriptRunner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31" y="1946201"/>
            <a:ext cx="1009769" cy="69907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30" y="4221862"/>
            <a:ext cx="844314" cy="56146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06" y="1206673"/>
            <a:ext cx="725236" cy="72372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2" y="4388557"/>
            <a:ext cx="789892" cy="398105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8" y="1317947"/>
            <a:ext cx="1880059" cy="68116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68" y="4431014"/>
            <a:ext cx="602710" cy="28814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70" y="4024449"/>
            <a:ext cx="1376104" cy="638738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26" y="4276261"/>
            <a:ext cx="914389" cy="433132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4" y="2908505"/>
            <a:ext cx="1487529" cy="309418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6" b="18772"/>
          <a:stretch/>
        </p:blipFill>
        <p:spPr>
          <a:xfrm>
            <a:off x="4728990" y="4050171"/>
            <a:ext cx="1144491" cy="80895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352070"/>
            <a:ext cx="1293234" cy="4267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78" y="1319789"/>
            <a:ext cx="2191322" cy="7970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93" y="2235813"/>
            <a:ext cx="793019" cy="29341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532" y="2679899"/>
            <a:ext cx="1003897" cy="69536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6" y="3419666"/>
            <a:ext cx="1823103" cy="638086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38" y="2035123"/>
            <a:ext cx="1467412" cy="56913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04" y="2704142"/>
            <a:ext cx="1143906" cy="80454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49" y="2093646"/>
            <a:ext cx="893349" cy="5360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89" y="2677681"/>
            <a:ext cx="1431536" cy="42873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" y="2162517"/>
            <a:ext cx="1884571" cy="372726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60" y="1259225"/>
            <a:ext cx="1555221" cy="713426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36" y="3962968"/>
            <a:ext cx="635632" cy="62658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58" y="2862405"/>
            <a:ext cx="1495160" cy="6311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02" y="3428836"/>
            <a:ext cx="797268" cy="68730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07" y="3565432"/>
            <a:ext cx="1298013" cy="614848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10" y="1190357"/>
            <a:ext cx="1796898" cy="851162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9" y="3211168"/>
            <a:ext cx="1126830" cy="563415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58" y="2056813"/>
            <a:ext cx="1200150" cy="56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0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3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sterfolie">
  <a:themeElements>
    <a:clrScheme name="AppSphere CD">
      <a:dk1>
        <a:srgbClr val="575756"/>
      </a:dk1>
      <a:lt1>
        <a:sysClr val="window" lastClr="FFFFFF"/>
      </a:lt1>
      <a:dk2>
        <a:srgbClr val="575756"/>
      </a:dk2>
      <a:lt2>
        <a:srgbClr val="878787"/>
      </a:lt2>
      <a:accent1>
        <a:srgbClr val="00497D"/>
      </a:accent1>
      <a:accent2>
        <a:srgbClr val="F59C00"/>
      </a:accent2>
      <a:accent3>
        <a:srgbClr val="5DA0CA"/>
      </a:accent3>
      <a:accent4>
        <a:srgbClr val="00A75D"/>
      </a:accent4>
      <a:accent5>
        <a:srgbClr val="ED6B17"/>
      </a:accent5>
      <a:accent6>
        <a:srgbClr val="A863A5"/>
      </a:accent6>
      <a:hlink>
        <a:srgbClr val="C7B52E"/>
      </a:hlink>
      <a:folHlink>
        <a:srgbClr val="4565AD"/>
      </a:folHlink>
    </a:clrScheme>
    <a:fontScheme name="ScriptRunner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asterfolie">
  <a:themeElements>
    <a:clrScheme name="AppSphere CD">
      <a:dk1>
        <a:srgbClr val="575756"/>
      </a:dk1>
      <a:lt1>
        <a:sysClr val="window" lastClr="FFFFFF"/>
      </a:lt1>
      <a:dk2>
        <a:srgbClr val="575756"/>
      </a:dk2>
      <a:lt2>
        <a:srgbClr val="878787"/>
      </a:lt2>
      <a:accent1>
        <a:srgbClr val="00497D"/>
      </a:accent1>
      <a:accent2>
        <a:srgbClr val="F59C00"/>
      </a:accent2>
      <a:accent3>
        <a:srgbClr val="5DA0CA"/>
      </a:accent3>
      <a:accent4>
        <a:srgbClr val="00A75D"/>
      </a:accent4>
      <a:accent5>
        <a:srgbClr val="ED6B17"/>
      </a:accent5>
      <a:accent6>
        <a:srgbClr val="A863A5"/>
      </a:accent6>
      <a:hlink>
        <a:srgbClr val="C7B52E"/>
      </a:hlink>
      <a:folHlink>
        <a:srgbClr val="4565AD"/>
      </a:folHlink>
    </a:clrScheme>
    <a:fontScheme name="AppSphere CD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B24F320AAC1E64391F8B99160B2AB6B" ma:contentTypeVersion="7" ma:contentTypeDescription="Ein neues Dokument erstellen." ma:contentTypeScope="" ma:versionID="c21f6a37aec39c8d8a82bacaaca1e1e4">
  <xsd:schema xmlns:xsd="http://www.w3.org/2001/XMLSchema" xmlns:xs="http://www.w3.org/2001/XMLSchema" xmlns:p="http://schemas.microsoft.com/office/2006/metadata/properties" xmlns:ns2="6f16fd9b-254a-4afb-8a8a-85c0095a0ebd" xmlns:ns3="ab1e6e37-523f-43f1-b6b2-0311c3dad250" targetNamespace="http://schemas.microsoft.com/office/2006/metadata/properties" ma:root="true" ma:fieldsID="5368fea96e4e5f2ea2b393a5598a51f9" ns2:_="" ns3:_="">
    <xsd:import namespace="6f16fd9b-254a-4afb-8a8a-85c0095a0ebd"/>
    <xsd:import namespace="ab1e6e37-523f-43f1-b6b2-0311c3dad2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16fd9b-254a-4afb-8a8a-85c0095a0e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e6e37-523f-43f1-b6b2-0311c3dad25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659DF8-BAAC-4722-BDF1-B6CCFF67B01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b1e6e37-523f-43f1-b6b2-0311c3dad250"/>
    <ds:schemaRef ds:uri="6f16fd9b-254a-4afb-8a8a-85c0095a0eb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646CFB3-1D6E-477F-9151-57169A5F36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16fd9b-254a-4afb-8a8a-85c0095a0ebd"/>
    <ds:schemaRef ds:uri="ab1e6e37-523f-43f1-b6b2-0311c3dad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38E3FA-2A64-48C8-A1F3-26EC3CBC2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408</Words>
  <Application>Microsoft Office PowerPoint</Application>
  <PresentationFormat>Bildschirmpräsentation (16:9)</PresentationFormat>
  <Paragraphs>105</Paragraphs>
  <Slides>8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</vt:lpstr>
      <vt:lpstr>Segoe UI Light</vt:lpstr>
      <vt:lpstr>Masterfolie</vt:lpstr>
      <vt:lpstr>1_Masterfolie</vt:lpstr>
      <vt:lpstr>   Automation &amp; Delegation with ScriptRunner</vt:lpstr>
      <vt:lpstr>Our added value for YOU personally</vt:lpstr>
      <vt:lpstr>scriptrunner.com &amp; scriptrunner.blog</vt:lpstr>
      <vt:lpstr>ScriptRunner architecture &amp; script policies</vt:lpstr>
      <vt:lpstr>ScriptRunner Browser Apps</vt:lpstr>
      <vt:lpstr>Our vision about automation with PowerShell</vt:lpstr>
      <vt:lpstr>IT operating teams are enthusiastic about ScriptRunner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ScriptRunner 2016R1</dc:title>
  <dc:creator>Frank Kresse</dc:creator>
  <cp:lastModifiedBy>Wieser, Achim</cp:lastModifiedBy>
  <cp:revision>770</cp:revision>
  <cp:lastPrinted>2016-06-01T16:56:54Z</cp:lastPrinted>
  <dcterms:created xsi:type="dcterms:W3CDTF">2015-01-22T09:48:00Z</dcterms:created>
  <dcterms:modified xsi:type="dcterms:W3CDTF">2017-12-02T10:11:18Z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0x0101007B24F320AAC1E64391F8B99160B2AB6B</vt:lpwstr>
  </property>
</Properties>
</file>