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8" r:id="rId3"/>
    <p:sldId id="280" r:id="rId4"/>
    <p:sldId id="281" r:id="rId5"/>
    <p:sldId id="282" r:id="rId6"/>
    <p:sldId id="283" r:id="rId7"/>
    <p:sldId id="284" r:id="rId8"/>
    <p:sldId id="286" r:id="rId9"/>
    <p:sldId id="277" r:id="rId10"/>
    <p:sldId id="289" r:id="rId11"/>
    <p:sldId id="290" r:id="rId12"/>
    <p:sldId id="266" r:id="rId13"/>
    <p:sldId id="270" r:id="rId14"/>
    <p:sldId id="267" r:id="rId15"/>
    <p:sldId id="269" r:id="rId16"/>
    <p:sldId id="272" r:id="rId17"/>
    <p:sldId id="273" r:id="rId18"/>
    <p:sldId id="279" r:id="rId19"/>
    <p:sldId id="274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9"/>
  </p:normalViewPr>
  <p:slideViewPr>
    <p:cSldViewPr snapToGrid="0">
      <p:cViewPr varScale="1">
        <p:scale>
          <a:sx n="75" d="100"/>
          <a:sy n="75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2B1A0-E255-4016-AD51-362A89FAC870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5A496-EDE2-4BAC-A9F4-438BB6A66E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7725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BF9648-DA75-4A20-99AC-370541C74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3A6B22E-98E2-494B-BDD1-D81E16518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F86989-7D73-48C5-B7ED-16378C805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686-5192-480A-AE8D-6BB1A950DE34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255884-BD0D-47EC-95D4-43DF0922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033E9F-C506-4A58-A331-E95781D2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411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68385C-FAC5-4CD7-AB29-6B916986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A6C8635-F829-4DB7-8A92-365415743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B0EBC6-A10E-4E7A-B29C-821259CCA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686-5192-480A-AE8D-6BB1A950DE34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705300-A484-4D74-A0E9-4393DCAA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5F4BE3-5561-45F1-8B74-105D0CDD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330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1A901E6-1736-4F0B-B891-823767572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88564A8-93DF-4E5E-B087-0DA080EF0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465526-AC3C-433D-A6CC-C725CD3F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686-5192-480A-AE8D-6BB1A950DE34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BEAD82-5A72-4576-BCE1-EFBB3955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F38DD4-5ADB-41BB-AB1C-94ACE982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431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14E408-4974-4A82-A6E8-F33059D5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B0E674-7DBB-4CCF-924D-A28C12420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67068E-77C7-4C4C-9FA7-14562F7C2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686-5192-480A-AE8D-6BB1A950DE34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806DC2-68BF-43EC-9EE2-F71B3DB9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0EB296-1FBB-4CBD-A3CC-2FB6AE1B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694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BCBC00-9A5B-49FC-9DED-F8D426EFF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3817AE-6561-4563-B425-BEADBA0CE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9FC386-68DD-4080-8853-E70F7457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686-5192-480A-AE8D-6BB1A950DE34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0C4051-61A2-4957-982A-12A059BB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0B34A5-E323-4346-813A-3690D236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616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039269-7DF8-4A56-85D6-E59D63E1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C28F2D-C492-49DB-AFF9-0361D6E9F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8CF8483-C3E5-4521-81CC-0370689A9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B52542-291B-46CA-A961-C83EE7D6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686-5192-480A-AE8D-6BB1A950DE34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F930C9E-0963-485C-BD60-4CD71495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AC8978-06A0-41F9-AD44-C3F6F2D2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06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83AAAE-8A63-48DF-872D-C03CD54C9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FA63C9-CC28-4D29-BCE7-4F74291BE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643F822-2874-40C4-A138-750C59F72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BC08F3B-58DD-4DF2-A752-3E63BCC4F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B10DF0A-6C6A-4871-BEDC-B76D8F6F4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2E2015E-AD29-4AAB-A832-0B305439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686-5192-480A-AE8D-6BB1A950DE34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2B1680A-4BF8-43E3-85D6-1D381BC3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DC4C15B-013F-4AE0-B597-B986D022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44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C25D3-2290-4EF1-8254-4ECA1B77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4EA472-DCB7-4065-AA87-56440DD68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686-5192-480A-AE8D-6BB1A950DE34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C7D0285-39CC-447B-BE68-3002F9DF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898CC2A-BB19-49DE-8BFE-F9599E6B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074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9FE5880-AC43-467E-930E-1B668620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686-5192-480A-AE8D-6BB1A950DE34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22C37CF-A157-4568-97F2-0ED836A9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B8711A-B739-4ECC-89CD-7D87EF64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495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D9B85F-7EEA-4048-BC99-C24CA5CA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8D9241-72EF-4E25-8B05-3A286C251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23453C5-695C-4178-9A78-55BFCFFF5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2B44B84-83DA-438A-9112-6E1C8E8E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686-5192-480A-AE8D-6BB1A950DE34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C495BA3-74B0-4CFB-B95A-A758A112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4A45B42-3604-4565-A98E-7D9420B2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605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65197F-A5DB-4E23-8E3B-B4CB7F66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FD7E5B4-4B98-43B2-9BCB-4E5280694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90CFF2A-2544-452D-9B5F-85BFDB5B5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48A8B47-3D90-4CE7-B6EC-DC27D33D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686-5192-480A-AE8D-6BB1A950DE34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812E3B-5349-40A7-A77C-39B80827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DFE14D6-CF64-44B7-874E-0898C393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14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DAF0261-81B4-40E0-B6A7-C9094CF4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920D46-5FC6-4766-98D8-8D040DB18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8B01BF-BA06-4291-A1C6-CDE64C16E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FE686-5192-480A-AE8D-6BB1A950DE34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39F380-0608-4E46-A62F-58D276B7C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A3245C-DC47-4C2B-A2EA-F05309A6B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302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BD2896-21E0-4001-B9EE-0AC67EE5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426" y="2220912"/>
            <a:ext cx="5576888" cy="1808163"/>
          </a:xfrm>
        </p:spPr>
        <p:txBody>
          <a:bodyPr>
            <a:normAutofit fontScale="90000"/>
          </a:bodyPr>
          <a:lstStyle/>
          <a:p>
            <a:r>
              <a:rPr lang="en-CA" dirty="0"/>
              <a:t>Non-Deterministic Open-Domain Chatbot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0A799EA-2DD2-EE41-8FEE-DBEC4F3EE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14" y="628658"/>
            <a:ext cx="6069663" cy="483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1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42981A0C-B5E6-4708-B592-205E5FF8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726"/>
            <a:ext cx="10515600" cy="4173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TODO / Ideas to explore</a:t>
            </a:r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74E4DEA5-DDEF-4578-8F30-91949891E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8625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Simple tricks on transformer, see its performance and find some ideas</a:t>
            </a:r>
          </a:p>
          <a:p>
            <a:endParaRPr lang="en-CA" dirty="0" smtClean="0"/>
          </a:p>
          <a:p>
            <a:r>
              <a:rPr lang="en-CA" dirty="0" smtClean="0"/>
              <a:t>Combine generative and retrieval model</a:t>
            </a:r>
          </a:p>
          <a:p>
            <a:pPr lvl="1"/>
            <a:r>
              <a:rPr lang="en-CA" dirty="0" smtClean="0"/>
              <a:t>Build two bots: conversational, task-oriented, combine</a:t>
            </a:r>
          </a:p>
          <a:p>
            <a:pPr lvl="1"/>
            <a:r>
              <a:rPr lang="en-CA" dirty="0" smtClean="0"/>
              <a:t>Build two bots: encoder-decoder to generate pairs, retrieval model to optimize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memory </a:t>
            </a:r>
            <a:r>
              <a:rPr lang="en-US" dirty="0"/>
              <a:t>network / neural </a:t>
            </a:r>
            <a:r>
              <a:rPr lang="en-US" dirty="0" smtClean="0"/>
              <a:t>turning machine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87162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42981A0C-B5E6-4708-B592-205E5FF8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726"/>
            <a:ext cx="10515600" cy="4173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Evaluation</a:t>
            </a:r>
            <a:endParaRPr lang="en-CA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xmlns="" id="{DACDC7C0-DC09-4AEC-92E2-0608F5AA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525170"/>
          </a:xfrm>
        </p:spPr>
        <p:txBody>
          <a:bodyPr>
            <a:normAutofit/>
          </a:bodyPr>
          <a:lstStyle/>
          <a:p>
            <a:r>
              <a:rPr lang="en-CA" dirty="0"/>
              <a:t>Granular Conversation </a:t>
            </a:r>
            <a:r>
              <a:rPr lang="en-CA" dirty="0" smtClean="0"/>
              <a:t>Test:</a:t>
            </a:r>
          </a:p>
          <a:p>
            <a:pPr lvl="1"/>
            <a:r>
              <a:rPr lang="en-CA" dirty="0" smtClean="0"/>
              <a:t>Semantics</a:t>
            </a:r>
            <a:r>
              <a:rPr lang="en-CA" dirty="0"/>
              <a:t>: “Does the response make sense by itself</a:t>
            </a:r>
            <a:r>
              <a:rPr lang="en-CA" dirty="0" smtClean="0"/>
              <a:t>?”</a:t>
            </a:r>
          </a:p>
          <a:p>
            <a:pPr lvl="1"/>
            <a:r>
              <a:rPr lang="en-CA" dirty="0" smtClean="0"/>
              <a:t>Structure</a:t>
            </a:r>
            <a:r>
              <a:rPr lang="en-CA" dirty="0"/>
              <a:t>: “Is it understandable and does it follows a structure a </a:t>
            </a:r>
            <a:r>
              <a:rPr lang="en-CA" dirty="0" smtClean="0"/>
              <a:t>human would </a:t>
            </a:r>
            <a:r>
              <a:rPr lang="en-CA" dirty="0"/>
              <a:t>use</a:t>
            </a:r>
            <a:r>
              <a:rPr lang="en-CA" dirty="0" smtClean="0"/>
              <a:t>?”</a:t>
            </a:r>
          </a:p>
          <a:p>
            <a:pPr lvl="1"/>
            <a:r>
              <a:rPr lang="en-CA" dirty="0" smtClean="0"/>
              <a:t>Context</a:t>
            </a:r>
            <a:r>
              <a:rPr lang="en-CA" dirty="0"/>
              <a:t>: “Does the response make sense in the context</a:t>
            </a:r>
            <a:r>
              <a:rPr lang="en-CA" dirty="0" smtClean="0"/>
              <a:t>?”</a:t>
            </a:r>
          </a:p>
          <a:p>
            <a:pPr lvl="1"/>
            <a:r>
              <a:rPr lang="en-CA" dirty="0" smtClean="0"/>
              <a:t>Feeling</a:t>
            </a:r>
            <a:r>
              <a:rPr lang="en-CA" dirty="0"/>
              <a:t>: “Does the response feel human?”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bg1">
                    <a:lumMod val="50000"/>
                  </a:schemeClr>
                </a:solidFill>
              </a:rPr>
              <a:t>0/1 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scoring and takes average of all four </a:t>
            </a:r>
            <a:r>
              <a:rPr lang="en-CA" dirty="0" smtClean="0">
                <a:solidFill>
                  <a:schemeClr val="bg1">
                    <a:lumMod val="50000"/>
                  </a:schemeClr>
                </a:solidFill>
              </a:rPr>
              <a:t>components</a:t>
            </a:r>
          </a:p>
          <a:p>
            <a:endParaRPr lang="en-CA" dirty="0" smtClean="0"/>
          </a:p>
          <a:p>
            <a:r>
              <a:rPr lang="en-CA" dirty="0" smtClean="0"/>
              <a:t>Amazon </a:t>
            </a:r>
            <a:r>
              <a:rPr lang="en-CA" dirty="0"/>
              <a:t>Mechanical </a:t>
            </a:r>
            <a:r>
              <a:rPr lang="en-CA" dirty="0" smtClean="0"/>
              <a:t>Turk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46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BD2896-21E0-4001-B9EE-0AC67EE5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CA" dirty="0"/>
              <a:t>B/W Image Color Restoration with Super Resolution</a:t>
            </a:r>
          </a:p>
        </p:txBody>
      </p:sp>
    </p:spTree>
    <p:extLst>
      <p:ext uri="{BB962C8B-B14F-4D97-AF65-F5344CB8AC3E}">
        <p14:creationId xmlns:p14="http://schemas.microsoft.com/office/powerpoint/2010/main" val="237630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xasWoman">
            <a:extLst>
              <a:ext uri="{FF2B5EF4-FFF2-40B4-BE49-F238E27FC236}">
                <a16:creationId xmlns:a16="http://schemas.microsoft.com/office/drawing/2014/main" xmlns="" id="{D52E5440-5CA8-437A-BA30-6445667F3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" y="87549"/>
            <a:ext cx="1050607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wedenLivingRoom">
            <a:extLst>
              <a:ext uri="{FF2B5EF4-FFF2-40B4-BE49-F238E27FC236}">
                <a16:creationId xmlns:a16="http://schemas.microsoft.com/office/drawing/2014/main" xmlns="" id="{18C9162D-230F-4EB1-91D1-0102CBE3A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" y="3341451"/>
            <a:ext cx="105251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625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981A0C-B5E6-4708-B592-205E5FF8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7300"/>
          </a:xfrm>
        </p:spPr>
        <p:txBody>
          <a:bodyPr>
            <a:normAutofit fontScale="90000"/>
          </a:bodyPr>
          <a:lstStyle/>
          <a:p>
            <a:r>
              <a:rPr lang="en-CA" dirty="0"/>
              <a:t>GAN structure - Generator &amp; Discriminator:</a:t>
            </a:r>
          </a:p>
        </p:txBody>
      </p:sp>
      <p:pic>
        <p:nvPicPr>
          <p:cNvPr id="1026" name="Picture 2" descr="Image result for GAN generator">
            <a:extLst>
              <a:ext uri="{FF2B5EF4-FFF2-40B4-BE49-F238E27FC236}">
                <a16:creationId xmlns:a16="http://schemas.microsoft.com/office/drawing/2014/main" xmlns="" id="{161793BB-937B-4E2C-B42D-B99EF8387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82426"/>
            <a:ext cx="8711153" cy="379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3EB15702-8298-464F-AC4E-772E2235E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6662"/>
            <a:ext cx="10515600" cy="2041337"/>
          </a:xfrm>
        </p:spPr>
        <p:txBody>
          <a:bodyPr>
            <a:normAutofit/>
          </a:bodyPr>
          <a:lstStyle/>
          <a:p>
            <a:r>
              <a:rPr lang="en-CA" sz="2000" dirty="0"/>
              <a:t>Two Time-Scale Update Rule: gen / dis iteration, higher learning rate on the discriminator</a:t>
            </a:r>
          </a:p>
          <a:p>
            <a:r>
              <a:rPr lang="en-CA" sz="2000" dirty="0"/>
              <a:t>Feature loss on generator</a:t>
            </a:r>
          </a:p>
          <a:p>
            <a:r>
              <a:rPr lang="en-CA" sz="2000" dirty="0"/>
              <a:t>Hinge loss on discriminator</a:t>
            </a:r>
          </a:p>
        </p:txBody>
      </p:sp>
    </p:spTree>
    <p:extLst>
      <p:ext uri="{BB962C8B-B14F-4D97-AF65-F5344CB8AC3E}">
        <p14:creationId xmlns:p14="http://schemas.microsoft.com/office/powerpoint/2010/main" val="3526045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981A0C-B5E6-4708-B592-205E5FF8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7300"/>
          </a:xfrm>
        </p:spPr>
        <p:txBody>
          <a:bodyPr>
            <a:normAutofit fontScale="90000"/>
          </a:bodyPr>
          <a:lstStyle/>
          <a:p>
            <a:r>
              <a:rPr lang="en-CA" dirty="0"/>
              <a:t>Self-Attention Generative Adversarial Networks: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5F8D375-4A23-4909-BBBC-8152C67D600C}"/>
              </a:ext>
            </a:extLst>
          </p:cNvPr>
          <p:cNvSpPr txBox="1"/>
          <p:nvPr/>
        </p:nvSpPr>
        <p:spPr>
          <a:xfrm>
            <a:off x="838200" y="4633864"/>
            <a:ext cx="1135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-Non-local method to allow generator and the discriminator to efficiently model relationships between widely separated spatial regions</a:t>
            </a:r>
          </a:p>
          <a:p>
            <a:endParaRPr lang="en-CA" dirty="0"/>
          </a:p>
          <a:p>
            <a:r>
              <a:rPr lang="en-CA" dirty="0"/>
              <a:t>-SAGAN applies to both generator and discriminator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A29FCF3-7B6F-4F45-9EDF-8CE1688C0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60051"/>
            <a:ext cx="85820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37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7F0E624-6A8B-43DC-AF97-38CA30940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0220"/>
            <a:ext cx="12192000" cy="43232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A1173C7-42D2-5D46-BB89-6324A686A6B5}"/>
              </a:ext>
            </a:extLst>
          </p:cNvPr>
          <p:cNvSpPr txBox="1"/>
          <p:nvPr/>
        </p:nvSpPr>
        <p:spPr>
          <a:xfrm>
            <a:off x="285750" y="357190"/>
            <a:ext cx="6602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Single Image Super Resolution: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0648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981A0C-B5E6-4708-B592-205E5FF8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7300"/>
          </a:xfrm>
        </p:spPr>
        <p:txBody>
          <a:bodyPr>
            <a:normAutofit fontScale="90000"/>
          </a:bodyPr>
          <a:lstStyle/>
          <a:p>
            <a:r>
              <a:rPr lang="en-CA" dirty="0"/>
              <a:t>Single Image Super Resolution: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F770116-7BBD-4DB9-89D5-5BC7376E4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9550" y="3082417"/>
            <a:ext cx="3524249" cy="710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400" dirty="0"/>
              <a:t>Patch Search for Low Res-Images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AC440CC-FD25-4F9A-BF23-1BFAD3A72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2199"/>
            <a:ext cx="699135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70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F96890-9B86-1149-B4A6-52C76925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31E60E-ED31-7E47-B696-A9FA64926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easily find datasets of images online and apply B/W filter to create desired B/W images. </a:t>
            </a:r>
          </a:p>
          <a:p>
            <a:r>
              <a:rPr lang="en-US" dirty="0"/>
              <a:t>Example image dataset includes:</a:t>
            </a:r>
          </a:p>
          <a:p>
            <a:pPr lvl="1"/>
            <a:r>
              <a:rPr lang="en-US" dirty="0"/>
              <a:t>ImageNet: 1.5M images</a:t>
            </a:r>
          </a:p>
          <a:p>
            <a:pPr lvl="1"/>
            <a:r>
              <a:rPr lang="en-US" dirty="0"/>
              <a:t>Open images dataset: 9M images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85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1ADC6D-3272-417A-A4CA-797A1BE6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E4DEA5-DDEF-4578-8F30-91949891E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Color restoration favors Blue colors (might be biases from dataset)</a:t>
            </a:r>
          </a:p>
          <a:p>
            <a:r>
              <a:rPr lang="en-CA" dirty="0"/>
              <a:t>Cannot identify artwork colors</a:t>
            </a:r>
          </a:p>
          <a:p>
            <a:r>
              <a:rPr lang="en-CA" dirty="0"/>
              <a:t>Super resolution takes large amount of resources</a:t>
            </a:r>
          </a:p>
        </p:txBody>
      </p:sp>
    </p:spTree>
    <p:extLst>
      <p:ext uri="{BB962C8B-B14F-4D97-AF65-F5344CB8AC3E}">
        <p14:creationId xmlns:p14="http://schemas.microsoft.com/office/powerpoint/2010/main" val="324753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3EB15702-8298-464F-AC4E-772E2235E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762"/>
            <a:ext cx="10515600" cy="4365437"/>
          </a:xfrm>
        </p:spPr>
        <p:txBody>
          <a:bodyPr>
            <a:normAutofit/>
          </a:bodyPr>
          <a:lstStyle/>
          <a:p>
            <a:r>
              <a:rPr lang="en-US" dirty="0" smtClean="0"/>
              <a:t>Generative : Our baseline and goal</a:t>
            </a:r>
          </a:p>
          <a:p>
            <a:pPr lvl="1"/>
            <a:r>
              <a:rPr lang="en-US" dirty="0" smtClean="0"/>
              <a:t>Encoder-decoder generator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CA" dirty="0" smtClean="0"/>
              <a:t>Retrieval</a:t>
            </a:r>
          </a:p>
          <a:p>
            <a:pPr lvl="1"/>
            <a:r>
              <a:rPr lang="en-US" altLang="zh-CN" dirty="0"/>
              <a:t>query-response </a:t>
            </a:r>
            <a:r>
              <a:rPr lang="en-US" altLang="zh-CN" dirty="0" smtClean="0"/>
              <a:t>pair</a:t>
            </a:r>
          </a:p>
          <a:p>
            <a:pPr lvl="1"/>
            <a:r>
              <a:rPr lang="en-US" dirty="0" smtClean="0"/>
              <a:t>Optimize: From Q&amp;A to chatbot</a:t>
            </a:r>
          </a:p>
          <a:p>
            <a:pPr lvl="1"/>
            <a:r>
              <a:rPr lang="en-CA" dirty="0"/>
              <a:t>Multi-view </a:t>
            </a:r>
            <a:r>
              <a:rPr lang="en-CA" dirty="0" smtClean="0"/>
              <a:t>model, SMN, DUA: Modern representation method</a:t>
            </a:r>
            <a:endParaRPr lang="en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42981A0C-B5E6-4708-B592-205E5FF8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726"/>
            <a:ext cx="10515600" cy="4173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Overview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842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64A388-824A-8D40-8739-68A650B6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3E9BB3-9184-F242-BF85-FD03E1060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2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amo.githubusercontent.com/599a879884c2cebb9132c5991f626f26d5557732/68747470733a2f2f342e62702e626c6f6773706f742e636f6d2f2d61417253306c31706a48512f566a6a3731704b416145492f41414141414141414178452f4e767931465362445f56732f733634302f325446737461746963677261706869635f616c742d3031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7" y="1163975"/>
            <a:ext cx="10931526" cy="329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3EB15702-8298-464F-AC4E-772E2235E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2063"/>
            <a:ext cx="10515600" cy="1660338"/>
          </a:xfrm>
        </p:spPr>
        <p:txBody>
          <a:bodyPr>
            <a:normAutofit/>
          </a:bodyPr>
          <a:lstStyle/>
          <a:p>
            <a:r>
              <a:rPr lang="en-CA" sz="2000" dirty="0" smtClean="0"/>
              <a:t>Classical seq2seq model (</a:t>
            </a:r>
            <a:r>
              <a:rPr lang="en-CA" sz="2000" dirty="0" err="1" smtClean="0"/>
              <a:t>Googlebot</a:t>
            </a:r>
            <a:r>
              <a:rPr lang="en-CA" sz="2000" dirty="0" smtClean="0"/>
              <a:t>, 2015) : LSTM layers without attention</a:t>
            </a:r>
            <a:endParaRPr lang="en-CA" sz="2000" dirty="0" smtClean="0"/>
          </a:p>
          <a:p>
            <a:r>
              <a:rPr lang="en-CA" sz="2000" dirty="0"/>
              <a:t>Supported corpora: </a:t>
            </a:r>
            <a:r>
              <a:rPr lang="en-US" sz="2000" dirty="0" smtClean="0"/>
              <a:t>Cornell</a:t>
            </a:r>
            <a:r>
              <a:rPr lang="en-US" sz="2000" dirty="0"/>
              <a:t>, </a:t>
            </a:r>
            <a:r>
              <a:rPr lang="en-US" sz="2000" dirty="0" err="1"/>
              <a:t>OpenSubtitles</a:t>
            </a:r>
            <a:r>
              <a:rPr lang="en-US" sz="2000" dirty="0"/>
              <a:t>, Ubuntu and Scotus</a:t>
            </a:r>
            <a:r>
              <a:rPr lang="en-CA" sz="2000" dirty="0" smtClean="0"/>
              <a:t>Feature </a:t>
            </a:r>
            <a:r>
              <a:rPr lang="en-CA" sz="2000" dirty="0"/>
              <a:t>loss on </a:t>
            </a:r>
            <a:r>
              <a:rPr lang="en-CA" sz="2000" dirty="0" smtClean="0"/>
              <a:t>generator</a:t>
            </a:r>
          </a:p>
          <a:p>
            <a:r>
              <a:rPr lang="en-CA" sz="2000" dirty="0" smtClean="0"/>
              <a:t>Seq2seq loss &amp; perplexity based</a:t>
            </a:r>
          </a:p>
          <a:p>
            <a:r>
              <a:rPr lang="en-CA" sz="2000" dirty="0" smtClean="0"/>
              <a:t>Q&amp;A system: without dialog tracking, not a chatbot</a:t>
            </a:r>
            <a:endParaRPr lang="en-CA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42981A0C-B5E6-4708-B592-205E5FF8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726"/>
            <a:ext cx="10515600" cy="4173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Overview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364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E4DEA5-DDEF-4578-8F30-91949891E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8625"/>
            <a:ext cx="10515600" cy="4351338"/>
          </a:xfrm>
        </p:spPr>
        <p:txBody>
          <a:bodyPr/>
          <a:lstStyle/>
          <a:p>
            <a:r>
              <a:rPr lang="en-CA" dirty="0" smtClean="0"/>
              <a:t>Simplest Q&amp;A system: </a:t>
            </a:r>
          </a:p>
          <a:p>
            <a:pPr lvl="1"/>
            <a:r>
              <a:rPr lang="en-CA" dirty="0" smtClean="0"/>
              <a:t>Deterministic: Q&amp;A system is not a chatbot</a:t>
            </a:r>
          </a:p>
          <a:p>
            <a:pPr lvl="1"/>
            <a:r>
              <a:rPr lang="en-CA" dirty="0" smtClean="0"/>
              <a:t>Independent: Each Q&amp;A pair is independent of others</a:t>
            </a:r>
          </a:p>
          <a:p>
            <a:pPr lvl="1"/>
            <a:r>
              <a:rPr lang="en-CA" dirty="0" smtClean="0"/>
              <a:t>Bad performance: attention, transformer, and </a:t>
            </a:r>
            <a:r>
              <a:rPr lang="en-CA" dirty="0"/>
              <a:t>modern architecture</a:t>
            </a:r>
            <a:endParaRPr lang="en-CA" dirty="0" smtClean="0"/>
          </a:p>
          <a:p>
            <a:r>
              <a:rPr lang="en-CA" dirty="0" smtClean="0"/>
              <a:t>Not friendly to current version</a:t>
            </a:r>
          </a:p>
          <a:p>
            <a:r>
              <a:rPr lang="en-CA" dirty="0" smtClean="0"/>
              <a:t>No personality</a:t>
            </a:r>
          </a:p>
          <a:p>
            <a:r>
              <a:rPr lang="en-CA" dirty="0" smtClean="0"/>
              <a:t>Costly evaluation</a:t>
            </a:r>
          </a:p>
          <a:p>
            <a:r>
              <a:rPr lang="en-CA" dirty="0" smtClean="0"/>
              <a:t>Friendly API for various dataset (Twitter, Reddit)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2981A0C-B5E6-4708-B592-205E5FF8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726"/>
            <a:ext cx="10515600" cy="4173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Challenges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115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42981A0C-B5E6-4708-B592-205E5FF8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726"/>
            <a:ext cx="10515600" cy="4173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Goal</a:t>
            </a:r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74E4DEA5-DDEF-4578-8F30-91949891E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8625"/>
            <a:ext cx="10515600" cy="4351338"/>
          </a:xfrm>
        </p:spPr>
        <p:txBody>
          <a:bodyPr/>
          <a:lstStyle/>
          <a:p>
            <a:r>
              <a:rPr lang="en-CA" dirty="0" smtClean="0"/>
              <a:t>Chatbot</a:t>
            </a:r>
          </a:p>
          <a:p>
            <a:pPr lvl="1"/>
            <a:r>
              <a:rPr lang="en-CA" dirty="0" smtClean="0"/>
              <a:t>Chat with real person : Turning Test</a:t>
            </a:r>
          </a:p>
          <a:p>
            <a:pPr lvl="1"/>
            <a:r>
              <a:rPr lang="en-CA" dirty="0" smtClean="0"/>
              <a:t>Memory : Dialog tracking, Have the “same” answer on simple questions</a:t>
            </a:r>
            <a:endParaRPr lang="en-CA" dirty="0" smtClean="0"/>
          </a:p>
          <a:p>
            <a:pPr lvl="1"/>
            <a:r>
              <a:rPr lang="en-CA" dirty="0" smtClean="0">
                <a:solidFill>
                  <a:schemeClr val="bg1">
                    <a:lumMod val="50000"/>
                  </a:schemeClr>
                </a:solidFill>
              </a:rPr>
              <a:t>Handle simple situations : Book a movie</a:t>
            </a:r>
            <a:r>
              <a:rPr lang="en-CA" dirty="0" smtClean="0">
                <a:solidFill>
                  <a:schemeClr val="bg1">
                    <a:lumMod val="50000"/>
                  </a:schemeClr>
                </a:solidFill>
              </a:rPr>
              <a:t>, search for restaurants nearby</a:t>
            </a:r>
          </a:p>
          <a:p>
            <a:pPr lvl="1"/>
            <a:r>
              <a:rPr lang="en-CA" dirty="0" smtClean="0">
                <a:solidFill>
                  <a:schemeClr val="bg1">
                    <a:lumMod val="50000"/>
                  </a:schemeClr>
                </a:solidFill>
              </a:rPr>
              <a:t>Personality or emotion: Rude vs rude</a:t>
            </a:r>
          </a:p>
          <a:p>
            <a:r>
              <a:rPr lang="en-CA" dirty="0" smtClean="0"/>
              <a:t>Open domain</a:t>
            </a:r>
          </a:p>
          <a:p>
            <a:pPr lvl="1"/>
            <a:r>
              <a:rPr lang="en-CA" dirty="0" smtClean="0"/>
              <a:t>Large scale of dataset</a:t>
            </a:r>
          </a:p>
          <a:p>
            <a:pPr lvl="1"/>
            <a:r>
              <a:rPr lang="en-CA" dirty="0" smtClean="0">
                <a:solidFill>
                  <a:schemeClr val="bg1">
                    <a:lumMod val="50000"/>
                  </a:schemeClr>
                </a:solidFill>
              </a:rPr>
              <a:t>Handle unfamiliar situation</a:t>
            </a:r>
          </a:p>
          <a:p>
            <a:r>
              <a:rPr lang="en-CA" dirty="0" smtClean="0"/>
              <a:t>Non deterministic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43493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42981A0C-B5E6-4708-B592-205E5FF8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726"/>
            <a:ext cx="10515600" cy="417300"/>
          </a:xfrm>
        </p:spPr>
        <p:txBody>
          <a:bodyPr>
            <a:normAutofit fontScale="90000"/>
          </a:bodyPr>
          <a:lstStyle/>
          <a:p>
            <a:r>
              <a:rPr lang="en-CA" dirty="0"/>
              <a:t>Our approach</a:t>
            </a:r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74E4DEA5-DDEF-4578-8F30-91949891E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054599"/>
          </a:xfrm>
        </p:spPr>
        <p:txBody>
          <a:bodyPr>
            <a:normAutofit/>
          </a:bodyPr>
          <a:lstStyle/>
          <a:p>
            <a:r>
              <a:rPr lang="en-CA" dirty="0" smtClean="0"/>
              <a:t>[Core] Implementation</a:t>
            </a:r>
          </a:p>
          <a:p>
            <a:pPr lvl="1"/>
            <a:r>
              <a:rPr lang="en-CA" dirty="0" smtClean="0"/>
              <a:t> [basic] seq2seq model + attention + beam search</a:t>
            </a:r>
          </a:p>
          <a:p>
            <a:pPr lvl="1"/>
            <a:r>
              <a:rPr lang="en-CA" dirty="0" smtClean="0"/>
              <a:t> [basic] Friendly interface on Web</a:t>
            </a:r>
          </a:p>
          <a:p>
            <a:pPr lvl="1"/>
            <a:r>
              <a:rPr lang="en-CA" dirty="0" smtClean="0"/>
              <a:t> [basic] </a:t>
            </a:r>
            <a:r>
              <a:rPr lang="en-US" dirty="0"/>
              <a:t>memory network / neural </a:t>
            </a:r>
            <a:r>
              <a:rPr lang="en-US" dirty="0" smtClean="0"/>
              <a:t>turning </a:t>
            </a:r>
            <a:r>
              <a:rPr lang="en-US" dirty="0"/>
              <a:t>machine</a:t>
            </a:r>
            <a:endParaRPr lang="en-CA" dirty="0" smtClean="0"/>
          </a:p>
          <a:p>
            <a:r>
              <a:rPr lang="en-CA" dirty="0" smtClean="0"/>
              <a:t>[Discussion] Our ideas</a:t>
            </a:r>
          </a:p>
          <a:p>
            <a:pPr lvl="1"/>
            <a:r>
              <a:rPr lang="en-CA" dirty="0" smtClean="0"/>
              <a:t>Goal-oriented chatbot</a:t>
            </a:r>
          </a:p>
          <a:p>
            <a:pPr lvl="2"/>
            <a:r>
              <a:rPr lang="en-US" dirty="0"/>
              <a:t>Transfer learning on targeted domain: achieve better performance on target domain while benefiting from source domain (dialog space is both source and target domain)</a:t>
            </a:r>
          </a:p>
          <a:p>
            <a:pPr lvl="2"/>
            <a:r>
              <a:rPr lang="en-US" dirty="0" smtClean="0"/>
              <a:t>Intent </a:t>
            </a:r>
            <a:r>
              <a:rPr lang="en-US" dirty="0"/>
              <a:t>based dialog management using LSTM</a:t>
            </a:r>
          </a:p>
          <a:p>
            <a:pPr lvl="2"/>
            <a:r>
              <a:rPr lang="en-US" dirty="0" smtClean="0"/>
              <a:t>Interlocutor </a:t>
            </a:r>
            <a:r>
              <a:rPr lang="en-US" dirty="0"/>
              <a:t>tracking system</a:t>
            </a:r>
          </a:p>
          <a:p>
            <a:pPr lvl="1"/>
            <a:r>
              <a:rPr lang="en-CA" dirty="0" smtClean="0"/>
              <a:t>Hierarchical recurrent encoder-decoder</a:t>
            </a:r>
          </a:p>
          <a:p>
            <a:pPr lvl="1"/>
            <a:r>
              <a:rPr lang="en-CA" dirty="0" smtClean="0"/>
              <a:t>Transformer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60606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42981A0C-B5E6-4708-B592-205E5FF8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726"/>
            <a:ext cx="10515600" cy="417300"/>
          </a:xfrm>
        </p:spPr>
        <p:txBody>
          <a:bodyPr>
            <a:normAutofit fontScale="90000"/>
          </a:bodyPr>
          <a:lstStyle/>
          <a:p>
            <a:r>
              <a:rPr lang="en-CA" dirty="0"/>
              <a:t>Our approach</a:t>
            </a:r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74E4DEA5-DDEF-4578-8F30-91949891E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8625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seq2seq model + attention + beam search</a:t>
            </a:r>
          </a:p>
          <a:p>
            <a:endParaRPr lang="en-CA" dirty="0" smtClean="0"/>
          </a:p>
          <a:p>
            <a:r>
              <a:rPr lang="en-CA" dirty="0" smtClean="0"/>
              <a:t>Friendly interface on Web</a:t>
            </a:r>
          </a:p>
          <a:p>
            <a:endParaRPr lang="en-US" dirty="0" smtClean="0"/>
          </a:p>
          <a:p>
            <a:r>
              <a:rPr lang="en-US" dirty="0" smtClean="0"/>
              <a:t>memory </a:t>
            </a:r>
            <a:r>
              <a:rPr lang="en-US" dirty="0"/>
              <a:t>network / neural </a:t>
            </a:r>
            <a:r>
              <a:rPr lang="en-US" dirty="0" smtClean="0"/>
              <a:t>turning machine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98471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42981A0C-B5E6-4708-B592-205E5FF8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726"/>
            <a:ext cx="10515600" cy="417300"/>
          </a:xfrm>
        </p:spPr>
        <p:txBody>
          <a:bodyPr>
            <a:normAutofit fontScale="90000"/>
          </a:bodyPr>
          <a:lstStyle/>
          <a:p>
            <a:r>
              <a:rPr lang="en-CA" dirty="0"/>
              <a:t>Our approach</a:t>
            </a:r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74E4DEA5-DDEF-4578-8F30-91949891E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8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Transfer learning on targeted domain: achieve better performance on target domain while benefiting from source domain (dialog space is both source and target domain)</a:t>
            </a:r>
          </a:p>
          <a:p>
            <a:endParaRPr lang="en-US" dirty="0" smtClean="0"/>
          </a:p>
          <a:p>
            <a:r>
              <a:rPr lang="en-US" dirty="0" smtClean="0"/>
              <a:t>Intent </a:t>
            </a:r>
            <a:r>
              <a:rPr lang="en-US" dirty="0"/>
              <a:t>based dialog management using LSTM</a:t>
            </a:r>
          </a:p>
          <a:p>
            <a:endParaRPr lang="en-US" dirty="0" smtClean="0"/>
          </a:p>
          <a:p>
            <a:r>
              <a:rPr lang="en-US" dirty="0" smtClean="0"/>
              <a:t>Interlocutor </a:t>
            </a:r>
            <a:r>
              <a:rPr lang="en-US" dirty="0"/>
              <a:t>tracking system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8786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875B024-DCD7-5D44-81E6-E45B9E1EA58A}"/>
              </a:ext>
            </a:extLst>
          </p:cNvPr>
          <p:cNvSpPr txBox="1"/>
          <p:nvPr/>
        </p:nvSpPr>
        <p:spPr>
          <a:xfrm>
            <a:off x="1157288" y="314325"/>
            <a:ext cx="951388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Intent based dialog management using LSTM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51A44AF-EC96-ED41-AC8C-AE2AF157A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351" y="1300075"/>
            <a:ext cx="8691750" cy="425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585</Words>
  <Application>Microsoft Office PowerPoint</Application>
  <PresentationFormat>宽屏</PresentationFormat>
  <Paragraphs>98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Arial</vt:lpstr>
      <vt:lpstr>Calibri</vt:lpstr>
      <vt:lpstr>Calibri Light</vt:lpstr>
      <vt:lpstr>Office Theme</vt:lpstr>
      <vt:lpstr>Non-Deterministic Open-Domain Chatbot</vt:lpstr>
      <vt:lpstr>Overview</vt:lpstr>
      <vt:lpstr>Overview</vt:lpstr>
      <vt:lpstr>Challenges</vt:lpstr>
      <vt:lpstr>Goal</vt:lpstr>
      <vt:lpstr>Our approach</vt:lpstr>
      <vt:lpstr>Our approach</vt:lpstr>
      <vt:lpstr>Our approach</vt:lpstr>
      <vt:lpstr>PowerPoint 演示文稿</vt:lpstr>
      <vt:lpstr>TODO / Ideas to explore</vt:lpstr>
      <vt:lpstr>Evaluation</vt:lpstr>
      <vt:lpstr>B/W Image Color Restoration with Super Resolution</vt:lpstr>
      <vt:lpstr>PowerPoint 演示文稿</vt:lpstr>
      <vt:lpstr>GAN structure - Generator &amp; Discriminator:</vt:lpstr>
      <vt:lpstr>Self-Attention Generative Adversarial Networks:</vt:lpstr>
      <vt:lpstr>PowerPoint 演示文稿</vt:lpstr>
      <vt:lpstr>Single Image Super Resolution:</vt:lpstr>
      <vt:lpstr>Data Source</vt:lpstr>
      <vt:lpstr>Challenges</vt:lpstr>
      <vt:lpstr>Thanks.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Xu</dc:creator>
  <cp:lastModifiedBy>钱 林琛</cp:lastModifiedBy>
  <cp:revision>76</cp:revision>
  <dcterms:created xsi:type="dcterms:W3CDTF">2019-02-03T19:59:59Z</dcterms:created>
  <dcterms:modified xsi:type="dcterms:W3CDTF">2019-02-04T23:23:08Z</dcterms:modified>
</cp:coreProperties>
</file>