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61" r:id="rId6"/>
    <p:sldId id="263" r:id="rId7"/>
    <p:sldId id="264" r:id="rId8"/>
    <p:sldId id="265" r:id="rId9"/>
    <p:sldId id="275" r:id="rId10"/>
    <p:sldId id="276" r:id="rId11"/>
    <p:sldId id="277" r:id="rId12"/>
    <p:sldId id="266" r:id="rId13"/>
    <p:sldId id="270" r:id="rId14"/>
    <p:sldId id="267" r:id="rId15"/>
    <p:sldId id="269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B1A0-E255-4016-AD51-362A89FAC870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A496-EDE2-4BAC-A9F4-438BB6A66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2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5A496-EDE2-4BAC-A9F4-438BB6A66E5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3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9648-DA75-4A20-99AC-370541C7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22E-98E2-494B-BDD1-D81E1651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6989-7D73-48C5-B7ED-16378C8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5884-BD0D-47EC-95D4-43DF092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3E9F-C506-4A58-A331-E95781D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1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385C-FAC5-4CD7-AB29-6B916986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8635-F829-4DB7-8A92-3654157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EBC6-A10E-4E7A-B29C-821259C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5300-A484-4D74-A0E9-4393DCA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4BE3-5561-45F1-8B74-105D0CD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3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901E6-1736-4F0B-B891-82376757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64A8-93DF-4E5E-B087-0DA080E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5526-AC3C-433D-A6CC-C725CD3F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AD82-5A72-4576-BCE1-EFBB3955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8DD4-5ADB-41BB-AB1C-94ACE98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408-4974-4A82-A6E8-F33059D5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E674-7DBB-4CCF-924D-A28C1242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068E-77C7-4C4C-9FA7-14562F7C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6DC2-68BF-43EC-9EE2-F71B3DB9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296-1FBB-4CBD-A3CC-2FB6AE1B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94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BC00-9A5B-49FC-9DED-F8D426E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17AE-6561-4563-B425-BEADBA0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386-68DD-4080-8853-E70F7457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4051-61A2-4957-982A-12A059B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34A5-E323-4346-813A-3690D236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9269-7DF8-4A56-85D6-E59D63E1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8F2D-C492-49DB-AFF9-0361D6E9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8483-C3E5-4521-81CC-0370689A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2542-291B-46CA-A961-C83EE7D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0C9E-0963-485C-BD60-4CD7149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8978-06A0-41F9-AD44-C3F6F2D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AAAE-8A63-48DF-872D-C03CD54C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63C9-CC28-4D29-BCE7-4F74291B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F822-2874-40C4-A138-750C59F7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08F3B-58DD-4DF2-A752-3E63BCC4F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0DF0A-6C6A-4871-BEDC-B76D8F6F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015E-AD29-4AAB-A832-0B30543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680A-4BF8-43E3-85D6-1D381BC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C15B-013F-4AE0-B597-B986D02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5D3-2290-4EF1-8254-4ECA1B7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EA472-DCB7-4065-AA87-56440D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0285-39CC-447B-BE68-3002F9D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8CC2A-BB19-49DE-8BFE-F9599E6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E5880-AC43-467E-930E-1B66862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C37CF-A157-4568-97F2-0ED836A9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711A-B739-4ECC-89CD-7D87EF6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9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B85F-7EEA-4048-BC99-C24CA5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9241-72EF-4E25-8B05-3A286C25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453C5-695C-4178-9A78-55BFCFFF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4B84-83DA-438A-9112-6E1C8E8E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5BA3-74B0-4CFB-B95A-A758A11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5B42-3604-4565-A98E-7D9420B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97F-A5DB-4E23-8E3B-B4CB7F6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7E5B4-4B98-43B2-9BCB-4E528069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FF2A-2544-452D-9B5F-85BFDB5B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8B47-3D90-4CE7-B6EC-DC27D33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2E3B-5349-40A7-A77C-39B8082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14D6-CF64-44B7-874E-0898C393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F0261-81B4-40E0-B6A7-C9094CF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0D46-5FC6-4766-98D8-8D040DB1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01BF-BA06-4291-A1C6-CDE64C16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E686-5192-480A-AE8D-6BB1A950DE34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F380-0608-4E46-A62F-58D276B7C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245C-DC47-4C2B-A2EA-F05309A6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CA" dirty="0"/>
              <a:t>Non-Deterministic Open-Domain Chatbot</a:t>
            </a:r>
          </a:p>
        </p:txBody>
      </p:sp>
    </p:spTree>
    <p:extLst>
      <p:ext uri="{BB962C8B-B14F-4D97-AF65-F5344CB8AC3E}">
        <p14:creationId xmlns:p14="http://schemas.microsoft.com/office/powerpoint/2010/main" val="85541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DF02-115D-46E1-A69D-9631888D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5C56-86B0-49AE-A0B7-BC021DA5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Transfer learning on targeted domain: achieve better performance on target domain while benefiting from source domain (dialog space is both source and target domain)</a:t>
            </a:r>
          </a:p>
          <a:p>
            <a:endParaRPr lang="en-CA" dirty="0"/>
          </a:p>
          <a:p>
            <a:r>
              <a:rPr lang="en-CA" dirty="0"/>
              <a:t>Intent based dialog management using LSTM</a:t>
            </a:r>
          </a:p>
          <a:p>
            <a:endParaRPr lang="en-CA" dirty="0"/>
          </a:p>
          <a:p>
            <a:r>
              <a:rPr lang="en-CA" dirty="0"/>
              <a:t>Interlocutor tracking system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73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83D36-ABEA-4EA6-A37C-85D7B8AF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737"/>
            <a:ext cx="12192000" cy="59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B/W Image Color Restoration w/ Super Resolution</a:t>
            </a:r>
          </a:p>
        </p:txBody>
      </p:sp>
    </p:spTree>
    <p:extLst>
      <p:ext uri="{BB962C8B-B14F-4D97-AF65-F5344CB8AC3E}">
        <p14:creationId xmlns:p14="http://schemas.microsoft.com/office/powerpoint/2010/main" val="237630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asWoman">
            <a:extLst>
              <a:ext uri="{FF2B5EF4-FFF2-40B4-BE49-F238E27FC236}">
                <a16:creationId xmlns:a16="http://schemas.microsoft.com/office/drawing/2014/main" id="{D52E5440-5CA8-437A-BA30-6445667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87549"/>
            <a:ext cx="10506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edenLivingRoom">
            <a:extLst>
              <a:ext uri="{FF2B5EF4-FFF2-40B4-BE49-F238E27FC236}">
                <a16:creationId xmlns:a16="http://schemas.microsoft.com/office/drawing/2014/main" id="{18C9162D-230F-4EB1-91D1-0102CBE3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341451"/>
            <a:ext cx="10525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2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Generator &amp; Discriminator:</a:t>
            </a:r>
          </a:p>
        </p:txBody>
      </p:sp>
      <p:pic>
        <p:nvPicPr>
          <p:cNvPr id="1026" name="Picture 2" descr="Image result for GAN generator">
            <a:extLst>
              <a:ext uri="{FF2B5EF4-FFF2-40B4-BE49-F238E27FC236}">
                <a16:creationId xmlns:a16="http://schemas.microsoft.com/office/drawing/2014/main" id="{161793BB-937B-4E2C-B42D-B99EF838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2426"/>
            <a:ext cx="8711153" cy="37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662"/>
            <a:ext cx="10515600" cy="2041337"/>
          </a:xfrm>
        </p:spPr>
        <p:txBody>
          <a:bodyPr>
            <a:normAutofit/>
          </a:bodyPr>
          <a:lstStyle/>
          <a:p>
            <a:r>
              <a:rPr lang="en-CA" sz="2000" dirty="0"/>
              <a:t>Two Time-Scale Update Rule: gen / dis iteration, higher learning rate on the discriminator</a:t>
            </a:r>
          </a:p>
          <a:p>
            <a:r>
              <a:rPr lang="en-CA" sz="2000" dirty="0"/>
              <a:t>Feature loss on generator</a:t>
            </a:r>
          </a:p>
          <a:p>
            <a:r>
              <a:rPr lang="en-CA" sz="2000" dirty="0"/>
              <a:t>Hinge loss on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5260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Self-Attention Generative Adversarial Networks: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8D375-4A23-4909-BBBC-8152C67D600C}"/>
              </a:ext>
            </a:extLst>
          </p:cNvPr>
          <p:cNvSpPr txBox="1"/>
          <p:nvPr/>
        </p:nvSpPr>
        <p:spPr>
          <a:xfrm>
            <a:off x="838200" y="4633864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-Non-local method to allow generator and the discriminator to efficiently model relationships between widely separated spatial regions</a:t>
            </a:r>
          </a:p>
          <a:p>
            <a:endParaRPr lang="en-CA" dirty="0"/>
          </a:p>
          <a:p>
            <a:r>
              <a:rPr lang="en-CA" dirty="0"/>
              <a:t>-SAGAN applies to both generator and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9FCF3-7B6F-4F45-9EDF-8CE1688C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0051"/>
            <a:ext cx="8582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Single Image Super Resolution: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0116-7BBD-4DB9-89D5-5BC7376E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3082417"/>
            <a:ext cx="3524249" cy="71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Patch Search for Low Res-Images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440CC-FD25-4F9A-BF23-1BFAD3A7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199"/>
            <a:ext cx="6991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0E624-6A8B-43DC-AF97-38CA3094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356"/>
            <a:ext cx="12192000" cy="43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Color restoration favors Blue colors</a:t>
            </a:r>
          </a:p>
          <a:p>
            <a:r>
              <a:rPr lang="en-CA" dirty="0"/>
              <a:t>Cannot identify artwork colors</a:t>
            </a:r>
          </a:p>
          <a:p>
            <a:r>
              <a:rPr lang="en-CA" dirty="0"/>
              <a:t>Super resolution takes large amount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2475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D3087-ADB4-445A-8E1B-E28C47F3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066800"/>
            <a:ext cx="5934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Training Structure: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03459A-A593-4F80-92B1-61C228FD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2426"/>
            <a:ext cx="7410235" cy="6075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8D375-4A23-4909-BBBC-8152C67D600C}"/>
              </a:ext>
            </a:extLst>
          </p:cNvPr>
          <p:cNvSpPr txBox="1"/>
          <p:nvPr/>
        </p:nvSpPr>
        <p:spPr>
          <a:xfrm>
            <a:off x="7195385" y="1166842"/>
            <a:ext cx="4996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architecture flow is that, the data preprocessor reads the dataset corpuses, and</a:t>
            </a:r>
          </a:p>
          <a:p>
            <a:r>
              <a:rPr lang="en-CA" dirty="0"/>
              <a:t>converts them into Question and Answer style, so it will be able to use it later as</a:t>
            </a:r>
          </a:p>
          <a:p>
            <a:r>
              <a:rPr lang="en-CA" dirty="0"/>
              <a:t>training instances, and then it passes these instances to the data manipulator which</a:t>
            </a:r>
          </a:p>
          <a:p>
            <a:r>
              <a:rPr lang="en-CA" dirty="0"/>
              <a:t>encodes these sequences using the word embeddings made by Google in 2015. The</a:t>
            </a:r>
          </a:p>
          <a:p>
            <a:r>
              <a:rPr lang="en-CA" dirty="0"/>
              <a:t>model then call the training module to train itself on the encoded dataset, and try to</a:t>
            </a:r>
          </a:p>
          <a:p>
            <a:r>
              <a:rPr lang="en-CA" dirty="0"/>
              <a:t>adapt the weights of the model in order to make it better and more accurate in the generalization phase, then it saves the weights in a file to read them back while</a:t>
            </a:r>
          </a:p>
          <a:p>
            <a:r>
              <a:rPr lang="en-CA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9998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Testing Structure: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FF96F-528E-42D3-9F75-A61C3960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2426"/>
            <a:ext cx="7195385" cy="6075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9B589-42FE-44FA-8B59-B6819691C332}"/>
              </a:ext>
            </a:extLst>
          </p:cNvPr>
          <p:cNvSpPr txBox="1"/>
          <p:nvPr/>
        </p:nvSpPr>
        <p:spPr>
          <a:xfrm>
            <a:off x="7195385" y="1983247"/>
            <a:ext cx="4996615" cy="289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architecture flow is that, the website (the UI) receives a query (after logging in</a:t>
            </a:r>
          </a:p>
          <a:p>
            <a:r>
              <a:rPr lang="en-CA" dirty="0"/>
              <a:t>and so), the interface send this query to the data manipulator to encode it, then it</a:t>
            </a:r>
          </a:p>
          <a:p>
            <a:r>
              <a:rPr lang="en-CA" dirty="0"/>
              <a:t>send this encoded query to the model which calls the tester, the tester loads the</a:t>
            </a:r>
          </a:p>
          <a:p>
            <a:r>
              <a:rPr lang="en-CA" dirty="0"/>
              <a:t>saved model which is the weights of the model, and use these weights to generate</a:t>
            </a:r>
          </a:p>
          <a:p>
            <a:r>
              <a:rPr lang="en-CA" dirty="0"/>
              <a:t>the answer for this query, then it decodes the answer into words.</a:t>
            </a:r>
          </a:p>
        </p:txBody>
      </p:sp>
    </p:spTree>
    <p:extLst>
      <p:ext uri="{BB962C8B-B14F-4D97-AF65-F5344CB8AC3E}">
        <p14:creationId xmlns:p14="http://schemas.microsoft.com/office/powerpoint/2010/main" val="77911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Feature Selection: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CA" dirty="0"/>
              <a:t>N-grams: used to find probability of sentence S</a:t>
            </a:r>
          </a:p>
          <a:p>
            <a:r>
              <a:rPr lang="en-CA" dirty="0"/>
              <a:t>Word Classes: similar words appear in similar context</a:t>
            </a:r>
          </a:p>
          <a:p>
            <a:r>
              <a:rPr lang="en-CA" dirty="0"/>
              <a:t>Bag of Words: word frequency vector </a:t>
            </a:r>
          </a:p>
          <a:p>
            <a:r>
              <a:rPr lang="en-CA" dirty="0"/>
              <a:t>Word2Vec: similar words have close word vector</a:t>
            </a:r>
          </a:p>
        </p:txBody>
      </p:sp>
    </p:spTree>
    <p:extLst>
      <p:ext uri="{BB962C8B-B14F-4D97-AF65-F5344CB8AC3E}">
        <p14:creationId xmlns:p14="http://schemas.microsoft.com/office/powerpoint/2010/main" val="71320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Context Recognition: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>
            <a:normAutofit/>
          </a:bodyPr>
          <a:lstStyle/>
          <a:p>
            <a:r>
              <a:rPr lang="en-CA" dirty="0"/>
              <a:t>Choosing sentence headings: POS, dependency graph, NER, 4 steps of IE</a:t>
            </a:r>
          </a:p>
          <a:p>
            <a:endParaRPr lang="en-CA" dirty="0"/>
          </a:p>
          <a:p>
            <a:r>
              <a:rPr lang="en-CA" dirty="0"/>
              <a:t>Finding similarities: </a:t>
            </a:r>
          </a:p>
          <a:p>
            <a:pPr marL="0" indent="0">
              <a:buNone/>
            </a:pPr>
            <a:r>
              <a:rPr lang="en-CA" dirty="0"/>
              <a:t>-Word embedding</a:t>
            </a:r>
          </a:p>
          <a:p>
            <a:pPr marL="0" indent="0">
              <a:buNone/>
            </a:pPr>
            <a:r>
              <a:rPr lang="en-CA" dirty="0"/>
              <a:t>-Word alignment</a:t>
            </a:r>
          </a:p>
          <a:p>
            <a:pPr marL="0" indent="0">
              <a:buNone/>
            </a:pPr>
            <a:r>
              <a:rPr lang="en-CA" dirty="0"/>
              <a:t>-Word vector	</a:t>
            </a:r>
          </a:p>
          <a:p>
            <a:pPr marL="0" indent="0">
              <a:buNone/>
            </a:pPr>
            <a:r>
              <a:rPr lang="en-CA" dirty="0"/>
              <a:t>-Continuous bag of words: predict certain word</a:t>
            </a:r>
          </a:p>
          <a:p>
            <a:pPr marL="0" indent="0">
              <a:buNone/>
            </a:pPr>
            <a:r>
              <a:rPr lang="en-CA" dirty="0"/>
              <a:t>-Skip gram: predict word neighbors</a:t>
            </a:r>
          </a:p>
        </p:txBody>
      </p:sp>
    </p:spTree>
    <p:extLst>
      <p:ext uri="{BB962C8B-B14F-4D97-AF65-F5344CB8AC3E}">
        <p14:creationId xmlns:p14="http://schemas.microsoft.com/office/powerpoint/2010/main" val="9747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Word vector training: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CDC7C0-DC09-4AEC-92E2-0608F5AA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Negative sampling: output neuron that represents the positive class + few randomly sampled neurons are evaluated. (makes the training speed independent on the vocabulary size)</a:t>
                </a:r>
              </a:p>
              <a:p>
                <a:endParaRPr lang="en-CA" dirty="0"/>
              </a:p>
              <a:p>
                <a:r>
                  <a:rPr lang="en-CA" dirty="0"/>
                  <a:t>Hierarchical </a:t>
                </a:r>
                <a:r>
                  <a:rPr lang="en-CA" dirty="0" err="1"/>
                  <a:t>softmax</a:t>
                </a:r>
                <a:r>
                  <a:rPr lang="en-CA" dirty="0"/>
                  <a:t>: To speed up conditional probability of P(</a:t>
                </a:r>
                <a:r>
                  <a:rPr lang="en-CA" dirty="0" err="1"/>
                  <a:t>w|category</a:t>
                </a:r>
                <a:r>
                  <a:rPr lang="en-CA" dirty="0"/>
                  <a:t>)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CDC7C0-DC09-4AEC-92E2-0608F5AA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043" t="-2384" r="-1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9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Testing: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0335"/>
          </a:xfrm>
        </p:spPr>
        <p:txBody>
          <a:bodyPr>
            <a:normAutofit/>
          </a:bodyPr>
          <a:lstStyle/>
          <a:p>
            <a:r>
              <a:rPr lang="en-CA" dirty="0"/>
              <a:t>Granular Conversation Test:</a:t>
            </a:r>
          </a:p>
          <a:p>
            <a:pPr marL="0" indent="0">
              <a:buNone/>
            </a:pPr>
            <a:r>
              <a:rPr lang="en-CA" dirty="0"/>
              <a:t>-Semantics: “Does the response make sense by itself?”</a:t>
            </a:r>
          </a:p>
          <a:p>
            <a:pPr marL="0" indent="0">
              <a:buNone/>
            </a:pPr>
            <a:r>
              <a:rPr lang="en-CA" dirty="0"/>
              <a:t>-Structure: “Is it understandable and does it follows a structure a human</a:t>
            </a:r>
          </a:p>
          <a:p>
            <a:pPr marL="0" indent="0">
              <a:buNone/>
            </a:pPr>
            <a:r>
              <a:rPr lang="en-CA" dirty="0"/>
              <a:t>would use?”</a:t>
            </a:r>
          </a:p>
          <a:p>
            <a:pPr marL="0" indent="0">
              <a:buNone/>
            </a:pPr>
            <a:r>
              <a:rPr lang="en-CA" dirty="0"/>
              <a:t>-Context: “Does the response make sense in the context?”</a:t>
            </a:r>
          </a:p>
          <a:p>
            <a:pPr marL="0" indent="0">
              <a:buNone/>
            </a:pPr>
            <a:r>
              <a:rPr lang="en-CA" dirty="0"/>
              <a:t>-Feeling: “Does the response feel human?”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0/1 scoring and takes average of all four components</a:t>
            </a:r>
          </a:p>
        </p:txBody>
      </p:sp>
    </p:spTree>
    <p:extLst>
      <p:ext uri="{BB962C8B-B14F-4D97-AF65-F5344CB8AC3E}">
        <p14:creationId xmlns:p14="http://schemas.microsoft.com/office/powerpoint/2010/main" val="18067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Implementation is Q&amp;A based</a:t>
            </a:r>
          </a:p>
          <a:p>
            <a:r>
              <a:rPr lang="en-CA" dirty="0"/>
              <a:t>Q&amp;A answering system is deterministic</a:t>
            </a:r>
          </a:p>
          <a:p>
            <a:r>
              <a:rPr lang="en-CA" dirty="0"/>
              <a:t>Each Q&amp;A are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40437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554</Words>
  <Application>Microsoft Office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Non-Deterministic Open-Domain Chatbot</vt:lpstr>
      <vt:lpstr>PowerPoint Presentation</vt:lpstr>
      <vt:lpstr>Training Structure:</vt:lpstr>
      <vt:lpstr>Testing Structure:</vt:lpstr>
      <vt:lpstr>Feature Selection:</vt:lpstr>
      <vt:lpstr>Context Recognition:</vt:lpstr>
      <vt:lpstr>Word vector training:</vt:lpstr>
      <vt:lpstr>Testing:</vt:lpstr>
      <vt:lpstr>Problems:</vt:lpstr>
      <vt:lpstr>Our Approach</vt:lpstr>
      <vt:lpstr>PowerPoint Presentation</vt:lpstr>
      <vt:lpstr>B/W Image Color Restoration w/ Super Resolution</vt:lpstr>
      <vt:lpstr>PowerPoint Presentation</vt:lpstr>
      <vt:lpstr>Generator &amp; Discriminator:</vt:lpstr>
      <vt:lpstr>Self-Attention Generative Adversarial Networks:</vt:lpstr>
      <vt:lpstr>Single Image Super Resolution:</vt:lpstr>
      <vt:lpstr>PowerPoint Presentation</vt:lpstr>
      <vt:lpstr>Problems: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Xu</dc:creator>
  <cp:lastModifiedBy>Alan Xu</cp:lastModifiedBy>
  <cp:revision>10</cp:revision>
  <dcterms:created xsi:type="dcterms:W3CDTF">2019-02-03T19:59:59Z</dcterms:created>
  <dcterms:modified xsi:type="dcterms:W3CDTF">2019-02-03T21:22:22Z</dcterms:modified>
</cp:coreProperties>
</file>