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61" r:id="rId7"/>
    <p:sldId id="268" r:id="rId8"/>
    <p:sldId id="264" r:id="rId9"/>
    <p:sldId id="263" r:id="rId10"/>
    <p:sldId id="267" r:id="rId11"/>
    <p:sldId id="25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FDDFDF"/>
    <a:srgbClr val="ECC5FF"/>
    <a:srgbClr val="D685FF"/>
    <a:srgbClr val="F54545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4E9F-439B-489D-8AA3-0134ABB1E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A3C7-2E4D-4769-BCC5-3A249F1EE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D0881-1A94-4728-8CC6-41A4088C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C818-418F-4C47-B3CA-ED350380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C93D-6510-4156-98C5-D30D668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9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DFD8-95CC-4809-898D-D4CACA1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4390A-CD37-4B83-B29A-A9CB9C45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B5EC-5ACA-49B0-8E99-7EC523C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9D29E-01F3-439A-A162-226065FD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E303-04FE-45F7-830D-65DE09E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0B607-55EB-402C-93BE-2008BDDF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DFBE0-86A5-412F-A8F7-A92B1A8E3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3BE3-DCE5-4ED3-A973-B699DA2C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F10E-F89F-4643-BCEE-285176E7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4DCD-2B18-4851-AA9C-332FBFFB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699F-D79A-4FEA-A177-B38E4999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F3F0-3D6C-45C9-A206-07E9229D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DAA2E-4346-436B-B0B4-9373AB652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EF5C-1126-4803-B30B-ED0AD526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F1546-7864-4BAA-9B6E-7AB35AF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0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8272-97BF-4D2C-A896-E9906886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E7DD8-0BEF-457A-A21E-8E372145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7035-0618-479F-A521-B8F6F59A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4F04-67E5-4B74-9029-9E265E64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ECD1-0A05-49AF-B0C5-93B48411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9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F7CB-FD09-45E7-A928-C7B0FA8C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263A-080B-488C-864C-5D557B9E7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3879-8C31-4307-A9DE-34B449469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B575-9964-4ED6-8EB3-8D6F391D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6DB75-D4CD-4EEA-A65C-590AFB85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591DD-C4E4-4908-B002-23D1A6B4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AC3F-C785-4FA1-85D6-A592E06D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6E7A-889C-4B01-91E6-BDB76D30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F1AD-7CEF-4DC0-8B3F-C7461FD2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D2F78-C520-4AEF-8BC4-C5F4F6941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C90ED-915E-483B-AF3F-59C7E5829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B696A-A549-44A9-B144-0A325251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84CB5-93C0-46E5-916B-ED83C3C1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07526-6CB1-4EA3-8201-4179A9C7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2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2606-9695-4144-93F9-E97FF4FC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1C629C-C75A-40B7-B970-D4E1C40D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73677-A6CD-4917-92EB-8CCB5620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8AC6D-A311-4045-8944-9AE4040A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25605F-01D0-4D8B-9A39-53E8A30A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467C5-F879-4B37-9F8D-079DE938E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F3F31-11BE-4FA0-9D94-30C94170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7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F676-806D-4A4F-BF56-1982EA86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847C-1EE3-457D-96DC-0882E404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B81A9-BF52-48FB-9D05-597FDEB19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208AC-0932-48AA-A4B0-A00D78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EFAB2-0044-46C0-A07E-2DF0103F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2BA7-2D3A-4192-BE95-E8C6F078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5580-37FF-453C-8AF8-39F3DD3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8644C-754F-4F37-BC28-23314542A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9AA0E-B121-4E88-B1D9-EF1F1CF25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D768-18AE-4233-8A6C-082AB4BD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1E98-EBE4-4CF7-BB08-DD1960F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0D8FA-F1BF-4E4D-BF03-64117586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83121-F3F2-4B38-BEA6-E69436DD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6A7B2-BF7E-403C-92A2-1B46F7D5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C8C5A-993F-4439-AD17-ABA4296C4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61FC7-7995-4ED1-9F49-95FA63C633A7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F532-F27B-4907-B196-649782C59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5D13D-894B-4ED3-9750-63A710984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FC89C-DEDB-478E-81D1-D1432C37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8476-B3AB-4B06-AF74-9EB9BEC1B9BA}"/>
              </a:ext>
            </a:extLst>
          </p:cNvPr>
          <p:cNvSpPr txBox="1"/>
          <p:nvPr/>
        </p:nvSpPr>
        <p:spPr>
          <a:xfrm>
            <a:off x="3595687" y="1913840"/>
            <a:ext cx="5576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CPU GEMM Blocking &amp; optimization</a:t>
            </a:r>
          </a:p>
          <a:p>
            <a:endParaRPr lang="en-US" dirty="0"/>
          </a:p>
          <a:p>
            <a:pPr algn="r"/>
            <a:r>
              <a:rPr lang="en-US" dirty="0"/>
              <a:t>carlushuang@hotmail.com</a:t>
            </a:r>
          </a:p>
        </p:txBody>
      </p:sp>
    </p:spTree>
    <p:extLst>
      <p:ext uri="{BB962C8B-B14F-4D97-AF65-F5344CB8AC3E}">
        <p14:creationId xmlns:p14="http://schemas.microsoft.com/office/powerpoint/2010/main" val="335424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93432-21D0-46FF-B8E5-4D8C8D7EC9DE}"/>
              </a:ext>
            </a:extLst>
          </p:cNvPr>
          <p:cNvCxnSpPr/>
          <p:nvPr/>
        </p:nvCxnSpPr>
        <p:spPr>
          <a:xfrm>
            <a:off x="6108700" y="158054"/>
            <a:ext cx="0" cy="65440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AB96DA-BB7C-4D5B-882B-8D4083552ADD}"/>
              </a:ext>
            </a:extLst>
          </p:cNvPr>
          <p:cNvSpPr txBox="1"/>
          <p:nvPr/>
        </p:nvSpPr>
        <p:spPr>
          <a:xfrm>
            <a:off x="254682" y="212560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col major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E5DEF-E71D-40AB-ADC5-EAB8259A339A}"/>
              </a:ext>
            </a:extLst>
          </p:cNvPr>
          <p:cNvSpPr txBox="1"/>
          <p:nvPr/>
        </p:nvSpPr>
        <p:spPr>
          <a:xfrm>
            <a:off x="6321797" y="187531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row major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FDC8C-A715-4F4E-8DC4-FC0DA5FF087E}"/>
              </a:ext>
            </a:extLst>
          </p:cNvPr>
          <p:cNvSpPr txBox="1"/>
          <p:nvPr/>
        </p:nvSpPr>
        <p:spPr>
          <a:xfrm>
            <a:off x="254682" y="885524"/>
            <a:ext cx="56409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nsolas" panose="020B0609020204030204" pitchFamily="49" charset="0"/>
              </a:rPr>
              <a:t>L1 consideration: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MR*KC + NR*KC + MR*NR + MR + MR*NR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L1_size/(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u="sng" dirty="0">
                <a:latin typeface="Consolas" panose="020B0609020204030204" pitchFamily="49" charset="0"/>
              </a:rPr>
              <a:t>L2 consideration: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nn-NO" sz="1600" dirty="0">
                <a:latin typeface="Consolas" panose="020B0609020204030204" pitchFamily="49" charset="0"/>
              </a:rPr>
              <a:t>MC*KC + NR*KC + MC*NR + NR*KC + MC*NR &lt; </a:t>
            </a:r>
          </a:p>
          <a:p>
            <a:r>
              <a:rPr lang="nn-NO" sz="1600" dirty="0">
                <a:latin typeface="Consolas" panose="020B0609020204030204" pitchFamily="49" charset="0"/>
              </a:rPr>
              <a:t>                             L2_size/(dtype_size)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u="sng" dirty="0">
                <a:latin typeface="Consolas" panose="020B0609020204030204" pitchFamily="49" charset="0"/>
              </a:rPr>
              <a:t>L3 consideration: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MC*KC + NC*KC + MC*NC + NC*KC + MC*NC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L3_size/(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L1D TLB consideration: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2*TA + TB + TC &lt; </a:t>
            </a:r>
            <a:r>
              <a:rPr lang="fr-FR" sz="1600" dirty="0" err="1">
                <a:latin typeface="Consolas" panose="020B0609020204030204" pitchFamily="49" charset="0"/>
              </a:rPr>
              <a:t>T_entry_total</a:t>
            </a:r>
            <a:endParaRPr lang="fr-FR" sz="1600" dirty="0">
              <a:latin typeface="Consolas" panose="020B0609020204030204" pitchFamily="49" charset="0"/>
            </a:endParaRP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TA: CEIL(MR*KC*</a:t>
            </a:r>
            <a:r>
              <a:rPr lang="en-US" sz="1600" dirty="0" err="1">
                <a:latin typeface="Consolas" panose="020B0609020204030204" pitchFamily="49" charset="0"/>
              </a:rPr>
              <a:t>d_size</a:t>
            </a:r>
            <a:r>
              <a:rPr lang="en-US" sz="16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TB: CEIL(NR*KC*</a:t>
            </a:r>
            <a:r>
              <a:rPr lang="en-US" sz="1600" dirty="0" err="1">
                <a:latin typeface="Consolas" panose="020B0609020204030204" pitchFamily="49" charset="0"/>
              </a:rPr>
              <a:t>d_size</a:t>
            </a:r>
            <a:r>
              <a:rPr lang="en-US" sz="16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TC: up to MR (assume </a:t>
            </a:r>
            <a:r>
              <a:rPr lang="en-US" sz="1600" dirty="0" err="1">
                <a:latin typeface="Consolas" panose="020B0609020204030204" pitchFamily="49" charset="0"/>
              </a:rPr>
              <a:t>ldc</a:t>
            </a:r>
            <a:r>
              <a:rPr lang="en-US" sz="1600" dirty="0">
                <a:latin typeface="Consolas" panose="020B0609020204030204" pitchFamily="49" charset="0"/>
              </a:rPr>
              <a:t> is every big)</a:t>
            </a:r>
          </a:p>
          <a:p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2EAF0-87F5-406A-A372-5FAC9C37B8B8}"/>
              </a:ext>
            </a:extLst>
          </p:cNvPr>
          <p:cNvSpPr txBox="1"/>
          <p:nvPr/>
        </p:nvSpPr>
        <p:spPr>
          <a:xfrm>
            <a:off x="6321797" y="885524"/>
            <a:ext cx="5640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onsolas" panose="020B0609020204030204" pitchFamily="49" charset="0"/>
              </a:rPr>
              <a:t>L1 consideration: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MR*KC + NR*KC + MR*NR + NR + MR*NR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L1_size/(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u="sng" dirty="0">
                <a:latin typeface="Consolas" panose="020B0609020204030204" pitchFamily="49" charset="0"/>
              </a:rPr>
              <a:t>L2 consideration: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nn-NO" sz="1600" dirty="0">
                <a:latin typeface="Consolas" panose="020B0609020204030204" pitchFamily="49" charset="0"/>
              </a:rPr>
              <a:t>NC*KC + MR*KC + MR*NC + MR*KC + MR*NC &lt; </a:t>
            </a:r>
          </a:p>
          <a:p>
            <a:r>
              <a:rPr lang="nn-NO" sz="1600" dirty="0">
                <a:latin typeface="Consolas" panose="020B0609020204030204" pitchFamily="49" charset="0"/>
              </a:rPr>
              <a:t>                             L2_size/(dtype_size)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u="sng" dirty="0">
                <a:latin typeface="Consolas" panose="020B0609020204030204" pitchFamily="49" charset="0"/>
              </a:rPr>
              <a:t>L3 consideration: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MC*KC + NC*KC + MC*NC + NC*KC + MC*NC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L3_size/(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L1D TLB consideration: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TA + 2*TB + TC &lt; </a:t>
            </a:r>
            <a:r>
              <a:rPr lang="fr-FR" sz="1600" dirty="0" err="1">
                <a:latin typeface="Consolas" panose="020B0609020204030204" pitchFamily="49" charset="0"/>
              </a:rPr>
              <a:t>T_entry_total</a:t>
            </a:r>
            <a:endParaRPr lang="fr-FR" sz="1600" dirty="0">
              <a:latin typeface="Consolas" panose="020B0609020204030204" pitchFamily="49" charset="0"/>
            </a:endParaRP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TA: CEIL(MR*KC*</a:t>
            </a:r>
            <a:r>
              <a:rPr lang="en-US" sz="1600" dirty="0" err="1">
                <a:latin typeface="Consolas" panose="020B0609020204030204" pitchFamily="49" charset="0"/>
              </a:rPr>
              <a:t>d_size</a:t>
            </a:r>
            <a:r>
              <a:rPr lang="en-US" sz="16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TB: CEIL(NR*KC*</a:t>
            </a:r>
            <a:r>
              <a:rPr lang="en-US" sz="1600" dirty="0" err="1">
                <a:latin typeface="Consolas" panose="020B0609020204030204" pitchFamily="49" charset="0"/>
              </a:rPr>
              <a:t>d_size</a:t>
            </a:r>
            <a:r>
              <a:rPr lang="en-US" sz="16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TC: up to MR (assume </a:t>
            </a:r>
            <a:r>
              <a:rPr lang="en-US" sz="1600" dirty="0" err="1">
                <a:latin typeface="Consolas" panose="020B0609020204030204" pitchFamily="49" charset="0"/>
              </a:rPr>
              <a:t>ldc</a:t>
            </a:r>
            <a:r>
              <a:rPr lang="en-US" sz="1600" dirty="0">
                <a:latin typeface="Consolas" panose="020B0609020204030204" pitchFamily="49" charset="0"/>
              </a:rPr>
              <a:t> is every big)</a:t>
            </a:r>
          </a:p>
        </p:txBody>
      </p:sp>
    </p:spTree>
    <p:extLst>
      <p:ext uri="{BB962C8B-B14F-4D97-AF65-F5344CB8AC3E}">
        <p14:creationId xmlns:p14="http://schemas.microsoft.com/office/powerpoint/2010/main" val="156577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A5E4D9-4394-476F-A326-5453E38EEDBF}"/>
              </a:ext>
            </a:extLst>
          </p:cNvPr>
          <p:cNvSpPr txBox="1"/>
          <p:nvPr/>
        </p:nvSpPr>
        <p:spPr>
          <a:xfrm>
            <a:off x="233464" y="350196"/>
            <a:ext cx="8453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 work: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44033-33AA-4335-AA9E-662912C608B7}"/>
              </a:ext>
            </a:extLst>
          </p:cNvPr>
          <p:cNvSpPr txBox="1"/>
          <p:nvPr/>
        </p:nvSpPr>
        <p:spPr>
          <a:xfrm>
            <a:off x="304800" y="996527"/>
            <a:ext cx="78435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>
                <a:latin typeface="Consolas" panose="020B0609020204030204" pitchFamily="49" charset="0"/>
              </a:rPr>
              <a:t>Finetune difference MC/KC/NC… parameters for different M/K/C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Consider different micro kernel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Multiple CPU support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onsolas" panose="020B0609020204030204" pitchFamily="49" charset="0"/>
              </a:rPr>
              <a:t>Different architecture support, like AMD </a:t>
            </a:r>
            <a:r>
              <a:rPr lang="en-US" altLang="zh-CN" sz="1600" dirty="0">
                <a:latin typeface="Consolas" panose="020B0609020204030204" pitchFamily="49" charset="0"/>
              </a:rPr>
              <a:t>Zen.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91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DAFA5F-B2F1-4C70-AEB7-6CD4B1A340EC}"/>
              </a:ext>
            </a:extLst>
          </p:cNvPr>
          <p:cNvSpPr/>
          <p:nvPr/>
        </p:nvSpPr>
        <p:spPr>
          <a:xfrm>
            <a:off x="327384" y="589293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3A58B-D611-4384-A7CF-38F81D2A2159}"/>
              </a:ext>
            </a:extLst>
          </p:cNvPr>
          <p:cNvSpPr/>
          <p:nvPr/>
        </p:nvSpPr>
        <p:spPr>
          <a:xfrm>
            <a:off x="2518501" y="589292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CD9CF-8E4F-4BEC-9926-151F93D9C776}"/>
              </a:ext>
            </a:extLst>
          </p:cNvPr>
          <p:cNvSpPr txBox="1"/>
          <p:nvPr/>
        </p:nvSpPr>
        <p:spPr>
          <a:xfrm>
            <a:off x="2539322" y="28029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3507F-F12D-4B47-8A11-92AF0011D7D1}"/>
              </a:ext>
            </a:extLst>
          </p:cNvPr>
          <p:cNvSpPr txBox="1"/>
          <p:nvPr/>
        </p:nvSpPr>
        <p:spPr>
          <a:xfrm>
            <a:off x="1912045" y="120590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200C7-78DF-40E4-B379-50EC542B0D2A}"/>
              </a:ext>
            </a:extLst>
          </p:cNvPr>
          <p:cNvSpPr txBox="1"/>
          <p:nvPr/>
        </p:nvSpPr>
        <p:spPr>
          <a:xfrm>
            <a:off x="4029929" y="120590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494CD-9BBD-45DB-B447-F5A33C2E9ECD}"/>
              </a:ext>
            </a:extLst>
          </p:cNvPr>
          <p:cNvSpPr/>
          <p:nvPr/>
        </p:nvSpPr>
        <p:spPr>
          <a:xfrm>
            <a:off x="4457479" y="600036"/>
            <a:ext cx="518474" cy="531786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F7376-413C-40B3-AD71-B1C6CA4165D1}"/>
              </a:ext>
            </a:extLst>
          </p:cNvPr>
          <p:cNvSpPr txBox="1"/>
          <p:nvPr/>
        </p:nvSpPr>
        <p:spPr>
          <a:xfrm>
            <a:off x="4908198" y="68126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DD9A4-8384-419D-B509-E9AC2368D7D2}"/>
              </a:ext>
            </a:extLst>
          </p:cNvPr>
          <p:cNvSpPr txBox="1"/>
          <p:nvPr/>
        </p:nvSpPr>
        <p:spPr>
          <a:xfrm>
            <a:off x="4473949" y="29782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653ED1-8A84-4FEB-88B4-1209784FF966}"/>
              </a:ext>
            </a:extLst>
          </p:cNvPr>
          <p:cNvCxnSpPr>
            <a:cxnSpLocks/>
          </p:cNvCxnSpPr>
          <p:nvPr/>
        </p:nvCxnSpPr>
        <p:spPr>
          <a:xfrm>
            <a:off x="2504363" y="1124563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3898EC-7E34-4DD9-83E2-00FD96992D4C}"/>
              </a:ext>
            </a:extLst>
          </p:cNvPr>
          <p:cNvCxnSpPr>
            <a:cxnSpLocks/>
          </p:cNvCxnSpPr>
          <p:nvPr/>
        </p:nvCxnSpPr>
        <p:spPr>
          <a:xfrm>
            <a:off x="2504363" y="1642723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7D360-055E-4719-8980-AB306EC3A8B7}"/>
              </a:ext>
            </a:extLst>
          </p:cNvPr>
          <p:cNvCxnSpPr>
            <a:cxnSpLocks/>
          </p:cNvCxnSpPr>
          <p:nvPr/>
        </p:nvCxnSpPr>
        <p:spPr>
          <a:xfrm>
            <a:off x="317924" y="1050595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DE0CA6-A498-472D-94AF-E79A1D3C5B1C}"/>
              </a:ext>
            </a:extLst>
          </p:cNvPr>
          <p:cNvCxnSpPr>
            <a:cxnSpLocks/>
          </p:cNvCxnSpPr>
          <p:nvPr/>
        </p:nvCxnSpPr>
        <p:spPr>
          <a:xfrm>
            <a:off x="327383" y="159742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8834C9-7B26-43D3-B43E-17F59AA86F49}"/>
              </a:ext>
            </a:extLst>
          </p:cNvPr>
          <p:cNvSpPr txBox="1"/>
          <p:nvPr/>
        </p:nvSpPr>
        <p:spPr>
          <a:xfrm>
            <a:off x="-50488" y="64339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2FBD49-C31C-4C13-8E76-3E52779598A4}"/>
              </a:ext>
            </a:extLst>
          </p:cNvPr>
          <p:cNvSpPr txBox="1"/>
          <p:nvPr/>
        </p:nvSpPr>
        <p:spPr>
          <a:xfrm>
            <a:off x="2149452" y="70242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ECD3FA-4563-4F3C-BC1D-9570872E8F88}"/>
              </a:ext>
            </a:extLst>
          </p:cNvPr>
          <p:cNvSpPr txBox="1"/>
          <p:nvPr/>
        </p:nvSpPr>
        <p:spPr>
          <a:xfrm>
            <a:off x="3108368" y="1757684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F7E72E-E4B3-4ACC-BE92-6D1D07AE56F3}"/>
              </a:ext>
            </a:extLst>
          </p:cNvPr>
          <p:cNvSpPr txBox="1"/>
          <p:nvPr/>
        </p:nvSpPr>
        <p:spPr>
          <a:xfrm>
            <a:off x="1044" y="128732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D8E31-E291-4E9E-8CC5-AB418A76805E}"/>
              </a:ext>
            </a:extLst>
          </p:cNvPr>
          <p:cNvSpPr txBox="1"/>
          <p:nvPr/>
        </p:nvSpPr>
        <p:spPr>
          <a:xfrm>
            <a:off x="2258672" y="132570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6FEEC-C6B7-42D7-9BC0-F1CB476833BB}"/>
              </a:ext>
            </a:extLst>
          </p:cNvPr>
          <p:cNvSpPr/>
          <p:nvPr/>
        </p:nvSpPr>
        <p:spPr>
          <a:xfrm>
            <a:off x="866743" y="3381339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DF5FC-FD6D-418C-9DCF-55B2E50C0B8A}"/>
              </a:ext>
            </a:extLst>
          </p:cNvPr>
          <p:cNvSpPr txBox="1"/>
          <p:nvPr/>
        </p:nvSpPr>
        <p:spPr>
          <a:xfrm>
            <a:off x="489668" y="37414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757F-F4F3-4C55-92D7-6599ABF72BF3}"/>
              </a:ext>
            </a:extLst>
          </p:cNvPr>
          <p:cNvSpPr txBox="1"/>
          <p:nvPr/>
        </p:nvSpPr>
        <p:spPr>
          <a:xfrm>
            <a:off x="1092589" y="306584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19792B-3620-4D51-81FA-26FFACD92795}"/>
              </a:ext>
            </a:extLst>
          </p:cNvPr>
          <p:cNvSpPr txBox="1"/>
          <p:nvPr/>
        </p:nvSpPr>
        <p:spPr>
          <a:xfrm>
            <a:off x="1850265" y="36858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35AFDD-8176-4B5E-8AD7-BAE9E13C69B3}"/>
              </a:ext>
            </a:extLst>
          </p:cNvPr>
          <p:cNvSpPr/>
          <p:nvPr/>
        </p:nvSpPr>
        <p:spPr>
          <a:xfrm>
            <a:off x="2597578" y="3381339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97A1B-7E2D-4A76-A875-85C130D6D106}"/>
              </a:ext>
            </a:extLst>
          </p:cNvPr>
          <p:cNvSpPr txBox="1"/>
          <p:nvPr/>
        </p:nvSpPr>
        <p:spPr>
          <a:xfrm>
            <a:off x="2220503" y="37414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29704-02D6-48BF-B709-98E54B48B8A8}"/>
              </a:ext>
            </a:extLst>
          </p:cNvPr>
          <p:cNvSpPr txBox="1"/>
          <p:nvPr/>
        </p:nvSpPr>
        <p:spPr>
          <a:xfrm>
            <a:off x="2823424" y="306584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8435E-7BAB-4F88-B8E3-2444762570E0}"/>
              </a:ext>
            </a:extLst>
          </p:cNvPr>
          <p:cNvSpPr/>
          <p:nvPr/>
        </p:nvSpPr>
        <p:spPr>
          <a:xfrm>
            <a:off x="4095264" y="3348984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2D096-AAC9-4C7F-81BD-FAC7633C0B58}"/>
              </a:ext>
            </a:extLst>
          </p:cNvPr>
          <p:cNvSpPr txBox="1"/>
          <p:nvPr/>
        </p:nvSpPr>
        <p:spPr>
          <a:xfrm>
            <a:off x="3736303" y="382926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AE3B70-1F1A-4FE1-855B-AD6C963917FE}"/>
              </a:ext>
            </a:extLst>
          </p:cNvPr>
          <p:cNvSpPr txBox="1"/>
          <p:nvPr/>
        </p:nvSpPr>
        <p:spPr>
          <a:xfrm>
            <a:off x="4321110" y="303348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45D50-B1D4-4C9D-80E6-FC697D1331AE}"/>
              </a:ext>
            </a:extLst>
          </p:cNvPr>
          <p:cNvSpPr txBox="1"/>
          <p:nvPr/>
        </p:nvSpPr>
        <p:spPr>
          <a:xfrm>
            <a:off x="3550081" y="366030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C95F5-AD4A-4C3A-85B2-A0552D37753D}"/>
              </a:ext>
            </a:extLst>
          </p:cNvPr>
          <p:cNvCxnSpPr>
            <a:cxnSpLocks/>
          </p:cNvCxnSpPr>
          <p:nvPr/>
        </p:nvCxnSpPr>
        <p:spPr>
          <a:xfrm>
            <a:off x="1194024" y="3387120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8EDE99-6ECE-4DDE-98A3-06CFCEAC11EF}"/>
              </a:ext>
            </a:extLst>
          </p:cNvPr>
          <p:cNvCxnSpPr>
            <a:cxnSpLocks/>
          </p:cNvCxnSpPr>
          <p:nvPr/>
        </p:nvCxnSpPr>
        <p:spPr>
          <a:xfrm>
            <a:off x="1519144" y="339184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8D90BB-0A33-42C6-979F-E7697F78AB3F}"/>
              </a:ext>
            </a:extLst>
          </p:cNvPr>
          <p:cNvCxnSpPr>
            <a:cxnSpLocks/>
          </p:cNvCxnSpPr>
          <p:nvPr/>
        </p:nvCxnSpPr>
        <p:spPr>
          <a:xfrm>
            <a:off x="4415591" y="3363391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F236E-1F4E-4153-8994-A0B4FEAB52A3}"/>
              </a:ext>
            </a:extLst>
          </p:cNvPr>
          <p:cNvCxnSpPr>
            <a:cxnSpLocks/>
          </p:cNvCxnSpPr>
          <p:nvPr/>
        </p:nvCxnSpPr>
        <p:spPr>
          <a:xfrm>
            <a:off x="4745788" y="335915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DAF248-5654-473C-ADA1-6336C457D5DA}"/>
              </a:ext>
            </a:extLst>
          </p:cNvPr>
          <p:cNvSpPr txBox="1"/>
          <p:nvPr/>
        </p:nvSpPr>
        <p:spPr>
          <a:xfrm>
            <a:off x="852753" y="332174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7BE867-C945-4CAA-B2C6-A93A575B9ECD}"/>
              </a:ext>
            </a:extLst>
          </p:cNvPr>
          <p:cNvSpPr txBox="1"/>
          <p:nvPr/>
        </p:nvSpPr>
        <p:spPr>
          <a:xfrm>
            <a:off x="4076048" y="329734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D10A5-8FCE-47C9-A57E-0702B9B22A04}"/>
              </a:ext>
            </a:extLst>
          </p:cNvPr>
          <p:cNvSpPr txBox="1"/>
          <p:nvPr/>
        </p:nvSpPr>
        <p:spPr>
          <a:xfrm>
            <a:off x="327383" y="277679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40BDB3-D2F0-4A08-99F4-8B8A7FBA34E5}"/>
              </a:ext>
            </a:extLst>
          </p:cNvPr>
          <p:cNvSpPr txBox="1"/>
          <p:nvPr/>
        </p:nvSpPr>
        <p:spPr>
          <a:xfrm>
            <a:off x="118682" y="54230"/>
            <a:ext cx="38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Loop MC :</a:t>
            </a:r>
            <a:r>
              <a:rPr lang="zh-CN" altLang="en-US" dirty="0"/>
              <a:t> </a:t>
            </a:r>
            <a:r>
              <a:rPr lang="en-US" altLang="zh-CN" dirty="0"/>
              <a:t>M  (GEPB, in GOTO)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48E6CC-430D-4BCF-B90F-BD6A81C841C3}"/>
              </a:ext>
            </a:extLst>
          </p:cNvPr>
          <p:cNvSpPr/>
          <p:nvPr/>
        </p:nvSpPr>
        <p:spPr>
          <a:xfrm>
            <a:off x="142886" y="2357579"/>
            <a:ext cx="5173271" cy="417797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ED880-F3CF-471C-8226-5BA80B42A8E8}"/>
              </a:ext>
            </a:extLst>
          </p:cNvPr>
          <p:cNvSpPr txBox="1"/>
          <p:nvPr/>
        </p:nvSpPr>
        <p:spPr>
          <a:xfrm>
            <a:off x="220605" y="2344254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EF86D2-B18C-4687-A286-F9DAEE02BAF5}"/>
              </a:ext>
            </a:extLst>
          </p:cNvPr>
          <p:cNvSpPr/>
          <p:nvPr/>
        </p:nvSpPr>
        <p:spPr>
          <a:xfrm>
            <a:off x="5720300" y="163629"/>
            <a:ext cx="6163694" cy="636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2B2262-9E7B-4C35-A19B-6465C82C4989}"/>
              </a:ext>
            </a:extLst>
          </p:cNvPr>
          <p:cNvSpPr txBox="1"/>
          <p:nvPr/>
        </p:nvSpPr>
        <p:spPr>
          <a:xfrm>
            <a:off x="5741200" y="172460"/>
            <a:ext cx="3761565" cy="3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TLB consideration: (only L1D TLB)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684368-A289-4019-815E-BF117990A080}"/>
              </a:ext>
            </a:extLst>
          </p:cNvPr>
          <p:cNvSpPr txBox="1"/>
          <p:nvPr/>
        </p:nvSpPr>
        <p:spPr>
          <a:xfrm>
            <a:off x="10036562" y="326576"/>
            <a:ext cx="18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LRU cache 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FF5379-C0BC-4C13-B107-8D77875846B6}"/>
              </a:ext>
            </a:extLst>
          </p:cNvPr>
          <p:cNvSpPr/>
          <p:nvPr/>
        </p:nvSpPr>
        <p:spPr>
          <a:xfrm>
            <a:off x="1180497" y="5351342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AE7C35-F9B6-403E-97C6-BFC02BB693DD}"/>
              </a:ext>
            </a:extLst>
          </p:cNvPr>
          <p:cNvSpPr txBox="1"/>
          <p:nvPr/>
        </p:nvSpPr>
        <p:spPr>
          <a:xfrm>
            <a:off x="824395" y="567791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07DA3-516D-4A9E-BC74-B9693F07CA21}"/>
              </a:ext>
            </a:extLst>
          </p:cNvPr>
          <p:cNvSpPr txBox="1"/>
          <p:nvPr/>
        </p:nvSpPr>
        <p:spPr>
          <a:xfrm>
            <a:off x="1163344" y="510666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D75EA-E91E-4ED1-AFE0-6779FFE12F7B}"/>
              </a:ext>
            </a:extLst>
          </p:cNvPr>
          <p:cNvSpPr/>
          <p:nvPr/>
        </p:nvSpPr>
        <p:spPr>
          <a:xfrm>
            <a:off x="2919819" y="5327955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F7255C-2135-46F3-93F6-0C0AD90322D9}"/>
              </a:ext>
            </a:extLst>
          </p:cNvPr>
          <p:cNvSpPr txBox="1"/>
          <p:nvPr/>
        </p:nvSpPr>
        <p:spPr>
          <a:xfrm>
            <a:off x="2542744" y="568808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CD40A3-DA5E-47E5-95C2-A381C22C3418}"/>
              </a:ext>
            </a:extLst>
          </p:cNvPr>
          <p:cNvSpPr txBox="1"/>
          <p:nvPr/>
        </p:nvSpPr>
        <p:spPr>
          <a:xfrm>
            <a:off x="3145665" y="497435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DEC266-079D-46DF-AF75-EA32E8DF3190}"/>
              </a:ext>
            </a:extLst>
          </p:cNvPr>
          <p:cNvSpPr/>
          <p:nvPr/>
        </p:nvSpPr>
        <p:spPr>
          <a:xfrm>
            <a:off x="4417506" y="5295600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0D042-838B-4DBB-865B-F8FEFEE14423}"/>
              </a:ext>
            </a:extLst>
          </p:cNvPr>
          <p:cNvSpPr txBox="1"/>
          <p:nvPr/>
        </p:nvSpPr>
        <p:spPr>
          <a:xfrm>
            <a:off x="4069307" y="56557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A1097-CD14-448D-A226-C16CE1EF9212}"/>
              </a:ext>
            </a:extLst>
          </p:cNvPr>
          <p:cNvSpPr txBox="1"/>
          <p:nvPr/>
        </p:nvSpPr>
        <p:spPr>
          <a:xfrm>
            <a:off x="3872322" y="560691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CC1237-3557-4F4B-B503-C73EA93F05EB}"/>
              </a:ext>
            </a:extLst>
          </p:cNvPr>
          <p:cNvSpPr txBox="1"/>
          <p:nvPr/>
        </p:nvSpPr>
        <p:spPr>
          <a:xfrm>
            <a:off x="4363758" y="497798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6C906C-3BE3-4DF8-9A36-3825FA854911}"/>
              </a:ext>
            </a:extLst>
          </p:cNvPr>
          <p:cNvSpPr txBox="1"/>
          <p:nvPr/>
        </p:nvSpPr>
        <p:spPr>
          <a:xfrm>
            <a:off x="2186098" y="563112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B3EFEB-0F36-42BC-8DA0-FE734A057581}"/>
              </a:ext>
            </a:extLst>
          </p:cNvPr>
          <p:cNvCxnSpPr>
            <a:cxnSpLocks/>
          </p:cNvCxnSpPr>
          <p:nvPr/>
        </p:nvCxnSpPr>
        <p:spPr>
          <a:xfrm flipH="1">
            <a:off x="1180498" y="5688359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51ECC1-1409-421F-87C7-A05FF46B15E7}"/>
              </a:ext>
            </a:extLst>
          </p:cNvPr>
          <p:cNvCxnSpPr>
            <a:cxnSpLocks/>
          </p:cNvCxnSpPr>
          <p:nvPr/>
        </p:nvCxnSpPr>
        <p:spPr>
          <a:xfrm flipH="1">
            <a:off x="1180496" y="6037335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A94495-268A-4B64-989D-D2CE97586CD1}"/>
              </a:ext>
            </a:extLst>
          </p:cNvPr>
          <p:cNvCxnSpPr>
            <a:cxnSpLocks/>
          </p:cNvCxnSpPr>
          <p:nvPr/>
        </p:nvCxnSpPr>
        <p:spPr>
          <a:xfrm flipH="1">
            <a:off x="2924288" y="5673769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809302-547B-4530-B1EB-F29B2DB20D9C}"/>
              </a:ext>
            </a:extLst>
          </p:cNvPr>
          <p:cNvCxnSpPr>
            <a:cxnSpLocks/>
          </p:cNvCxnSpPr>
          <p:nvPr/>
        </p:nvCxnSpPr>
        <p:spPr>
          <a:xfrm flipH="1">
            <a:off x="2924288" y="6030985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E7AF37-9FE2-49BF-B74A-710C4BA238CC}"/>
              </a:ext>
            </a:extLst>
          </p:cNvPr>
          <p:cNvSpPr txBox="1"/>
          <p:nvPr/>
        </p:nvSpPr>
        <p:spPr>
          <a:xfrm>
            <a:off x="1444285" y="538198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F0009-705D-4994-B530-B8CAAD940588}"/>
              </a:ext>
            </a:extLst>
          </p:cNvPr>
          <p:cNvSpPr txBox="1"/>
          <p:nvPr/>
        </p:nvSpPr>
        <p:spPr>
          <a:xfrm>
            <a:off x="2869772" y="532027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23AE7-5206-4E09-80EA-E28C97289D84}"/>
              </a:ext>
            </a:extLst>
          </p:cNvPr>
          <p:cNvSpPr txBox="1"/>
          <p:nvPr/>
        </p:nvSpPr>
        <p:spPr>
          <a:xfrm>
            <a:off x="317924" y="470614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79EDAE-5143-42DA-9F67-982A1128FFA5}"/>
              </a:ext>
            </a:extLst>
          </p:cNvPr>
          <p:cNvSpPr txBox="1"/>
          <p:nvPr/>
        </p:nvSpPr>
        <p:spPr>
          <a:xfrm>
            <a:off x="5800828" y="772473"/>
            <a:ext cx="57109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Consider in loop 5, no L1d TLB miss will happen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u="sng" dirty="0">
                <a:latin typeface="Consolas" panose="020B0609020204030204" pitchFamily="49" charset="0"/>
              </a:rPr>
              <a:t>(TB+TC)*2 + TA &lt; </a:t>
            </a:r>
            <a:r>
              <a:rPr lang="en-US" sz="1400" u="sng" dirty="0" err="1">
                <a:latin typeface="Consolas" panose="020B0609020204030204" pitchFamily="49" charset="0"/>
              </a:rPr>
              <a:t>T_entry_total</a:t>
            </a:r>
            <a:endParaRPr lang="en-US" sz="1400" u="sng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TA: entry used for A block(MC*KC)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TB: entry used for B block(KC*NR)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TC: entry used for C block(MC*NR)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TB: -&gt; ceil(NR*KC*</a:t>
            </a:r>
            <a:r>
              <a:rPr lang="en-US" sz="1400" dirty="0" err="1">
                <a:latin typeface="Consolas" panose="020B0609020204030204" pitchFamily="49" charset="0"/>
              </a:rPr>
              <a:t>dtype_size</a:t>
            </a:r>
            <a:r>
              <a:rPr lang="en-US" sz="14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* Worst case, not aligned, so even 1 PAGE_SIZE memory may take up 2 TLB entry, hence +1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TC: up to NR entry (consider leading C is large)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TA: ceil(MC*KC*</a:t>
            </a:r>
            <a:r>
              <a:rPr lang="en-US" sz="1400" dirty="0" err="1">
                <a:latin typeface="Consolas" panose="020B0609020204030204" pitchFamily="49" charset="0"/>
              </a:rPr>
              <a:t>dtype_size</a:t>
            </a:r>
            <a:r>
              <a:rPr lang="en-US" sz="1400" dirty="0">
                <a:latin typeface="Consolas" panose="020B0609020204030204" pitchFamily="49" charset="0"/>
              </a:rPr>
              <a:t>/PAGE_SIZE)+1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TA+2*(</a:t>
            </a:r>
            <a:r>
              <a:rPr lang="en-US" altLang="zh-CN" sz="1400" dirty="0" err="1">
                <a:latin typeface="Consolas" panose="020B0609020204030204" pitchFamily="49" charset="0"/>
              </a:rPr>
              <a:t>NR+</a:t>
            </a:r>
            <a:r>
              <a:rPr lang="en-US" sz="1400" dirty="0" err="1">
                <a:latin typeface="Consolas" panose="020B0609020204030204" pitchFamily="49" charset="0"/>
              </a:rPr>
              <a:t>ceil</a:t>
            </a:r>
            <a:r>
              <a:rPr lang="en-US" sz="1400" dirty="0">
                <a:latin typeface="Consolas" panose="020B0609020204030204" pitchFamily="49" charset="0"/>
              </a:rPr>
              <a:t>(NR*KC*</a:t>
            </a:r>
            <a:r>
              <a:rPr lang="en-US" sz="1400" dirty="0" err="1">
                <a:latin typeface="Consolas" panose="020B0609020204030204" pitchFamily="49" charset="0"/>
              </a:rPr>
              <a:t>dtype_size</a:t>
            </a:r>
            <a:r>
              <a:rPr lang="en-US" sz="1400" dirty="0">
                <a:latin typeface="Consolas" panose="020B0609020204030204" pitchFamily="49" charset="0"/>
              </a:rPr>
              <a:t>/PAGE_SIZE)+1)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         &lt; </a:t>
            </a:r>
            <a:r>
              <a:rPr lang="en-US" altLang="zh-CN" sz="1400" dirty="0" err="1">
                <a:latin typeface="Consolas" panose="020B0609020204030204" pitchFamily="49" charset="0"/>
              </a:rPr>
              <a:t>T_entry_total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u="sng" dirty="0">
                <a:latin typeface="Consolas" panose="020B0609020204030204" pitchFamily="49" charset="0"/>
              </a:rPr>
              <a:t>ceil(MC*KC*</a:t>
            </a:r>
            <a:r>
              <a:rPr lang="en-US" sz="1400" u="sng" dirty="0" err="1">
                <a:latin typeface="Consolas" panose="020B0609020204030204" pitchFamily="49" charset="0"/>
              </a:rPr>
              <a:t>dtype_size</a:t>
            </a:r>
            <a:r>
              <a:rPr lang="en-US" sz="1400" u="sng" dirty="0">
                <a:latin typeface="Consolas" panose="020B0609020204030204" pitchFamily="49" charset="0"/>
              </a:rPr>
              <a:t>/PAGE_SIZE)+1+</a:t>
            </a:r>
            <a:r>
              <a:rPr lang="en-US" altLang="zh-CN" sz="1400" u="sng" dirty="0">
                <a:latin typeface="Consolas" panose="020B0609020204030204" pitchFamily="49" charset="0"/>
              </a:rPr>
              <a:t>2*(</a:t>
            </a:r>
            <a:r>
              <a:rPr lang="en-US" altLang="zh-CN" sz="1400" u="sng" dirty="0" err="1">
                <a:latin typeface="Consolas" panose="020B0609020204030204" pitchFamily="49" charset="0"/>
              </a:rPr>
              <a:t>NR+</a:t>
            </a:r>
            <a:r>
              <a:rPr lang="en-US" sz="1400" u="sng" dirty="0" err="1">
                <a:latin typeface="Consolas" panose="020B0609020204030204" pitchFamily="49" charset="0"/>
              </a:rPr>
              <a:t>ceil</a:t>
            </a:r>
            <a:r>
              <a:rPr lang="en-US" sz="1400" u="sng" dirty="0">
                <a:latin typeface="Consolas" panose="020B0609020204030204" pitchFamily="49" charset="0"/>
              </a:rPr>
              <a:t>(NR*KC*</a:t>
            </a:r>
            <a:r>
              <a:rPr lang="en-US" sz="1400" u="sng" dirty="0" err="1">
                <a:latin typeface="Consolas" panose="020B0609020204030204" pitchFamily="49" charset="0"/>
              </a:rPr>
              <a:t>dtype_size</a:t>
            </a:r>
            <a:r>
              <a:rPr lang="en-US" sz="1400" u="sng" dirty="0">
                <a:latin typeface="Consolas" panose="020B0609020204030204" pitchFamily="49" charset="0"/>
              </a:rPr>
              <a:t>/PAGE_SIZE)+1)</a:t>
            </a:r>
          </a:p>
          <a:p>
            <a:r>
              <a:rPr lang="en-US" sz="1400" u="sng" dirty="0">
                <a:latin typeface="Consolas" panose="020B0609020204030204" pitchFamily="49" charset="0"/>
              </a:rPr>
              <a:t>                                 </a:t>
            </a:r>
            <a:r>
              <a:rPr lang="en-US" altLang="zh-CN" sz="1400" u="sng" dirty="0">
                <a:latin typeface="Consolas" panose="020B0609020204030204" pitchFamily="49" charset="0"/>
              </a:rPr>
              <a:t>&lt; </a:t>
            </a:r>
            <a:r>
              <a:rPr lang="en-US" altLang="zh-CN" sz="1400" u="sng" dirty="0" err="1">
                <a:latin typeface="Consolas" panose="020B0609020204030204" pitchFamily="49" charset="0"/>
              </a:rPr>
              <a:t>T_entry_total</a:t>
            </a:r>
            <a:r>
              <a:rPr lang="en-US" altLang="zh-CN" sz="1400" u="sng" dirty="0">
                <a:latin typeface="Consolas" panose="020B0609020204030204" pitchFamily="49" charset="0"/>
              </a:rPr>
              <a:t>_</a:t>
            </a:r>
            <a:endParaRPr lang="en-US" sz="1400" u="sng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* NR is usually big, so TA may result in limited entry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1AD49-A693-45C8-87A9-3060E91913D3}"/>
              </a:ext>
            </a:extLst>
          </p:cNvPr>
          <p:cNvSpPr/>
          <p:nvPr/>
        </p:nvSpPr>
        <p:spPr>
          <a:xfrm>
            <a:off x="9735822" y="2357579"/>
            <a:ext cx="2053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Consolas" panose="020B0609020204030204" pitchFamily="49" charset="0"/>
              </a:rPr>
              <a:t>If aligned, may not +1</a:t>
            </a:r>
            <a:endParaRPr lang="en-US" sz="12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804401-A16D-462C-B5EF-402E3F41CFE9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036564" y="2634578"/>
            <a:ext cx="726142" cy="224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BFE8415-1DBB-44AE-B11C-4B5982CF888E}"/>
              </a:ext>
            </a:extLst>
          </p:cNvPr>
          <p:cNvSpPr txBox="1"/>
          <p:nvPr/>
        </p:nvSpPr>
        <p:spPr>
          <a:xfrm>
            <a:off x="2827839" y="14314"/>
            <a:ext cx="265188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XX NOT USED </a:t>
            </a:r>
          </a:p>
        </p:txBody>
      </p:sp>
    </p:spTree>
    <p:extLst>
      <p:ext uri="{BB962C8B-B14F-4D97-AF65-F5344CB8AC3E}">
        <p14:creationId xmlns:p14="http://schemas.microsoft.com/office/powerpoint/2010/main" val="322374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116FEEC-C6B7-42D7-9BC0-F1CB476833BB}"/>
              </a:ext>
            </a:extLst>
          </p:cNvPr>
          <p:cNvSpPr/>
          <p:nvPr/>
        </p:nvSpPr>
        <p:spPr>
          <a:xfrm>
            <a:off x="866743" y="1879799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1DF5FC-FD6D-418C-9DCF-55B2E50C0B8A}"/>
              </a:ext>
            </a:extLst>
          </p:cNvPr>
          <p:cNvSpPr txBox="1"/>
          <p:nvPr/>
        </p:nvSpPr>
        <p:spPr>
          <a:xfrm>
            <a:off x="489668" y="223993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0757F-F4F3-4C55-92D7-6599ABF72BF3}"/>
              </a:ext>
            </a:extLst>
          </p:cNvPr>
          <p:cNvSpPr txBox="1"/>
          <p:nvPr/>
        </p:nvSpPr>
        <p:spPr>
          <a:xfrm>
            <a:off x="1092589" y="156430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19792B-3620-4D51-81FA-26FFACD92795}"/>
              </a:ext>
            </a:extLst>
          </p:cNvPr>
          <p:cNvSpPr txBox="1"/>
          <p:nvPr/>
        </p:nvSpPr>
        <p:spPr>
          <a:xfrm>
            <a:off x="1850265" y="218432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35AFDD-8176-4B5E-8AD7-BAE9E13C69B3}"/>
              </a:ext>
            </a:extLst>
          </p:cNvPr>
          <p:cNvSpPr/>
          <p:nvPr/>
        </p:nvSpPr>
        <p:spPr>
          <a:xfrm>
            <a:off x="2597578" y="1879799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97A1B-7E2D-4A76-A875-85C130D6D106}"/>
              </a:ext>
            </a:extLst>
          </p:cNvPr>
          <p:cNvSpPr txBox="1"/>
          <p:nvPr/>
        </p:nvSpPr>
        <p:spPr>
          <a:xfrm>
            <a:off x="2220503" y="223993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29704-02D6-48BF-B709-98E54B48B8A8}"/>
              </a:ext>
            </a:extLst>
          </p:cNvPr>
          <p:cNvSpPr txBox="1"/>
          <p:nvPr/>
        </p:nvSpPr>
        <p:spPr>
          <a:xfrm>
            <a:off x="2823424" y="156430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F8435E-7BAB-4F88-B8E3-2444762570E0}"/>
              </a:ext>
            </a:extLst>
          </p:cNvPr>
          <p:cNvSpPr/>
          <p:nvPr/>
        </p:nvSpPr>
        <p:spPr>
          <a:xfrm>
            <a:off x="4095264" y="1847444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E2D096-AAC9-4C7F-81BD-FAC7633C0B58}"/>
              </a:ext>
            </a:extLst>
          </p:cNvPr>
          <p:cNvSpPr txBox="1"/>
          <p:nvPr/>
        </p:nvSpPr>
        <p:spPr>
          <a:xfrm>
            <a:off x="3736303" y="232772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AE3B70-1F1A-4FE1-855B-AD6C963917FE}"/>
              </a:ext>
            </a:extLst>
          </p:cNvPr>
          <p:cNvSpPr txBox="1"/>
          <p:nvPr/>
        </p:nvSpPr>
        <p:spPr>
          <a:xfrm>
            <a:off x="4321110" y="153194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445D50-B1D4-4C9D-80E6-FC697D1331AE}"/>
              </a:ext>
            </a:extLst>
          </p:cNvPr>
          <p:cNvSpPr txBox="1"/>
          <p:nvPr/>
        </p:nvSpPr>
        <p:spPr>
          <a:xfrm>
            <a:off x="3550081" y="215876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C95F5-AD4A-4C3A-85B2-A0552D37753D}"/>
              </a:ext>
            </a:extLst>
          </p:cNvPr>
          <p:cNvCxnSpPr>
            <a:cxnSpLocks/>
          </p:cNvCxnSpPr>
          <p:nvPr/>
        </p:nvCxnSpPr>
        <p:spPr>
          <a:xfrm>
            <a:off x="1194024" y="1885580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8EDE99-6ECE-4DDE-98A3-06CFCEAC11EF}"/>
              </a:ext>
            </a:extLst>
          </p:cNvPr>
          <p:cNvCxnSpPr>
            <a:cxnSpLocks/>
          </p:cNvCxnSpPr>
          <p:nvPr/>
        </p:nvCxnSpPr>
        <p:spPr>
          <a:xfrm>
            <a:off x="1519144" y="189030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8D90BB-0A33-42C6-979F-E7697F78AB3F}"/>
              </a:ext>
            </a:extLst>
          </p:cNvPr>
          <p:cNvCxnSpPr>
            <a:cxnSpLocks/>
          </p:cNvCxnSpPr>
          <p:nvPr/>
        </p:nvCxnSpPr>
        <p:spPr>
          <a:xfrm>
            <a:off x="4415591" y="1861851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F236E-1F4E-4153-8994-A0B4FEAB52A3}"/>
              </a:ext>
            </a:extLst>
          </p:cNvPr>
          <p:cNvCxnSpPr>
            <a:cxnSpLocks/>
          </p:cNvCxnSpPr>
          <p:nvPr/>
        </p:nvCxnSpPr>
        <p:spPr>
          <a:xfrm>
            <a:off x="4745788" y="185761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DAF248-5654-473C-ADA1-6336C457D5DA}"/>
              </a:ext>
            </a:extLst>
          </p:cNvPr>
          <p:cNvSpPr txBox="1"/>
          <p:nvPr/>
        </p:nvSpPr>
        <p:spPr>
          <a:xfrm>
            <a:off x="852753" y="182020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7BE867-C945-4CAA-B2C6-A93A575B9ECD}"/>
              </a:ext>
            </a:extLst>
          </p:cNvPr>
          <p:cNvSpPr txBox="1"/>
          <p:nvPr/>
        </p:nvSpPr>
        <p:spPr>
          <a:xfrm>
            <a:off x="4076048" y="179580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8D10A5-8FCE-47C9-A57E-0702B9B22A04}"/>
              </a:ext>
            </a:extLst>
          </p:cNvPr>
          <p:cNvSpPr txBox="1"/>
          <p:nvPr/>
        </p:nvSpPr>
        <p:spPr>
          <a:xfrm>
            <a:off x="327383" y="127525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848E6CC-430D-4BCF-B90F-BD6A81C841C3}"/>
              </a:ext>
            </a:extLst>
          </p:cNvPr>
          <p:cNvSpPr/>
          <p:nvPr/>
        </p:nvSpPr>
        <p:spPr>
          <a:xfrm>
            <a:off x="142886" y="394636"/>
            <a:ext cx="5173271" cy="6140919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FED880-F3CF-471C-8226-5BA80B42A8E8}"/>
              </a:ext>
            </a:extLst>
          </p:cNvPr>
          <p:cNvSpPr txBox="1"/>
          <p:nvPr/>
        </p:nvSpPr>
        <p:spPr>
          <a:xfrm>
            <a:off x="220605" y="842714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EF86D2-B18C-4687-A286-F9DAEE02BAF5}"/>
              </a:ext>
            </a:extLst>
          </p:cNvPr>
          <p:cNvSpPr/>
          <p:nvPr/>
        </p:nvSpPr>
        <p:spPr>
          <a:xfrm>
            <a:off x="5720300" y="163629"/>
            <a:ext cx="6163694" cy="6367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92B2262-9E7B-4C35-A19B-6465C82C4989}"/>
              </a:ext>
            </a:extLst>
          </p:cNvPr>
          <p:cNvSpPr txBox="1"/>
          <p:nvPr/>
        </p:nvSpPr>
        <p:spPr>
          <a:xfrm>
            <a:off x="5741200" y="172460"/>
            <a:ext cx="3761565" cy="3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TLB consideration: (only L1D TLB)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684368-A289-4019-815E-BF117990A080}"/>
              </a:ext>
            </a:extLst>
          </p:cNvPr>
          <p:cNvSpPr txBox="1"/>
          <p:nvPr/>
        </p:nvSpPr>
        <p:spPr>
          <a:xfrm>
            <a:off x="10036562" y="326576"/>
            <a:ext cx="18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LRU cache update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FF5379-C0BC-4C13-B107-8D77875846B6}"/>
              </a:ext>
            </a:extLst>
          </p:cNvPr>
          <p:cNvSpPr/>
          <p:nvPr/>
        </p:nvSpPr>
        <p:spPr>
          <a:xfrm>
            <a:off x="1180497" y="5351342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AE7C35-F9B6-403E-97C6-BFC02BB693DD}"/>
              </a:ext>
            </a:extLst>
          </p:cNvPr>
          <p:cNvSpPr txBox="1"/>
          <p:nvPr/>
        </p:nvSpPr>
        <p:spPr>
          <a:xfrm>
            <a:off x="1557067" y="564908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07DA3-516D-4A9E-BC74-B9693F07CA21}"/>
              </a:ext>
            </a:extLst>
          </p:cNvPr>
          <p:cNvSpPr txBox="1"/>
          <p:nvPr/>
        </p:nvSpPr>
        <p:spPr>
          <a:xfrm>
            <a:off x="1163344" y="508741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0D75EA-E91E-4ED1-AFE0-6779FFE12F7B}"/>
              </a:ext>
            </a:extLst>
          </p:cNvPr>
          <p:cNvSpPr/>
          <p:nvPr/>
        </p:nvSpPr>
        <p:spPr>
          <a:xfrm>
            <a:off x="2919819" y="5327955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F7255C-2135-46F3-93F6-0C0AD90322D9}"/>
              </a:ext>
            </a:extLst>
          </p:cNvPr>
          <p:cNvSpPr txBox="1"/>
          <p:nvPr/>
        </p:nvSpPr>
        <p:spPr>
          <a:xfrm>
            <a:off x="2542744" y="568808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CD40A3-DA5E-47E5-95C2-A381C22C3418}"/>
              </a:ext>
            </a:extLst>
          </p:cNvPr>
          <p:cNvSpPr txBox="1"/>
          <p:nvPr/>
        </p:nvSpPr>
        <p:spPr>
          <a:xfrm>
            <a:off x="3145665" y="497435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DEC266-079D-46DF-AF75-EA32E8DF3190}"/>
              </a:ext>
            </a:extLst>
          </p:cNvPr>
          <p:cNvSpPr/>
          <p:nvPr/>
        </p:nvSpPr>
        <p:spPr>
          <a:xfrm>
            <a:off x="4417506" y="5295600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40D042-838B-4DBB-865B-F8FEFEE14423}"/>
              </a:ext>
            </a:extLst>
          </p:cNvPr>
          <p:cNvSpPr txBox="1"/>
          <p:nvPr/>
        </p:nvSpPr>
        <p:spPr>
          <a:xfrm>
            <a:off x="4069307" y="56557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FA1097-CD14-448D-A226-C16CE1EF9212}"/>
              </a:ext>
            </a:extLst>
          </p:cNvPr>
          <p:cNvSpPr txBox="1"/>
          <p:nvPr/>
        </p:nvSpPr>
        <p:spPr>
          <a:xfrm>
            <a:off x="3872322" y="560691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CC1237-3557-4F4B-B503-C73EA93F05EB}"/>
              </a:ext>
            </a:extLst>
          </p:cNvPr>
          <p:cNvSpPr txBox="1"/>
          <p:nvPr/>
        </p:nvSpPr>
        <p:spPr>
          <a:xfrm>
            <a:off x="4363758" y="497798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6C906C-3BE3-4DF8-9A36-3825FA854911}"/>
              </a:ext>
            </a:extLst>
          </p:cNvPr>
          <p:cNvSpPr txBox="1"/>
          <p:nvPr/>
        </p:nvSpPr>
        <p:spPr>
          <a:xfrm>
            <a:off x="2186098" y="563112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B3EFEB-0F36-42BC-8DA0-FE734A057581}"/>
              </a:ext>
            </a:extLst>
          </p:cNvPr>
          <p:cNvCxnSpPr>
            <a:cxnSpLocks/>
          </p:cNvCxnSpPr>
          <p:nvPr/>
        </p:nvCxnSpPr>
        <p:spPr>
          <a:xfrm flipH="1">
            <a:off x="1180498" y="5688359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A51ECC1-1409-421F-87C7-A05FF46B15E7}"/>
              </a:ext>
            </a:extLst>
          </p:cNvPr>
          <p:cNvCxnSpPr>
            <a:cxnSpLocks/>
          </p:cNvCxnSpPr>
          <p:nvPr/>
        </p:nvCxnSpPr>
        <p:spPr>
          <a:xfrm flipH="1">
            <a:off x="1180496" y="6037335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A94495-268A-4B64-989D-D2CE97586CD1}"/>
              </a:ext>
            </a:extLst>
          </p:cNvPr>
          <p:cNvCxnSpPr>
            <a:cxnSpLocks/>
          </p:cNvCxnSpPr>
          <p:nvPr/>
        </p:nvCxnSpPr>
        <p:spPr>
          <a:xfrm flipH="1">
            <a:off x="2924288" y="5673769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8809302-547B-4530-B1EB-F29B2DB20D9C}"/>
              </a:ext>
            </a:extLst>
          </p:cNvPr>
          <p:cNvCxnSpPr>
            <a:cxnSpLocks/>
          </p:cNvCxnSpPr>
          <p:nvPr/>
        </p:nvCxnSpPr>
        <p:spPr>
          <a:xfrm flipH="1">
            <a:off x="2924288" y="6030985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E7AF37-9FE2-49BF-B74A-710C4BA238CC}"/>
              </a:ext>
            </a:extLst>
          </p:cNvPr>
          <p:cNvSpPr txBox="1"/>
          <p:nvPr/>
        </p:nvSpPr>
        <p:spPr>
          <a:xfrm>
            <a:off x="1444285" y="538198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AEF0009-705D-4994-B530-B8CAAD940588}"/>
              </a:ext>
            </a:extLst>
          </p:cNvPr>
          <p:cNvSpPr txBox="1"/>
          <p:nvPr/>
        </p:nvSpPr>
        <p:spPr>
          <a:xfrm>
            <a:off x="2869772" y="532027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C23AE7-5206-4E09-80EA-E28C97289D84}"/>
              </a:ext>
            </a:extLst>
          </p:cNvPr>
          <p:cNvSpPr txBox="1"/>
          <p:nvPr/>
        </p:nvSpPr>
        <p:spPr>
          <a:xfrm>
            <a:off x="684014" y="4686078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79EDAE-5143-42DA-9F67-982A1128FFA5}"/>
              </a:ext>
            </a:extLst>
          </p:cNvPr>
          <p:cNvSpPr txBox="1"/>
          <p:nvPr/>
        </p:nvSpPr>
        <p:spPr>
          <a:xfrm>
            <a:off x="5800828" y="772473"/>
            <a:ext cx="571098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Caux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Limit every MC*NR C panel to 1 TLB entry, and unpack to bigger C for every loop. Hence: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u="sng" dirty="0">
                <a:latin typeface="Consolas" panose="020B0609020204030204" pitchFamily="49" charset="0"/>
              </a:rPr>
              <a:t>(TB)*2 + TC + 1 + TA &lt; </a:t>
            </a:r>
            <a:r>
              <a:rPr lang="en-US" sz="1400" u="sng" dirty="0" err="1">
                <a:latin typeface="Consolas" panose="020B0609020204030204" pitchFamily="49" charset="0"/>
              </a:rPr>
              <a:t>T_entry_total</a:t>
            </a:r>
            <a:endParaRPr lang="en-US" sz="1400" u="sng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TB: -&gt; ceil(NR*KC*</a:t>
            </a:r>
            <a:r>
              <a:rPr lang="en-US" sz="1400" dirty="0" err="1">
                <a:latin typeface="Consolas" panose="020B0609020204030204" pitchFamily="49" charset="0"/>
              </a:rPr>
              <a:t>dtype_size</a:t>
            </a:r>
            <a:r>
              <a:rPr lang="en-US" sz="1400" dirty="0">
                <a:latin typeface="Consolas" panose="020B0609020204030204" pitchFamily="49" charset="0"/>
              </a:rPr>
              <a:t> / PAGE_SIZE) + 1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* Worst case, not aligned, so even 1 PAGE_SIZE memory may take up 2 TLB entry, hence +1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TC: up to NR entry (consider leading C is large)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Hence: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TA: ceil(MC*KC*</a:t>
            </a:r>
            <a:r>
              <a:rPr lang="en-US" sz="1400" dirty="0" err="1">
                <a:latin typeface="Consolas" panose="020B0609020204030204" pitchFamily="49" charset="0"/>
              </a:rPr>
              <a:t>dtype_size</a:t>
            </a:r>
            <a:r>
              <a:rPr lang="en-US" sz="1400" dirty="0">
                <a:latin typeface="Consolas" panose="020B0609020204030204" pitchFamily="49" charset="0"/>
              </a:rPr>
              <a:t>/PAGE_SIZE)+1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u="sng" dirty="0">
                <a:latin typeface="Consolas" panose="020B0609020204030204" pitchFamily="49" charset="0"/>
              </a:rPr>
              <a:t>ceil(MC*KC*</a:t>
            </a:r>
            <a:r>
              <a:rPr lang="en-US" sz="1400" u="sng" dirty="0" err="1">
                <a:latin typeface="Consolas" panose="020B0609020204030204" pitchFamily="49" charset="0"/>
              </a:rPr>
              <a:t>dtype_size</a:t>
            </a:r>
            <a:r>
              <a:rPr lang="en-US" sz="1400" u="sng" dirty="0">
                <a:latin typeface="Consolas" panose="020B0609020204030204" pitchFamily="49" charset="0"/>
              </a:rPr>
              <a:t>/PAGE_SIZE)+1+2*(ceil(NR*KC*</a:t>
            </a:r>
            <a:r>
              <a:rPr lang="en-US" sz="1400" u="sng" dirty="0" err="1">
                <a:latin typeface="Consolas" panose="020B0609020204030204" pitchFamily="49" charset="0"/>
              </a:rPr>
              <a:t>dtype_size</a:t>
            </a:r>
            <a:r>
              <a:rPr lang="en-US" sz="1400" u="sng" dirty="0">
                <a:latin typeface="Consolas" panose="020B0609020204030204" pitchFamily="49" charset="0"/>
              </a:rPr>
              <a:t>/PAGE_SIZE)+1) + NR+1</a:t>
            </a:r>
          </a:p>
          <a:p>
            <a:r>
              <a:rPr lang="en-US" sz="1400" u="sng" dirty="0">
                <a:latin typeface="Consolas" panose="020B0609020204030204" pitchFamily="49" charset="0"/>
              </a:rPr>
              <a:t>                                        &lt; </a:t>
            </a:r>
            <a:r>
              <a:rPr lang="en-US" sz="1400" u="sng" dirty="0" err="1">
                <a:latin typeface="Consolas" panose="020B0609020204030204" pitchFamily="49" charset="0"/>
              </a:rPr>
              <a:t>T_entry_total</a:t>
            </a:r>
            <a:r>
              <a:rPr lang="en-US" sz="1400" u="sng" dirty="0">
                <a:latin typeface="Consolas" panose="020B0609020204030204" pitchFamily="49" charset="0"/>
              </a:rPr>
              <a:t>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Futher</a:t>
            </a:r>
            <a:r>
              <a:rPr lang="en-US" sz="14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Consider PAGE_SIZE alignment can let ceil() Not plus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D33C699-9F7D-4641-919A-4127678B8CC9}"/>
              </a:ext>
            </a:extLst>
          </p:cNvPr>
          <p:cNvSpPr/>
          <p:nvPr/>
        </p:nvSpPr>
        <p:spPr>
          <a:xfrm>
            <a:off x="465626" y="3377178"/>
            <a:ext cx="327281" cy="102247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7E52BB-83C3-4F03-A3B8-D19D2A60C95D}"/>
              </a:ext>
            </a:extLst>
          </p:cNvPr>
          <p:cNvSpPr txBox="1"/>
          <p:nvPr/>
        </p:nvSpPr>
        <p:spPr>
          <a:xfrm>
            <a:off x="844441" y="4075121"/>
            <a:ext cx="599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</a:rPr>
              <a:t>Caux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42B050A-F9AC-42CF-8AAA-E58C606247BA}"/>
              </a:ext>
            </a:extLst>
          </p:cNvPr>
          <p:cNvCxnSpPr>
            <a:stCxn id="48" idx="1"/>
            <a:endCxn id="73" idx="2"/>
          </p:cNvCxnSpPr>
          <p:nvPr/>
        </p:nvCxnSpPr>
        <p:spPr>
          <a:xfrm rot="10800000">
            <a:off x="629267" y="4399650"/>
            <a:ext cx="551230" cy="1462928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3218749-8B4B-43C3-8D52-C00BBE6A945D}"/>
              </a:ext>
            </a:extLst>
          </p:cNvPr>
          <p:cNvCxnSpPr>
            <a:cxnSpLocks/>
            <a:stCxn id="73" idx="3"/>
            <a:endCxn id="21" idx="2"/>
          </p:cNvCxnSpPr>
          <p:nvPr/>
        </p:nvCxnSpPr>
        <p:spPr>
          <a:xfrm flipV="1">
            <a:off x="792907" y="2902271"/>
            <a:ext cx="572275" cy="986143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F2D6F-1BA9-42BE-A4DE-F9E60ED71864}"/>
              </a:ext>
            </a:extLst>
          </p:cNvPr>
          <p:cNvSpPr txBox="1"/>
          <p:nvPr/>
        </p:nvSpPr>
        <p:spPr>
          <a:xfrm>
            <a:off x="100608" y="372667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DEB2EA-9D51-40A4-926C-656B8E9F24F9}"/>
              </a:ext>
            </a:extLst>
          </p:cNvPr>
          <p:cNvSpPr txBox="1"/>
          <p:nvPr/>
        </p:nvSpPr>
        <p:spPr>
          <a:xfrm>
            <a:off x="440758" y="314402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FAAC8F-C5F2-47CE-85B5-A2BB06C2948E}"/>
              </a:ext>
            </a:extLst>
          </p:cNvPr>
          <p:cNvSpPr txBox="1"/>
          <p:nvPr/>
        </p:nvSpPr>
        <p:spPr>
          <a:xfrm>
            <a:off x="1300368" y="3270455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unpack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E6C9D6-EABD-4053-9C20-C2464F751D1B}"/>
              </a:ext>
            </a:extLst>
          </p:cNvPr>
          <p:cNvSpPr txBox="1"/>
          <p:nvPr/>
        </p:nvSpPr>
        <p:spPr>
          <a:xfrm>
            <a:off x="2827839" y="14314"/>
            <a:ext cx="265188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XX NOT USED </a:t>
            </a:r>
          </a:p>
        </p:txBody>
      </p:sp>
    </p:spTree>
    <p:extLst>
      <p:ext uri="{BB962C8B-B14F-4D97-AF65-F5344CB8AC3E}">
        <p14:creationId xmlns:p14="http://schemas.microsoft.com/office/powerpoint/2010/main" val="69852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B7BB1C-3275-4175-83B2-AFF8D0436765}"/>
              </a:ext>
            </a:extLst>
          </p:cNvPr>
          <p:cNvSpPr/>
          <p:nvPr/>
        </p:nvSpPr>
        <p:spPr>
          <a:xfrm>
            <a:off x="397965" y="1035130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12D35A-79E1-4DE1-9AA7-492F14C620D7}"/>
              </a:ext>
            </a:extLst>
          </p:cNvPr>
          <p:cNvSpPr/>
          <p:nvPr/>
        </p:nvSpPr>
        <p:spPr>
          <a:xfrm>
            <a:off x="2556089" y="1035129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B1C5-29CC-4814-873E-763E494B3F62}"/>
              </a:ext>
            </a:extLst>
          </p:cNvPr>
          <p:cNvSpPr/>
          <p:nvPr/>
        </p:nvSpPr>
        <p:spPr>
          <a:xfrm>
            <a:off x="4469731" y="1035128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C30E64-1E13-4DC6-A887-3E172D0A70D3}"/>
              </a:ext>
            </a:extLst>
          </p:cNvPr>
          <p:cNvSpPr txBox="1"/>
          <p:nvPr/>
        </p:nvSpPr>
        <p:spPr>
          <a:xfrm>
            <a:off x="2019547" y="163845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01229-D2E0-444B-9E65-807540D49AD5}"/>
              </a:ext>
            </a:extLst>
          </p:cNvPr>
          <p:cNvSpPr txBox="1"/>
          <p:nvPr/>
        </p:nvSpPr>
        <p:spPr>
          <a:xfrm>
            <a:off x="4149219" y="163845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8070D-1E50-4C82-A61D-068767559B3D}"/>
              </a:ext>
            </a:extLst>
          </p:cNvPr>
          <p:cNvSpPr txBox="1"/>
          <p:nvPr/>
        </p:nvSpPr>
        <p:spPr>
          <a:xfrm>
            <a:off x="143442" y="163845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78B1-2371-4DC6-BD2F-7921B85CF52B}"/>
              </a:ext>
            </a:extLst>
          </p:cNvPr>
          <p:cNvSpPr txBox="1"/>
          <p:nvPr/>
        </p:nvSpPr>
        <p:spPr>
          <a:xfrm>
            <a:off x="1032702" y="73098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BF1E4-F29F-49DF-8F2F-D1E791CE76C5}"/>
              </a:ext>
            </a:extLst>
          </p:cNvPr>
          <p:cNvSpPr txBox="1"/>
          <p:nvPr/>
        </p:nvSpPr>
        <p:spPr>
          <a:xfrm>
            <a:off x="2537235" y="1651740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3F419-1F56-4DC2-A7CA-1EE5D1ECC418}"/>
              </a:ext>
            </a:extLst>
          </p:cNvPr>
          <p:cNvSpPr txBox="1"/>
          <p:nvPr/>
        </p:nvSpPr>
        <p:spPr>
          <a:xfrm>
            <a:off x="3184937" y="73900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73DCEB-F6E2-4BF0-9542-B758D7C2D4DC}"/>
              </a:ext>
            </a:extLst>
          </p:cNvPr>
          <p:cNvSpPr txBox="1"/>
          <p:nvPr/>
        </p:nvSpPr>
        <p:spPr>
          <a:xfrm>
            <a:off x="4469731" y="1638450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8DF08-2F87-4DF4-B158-054088C6DF6F}"/>
              </a:ext>
            </a:extLst>
          </p:cNvPr>
          <p:cNvSpPr txBox="1"/>
          <p:nvPr/>
        </p:nvSpPr>
        <p:spPr>
          <a:xfrm>
            <a:off x="5170458" y="71955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8B9133-DDFE-4B8A-A0B0-61F190DD9E14}"/>
              </a:ext>
            </a:extLst>
          </p:cNvPr>
          <p:cNvCxnSpPr/>
          <p:nvPr/>
        </p:nvCxnSpPr>
        <p:spPr>
          <a:xfrm>
            <a:off x="916439" y="103512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4B42BE-DCD8-4461-B5EF-CC9111C93C48}"/>
              </a:ext>
            </a:extLst>
          </p:cNvPr>
          <p:cNvCxnSpPr/>
          <p:nvPr/>
        </p:nvCxnSpPr>
        <p:spPr>
          <a:xfrm>
            <a:off x="1453768" y="103512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29B97A-B42C-4436-BA2A-E6A5A822D5AF}"/>
              </a:ext>
            </a:extLst>
          </p:cNvPr>
          <p:cNvCxnSpPr/>
          <p:nvPr/>
        </p:nvCxnSpPr>
        <p:spPr>
          <a:xfrm>
            <a:off x="4986635" y="103512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A6055-B8AD-45CA-A50E-D3973B82F07F}"/>
              </a:ext>
            </a:extLst>
          </p:cNvPr>
          <p:cNvCxnSpPr/>
          <p:nvPr/>
        </p:nvCxnSpPr>
        <p:spPr>
          <a:xfrm>
            <a:off x="5523963" y="103512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7D209-99AA-475F-91BA-16253AA3EEE7}"/>
              </a:ext>
            </a:extLst>
          </p:cNvPr>
          <p:cNvSpPr/>
          <p:nvPr/>
        </p:nvSpPr>
        <p:spPr>
          <a:xfrm>
            <a:off x="407538" y="3114076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118C2B-34B6-43F6-8910-D899A010E00C}"/>
              </a:ext>
            </a:extLst>
          </p:cNvPr>
          <p:cNvSpPr/>
          <p:nvPr/>
        </p:nvSpPr>
        <p:spPr>
          <a:xfrm>
            <a:off x="2574302" y="3114075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2C17DC-268D-4CC2-9621-9D2E8F143B68}"/>
              </a:ext>
            </a:extLst>
          </p:cNvPr>
          <p:cNvSpPr/>
          <p:nvPr/>
        </p:nvSpPr>
        <p:spPr>
          <a:xfrm>
            <a:off x="4479303" y="3114072"/>
            <a:ext cx="516902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789C4-D1FD-4517-8C76-10808BCA6DD0}"/>
              </a:ext>
            </a:extLst>
          </p:cNvPr>
          <p:cNvSpPr txBox="1"/>
          <p:nvPr/>
        </p:nvSpPr>
        <p:spPr>
          <a:xfrm>
            <a:off x="4158790" y="373068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44707-E3D6-4CA7-BF78-20562EC7D272}"/>
              </a:ext>
            </a:extLst>
          </p:cNvPr>
          <p:cNvSpPr txBox="1"/>
          <p:nvPr/>
        </p:nvSpPr>
        <p:spPr>
          <a:xfrm>
            <a:off x="2029119" y="372277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50B75E-4A54-4C48-B07D-7C7AFE180A5B}"/>
              </a:ext>
            </a:extLst>
          </p:cNvPr>
          <p:cNvCxnSpPr/>
          <p:nvPr/>
        </p:nvCxnSpPr>
        <p:spPr>
          <a:xfrm>
            <a:off x="3101419" y="3106164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3DE19F-D674-422C-AF47-E671BE10E084}"/>
              </a:ext>
            </a:extLst>
          </p:cNvPr>
          <p:cNvCxnSpPr/>
          <p:nvPr/>
        </p:nvCxnSpPr>
        <p:spPr>
          <a:xfrm>
            <a:off x="3629320" y="3106164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5FAB15-5837-4BA5-83F7-FD94899E1EAE}"/>
              </a:ext>
            </a:extLst>
          </p:cNvPr>
          <p:cNvCxnSpPr>
            <a:cxnSpLocks/>
          </p:cNvCxnSpPr>
          <p:nvPr/>
        </p:nvCxnSpPr>
        <p:spPr>
          <a:xfrm>
            <a:off x="4479303" y="3661018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B247FA-2347-47AE-84CC-F4693D97D9B3}"/>
              </a:ext>
            </a:extLst>
          </p:cNvPr>
          <p:cNvCxnSpPr>
            <a:cxnSpLocks/>
          </p:cNvCxnSpPr>
          <p:nvPr/>
        </p:nvCxnSpPr>
        <p:spPr>
          <a:xfrm>
            <a:off x="4479303" y="4174098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7425C2-5569-45FA-9C4A-4C2A2F45975A}"/>
              </a:ext>
            </a:extLst>
          </p:cNvPr>
          <p:cNvSpPr txBox="1"/>
          <p:nvPr/>
        </p:nvSpPr>
        <p:spPr>
          <a:xfrm>
            <a:off x="435276" y="303689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0A74-24CD-443C-BCB4-CB5128251BF0}"/>
              </a:ext>
            </a:extLst>
          </p:cNvPr>
          <p:cNvSpPr txBox="1"/>
          <p:nvPr/>
        </p:nvSpPr>
        <p:spPr>
          <a:xfrm>
            <a:off x="416033" y="94414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13C2E0-78DF-44E0-9A7F-75B59CF8F0C8}"/>
              </a:ext>
            </a:extLst>
          </p:cNvPr>
          <p:cNvSpPr txBox="1"/>
          <p:nvPr/>
        </p:nvSpPr>
        <p:spPr>
          <a:xfrm>
            <a:off x="4528061" y="97817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0A7054-F351-4B78-AFC1-742E907E213D}"/>
              </a:ext>
            </a:extLst>
          </p:cNvPr>
          <p:cNvSpPr txBox="1"/>
          <p:nvPr/>
        </p:nvSpPr>
        <p:spPr>
          <a:xfrm>
            <a:off x="4517796" y="281712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B383B-4A4E-419B-8A8D-8675AEFD712A}"/>
              </a:ext>
            </a:extLst>
          </p:cNvPr>
          <p:cNvSpPr txBox="1"/>
          <p:nvPr/>
        </p:nvSpPr>
        <p:spPr>
          <a:xfrm>
            <a:off x="2628966" y="306085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F34D6-FF45-4BF3-A9A5-AAAB887D41D3}"/>
              </a:ext>
            </a:extLst>
          </p:cNvPr>
          <p:cNvSpPr txBox="1"/>
          <p:nvPr/>
        </p:nvSpPr>
        <p:spPr>
          <a:xfrm>
            <a:off x="4907438" y="325108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05D433-998A-4485-ABAE-167E691E8046}"/>
              </a:ext>
            </a:extLst>
          </p:cNvPr>
          <p:cNvSpPr/>
          <p:nvPr/>
        </p:nvSpPr>
        <p:spPr>
          <a:xfrm>
            <a:off x="407538" y="5181467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D83BC3-F374-416A-AF7C-8A6526D6D1BB}"/>
              </a:ext>
            </a:extLst>
          </p:cNvPr>
          <p:cNvSpPr txBox="1"/>
          <p:nvPr/>
        </p:nvSpPr>
        <p:spPr>
          <a:xfrm>
            <a:off x="425605" y="510010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DC38BD-A1FA-4015-B9C3-AB40B64D3F67}"/>
              </a:ext>
            </a:extLst>
          </p:cNvPr>
          <p:cNvSpPr/>
          <p:nvPr/>
        </p:nvSpPr>
        <p:spPr>
          <a:xfrm>
            <a:off x="2598655" y="5181466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1A1BEA-70C0-4556-BC3F-949D18F7146F}"/>
              </a:ext>
            </a:extLst>
          </p:cNvPr>
          <p:cNvSpPr txBox="1"/>
          <p:nvPr/>
        </p:nvSpPr>
        <p:spPr>
          <a:xfrm>
            <a:off x="2628966" y="509317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1A2639-35B7-468F-BBDD-BCF458A6C2E6}"/>
              </a:ext>
            </a:extLst>
          </p:cNvPr>
          <p:cNvSpPr txBox="1"/>
          <p:nvPr/>
        </p:nvSpPr>
        <p:spPr>
          <a:xfrm>
            <a:off x="1992199" y="57980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5F353A-60E6-4FCC-9747-A1A62994BEC9}"/>
              </a:ext>
            </a:extLst>
          </p:cNvPr>
          <p:cNvSpPr txBox="1"/>
          <p:nvPr/>
        </p:nvSpPr>
        <p:spPr>
          <a:xfrm>
            <a:off x="4110083" y="57980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FCE055-69FA-40EE-92A8-956ED20764CB}"/>
              </a:ext>
            </a:extLst>
          </p:cNvPr>
          <p:cNvSpPr/>
          <p:nvPr/>
        </p:nvSpPr>
        <p:spPr>
          <a:xfrm>
            <a:off x="4537633" y="5192210"/>
            <a:ext cx="518474" cy="531786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2BA7F7-A8A1-41D1-B643-1103E6B915DD}"/>
              </a:ext>
            </a:extLst>
          </p:cNvPr>
          <p:cNvSpPr txBox="1"/>
          <p:nvPr/>
        </p:nvSpPr>
        <p:spPr>
          <a:xfrm>
            <a:off x="4988352" y="527343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97AE6C-062B-4961-AF13-3CEA80754240}"/>
              </a:ext>
            </a:extLst>
          </p:cNvPr>
          <p:cNvSpPr txBox="1"/>
          <p:nvPr/>
        </p:nvSpPr>
        <p:spPr>
          <a:xfrm>
            <a:off x="165582" y="371230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378052-BCDE-4045-BFFE-665A06A9FBFC}"/>
              </a:ext>
            </a:extLst>
          </p:cNvPr>
          <p:cNvSpPr txBox="1"/>
          <p:nvPr/>
        </p:nvSpPr>
        <p:spPr>
          <a:xfrm>
            <a:off x="2521660" y="370890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EBBBD2-D1C4-4EEB-BCEB-CC6DC5ACE590}"/>
              </a:ext>
            </a:extLst>
          </p:cNvPr>
          <p:cNvSpPr txBox="1"/>
          <p:nvPr/>
        </p:nvSpPr>
        <p:spPr>
          <a:xfrm>
            <a:off x="4554103" y="489000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5E7E71-073B-45B9-8FBD-5C8054416A76}"/>
              </a:ext>
            </a:extLst>
          </p:cNvPr>
          <p:cNvCxnSpPr>
            <a:cxnSpLocks/>
          </p:cNvCxnSpPr>
          <p:nvPr/>
        </p:nvCxnSpPr>
        <p:spPr>
          <a:xfrm>
            <a:off x="2584517" y="571673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8D8702C-5DF9-4A6B-B660-96F46F89A178}"/>
              </a:ext>
            </a:extLst>
          </p:cNvPr>
          <p:cNvCxnSpPr>
            <a:cxnSpLocks/>
          </p:cNvCxnSpPr>
          <p:nvPr/>
        </p:nvCxnSpPr>
        <p:spPr>
          <a:xfrm>
            <a:off x="2584517" y="623489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9E5657-C24A-4755-9D55-2DA3769D95C5}"/>
              </a:ext>
            </a:extLst>
          </p:cNvPr>
          <p:cNvCxnSpPr>
            <a:cxnSpLocks/>
          </p:cNvCxnSpPr>
          <p:nvPr/>
        </p:nvCxnSpPr>
        <p:spPr>
          <a:xfrm>
            <a:off x="398078" y="5642769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558DE0A-854A-480A-BA38-6A96D1CCC535}"/>
              </a:ext>
            </a:extLst>
          </p:cNvPr>
          <p:cNvCxnSpPr>
            <a:cxnSpLocks/>
          </p:cNvCxnSpPr>
          <p:nvPr/>
        </p:nvCxnSpPr>
        <p:spPr>
          <a:xfrm>
            <a:off x="407537" y="6189601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5A1D9C-1018-4347-BEFC-DB0424680232}"/>
              </a:ext>
            </a:extLst>
          </p:cNvPr>
          <p:cNvSpPr txBox="1"/>
          <p:nvPr/>
        </p:nvSpPr>
        <p:spPr>
          <a:xfrm>
            <a:off x="29666" y="523557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041A72-0F70-4FA7-8828-765548C7DB76}"/>
              </a:ext>
            </a:extLst>
          </p:cNvPr>
          <p:cNvSpPr txBox="1"/>
          <p:nvPr/>
        </p:nvSpPr>
        <p:spPr>
          <a:xfrm>
            <a:off x="2229606" y="5294600"/>
            <a:ext cx="62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2B736C-2860-4A19-96A4-EBFC8A3D0D9D}"/>
              </a:ext>
            </a:extLst>
          </p:cNvPr>
          <p:cNvSpPr/>
          <p:nvPr/>
        </p:nvSpPr>
        <p:spPr>
          <a:xfrm>
            <a:off x="7367458" y="1681207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C4C0F4-6239-49DD-9B70-981B04DACE2B}"/>
              </a:ext>
            </a:extLst>
          </p:cNvPr>
          <p:cNvSpPr txBox="1"/>
          <p:nvPr/>
        </p:nvSpPr>
        <p:spPr>
          <a:xfrm>
            <a:off x="6990383" y="204133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82991C-AF4B-4DE3-98DE-808E35932FDC}"/>
              </a:ext>
            </a:extLst>
          </p:cNvPr>
          <p:cNvSpPr txBox="1"/>
          <p:nvPr/>
        </p:nvSpPr>
        <p:spPr>
          <a:xfrm>
            <a:off x="7593304" y="136570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40B103-AAF4-433A-B55F-C930BB9510AA}"/>
              </a:ext>
            </a:extLst>
          </p:cNvPr>
          <p:cNvSpPr txBox="1"/>
          <p:nvPr/>
        </p:nvSpPr>
        <p:spPr>
          <a:xfrm>
            <a:off x="8350980" y="198573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9A9FF1-9448-406F-BCCB-F2BFF7030601}"/>
              </a:ext>
            </a:extLst>
          </p:cNvPr>
          <p:cNvSpPr/>
          <p:nvPr/>
        </p:nvSpPr>
        <p:spPr>
          <a:xfrm>
            <a:off x="9098293" y="1681207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17BC48-55E5-4DBA-9EAE-3D87249C1697}"/>
              </a:ext>
            </a:extLst>
          </p:cNvPr>
          <p:cNvSpPr txBox="1"/>
          <p:nvPr/>
        </p:nvSpPr>
        <p:spPr>
          <a:xfrm>
            <a:off x="8721218" y="204133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2E4485-F78C-406A-84EE-F67BA6CB7851}"/>
              </a:ext>
            </a:extLst>
          </p:cNvPr>
          <p:cNvSpPr txBox="1"/>
          <p:nvPr/>
        </p:nvSpPr>
        <p:spPr>
          <a:xfrm>
            <a:off x="9324139" y="136570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7E282-CEC8-4361-81DF-47A072A5FCF8}"/>
              </a:ext>
            </a:extLst>
          </p:cNvPr>
          <p:cNvSpPr/>
          <p:nvPr/>
        </p:nvSpPr>
        <p:spPr>
          <a:xfrm>
            <a:off x="10595979" y="1648852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D32C6B-F44E-424C-9ABA-C5B0BB02473A}"/>
              </a:ext>
            </a:extLst>
          </p:cNvPr>
          <p:cNvSpPr txBox="1"/>
          <p:nvPr/>
        </p:nvSpPr>
        <p:spPr>
          <a:xfrm>
            <a:off x="10256268" y="212913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126BB1-1FCB-4C97-A903-3BD9729EF42A}"/>
              </a:ext>
            </a:extLst>
          </p:cNvPr>
          <p:cNvSpPr txBox="1"/>
          <p:nvPr/>
        </p:nvSpPr>
        <p:spPr>
          <a:xfrm>
            <a:off x="10821825" y="133335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1B5004-05C4-484F-8CFA-FB3F57A4A1F5}"/>
              </a:ext>
            </a:extLst>
          </p:cNvPr>
          <p:cNvSpPr txBox="1"/>
          <p:nvPr/>
        </p:nvSpPr>
        <p:spPr>
          <a:xfrm>
            <a:off x="10050796" y="196017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DD5BF17-75D3-42B4-A0A2-332A8BB126E6}"/>
              </a:ext>
            </a:extLst>
          </p:cNvPr>
          <p:cNvCxnSpPr>
            <a:cxnSpLocks/>
          </p:cNvCxnSpPr>
          <p:nvPr/>
        </p:nvCxnSpPr>
        <p:spPr>
          <a:xfrm>
            <a:off x="7694739" y="168698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E2C0FA-4B31-492B-9EBA-3A07368A83E5}"/>
              </a:ext>
            </a:extLst>
          </p:cNvPr>
          <p:cNvCxnSpPr>
            <a:cxnSpLocks/>
          </p:cNvCxnSpPr>
          <p:nvPr/>
        </p:nvCxnSpPr>
        <p:spPr>
          <a:xfrm>
            <a:off x="8019859" y="1691717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1E70FDE-4085-4E10-A4A8-2DEDCB03FF90}"/>
              </a:ext>
            </a:extLst>
          </p:cNvPr>
          <p:cNvCxnSpPr>
            <a:cxnSpLocks/>
          </p:cNvCxnSpPr>
          <p:nvPr/>
        </p:nvCxnSpPr>
        <p:spPr>
          <a:xfrm>
            <a:off x="10916306" y="166325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74E0BF-C7E9-4FFB-92F1-0CC356956869}"/>
              </a:ext>
            </a:extLst>
          </p:cNvPr>
          <p:cNvCxnSpPr>
            <a:cxnSpLocks/>
          </p:cNvCxnSpPr>
          <p:nvPr/>
        </p:nvCxnSpPr>
        <p:spPr>
          <a:xfrm>
            <a:off x="11246503" y="1659026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CDF2CD-AC74-4A43-AD6D-87CFEAF2F887}"/>
              </a:ext>
            </a:extLst>
          </p:cNvPr>
          <p:cNvSpPr txBox="1"/>
          <p:nvPr/>
        </p:nvSpPr>
        <p:spPr>
          <a:xfrm>
            <a:off x="7353468" y="162161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F000B6-D814-4AC7-A862-B474515C15DF}"/>
              </a:ext>
            </a:extLst>
          </p:cNvPr>
          <p:cNvSpPr txBox="1"/>
          <p:nvPr/>
        </p:nvSpPr>
        <p:spPr>
          <a:xfrm>
            <a:off x="10576763" y="159721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01F0D20-1B99-4934-B292-CABF5149028E}"/>
              </a:ext>
            </a:extLst>
          </p:cNvPr>
          <p:cNvSpPr/>
          <p:nvPr/>
        </p:nvSpPr>
        <p:spPr>
          <a:xfrm>
            <a:off x="7367458" y="3615891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6A458C3-83CF-4C31-A787-C3A474A9922C}"/>
              </a:ext>
            </a:extLst>
          </p:cNvPr>
          <p:cNvSpPr txBox="1"/>
          <p:nvPr/>
        </p:nvSpPr>
        <p:spPr>
          <a:xfrm>
            <a:off x="7011356" y="394246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7C5322-711A-4A77-91E9-5158FB62BDF5}"/>
              </a:ext>
            </a:extLst>
          </p:cNvPr>
          <p:cNvSpPr txBox="1"/>
          <p:nvPr/>
        </p:nvSpPr>
        <p:spPr>
          <a:xfrm>
            <a:off x="7321430" y="328458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15D01A-8E52-437D-8EB8-14693221FD5D}"/>
              </a:ext>
            </a:extLst>
          </p:cNvPr>
          <p:cNvSpPr/>
          <p:nvPr/>
        </p:nvSpPr>
        <p:spPr>
          <a:xfrm>
            <a:off x="9106780" y="3592504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0717FE-773F-494E-8331-19F1A341E03D}"/>
              </a:ext>
            </a:extLst>
          </p:cNvPr>
          <p:cNvSpPr txBox="1"/>
          <p:nvPr/>
        </p:nvSpPr>
        <p:spPr>
          <a:xfrm>
            <a:off x="8729705" y="395263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31E506E-94CF-4FC0-BEC3-CB75E5D33D8A}"/>
              </a:ext>
            </a:extLst>
          </p:cNvPr>
          <p:cNvSpPr txBox="1"/>
          <p:nvPr/>
        </p:nvSpPr>
        <p:spPr>
          <a:xfrm>
            <a:off x="9332626" y="323890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D524287-00A6-4A48-8938-A96CD2A42B42}"/>
              </a:ext>
            </a:extLst>
          </p:cNvPr>
          <p:cNvSpPr/>
          <p:nvPr/>
        </p:nvSpPr>
        <p:spPr>
          <a:xfrm>
            <a:off x="10604467" y="3560149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279349-367B-413E-9E98-0189BC7D0336}"/>
              </a:ext>
            </a:extLst>
          </p:cNvPr>
          <p:cNvSpPr txBox="1"/>
          <p:nvPr/>
        </p:nvSpPr>
        <p:spPr>
          <a:xfrm>
            <a:off x="10256268" y="392028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2FC050-6EB2-4A48-9005-F6C7A331050F}"/>
              </a:ext>
            </a:extLst>
          </p:cNvPr>
          <p:cNvSpPr txBox="1"/>
          <p:nvPr/>
        </p:nvSpPr>
        <p:spPr>
          <a:xfrm>
            <a:off x="10059283" y="38714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C02678B-8AC1-4093-B240-A327AD5948F1}"/>
              </a:ext>
            </a:extLst>
          </p:cNvPr>
          <p:cNvSpPr txBox="1"/>
          <p:nvPr/>
        </p:nvSpPr>
        <p:spPr>
          <a:xfrm>
            <a:off x="10550719" y="324253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85BD3A0-A737-456B-9195-BDD19E30AD4A}"/>
              </a:ext>
            </a:extLst>
          </p:cNvPr>
          <p:cNvSpPr txBox="1"/>
          <p:nvPr/>
        </p:nvSpPr>
        <p:spPr>
          <a:xfrm>
            <a:off x="8373059" y="389567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E250DF-3B83-45E0-8C05-E50F8219E8AE}"/>
              </a:ext>
            </a:extLst>
          </p:cNvPr>
          <p:cNvCxnSpPr>
            <a:cxnSpLocks/>
          </p:cNvCxnSpPr>
          <p:nvPr/>
        </p:nvCxnSpPr>
        <p:spPr>
          <a:xfrm flipH="1">
            <a:off x="7367459" y="3952908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9D31B2C-72E6-4B32-A229-ABDAF68F9767}"/>
              </a:ext>
            </a:extLst>
          </p:cNvPr>
          <p:cNvCxnSpPr>
            <a:cxnSpLocks/>
          </p:cNvCxnSpPr>
          <p:nvPr/>
        </p:nvCxnSpPr>
        <p:spPr>
          <a:xfrm flipH="1">
            <a:off x="7367457" y="4301884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A37C08-912D-4768-BAA4-D7F78054BD96}"/>
              </a:ext>
            </a:extLst>
          </p:cNvPr>
          <p:cNvCxnSpPr>
            <a:cxnSpLocks/>
          </p:cNvCxnSpPr>
          <p:nvPr/>
        </p:nvCxnSpPr>
        <p:spPr>
          <a:xfrm flipH="1">
            <a:off x="9111249" y="3938318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F983C64-5169-4CD4-869F-ADA18E4E811D}"/>
              </a:ext>
            </a:extLst>
          </p:cNvPr>
          <p:cNvCxnSpPr>
            <a:cxnSpLocks/>
          </p:cNvCxnSpPr>
          <p:nvPr/>
        </p:nvCxnSpPr>
        <p:spPr>
          <a:xfrm flipH="1">
            <a:off x="9111249" y="4295534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4F0D7CD-670B-48C3-85C1-55CB56A3BC29}"/>
              </a:ext>
            </a:extLst>
          </p:cNvPr>
          <p:cNvSpPr txBox="1"/>
          <p:nvPr/>
        </p:nvSpPr>
        <p:spPr>
          <a:xfrm>
            <a:off x="7631246" y="364652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45299E-0AE5-40A7-823D-BAE39451B640}"/>
              </a:ext>
            </a:extLst>
          </p:cNvPr>
          <p:cNvSpPr txBox="1"/>
          <p:nvPr/>
        </p:nvSpPr>
        <p:spPr>
          <a:xfrm>
            <a:off x="9056733" y="358482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60FE285-D180-409D-9771-350317724407}"/>
              </a:ext>
            </a:extLst>
          </p:cNvPr>
          <p:cNvSpPr/>
          <p:nvPr/>
        </p:nvSpPr>
        <p:spPr>
          <a:xfrm>
            <a:off x="7380310" y="5485856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2A31A3-72F7-4BCE-BB18-B765DCDB0871}"/>
              </a:ext>
            </a:extLst>
          </p:cNvPr>
          <p:cNvSpPr txBox="1"/>
          <p:nvPr/>
        </p:nvSpPr>
        <p:spPr>
          <a:xfrm>
            <a:off x="7334282" y="522183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B7BCCCD-F5FB-419D-94B1-29FCDB5CBFD0}"/>
              </a:ext>
            </a:extLst>
          </p:cNvPr>
          <p:cNvSpPr/>
          <p:nvPr/>
        </p:nvSpPr>
        <p:spPr>
          <a:xfrm>
            <a:off x="9119632" y="5491653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665849E-B233-4AD1-909E-071A5815E9FD}"/>
              </a:ext>
            </a:extLst>
          </p:cNvPr>
          <p:cNvSpPr txBox="1"/>
          <p:nvPr/>
        </p:nvSpPr>
        <p:spPr>
          <a:xfrm>
            <a:off x="9345478" y="517615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EC419B-7AB9-4D6D-AB09-2DC15C5F939A}"/>
              </a:ext>
            </a:extLst>
          </p:cNvPr>
          <p:cNvSpPr/>
          <p:nvPr/>
        </p:nvSpPr>
        <p:spPr>
          <a:xfrm>
            <a:off x="10617319" y="5459298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643370D-AE72-40F9-BD9A-7CF2B2D55813}"/>
              </a:ext>
            </a:extLst>
          </p:cNvPr>
          <p:cNvSpPr txBox="1"/>
          <p:nvPr/>
        </p:nvSpPr>
        <p:spPr>
          <a:xfrm>
            <a:off x="10269120" y="581942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656317-724B-42FC-9951-B3CCF0E8FADE}"/>
              </a:ext>
            </a:extLst>
          </p:cNvPr>
          <p:cNvSpPr txBox="1"/>
          <p:nvPr/>
        </p:nvSpPr>
        <p:spPr>
          <a:xfrm>
            <a:off x="10017551" y="577061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BAA1444-3AAA-4010-9AF0-D184CAE1690C}"/>
              </a:ext>
            </a:extLst>
          </p:cNvPr>
          <p:cNvSpPr txBox="1"/>
          <p:nvPr/>
        </p:nvSpPr>
        <p:spPr>
          <a:xfrm>
            <a:off x="10563571" y="5179786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24C9BB-7ABB-4B6F-A051-29E69D2CDD42}"/>
              </a:ext>
            </a:extLst>
          </p:cNvPr>
          <p:cNvSpPr txBox="1"/>
          <p:nvPr/>
        </p:nvSpPr>
        <p:spPr>
          <a:xfrm>
            <a:off x="8385911" y="579482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8F93C3-A2E6-405E-BF0A-DAA39DF9059A}"/>
              </a:ext>
            </a:extLst>
          </p:cNvPr>
          <p:cNvSpPr txBox="1"/>
          <p:nvPr/>
        </p:nvSpPr>
        <p:spPr>
          <a:xfrm>
            <a:off x="7644098" y="551649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86B115-51F8-41F7-95B1-FA31DAF6D09A}"/>
              </a:ext>
            </a:extLst>
          </p:cNvPr>
          <p:cNvSpPr txBox="1"/>
          <p:nvPr/>
        </p:nvSpPr>
        <p:spPr>
          <a:xfrm>
            <a:off x="8809816" y="547728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8A08CC-3AE8-499E-98E4-66B2ED452C66}"/>
              </a:ext>
            </a:extLst>
          </p:cNvPr>
          <p:cNvSpPr txBox="1"/>
          <p:nvPr/>
        </p:nvSpPr>
        <p:spPr>
          <a:xfrm>
            <a:off x="103865" y="47651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Loop NC 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C7624E-93E8-40AE-9302-77DB48C0614B}"/>
              </a:ext>
            </a:extLst>
          </p:cNvPr>
          <p:cNvSpPr txBox="1"/>
          <p:nvPr/>
        </p:nvSpPr>
        <p:spPr>
          <a:xfrm>
            <a:off x="29666" y="2757206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Loop KC :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DE62F5-1FC3-4942-BDA8-CBCF196C0ED2}"/>
              </a:ext>
            </a:extLst>
          </p:cNvPr>
          <p:cNvSpPr txBox="1"/>
          <p:nvPr/>
        </p:nvSpPr>
        <p:spPr>
          <a:xfrm>
            <a:off x="-1415" y="4831565"/>
            <a:ext cx="38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Loop MC :</a:t>
            </a:r>
            <a:r>
              <a:rPr lang="zh-CN" altLang="en-US" dirty="0"/>
              <a:t> </a:t>
            </a:r>
            <a:r>
              <a:rPr lang="en-US" altLang="zh-CN" dirty="0"/>
              <a:t>M  (GEPB, in GOTO)</a:t>
            </a:r>
            <a:endParaRPr 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83BFC9-4050-4D4C-804B-63991AFB4E08}"/>
              </a:ext>
            </a:extLst>
          </p:cNvPr>
          <p:cNvSpPr txBox="1"/>
          <p:nvPr/>
        </p:nvSpPr>
        <p:spPr>
          <a:xfrm>
            <a:off x="6721320" y="108752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BA1CFB-839C-44BF-AE57-0A6FC4AC110B}"/>
              </a:ext>
            </a:extLst>
          </p:cNvPr>
          <p:cNvSpPr txBox="1"/>
          <p:nvPr/>
        </p:nvSpPr>
        <p:spPr>
          <a:xfrm>
            <a:off x="6734839" y="289265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99C5001-88BE-4B43-B088-EB3EDE5EFBD5}"/>
              </a:ext>
            </a:extLst>
          </p:cNvPr>
          <p:cNvSpPr/>
          <p:nvPr/>
        </p:nvSpPr>
        <p:spPr>
          <a:xfrm>
            <a:off x="6350000" y="718051"/>
            <a:ext cx="5676418" cy="606596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9FD24A-1C73-465F-98D7-645DAEC641B9}"/>
              </a:ext>
            </a:extLst>
          </p:cNvPr>
          <p:cNvSpPr txBox="1"/>
          <p:nvPr/>
        </p:nvSpPr>
        <p:spPr>
          <a:xfrm>
            <a:off x="6353409" y="828371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DE1E114-537C-4F14-8BAE-B540E70B911E}"/>
              </a:ext>
            </a:extLst>
          </p:cNvPr>
          <p:cNvSpPr/>
          <p:nvPr/>
        </p:nvSpPr>
        <p:spPr>
          <a:xfrm>
            <a:off x="6631806" y="4877793"/>
            <a:ext cx="5162115" cy="17347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3D3D7E-8230-48BA-9C56-C145142EB4D8}"/>
              </a:ext>
            </a:extLst>
          </p:cNvPr>
          <p:cNvSpPr txBox="1"/>
          <p:nvPr/>
        </p:nvSpPr>
        <p:spPr>
          <a:xfrm>
            <a:off x="6723696" y="4875234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4645B3D-2271-4111-9542-E1CA27939B6C}"/>
              </a:ext>
            </a:extLst>
          </p:cNvPr>
          <p:cNvCxnSpPr>
            <a:cxnSpLocks/>
          </p:cNvCxnSpPr>
          <p:nvPr/>
        </p:nvCxnSpPr>
        <p:spPr>
          <a:xfrm>
            <a:off x="9229151" y="549243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572C898-4FA2-4D14-9838-8E872685271F}"/>
              </a:ext>
            </a:extLst>
          </p:cNvPr>
          <p:cNvCxnSpPr>
            <a:cxnSpLocks/>
          </p:cNvCxnSpPr>
          <p:nvPr/>
        </p:nvCxnSpPr>
        <p:spPr>
          <a:xfrm>
            <a:off x="9341729" y="5500702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7F2CADF-4006-4A0A-847E-99255B683FB7}"/>
              </a:ext>
            </a:extLst>
          </p:cNvPr>
          <p:cNvCxnSpPr>
            <a:cxnSpLocks/>
          </p:cNvCxnSpPr>
          <p:nvPr/>
        </p:nvCxnSpPr>
        <p:spPr>
          <a:xfrm>
            <a:off x="9454970" y="549243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246524-65EE-4B8E-A4AD-429FCCC1EE09}"/>
              </a:ext>
            </a:extLst>
          </p:cNvPr>
          <p:cNvCxnSpPr>
            <a:cxnSpLocks/>
          </p:cNvCxnSpPr>
          <p:nvPr/>
        </p:nvCxnSpPr>
        <p:spPr>
          <a:xfrm>
            <a:off x="9560803" y="548756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EAAF655-64FF-4EF5-834F-418575318DD6}"/>
              </a:ext>
            </a:extLst>
          </p:cNvPr>
          <p:cNvCxnSpPr>
            <a:cxnSpLocks/>
          </p:cNvCxnSpPr>
          <p:nvPr/>
        </p:nvCxnSpPr>
        <p:spPr>
          <a:xfrm>
            <a:off x="9675102" y="548756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11E5D37-2558-41BB-8795-3C085294040A}"/>
              </a:ext>
            </a:extLst>
          </p:cNvPr>
          <p:cNvCxnSpPr>
            <a:cxnSpLocks/>
          </p:cNvCxnSpPr>
          <p:nvPr/>
        </p:nvCxnSpPr>
        <p:spPr>
          <a:xfrm>
            <a:off x="9789391" y="5487764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69A866F-5538-4DAF-8090-9F8CCD0A9768}"/>
              </a:ext>
            </a:extLst>
          </p:cNvPr>
          <p:cNvCxnSpPr>
            <a:cxnSpLocks/>
          </p:cNvCxnSpPr>
          <p:nvPr/>
        </p:nvCxnSpPr>
        <p:spPr>
          <a:xfrm>
            <a:off x="9901969" y="548756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892096A-3538-4636-9270-0C42012FCE3C}"/>
              </a:ext>
            </a:extLst>
          </p:cNvPr>
          <p:cNvCxnSpPr>
            <a:cxnSpLocks/>
          </p:cNvCxnSpPr>
          <p:nvPr/>
        </p:nvCxnSpPr>
        <p:spPr>
          <a:xfrm>
            <a:off x="10015210" y="549199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4C414A6-487E-4BD0-B0AF-A28A97995EE8}"/>
              </a:ext>
            </a:extLst>
          </p:cNvPr>
          <p:cNvCxnSpPr>
            <a:cxnSpLocks/>
          </p:cNvCxnSpPr>
          <p:nvPr/>
        </p:nvCxnSpPr>
        <p:spPr>
          <a:xfrm>
            <a:off x="10627470" y="556640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402A4D9-6BBB-47D7-883F-E57C9CDED8AB}"/>
              </a:ext>
            </a:extLst>
          </p:cNvPr>
          <p:cNvCxnSpPr>
            <a:cxnSpLocks/>
          </p:cNvCxnSpPr>
          <p:nvPr/>
        </p:nvCxnSpPr>
        <p:spPr>
          <a:xfrm>
            <a:off x="10627470" y="5680678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141AE0C-E8E7-4C57-AE81-37383506E3BE}"/>
              </a:ext>
            </a:extLst>
          </p:cNvPr>
          <p:cNvCxnSpPr>
            <a:cxnSpLocks/>
          </p:cNvCxnSpPr>
          <p:nvPr/>
        </p:nvCxnSpPr>
        <p:spPr>
          <a:xfrm>
            <a:off x="10627470" y="5799973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81FCD44-ACB9-41C0-8CC9-7E0997787F2C}"/>
              </a:ext>
            </a:extLst>
          </p:cNvPr>
          <p:cNvCxnSpPr>
            <a:cxnSpLocks/>
          </p:cNvCxnSpPr>
          <p:nvPr/>
        </p:nvCxnSpPr>
        <p:spPr>
          <a:xfrm>
            <a:off x="10627470" y="5918508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A425FA0-0A82-436A-A67D-BE9D14AF2B0C}"/>
              </a:ext>
            </a:extLst>
          </p:cNvPr>
          <p:cNvCxnSpPr>
            <a:cxnSpLocks/>
          </p:cNvCxnSpPr>
          <p:nvPr/>
        </p:nvCxnSpPr>
        <p:spPr>
          <a:xfrm>
            <a:off x="10629688" y="603704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8CDC822-8B20-4275-9BA7-78AD3FF5868E}"/>
              </a:ext>
            </a:extLst>
          </p:cNvPr>
          <p:cNvCxnSpPr>
            <a:cxnSpLocks/>
          </p:cNvCxnSpPr>
          <p:nvPr/>
        </p:nvCxnSpPr>
        <p:spPr>
          <a:xfrm>
            <a:off x="10623237" y="615736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3B9BD96-E133-4B33-BA41-AF367F8D33BF}"/>
              </a:ext>
            </a:extLst>
          </p:cNvPr>
          <p:cNvCxnSpPr>
            <a:cxnSpLocks/>
          </p:cNvCxnSpPr>
          <p:nvPr/>
        </p:nvCxnSpPr>
        <p:spPr>
          <a:xfrm>
            <a:off x="10629688" y="627636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513064-4A17-4522-B923-07355CE01829}"/>
              </a:ext>
            </a:extLst>
          </p:cNvPr>
          <p:cNvCxnSpPr>
            <a:cxnSpLocks/>
          </p:cNvCxnSpPr>
          <p:nvPr/>
        </p:nvCxnSpPr>
        <p:spPr>
          <a:xfrm>
            <a:off x="10629688" y="638220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56F07A-B300-4F61-9674-0AADAB2C9C69}"/>
              </a:ext>
            </a:extLst>
          </p:cNvPr>
          <p:cNvSpPr/>
          <p:nvPr/>
        </p:nvSpPr>
        <p:spPr>
          <a:xfrm>
            <a:off x="6710035" y="6427673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91558E-24C5-4FBA-8761-EBB15B7D6E0A}"/>
              </a:ext>
            </a:extLst>
          </p:cNvPr>
          <p:cNvSpPr txBox="1"/>
          <p:nvPr/>
        </p:nvSpPr>
        <p:spPr>
          <a:xfrm>
            <a:off x="6996848" y="6331980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979FAE1-36F3-47E6-8D8A-9860176E2924}"/>
              </a:ext>
            </a:extLst>
          </p:cNvPr>
          <p:cNvSpPr/>
          <p:nvPr/>
        </p:nvSpPr>
        <p:spPr>
          <a:xfrm>
            <a:off x="6710035" y="6255466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B8C6DAB-0D06-4CAD-88AE-C0FA7B21EB57}"/>
              </a:ext>
            </a:extLst>
          </p:cNvPr>
          <p:cNvSpPr txBox="1"/>
          <p:nvPr/>
        </p:nvSpPr>
        <p:spPr>
          <a:xfrm>
            <a:off x="6992655" y="616266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C76417C-7BB0-43B1-9504-1B1DA245CAF7}"/>
              </a:ext>
            </a:extLst>
          </p:cNvPr>
          <p:cNvSpPr/>
          <p:nvPr/>
        </p:nvSpPr>
        <p:spPr>
          <a:xfrm>
            <a:off x="6705842" y="6083548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DA20517-66BD-4934-B6BF-43C3C2CA89AC}"/>
              </a:ext>
            </a:extLst>
          </p:cNvPr>
          <p:cNvSpPr txBox="1"/>
          <p:nvPr/>
        </p:nvSpPr>
        <p:spPr>
          <a:xfrm>
            <a:off x="6988462" y="600047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C9E2D94-2DE8-4222-894F-606E09760450}"/>
              </a:ext>
            </a:extLst>
          </p:cNvPr>
          <p:cNvSpPr/>
          <p:nvPr/>
        </p:nvSpPr>
        <p:spPr>
          <a:xfrm>
            <a:off x="6710035" y="5895350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D12E1A9-AA6E-4955-8E69-296CE1AF0232}"/>
              </a:ext>
            </a:extLst>
          </p:cNvPr>
          <p:cNvSpPr txBox="1"/>
          <p:nvPr/>
        </p:nvSpPr>
        <p:spPr>
          <a:xfrm>
            <a:off x="6992655" y="5812281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46A5C76B-B8BD-49E8-83D1-957745F47259}"/>
              </a:ext>
            </a:extLst>
          </p:cNvPr>
          <p:cNvCxnSpPr>
            <a:cxnSpLocks/>
            <a:stCxn id="23" idx="3"/>
            <a:endCxn id="49" idx="3"/>
          </p:cNvCxnSpPr>
          <p:nvPr/>
        </p:nvCxnSpPr>
        <p:spPr>
          <a:xfrm>
            <a:off x="4996205" y="3915351"/>
            <a:ext cx="103081" cy="1159316"/>
          </a:xfrm>
          <a:prstGeom prst="bentConnector3">
            <a:avLst>
              <a:gd name="adj1" fmla="val 3217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8CB07BD-B949-422E-B4CA-4A6CA60B9DF8}"/>
              </a:ext>
            </a:extLst>
          </p:cNvPr>
          <p:cNvSpPr txBox="1"/>
          <p:nvPr/>
        </p:nvSpPr>
        <p:spPr>
          <a:xfrm>
            <a:off x="5276532" y="4482880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Pack_B</a:t>
            </a:r>
            <a:endParaRPr lang="en-US" dirty="0"/>
          </a:p>
        </p:txBody>
      </p: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8D7E4E1A-0367-46CF-9874-3A3631303C05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4047924" y="2758330"/>
            <a:ext cx="5050369" cy="3776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8FDA631-A6CD-4B15-9D74-5DD4D791DC9F}"/>
              </a:ext>
            </a:extLst>
          </p:cNvPr>
          <p:cNvSpPr txBox="1"/>
          <p:nvPr/>
        </p:nvSpPr>
        <p:spPr>
          <a:xfrm>
            <a:off x="3188522" y="6349858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Pack_A</a:t>
            </a:r>
            <a:endParaRPr lang="en-US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53C7915-DE48-4296-A027-C9B5CB6DFE92}"/>
              </a:ext>
            </a:extLst>
          </p:cNvPr>
          <p:cNvSpPr txBox="1"/>
          <p:nvPr/>
        </p:nvSpPr>
        <p:spPr>
          <a:xfrm>
            <a:off x="81198" y="587949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F7858D6-E1D4-4C03-8007-8A23A450666B}"/>
              </a:ext>
            </a:extLst>
          </p:cNvPr>
          <p:cNvSpPr txBox="1"/>
          <p:nvPr/>
        </p:nvSpPr>
        <p:spPr>
          <a:xfrm>
            <a:off x="2338826" y="59178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0768D-820B-41C1-9BC5-D8D50330D73E}"/>
              </a:ext>
            </a:extLst>
          </p:cNvPr>
          <p:cNvSpPr txBox="1"/>
          <p:nvPr/>
        </p:nvSpPr>
        <p:spPr>
          <a:xfrm>
            <a:off x="118294" y="86598"/>
            <a:ext cx="5158237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1).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Gemm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blocking, described in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blislab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(col major)</a:t>
            </a:r>
          </a:p>
        </p:txBody>
      </p:sp>
    </p:spTree>
    <p:extLst>
      <p:ext uri="{BB962C8B-B14F-4D97-AF65-F5344CB8AC3E}">
        <p14:creationId xmlns:p14="http://schemas.microsoft.com/office/powerpoint/2010/main" val="79862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620869-16C5-420D-A8C3-5858CAF59EB8}"/>
              </a:ext>
            </a:extLst>
          </p:cNvPr>
          <p:cNvSpPr/>
          <p:nvPr/>
        </p:nvSpPr>
        <p:spPr>
          <a:xfrm>
            <a:off x="1115697" y="758890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5C362-528A-40E2-BEC1-B397F998AEE5}"/>
              </a:ext>
            </a:extLst>
          </p:cNvPr>
          <p:cNvSpPr txBox="1"/>
          <p:nvPr/>
        </p:nvSpPr>
        <p:spPr>
          <a:xfrm>
            <a:off x="1069669" y="49486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4D57EB-7FC5-4B49-AAF6-DE18D6CF8917}"/>
              </a:ext>
            </a:extLst>
          </p:cNvPr>
          <p:cNvSpPr/>
          <p:nvPr/>
        </p:nvSpPr>
        <p:spPr>
          <a:xfrm>
            <a:off x="2855019" y="764687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989E9-C9B8-492E-8D1D-E41E4E103664}"/>
              </a:ext>
            </a:extLst>
          </p:cNvPr>
          <p:cNvSpPr txBox="1"/>
          <p:nvPr/>
        </p:nvSpPr>
        <p:spPr>
          <a:xfrm>
            <a:off x="3080865" y="44918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15562-9255-40A4-ADD5-BD2A1DCA1CEB}"/>
              </a:ext>
            </a:extLst>
          </p:cNvPr>
          <p:cNvSpPr/>
          <p:nvPr/>
        </p:nvSpPr>
        <p:spPr>
          <a:xfrm>
            <a:off x="4352706" y="732332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05377-6B73-4146-AE0D-7859D3AEB1A6}"/>
              </a:ext>
            </a:extLst>
          </p:cNvPr>
          <p:cNvSpPr txBox="1"/>
          <p:nvPr/>
        </p:nvSpPr>
        <p:spPr>
          <a:xfrm>
            <a:off x="4004507" y="109246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F332C-1361-4532-A553-D5C55739CDBD}"/>
              </a:ext>
            </a:extLst>
          </p:cNvPr>
          <p:cNvSpPr txBox="1"/>
          <p:nvPr/>
        </p:nvSpPr>
        <p:spPr>
          <a:xfrm>
            <a:off x="3752938" y="104365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681EA-06EC-45F9-B1E3-D804D70E1020}"/>
              </a:ext>
            </a:extLst>
          </p:cNvPr>
          <p:cNvSpPr txBox="1"/>
          <p:nvPr/>
        </p:nvSpPr>
        <p:spPr>
          <a:xfrm>
            <a:off x="4298958" y="45282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D9E64-4474-4A3B-AF89-21FC2847734C}"/>
              </a:ext>
            </a:extLst>
          </p:cNvPr>
          <p:cNvSpPr txBox="1"/>
          <p:nvPr/>
        </p:nvSpPr>
        <p:spPr>
          <a:xfrm>
            <a:off x="2121298" y="106785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85DF1B-8CAB-4D57-9076-608483778341}"/>
              </a:ext>
            </a:extLst>
          </p:cNvPr>
          <p:cNvSpPr txBox="1"/>
          <p:nvPr/>
        </p:nvSpPr>
        <p:spPr>
          <a:xfrm>
            <a:off x="1379485" y="78952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C2EFA-85BE-4E91-8B96-B64B09889562}"/>
              </a:ext>
            </a:extLst>
          </p:cNvPr>
          <p:cNvSpPr txBox="1"/>
          <p:nvPr/>
        </p:nvSpPr>
        <p:spPr>
          <a:xfrm>
            <a:off x="2545203" y="75032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6F5C8-9014-4918-94BB-032BDDDAC729}"/>
              </a:ext>
            </a:extLst>
          </p:cNvPr>
          <p:cNvSpPr/>
          <p:nvPr/>
        </p:nvSpPr>
        <p:spPr>
          <a:xfrm>
            <a:off x="367193" y="150827"/>
            <a:ext cx="4710645" cy="17347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CC3CE-0B43-4722-8A68-9D751284BEF8}"/>
              </a:ext>
            </a:extLst>
          </p:cNvPr>
          <p:cNvSpPr txBox="1"/>
          <p:nvPr/>
        </p:nvSpPr>
        <p:spPr>
          <a:xfrm>
            <a:off x="459083" y="148268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71820C-8077-4EC8-AAD3-8EBCCF26696C}"/>
              </a:ext>
            </a:extLst>
          </p:cNvPr>
          <p:cNvCxnSpPr>
            <a:cxnSpLocks/>
          </p:cNvCxnSpPr>
          <p:nvPr/>
        </p:nvCxnSpPr>
        <p:spPr>
          <a:xfrm>
            <a:off x="3077116" y="773736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FBCB5F-5546-4B60-A306-6EC72007041A}"/>
              </a:ext>
            </a:extLst>
          </p:cNvPr>
          <p:cNvCxnSpPr>
            <a:cxnSpLocks/>
          </p:cNvCxnSpPr>
          <p:nvPr/>
        </p:nvCxnSpPr>
        <p:spPr>
          <a:xfrm>
            <a:off x="3190357" y="765471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1747D0-7360-4F5A-A4F2-0E30BBB7ECAE}"/>
              </a:ext>
            </a:extLst>
          </p:cNvPr>
          <p:cNvCxnSpPr>
            <a:cxnSpLocks/>
          </p:cNvCxnSpPr>
          <p:nvPr/>
        </p:nvCxnSpPr>
        <p:spPr>
          <a:xfrm>
            <a:off x="3296190" y="76059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0A546CA-B03F-4E99-948B-D5D14DA6B161}"/>
              </a:ext>
            </a:extLst>
          </p:cNvPr>
          <p:cNvCxnSpPr>
            <a:cxnSpLocks/>
          </p:cNvCxnSpPr>
          <p:nvPr/>
        </p:nvCxnSpPr>
        <p:spPr>
          <a:xfrm>
            <a:off x="3410489" y="76059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127DBD-9C31-4AD4-810E-97171992F3C3}"/>
              </a:ext>
            </a:extLst>
          </p:cNvPr>
          <p:cNvCxnSpPr>
            <a:cxnSpLocks/>
          </p:cNvCxnSpPr>
          <p:nvPr/>
        </p:nvCxnSpPr>
        <p:spPr>
          <a:xfrm>
            <a:off x="3524778" y="76079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B8F375-F45C-4064-AD0E-B7AECAE51F9F}"/>
              </a:ext>
            </a:extLst>
          </p:cNvPr>
          <p:cNvCxnSpPr>
            <a:cxnSpLocks/>
          </p:cNvCxnSpPr>
          <p:nvPr/>
        </p:nvCxnSpPr>
        <p:spPr>
          <a:xfrm>
            <a:off x="3637356" y="76059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C5084C-0DE8-4293-A51B-7DA8C898CAE9}"/>
              </a:ext>
            </a:extLst>
          </p:cNvPr>
          <p:cNvCxnSpPr>
            <a:cxnSpLocks/>
          </p:cNvCxnSpPr>
          <p:nvPr/>
        </p:nvCxnSpPr>
        <p:spPr>
          <a:xfrm>
            <a:off x="3750597" y="765031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B54005-9FA9-4E2B-85A1-A8B29C73D7F6}"/>
              </a:ext>
            </a:extLst>
          </p:cNvPr>
          <p:cNvCxnSpPr>
            <a:cxnSpLocks/>
          </p:cNvCxnSpPr>
          <p:nvPr/>
        </p:nvCxnSpPr>
        <p:spPr>
          <a:xfrm>
            <a:off x="4362857" y="839443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EE8C6F-3DFD-4F11-B4E8-CCF77AA5100A}"/>
              </a:ext>
            </a:extLst>
          </p:cNvPr>
          <p:cNvCxnSpPr>
            <a:cxnSpLocks/>
          </p:cNvCxnSpPr>
          <p:nvPr/>
        </p:nvCxnSpPr>
        <p:spPr>
          <a:xfrm>
            <a:off x="4362857" y="95371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87803-B9B9-4FC7-9A50-CE81901C5258}"/>
              </a:ext>
            </a:extLst>
          </p:cNvPr>
          <p:cNvCxnSpPr>
            <a:cxnSpLocks/>
          </p:cNvCxnSpPr>
          <p:nvPr/>
        </p:nvCxnSpPr>
        <p:spPr>
          <a:xfrm>
            <a:off x="4362857" y="1073007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A56C69-AD52-483D-8C2B-23C1D25894E8}"/>
              </a:ext>
            </a:extLst>
          </p:cNvPr>
          <p:cNvCxnSpPr>
            <a:cxnSpLocks/>
          </p:cNvCxnSpPr>
          <p:nvPr/>
        </p:nvCxnSpPr>
        <p:spPr>
          <a:xfrm>
            <a:off x="4362857" y="119154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659FD7-DE31-4969-8719-49C297C6152C}"/>
              </a:ext>
            </a:extLst>
          </p:cNvPr>
          <p:cNvCxnSpPr>
            <a:cxnSpLocks/>
          </p:cNvCxnSpPr>
          <p:nvPr/>
        </p:nvCxnSpPr>
        <p:spPr>
          <a:xfrm>
            <a:off x="4365075" y="131007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87D3AE-FB13-434B-BF46-4E94FA051BD9}"/>
              </a:ext>
            </a:extLst>
          </p:cNvPr>
          <p:cNvCxnSpPr>
            <a:cxnSpLocks/>
          </p:cNvCxnSpPr>
          <p:nvPr/>
        </p:nvCxnSpPr>
        <p:spPr>
          <a:xfrm>
            <a:off x="4358624" y="1430403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27A1134-7245-4267-BA3A-32E54FDD0691}"/>
              </a:ext>
            </a:extLst>
          </p:cNvPr>
          <p:cNvCxnSpPr>
            <a:cxnSpLocks/>
          </p:cNvCxnSpPr>
          <p:nvPr/>
        </p:nvCxnSpPr>
        <p:spPr>
          <a:xfrm>
            <a:off x="4365075" y="1549403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08CC5F-5BA0-4155-8BF6-4E8CCD4FCCF1}"/>
              </a:ext>
            </a:extLst>
          </p:cNvPr>
          <p:cNvCxnSpPr>
            <a:cxnSpLocks/>
          </p:cNvCxnSpPr>
          <p:nvPr/>
        </p:nvCxnSpPr>
        <p:spPr>
          <a:xfrm>
            <a:off x="4365075" y="1655238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D6159A2-E699-4DAF-8964-C511D949A62A}"/>
              </a:ext>
            </a:extLst>
          </p:cNvPr>
          <p:cNvSpPr/>
          <p:nvPr/>
        </p:nvSpPr>
        <p:spPr>
          <a:xfrm>
            <a:off x="445422" y="1700707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69F9CA-3B13-4AA2-A0E9-FE6E9A8A6F29}"/>
              </a:ext>
            </a:extLst>
          </p:cNvPr>
          <p:cNvSpPr txBox="1"/>
          <p:nvPr/>
        </p:nvSpPr>
        <p:spPr>
          <a:xfrm>
            <a:off x="732235" y="1605014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49DAD9-1277-48F2-887A-778F3F487F2D}"/>
              </a:ext>
            </a:extLst>
          </p:cNvPr>
          <p:cNvSpPr/>
          <p:nvPr/>
        </p:nvSpPr>
        <p:spPr>
          <a:xfrm>
            <a:off x="445422" y="1528500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B5DD65-8D36-46CF-8616-4685229243D4}"/>
              </a:ext>
            </a:extLst>
          </p:cNvPr>
          <p:cNvSpPr txBox="1"/>
          <p:nvPr/>
        </p:nvSpPr>
        <p:spPr>
          <a:xfrm>
            <a:off x="728042" y="1435703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0B42C1-1752-4C5D-992F-08E7ECF95391}"/>
              </a:ext>
            </a:extLst>
          </p:cNvPr>
          <p:cNvSpPr/>
          <p:nvPr/>
        </p:nvSpPr>
        <p:spPr>
          <a:xfrm>
            <a:off x="441229" y="1356582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222E55-8D23-4EB7-8238-AB29FB810A19}"/>
              </a:ext>
            </a:extLst>
          </p:cNvPr>
          <p:cNvSpPr txBox="1"/>
          <p:nvPr/>
        </p:nvSpPr>
        <p:spPr>
          <a:xfrm>
            <a:off x="723849" y="1273513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2430B4-3226-4114-8D96-36BB83C86BB6}"/>
              </a:ext>
            </a:extLst>
          </p:cNvPr>
          <p:cNvSpPr/>
          <p:nvPr/>
        </p:nvSpPr>
        <p:spPr>
          <a:xfrm>
            <a:off x="445422" y="1168384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A4309-D410-4C00-9849-A0093E83D71D}"/>
              </a:ext>
            </a:extLst>
          </p:cNvPr>
          <p:cNvSpPr txBox="1"/>
          <p:nvPr/>
        </p:nvSpPr>
        <p:spPr>
          <a:xfrm>
            <a:off x="728042" y="1085315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8B6C3E-E13D-4E0C-A8F4-6451548C6793}"/>
              </a:ext>
            </a:extLst>
          </p:cNvPr>
          <p:cNvSpPr txBox="1"/>
          <p:nvPr/>
        </p:nvSpPr>
        <p:spPr>
          <a:xfrm>
            <a:off x="5917967" y="513657"/>
            <a:ext cx="37625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Load NR*MR C into register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 k : 0-&gt;KC-1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load MR float of A into register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load NR float of B into register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dot product MR, NR,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accumulate into MR*NC 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 for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Store MR*NC C into memory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CC21D7-A7D1-4D3E-827F-F1FFBC79CAF2}"/>
              </a:ext>
            </a:extLst>
          </p:cNvPr>
          <p:cNvSpPr/>
          <p:nvPr/>
        </p:nvSpPr>
        <p:spPr>
          <a:xfrm>
            <a:off x="1176374" y="2331185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727F6C-2367-4CD1-B3D3-32824BC0B56F}"/>
              </a:ext>
            </a:extLst>
          </p:cNvPr>
          <p:cNvSpPr txBox="1"/>
          <p:nvPr/>
        </p:nvSpPr>
        <p:spPr>
          <a:xfrm>
            <a:off x="1469100" y="235358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C194DF-6F94-49D5-A78F-A854D8E4F971}"/>
              </a:ext>
            </a:extLst>
          </p:cNvPr>
          <p:cNvSpPr txBox="1"/>
          <p:nvPr/>
        </p:nvSpPr>
        <p:spPr>
          <a:xfrm>
            <a:off x="1165627" y="203584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8AA6F8-DD50-4B9D-8108-D3FF93021015}"/>
              </a:ext>
            </a:extLst>
          </p:cNvPr>
          <p:cNvSpPr/>
          <p:nvPr/>
        </p:nvSpPr>
        <p:spPr>
          <a:xfrm>
            <a:off x="2407580" y="2342078"/>
            <a:ext cx="94001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786545-A049-4B6F-AA4F-98D8CEFDD7EE}"/>
              </a:ext>
            </a:extLst>
          </p:cNvPr>
          <p:cNvSpPr/>
          <p:nvPr/>
        </p:nvSpPr>
        <p:spPr>
          <a:xfrm>
            <a:off x="3102062" y="2330715"/>
            <a:ext cx="311840" cy="84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2F82E4-17C4-4A16-967B-681AE6512922}"/>
              </a:ext>
            </a:extLst>
          </p:cNvPr>
          <p:cNvSpPr txBox="1"/>
          <p:nvPr/>
        </p:nvSpPr>
        <p:spPr>
          <a:xfrm>
            <a:off x="2804647" y="2311300"/>
            <a:ext cx="31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B4AFE9-4431-4098-B203-3CAC72936473}"/>
              </a:ext>
            </a:extLst>
          </p:cNvPr>
          <p:cNvSpPr txBox="1"/>
          <p:nvPr/>
        </p:nvSpPr>
        <p:spPr>
          <a:xfrm>
            <a:off x="1743092" y="229202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9EB512-88CB-4D35-B397-2D6E66E6458F}"/>
              </a:ext>
            </a:extLst>
          </p:cNvPr>
          <p:cNvSpPr txBox="1"/>
          <p:nvPr/>
        </p:nvSpPr>
        <p:spPr>
          <a:xfrm>
            <a:off x="2110054" y="2335339"/>
            <a:ext cx="39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58E36E-9729-432B-8274-7927382E0448}"/>
              </a:ext>
            </a:extLst>
          </p:cNvPr>
          <p:cNvSpPr txBox="1"/>
          <p:nvPr/>
        </p:nvSpPr>
        <p:spPr>
          <a:xfrm>
            <a:off x="3084211" y="2100865"/>
            <a:ext cx="441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ED2796-11A9-4BAC-B307-997522AC8386}"/>
              </a:ext>
            </a:extLst>
          </p:cNvPr>
          <p:cNvSpPr/>
          <p:nvPr/>
        </p:nvSpPr>
        <p:spPr>
          <a:xfrm>
            <a:off x="2562267" y="2479714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348787D-31C5-4361-8A77-6512C2F672BE}"/>
              </a:ext>
            </a:extLst>
          </p:cNvPr>
          <p:cNvSpPr/>
          <p:nvPr/>
        </p:nvSpPr>
        <p:spPr>
          <a:xfrm>
            <a:off x="2646079" y="2483379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4ECCDBE-7999-4D81-980E-D16996E4115C}"/>
              </a:ext>
            </a:extLst>
          </p:cNvPr>
          <p:cNvSpPr/>
          <p:nvPr/>
        </p:nvSpPr>
        <p:spPr>
          <a:xfrm>
            <a:off x="2735974" y="2485622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5C8882-9E14-46ED-98F3-22F1D9C2D2D2}"/>
              </a:ext>
            </a:extLst>
          </p:cNvPr>
          <p:cNvSpPr/>
          <p:nvPr/>
        </p:nvSpPr>
        <p:spPr>
          <a:xfrm>
            <a:off x="3228771" y="2452900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698EE04-84EE-4CE7-9D71-5F2F88196775}"/>
              </a:ext>
            </a:extLst>
          </p:cNvPr>
          <p:cNvSpPr/>
          <p:nvPr/>
        </p:nvSpPr>
        <p:spPr>
          <a:xfrm>
            <a:off x="3228770" y="2531783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FC8F5FB-6212-4563-88E5-3FB865DB09C8}"/>
              </a:ext>
            </a:extLst>
          </p:cNvPr>
          <p:cNvSpPr/>
          <p:nvPr/>
        </p:nvSpPr>
        <p:spPr>
          <a:xfrm>
            <a:off x="3228249" y="2615176"/>
            <a:ext cx="58419" cy="584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DBA53484-C5A2-4691-BA1F-AD02D74F20E1}"/>
              </a:ext>
            </a:extLst>
          </p:cNvPr>
          <p:cNvSpPr/>
          <p:nvPr/>
        </p:nvSpPr>
        <p:spPr>
          <a:xfrm rot="16200000">
            <a:off x="2542791" y="2532999"/>
            <a:ext cx="96264" cy="3915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49C97946-64B6-4334-9987-92EAA334C09F}"/>
              </a:ext>
            </a:extLst>
          </p:cNvPr>
          <p:cNvSpPr/>
          <p:nvPr/>
        </p:nvSpPr>
        <p:spPr>
          <a:xfrm rot="10800000">
            <a:off x="3510939" y="2326905"/>
            <a:ext cx="96264" cy="39152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BB2B26F-6889-479D-A2C4-5E716A6CEBF6}"/>
              </a:ext>
            </a:extLst>
          </p:cNvPr>
          <p:cNvSpPr/>
          <p:nvPr/>
        </p:nvSpPr>
        <p:spPr>
          <a:xfrm>
            <a:off x="2229867" y="2776896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K:0-&gt;KC-1</a:t>
            </a:r>
            <a:endParaRPr lang="en-US" sz="105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461FBB-7D68-41AE-BD01-B9AF3CE6CF2C}"/>
              </a:ext>
            </a:extLst>
          </p:cNvPr>
          <p:cNvSpPr/>
          <p:nvPr/>
        </p:nvSpPr>
        <p:spPr>
          <a:xfrm>
            <a:off x="3524778" y="2495966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K:0-&gt;KC-1</a:t>
            </a:r>
            <a:endParaRPr lang="en-US" sz="105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DB0DE9-6E94-49E7-A57A-E5E151F2A6F9}"/>
              </a:ext>
            </a:extLst>
          </p:cNvPr>
          <p:cNvSpPr/>
          <p:nvPr/>
        </p:nvSpPr>
        <p:spPr>
          <a:xfrm>
            <a:off x="5917967" y="965573"/>
            <a:ext cx="3762568" cy="86460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B615D7-A00B-4E08-AAAF-FBFB292651C0}"/>
              </a:ext>
            </a:extLst>
          </p:cNvPr>
          <p:cNvSpPr/>
          <p:nvPr/>
        </p:nvSpPr>
        <p:spPr>
          <a:xfrm>
            <a:off x="1069669" y="2053616"/>
            <a:ext cx="3332272" cy="97765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05C9263-F38E-42FB-9A20-9ECAF368638B}"/>
              </a:ext>
            </a:extLst>
          </p:cNvPr>
          <p:cNvCxnSpPr>
            <a:cxnSpLocks/>
            <a:stCxn id="67" idx="1"/>
            <a:endCxn id="68" idx="3"/>
          </p:cNvCxnSpPr>
          <p:nvPr/>
        </p:nvCxnSpPr>
        <p:spPr>
          <a:xfrm rot="10800000" flipV="1">
            <a:off x="4401941" y="1397875"/>
            <a:ext cx="1516026" cy="1144567"/>
          </a:xfrm>
          <a:prstGeom prst="bent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54019F9-2C9C-47C1-B2EB-6FC36B650D68}"/>
              </a:ext>
            </a:extLst>
          </p:cNvPr>
          <p:cNvSpPr txBox="1"/>
          <p:nvPr/>
        </p:nvSpPr>
        <p:spPr>
          <a:xfrm>
            <a:off x="181648" y="3632213"/>
            <a:ext cx="33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Consolas" panose="020B0609020204030204" pitchFamily="49" charset="0"/>
              </a:rPr>
              <a:t>16x6</a:t>
            </a:r>
            <a:r>
              <a:rPr lang="en-US" altLang="zh-CN" sz="1400" dirty="0">
                <a:latin typeface="Consolas" panose="020B0609020204030204" pitchFamily="49" charset="0"/>
              </a:rPr>
              <a:t> micro kernel(MR=16,NR=6)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col major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A4BB7E-C522-4985-B702-004ED03987E3}"/>
              </a:ext>
            </a:extLst>
          </p:cNvPr>
          <p:cNvSpPr txBox="1"/>
          <p:nvPr/>
        </p:nvSpPr>
        <p:spPr>
          <a:xfrm>
            <a:off x="234988" y="3069937"/>
            <a:ext cx="5056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X86_64, Use avx256, ymm0-15, total </a:t>
            </a:r>
            <a:r>
              <a:rPr lang="en-US" altLang="zh-CN" sz="1400" b="1" u="sng" dirty="0">
                <a:latin typeface="Consolas" panose="020B0609020204030204" pitchFamily="49" charset="0"/>
              </a:rPr>
              <a:t>16 registers</a:t>
            </a:r>
            <a:r>
              <a:rPr lang="en-US" altLang="zh-CN" sz="14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256bit each(can load 8 float)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DC63CF1-BFBE-4884-AE4C-80C2662157E0}"/>
              </a:ext>
            </a:extLst>
          </p:cNvPr>
          <p:cNvSpPr txBox="1"/>
          <p:nvPr/>
        </p:nvSpPr>
        <p:spPr>
          <a:xfrm rot="16200000">
            <a:off x="324012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9E363CA-10ED-48E9-84E7-05D6907E20D1}"/>
              </a:ext>
            </a:extLst>
          </p:cNvPr>
          <p:cNvSpPr txBox="1"/>
          <p:nvPr/>
        </p:nvSpPr>
        <p:spPr>
          <a:xfrm rot="16200000">
            <a:off x="521904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ymm6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8873106-1A93-498B-B980-4CED33305FC2}"/>
              </a:ext>
            </a:extLst>
          </p:cNvPr>
          <p:cNvSpPr txBox="1"/>
          <p:nvPr/>
        </p:nvSpPr>
        <p:spPr>
          <a:xfrm rot="16200000">
            <a:off x="720251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ymm8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5CD4EEB-E483-44D1-ACCD-B11342367C65}"/>
              </a:ext>
            </a:extLst>
          </p:cNvPr>
          <p:cNvSpPr txBox="1"/>
          <p:nvPr/>
        </p:nvSpPr>
        <p:spPr>
          <a:xfrm rot="16200000">
            <a:off x="918143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61121-3163-4269-8E59-D5A8F69DBAFC}"/>
              </a:ext>
            </a:extLst>
          </p:cNvPr>
          <p:cNvSpPr txBox="1"/>
          <p:nvPr/>
        </p:nvSpPr>
        <p:spPr>
          <a:xfrm rot="16200000">
            <a:off x="1119613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C945AA-56C8-44ED-9BE0-BC81FB85AA83}"/>
              </a:ext>
            </a:extLst>
          </p:cNvPr>
          <p:cNvSpPr txBox="1"/>
          <p:nvPr/>
        </p:nvSpPr>
        <p:spPr>
          <a:xfrm rot="16200000">
            <a:off x="1317505" y="4879842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ymm14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5205C9B-1405-4EFB-A8C0-BD959C84F996}"/>
              </a:ext>
            </a:extLst>
          </p:cNvPr>
          <p:cNvSpPr txBox="1"/>
          <p:nvPr/>
        </p:nvSpPr>
        <p:spPr>
          <a:xfrm rot="16200000">
            <a:off x="324012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61C03CE-BA56-471F-8F15-A9FBA1AA3AAB}"/>
              </a:ext>
            </a:extLst>
          </p:cNvPr>
          <p:cNvSpPr txBox="1"/>
          <p:nvPr/>
        </p:nvSpPr>
        <p:spPr>
          <a:xfrm rot="16200000">
            <a:off x="521904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ymm7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02FA225-C2DC-494E-B774-F723ED9829D3}"/>
              </a:ext>
            </a:extLst>
          </p:cNvPr>
          <p:cNvSpPr txBox="1"/>
          <p:nvPr/>
        </p:nvSpPr>
        <p:spPr>
          <a:xfrm rot="16200000">
            <a:off x="720251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ymm9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5CCB724-2BAA-4120-B8D1-D9BF7B959468}"/>
              </a:ext>
            </a:extLst>
          </p:cNvPr>
          <p:cNvSpPr txBox="1"/>
          <p:nvPr/>
        </p:nvSpPr>
        <p:spPr>
          <a:xfrm rot="16200000">
            <a:off x="918143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62A33D-8488-48B1-ADDA-DE690CCDE282}"/>
              </a:ext>
            </a:extLst>
          </p:cNvPr>
          <p:cNvSpPr txBox="1"/>
          <p:nvPr/>
        </p:nvSpPr>
        <p:spPr>
          <a:xfrm rot="16200000">
            <a:off x="1119613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601A8B4-F27D-488D-B521-C20689B42405}"/>
              </a:ext>
            </a:extLst>
          </p:cNvPr>
          <p:cNvSpPr txBox="1"/>
          <p:nvPr/>
        </p:nvSpPr>
        <p:spPr>
          <a:xfrm rot="16200000">
            <a:off x="1317505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ymm15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CA83403D-0520-4781-86D9-6431604A15AE}"/>
              </a:ext>
            </a:extLst>
          </p:cNvPr>
          <p:cNvSpPr/>
          <p:nvPr/>
        </p:nvSpPr>
        <p:spPr>
          <a:xfrm>
            <a:off x="486589" y="4497154"/>
            <a:ext cx="157233" cy="191183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4B352A2-7166-44E8-8A39-2309EC010006}"/>
              </a:ext>
            </a:extLst>
          </p:cNvPr>
          <p:cNvSpPr txBox="1"/>
          <p:nvPr/>
        </p:nvSpPr>
        <p:spPr>
          <a:xfrm>
            <a:off x="123062" y="5268586"/>
            <a:ext cx="54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</a:p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=16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Left Brace 137">
            <a:extLst>
              <a:ext uri="{FF2B5EF4-FFF2-40B4-BE49-F238E27FC236}">
                <a16:creationId xmlns:a16="http://schemas.microsoft.com/office/drawing/2014/main" id="{E6997458-BC65-4A3E-B6C1-4D7E1DFDBF3C}"/>
              </a:ext>
            </a:extLst>
          </p:cNvPr>
          <p:cNvSpPr/>
          <p:nvPr/>
        </p:nvSpPr>
        <p:spPr>
          <a:xfrm rot="5400000">
            <a:off x="1196384" y="3784098"/>
            <a:ext cx="162867" cy="116846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963629-032B-485E-AB3C-16C6392F4B17}"/>
              </a:ext>
            </a:extLst>
          </p:cNvPr>
          <p:cNvSpPr txBox="1"/>
          <p:nvPr/>
        </p:nvSpPr>
        <p:spPr>
          <a:xfrm>
            <a:off x="1098011" y="4010542"/>
            <a:ext cx="822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NR=6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6B2D441-4990-48F7-8EA7-373401290B32}"/>
              </a:ext>
            </a:extLst>
          </p:cNvPr>
          <p:cNvSpPr txBox="1"/>
          <p:nvPr/>
        </p:nvSpPr>
        <p:spPr>
          <a:xfrm rot="16200000">
            <a:off x="3006666" y="5859457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ymm0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977F52-D701-4FD5-A0F1-E6BB3EDBC280}"/>
              </a:ext>
            </a:extLst>
          </p:cNvPr>
          <p:cNvSpPr txBox="1"/>
          <p:nvPr/>
        </p:nvSpPr>
        <p:spPr>
          <a:xfrm rot="16200000">
            <a:off x="3006666" y="4862021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ymm1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0BC2BCA-85C2-4225-A7AC-9776F546A9B9}"/>
              </a:ext>
            </a:extLst>
          </p:cNvPr>
          <p:cNvSpPr/>
          <p:nvPr/>
        </p:nvSpPr>
        <p:spPr>
          <a:xfrm>
            <a:off x="4005793" y="4048651"/>
            <a:ext cx="1078204" cy="159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5A77F3E-4B34-4B58-9845-21C257017274}"/>
              </a:ext>
            </a:extLst>
          </p:cNvPr>
          <p:cNvSpPr txBox="1"/>
          <p:nvPr/>
        </p:nvSpPr>
        <p:spPr>
          <a:xfrm rot="16200000">
            <a:off x="3638808" y="4862021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0930851-B1C7-46D4-8325-A51A79D21E5D}"/>
              </a:ext>
            </a:extLst>
          </p:cNvPr>
          <p:cNvSpPr txBox="1"/>
          <p:nvPr/>
        </p:nvSpPr>
        <p:spPr>
          <a:xfrm rot="16200000">
            <a:off x="3885785" y="4862021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ymm3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28C2D54-AA9B-4D33-A689-3A58AE4BFF61}"/>
              </a:ext>
            </a:extLst>
          </p:cNvPr>
          <p:cNvSpPr txBox="1"/>
          <p:nvPr/>
        </p:nvSpPr>
        <p:spPr>
          <a:xfrm rot="16200000">
            <a:off x="3636067" y="5853660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ymm2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64348EB-D38F-4B09-93BB-B2237F3552E4}"/>
              </a:ext>
            </a:extLst>
          </p:cNvPr>
          <p:cNvSpPr txBox="1"/>
          <p:nvPr/>
        </p:nvSpPr>
        <p:spPr>
          <a:xfrm rot="16200000">
            <a:off x="3892157" y="5857888"/>
            <a:ext cx="914400" cy="18466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txBody>
          <a:bodyPr wrap="square" lIns="91440" tIns="0" rIns="0" bIns="0" rtlCol="0" anchor="ctr" anchorCtr="0">
            <a:spAutoFit/>
          </a:bodyPr>
          <a:lstStyle/>
          <a:p>
            <a:r>
              <a:rPr lang="en-US" altLang="zh-CN" sz="1200" dirty="0">
                <a:latin typeface="Consolas" panose="020B0609020204030204" pitchFamily="49" charset="0"/>
              </a:rPr>
              <a:t>ymm3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A4AE619-E2F4-4934-8C1B-2DC4257E8B43}"/>
              </a:ext>
            </a:extLst>
          </p:cNvPr>
          <p:cNvCxnSpPr>
            <a:cxnSpLocks/>
          </p:cNvCxnSpPr>
          <p:nvPr/>
        </p:nvCxnSpPr>
        <p:spPr>
          <a:xfrm>
            <a:off x="4090316" y="4267762"/>
            <a:ext cx="0" cy="229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DC36F11-4AF4-47C8-AC91-8FE3AA2BA720}"/>
              </a:ext>
            </a:extLst>
          </p:cNvPr>
          <p:cNvCxnSpPr>
            <a:cxnSpLocks/>
          </p:cNvCxnSpPr>
          <p:nvPr/>
        </p:nvCxnSpPr>
        <p:spPr>
          <a:xfrm>
            <a:off x="4340869" y="4267761"/>
            <a:ext cx="0" cy="229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D3565A-3E2B-49E3-8271-253D8AB6E5DF}"/>
              </a:ext>
            </a:extLst>
          </p:cNvPr>
          <p:cNvCxnSpPr>
            <a:cxnSpLocks/>
          </p:cNvCxnSpPr>
          <p:nvPr/>
        </p:nvCxnSpPr>
        <p:spPr>
          <a:xfrm>
            <a:off x="4199210" y="4048649"/>
            <a:ext cx="0" cy="159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B873C7B-A96A-4A17-9BD3-4D90BD83A337}"/>
              </a:ext>
            </a:extLst>
          </p:cNvPr>
          <p:cNvCxnSpPr>
            <a:cxnSpLocks/>
          </p:cNvCxnSpPr>
          <p:nvPr/>
        </p:nvCxnSpPr>
        <p:spPr>
          <a:xfrm>
            <a:off x="4380877" y="4048649"/>
            <a:ext cx="0" cy="159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104E171-EA03-4A44-98CB-15889BCE0F48}"/>
              </a:ext>
            </a:extLst>
          </p:cNvPr>
          <p:cNvCxnSpPr>
            <a:cxnSpLocks/>
          </p:cNvCxnSpPr>
          <p:nvPr/>
        </p:nvCxnSpPr>
        <p:spPr>
          <a:xfrm>
            <a:off x="4562811" y="4048648"/>
            <a:ext cx="0" cy="159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9C94D86-69AC-43B5-9B1B-BE9451138A06}"/>
              </a:ext>
            </a:extLst>
          </p:cNvPr>
          <p:cNvCxnSpPr>
            <a:cxnSpLocks/>
          </p:cNvCxnSpPr>
          <p:nvPr/>
        </p:nvCxnSpPr>
        <p:spPr>
          <a:xfrm>
            <a:off x="4743786" y="4048648"/>
            <a:ext cx="0" cy="159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A00A27B-4578-4509-BAF1-D2E69204327F}"/>
              </a:ext>
            </a:extLst>
          </p:cNvPr>
          <p:cNvCxnSpPr>
            <a:cxnSpLocks/>
          </p:cNvCxnSpPr>
          <p:nvPr/>
        </p:nvCxnSpPr>
        <p:spPr>
          <a:xfrm>
            <a:off x="4917141" y="4048647"/>
            <a:ext cx="0" cy="159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206094-1CA8-4FDB-BD64-7C5A517AE434}"/>
              </a:ext>
            </a:extLst>
          </p:cNvPr>
          <p:cNvCxnSpPr>
            <a:cxnSpLocks/>
          </p:cNvCxnSpPr>
          <p:nvPr/>
        </p:nvCxnSpPr>
        <p:spPr>
          <a:xfrm>
            <a:off x="2964538" y="75889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A08CEDC-24BC-4DB9-98E5-2DC845054D50}"/>
              </a:ext>
            </a:extLst>
          </p:cNvPr>
          <p:cNvSpPr/>
          <p:nvPr/>
        </p:nvSpPr>
        <p:spPr>
          <a:xfrm>
            <a:off x="2862638" y="4515853"/>
            <a:ext cx="184666" cy="18873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FBEEE53-8672-4576-8F5F-631408532C12}"/>
              </a:ext>
            </a:extLst>
          </p:cNvPr>
          <p:cNvSpPr txBox="1"/>
          <p:nvPr/>
        </p:nvSpPr>
        <p:spPr>
          <a:xfrm>
            <a:off x="2562112" y="5351227"/>
            <a:ext cx="391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B7F99C5-C87C-4BC0-8F08-C0EED90A8CB3}"/>
              </a:ext>
            </a:extLst>
          </p:cNvPr>
          <p:cNvSpPr txBox="1"/>
          <p:nvPr/>
        </p:nvSpPr>
        <p:spPr>
          <a:xfrm>
            <a:off x="3960009" y="3803952"/>
            <a:ext cx="137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B</a:t>
            </a:r>
            <a:r>
              <a:rPr lang="zh-CN" altLang="en-US" sz="1400" dirty="0">
                <a:latin typeface="Consolas" panose="020B0609020204030204" pitchFamily="49" charset="0"/>
              </a:rPr>
              <a:t>，</a:t>
            </a:r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NR=6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BBD2466-51E3-479F-878E-B1861C5CF40A}"/>
              </a:ext>
            </a:extLst>
          </p:cNvPr>
          <p:cNvSpPr txBox="1"/>
          <p:nvPr/>
        </p:nvSpPr>
        <p:spPr>
          <a:xfrm>
            <a:off x="4289559" y="4221705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broadcast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2D7CB6D-4873-45EC-895A-FAC82CDEE310}"/>
              </a:ext>
            </a:extLst>
          </p:cNvPr>
          <p:cNvSpPr txBox="1"/>
          <p:nvPr/>
        </p:nvSpPr>
        <p:spPr>
          <a:xfrm>
            <a:off x="3604375" y="5265370"/>
            <a:ext cx="31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857007-98D7-46D4-85E5-903034CD4538}"/>
              </a:ext>
            </a:extLst>
          </p:cNvPr>
          <p:cNvSpPr txBox="1"/>
          <p:nvPr/>
        </p:nvSpPr>
        <p:spPr>
          <a:xfrm>
            <a:off x="2023892" y="522688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C4AA6C6-D19D-4591-9E19-57890E1E1301}"/>
              </a:ext>
            </a:extLst>
          </p:cNvPr>
          <p:cNvCxnSpPr>
            <a:cxnSpLocks/>
          </p:cNvCxnSpPr>
          <p:nvPr/>
        </p:nvCxnSpPr>
        <p:spPr>
          <a:xfrm>
            <a:off x="3069700" y="5945992"/>
            <a:ext cx="230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F9F233D-4C4F-492F-B5D1-69674A567373}"/>
              </a:ext>
            </a:extLst>
          </p:cNvPr>
          <p:cNvCxnSpPr>
            <a:cxnSpLocks/>
          </p:cNvCxnSpPr>
          <p:nvPr/>
        </p:nvCxnSpPr>
        <p:spPr>
          <a:xfrm>
            <a:off x="3078154" y="4972175"/>
            <a:ext cx="230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68E8142-29AB-4509-BAC4-A4A58A1F83B6}"/>
              </a:ext>
            </a:extLst>
          </p:cNvPr>
          <p:cNvSpPr txBox="1"/>
          <p:nvPr/>
        </p:nvSpPr>
        <p:spPr>
          <a:xfrm>
            <a:off x="2982611" y="467179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ld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B11E90D-1385-4CB9-8E65-7F91D6D4F2FB}"/>
              </a:ext>
            </a:extLst>
          </p:cNvPr>
          <p:cNvSpPr txBox="1"/>
          <p:nvPr/>
        </p:nvSpPr>
        <p:spPr>
          <a:xfrm>
            <a:off x="2999770" y="5674212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ld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A64FC6E-F5C7-483B-A19C-69B7B616A4E7}"/>
              </a:ext>
            </a:extLst>
          </p:cNvPr>
          <p:cNvSpPr txBox="1"/>
          <p:nvPr/>
        </p:nvSpPr>
        <p:spPr>
          <a:xfrm>
            <a:off x="5909614" y="2339518"/>
            <a:ext cx="5580615" cy="4339650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vmovaps</a:t>
            </a:r>
            <a:r>
              <a:rPr lang="en-US" sz="1200" dirty="0">
                <a:latin typeface="Consolas" panose="020B0609020204030204" pitchFamily="49" charset="0"/>
              </a:rPr>
              <a:t> 0*32(%%</a:t>
            </a:r>
            <a:r>
              <a:rPr lang="en-US" sz="1200" dirty="0" err="1">
                <a:latin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</a:rPr>
              <a:t>), %%ymm0         \n" // A panel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vmovaps</a:t>
            </a:r>
            <a:r>
              <a:rPr lang="en-US" sz="1200" dirty="0">
                <a:latin typeface="Consolas" panose="020B0609020204030204" pitchFamily="49" charset="0"/>
              </a:rPr>
              <a:t> 1*32(%%</a:t>
            </a:r>
            <a:r>
              <a:rPr lang="en-US" sz="1200" dirty="0" err="1">
                <a:latin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</a:rPr>
              <a:t>), %%ymm1         \n" // A panel 1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0*4(%%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%%ymm2     \n" // B broadcast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1*4(%%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%%ymm3     \n" // B broadcast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%%ymm2, %%ymm4 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%%ymm2, %%ymm5 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%%ymm3, %%ymm6 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%%ymm3, %%ymm7  \n"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2*4(%%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%%ymm2     \n" // B broadcast 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3*4(%%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%%ymm3     \n" // B broadcast 3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%%ymm2, %%ymm8 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%%ymm2, %%ymm9 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%%ymm3, %%ymm10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%%ymm3, %%ymm11 \n"</a:t>
            </a:r>
          </a:p>
          <a:p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4*4(%%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%%ymm2     \n" // B broadcast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vbroadcastss</a:t>
            </a:r>
            <a:r>
              <a:rPr lang="en-US" sz="1200" dirty="0">
                <a:latin typeface="Consolas" panose="020B0609020204030204" pitchFamily="49" charset="0"/>
              </a:rPr>
              <a:t> 5*4(%%</a:t>
            </a:r>
            <a:r>
              <a:rPr lang="en-US" sz="1200" dirty="0" err="1">
                <a:latin typeface="Consolas" panose="020B0609020204030204" pitchFamily="49" charset="0"/>
              </a:rPr>
              <a:t>rbx</a:t>
            </a:r>
            <a:r>
              <a:rPr lang="en-US" sz="1200" dirty="0">
                <a:latin typeface="Consolas" panose="020B0609020204030204" pitchFamily="49" charset="0"/>
              </a:rPr>
              <a:t>), %%ymm3     \n" // B broadcast 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%%ymm2, %%ymm12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%%ymm2, %%ymm13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%%ymm0, %%ymm3, %%ymm14 \n"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"vfmadd231ps %%ymm1, %%ymm3, %%ymm15 \n"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4EF92D6-4CA8-4335-A6C2-6A7E9E72F87A}"/>
              </a:ext>
            </a:extLst>
          </p:cNvPr>
          <p:cNvSpPr txBox="1"/>
          <p:nvPr/>
        </p:nvSpPr>
        <p:spPr>
          <a:xfrm>
            <a:off x="2602144" y="51796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A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976DBFF9-B587-4056-B619-B8EBECE193A9}"/>
              </a:ext>
            </a:extLst>
          </p:cNvPr>
          <p:cNvCxnSpPr>
            <a:cxnSpLocks/>
            <a:stCxn id="163" idx="2"/>
            <a:endCxn id="164" idx="2"/>
          </p:cNvCxnSpPr>
          <p:nvPr/>
        </p:nvCxnSpPr>
        <p:spPr>
          <a:xfrm rot="5400000" flipH="1">
            <a:off x="3009149" y="4883556"/>
            <a:ext cx="38482" cy="1463811"/>
          </a:xfrm>
          <a:prstGeom prst="bentConnector3">
            <a:avLst>
              <a:gd name="adj1" fmla="val -2778816"/>
            </a:avLst>
          </a:prstGeom>
          <a:ln w="190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A63E089-2CBF-4C17-BEFC-22FB7CC37D4D}"/>
              </a:ext>
            </a:extLst>
          </p:cNvPr>
          <p:cNvSpPr txBox="1"/>
          <p:nvPr/>
        </p:nvSpPr>
        <p:spPr>
          <a:xfrm>
            <a:off x="2694729" y="640729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fmadd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73214BA-71DB-440B-87C0-66BC926DEED8}"/>
              </a:ext>
            </a:extLst>
          </p:cNvPr>
          <p:cNvSpPr/>
          <p:nvPr/>
        </p:nvSpPr>
        <p:spPr>
          <a:xfrm>
            <a:off x="145829" y="3623820"/>
            <a:ext cx="5363720" cy="316750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D9E767FA-018B-46C2-873C-D155D5BC5D23}"/>
              </a:ext>
            </a:extLst>
          </p:cNvPr>
          <p:cNvSpPr/>
          <p:nvPr/>
        </p:nvSpPr>
        <p:spPr>
          <a:xfrm>
            <a:off x="5023037" y="5255813"/>
            <a:ext cx="759083" cy="612193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D8B451B-A14B-4A0B-BBE7-2F258E050118}"/>
              </a:ext>
            </a:extLst>
          </p:cNvPr>
          <p:cNvSpPr txBox="1"/>
          <p:nvPr/>
        </p:nvSpPr>
        <p:spPr>
          <a:xfrm>
            <a:off x="5777970" y="68746"/>
            <a:ext cx="5712259" cy="36933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2). Micro kernel design for X86_64, avx256 (col major)</a:t>
            </a:r>
          </a:p>
        </p:txBody>
      </p:sp>
    </p:spTree>
    <p:extLst>
      <p:ext uri="{BB962C8B-B14F-4D97-AF65-F5344CB8AC3E}">
        <p14:creationId xmlns:p14="http://schemas.microsoft.com/office/powerpoint/2010/main" val="125686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38F48A-8490-45C9-AAE9-E95BFBD23FEB}"/>
              </a:ext>
            </a:extLst>
          </p:cNvPr>
          <p:cNvSpPr/>
          <p:nvPr/>
        </p:nvSpPr>
        <p:spPr>
          <a:xfrm>
            <a:off x="998762" y="2646916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3B341-3BF5-4252-AD1A-CE9BECA42FA3}"/>
              </a:ext>
            </a:extLst>
          </p:cNvPr>
          <p:cNvSpPr txBox="1"/>
          <p:nvPr/>
        </p:nvSpPr>
        <p:spPr>
          <a:xfrm>
            <a:off x="952734" y="235371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BEF23D-7959-446C-9823-021CBBF85CE4}"/>
              </a:ext>
            </a:extLst>
          </p:cNvPr>
          <p:cNvSpPr/>
          <p:nvPr/>
        </p:nvSpPr>
        <p:spPr>
          <a:xfrm>
            <a:off x="2738084" y="2623529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3FB87-95DD-49EF-91B2-9583C0208787}"/>
              </a:ext>
            </a:extLst>
          </p:cNvPr>
          <p:cNvSpPr txBox="1"/>
          <p:nvPr/>
        </p:nvSpPr>
        <p:spPr>
          <a:xfrm>
            <a:off x="2963930" y="230803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46685-7E97-4B9D-A6C5-DD468FB3E91A}"/>
              </a:ext>
            </a:extLst>
          </p:cNvPr>
          <p:cNvSpPr/>
          <p:nvPr/>
        </p:nvSpPr>
        <p:spPr>
          <a:xfrm>
            <a:off x="4235771" y="2591174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2FA9FC-9862-48A4-B342-943A92DD864C}"/>
              </a:ext>
            </a:extLst>
          </p:cNvPr>
          <p:cNvSpPr txBox="1"/>
          <p:nvPr/>
        </p:nvSpPr>
        <p:spPr>
          <a:xfrm>
            <a:off x="3887572" y="295130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14294-BCA5-4DC0-83CE-D5C549012662}"/>
              </a:ext>
            </a:extLst>
          </p:cNvPr>
          <p:cNvSpPr txBox="1"/>
          <p:nvPr/>
        </p:nvSpPr>
        <p:spPr>
          <a:xfrm>
            <a:off x="3665187" y="290249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A5D78-DC87-417D-9E27-2691CF82E995}"/>
              </a:ext>
            </a:extLst>
          </p:cNvPr>
          <p:cNvSpPr txBox="1"/>
          <p:nvPr/>
        </p:nvSpPr>
        <p:spPr>
          <a:xfrm>
            <a:off x="4182023" y="231166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D2420-DBBF-46FF-8D20-6C40E19E022D}"/>
              </a:ext>
            </a:extLst>
          </p:cNvPr>
          <p:cNvSpPr txBox="1"/>
          <p:nvPr/>
        </p:nvSpPr>
        <p:spPr>
          <a:xfrm>
            <a:off x="2004363" y="292670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7FC6E-FB1C-4527-9992-DF4B246151C0}"/>
              </a:ext>
            </a:extLst>
          </p:cNvPr>
          <p:cNvSpPr txBox="1"/>
          <p:nvPr/>
        </p:nvSpPr>
        <p:spPr>
          <a:xfrm>
            <a:off x="1262550" y="267755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E61CCF-DA4E-4673-9DD5-57BB0F363901}"/>
              </a:ext>
            </a:extLst>
          </p:cNvPr>
          <p:cNvSpPr txBox="1"/>
          <p:nvPr/>
        </p:nvSpPr>
        <p:spPr>
          <a:xfrm>
            <a:off x="2428268" y="260916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289B1-6905-4090-B01B-11705277CC3D}"/>
              </a:ext>
            </a:extLst>
          </p:cNvPr>
          <p:cNvSpPr/>
          <p:nvPr/>
        </p:nvSpPr>
        <p:spPr>
          <a:xfrm>
            <a:off x="250259" y="1962511"/>
            <a:ext cx="4550342" cy="1976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66E314-DAED-4964-9265-57F606FED5B7}"/>
              </a:ext>
            </a:extLst>
          </p:cNvPr>
          <p:cNvSpPr txBox="1"/>
          <p:nvPr/>
        </p:nvSpPr>
        <p:spPr>
          <a:xfrm>
            <a:off x="342148" y="1987658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DA8267-1B36-4BBF-9DBC-923D0FAD6C05}"/>
              </a:ext>
            </a:extLst>
          </p:cNvPr>
          <p:cNvCxnSpPr>
            <a:cxnSpLocks/>
          </p:cNvCxnSpPr>
          <p:nvPr/>
        </p:nvCxnSpPr>
        <p:spPr>
          <a:xfrm>
            <a:off x="2847603" y="262431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3AB52F-9F55-43D2-8DBC-86086E4D2E47}"/>
              </a:ext>
            </a:extLst>
          </p:cNvPr>
          <p:cNvCxnSpPr>
            <a:cxnSpLocks/>
          </p:cNvCxnSpPr>
          <p:nvPr/>
        </p:nvCxnSpPr>
        <p:spPr>
          <a:xfrm>
            <a:off x="2960181" y="263257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B0200D-8546-480E-8E12-E9F70DC52BAE}"/>
              </a:ext>
            </a:extLst>
          </p:cNvPr>
          <p:cNvCxnSpPr>
            <a:cxnSpLocks/>
          </p:cNvCxnSpPr>
          <p:nvPr/>
        </p:nvCxnSpPr>
        <p:spPr>
          <a:xfrm>
            <a:off x="3073422" y="262431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3051D1-E37C-4FE1-86FD-AA3BD4B26320}"/>
              </a:ext>
            </a:extLst>
          </p:cNvPr>
          <p:cNvCxnSpPr>
            <a:cxnSpLocks/>
          </p:cNvCxnSpPr>
          <p:nvPr/>
        </p:nvCxnSpPr>
        <p:spPr>
          <a:xfrm>
            <a:off x="3179255" y="261943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F78241-427C-456C-B319-E3FCE7C3300A}"/>
              </a:ext>
            </a:extLst>
          </p:cNvPr>
          <p:cNvCxnSpPr>
            <a:cxnSpLocks/>
          </p:cNvCxnSpPr>
          <p:nvPr/>
        </p:nvCxnSpPr>
        <p:spPr>
          <a:xfrm>
            <a:off x="3293554" y="261943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F1AB02-C5A7-4A7E-BBC2-9404B1BCDDE9}"/>
              </a:ext>
            </a:extLst>
          </p:cNvPr>
          <p:cNvCxnSpPr>
            <a:cxnSpLocks/>
          </p:cNvCxnSpPr>
          <p:nvPr/>
        </p:nvCxnSpPr>
        <p:spPr>
          <a:xfrm>
            <a:off x="3407843" y="261964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C84E81-C7AA-4D7A-A4F7-69A4B80D5CB4}"/>
              </a:ext>
            </a:extLst>
          </p:cNvPr>
          <p:cNvCxnSpPr>
            <a:cxnSpLocks/>
          </p:cNvCxnSpPr>
          <p:nvPr/>
        </p:nvCxnSpPr>
        <p:spPr>
          <a:xfrm>
            <a:off x="3520421" y="261943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BF68DB-136B-4031-A41F-703C7AC2A51B}"/>
              </a:ext>
            </a:extLst>
          </p:cNvPr>
          <p:cNvCxnSpPr>
            <a:cxnSpLocks/>
          </p:cNvCxnSpPr>
          <p:nvPr/>
        </p:nvCxnSpPr>
        <p:spPr>
          <a:xfrm>
            <a:off x="3633662" y="262387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5DDEE3-43DD-4EF0-879C-3F6F3B69839A}"/>
              </a:ext>
            </a:extLst>
          </p:cNvPr>
          <p:cNvCxnSpPr>
            <a:cxnSpLocks/>
          </p:cNvCxnSpPr>
          <p:nvPr/>
        </p:nvCxnSpPr>
        <p:spPr>
          <a:xfrm>
            <a:off x="4245922" y="269828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7C50E1-6E79-44B5-82A2-14B2C081DCC4}"/>
              </a:ext>
            </a:extLst>
          </p:cNvPr>
          <p:cNvCxnSpPr>
            <a:cxnSpLocks/>
          </p:cNvCxnSpPr>
          <p:nvPr/>
        </p:nvCxnSpPr>
        <p:spPr>
          <a:xfrm>
            <a:off x="4245922" y="281255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9D5096-C37C-43FB-8E79-8373721EE721}"/>
              </a:ext>
            </a:extLst>
          </p:cNvPr>
          <p:cNvCxnSpPr>
            <a:cxnSpLocks/>
          </p:cNvCxnSpPr>
          <p:nvPr/>
        </p:nvCxnSpPr>
        <p:spPr>
          <a:xfrm>
            <a:off x="4245922" y="293184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558B5-1F6A-46E0-9B34-A8F0BE4CA3F4}"/>
              </a:ext>
            </a:extLst>
          </p:cNvPr>
          <p:cNvCxnSpPr>
            <a:cxnSpLocks/>
          </p:cNvCxnSpPr>
          <p:nvPr/>
        </p:nvCxnSpPr>
        <p:spPr>
          <a:xfrm>
            <a:off x="4245922" y="305038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BF9E17-45FD-4945-A2AD-127F7D54EFE4}"/>
              </a:ext>
            </a:extLst>
          </p:cNvPr>
          <p:cNvCxnSpPr>
            <a:cxnSpLocks/>
          </p:cNvCxnSpPr>
          <p:nvPr/>
        </p:nvCxnSpPr>
        <p:spPr>
          <a:xfrm>
            <a:off x="4248140" y="3168917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A7F9C6-6A96-4EA3-8A47-94A5970EC812}"/>
              </a:ext>
            </a:extLst>
          </p:cNvPr>
          <p:cNvCxnSpPr>
            <a:cxnSpLocks/>
          </p:cNvCxnSpPr>
          <p:nvPr/>
        </p:nvCxnSpPr>
        <p:spPr>
          <a:xfrm>
            <a:off x="4241689" y="328924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8FDF77-2893-43E6-B12B-0C0A9CB83310}"/>
              </a:ext>
            </a:extLst>
          </p:cNvPr>
          <p:cNvCxnSpPr>
            <a:cxnSpLocks/>
          </p:cNvCxnSpPr>
          <p:nvPr/>
        </p:nvCxnSpPr>
        <p:spPr>
          <a:xfrm>
            <a:off x="4248140" y="340824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AEF4B5-7885-41C0-8A96-FDCC591D3844}"/>
              </a:ext>
            </a:extLst>
          </p:cNvPr>
          <p:cNvCxnSpPr>
            <a:cxnSpLocks/>
          </p:cNvCxnSpPr>
          <p:nvPr/>
        </p:nvCxnSpPr>
        <p:spPr>
          <a:xfrm>
            <a:off x="4248140" y="351408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54AF1-F456-4D7E-83C6-AC7F9EE56EB0}"/>
              </a:ext>
            </a:extLst>
          </p:cNvPr>
          <p:cNvSpPr/>
          <p:nvPr/>
        </p:nvSpPr>
        <p:spPr>
          <a:xfrm>
            <a:off x="328487" y="3754109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7C02E7-E139-4DDD-91BF-2D15F5DE2694}"/>
              </a:ext>
            </a:extLst>
          </p:cNvPr>
          <p:cNvSpPr txBox="1"/>
          <p:nvPr/>
        </p:nvSpPr>
        <p:spPr>
          <a:xfrm>
            <a:off x="615300" y="3658416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5A0B39-263D-4FB2-9771-CBCA53D412B4}"/>
              </a:ext>
            </a:extLst>
          </p:cNvPr>
          <p:cNvSpPr/>
          <p:nvPr/>
        </p:nvSpPr>
        <p:spPr>
          <a:xfrm>
            <a:off x="328487" y="3581902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A0062-1844-4A1E-A4D6-8DFA33C3772C}"/>
              </a:ext>
            </a:extLst>
          </p:cNvPr>
          <p:cNvSpPr txBox="1"/>
          <p:nvPr/>
        </p:nvSpPr>
        <p:spPr>
          <a:xfrm>
            <a:off x="611107" y="3489105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744107-57B1-45DA-B9FD-4BA1A5104465}"/>
              </a:ext>
            </a:extLst>
          </p:cNvPr>
          <p:cNvSpPr/>
          <p:nvPr/>
        </p:nvSpPr>
        <p:spPr>
          <a:xfrm>
            <a:off x="324294" y="3409984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CDD605-93F9-4C49-8D1A-42BF3F9FA2A6}"/>
              </a:ext>
            </a:extLst>
          </p:cNvPr>
          <p:cNvSpPr txBox="1"/>
          <p:nvPr/>
        </p:nvSpPr>
        <p:spPr>
          <a:xfrm>
            <a:off x="606914" y="3317187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661F1A-1904-40C7-A34C-F090BF434EBD}"/>
              </a:ext>
            </a:extLst>
          </p:cNvPr>
          <p:cNvSpPr/>
          <p:nvPr/>
        </p:nvSpPr>
        <p:spPr>
          <a:xfrm>
            <a:off x="328487" y="3221786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1BB4B3-A7C9-43D7-9BD2-C98C27AA90E3}"/>
              </a:ext>
            </a:extLst>
          </p:cNvPr>
          <p:cNvSpPr txBox="1"/>
          <p:nvPr/>
        </p:nvSpPr>
        <p:spPr>
          <a:xfrm>
            <a:off x="611107" y="312898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88EF4F-6BC2-4334-BFAD-4D844E487A00}"/>
              </a:ext>
            </a:extLst>
          </p:cNvPr>
          <p:cNvSpPr txBox="1"/>
          <p:nvPr/>
        </p:nvSpPr>
        <p:spPr>
          <a:xfrm>
            <a:off x="615300" y="4318228"/>
            <a:ext cx="42931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load MR*NR of C into register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for k = 0 -&gt; KC: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load MR*1 of A into register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load NR*1 of B into register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perform C += A*B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Store MR*NR of C into memory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967A59-45C8-40DD-B493-17F942B192A4}"/>
              </a:ext>
            </a:extLst>
          </p:cNvPr>
          <p:cNvSpPr txBox="1"/>
          <p:nvPr/>
        </p:nvSpPr>
        <p:spPr>
          <a:xfrm>
            <a:off x="5295534" y="3763521"/>
            <a:ext cx="665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MR*KC + NR*KC + MR*NR + MR + MR*NR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L1_size/(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6B8FB2-BCA4-489D-A5B3-E0B945C3F5E0}"/>
              </a:ext>
            </a:extLst>
          </p:cNvPr>
          <p:cNvSpPr txBox="1"/>
          <p:nvPr/>
        </p:nvSpPr>
        <p:spPr>
          <a:xfrm>
            <a:off x="5256398" y="439715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panel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E54F92-B290-42E5-96DB-82F5874CB54B}"/>
              </a:ext>
            </a:extLst>
          </p:cNvPr>
          <p:cNvSpPr txBox="1"/>
          <p:nvPr/>
        </p:nvSpPr>
        <p:spPr>
          <a:xfrm>
            <a:off x="6200247" y="439715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panel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E4F3AF-4423-4FC4-BADA-1EB409B8A5CF}"/>
              </a:ext>
            </a:extLst>
          </p:cNvPr>
          <p:cNvSpPr txBox="1"/>
          <p:nvPr/>
        </p:nvSpPr>
        <p:spPr>
          <a:xfrm>
            <a:off x="7102561" y="439715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</a:t>
            </a:r>
            <a:r>
              <a:rPr lang="en-US" sz="1600" dirty="0" err="1"/>
              <a:t>ld</a:t>
            </a:r>
            <a:r>
              <a:rPr lang="en-US" sz="1600" dirty="0"/>
              <a:t>/</a:t>
            </a:r>
            <a:r>
              <a:rPr lang="en-US" sz="1600" dirty="0" err="1"/>
              <a:t>st</a:t>
            </a:r>
            <a:endParaRPr 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33FDF-1D09-4B3C-A19B-F526D070BDC5}"/>
              </a:ext>
            </a:extLst>
          </p:cNvPr>
          <p:cNvSpPr txBox="1"/>
          <p:nvPr/>
        </p:nvSpPr>
        <p:spPr>
          <a:xfrm>
            <a:off x="8047728" y="4761474"/>
            <a:ext cx="233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loop, C </a:t>
            </a:r>
            <a:r>
              <a:rPr lang="en-US" sz="1600" dirty="0" err="1"/>
              <a:t>ld</a:t>
            </a:r>
            <a:r>
              <a:rPr lang="en-US" sz="1600" dirty="0"/>
              <a:t>/</a:t>
            </a:r>
            <a:r>
              <a:rPr lang="en-US" sz="1600" dirty="0" err="1"/>
              <a:t>st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BB40E-EEB9-4713-BF20-404DB9AFE6B2}"/>
              </a:ext>
            </a:extLst>
          </p:cNvPr>
          <p:cNvSpPr txBox="1"/>
          <p:nvPr/>
        </p:nvSpPr>
        <p:spPr>
          <a:xfrm>
            <a:off x="7926519" y="4397159"/>
            <a:ext cx="2911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 A panel, single MR*1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AF8511-5D6A-4BD9-A097-72CD2BD66435}"/>
              </a:ext>
            </a:extLst>
          </p:cNvPr>
          <p:cNvCxnSpPr>
            <a:cxnSpLocks/>
          </p:cNvCxnSpPr>
          <p:nvPr/>
        </p:nvCxnSpPr>
        <p:spPr>
          <a:xfrm flipV="1">
            <a:off x="5663784" y="416891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3A0A59-A8EA-4AD4-A1AD-7B732E46DA0F}"/>
              </a:ext>
            </a:extLst>
          </p:cNvPr>
          <p:cNvCxnSpPr/>
          <p:nvPr/>
        </p:nvCxnSpPr>
        <p:spPr>
          <a:xfrm flipV="1">
            <a:off x="6524176" y="416891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30E26-2939-48A6-A485-124347123F8F}"/>
              </a:ext>
            </a:extLst>
          </p:cNvPr>
          <p:cNvCxnSpPr/>
          <p:nvPr/>
        </p:nvCxnSpPr>
        <p:spPr>
          <a:xfrm flipV="1">
            <a:off x="7442094" y="416891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955F92F-B2B4-4E3C-80F7-6C75481601A6}"/>
              </a:ext>
            </a:extLst>
          </p:cNvPr>
          <p:cNvCxnSpPr/>
          <p:nvPr/>
        </p:nvCxnSpPr>
        <p:spPr>
          <a:xfrm flipV="1">
            <a:off x="8125844" y="4142607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217114C-3319-4DD7-979D-F216CBF05941}"/>
              </a:ext>
            </a:extLst>
          </p:cNvPr>
          <p:cNvCxnSpPr>
            <a:cxnSpLocks/>
          </p:cNvCxnSpPr>
          <p:nvPr/>
        </p:nvCxnSpPr>
        <p:spPr>
          <a:xfrm flipV="1">
            <a:off x="8778983" y="4125316"/>
            <a:ext cx="0" cy="610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D902B2B-200E-4E0B-9AA3-E130CCD79B17}"/>
              </a:ext>
            </a:extLst>
          </p:cNvPr>
          <p:cNvSpPr/>
          <p:nvPr/>
        </p:nvSpPr>
        <p:spPr>
          <a:xfrm>
            <a:off x="5256398" y="2591174"/>
            <a:ext cx="6696889" cy="411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B869E9-4B05-4CE0-AFC9-16A12B5D1E40}"/>
              </a:ext>
            </a:extLst>
          </p:cNvPr>
          <p:cNvSpPr/>
          <p:nvPr/>
        </p:nvSpPr>
        <p:spPr>
          <a:xfrm>
            <a:off x="987063" y="792834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9F4F07-AE71-4FFE-A300-D9A66CA96CA8}"/>
              </a:ext>
            </a:extLst>
          </p:cNvPr>
          <p:cNvSpPr txBox="1"/>
          <p:nvPr/>
        </p:nvSpPr>
        <p:spPr>
          <a:xfrm>
            <a:off x="630961" y="111940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06A69F-240E-45F9-8307-6FCEE4986CA9}"/>
              </a:ext>
            </a:extLst>
          </p:cNvPr>
          <p:cNvSpPr txBox="1"/>
          <p:nvPr/>
        </p:nvSpPr>
        <p:spPr>
          <a:xfrm>
            <a:off x="941035" y="46152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9AEC3A-03BF-4B49-BB2F-3625CBB9F8B7}"/>
              </a:ext>
            </a:extLst>
          </p:cNvPr>
          <p:cNvSpPr/>
          <p:nvPr/>
        </p:nvSpPr>
        <p:spPr>
          <a:xfrm>
            <a:off x="2726385" y="769447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4A1D05-14EA-4525-9614-EC48B2CC8C41}"/>
              </a:ext>
            </a:extLst>
          </p:cNvPr>
          <p:cNvSpPr txBox="1"/>
          <p:nvPr/>
        </p:nvSpPr>
        <p:spPr>
          <a:xfrm>
            <a:off x="2349310" y="11295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A8903C-F3C7-453E-8B00-DEC4CEC4873A}"/>
              </a:ext>
            </a:extLst>
          </p:cNvPr>
          <p:cNvSpPr txBox="1"/>
          <p:nvPr/>
        </p:nvSpPr>
        <p:spPr>
          <a:xfrm>
            <a:off x="2952231" y="41584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962553-7D13-4AB3-A05D-6700A8656644}"/>
              </a:ext>
            </a:extLst>
          </p:cNvPr>
          <p:cNvSpPr/>
          <p:nvPr/>
        </p:nvSpPr>
        <p:spPr>
          <a:xfrm>
            <a:off x="4224072" y="737092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A0FE72-FB6C-4E83-A7C2-C3389EB8770F}"/>
              </a:ext>
            </a:extLst>
          </p:cNvPr>
          <p:cNvSpPr txBox="1"/>
          <p:nvPr/>
        </p:nvSpPr>
        <p:spPr>
          <a:xfrm>
            <a:off x="3875873" y="109722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9F476B-8060-451A-A49E-35BB45DE6D77}"/>
              </a:ext>
            </a:extLst>
          </p:cNvPr>
          <p:cNvSpPr txBox="1"/>
          <p:nvPr/>
        </p:nvSpPr>
        <p:spPr>
          <a:xfrm>
            <a:off x="3678888" y="104841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D32207-A9F9-4A91-9CF1-F641E4894924}"/>
              </a:ext>
            </a:extLst>
          </p:cNvPr>
          <p:cNvSpPr txBox="1"/>
          <p:nvPr/>
        </p:nvSpPr>
        <p:spPr>
          <a:xfrm>
            <a:off x="4170324" y="41948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9BD2F6-1669-4CC8-8A5E-695D08AAA817}"/>
              </a:ext>
            </a:extLst>
          </p:cNvPr>
          <p:cNvSpPr txBox="1"/>
          <p:nvPr/>
        </p:nvSpPr>
        <p:spPr>
          <a:xfrm>
            <a:off x="1992664" y="107261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462B74-19E6-4804-A7EC-AF1A1540F50E}"/>
              </a:ext>
            </a:extLst>
          </p:cNvPr>
          <p:cNvCxnSpPr>
            <a:cxnSpLocks/>
          </p:cNvCxnSpPr>
          <p:nvPr/>
        </p:nvCxnSpPr>
        <p:spPr>
          <a:xfrm flipH="1">
            <a:off x="987064" y="1129851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4E5B7D-482C-48BB-AB0F-FBD0EE5CD489}"/>
              </a:ext>
            </a:extLst>
          </p:cNvPr>
          <p:cNvCxnSpPr>
            <a:cxnSpLocks/>
          </p:cNvCxnSpPr>
          <p:nvPr/>
        </p:nvCxnSpPr>
        <p:spPr>
          <a:xfrm flipH="1">
            <a:off x="987062" y="1478827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5B53037-F4C1-4517-934C-FB54A53BDCEF}"/>
              </a:ext>
            </a:extLst>
          </p:cNvPr>
          <p:cNvCxnSpPr>
            <a:cxnSpLocks/>
          </p:cNvCxnSpPr>
          <p:nvPr/>
        </p:nvCxnSpPr>
        <p:spPr>
          <a:xfrm flipH="1">
            <a:off x="2730854" y="1115261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CA90EB-9977-41CC-9BA9-5F51A427F89B}"/>
              </a:ext>
            </a:extLst>
          </p:cNvPr>
          <p:cNvCxnSpPr>
            <a:cxnSpLocks/>
          </p:cNvCxnSpPr>
          <p:nvPr/>
        </p:nvCxnSpPr>
        <p:spPr>
          <a:xfrm flipH="1">
            <a:off x="2730854" y="1472477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1BE8E5C-C440-4ADA-ABD1-EC4D9383248C}"/>
              </a:ext>
            </a:extLst>
          </p:cNvPr>
          <p:cNvSpPr txBox="1"/>
          <p:nvPr/>
        </p:nvSpPr>
        <p:spPr>
          <a:xfrm>
            <a:off x="1250851" y="82347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3221E6-B61C-4DFC-8C08-98CA7F186520}"/>
              </a:ext>
            </a:extLst>
          </p:cNvPr>
          <p:cNvSpPr txBox="1"/>
          <p:nvPr/>
        </p:nvSpPr>
        <p:spPr>
          <a:xfrm>
            <a:off x="2676338" y="76176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B55A1B-F08E-4982-B435-02699EDA58BE}"/>
              </a:ext>
            </a:extLst>
          </p:cNvPr>
          <p:cNvSpPr txBox="1"/>
          <p:nvPr/>
        </p:nvSpPr>
        <p:spPr>
          <a:xfrm>
            <a:off x="354444" y="69595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2DB017-C2A5-4088-A5C0-305AB161396C}"/>
              </a:ext>
            </a:extLst>
          </p:cNvPr>
          <p:cNvSpPr txBox="1"/>
          <p:nvPr/>
        </p:nvSpPr>
        <p:spPr>
          <a:xfrm>
            <a:off x="5249338" y="2703325"/>
            <a:ext cx="196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L1 consideration: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468A02-8695-483D-9F92-E84A57B00C9A}"/>
              </a:ext>
            </a:extLst>
          </p:cNvPr>
          <p:cNvSpPr txBox="1"/>
          <p:nvPr/>
        </p:nvSpPr>
        <p:spPr>
          <a:xfrm>
            <a:off x="5391892" y="5289775"/>
            <a:ext cx="580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Hence B panel(NR*KC) can make sure not evicted from L1 cache*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28D57DB-8FB9-4079-A0C5-3B89C07B97ED}"/>
              </a:ext>
            </a:extLst>
          </p:cNvPr>
          <p:cNvSpPr txBox="1"/>
          <p:nvPr/>
        </p:nvSpPr>
        <p:spPr>
          <a:xfrm>
            <a:off x="9963112" y="5549228"/>
            <a:ext cx="18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LRU cache update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15DBFD-4A91-439C-A274-0FDECE285CD5}"/>
              </a:ext>
            </a:extLst>
          </p:cNvPr>
          <p:cNvSpPr txBox="1"/>
          <p:nvPr/>
        </p:nvSpPr>
        <p:spPr>
          <a:xfrm>
            <a:off x="5391892" y="6041507"/>
            <a:ext cx="580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Further: consider CACHE_LINE_SIZE alignment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35007F6-5B6F-498E-B9BE-3866EB1BD607}"/>
              </a:ext>
            </a:extLst>
          </p:cNvPr>
          <p:cNvSpPr txBox="1"/>
          <p:nvPr/>
        </p:nvSpPr>
        <p:spPr>
          <a:xfrm>
            <a:off x="5256398" y="149192"/>
            <a:ext cx="4837880" cy="64633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3). More detailed consideration for size choice of MC/NC/KC/MR/NR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37ABA0-A299-4130-B5A7-8985AC13F60E}"/>
              </a:ext>
            </a:extLst>
          </p:cNvPr>
          <p:cNvSpPr txBox="1"/>
          <p:nvPr/>
        </p:nvSpPr>
        <p:spPr>
          <a:xfrm>
            <a:off x="5302703" y="3174182"/>
            <a:ext cx="6657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Micro kernel is preferred all in L1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EC4DA05-0CDA-4A12-BAF0-F8D44793D64B}"/>
              </a:ext>
            </a:extLst>
          </p:cNvPr>
          <p:cNvSpPr/>
          <p:nvPr/>
        </p:nvSpPr>
        <p:spPr>
          <a:xfrm>
            <a:off x="5375588" y="3718599"/>
            <a:ext cx="6283012" cy="643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68D0239-B7E1-4F92-BCDE-5E9A64F23848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00601" y="2950752"/>
            <a:ext cx="494933" cy="1105157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6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40FE936-08B4-4489-93B3-11E217A91334}"/>
              </a:ext>
            </a:extLst>
          </p:cNvPr>
          <p:cNvSpPr/>
          <p:nvPr/>
        </p:nvSpPr>
        <p:spPr>
          <a:xfrm>
            <a:off x="1207289" y="1212318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B2884-B2E7-461D-BC6F-CCA89F7A3FD7}"/>
              </a:ext>
            </a:extLst>
          </p:cNvPr>
          <p:cNvSpPr txBox="1"/>
          <p:nvPr/>
        </p:nvSpPr>
        <p:spPr>
          <a:xfrm>
            <a:off x="830214" y="157244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CA880E-CCD4-4A6A-9FDD-4551133475B0}"/>
              </a:ext>
            </a:extLst>
          </p:cNvPr>
          <p:cNvSpPr txBox="1"/>
          <p:nvPr/>
        </p:nvSpPr>
        <p:spPr>
          <a:xfrm>
            <a:off x="1433135" y="89681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B3892E-2837-4AD8-A69A-9F06333A5F9D}"/>
              </a:ext>
            </a:extLst>
          </p:cNvPr>
          <p:cNvSpPr txBox="1"/>
          <p:nvPr/>
        </p:nvSpPr>
        <p:spPr>
          <a:xfrm>
            <a:off x="2190811" y="151684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713D81-D577-4F79-B540-B69BDB6F28C9}"/>
              </a:ext>
            </a:extLst>
          </p:cNvPr>
          <p:cNvSpPr/>
          <p:nvPr/>
        </p:nvSpPr>
        <p:spPr>
          <a:xfrm>
            <a:off x="2938124" y="1212318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3A36A7-3F56-4D0E-AD87-DE3C73155E40}"/>
              </a:ext>
            </a:extLst>
          </p:cNvPr>
          <p:cNvSpPr txBox="1"/>
          <p:nvPr/>
        </p:nvSpPr>
        <p:spPr>
          <a:xfrm>
            <a:off x="2561049" y="157244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AD6D1-E3BA-4F0D-9581-054A0364B073}"/>
              </a:ext>
            </a:extLst>
          </p:cNvPr>
          <p:cNvSpPr txBox="1"/>
          <p:nvPr/>
        </p:nvSpPr>
        <p:spPr>
          <a:xfrm>
            <a:off x="3163970" y="89681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961EE51-9DC1-4E58-8265-35D18B3A5744}"/>
              </a:ext>
            </a:extLst>
          </p:cNvPr>
          <p:cNvSpPr/>
          <p:nvPr/>
        </p:nvSpPr>
        <p:spPr>
          <a:xfrm>
            <a:off x="4435810" y="1179963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235523-7605-4970-81BF-37A21B9994F8}"/>
              </a:ext>
            </a:extLst>
          </p:cNvPr>
          <p:cNvSpPr txBox="1"/>
          <p:nvPr/>
        </p:nvSpPr>
        <p:spPr>
          <a:xfrm>
            <a:off x="4096099" y="166024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700744-8073-4927-B633-361C2EE8C242}"/>
              </a:ext>
            </a:extLst>
          </p:cNvPr>
          <p:cNvSpPr txBox="1"/>
          <p:nvPr/>
        </p:nvSpPr>
        <p:spPr>
          <a:xfrm>
            <a:off x="4661656" y="86446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CDF2E2-F354-4FB7-AFA3-A32A4511DE45}"/>
              </a:ext>
            </a:extLst>
          </p:cNvPr>
          <p:cNvSpPr txBox="1"/>
          <p:nvPr/>
        </p:nvSpPr>
        <p:spPr>
          <a:xfrm>
            <a:off x="3890627" y="149128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6755B1-0164-4BBB-8A1F-F37001C8432B}"/>
              </a:ext>
            </a:extLst>
          </p:cNvPr>
          <p:cNvCxnSpPr>
            <a:cxnSpLocks/>
          </p:cNvCxnSpPr>
          <p:nvPr/>
        </p:nvCxnSpPr>
        <p:spPr>
          <a:xfrm>
            <a:off x="1534570" y="121809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C46E76-3845-46F2-90C1-6182D3A10761}"/>
              </a:ext>
            </a:extLst>
          </p:cNvPr>
          <p:cNvCxnSpPr>
            <a:cxnSpLocks/>
          </p:cNvCxnSpPr>
          <p:nvPr/>
        </p:nvCxnSpPr>
        <p:spPr>
          <a:xfrm>
            <a:off x="1859690" y="122282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952904-4DC8-4B05-B64E-3DBC93726F22}"/>
              </a:ext>
            </a:extLst>
          </p:cNvPr>
          <p:cNvCxnSpPr>
            <a:cxnSpLocks/>
          </p:cNvCxnSpPr>
          <p:nvPr/>
        </p:nvCxnSpPr>
        <p:spPr>
          <a:xfrm>
            <a:off x="4756137" y="1194370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C2D42A-5819-459E-86C6-73B8E31E0643}"/>
              </a:ext>
            </a:extLst>
          </p:cNvPr>
          <p:cNvCxnSpPr>
            <a:cxnSpLocks/>
          </p:cNvCxnSpPr>
          <p:nvPr/>
        </p:nvCxnSpPr>
        <p:spPr>
          <a:xfrm>
            <a:off x="5086334" y="1190137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2096789-8EF7-424F-8365-F5C6B11A0BCD}"/>
              </a:ext>
            </a:extLst>
          </p:cNvPr>
          <p:cNvSpPr txBox="1"/>
          <p:nvPr/>
        </p:nvSpPr>
        <p:spPr>
          <a:xfrm>
            <a:off x="1193299" y="115272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7CC52-27C0-4CBC-8E62-74A30CA0FD67}"/>
              </a:ext>
            </a:extLst>
          </p:cNvPr>
          <p:cNvSpPr txBox="1"/>
          <p:nvPr/>
        </p:nvSpPr>
        <p:spPr>
          <a:xfrm>
            <a:off x="4416594" y="112832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F6F1CC-2A4A-4620-B3A4-6DD22FED5244}"/>
              </a:ext>
            </a:extLst>
          </p:cNvPr>
          <p:cNvSpPr/>
          <p:nvPr/>
        </p:nvSpPr>
        <p:spPr>
          <a:xfrm>
            <a:off x="1207289" y="3312361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F8660E-6F8B-4890-8C52-A72A221F2C93}"/>
              </a:ext>
            </a:extLst>
          </p:cNvPr>
          <p:cNvSpPr txBox="1"/>
          <p:nvPr/>
        </p:nvSpPr>
        <p:spPr>
          <a:xfrm>
            <a:off x="851187" y="36389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D8D93-70A2-4B8A-A3C2-66553451274F}"/>
              </a:ext>
            </a:extLst>
          </p:cNvPr>
          <p:cNvSpPr txBox="1"/>
          <p:nvPr/>
        </p:nvSpPr>
        <p:spPr>
          <a:xfrm>
            <a:off x="1161261" y="298105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DF6431-1842-4C6C-AC78-BBE95CDB14E9}"/>
              </a:ext>
            </a:extLst>
          </p:cNvPr>
          <p:cNvSpPr/>
          <p:nvPr/>
        </p:nvSpPr>
        <p:spPr>
          <a:xfrm>
            <a:off x="2946611" y="3288974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245AD3-88B5-49A0-A545-37CE1A6F5DFD}"/>
              </a:ext>
            </a:extLst>
          </p:cNvPr>
          <p:cNvSpPr txBox="1"/>
          <p:nvPr/>
        </p:nvSpPr>
        <p:spPr>
          <a:xfrm>
            <a:off x="2569536" y="364910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7B635E-028F-47D0-9920-1C50D388063E}"/>
              </a:ext>
            </a:extLst>
          </p:cNvPr>
          <p:cNvSpPr txBox="1"/>
          <p:nvPr/>
        </p:nvSpPr>
        <p:spPr>
          <a:xfrm>
            <a:off x="3172457" y="293537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38C4FF-6F44-4A17-B5D1-4C7C147C0756}"/>
              </a:ext>
            </a:extLst>
          </p:cNvPr>
          <p:cNvSpPr/>
          <p:nvPr/>
        </p:nvSpPr>
        <p:spPr>
          <a:xfrm>
            <a:off x="4444298" y="3256619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D9DADB-5D34-4255-B5ED-A2A42CFC19B6}"/>
              </a:ext>
            </a:extLst>
          </p:cNvPr>
          <p:cNvSpPr txBox="1"/>
          <p:nvPr/>
        </p:nvSpPr>
        <p:spPr>
          <a:xfrm>
            <a:off x="4096099" y="361675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75722D-77B7-4B8D-8F9D-CA247C01714E}"/>
              </a:ext>
            </a:extLst>
          </p:cNvPr>
          <p:cNvSpPr txBox="1"/>
          <p:nvPr/>
        </p:nvSpPr>
        <p:spPr>
          <a:xfrm>
            <a:off x="3899114" y="356793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8875EB-91D1-4F74-863B-ADCE512D521B}"/>
              </a:ext>
            </a:extLst>
          </p:cNvPr>
          <p:cNvSpPr txBox="1"/>
          <p:nvPr/>
        </p:nvSpPr>
        <p:spPr>
          <a:xfrm>
            <a:off x="4390550" y="293900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99F3CF-8B09-41B6-9B9A-91D23D59D035}"/>
              </a:ext>
            </a:extLst>
          </p:cNvPr>
          <p:cNvSpPr txBox="1"/>
          <p:nvPr/>
        </p:nvSpPr>
        <p:spPr>
          <a:xfrm>
            <a:off x="2212890" y="359214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431047-2D01-4B81-9FFB-DC7D2F9B2D84}"/>
              </a:ext>
            </a:extLst>
          </p:cNvPr>
          <p:cNvCxnSpPr>
            <a:cxnSpLocks/>
          </p:cNvCxnSpPr>
          <p:nvPr/>
        </p:nvCxnSpPr>
        <p:spPr>
          <a:xfrm flipH="1">
            <a:off x="1207290" y="3649378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315E73-FC2D-43B3-8A06-37A2B3CFA7C2}"/>
              </a:ext>
            </a:extLst>
          </p:cNvPr>
          <p:cNvCxnSpPr>
            <a:cxnSpLocks/>
          </p:cNvCxnSpPr>
          <p:nvPr/>
        </p:nvCxnSpPr>
        <p:spPr>
          <a:xfrm flipH="1">
            <a:off x="1207288" y="3998354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20EB6D-EC63-4B76-B2EB-88D176F51D2B}"/>
              </a:ext>
            </a:extLst>
          </p:cNvPr>
          <p:cNvCxnSpPr>
            <a:cxnSpLocks/>
          </p:cNvCxnSpPr>
          <p:nvPr/>
        </p:nvCxnSpPr>
        <p:spPr>
          <a:xfrm flipH="1">
            <a:off x="2951080" y="3634788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0545DB-03FA-4452-A8F7-C82F07CA4DFF}"/>
              </a:ext>
            </a:extLst>
          </p:cNvPr>
          <p:cNvCxnSpPr>
            <a:cxnSpLocks/>
          </p:cNvCxnSpPr>
          <p:nvPr/>
        </p:nvCxnSpPr>
        <p:spPr>
          <a:xfrm flipH="1">
            <a:off x="2951080" y="3992004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B7C4049-C1FF-49CC-AB59-81C0D428D8A1}"/>
              </a:ext>
            </a:extLst>
          </p:cNvPr>
          <p:cNvSpPr txBox="1"/>
          <p:nvPr/>
        </p:nvSpPr>
        <p:spPr>
          <a:xfrm>
            <a:off x="1471077" y="334299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8D3360-B191-43F0-8C27-B95BDE93D15C}"/>
              </a:ext>
            </a:extLst>
          </p:cNvPr>
          <p:cNvSpPr txBox="1"/>
          <p:nvPr/>
        </p:nvSpPr>
        <p:spPr>
          <a:xfrm>
            <a:off x="2896564" y="328129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1BAB58-0D09-436E-9A79-3C381D0CB727}"/>
              </a:ext>
            </a:extLst>
          </p:cNvPr>
          <p:cNvSpPr/>
          <p:nvPr/>
        </p:nvSpPr>
        <p:spPr>
          <a:xfrm>
            <a:off x="1220141" y="5269876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29B9FC4-48A9-4B09-B5D4-2FF88BBBCE82}"/>
              </a:ext>
            </a:extLst>
          </p:cNvPr>
          <p:cNvSpPr txBox="1"/>
          <p:nvPr/>
        </p:nvSpPr>
        <p:spPr>
          <a:xfrm>
            <a:off x="1174113" y="497667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78CC84C-B8D7-42D0-AD49-06DEE5C43FDC}"/>
              </a:ext>
            </a:extLst>
          </p:cNvPr>
          <p:cNvSpPr/>
          <p:nvPr/>
        </p:nvSpPr>
        <p:spPr>
          <a:xfrm>
            <a:off x="2959463" y="5246489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1A02D0-0988-4531-BEDC-722A53965E60}"/>
              </a:ext>
            </a:extLst>
          </p:cNvPr>
          <p:cNvSpPr txBox="1"/>
          <p:nvPr/>
        </p:nvSpPr>
        <p:spPr>
          <a:xfrm>
            <a:off x="3185309" y="493099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8B7176E-71EB-4599-AA5F-B0EA3BA7AE5B}"/>
              </a:ext>
            </a:extLst>
          </p:cNvPr>
          <p:cNvSpPr/>
          <p:nvPr/>
        </p:nvSpPr>
        <p:spPr>
          <a:xfrm>
            <a:off x="4457150" y="5214134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ECF0C3-76E3-451C-B3C0-07C076443AA2}"/>
              </a:ext>
            </a:extLst>
          </p:cNvPr>
          <p:cNvSpPr txBox="1"/>
          <p:nvPr/>
        </p:nvSpPr>
        <p:spPr>
          <a:xfrm>
            <a:off x="4108951" y="557426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86C145-5DC8-4951-993E-1D2E6F3C979E}"/>
              </a:ext>
            </a:extLst>
          </p:cNvPr>
          <p:cNvSpPr txBox="1"/>
          <p:nvPr/>
        </p:nvSpPr>
        <p:spPr>
          <a:xfrm>
            <a:off x="3886566" y="552545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FBAEAC1-8972-4D77-9E72-7AD0EB6778DC}"/>
              </a:ext>
            </a:extLst>
          </p:cNvPr>
          <p:cNvSpPr txBox="1"/>
          <p:nvPr/>
        </p:nvSpPr>
        <p:spPr>
          <a:xfrm>
            <a:off x="4403402" y="493462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1660E15-1DC4-47FF-870B-32D46AECA149}"/>
              </a:ext>
            </a:extLst>
          </p:cNvPr>
          <p:cNvSpPr txBox="1"/>
          <p:nvPr/>
        </p:nvSpPr>
        <p:spPr>
          <a:xfrm>
            <a:off x="2225742" y="554966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612911C-178A-49F2-802C-E7BAFCA8C0E5}"/>
              </a:ext>
            </a:extLst>
          </p:cNvPr>
          <p:cNvSpPr txBox="1"/>
          <p:nvPr/>
        </p:nvSpPr>
        <p:spPr>
          <a:xfrm>
            <a:off x="1483929" y="530051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ABF5FC-CDE5-4D47-99B0-3CB6924E8754}"/>
              </a:ext>
            </a:extLst>
          </p:cNvPr>
          <p:cNvSpPr txBox="1"/>
          <p:nvPr/>
        </p:nvSpPr>
        <p:spPr>
          <a:xfrm>
            <a:off x="2649647" y="523212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343564-695E-4D8D-8991-9BDC45DAE431}"/>
              </a:ext>
            </a:extLst>
          </p:cNvPr>
          <p:cNvSpPr txBox="1"/>
          <p:nvPr/>
        </p:nvSpPr>
        <p:spPr>
          <a:xfrm>
            <a:off x="561151" y="57000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75C117E-1051-48C0-BC68-DED253E8D4CC}"/>
              </a:ext>
            </a:extLst>
          </p:cNvPr>
          <p:cNvSpPr txBox="1"/>
          <p:nvPr/>
        </p:nvSpPr>
        <p:spPr>
          <a:xfrm>
            <a:off x="574670" y="258912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FEA34-3183-480A-86BD-4AE46D068D7A}"/>
              </a:ext>
            </a:extLst>
          </p:cNvPr>
          <p:cNvSpPr/>
          <p:nvPr/>
        </p:nvSpPr>
        <p:spPr>
          <a:xfrm>
            <a:off x="189831" y="124584"/>
            <a:ext cx="5676418" cy="6608831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53B11E-B862-4BD8-B6A4-86B828A179B4}"/>
              </a:ext>
            </a:extLst>
          </p:cNvPr>
          <p:cNvSpPr txBox="1"/>
          <p:nvPr/>
        </p:nvSpPr>
        <p:spPr>
          <a:xfrm>
            <a:off x="193240" y="126010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163618B-D878-4E6B-9405-D16503F755A7}"/>
              </a:ext>
            </a:extLst>
          </p:cNvPr>
          <p:cNvSpPr/>
          <p:nvPr/>
        </p:nvSpPr>
        <p:spPr>
          <a:xfrm>
            <a:off x="471637" y="4585471"/>
            <a:ext cx="5162115" cy="197648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5D5152-3F1F-4244-822F-6C82DB2CF222}"/>
              </a:ext>
            </a:extLst>
          </p:cNvPr>
          <p:cNvSpPr txBox="1"/>
          <p:nvPr/>
        </p:nvSpPr>
        <p:spPr>
          <a:xfrm>
            <a:off x="563527" y="4610618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1D02A3B-0488-4321-9401-CA0640B2E58E}"/>
              </a:ext>
            </a:extLst>
          </p:cNvPr>
          <p:cNvCxnSpPr>
            <a:cxnSpLocks/>
          </p:cNvCxnSpPr>
          <p:nvPr/>
        </p:nvCxnSpPr>
        <p:spPr>
          <a:xfrm>
            <a:off x="3068982" y="524727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B4ADFB5-9881-492C-8E55-36F1DC73472A}"/>
              </a:ext>
            </a:extLst>
          </p:cNvPr>
          <p:cNvCxnSpPr>
            <a:cxnSpLocks/>
          </p:cNvCxnSpPr>
          <p:nvPr/>
        </p:nvCxnSpPr>
        <p:spPr>
          <a:xfrm>
            <a:off x="3181560" y="525553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5692D16-4C58-41EF-9792-94027D68E921}"/>
              </a:ext>
            </a:extLst>
          </p:cNvPr>
          <p:cNvCxnSpPr>
            <a:cxnSpLocks/>
          </p:cNvCxnSpPr>
          <p:nvPr/>
        </p:nvCxnSpPr>
        <p:spPr>
          <a:xfrm>
            <a:off x="3294801" y="524727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1D47F7B-EDB4-4297-969E-B8FBC0B0A5D6}"/>
              </a:ext>
            </a:extLst>
          </p:cNvPr>
          <p:cNvCxnSpPr>
            <a:cxnSpLocks/>
          </p:cNvCxnSpPr>
          <p:nvPr/>
        </p:nvCxnSpPr>
        <p:spPr>
          <a:xfrm>
            <a:off x="3400634" y="524239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F73F929-28FE-4CB9-8F3B-CFE427A8AFD1}"/>
              </a:ext>
            </a:extLst>
          </p:cNvPr>
          <p:cNvCxnSpPr>
            <a:cxnSpLocks/>
          </p:cNvCxnSpPr>
          <p:nvPr/>
        </p:nvCxnSpPr>
        <p:spPr>
          <a:xfrm>
            <a:off x="3514933" y="524239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CAEEE4-5E97-435B-B8F8-28F189C90F2D}"/>
              </a:ext>
            </a:extLst>
          </p:cNvPr>
          <p:cNvCxnSpPr>
            <a:cxnSpLocks/>
          </p:cNvCxnSpPr>
          <p:nvPr/>
        </p:nvCxnSpPr>
        <p:spPr>
          <a:xfrm>
            <a:off x="3629222" y="524260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C971048-082D-4EFB-AA52-EEEC102F6A2C}"/>
              </a:ext>
            </a:extLst>
          </p:cNvPr>
          <p:cNvCxnSpPr>
            <a:cxnSpLocks/>
          </p:cNvCxnSpPr>
          <p:nvPr/>
        </p:nvCxnSpPr>
        <p:spPr>
          <a:xfrm>
            <a:off x="3741800" y="524239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5C945F-D7C8-46D9-BF58-243224518EBF}"/>
              </a:ext>
            </a:extLst>
          </p:cNvPr>
          <p:cNvCxnSpPr>
            <a:cxnSpLocks/>
          </p:cNvCxnSpPr>
          <p:nvPr/>
        </p:nvCxnSpPr>
        <p:spPr>
          <a:xfrm>
            <a:off x="3855041" y="524683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01280C3-135C-4846-87F3-C423D5A3673A}"/>
              </a:ext>
            </a:extLst>
          </p:cNvPr>
          <p:cNvCxnSpPr>
            <a:cxnSpLocks/>
          </p:cNvCxnSpPr>
          <p:nvPr/>
        </p:nvCxnSpPr>
        <p:spPr>
          <a:xfrm>
            <a:off x="4467301" y="532124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02BE431-A0FE-4915-B73B-D7398BA2682C}"/>
              </a:ext>
            </a:extLst>
          </p:cNvPr>
          <p:cNvCxnSpPr>
            <a:cxnSpLocks/>
          </p:cNvCxnSpPr>
          <p:nvPr/>
        </p:nvCxnSpPr>
        <p:spPr>
          <a:xfrm>
            <a:off x="4467301" y="543551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679B12-2DAA-4379-A97A-583F16263F90}"/>
              </a:ext>
            </a:extLst>
          </p:cNvPr>
          <p:cNvCxnSpPr>
            <a:cxnSpLocks/>
          </p:cNvCxnSpPr>
          <p:nvPr/>
        </p:nvCxnSpPr>
        <p:spPr>
          <a:xfrm>
            <a:off x="4467301" y="555480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77E4DDE-2FB7-42D9-88DB-78E51594F470}"/>
              </a:ext>
            </a:extLst>
          </p:cNvPr>
          <p:cNvCxnSpPr>
            <a:cxnSpLocks/>
          </p:cNvCxnSpPr>
          <p:nvPr/>
        </p:nvCxnSpPr>
        <p:spPr>
          <a:xfrm>
            <a:off x="4467301" y="567334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6BBD258-ADA7-48E6-AA9E-7EA906535E2E}"/>
              </a:ext>
            </a:extLst>
          </p:cNvPr>
          <p:cNvCxnSpPr>
            <a:cxnSpLocks/>
          </p:cNvCxnSpPr>
          <p:nvPr/>
        </p:nvCxnSpPr>
        <p:spPr>
          <a:xfrm>
            <a:off x="4469519" y="5791877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F94BB8A-7512-477B-977F-0EDF6091A9D5}"/>
              </a:ext>
            </a:extLst>
          </p:cNvPr>
          <p:cNvCxnSpPr>
            <a:cxnSpLocks/>
          </p:cNvCxnSpPr>
          <p:nvPr/>
        </p:nvCxnSpPr>
        <p:spPr>
          <a:xfrm>
            <a:off x="4463068" y="591220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6BD2DFF-1A2C-4FF0-9FB9-A004A23AA9E5}"/>
              </a:ext>
            </a:extLst>
          </p:cNvPr>
          <p:cNvCxnSpPr>
            <a:cxnSpLocks/>
          </p:cNvCxnSpPr>
          <p:nvPr/>
        </p:nvCxnSpPr>
        <p:spPr>
          <a:xfrm>
            <a:off x="4469519" y="603120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AE3F37D-6D1B-4032-AE28-C98B2D812212}"/>
              </a:ext>
            </a:extLst>
          </p:cNvPr>
          <p:cNvCxnSpPr>
            <a:cxnSpLocks/>
          </p:cNvCxnSpPr>
          <p:nvPr/>
        </p:nvCxnSpPr>
        <p:spPr>
          <a:xfrm>
            <a:off x="4469519" y="613704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8B3152-5985-4D44-84B4-10DE592049D7}"/>
              </a:ext>
            </a:extLst>
          </p:cNvPr>
          <p:cNvSpPr/>
          <p:nvPr/>
        </p:nvSpPr>
        <p:spPr>
          <a:xfrm>
            <a:off x="549866" y="6377069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2D3F602-6983-48FE-AFE2-C113327BA731}"/>
              </a:ext>
            </a:extLst>
          </p:cNvPr>
          <p:cNvSpPr txBox="1"/>
          <p:nvPr/>
        </p:nvSpPr>
        <p:spPr>
          <a:xfrm>
            <a:off x="836679" y="6281376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8ECECD7-0C2F-4390-90E6-7B2471B111A8}"/>
              </a:ext>
            </a:extLst>
          </p:cNvPr>
          <p:cNvSpPr/>
          <p:nvPr/>
        </p:nvSpPr>
        <p:spPr>
          <a:xfrm>
            <a:off x="549866" y="6204862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F976F0A-4B55-4D5E-A500-E9C4D08CE6ED}"/>
              </a:ext>
            </a:extLst>
          </p:cNvPr>
          <p:cNvSpPr txBox="1"/>
          <p:nvPr/>
        </p:nvSpPr>
        <p:spPr>
          <a:xfrm>
            <a:off x="832486" y="6112065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E9A557B-528B-44D2-B48B-A980BD4D5778}"/>
              </a:ext>
            </a:extLst>
          </p:cNvPr>
          <p:cNvSpPr/>
          <p:nvPr/>
        </p:nvSpPr>
        <p:spPr>
          <a:xfrm>
            <a:off x="545673" y="6032944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5B043F5-E2F2-4070-B66B-8810DDA1FE4D}"/>
              </a:ext>
            </a:extLst>
          </p:cNvPr>
          <p:cNvSpPr txBox="1"/>
          <p:nvPr/>
        </p:nvSpPr>
        <p:spPr>
          <a:xfrm>
            <a:off x="828293" y="5940147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170ED97-DCEA-41F0-AB69-DBF1139FBF14}"/>
              </a:ext>
            </a:extLst>
          </p:cNvPr>
          <p:cNvSpPr/>
          <p:nvPr/>
        </p:nvSpPr>
        <p:spPr>
          <a:xfrm>
            <a:off x="549866" y="5844746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E745614-11EA-4AFA-B45C-DA6DC3033B51}"/>
              </a:ext>
            </a:extLst>
          </p:cNvPr>
          <p:cNvSpPr txBox="1"/>
          <p:nvPr/>
        </p:nvSpPr>
        <p:spPr>
          <a:xfrm>
            <a:off x="832486" y="575194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DC34C0-2884-4208-901D-CDDD27DEBA07}"/>
              </a:ext>
            </a:extLst>
          </p:cNvPr>
          <p:cNvSpPr txBox="1"/>
          <p:nvPr/>
        </p:nvSpPr>
        <p:spPr>
          <a:xfrm>
            <a:off x="5964773" y="1502568"/>
            <a:ext cx="643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MC*KC + NR*KC + MC*NR + NR*KC + MC*NR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L2_size/(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587EE51-6438-411A-BE82-3A9399EF6BF9}"/>
              </a:ext>
            </a:extLst>
          </p:cNvPr>
          <p:cNvSpPr txBox="1"/>
          <p:nvPr/>
        </p:nvSpPr>
        <p:spPr>
          <a:xfrm>
            <a:off x="5925637" y="206936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block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13A9EE-64B0-4AE4-88E5-BD6750FDB230}"/>
              </a:ext>
            </a:extLst>
          </p:cNvPr>
          <p:cNvSpPr txBox="1"/>
          <p:nvPr/>
        </p:nvSpPr>
        <p:spPr>
          <a:xfrm>
            <a:off x="6869486" y="206936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panel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B7D586-55B1-4AA5-903C-B42FC34BD36A}"/>
              </a:ext>
            </a:extLst>
          </p:cNvPr>
          <p:cNvSpPr txBox="1"/>
          <p:nvPr/>
        </p:nvSpPr>
        <p:spPr>
          <a:xfrm>
            <a:off x="7771800" y="2069369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panel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D2F4D8-1AE6-4ADC-889D-043DDC2D1A78}"/>
              </a:ext>
            </a:extLst>
          </p:cNvPr>
          <p:cNvSpPr txBox="1"/>
          <p:nvPr/>
        </p:nvSpPr>
        <p:spPr>
          <a:xfrm>
            <a:off x="9115618" y="2479726"/>
            <a:ext cx="233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loop, C panel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DC60B21-B0AA-421C-936B-D75C81456526}"/>
              </a:ext>
            </a:extLst>
          </p:cNvPr>
          <p:cNvSpPr txBox="1"/>
          <p:nvPr/>
        </p:nvSpPr>
        <p:spPr>
          <a:xfrm>
            <a:off x="8595758" y="2069369"/>
            <a:ext cx="2911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 B panel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40D9AB6-2DF3-46A9-B7A0-63F2C08B7041}"/>
              </a:ext>
            </a:extLst>
          </p:cNvPr>
          <p:cNvCxnSpPr>
            <a:cxnSpLocks/>
          </p:cNvCxnSpPr>
          <p:nvPr/>
        </p:nvCxnSpPr>
        <p:spPr>
          <a:xfrm flipV="1">
            <a:off x="6333023" y="184112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D747923-8CC7-49C8-AF8E-F5C080594B04}"/>
              </a:ext>
            </a:extLst>
          </p:cNvPr>
          <p:cNvCxnSpPr/>
          <p:nvPr/>
        </p:nvCxnSpPr>
        <p:spPr>
          <a:xfrm flipV="1">
            <a:off x="7193415" y="184112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5B88BF-233F-427C-8F86-F6C15A7CBFD0}"/>
              </a:ext>
            </a:extLst>
          </p:cNvPr>
          <p:cNvCxnSpPr/>
          <p:nvPr/>
        </p:nvCxnSpPr>
        <p:spPr>
          <a:xfrm flipV="1">
            <a:off x="8111333" y="1841122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43A137F-B6AC-4674-9F1A-C57E7C92473E}"/>
              </a:ext>
            </a:extLst>
          </p:cNvPr>
          <p:cNvCxnSpPr/>
          <p:nvPr/>
        </p:nvCxnSpPr>
        <p:spPr>
          <a:xfrm flipV="1">
            <a:off x="8795083" y="1814817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B3566B4-95AA-4CD0-8D1E-48F290EE46F3}"/>
              </a:ext>
            </a:extLst>
          </p:cNvPr>
          <p:cNvCxnSpPr>
            <a:cxnSpLocks/>
          </p:cNvCxnSpPr>
          <p:nvPr/>
        </p:nvCxnSpPr>
        <p:spPr>
          <a:xfrm flipV="1">
            <a:off x="9708104" y="1807767"/>
            <a:ext cx="0" cy="75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DCADDD5-005E-41C4-A453-D457C795C280}"/>
              </a:ext>
            </a:extLst>
          </p:cNvPr>
          <p:cNvSpPr/>
          <p:nvPr/>
        </p:nvSpPr>
        <p:spPr>
          <a:xfrm>
            <a:off x="5925638" y="452804"/>
            <a:ext cx="6163694" cy="41578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67988F4-2848-4E46-B0EA-CFECF6DEAB4C}"/>
              </a:ext>
            </a:extLst>
          </p:cNvPr>
          <p:cNvSpPr txBox="1"/>
          <p:nvPr/>
        </p:nvSpPr>
        <p:spPr>
          <a:xfrm>
            <a:off x="5946539" y="617630"/>
            <a:ext cx="196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L2 consideration: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5EFCAB9-9B0A-45D0-A9A0-27BFC9BC9763}"/>
              </a:ext>
            </a:extLst>
          </p:cNvPr>
          <p:cNvSpPr txBox="1"/>
          <p:nvPr/>
        </p:nvSpPr>
        <p:spPr>
          <a:xfrm>
            <a:off x="5964773" y="2905507"/>
            <a:ext cx="591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Hence A block(MC*KC) can make sure not evicted from L2 cache*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B1EF889-3970-41B5-A53B-359DD1456499}"/>
              </a:ext>
            </a:extLst>
          </p:cNvPr>
          <p:cNvSpPr txBox="1"/>
          <p:nvPr/>
        </p:nvSpPr>
        <p:spPr>
          <a:xfrm>
            <a:off x="10375003" y="3246784"/>
            <a:ext cx="18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LRU cache update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6E3DEB0-670C-4A74-A9FA-8D9BD45C80DA}"/>
              </a:ext>
            </a:extLst>
          </p:cNvPr>
          <p:cNvSpPr txBox="1"/>
          <p:nvPr/>
        </p:nvSpPr>
        <p:spPr>
          <a:xfrm>
            <a:off x="6018860" y="3958578"/>
            <a:ext cx="580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Further: consider CACHE_LINE_SIZE alignment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DC06F5-CB3D-4F7A-8AA9-9B708E0B52A3}"/>
              </a:ext>
            </a:extLst>
          </p:cNvPr>
          <p:cNvSpPr/>
          <p:nvPr/>
        </p:nvSpPr>
        <p:spPr>
          <a:xfrm>
            <a:off x="535992" y="2551856"/>
            <a:ext cx="4550342" cy="1976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D5769CE-646E-46AF-89DD-7E78A51DBCAE}"/>
              </a:ext>
            </a:extLst>
          </p:cNvPr>
          <p:cNvSpPr/>
          <p:nvPr/>
        </p:nvSpPr>
        <p:spPr>
          <a:xfrm>
            <a:off x="6030852" y="1461774"/>
            <a:ext cx="6058479" cy="651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BA1E395-2D6A-4B77-BC5F-A83DFF817FB7}"/>
              </a:ext>
            </a:extLst>
          </p:cNvPr>
          <p:cNvSpPr txBox="1"/>
          <p:nvPr/>
        </p:nvSpPr>
        <p:spPr>
          <a:xfrm>
            <a:off x="5981105" y="1002181"/>
            <a:ext cx="509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Loop5 is preferred all in L2</a:t>
            </a:r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02D55C86-7F0E-4D8C-B653-D8393C563195}"/>
              </a:ext>
            </a:extLst>
          </p:cNvPr>
          <p:cNvCxnSpPr>
            <a:cxnSpLocks/>
            <a:stCxn id="130" idx="3"/>
            <a:endCxn id="116" idx="1"/>
          </p:cNvCxnSpPr>
          <p:nvPr/>
        </p:nvCxnSpPr>
        <p:spPr>
          <a:xfrm flipV="1">
            <a:off x="5086334" y="1794956"/>
            <a:ext cx="878439" cy="1745141"/>
          </a:xfrm>
          <a:prstGeom prst="bentConnector3">
            <a:avLst>
              <a:gd name="adj1" fmla="val 6101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B83487-8C38-496B-B698-3B5EECB87318}"/>
              </a:ext>
            </a:extLst>
          </p:cNvPr>
          <p:cNvSpPr/>
          <p:nvPr/>
        </p:nvSpPr>
        <p:spPr>
          <a:xfrm>
            <a:off x="327384" y="1397813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5AA15-F340-4D7F-8137-36E3666F3D91}"/>
              </a:ext>
            </a:extLst>
          </p:cNvPr>
          <p:cNvSpPr/>
          <p:nvPr/>
        </p:nvSpPr>
        <p:spPr>
          <a:xfrm>
            <a:off x="2518501" y="1397812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3DBC4-C89E-4A5F-9953-8994C10F25E2}"/>
              </a:ext>
            </a:extLst>
          </p:cNvPr>
          <p:cNvSpPr txBox="1"/>
          <p:nvPr/>
        </p:nvSpPr>
        <p:spPr>
          <a:xfrm>
            <a:off x="2539322" y="108881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88BE7D-9925-44AF-9908-BB8636FA2BDE}"/>
              </a:ext>
            </a:extLst>
          </p:cNvPr>
          <p:cNvSpPr txBox="1"/>
          <p:nvPr/>
        </p:nvSpPr>
        <p:spPr>
          <a:xfrm>
            <a:off x="1912045" y="201442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32D848-13C7-463D-8437-4224A85ECD50}"/>
              </a:ext>
            </a:extLst>
          </p:cNvPr>
          <p:cNvSpPr txBox="1"/>
          <p:nvPr/>
        </p:nvSpPr>
        <p:spPr>
          <a:xfrm>
            <a:off x="4029929" y="201442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477C2-D6B3-4B45-8336-6C94E2091130}"/>
              </a:ext>
            </a:extLst>
          </p:cNvPr>
          <p:cNvSpPr/>
          <p:nvPr/>
        </p:nvSpPr>
        <p:spPr>
          <a:xfrm>
            <a:off x="4457479" y="1408556"/>
            <a:ext cx="518474" cy="531786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0B615-6597-4552-BB01-0413A6FAA4D0}"/>
              </a:ext>
            </a:extLst>
          </p:cNvPr>
          <p:cNvSpPr txBox="1"/>
          <p:nvPr/>
        </p:nvSpPr>
        <p:spPr>
          <a:xfrm>
            <a:off x="4908198" y="148978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CB060B-C161-4D7F-BCEA-8347BD904244}"/>
              </a:ext>
            </a:extLst>
          </p:cNvPr>
          <p:cNvSpPr txBox="1"/>
          <p:nvPr/>
        </p:nvSpPr>
        <p:spPr>
          <a:xfrm>
            <a:off x="4473949" y="110634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AAE49-2B9C-455E-82E2-B679DA79D02A}"/>
              </a:ext>
            </a:extLst>
          </p:cNvPr>
          <p:cNvCxnSpPr>
            <a:cxnSpLocks/>
          </p:cNvCxnSpPr>
          <p:nvPr/>
        </p:nvCxnSpPr>
        <p:spPr>
          <a:xfrm>
            <a:off x="2504363" y="1933083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12CE3E-68E9-47E8-AC48-05396CF49E6B}"/>
              </a:ext>
            </a:extLst>
          </p:cNvPr>
          <p:cNvCxnSpPr>
            <a:cxnSpLocks/>
          </p:cNvCxnSpPr>
          <p:nvPr/>
        </p:nvCxnSpPr>
        <p:spPr>
          <a:xfrm>
            <a:off x="2504363" y="2451243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D24A7-B8AF-4DEA-8890-8CE672383D26}"/>
              </a:ext>
            </a:extLst>
          </p:cNvPr>
          <p:cNvCxnSpPr>
            <a:cxnSpLocks/>
          </p:cNvCxnSpPr>
          <p:nvPr/>
        </p:nvCxnSpPr>
        <p:spPr>
          <a:xfrm>
            <a:off x="317924" y="1859115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A7D78D-292F-438E-BA09-620AFBF05301}"/>
              </a:ext>
            </a:extLst>
          </p:cNvPr>
          <p:cNvCxnSpPr>
            <a:cxnSpLocks/>
          </p:cNvCxnSpPr>
          <p:nvPr/>
        </p:nvCxnSpPr>
        <p:spPr>
          <a:xfrm>
            <a:off x="327383" y="240594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0ED4202-756C-472B-99E5-4FBA1371706C}"/>
              </a:ext>
            </a:extLst>
          </p:cNvPr>
          <p:cNvSpPr txBox="1"/>
          <p:nvPr/>
        </p:nvSpPr>
        <p:spPr>
          <a:xfrm>
            <a:off x="-50488" y="145191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4B5FC6-4D0C-43E1-A018-9F6EC2A0EC2C}"/>
              </a:ext>
            </a:extLst>
          </p:cNvPr>
          <p:cNvSpPr txBox="1"/>
          <p:nvPr/>
        </p:nvSpPr>
        <p:spPr>
          <a:xfrm>
            <a:off x="2149452" y="151094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8CFE2-D3A5-47E2-8429-D93B0E0538E5}"/>
              </a:ext>
            </a:extLst>
          </p:cNvPr>
          <p:cNvSpPr txBox="1"/>
          <p:nvPr/>
        </p:nvSpPr>
        <p:spPr>
          <a:xfrm>
            <a:off x="3108368" y="2566204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Pack_A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9A9359-0E84-492E-B637-4DB62C7C8B02}"/>
              </a:ext>
            </a:extLst>
          </p:cNvPr>
          <p:cNvSpPr txBox="1"/>
          <p:nvPr/>
        </p:nvSpPr>
        <p:spPr>
          <a:xfrm>
            <a:off x="1044" y="209584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BB3D87-4048-46D3-A693-51A36DC8D743}"/>
              </a:ext>
            </a:extLst>
          </p:cNvPr>
          <p:cNvSpPr txBox="1"/>
          <p:nvPr/>
        </p:nvSpPr>
        <p:spPr>
          <a:xfrm>
            <a:off x="2258672" y="213422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74B808-21A2-48F9-8826-EEF22FBD9641}"/>
              </a:ext>
            </a:extLst>
          </p:cNvPr>
          <p:cNvSpPr txBox="1"/>
          <p:nvPr/>
        </p:nvSpPr>
        <p:spPr>
          <a:xfrm>
            <a:off x="5616549" y="3592930"/>
            <a:ext cx="6432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MC*KC + NC*KC + MC*NC + NC*KC + MC*NC &lt;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L3_size/(</a:t>
            </a:r>
            <a:r>
              <a:rPr lang="en-US" sz="1600" dirty="0" err="1">
                <a:latin typeface="Consolas" panose="020B0609020204030204" pitchFamily="49" charset="0"/>
              </a:rPr>
              <a:t>dtype_size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33BB0-F65B-4692-A9C2-B8723D0CAC31}"/>
              </a:ext>
            </a:extLst>
          </p:cNvPr>
          <p:cNvSpPr txBox="1"/>
          <p:nvPr/>
        </p:nvSpPr>
        <p:spPr>
          <a:xfrm>
            <a:off x="5577413" y="4159731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block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2E9B30-7515-4A7E-9886-0B2429F9EE20}"/>
              </a:ext>
            </a:extLst>
          </p:cNvPr>
          <p:cNvSpPr txBox="1"/>
          <p:nvPr/>
        </p:nvSpPr>
        <p:spPr>
          <a:xfrm>
            <a:off x="6521262" y="4159731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block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424E1D-8520-4AE3-83AF-315295DA3F52}"/>
              </a:ext>
            </a:extLst>
          </p:cNvPr>
          <p:cNvSpPr txBox="1"/>
          <p:nvPr/>
        </p:nvSpPr>
        <p:spPr>
          <a:xfrm>
            <a:off x="7423576" y="4159731"/>
            <a:ext cx="808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block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90BC8-8224-4058-92B0-B90927C2C396}"/>
              </a:ext>
            </a:extLst>
          </p:cNvPr>
          <p:cNvSpPr txBox="1"/>
          <p:nvPr/>
        </p:nvSpPr>
        <p:spPr>
          <a:xfrm>
            <a:off x="8767394" y="4570088"/>
            <a:ext cx="233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loop, C block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5074F2-659D-4784-A8DA-985D07C533EC}"/>
              </a:ext>
            </a:extLst>
          </p:cNvPr>
          <p:cNvSpPr txBox="1"/>
          <p:nvPr/>
        </p:nvSpPr>
        <p:spPr>
          <a:xfrm>
            <a:off x="8247534" y="4159731"/>
            <a:ext cx="2911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loop B block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E19293-051F-465B-95AB-8BB3C955E0BA}"/>
              </a:ext>
            </a:extLst>
          </p:cNvPr>
          <p:cNvCxnSpPr>
            <a:cxnSpLocks/>
          </p:cNvCxnSpPr>
          <p:nvPr/>
        </p:nvCxnSpPr>
        <p:spPr>
          <a:xfrm flipV="1">
            <a:off x="5932591" y="3958728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FFE6DB-3041-4555-B07B-E56E53863FD2}"/>
              </a:ext>
            </a:extLst>
          </p:cNvPr>
          <p:cNvCxnSpPr/>
          <p:nvPr/>
        </p:nvCxnSpPr>
        <p:spPr>
          <a:xfrm flipV="1">
            <a:off x="6845191" y="3931484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FBE277-6370-4ED7-BBF2-2A7D5BBDD202}"/>
              </a:ext>
            </a:extLst>
          </p:cNvPr>
          <p:cNvCxnSpPr/>
          <p:nvPr/>
        </p:nvCxnSpPr>
        <p:spPr>
          <a:xfrm flipV="1">
            <a:off x="7763109" y="3931484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77FEAF-B588-44B8-9F3F-F67676DFF8B7}"/>
              </a:ext>
            </a:extLst>
          </p:cNvPr>
          <p:cNvCxnSpPr/>
          <p:nvPr/>
        </p:nvCxnSpPr>
        <p:spPr>
          <a:xfrm flipV="1">
            <a:off x="8446859" y="3905179"/>
            <a:ext cx="0" cy="271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5E51BAC-416E-462B-A3F3-09AA3DF905BD}"/>
              </a:ext>
            </a:extLst>
          </p:cNvPr>
          <p:cNvCxnSpPr>
            <a:cxnSpLocks/>
          </p:cNvCxnSpPr>
          <p:nvPr/>
        </p:nvCxnSpPr>
        <p:spPr>
          <a:xfrm flipV="1">
            <a:off x="9359880" y="3898129"/>
            <a:ext cx="0" cy="755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2628D-1CBA-4EDB-A17D-0B1CCBC1C68D}"/>
              </a:ext>
            </a:extLst>
          </p:cNvPr>
          <p:cNvSpPr/>
          <p:nvPr/>
        </p:nvSpPr>
        <p:spPr>
          <a:xfrm>
            <a:off x="5577414" y="2405948"/>
            <a:ext cx="6163694" cy="4129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E655DA-00F0-47DF-B9DC-5E1917C1BBF7}"/>
              </a:ext>
            </a:extLst>
          </p:cNvPr>
          <p:cNvSpPr txBox="1"/>
          <p:nvPr/>
        </p:nvSpPr>
        <p:spPr>
          <a:xfrm>
            <a:off x="5577413" y="2529923"/>
            <a:ext cx="196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L3 consideration: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C22BC0-0EF2-4969-B22F-761631CC9DD0}"/>
              </a:ext>
            </a:extLst>
          </p:cNvPr>
          <p:cNvSpPr txBox="1"/>
          <p:nvPr/>
        </p:nvSpPr>
        <p:spPr>
          <a:xfrm>
            <a:off x="5712907" y="5090847"/>
            <a:ext cx="5919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Hence B block(NC*KC) can make sure not evicted from L3 cache*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502ECAC-4760-40FE-A1BF-2B1A1EF6E0CF}"/>
              </a:ext>
            </a:extLst>
          </p:cNvPr>
          <p:cNvSpPr/>
          <p:nvPr/>
        </p:nvSpPr>
        <p:spPr>
          <a:xfrm>
            <a:off x="866743" y="4526739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508A1D-31C7-4B90-B355-75DE601B13C9}"/>
              </a:ext>
            </a:extLst>
          </p:cNvPr>
          <p:cNvSpPr txBox="1"/>
          <p:nvPr/>
        </p:nvSpPr>
        <p:spPr>
          <a:xfrm>
            <a:off x="489668" y="48868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051415-C3B1-4ED3-B793-88F0D0A502A5}"/>
              </a:ext>
            </a:extLst>
          </p:cNvPr>
          <p:cNvSpPr txBox="1"/>
          <p:nvPr/>
        </p:nvSpPr>
        <p:spPr>
          <a:xfrm>
            <a:off x="1092589" y="421124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198F1D-6147-4702-B1EA-3AD114523ADC}"/>
              </a:ext>
            </a:extLst>
          </p:cNvPr>
          <p:cNvSpPr txBox="1"/>
          <p:nvPr/>
        </p:nvSpPr>
        <p:spPr>
          <a:xfrm>
            <a:off x="1850265" y="48312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894784-3E63-46E0-831B-05E417420C6B}"/>
              </a:ext>
            </a:extLst>
          </p:cNvPr>
          <p:cNvSpPr/>
          <p:nvPr/>
        </p:nvSpPr>
        <p:spPr>
          <a:xfrm>
            <a:off x="2597578" y="4526739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647573-253D-4C39-AF93-D6B0A7E16D51}"/>
              </a:ext>
            </a:extLst>
          </p:cNvPr>
          <p:cNvSpPr txBox="1"/>
          <p:nvPr/>
        </p:nvSpPr>
        <p:spPr>
          <a:xfrm>
            <a:off x="2220503" y="48868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C1E920-5D17-4BAB-B029-25E7E38FD34F}"/>
              </a:ext>
            </a:extLst>
          </p:cNvPr>
          <p:cNvSpPr txBox="1"/>
          <p:nvPr/>
        </p:nvSpPr>
        <p:spPr>
          <a:xfrm>
            <a:off x="2823424" y="421124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FA2B9F-80BD-49B7-830F-2B71CA1F8974}"/>
              </a:ext>
            </a:extLst>
          </p:cNvPr>
          <p:cNvSpPr/>
          <p:nvPr/>
        </p:nvSpPr>
        <p:spPr>
          <a:xfrm>
            <a:off x="4095264" y="4494384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0A10E-B698-4611-85FE-825ACE47EEF9}"/>
              </a:ext>
            </a:extLst>
          </p:cNvPr>
          <p:cNvSpPr txBox="1"/>
          <p:nvPr/>
        </p:nvSpPr>
        <p:spPr>
          <a:xfrm>
            <a:off x="3736303" y="497466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175FB9-3BFF-4201-A593-52DD9A53FD7E}"/>
              </a:ext>
            </a:extLst>
          </p:cNvPr>
          <p:cNvSpPr txBox="1"/>
          <p:nvPr/>
        </p:nvSpPr>
        <p:spPr>
          <a:xfrm>
            <a:off x="4321110" y="417888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7B519-9AF3-4D67-9560-CAB105F920AD}"/>
              </a:ext>
            </a:extLst>
          </p:cNvPr>
          <p:cNvSpPr txBox="1"/>
          <p:nvPr/>
        </p:nvSpPr>
        <p:spPr>
          <a:xfrm>
            <a:off x="3550081" y="480570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BE2A2D-7F85-4D5A-96D7-0BCF8596F767}"/>
              </a:ext>
            </a:extLst>
          </p:cNvPr>
          <p:cNvCxnSpPr>
            <a:cxnSpLocks/>
          </p:cNvCxnSpPr>
          <p:nvPr/>
        </p:nvCxnSpPr>
        <p:spPr>
          <a:xfrm>
            <a:off x="1194024" y="4532520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991C5A-47B6-4328-822F-64A6F69E6A6B}"/>
              </a:ext>
            </a:extLst>
          </p:cNvPr>
          <p:cNvCxnSpPr>
            <a:cxnSpLocks/>
          </p:cNvCxnSpPr>
          <p:nvPr/>
        </p:nvCxnSpPr>
        <p:spPr>
          <a:xfrm>
            <a:off x="1519144" y="453724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847E847-3927-4DF9-BB42-34A2A2FC7972}"/>
              </a:ext>
            </a:extLst>
          </p:cNvPr>
          <p:cNvCxnSpPr>
            <a:cxnSpLocks/>
          </p:cNvCxnSpPr>
          <p:nvPr/>
        </p:nvCxnSpPr>
        <p:spPr>
          <a:xfrm>
            <a:off x="4415591" y="4508791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519094-191F-4A4E-B863-C775882A94A6}"/>
              </a:ext>
            </a:extLst>
          </p:cNvPr>
          <p:cNvCxnSpPr>
            <a:cxnSpLocks/>
          </p:cNvCxnSpPr>
          <p:nvPr/>
        </p:nvCxnSpPr>
        <p:spPr>
          <a:xfrm>
            <a:off x="4745788" y="450455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FF56DA5-E2F8-4AF9-8FEC-6A13344063D8}"/>
              </a:ext>
            </a:extLst>
          </p:cNvPr>
          <p:cNvSpPr txBox="1"/>
          <p:nvPr/>
        </p:nvSpPr>
        <p:spPr>
          <a:xfrm>
            <a:off x="852753" y="446714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C4D9B5-AD21-42A2-A301-54C60DE1D493}"/>
              </a:ext>
            </a:extLst>
          </p:cNvPr>
          <p:cNvSpPr txBox="1"/>
          <p:nvPr/>
        </p:nvSpPr>
        <p:spPr>
          <a:xfrm>
            <a:off x="4076048" y="444274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08431A-DE07-49F8-B8E2-BF01E88095F3}"/>
              </a:ext>
            </a:extLst>
          </p:cNvPr>
          <p:cNvSpPr txBox="1"/>
          <p:nvPr/>
        </p:nvSpPr>
        <p:spPr>
          <a:xfrm>
            <a:off x="220605" y="3884421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033494-CBB6-4A4F-BE12-E97ABA14E348}"/>
              </a:ext>
            </a:extLst>
          </p:cNvPr>
          <p:cNvSpPr txBox="1"/>
          <p:nvPr/>
        </p:nvSpPr>
        <p:spPr>
          <a:xfrm>
            <a:off x="118682" y="679869"/>
            <a:ext cx="38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Loop MC :</a:t>
            </a:r>
            <a:r>
              <a:rPr lang="zh-CN" altLang="en-US" dirty="0"/>
              <a:t> </a:t>
            </a:r>
            <a:r>
              <a:rPr lang="en-US" altLang="zh-CN" dirty="0"/>
              <a:t>M  (GEPB, in GOTO)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A94121-7AE0-4548-B113-DB3C83111159}"/>
              </a:ext>
            </a:extLst>
          </p:cNvPr>
          <p:cNvSpPr txBox="1"/>
          <p:nvPr/>
        </p:nvSpPr>
        <p:spPr>
          <a:xfrm>
            <a:off x="9899856" y="5429401"/>
            <a:ext cx="186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LRU cache update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935DD5F-FB14-4939-B337-A33A067D6ED2}"/>
              </a:ext>
            </a:extLst>
          </p:cNvPr>
          <p:cNvSpPr/>
          <p:nvPr/>
        </p:nvSpPr>
        <p:spPr>
          <a:xfrm>
            <a:off x="142886" y="3264718"/>
            <a:ext cx="5074677" cy="2649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2D052D-109A-49B7-9873-FD521643F14E}"/>
              </a:ext>
            </a:extLst>
          </p:cNvPr>
          <p:cNvSpPr txBox="1"/>
          <p:nvPr/>
        </p:nvSpPr>
        <p:spPr>
          <a:xfrm>
            <a:off x="220605" y="3334652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4D90CE8-97EF-443D-B9C6-5078766FE4FB}"/>
              </a:ext>
            </a:extLst>
          </p:cNvPr>
          <p:cNvSpPr txBox="1"/>
          <p:nvPr/>
        </p:nvSpPr>
        <p:spPr>
          <a:xfrm>
            <a:off x="5712907" y="5914154"/>
            <a:ext cx="5804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Further: consider CACHE_LINE_SIZE alignment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21E5AE-210F-498C-9D07-1E7AB2D6F55A}"/>
              </a:ext>
            </a:extLst>
          </p:cNvPr>
          <p:cNvSpPr/>
          <p:nvPr/>
        </p:nvSpPr>
        <p:spPr>
          <a:xfrm>
            <a:off x="5670739" y="3534525"/>
            <a:ext cx="6031593" cy="676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E6346B9-6A3F-4354-A931-24A42D29422B}"/>
              </a:ext>
            </a:extLst>
          </p:cNvPr>
          <p:cNvCxnSpPr>
            <a:cxnSpLocks/>
            <a:stCxn id="75" idx="3"/>
            <a:endCxn id="40" idx="1"/>
          </p:cNvCxnSpPr>
          <p:nvPr/>
        </p:nvCxnSpPr>
        <p:spPr>
          <a:xfrm flipV="1">
            <a:off x="5217563" y="3885318"/>
            <a:ext cx="398986" cy="70411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4F948AB-7539-4542-82E6-929FD01FE484}"/>
              </a:ext>
            </a:extLst>
          </p:cNvPr>
          <p:cNvSpPr txBox="1"/>
          <p:nvPr/>
        </p:nvSpPr>
        <p:spPr>
          <a:xfrm>
            <a:off x="5616549" y="3018246"/>
            <a:ext cx="5097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Loop4(macro kernel) is preferred all in L3</a:t>
            </a:r>
          </a:p>
        </p:txBody>
      </p:sp>
    </p:spTree>
    <p:extLst>
      <p:ext uri="{BB962C8B-B14F-4D97-AF65-F5344CB8AC3E}">
        <p14:creationId xmlns:p14="http://schemas.microsoft.com/office/powerpoint/2010/main" val="422414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4A9DE-E173-4502-94E0-2554539C8EB1}"/>
              </a:ext>
            </a:extLst>
          </p:cNvPr>
          <p:cNvSpPr/>
          <p:nvPr/>
        </p:nvSpPr>
        <p:spPr>
          <a:xfrm>
            <a:off x="1083390" y="940778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A2EE4-9A2D-4B90-A4FD-9FAB1F160166}"/>
              </a:ext>
            </a:extLst>
          </p:cNvPr>
          <p:cNvSpPr txBox="1"/>
          <p:nvPr/>
        </p:nvSpPr>
        <p:spPr>
          <a:xfrm>
            <a:off x="727288" y="126734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6C70C-0069-451C-94D5-69E47697D847}"/>
              </a:ext>
            </a:extLst>
          </p:cNvPr>
          <p:cNvSpPr txBox="1"/>
          <p:nvPr/>
        </p:nvSpPr>
        <p:spPr>
          <a:xfrm>
            <a:off x="1037362" y="60947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D5286-2281-4248-AF85-F66DFCC9B5B3}"/>
              </a:ext>
            </a:extLst>
          </p:cNvPr>
          <p:cNvSpPr/>
          <p:nvPr/>
        </p:nvSpPr>
        <p:spPr>
          <a:xfrm>
            <a:off x="2822712" y="917391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DFAAB-D927-4734-90D0-6669D2CF8345}"/>
              </a:ext>
            </a:extLst>
          </p:cNvPr>
          <p:cNvSpPr txBox="1"/>
          <p:nvPr/>
        </p:nvSpPr>
        <p:spPr>
          <a:xfrm>
            <a:off x="2445637" y="127752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34E66-498A-4613-B19B-91438F87D717}"/>
              </a:ext>
            </a:extLst>
          </p:cNvPr>
          <p:cNvSpPr txBox="1"/>
          <p:nvPr/>
        </p:nvSpPr>
        <p:spPr>
          <a:xfrm>
            <a:off x="3048558" y="56379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8CC09-BCBD-4A58-8829-FA59FF19464D}"/>
              </a:ext>
            </a:extLst>
          </p:cNvPr>
          <p:cNvSpPr/>
          <p:nvPr/>
        </p:nvSpPr>
        <p:spPr>
          <a:xfrm>
            <a:off x="4320399" y="885036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C6EF8-8999-4554-B999-D2466F6A0024}"/>
              </a:ext>
            </a:extLst>
          </p:cNvPr>
          <p:cNvSpPr txBox="1"/>
          <p:nvPr/>
        </p:nvSpPr>
        <p:spPr>
          <a:xfrm>
            <a:off x="3972200" y="124516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6A7BC-71BB-450A-8B6D-40D2FDBAE722}"/>
              </a:ext>
            </a:extLst>
          </p:cNvPr>
          <p:cNvSpPr txBox="1"/>
          <p:nvPr/>
        </p:nvSpPr>
        <p:spPr>
          <a:xfrm>
            <a:off x="3775215" y="119635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77649-44F9-48B7-9652-4ACEBB55F0F1}"/>
              </a:ext>
            </a:extLst>
          </p:cNvPr>
          <p:cNvSpPr txBox="1"/>
          <p:nvPr/>
        </p:nvSpPr>
        <p:spPr>
          <a:xfrm>
            <a:off x="4266651" y="56742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BB5F6-532D-465D-862D-3D8F0CC92A42}"/>
              </a:ext>
            </a:extLst>
          </p:cNvPr>
          <p:cNvSpPr txBox="1"/>
          <p:nvPr/>
        </p:nvSpPr>
        <p:spPr>
          <a:xfrm>
            <a:off x="2088991" y="122056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882893-25EB-4301-BD68-C514F674A393}"/>
              </a:ext>
            </a:extLst>
          </p:cNvPr>
          <p:cNvCxnSpPr>
            <a:cxnSpLocks/>
          </p:cNvCxnSpPr>
          <p:nvPr/>
        </p:nvCxnSpPr>
        <p:spPr>
          <a:xfrm flipH="1">
            <a:off x="1083391" y="1277795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45340-0647-4ACF-BCDB-242A87769D17}"/>
              </a:ext>
            </a:extLst>
          </p:cNvPr>
          <p:cNvCxnSpPr>
            <a:cxnSpLocks/>
          </p:cNvCxnSpPr>
          <p:nvPr/>
        </p:nvCxnSpPr>
        <p:spPr>
          <a:xfrm flipH="1">
            <a:off x="1083389" y="1626771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8EDBAE-4293-4CD5-81A9-72AFBCF6F028}"/>
              </a:ext>
            </a:extLst>
          </p:cNvPr>
          <p:cNvCxnSpPr>
            <a:cxnSpLocks/>
          </p:cNvCxnSpPr>
          <p:nvPr/>
        </p:nvCxnSpPr>
        <p:spPr>
          <a:xfrm flipH="1">
            <a:off x="2827181" y="1263205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D46BB0-C6A4-4962-851A-5FC507C19C5F}"/>
              </a:ext>
            </a:extLst>
          </p:cNvPr>
          <p:cNvCxnSpPr>
            <a:cxnSpLocks/>
          </p:cNvCxnSpPr>
          <p:nvPr/>
        </p:nvCxnSpPr>
        <p:spPr>
          <a:xfrm flipH="1">
            <a:off x="2827181" y="1620421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B4EC5B0-D97F-4AF6-8884-B99DE3D7B5C6}"/>
              </a:ext>
            </a:extLst>
          </p:cNvPr>
          <p:cNvSpPr txBox="1"/>
          <p:nvPr/>
        </p:nvSpPr>
        <p:spPr>
          <a:xfrm>
            <a:off x="1347178" y="971416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C7016-79CC-4BCE-808E-CBC2B39D6775}"/>
              </a:ext>
            </a:extLst>
          </p:cNvPr>
          <p:cNvSpPr txBox="1"/>
          <p:nvPr/>
        </p:nvSpPr>
        <p:spPr>
          <a:xfrm>
            <a:off x="2772665" y="90970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E3FD1-2475-4DC6-A823-00DD2F5E45D3}"/>
              </a:ext>
            </a:extLst>
          </p:cNvPr>
          <p:cNvSpPr/>
          <p:nvPr/>
        </p:nvSpPr>
        <p:spPr>
          <a:xfrm>
            <a:off x="1096242" y="2898293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A2CF62-40BD-441D-BFF8-7EEB5017ADE9}"/>
              </a:ext>
            </a:extLst>
          </p:cNvPr>
          <p:cNvSpPr txBox="1"/>
          <p:nvPr/>
        </p:nvSpPr>
        <p:spPr>
          <a:xfrm>
            <a:off x="1050214" y="260508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92EC14-022E-4330-875A-45966F00A9AA}"/>
              </a:ext>
            </a:extLst>
          </p:cNvPr>
          <p:cNvSpPr/>
          <p:nvPr/>
        </p:nvSpPr>
        <p:spPr>
          <a:xfrm>
            <a:off x="2835564" y="2874906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64A5A-D279-4482-B5BC-42F34B61F7B6}"/>
              </a:ext>
            </a:extLst>
          </p:cNvPr>
          <p:cNvSpPr txBox="1"/>
          <p:nvPr/>
        </p:nvSpPr>
        <p:spPr>
          <a:xfrm>
            <a:off x="3061410" y="255940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552E72-FEE8-4842-A7CB-6C153BDF069A}"/>
              </a:ext>
            </a:extLst>
          </p:cNvPr>
          <p:cNvSpPr/>
          <p:nvPr/>
        </p:nvSpPr>
        <p:spPr>
          <a:xfrm>
            <a:off x="4333251" y="2842551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A4921-1749-47FC-9A01-169C7023F6A1}"/>
              </a:ext>
            </a:extLst>
          </p:cNvPr>
          <p:cNvSpPr txBox="1"/>
          <p:nvPr/>
        </p:nvSpPr>
        <p:spPr>
          <a:xfrm>
            <a:off x="3985052" y="320268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6E03D1-3F4B-4CF1-BE6E-520D682292CA}"/>
              </a:ext>
            </a:extLst>
          </p:cNvPr>
          <p:cNvSpPr txBox="1"/>
          <p:nvPr/>
        </p:nvSpPr>
        <p:spPr>
          <a:xfrm>
            <a:off x="3762667" y="31538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7EDEB-F001-4389-AFD5-CF88ADB83741}"/>
              </a:ext>
            </a:extLst>
          </p:cNvPr>
          <p:cNvSpPr txBox="1"/>
          <p:nvPr/>
        </p:nvSpPr>
        <p:spPr>
          <a:xfrm>
            <a:off x="4279503" y="256303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766064-B39D-44D9-AA66-73902A0E576A}"/>
              </a:ext>
            </a:extLst>
          </p:cNvPr>
          <p:cNvSpPr txBox="1"/>
          <p:nvPr/>
        </p:nvSpPr>
        <p:spPr>
          <a:xfrm>
            <a:off x="2101843" y="317807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C0D266-070E-4D5D-A591-319F3C83CF52}"/>
              </a:ext>
            </a:extLst>
          </p:cNvPr>
          <p:cNvSpPr txBox="1"/>
          <p:nvPr/>
        </p:nvSpPr>
        <p:spPr>
          <a:xfrm>
            <a:off x="1360030" y="292893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0A486F-6906-4E64-96B3-A9C0C9D368F5}"/>
              </a:ext>
            </a:extLst>
          </p:cNvPr>
          <p:cNvSpPr txBox="1"/>
          <p:nvPr/>
        </p:nvSpPr>
        <p:spPr>
          <a:xfrm>
            <a:off x="2525748" y="2860542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21BC51-411E-46D1-B8D1-CA060B7CC346}"/>
              </a:ext>
            </a:extLst>
          </p:cNvPr>
          <p:cNvSpPr txBox="1"/>
          <p:nvPr/>
        </p:nvSpPr>
        <p:spPr>
          <a:xfrm>
            <a:off x="450771" y="21753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CAB411-4EFD-4972-9839-E13827A49469}"/>
              </a:ext>
            </a:extLst>
          </p:cNvPr>
          <p:cNvSpPr/>
          <p:nvPr/>
        </p:nvSpPr>
        <p:spPr>
          <a:xfrm>
            <a:off x="347739" y="2213888"/>
            <a:ext cx="4488030" cy="19764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50734B-D2EE-4779-AA52-BF0936A8CB18}"/>
              </a:ext>
            </a:extLst>
          </p:cNvPr>
          <p:cNvSpPr txBox="1"/>
          <p:nvPr/>
        </p:nvSpPr>
        <p:spPr>
          <a:xfrm>
            <a:off x="439628" y="2239035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F460C4-636E-4CA2-A65F-C86944DE5DCA}"/>
              </a:ext>
            </a:extLst>
          </p:cNvPr>
          <p:cNvCxnSpPr>
            <a:cxnSpLocks/>
          </p:cNvCxnSpPr>
          <p:nvPr/>
        </p:nvCxnSpPr>
        <p:spPr>
          <a:xfrm>
            <a:off x="2945083" y="287569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A93C15-AC3D-4E9E-AC71-B163CE9090A0}"/>
              </a:ext>
            </a:extLst>
          </p:cNvPr>
          <p:cNvCxnSpPr>
            <a:cxnSpLocks/>
          </p:cNvCxnSpPr>
          <p:nvPr/>
        </p:nvCxnSpPr>
        <p:spPr>
          <a:xfrm>
            <a:off x="3057661" y="2883955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37EE0A-CE5B-4597-BA0F-F4678A982E8C}"/>
              </a:ext>
            </a:extLst>
          </p:cNvPr>
          <p:cNvCxnSpPr>
            <a:cxnSpLocks/>
          </p:cNvCxnSpPr>
          <p:nvPr/>
        </p:nvCxnSpPr>
        <p:spPr>
          <a:xfrm>
            <a:off x="3170902" y="287569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3B79F7-CA07-477F-8989-F814EE2FCFE2}"/>
              </a:ext>
            </a:extLst>
          </p:cNvPr>
          <p:cNvCxnSpPr>
            <a:cxnSpLocks/>
          </p:cNvCxnSpPr>
          <p:nvPr/>
        </p:nvCxnSpPr>
        <p:spPr>
          <a:xfrm>
            <a:off x="3276735" y="2870816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5FB036C-BE6F-47D1-8732-A8FF28B7A00A}"/>
              </a:ext>
            </a:extLst>
          </p:cNvPr>
          <p:cNvCxnSpPr>
            <a:cxnSpLocks/>
          </p:cNvCxnSpPr>
          <p:nvPr/>
        </p:nvCxnSpPr>
        <p:spPr>
          <a:xfrm>
            <a:off x="3391034" y="2870816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D13803-44E0-481F-8123-D95CA5F7939D}"/>
              </a:ext>
            </a:extLst>
          </p:cNvPr>
          <p:cNvCxnSpPr>
            <a:cxnSpLocks/>
          </p:cNvCxnSpPr>
          <p:nvPr/>
        </p:nvCxnSpPr>
        <p:spPr>
          <a:xfrm>
            <a:off x="3505323" y="2871017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DA6FBF-3ADA-48ED-9103-6AFD8CCC1565}"/>
              </a:ext>
            </a:extLst>
          </p:cNvPr>
          <p:cNvCxnSpPr>
            <a:cxnSpLocks/>
          </p:cNvCxnSpPr>
          <p:nvPr/>
        </p:nvCxnSpPr>
        <p:spPr>
          <a:xfrm>
            <a:off x="3617901" y="2870816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664AE6-1F73-4929-A294-46F8D56735F3}"/>
              </a:ext>
            </a:extLst>
          </p:cNvPr>
          <p:cNvCxnSpPr>
            <a:cxnSpLocks/>
          </p:cNvCxnSpPr>
          <p:nvPr/>
        </p:nvCxnSpPr>
        <p:spPr>
          <a:xfrm>
            <a:off x="3731142" y="2875250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122266-1E54-4762-8FD6-F532AE88F9B1}"/>
              </a:ext>
            </a:extLst>
          </p:cNvPr>
          <p:cNvCxnSpPr>
            <a:cxnSpLocks/>
          </p:cNvCxnSpPr>
          <p:nvPr/>
        </p:nvCxnSpPr>
        <p:spPr>
          <a:xfrm>
            <a:off x="4343402" y="294966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1B470E-A75F-4031-AF5E-FDD7FF714701}"/>
              </a:ext>
            </a:extLst>
          </p:cNvPr>
          <p:cNvCxnSpPr>
            <a:cxnSpLocks/>
          </p:cNvCxnSpPr>
          <p:nvPr/>
        </p:nvCxnSpPr>
        <p:spPr>
          <a:xfrm>
            <a:off x="4343402" y="306393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FA0EBE-D962-42B2-B79C-CC46E5D67B56}"/>
              </a:ext>
            </a:extLst>
          </p:cNvPr>
          <p:cNvCxnSpPr>
            <a:cxnSpLocks/>
          </p:cNvCxnSpPr>
          <p:nvPr/>
        </p:nvCxnSpPr>
        <p:spPr>
          <a:xfrm>
            <a:off x="4343402" y="3183226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AEFA64-3153-420A-BA67-DBAB79B383CC}"/>
              </a:ext>
            </a:extLst>
          </p:cNvPr>
          <p:cNvCxnSpPr>
            <a:cxnSpLocks/>
          </p:cNvCxnSpPr>
          <p:nvPr/>
        </p:nvCxnSpPr>
        <p:spPr>
          <a:xfrm>
            <a:off x="4343402" y="330176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237EE5-5AEC-4453-9576-57FA61B048E2}"/>
              </a:ext>
            </a:extLst>
          </p:cNvPr>
          <p:cNvCxnSpPr>
            <a:cxnSpLocks/>
          </p:cNvCxnSpPr>
          <p:nvPr/>
        </p:nvCxnSpPr>
        <p:spPr>
          <a:xfrm>
            <a:off x="4345620" y="342029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CCB7DE-AF6C-41D2-B408-3A523FFAD04F}"/>
              </a:ext>
            </a:extLst>
          </p:cNvPr>
          <p:cNvCxnSpPr>
            <a:cxnSpLocks/>
          </p:cNvCxnSpPr>
          <p:nvPr/>
        </p:nvCxnSpPr>
        <p:spPr>
          <a:xfrm>
            <a:off x="4339169" y="354062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E0926D-111F-4EE7-BE63-EF22B013988E}"/>
              </a:ext>
            </a:extLst>
          </p:cNvPr>
          <p:cNvCxnSpPr>
            <a:cxnSpLocks/>
          </p:cNvCxnSpPr>
          <p:nvPr/>
        </p:nvCxnSpPr>
        <p:spPr>
          <a:xfrm>
            <a:off x="4345620" y="365962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9F1A0F-F6B4-4073-B7F6-3D608CDFE92C}"/>
              </a:ext>
            </a:extLst>
          </p:cNvPr>
          <p:cNvCxnSpPr>
            <a:cxnSpLocks/>
          </p:cNvCxnSpPr>
          <p:nvPr/>
        </p:nvCxnSpPr>
        <p:spPr>
          <a:xfrm>
            <a:off x="4345620" y="3765457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25733CF-C3B7-4D78-A08E-9D803B424076}"/>
              </a:ext>
            </a:extLst>
          </p:cNvPr>
          <p:cNvSpPr/>
          <p:nvPr/>
        </p:nvSpPr>
        <p:spPr>
          <a:xfrm>
            <a:off x="425967" y="4005486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41F8D8-07AE-49E5-A3D2-EAF73B2E5AF0}"/>
              </a:ext>
            </a:extLst>
          </p:cNvPr>
          <p:cNvSpPr txBox="1"/>
          <p:nvPr/>
        </p:nvSpPr>
        <p:spPr>
          <a:xfrm>
            <a:off x="712780" y="3909793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6D75178-8818-4AF4-BA28-C65EA2E3794B}"/>
              </a:ext>
            </a:extLst>
          </p:cNvPr>
          <p:cNvSpPr/>
          <p:nvPr/>
        </p:nvSpPr>
        <p:spPr>
          <a:xfrm>
            <a:off x="425967" y="3833279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0E301E-F4DF-4AAB-B220-86C53BC85623}"/>
              </a:ext>
            </a:extLst>
          </p:cNvPr>
          <p:cNvSpPr txBox="1"/>
          <p:nvPr/>
        </p:nvSpPr>
        <p:spPr>
          <a:xfrm>
            <a:off x="708587" y="3740482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96AADB-B27C-45B1-88C1-DE50EA1D0568}"/>
              </a:ext>
            </a:extLst>
          </p:cNvPr>
          <p:cNvSpPr/>
          <p:nvPr/>
        </p:nvSpPr>
        <p:spPr>
          <a:xfrm>
            <a:off x="421774" y="3661361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09184E-E03A-438F-B211-0357378D9516}"/>
              </a:ext>
            </a:extLst>
          </p:cNvPr>
          <p:cNvSpPr txBox="1"/>
          <p:nvPr/>
        </p:nvSpPr>
        <p:spPr>
          <a:xfrm>
            <a:off x="704394" y="3568564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435381-5E1B-43CF-BD0D-E967CD0B6F19}"/>
              </a:ext>
            </a:extLst>
          </p:cNvPr>
          <p:cNvSpPr/>
          <p:nvPr/>
        </p:nvSpPr>
        <p:spPr>
          <a:xfrm>
            <a:off x="425967" y="3473163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6DC2CD-266B-47A0-8FC2-4CCA27C5C573}"/>
              </a:ext>
            </a:extLst>
          </p:cNvPr>
          <p:cNvSpPr txBox="1"/>
          <p:nvPr/>
        </p:nvSpPr>
        <p:spPr>
          <a:xfrm>
            <a:off x="708587" y="3380366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B1934D0-9E6B-45DF-B9E4-D5BB6DEAB129}"/>
              </a:ext>
            </a:extLst>
          </p:cNvPr>
          <p:cNvSpPr/>
          <p:nvPr/>
        </p:nvSpPr>
        <p:spPr>
          <a:xfrm>
            <a:off x="5529309" y="154638"/>
            <a:ext cx="6387074" cy="6530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A39F4C-BA23-400A-8535-4C14294565F7}"/>
              </a:ext>
            </a:extLst>
          </p:cNvPr>
          <p:cNvSpPr txBox="1"/>
          <p:nvPr/>
        </p:nvSpPr>
        <p:spPr>
          <a:xfrm>
            <a:off x="5760656" y="172460"/>
            <a:ext cx="3761565" cy="37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TLB consideration: (only L1D TLB)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38B3F8-72B6-4DD1-9565-A0109FF659F9}"/>
              </a:ext>
            </a:extLst>
          </p:cNvPr>
          <p:cNvSpPr/>
          <p:nvPr/>
        </p:nvSpPr>
        <p:spPr>
          <a:xfrm>
            <a:off x="5628478" y="485031"/>
            <a:ext cx="621578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In every micro kernel, TLB miss preferred not happen:</a:t>
            </a:r>
          </a:p>
          <a:p>
            <a:endParaRPr lang="en-US" altLang="zh-CN" sz="1400" u="sng" dirty="0">
              <a:latin typeface="Consolas" panose="020B0609020204030204" pitchFamily="49" charset="0"/>
            </a:endParaRPr>
          </a:p>
          <a:p>
            <a:r>
              <a:rPr lang="en-US" altLang="zh-CN" sz="1400" u="sng" dirty="0">
                <a:latin typeface="Consolas" panose="020B0609020204030204" pitchFamily="49" charset="0"/>
              </a:rPr>
              <a:t>2*TA + </a:t>
            </a:r>
            <a:r>
              <a:rPr lang="en-US" sz="1400" u="sng" dirty="0">
                <a:latin typeface="Consolas" panose="020B0609020204030204" pitchFamily="49" charset="0"/>
              </a:rPr>
              <a:t>TB + TC &lt; </a:t>
            </a:r>
            <a:r>
              <a:rPr lang="en-US" sz="1400" u="sng" dirty="0" err="1">
                <a:latin typeface="Consolas" panose="020B0609020204030204" pitchFamily="49" charset="0"/>
              </a:rPr>
              <a:t>T_entry_total</a:t>
            </a:r>
            <a:endParaRPr lang="en-US" sz="1400" u="sng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TA: TLB entry used for A block(MR*KC)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TB: TLB entry used for B block(KC*NR)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TC: TLB entry used for C block(MC*NR)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2*TA, current TA and next loop TA. TC is not </a:t>
            </a:r>
            <a:r>
              <a:rPr lang="en-US" sz="1400" dirty="0" err="1">
                <a:latin typeface="Consolas" panose="020B0609020204030204" pitchFamily="49" charset="0"/>
              </a:rPr>
              <a:t>multipled</a:t>
            </a:r>
            <a:r>
              <a:rPr lang="en-US" sz="1400" dirty="0">
                <a:latin typeface="Consolas" panose="020B0609020204030204" pitchFamily="49" charset="0"/>
              </a:rPr>
              <a:t> by 2 because in current layout(col major), each col use probably the same TLB entry for every loop of MR*NR of C.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TA: CEIL(MR*KC*</a:t>
            </a:r>
            <a:r>
              <a:rPr lang="en-US" sz="1400" dirty="0" err="1">
                <a:latin typeface="Consolas" panose="020B0609020204030204" pitchFamily="49" charset="0"/>
              </a:rPr>
              <a:t>d_size</a:t>
            </a:r>
            <a:r>
              <a:rPr lang="en-US" sz="14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TB: CEIL(NR*KC*</a:t>
            </a:r>
            <a:r>
              <a:rPr lang="en-US" sz="1400" dirty="0" err="1">
                <a:latin typeface="Consolas" panose="020B0609020204030204" pitchFamily="49" charset="0"/>
              </a:rPr>
              <a:t>d_size</a:t>
            </a:r>
            <a:r>
              <a:rPr lang="en-US" sz="1400" dirty="0">
                <a:latin typeface="Consolas" panose="020B0609020204030204" pitchFamily="49" charset="0"/>
              </a:rPr>
              <a:t>/PAGE_SIZE)+1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TC: up to MR (assume </a:t>
            </a:r>
            <a:r>
              <a:rPr lang="en-US" sz="1400" dirty="0" err="1">
                <a:latin typeface="Consolas" panose="020B0609020204030204" pitchFamily="49" charset="0"/>
              </a:rPr>
              <a:t>ldc</a:t>
            </a:r>
            <a:r>
              <a:rPr lang="en-US" sz="1400" dirty="0">
                <a:latin typeface="Consolas" panose="020B0609020204030204" pitchFamily="49" charset="0"/>
              </a:rPr>
              <a:t> is every big)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CEIL()+1, is the worst case a memory can consume of PAGE_SIZE. </a:t>
            </a:r>
            <a:r>
              <a:rPr lang="en-US" sz="1400" dirty="0" err="1">
                <a:latin typeface="Consolas" panose="020B0609020204030204" pitchFamily="49" charset="0"/>
              </a:rPr>
              <a:t>e.g</a:t>
            </a:r>
            <a:r>
              <a:rPr lang="en-US" sz="1400" dirty="0">
                <a:latin typeface="Consolas" panose="020B0609020204030204" pitchFamily="49" charset="0"/>
              </a:rPr>
              <a:t>, for 4K page, a 5K memory can cover at least 2 pages, but can consume 3 pages in the worst case.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*Note: TLB miss can take a big place when M/N/K is big enough.(&gt;4K)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*Note: L1D TLB entry is not big enough to cover loop5 on my x86 </a:t>
            </a:r>
            <a:r>
              <a:rPr lang="en-US" sz="1400" dirty="0" err="1">
                <a:latin typeface="Consolas" panose="020B0609020204030204" pitchFamily="49" charset="0"/>
              </a:rPr>
              <a:t>cpu</a:t>
            </a:r>
            <a:r>
              <a:rPr lang="en-US" sz="1400" dirty="0">
                <a:latin typeface="Consolas" panose="020B0609020204030204" pitchFamily="49" charset="0"/>
              </a:rPr>
              <a:t>. But if entry size is very big, or the MR/MR/KC is not so big due to L1/L2/L3 consideration, maybe can try to cover loop2 when analysis TLB.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E0670C-F457-4713-948E-C21592750563}"/>
              </a:ext>
            </a:extLst>
          </p:cNvPr>
          <p:cNvSpPr/>
          <p:nvPr/>
        </p:nvSpPr>
        <p:spPr>
          <a:xfrm>
            <a:off x="5628479" y="859902"/>
            <a:ext cx="4992630" cy="403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4D33F0-A264-4B32-B31A-7D23B3D652EE}"/>
              </a:ext>
            </a:extLst>
          </p:cNvPr>
          <p:cNvCxnSpPr>
            <a:cxnSpLocks/>
            <a:stCxn id="33" idx="3"/>
            <a:endCxn id="62" idx="1"/>
          </p:cNvCxnSpPr>
          <p:nvPr/>
        </p:nvCxnSpPr>
        <p:spPr>
          <a:xfrm flipV="1">
            <a:off x="4835769" y="1061554"/>
            <a:ext cx="792710" cy="2140575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9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63FFD7-8EA0-4A0C-A749-4414CCFD8C86}"/>
              </a:ext>
            </a:extLst>
          </p:cNvPr>
          <p:cNvSpPr/>
          <p:nvPr/>
        </p:nvSpPr>
        <p:spPr>
          <a:xfrm>
            <a:off x="407537" y="972250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BC6E66-04F2-4C61-9CD8-EAEB7CE31578}"/>
              </a:ext>
            </a:extLst>
          </p:cNvPr>
          <p:cNvSpPr/>
          <p:nvPr/>
        </p:nvSpPr>
        <p:spPr>
          <a:xfrm>
            <a:off x="2392409" y="972249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AB200-2EF3-4C28-AACF-2635CFB1998F}"/>
              </a:ext>
            </a:extLst>
          </p:cNvPr>
          <p:cNvSpPr/>
          <p:nvPr/>
        </p:nvSpPr>
        <p:spPr>
          <a:xfrm>
            <a:off x="4306051" y="972248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69FC0-A507-4E4D-8218-6F16E17E0AA7}"/>
              </a:ext>
            </a:extLst>
          </p:cNvPr>
          <p:cNvSpPr txBox="1"/>
          <p:nvPr/>
        </p:nvSpPr>
        <p:spPr>
          <a:xfrm>
            <a:off x="2029119" y="15755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00FE8-5CAE-456C-BCE0-E8B830E44092}"/>
              </a:ext>
            </a:extLst>
          </p:cNvPr>
          <p:cNvSpPr txBox="1"/>
          <p:nvPr/>
        </p:nvSpPr>
        <p:spPr>
          <a:xfrm>
            <a:off x="3985539" y="15755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B60E-E162-4F43-89EA-86DF3C8B3901}"/>
              </a:ext>
            </a:extLst>
          </p:cNvPr>
          <p:cNvSpPr txBox="1"/>
          <p:nvPr/>
        </p:nvSpPr>
        <p:spPr>
          <a:xfrm>
            <a:off x="153014" y="15755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662890-C77E-49C5-8894-697CE5DCA196}"/>
              </a:ext>
            </a:extLst>
          </p:cNvPr>
          <p:cNvSpPr txBox="1"/>
          <p:nvPr/>
        </p:nvSpPr>
        <p:spPr>
          <a:xfrm>
            <a:off x="1005513" y="96208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D1AF4-2526-40AC-896B-D66574D77CC4}"/>
              </a:ext>
            </a:extLst>
          </p:cNvPr>
          <p:cNvSpPr txBox="1"/>
          <p:nvPr/>
        </p:nvSpPr>
        <p:spPr>
          <a:xfrm>
            <a:off x="2373555" y="1588860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993C7-D89F-48CF-9599-8A7858336B5C}"/>
              </a:ext>
            </a:extLst>
          </p:cNvPr>
          <p:cNvSpPr txBox="1"/>
          <p:nvPr/>
        </p:nvSpPr>
        <p:spPr>
          <a:xfrm>
            <a:off x="3021257" y="63721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226BA-66DD-4034-8B27-75322016E7FB}"/>
              </a:ext>
            </a:extLst>
          </p:cNvPr>
          <p:cNvSpPr txBox="1"/>
          <p:nvPr/>
        </p:nvSpPr>
        <p:spPr>
          <a:xfrm>
            <a:off x="4306051" y="1575570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F24935-9542-45AF-A687-41A5FB5EBBD3}"/>
              </a:ext>
            </a:extLst>
          </p:cNvPr>
          <p:cNvSpPr txBox="1"/>
          <p:nvPr/>
        </p:nvSpPr>
        <p:spPr>
          <a:xfrm>
            <a:off x="5006778" y="63721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CD302B-1420-488C-BCA0-BE5AB28AB0E7}"/>
              </a:ext>
            </a:extLst>
          </p:cNvPr>
          <p:cNvCxnSpPr/>
          <p:nvPr/>
        </p:nvCxnSpPr>
        <p:spPr>
          <a:xfrm>
            <a:off x="926011" y="97224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62F9BE-F985-4A79-8DC6-8E0AC44C44DA}"/>
              </a:ext>
            </a:extLst>
          </p:cNvPr>
          <p:cNvCxnSpPr/>
          <p:nvPr/>
        </p:nvCxnSpPr>
        <p:spPr>
          <a:xfrm>
            <a:off x="1463340" y="97224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EB49E9-4BB0-40F1-BDC4-28792FC0669D}"/>
              </a:ext>
            </a:extLst>
          </p:cNvPr>
          <p:cNvCxnSpPr/>
          <p:nvPr/>
        </p:nvCxnSpPr>
        <p:spPr>
          <a:xfrm>
            <a:off x="4822955" y="97224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140EEE-871C-42EB-A695-4CFC8E950A6A}"/>
              </a:ext>
            </a:extLst>
          </p:cNvPr>
          <p:cNvCxnSpPr/>
          <p:nvPr/>
        </p:nvCxnSpPr>
        <p:spPr>
          <a:xfrm>
            <a:off x="5360283" y="972248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5D1CE-692D-4A03-9E33-D57402522C61}"/>
              </a:ext>
            </a:extLst>
          </p:cNvPr>
          <p:cNvSpPr/>
          <p:nvPr/>
        </p:nvSpPr>
        <p:spPr>
          <a:xfrm>
            <a:off x="407538" y="3114617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6E5DF8-5F11-4596-B072-32F0875B52C2}"/>
              </a:ext>
            </a:extLst>
          </p:cNvPr>
          <p:cNvSpPr/>
          <p:nvPr/>
        </p:nvSpPr>
        <p:spPr>
          <a:xfrm>
            <a:off x="2574302" y="3114616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D65EEF-25DF-4A62-A9B2-38F459532C2D}"/>
              </a:ext>
            </a:extLst>
          </p:cNvPr>
          <p:cNvSpPr/>
          <p:nvPr/>
        </p:nvSpPr>
        <p:spPr>
          <a:xfrm>
            <a:off x="4479303" y="3114613"/>
            <a:ext cx="516902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7DC6F2-CA2D-458C-B4A9-8B93D69366A2}"/>
              </a:ext>
            </a:extLst>
          </p:cNvPr>
          <p:cNvSpPr txBox="1"/>
          <p:nvPr/>
        </p:nvSpPr>
        <p:spPr>
          <a:xfrm>
            <a:off x="4158790" y="373122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2EFF84-180D-4D6C-A65A-7CE1E6F312E5}"/>
              </a:ext>
            </a:extLst>
          </p:cNvPr>
          <p:cNvSpPr txBox="1"/>
          <p:nvPr/>
        </p:nvSpPr>
        <p:spPr>
          <a:xfrm>
            <a:off x="2029119" y="372331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A972DD-48D0-4636-B3FD-2BE0AD20E125}"/>
              </a:ext>
            </a:extLst>
          </p:cNvPr>
          <p:cNvCxnSpPr/>
          <p:nvPr/>
        </p:nvCxnSpPr>
        <p:spPr>
          <a:xfrm>
            <a:off x="3101419" y="3106705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994217-7CEF-41B9-8772-3D9AD5E124BB}"/>
              </a:ext>
            </a:extLst>
          </p:cNvPr>
          <p:cNvCxnSpPr/>
          <p:nvPr/>
        </p:nvCxnSpPr>
        <p:spPr>
          <a:xfrm>
            <a:off x="3629320" y="3106705"/>
            <a:ext cx="0" cy="16025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0E87B-D30F-428C-B8CC-27DC2B5569D2}"/>
              </a:ext>
            </a:extLst>
          </p:cNvPr>
          <p:cNvCxnSpPr>
            <a:cxnSpLocks/>
          </p:cNvCxnSpPr>
          <p:nvPr/>
        </p:nvCxnSpPr>
        <p:spPr>
          <a:xfrm>
            <a:off x="4479303" y="3661559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BE0519-B99C-4E10-8B05-0AA8BB48E16B}"/>
              </a:ext>
            </a:extLst>
          </p:cNvPr>
          <p:cNvCxnSpPr>
            <a:cxnSpLocks/>
          </p:cNvCxnSpPr>
          <p:nvPr/>
        </p:nvCxnSpPr>
        <p:spPr>
          <a:xfrm>
            <a:off x="4479303" y="4174639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C4E40A-F0B9-4814-B118-44343C458FCF}"/>
              </a:ext>
            </a:extLst>
          </p:cNvPr>
          <p:cNvSpPr txBox="1"/>
          <p:nvPr/>
        </p:nvSpPr>
        <p:spPr>
          <a:xfrm>
            <a:off x="407537" y="306828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2632CC-46A9-45CA-929E-538D208C5181}"/>
              </a:ext>
            </a:extLst>
          </p:cNvPr>
          <p:cNvSpPr txBox="1"/>
          <p:nvPr/>
        </p:nvSpPr>
        <p:spPr>
          <a:xfrm>
            <a:off x="425605" y="88126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BCF73-52BD-41B6-A25B-5AFD30FE442C}"/>
              </a:ext>
            </a:extLst>
          </p:cNvPr>
          <p:cNvSpPr txBox="1"/>
          <p:nvPr/>
        </p:nvSpPr>
        <p:spPr>
          <a:xfrm>
            <a:off x="4364381" y="91529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2560AC-9414-4CF4-873D-AB76497F5133}"/>
              </a:ext>
            </a:extLst>
          </p:cNvPr>
          <p:cNvSpPr txBox="1"/>
          <p:nvPr/>
        </p:nvSpPr>
        <p:spPr>
          <a:xfrm>
            <a:off x="4517796" y="27791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1D6A2-87D7-45E5-B415-BC18AB69D924}"/>
              </a:ext>
            </a:extLst>
          </p:cNvPr>
          <p:cNvSpPr txBox="1"/>
          <p:nvPr/>
        </p:nvSpPr>
        <p:spPr>
          <a:xfrm>
            <a:off x="2670926" y="27791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4CE8D-1DF3-409B-88F3-16C2A8269DBB}"/>
              </a:ext>
            </a:extLst>
          </p:cNvPr>
          <p:cNvSpPr txBox="1"/>
          <p:nvPr/>
        </p:nvSpPr>
        <p:spPr>
          <a:xfrm>
            <a:off x="4907438" y="325162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D5DD3B-E3D3-4FDD-9334-FF67A159A118}"/>
              </a:ext>
            </a:extLst>
          </p:cNvPr>
          <p:cNvSpPr/>
          <p:nvPr/>
        </p:nvSpPr>
        <p:spPr>
          <a:xfrm>
            <a:off x="407538" y="5206867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3FD5F3-FB19-4BBB-82F4-73BF0F23AF28}"/>
              </a:ext>
            </a:extLst>
          </p:cNvPr>
          <p:cNvSpPr txBox="1"/>
          <p:nvPr/>
        </p:nvSpPr>
        <p:spPr>
          <a:xfrm>
            <a:off x="404402" y="512131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AE3504-362E-43AB-BA8A-01E251080B97}"/>
              </a:ext>
            </a:extLst>
          </p:cNvPr>
          <p:cNvSpPr/>
          <p:nvPr/>
        </p:nvSpPr>
        <p:spPr>
          <a:xfrm>
            <a:off x="2598655" y="5206866"/>
            <a:ext cx="518474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A52F14-780A-4ABC-8102-8F359E233606}"/>
              </a:ext>
            </a:extLst>
          </p:cNvPr>
          <p:cNvSpPr txBox="1"/>
          <p:nvPr/>
        </p:nvSpPr>
        <p:spPr>
          <a:xfrm>
            <a:off x="2610298" y="514824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855AAC-9554-485D-BF1B-0EFD633168FE}"/>
              </a:ext>
            </a:extLst>
          </p:cNvPr>
          <p:cNvSpPr txBox="1"/>
          <p:nvPr/>
        </p:nvSpPr>
        <p:spPr>
          <a:xfrm>
            <a:off x="1992199" y="58234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967810-67A4-447E-BB94-85E64516BB18}"/>
              </a:ext>
            </a:extLst>
          </p:cNvPr>
          <p:cNvSpPr txBox="1"/>
          <p:nvPr/>
        </p:nvSpPr>
        <p:spPr>
          <a:xfrm>
            <a:off x="4110083" y="58234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92C0F4-7D82-472F-9B34-A0968EF442DC}"/>
              </a:ext>
            </a:extLst>
          </p:cNvPr>
          <p:cNvSpPr/>
          <p:nvPr/>
        </p:nvSpPr>
        <p:spPr>
          <a:xfrm>
            <a:off x="4537633" y="5217610"/>
            <a:ext cx="518474" cy="531786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35B15-3E24-4DEE-82C9-4D29941423A8}"/>
              </a:ext>
            </a:extLst>
          </p:cNvPr>
          <p:cNvSpPr txBox="1"/>
          <p:nvPr/>
        </p:nvSpPr>
        <p:spPr>
          <a:xfrm>
            <a:off x="4988352" y="529883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F6F2A3-458C-49E0-91D2-72EBB6ECCDD2}"/>
              </a:ext>
            </a:extLst>
          </p:cNvPr>
          <p:cNvSpPr txBox="1"/>
          <p:nvPr/>
        </p:nvSpPr>
        <p:spPr>
          <a:xfrm>
            <a:off x="165582" y="371284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9240D8-62B3-42CE-A707-893D293A4394}"/>
              </a:ext>
            </a:extLst>
          </p:cNvPr>
          <p:cNvSpPr txBox="1"/>
          <p:nvPr/>
        </p:nvSpPr>
        <p:spPr>
          <a:xfrm>
            <a:off x="2521660" y="370944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547A89-39CF-48C6-814A-9C4A29668C8C}"/>
              </a:ext>
            </a:extLst>
          </p:cNvPr>
          <p:cNvSpPr txBox="1"/>
          <p:nvPr/>
        </p:nvSpPr>
        <p:spPr>
          <a:xfrm>
            <a:off x="4554103" y="491540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37F268-4DFC-4080-866B-5392E013A62D}"/>
              </a:ext>
            </a:extLst>
          </p:cNvPr>
          <p:cNvCxnSpPr>
            <a:cxnSpLocks/>
          </p:cNvCxnSpPr>
          <p:nvPr/>
        </p:nvCxnSpPr>
        <p:spPr>
          <a:xfrm>
            <a:off x="2584517" y="574213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BCBBD8-4958-4C01-9C83-8513FC47472D}"/>
              </a:ext>
            </a:extLst>
          </p:cNvPr>
          <p:cNvCxnSpPr>
            <a:cxnSpLocks/>
          </p:cNvCxnSpPr>
          <p:nvPr/>
        </p:nvCxnSpPr>
        <p:spPr>
          <a:xfrm>
            <a:off x="2584517" y="6260297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E77CBA-1F84-4506-88A7-168ED5A41F48}"/>
              </a:ext>
            </a:extLst>
          </p:cNvPr>
          <p:cNvCxnSpPr>
            <a:cxnSpLocks/>
          </p:cNvCxnSpPr>
          <p:nvPr/>
        </p:nvCxnSpPr>
        <p:spPr>
          <a:xfrm>
            <a:off x="398078" y="5668169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2A767C-53E5-4272-8F2B-C8801F84EA68}"/>
              </a:ext>
            </a:extLst>
          </p:cNvPr>
          <p:cNvCxnSpPr>
            <a:cxnSpLocks/>
          </p:cNvCxnSpPr>
          <p:nvPr/>
        </p:nvCxnSpPr>
        <p:spPr>
          <a:xfrm>
            <a:off x="407537" y="6215001"/>
            <a:ext cx="5169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6A84B30-203C-4E8B-80E2-FCB67E01B864}"/>
              </a:ext>
            </a:extLst>
          </p:cNvPr>
          <p:cNvSpPr txBox="1"/>
          <p:nvPr/>
        </p:nvSpPr>
        <p:spPr>
          <a:xfrm>
            <a:off x="29666" y="526097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E57D9E-95CD-459F-90F0-3735D35CD3F2}"/>
              </a:ext>
            </a:extLst>
          </p:cNvPr>
          <p:cNvSpPr txBox="1"/>
          <p:nvPr/>
        </p:nvSpPr>
        <p:spPr>
          <a:xfrm>
            <a:off x="2229606" y="532000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5F339F-92A2-4FB3-B64F-A97B610A95C6}"/>
              </a:ext>
            </a:extLst>
          </p:cNvPr>
          <p:cNvSpPr txBox="1"/>
          <p:nvPr/>
        </p:nvSpPr>
        <p:spPr>
          <a:xfrm>
            <a:off x="10228" y="2750763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Loop KC :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FBB920-A27B-4BE9-BC67-95E42D7E661A}"/>
              </a:ext>
            </a:extLst>
          </p:cNvPr>
          <p:cNvSpPr txBox="1"/>
          <p:nvPr/>
        </p:nvSpPr>
        <p:spPr>
          <a:xfrm>
            <a:off x="-11473" y="4788761"/>
            <a:ext cx="38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Loop MC :</a:t>
            </a:r>
            <a:r>
              <a:rPr lang="zh-CN" altLang="en-US" dirty="0"/>
              <a:t> </a:t>
            </a:r>
            <a:r>
              <a:rPr lang="en-US" altLang="zh-CN" dirty="0"/>
              <a:t>M  (GEPB, in GOTO)</a:t>
            </a:r>
            <a:endParaRPr lang="en-US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57DA8E3-74EE-432A-B254-E4B71B57F9B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96205" y="3915892"/>
            <a:ext cx="103081" cy="1145675"/>
          </a:xfrm>
          <a:prstGeom prst="bentConnector3">
            <a:avLst>
              <a:gd name="adj1" fmla="val 3217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62DF86-2764-4CFF-8EA3-7FC06015308D}"/>
              </a:ext>
            </a:extLst>
          </p:cNvPr>
          <p:cNvSpPr txBox="1"/>
          <p:nvPr/>
        </p:nvSpPr>
        <p:spPr>
          <a:xfrm>
            <a:off x="5276532" y="4483421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Pack_B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F56068-8C0D-42E8-B539-42DE7990D46D}"/>
              </a:ext>
            </a:extLst>
          </p:cNvPr>
          <p:cNvSpPr txBox="1"/>
          <p:nvPr/>
        </p:nvSpPr>
        <p:spPr>
          <a:xfrm>
            <a:off x="3188522" y="6375258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Pack_A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28A1B3-D5FE-48BC-9463-DE7FB106B62C}"/>
              </a:ext>
            </a:extLst>
          </p:cNvPr>
          <p:cNvSpPr txBox="1"/>
          <p:nvPr/>
        </p:nvSpPr>
        <p:spPr>
          <a:xfrm>
            <a:off x="81198" y="590489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2E6076-C02A-4624-A963-48A2ED872B52}"/>
              </a:ext>
            </a:extLst>
          </p:cNvPr>
          <p:cNvSpPr txBox="1"/>
          <p:nvPr/>
        </p:nvSpPr>
        <p:spPr>
          <a:xfrm>
            <a:off x="2338826" y="59432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CD2563-2818-407D-B2F5-1581DDCCE74E}"/>
              </a:ext>
            </a:extLst>
          </p:cNvPr>
          <p:cNvSpPr txBox="1"/>
          <p:nvPr/>
        </p:nvSpPr>
        <p:spPr>
          <a:xfrm>
            <a:off x="105137" y="62815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Loop NC 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3E4BC9-654B-403A-A025-BE9D0BC26C7E}"/>
              </a:ext>
            </a:extLst>
          </p:cNvPr>
          <p:cNvSpPr/>
          <p:nvPr/>
        </p:nvSpPr>
        <p:spPr>
          <a:xfrm>
            <a:off x="6457475" y="955115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E5F8EDF-D4B5-440D-A3B1-C6457B011FC4}"/>
              </a:ext>
            </a:extLst>
          </p:cNvPr>
          <p:cNvSpPr/>
          <p:nvPr/>
        </p:nvSpPr>
        <p:spPr>
          <a:xfrm>
            <a:off x="8528974" y="955114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EFCC36-C312-4D15-9380-6E52473B4589}"/>
              </a:ext>
            </a:extLst>
          </p:cNvPr>
          <p:cNvSpPr/>
          <p:nvPr/>
        </p:nvSpPr>
        <p:spPr>
          <a:xfrm>
            <a:off x="10442616" y="955113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D53B9F-EE94-4A3B-8A4E-32AC42BDB425}"/>
              </a:ext>
            </a:extLst>
          </p:cNvPr>
          <p:cNvSpPr txBox="1"/>
          <p:nvPr/>
        </p:nvSpPr>
        <p:spPr>
          <a:xfrm>
            <a:off x="8079057" y="155843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DE6B5E-0D4C-42EE-B0D2-6E8FA682A1B0}"/>
              </a:ext>
            </a:extLst>
          </p:cNvPr>
          <p:cNvSpPr txBox="1"/>
          <p:nvPr/>
        </p:nvSpPr>
        <p:spPr>
          <a:xfrm>
            <a:off x="10122104" y="155843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1D8C882-81C2-4CFB-9CF9-0F4EB1660EC6}"/>
              </a:ext>
            </a:extLst>
          </p:cNvPr>
          <p:cNvSpPr txBox="1"/>
          <p:nvPr/>
        </p:nvSpPr>
        <p:spPr>
          <a:xfrm>
            <a:off x="6202952" y="155843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93F6C3-F926-42A0-935D-90BF6C0813B4}"/>
              </a:ext>
            </a:extLst>
          </p:cNvPr>
          <p:cNvSpPr txBox="1"/>
          <p:nvPr/>
        </p:nvSpPr>
        <p:spPr>
          <a:xfrm>
            <a:off x="7063036" y="94975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A9BC24-A4D7-48B9-8701-DBAF3FA4B7AE}"/>
              </a:ext>
            </a:extLst>
          </p:cNvPr>
          <p:cNvSpPr txBox="1"/>
          <p:nvPr/>
        </p:nvSpPr>
        <p:spPr>
          <a:xfrm>
            <a:off x="8510120" y="1571725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65E398-879E-4473-BF93-22B0E258468D}"/>
              </a:ext>
            </a:extLst>
          </p:cNvPr>
          <p:cNvSpPr txBox="1"/>
          <p:nvPr/>
        </p:nvSpPr>
        <p:spPr>
          <a:xfrm>
            <a:off x="9157822" y="62008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B360A1-6C9B-40C3-8A98-BF48A3539429}"/>
              </a:ext>
            </a:extLst>
          </p:cNvPr>
          <p:cNvSpPr txBox="1"/>
          <p:nvPr/>
        </p:nvSpPr>
        <p:spPr>
          <a:xfrm>
            <a:off x="10442616" y="1558435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C85EA6-FCC3-4EE1-8542-06FA29663FFD}"/>
              </a:ext>
            </a:extLst>
          </p:cNvPr>
          <p:cNvSpPr txBox="1"/>
          <p:nvPr/>
        </p:nvSpPr>
        <p:spPr>
          <a:xfrm>
            <a:off x="11143343" y="62008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0B22BA8-40F4-46D6-8061-685CBB115784}"/>
              </a:ext>
            </a:extLst>
          </p:cNvPr>
          <p:cNvSpPr txBox="1"/>
          <p:nvPr/>
        </p:nvSpPr>
        <p:spPr>
          <a:xfrm>
            <a:off x="6403318" y="102108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AEE31D-70E8-41EE-9FAD-F6E06EBAA93E}"/>
              </a:ext>
            </a:extLst>
          </p:cNvPr>
          <p:cNvSpPr txBox="1"/>
          <p:nvPr/>
        </p:nvSpPr>
        <p:spPr>
          <a:xfrm>
            <a:off x="8509949" y="104582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1AF8D1-C549-488C-B0DE-9A1FA3446ED9}"/>
              </a:ext>
            </a:extLst>
          </p:cNvPr>
          <p:cNvSpPr txBox="1"/>
          <p:nvPr/>
        </p:nvSpPr>
        <p:spPr>
          <a:xfrm>
            <a:off x="6162414" y="589570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Loop MC :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FD2E8DD-E7D1-444D-9563-6DD2D32C25AE}"/>
              </a:ext>
            </a:extLst>
          </p:cNvPr>
          <p:cNvCxnSpPr>
            <a:cxnSpLocks/>
          </p:cNvCxnSpPr>
          <p:nvPr/>
        </p:nvCxnSpPr>
        <p:spPr>
          <a:xfrm>
            <a:off x="6475867" y="1499169"/>
            <a:ext cx="156384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1C66D6-6830-41BF-BB06-90CD8335E806}"/>
              </a:ext>
            </a:extLst>
          </p:cNvPr>
          <p:cNvCxnSpPr>
            <a:cxnSpLocks/>
          </p:cNvCxnSpPr>
          <p:nvPr/>
        </p:nvCxnSpPr>
        <p:spPr>
          <a:xfrm>
            <a:off x="6470463" y="2036521"/>
            <a:ext cx="156384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17ED27-05EA-4F0A-B363-093E5FCC852E}"/>
              </a:ext>
            </a:extLst>
          </p:cNvPr>
          <p:cNvCxnSpPr>
            <a:cxnSpLocks/>
          </p:cNvCxnSpPr>
          <p:nvPr/>
        </p:nvCxnSpPr>
        <p:spPr>
          <a:xfrm>
            <a:off x="8528974" y="1499169"/>
            <a:ext cx="156384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E86EB5-1DB9-4A48-8DC0-C0E02D18EB21}"/>
              </a:ext>
            </a:extLst>
          </p:cNvPr>
          <p:cNvCxnSpPr>
            <a:cxnSpLocks/>
          </p:cNvCxnSpPr>
          <p:nvPr/>
        </p:nvCxnSpPr>
        <p:spPr>
          <a:xfrm>
            <a:off x="8523570" y="2036521"/>
            <a:ext cx="156384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AD71D98-B346-4724-B260-90663D088BDA}"/>
              </a:ext>
            </a:extLst>
          </p:cNvPr>
          <p:cNvSpPr/>
          <p:nvPr/>
        </p:nvSpPr>
        <p:spPr>
          <a:xfrm>
            <a:off x="10423861" y="3152703"/>
            <a:ext cx="1602557" cy="160255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01D6903-F191-46BB-A958-B1716A06956F}"/>
              </a:ext>
            </a:extLst>
          </p:cNvPr>
          <p:cNvSpPr txBox="1"/>
          <p:nvPr/>
        </p:nvSpPr>
        <p:spPr>
          <a:xfrm>
            <a:off x="10103349" y="375602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F55B6BD-9262-4DD7-A5F5-3DD2AFBDE054}"/>
              </a:ext>
            </a:extLst>
          </p:cNvPr>
          <p:cNvSpPr txBox="1"/>
          <p:nvPr/>
        </p:nvSpPr>
        <p:spPr>
          <a:xfrm>
            <a:off x="10413701" y="3756025"/>
            <a:ext cx="31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93624B-DA7A-4D29-9A0A-9E1421CB6364}"/>
              </a:ext>
            </a:extLst>
          </p:cNvPr>
          <p:cNvSpPr txBox="1"/>
          <p:nvPr/>
        </p:nvSpPr>
        <p:spPr>
          <a:xfrm>
            <a:off x="11124588" y="277917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EF0182-08E2-4258-975F-E97576E1FD57}"/>
              </a:ext>
            </a:extLst>
          </p:cNvPr>
          <p:cNvSpPr/>
          <p:nvPr/>
        </p:nvSpPr>
        <p:spPr>
          <a:xfrm>
            <a:off x="8540684" y="3174067"/>
            <a:ext cx="1602557" cy="54925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9E33CA-BD56-4EC3-BCA8-82F8C7AF7625}"/>
              </a:ext>
            </a:extLst>
          </p:cNvPr>
          <p:cNvSpPr txBox="1"/>
          <p:nvPr/>
        </p:nvSpPr>
        <p:spPr>
          <a:xfrm>
            <a:off x="9086329" y="27983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38F5D07-F601-4E7A-A9E4-E4196B32A1BF}"/>
              </a:ext>
            </a:extLst>
          </p:cNvPr>
          <p:cNvSpPr txBox="1"/>
          <p:nvPr/>
        </p:nvSpPr>
        <p:spPr>
          <a:xfrm>
            <a:off x="8509948" y="328282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1B0469-77B4-4FEA-B59A-5B1B24A4E505}"/>
              </a:ext>
            </a:extLst>
          </p:cNvPr>
          <p:cNvSpPr txBox="1"/>
          <p:nvPr/>
        </p:nvSpPr>
        <p:spPr>
          <a:xfrm>
            <a:off x="8060032" y="375602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2653251-7965-420B-B463-7A07E7B9CA05}"/>
              </a:ext>
            </a:extLst>
          </p:cNvPr>
          <p:cNvSpPr/>
          <p:nvPr/>
        </p:nvSpPr>
        <p:spPr>
          <a:xfrm>
            <a:off x="6457256" y="3174067"/>
            <a:ext cx="1602557" cy="54925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25D0BA-FE71-4900-9DAF-3BF5595BCE04}"/>
              </a:ext>
            </a:extLst>
          </p:cNvPr>
          <p:cNvSpPr txBox="1"/>
          <p:nvPr/>
        </p:nvSpPr>
        <p:spPr>
          <a:xfrm>
            <a:off x="7002439" y="311420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D5CDB2-2B87-4512-A936-335AE808ED8A}"/>
              </a:ext>
            </a:extLst>
          </p:cNvPr>
          <p:cNvSpPr txBox="1"/>
          <p:nvPr/>
        </p:nvSpPr>
        <p:spPr>
          <a:xfrm>
            <a:off x="6417195" y="325162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874A31-A9DA-45E3-B3F6-8A93C7D6FC21}"/>
              </a:ext>
            </a:extLst>
          </p:cNvPr>
          <p:cNvCxnSpPr/>
          <p:nvPr/>
        </p:nvCxnSpPr>
        <p:spPr>
          <a:xfrm>
            <a:off x="3188522" y="6744590"/>
            <a:ext cx="13491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01E43CC-A645-4FBD-BBDD-FC738B26DBE0}"/>
              </a:ext>
            </a:extLst>
          </p:cNvPr>
          <p:cNvCxnSpPr>
            <a:cxnSpLocks/>
          </p:cNvCxnSpPr>
          <p:nvPr/>
        </p:nvCxnSpPr>
        <p:spPr>
          <a:xfrm>
            <a:off x="9061481" y="3187002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28F671-04DA-48D1-9444-FA979B9BE25E}"/>
              </a:ext>
            </a:extLst>
          </p:cNvPr>
          <p:cNvCxnSpPr>
            <a:cxnSpLocks/>
          </p:cNvCxnSpPr>
          <p:nvPr/>
        </p:nvCxnSpPr>
        <p:spPr>
          <a:xfrm>
            <a:off x="9601231" y="3187001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745D020-E438-4957-A7C9-46BC6F0A83F5}"/>
              </a:ext>
            </a:extLst>
          </p:cNvPr>
          <p:cNvCxnSpPr>
            <a:cxnSpLocks/>
          </p:cNvCxnSpPr>
          <p:nvPr/>
        </p:nvCxnSpPr>
        <p:spPr>
          <a:xfrm>
            <a:off x="10433302" y="3697119"/>
            <a:ext cx="1583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E36F153-5333-4BAC-AE00-4E00F342CE4D}"/>
              </a:ext>
            </a:extLst>
          </p:cNvPr>
          <p:cNvCxnSpPr>
            <a:cxnSpLocks/>
          </p:cNvCxnSpPr>
          <p:nvPr/>
        </p:nvCxnSpPr>
        <p:spPr>
          <a:xfrm>
            <a:off x="10436753" y="4239581"/>
            <a:ext cx="158380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D2650A6-ED25-41F3-AF04-05A793611D2B}"/>
              </a:ext>
            </a:extLst>
          </p:cNvPr>
          <p:cNvSpPr txBox="1"/>
          <p:nvPr/>
        </p:nvSpPr>
        <p:spPr>
          <a:xfrm>
            <a:off x="9079978" y="311420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6A81C8-6365-4F2D-9D70-E2F53E8D8E58}"/>
              </a:ext>
            </a:extLst>
          </p:cNvPr>
          <p:cNvSpPr txBox="1"/>
          <p:nvPr/>
        </p:nvSpPr>
        <p:spPr>
          <a:xfrm>
            <a:off x="10393581" y="328050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8351F5-462B-473E-9865-EA4B7A8F7122}"/>
              </a:ext>
            </a:extLst>
          </p:cNvPr>
          <p:cNvSpPr/>
          <p:nvPr/>
        </p:nvSpPr>
        <p:spPr>
          <a:xfrm>
            <a:off x="6403318" y="5182379"/>
            <a:ext cx="1602557" cy="54925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244005-A9F1-4289-A2AA-EA8588BFCEB8}"/>
              </a:ext>
            </a:extLst>
          </p:cNvPr>
          <p:cNvSpPr txBox="1"/>
          <p:nvPr/>
        </p:nvSpPr>
        <p:spPr>
          <a:xfrm>
            <a:off x="7059405" y="57202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9026267-2A98-401C-B931-BE1E55D7793B}"/>
              </a:ext>
            </a:extLst>
          </p:cNvPr>
          <p:cNvSpPr txBox="1"/>
          <p:nvPr/>
        </p:nvSpPr>
        <p:spPr>
          <a:xfrm>
            <a:off x="6334762" y="5270652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528D12-B83E-41D2-81CE-D88D996AF965}"/>
              </a:ext>
            </a:extLst>
          </p:cNvPr>
          <p:cNvSpPr txBox="1"/>
          <p:nvPr/>
        </p:nvSpPr>
        <p:spPr>
          <a:xfrm>
            <a:off x="10103349" y="581864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D611FA-F9F6-4D7A-AABD-AC5C718393F8}"/>
              </a:ext>
            </a:extLst>
          </p:cNvPr>
          <p:cNvSpPr txBox="1"/>
          <p:nvPr/>
        </p:nvSpPr>
        <p:spPr>
          <a:xfrm>
            <a:off x="8060032" y="579016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6194818-C617-40E3-88E9-D06A22429477}"/>
              </a:ext>
            </a:extLst>
          </p:cNvPr>
          <p:cNvSpPr/>
          <p:nvPr/>
        </p:nvSpPr>
        <p:spPr>
          <a:xfrm>
            <a:off x="8578178" y="5186845"/>
            <a:ext cx="518474" cy="531786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B35484-C335-499C-8FB1-BDCA1B22607B}"/>
              </a:ext>
            </a:extLst>
          </p:cNvPr>
          <p:cNvSpPr/>
          <p:nvPr/>
        </p:nvSpPr>
        <p:spPr>
          <a:xfrm>
            <a:off x="10433302" y="5190594"/>
            <a:ext cx="1602557" cy="54925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B3A87A0-5336-4523-AD7A-02FE343B13FC}"/>
              </a:ext>
            </a:extLst>
          </p:cNvPr>
          <p:cNvSpPr txBox="1"/>
          <p:nvPr/>
        </p:nvSpPr>
        <p:spPr>
          <a:xfrm>
            <a:off x="8224720" y="54192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4BF1882-3A5B-4599-B028-99D58ACEF5AA}"/>
              </a:ext>
            </a:extLst>
          </p:cNvPr>
          <p:cNvSpPr txBox="1"/>
          <p:nvPr/>
        </p:nvSpPr>
        <p:spPr>
          <a:xfrm>
            <a:off x="8593164" y="512538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33A6A53-B0E0-482C-AD14-42F3E8913F6A}"/>
              </a:ext>
            </a:extLst>
          </p:cNvPr>
          <p:cNvCxnSpPr>
            <a:cxnSpLocks/>
          </p:cNvCxnSpPr>
          <p:nvPr/>
        </p:nvCxnSpPr>
        <p:spPr>
          <a:xfrm>
            <a:off x="6948501" y="5174408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C974191-3B6B-473F-92DD-91FF10CFDD51}"/>
              </a:ext>
            </a:extLst>
          </p:cNvPr>
          <p:cNvCxnSpPr>
            <a:cxnSpLocks/>
          </p:cNvCxnSpPr>
          <p:nvPr/>
        </p:nvCxnSpPr>
        <p:spPr>
          <a:xfrm>
            <a:off x="7474273" y="5174408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9EE7EF2-2862-4EA3-BAF4-90576080D3B2}"/>
              </a:ext>
            </a:extLst>
          </p:cNvPr>
          <p:cNvCxnSpPr>
            <a:cxnSpLocks/>
          </p:cNvCxnSpPr>
          <p:nvPr/>
        </p:nvCxnSpPr>
        <p:spPr>
          <a:xfrm>
            <a:off x="10939710" y="5193107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3A504D-4A5F-4C1A-8BDD-E484B047A454}"/>
              </a:ext>
            </a:extLst>
          </p:cNvPr>
          <p:cNvCxnSpPr>
            <a:cxnSpLocks/>
          </p:cNvCxnSpPr>
          <p:nvPr/>
        </p:nvCxnSpPr>
        <p:spPr>
          <a:xfrm>
            <a:off x="11465482" y="5193107"/>
            <a:ext cx="0" cy="5442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F8AF080-7FCB-4D70-BF47-0A0FE855175B}"/>
              </a:ext>
            </a:extLst>
          </p:cNvPr>
          <p:cNvSpPr txBox="1"/>
          <p:nvPr/>
        </p:nvSpPr>
        <p:spPr>
          <a:xfrm>
            <a:off x="10984980" y="488137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DFA0471-D5C7-4877-96AA-8377578B9144}"/>
              </a:ext>
            </a:extLst>
          </p:cNvPr>
          <p:cNvSpPr txBox="1"/>
          <p:nvPr/>
        </p:nvSpPr>
        <p:spPr>
          <a:xfrm>
            <a:off x="6998070" y="4897307"/>
            <a:ext cx="4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2CF8634-1C00-484B-A7AA-436E6C892F0C}"/>
              </a:ext>
            </a:extLst>
          </p:cNvPr>
          <p:cNvSpPr txBox="1"/>
          <p:nvPr/>
        </p:nvSpPr>
        <p:spPr>
          <a:xfrm>
            <a:off x="10930792" y="512259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942752D-5604-4BE7-9A91-A572388846A0}"/>
              </a:ext>
            </a:extLst>
          </p:cNvPr>
          <p:cNvSpPr txBox="1"/>
          <p:nvPr/>
        </p:nvSpPr>
        <p:spPr>
          <a:xfrm>
            <a:off x="10047226" y="534929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750F303-CFF0-4C41-89FE-816445225DD1}"/>
              </a:ext>
            </a:extLst>
          </p:cNvPr>
          <p:cNvSpPr txBox="1"/>
          <p:nvPr/>
        </p:nvSpPr>
        <p:spPr>
          <a:xfrm>
            <a:off x="9292956" y="4435336"/>
            <a:ext cx="85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Pack_A</a:t>
            </a:r>
            <a:endParaRPr lang="en-US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B68B71A-9E10-409E-A962-BEF035362F0E}"/>
              </a:ext>
            </a:extLst>
          </p:cNvPr>
          <p:cNvCxnSpPr>
            <a:cxnSpLocks/>
          </p:cNvCxnSpPr>
          <p:nvPr/>
        </p:nvCxnSpPr>
        <p:spPr>
          <a:xfrm>
            <a:off x="10753701" y="5739844"/>
            <a:ext cx="916070" cy="7222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751E8F8-83CD-47CE-ADE3-C2A3462380ED}"/>
              </a:ext>
            </a:extLst>
          </p:cNvPr>
          <p:cNvSpPr txBox="1"/>
          <p:nvPr/>
        </p:nvSpPr>
        <p:spPr>
          <a:xfrm>
            <a:off x="11193786" y="6030335"/>
            <a:ext cx="8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Pack_B</a:t>
            </a:r>
            <a:endParaRPr lang="en-US" dirty="0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A9F56A-3B58-4E52-9F74-B3AE70640143}"/>
              </a:ext>
            </a:extLst>
          </p:cNvPr>
          <p:cNvCxnSpPr/>
          <p:nvPr/>
        </p:nvCxnSpPr>
        <p:spPr>
          <a:xfrm>
            <a:off x="6115250" y="158054"/>
            <a:ext cx="0" cy="65440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2A1B00F-D1CE-4D05-96B2-F25BFDBDAF64}"/>
              </a:ext>
            </a:extLst>
          </p:cNvPr>
          <p:cNvSpPr txBox="1"/>
          <p:nvPr/>
        </p:nvSpPr>
        <p:spPr>
          <a:xfrm>
            <a:off x="6162414" y="2784528"/>
            <a:ext cx="14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Loop KC :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563729C-FABC-4492-824B-50B3DE808A8B}"/>
              </a:ext>
            </a:extLst>
          </p:cNvPr>
          <p:cNvSpPr txBox="1"/>
          <p:nvPr/>
        </p:nvSpPr>
        <p:spPr>
          <a:xfrm>
            <a:off x="6226242" y="4701194"/>
            <a:ext cx="383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Loop NC :</a:t>
            </a:r>
            <a:r>
              <a:rPr lang="zh-CN" altLang="en-US" dirty="0"/>
              <a:t> </a:t>
            </a:r>
            <a:r>
              <a:rPr lang="en-US" altLang="zh-CN" dirty="0"/>
              <a:t>N  (GEBP, in GOTO)</a:t>
            </a:r>
            <a:endParaRPr lang="en-US" dirty="0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1CB1E194-943F-4711-865B-4D18A74A6FA2}"/>
              </a:ext>
            </a:extLst>
          </p:cNvPr>
          <p:cNvCxnSpPr>
            <a:cxnSpLocks/>
            <a:stCxn id="88" idx="2"/>
            <a:endCxn id="116" idx="3"/>
          </p:cNvCxnSpPr>
          <p:nvPr/>
        </p:nvCxnSpPr>
        <p:spPr>
          <a:xfrm rot="5400000">
            <a:off x="8354598" y="4465373"/>
            <a:ext cx="1729420" cy="2453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0868C8A4-2761-4548-8FC0-6494FF321190}"/>
              </a:ext>
            </a:extLst>
          </p:cNvPr>
          <p:cNvSpPr txBox="1"/>
          <p:nvPr/>
        </p:nvSpPr>
        <p:spPr>
          <a:xfrm>
            <a:off x="254682" y="212560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col major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4867C2-E5EA-4177-AEA6-C4895B2F0369}"/>
              </a:ext>
            </a:extLst>
          </p:cNvPr>
          <p:cNvSpPr txBox="1"/>
          <p:nvPr/>
        </p:nvSpPr>
        <p:spPr>
          <a:xfrm>
            <a:off x="6321797" y="187531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row major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979B9C1-FB84-4485-9C53-6EA7009A5778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800160" y="2576884"/>
            <a:ext cx="533152" cy="1909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78439592-D556-4C0B-8766-A7379AEDA8DE}"/>
              </a:ext>
            </a:extLst>
          </p:cNvPr>
          <p:cNvSpPr txBox="1"/>
          <p:nvPr/>
        </p:nvSpPr>
        <p:spPr>
          <a:xfrm>
            <a:off x="1333312" y="2613925"/>
            <a:ext cx="193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Loop C col by col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835768-2902-409D-8632-1EB9B35954B3}"/>
              </a:ext>
            </a:extLst>
          </p:cNvPr>
          <p:cNvSpPr txBox="1"/>
          <p:nvPr/>
        </p:nvSpPr>
        <p:spPr>
          <a:xfrm>
            <a:off x="8193109" y="200414"/>
            <a:ext cx="193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Loop C row by row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2DA752A-721A-4BB9-A446-3B08F06B56DF}"/>
              </a:ext>
            </a:extLst>
          </p:cNvPr>
          <p:cNvCxnSpPr>
            <a:cxnSpLocks/>
          </p:cNvCxnSpPr>
          <p:nvPr/>
        </p:nvCxnSpPr>
        <p:spPr>
          <a:xfrm flipV="1">
            <a:off x="7916001" y="463634"/>
            <a:ext cx="502210" cy="36050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77190F5-E882-45C4-9B0B-821D5B986721}"/>
              </a:ext>
            </a:extLst>
          </p:cNvPr>
          <p:cNvSpPr txBox="1"/>
          <p:nvPr/>
        </p:nvSpPr>
        <p:spPr>
          <a:xfrm>
            <a:off x="5004019" y="5020519"/>
            <a:ext cx="193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*transpose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3E7526D-E7AD-4132-9B8B-542013A2E739}"/>
              </a:ext>
            </a:extLst>
          </p:cNvPr>
          <p:cNvSpPr txBox="1"/>
          <p:nvPr/>
        </p:nvSpPr>
        <p:spPr>
          <a:xfrm>
            <a:off x="9251196" y="4760686"/>
            <a:ext cx="1341213" cy="31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*transpose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0307E9-4A43-4C27-8DB5-42F7A2D7C3E4}"/>
              </a:ext>
            </a:extLst>
          </p:cNvPr>
          <p:cNvSpPr txBox="1"/>
          <p:nvPr/>
        </p:nvSpPr>
        <p:spPr>
          <a:xfrm>
            <a:off x="2180741" y="199528"/>
            <a:ext cx="3876554" cy="36933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4). Optimal blocking for row/col major </a:t>
            </a:r>
          </a:p>
        </p:txBody>
      </p:sp>
    </p:spTree>
    <p:extLst>
      <p:ext uri="{BB962C8B-B14F-4D97-AF65-F5344CB8AC3E}">
        <p14:creationId xmlns:p14="http://schemas.microsoft.com/office/powerpoint/2010/main" val="41657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0E0A88-F119-473A-A5DF-B41D1E2EDBB1}"/>
              </a:ext>
            </a:extLst>
          </p:cNvPr>
          <p:cNvSpPr/>
          <p:nvPr/>
        </p:nvSpPr>
        <p:spPr>
          <a:xfrm>
            <a:off x="1321540" y="1966467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706CA-FEB8-4FDD-993A-0FFB169EC751}"/>
              </a:ext>
            </a:extLst>
          </p:cNvPr>
          <p:cNvSpPr txBox="1"/>
          <p:nvPr/>
        </p:nvSpPr>
        <p:spPr>
          <a:xfrm>
            <a:off x="944465" y="232659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1621B-CB7C-41A2-A6EC-E8891A4B40D0}"/>
              </a:ext>
            </a:extLst>
          </p:cNvPr>
          <p:cNvSpPr txBox="1"/>
          <p:nvPr/>
        </p:nvSpPr>
        <p:spPr>
          <a:xfrm>
            <a:off x="1547386" y="16509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76AEA-F595-4BCD-B543-E4BB66B76766}"/>
              </a:ext>
            </a:extLst>
          </p:cNvPr>
          <p:cNvSpPr txBox="1"/>
          <p:nvPr/>
        </p:nvSpPr>
        <p:spPr>
          <a:xfrm>
            <a:off x="2305062" y="227099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65284C-21DD-4A15-8A13-C0083F5D94C4}"/>
              </a:ext>
            </a:extLst>
          </p:cNvPr>
          <p:cNvSpPr/>
          <p:nvPr/>
        </p:nvSpPr>
        <p:spPr>
          <a:xfrm>
            <a:off x="3052375" y="1966467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DB1E6-5C65-428E-8728-FAE686727E4B}"/>
              </a:ext>
            </a:extLst>
          </p:cNvPr>
          <p:cNvSpPr txBox="1"/>
          <p:nvPr/>
        </p:nvSpPr>
        <p:spPr>
          <a:xfrm>
            <a:off x="2675300" y="232659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954FC-E1A3-424E-8B85-8BD670E0D9FB}"/>
              </a:ext>
            </a:extLst>
          </p:cNvPr>
          <p:cNvSpPr txBox="1"/>
          <p:nvPr/>
        </p:nvSpPr>
        <p:spPr>
          <a:xfrm>
            <a:off x="3278221" y="165096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91290-A226-4549-9B71-BCF6C4081971}"/>
              </a:ext>
            </a:extLst>
          </p:cNvPr>
          <p:cNvSpPr/>
          <p:nvPr/>
        </p:nvSpPr>
        <p:spPr>
          <a:xfrm>
            <a:off x="4550061" y="1934112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7A387-6772-42E5-98C1-8AEE8211F4AB}"/>
              </a:ext>
            </a:extLst>
          </p:cNvPr>
          <p:cNvSpPr txBox="1"/>
          <p:nvPr/>
        </p:nvSpPr>
        <p:spPr>
          <a:xfrm>
            <a:off x="4210350" y="241439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7AB1C-BEC2-4C8B-B472-759015E3594E}"/>
              </a:ext>
            </a:extLst>
          </p:cNvPr>
          <p:cNvSpPr txBox="1"/>
          <p:nvPr/>
        </p:nvSpPr>
        <p:spPr>
          <a:xfrm>
            <a:off x="4775907" y="1618613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D0E19-213D-4B1F-89BF-844C0FD21196}"/>
              </a:ext>
            </a:extLst>
          </p:cNvPr>
          <p:cNvSpPr txBox="1"/>
          <p:nvPr/>
        </p:nvSpPr>
        <p:spPr>
          <a:xfrm>
            <a:off x="4004878" y="22454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398674-495E-47A9-8719-4BA6A7309BE9}"/>
              </a:ext>
            </a:extLst>
          </p:cNvPr>
          <p:cNvCxnSpPr>
            <a:cxnSpLocks/>
          </p:cNvCxnSpPr>
          <p:nvPr/>
        </p:nvCxnSpPr>
        <p:spPr>
          <a:xfrm>
            <a:off x="1648821" y="1972248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A157CD-53F6-4BA9-9C9C-6CEEE3BDE379}"/>
              </a:ext>
            </a:extLst>
          </p:cNvPr>
          <p:cNvCxnSpPr>
            <a:cxnSpLocks/>
          </p:cNvCxnSpPr>
          <p:nvPr/>
        </p:nvCxnSpPr>
        <p:spPr>
          <a:xfrm>
            <a:off x="1973941" y="1976977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C06D0-DAE7-472B-9DB0-4445C08F108E}"/>
              </a:ext>
            </a:extLst>
          </p:cNvPr>
          <p:cNvCxnSpPr>
            <a:cxnSpLocks/>
          </p:cNvCxnSpPr>
          <p:nvPr/>
        </p:nvCxnSpPr>
        <p:spPr>
          <a:xfrm>
            <a:off x="4870388" y="194851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38E44-BFCC-416F-8A58-47F711E677FB}"/>
              </a:ext>
            </a:extLst>
          </p:cNvPr>
          <p:cNvCxnSpPr>
            <a:cxnSpLocks/>
          </p:cNvCxnSpPr>
          <p:nvPr/>
        </p:nvCxnSpPr>
        <p:spPr>
          <a:xfrm>
            <a:off x="5200585" y="1944286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69B24DE-7CCF-4D68-B9E3-25D8ABC79A90}"/>
              </a:ext>
            </a:extLst>
          </p:cNvPr>
          <p:cNvSpPr txBox="1"/>
          <p:nvPr/>
        </p:nvSpPr>
        <p:spPr>
          <a:xfrm>
            <a:off x="1307550" y="190687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61C49-6DE1-470D-B69E-CAB59F3023B6}"/>
              </a:ext>
            </a:extLst>
          </p:cNvPr>
          <p:cNvSpPr txBox="1"/>
          <p:nvPr/>
        </p:nvSpPr>
        <p:spPr>
          <a:xfrm>
            <a:off x="4530845" y="188247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A2821-602E-4F36-AF5D-DEE8286F6665}"/>
              </a:ext>
            </a:extLst>
          </p:cNvPr>
          <p:cNvSpPr/>
          <p:nvPr/>
        </p:nvSpPr>
        <p:spPr>
          <a:xfrm>
            <a:off x="1321540" y="3783707"/>
            <a:ext cx="327281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71B687-BBA8-4294-9C26-5F105C21DFAB}"/>
              </a:ext>
            </a:extLst>
          </p:cNvPr>
          <p:cNvSpPr txBox="1"/>
          <p:nvPr/>
        </p:nvSpPr>
        <p:spPr>
          <a:xfrm>
            <a:off x="965438" y="411027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FF2AE0-8B35-45C6-A46B-D5D4B20A5467}"/>
              </a:ext>
            </a:extLst>
          </p:cNvPr>
          <p:cNvSpPr txBox="1"/>
          <p:nvPr/>
        </p:nvSpPr>
        <p:spPr>
          <a:xfrm>
            <a:off x="1275512" y="345240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50BFCC-7CD7-4840-9F50-AF940979394D}"/>
              </a:ext>
            </a:extLst>
          </p:cNvPr>
          <p:cNvSpPr/>
          <p:nvPr/>
        </p:nvSpPr>
        <p:spPr>
          <a:xfrm>
            <a:off x="3060862" y="3760320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9DD68-28FE-4617-8181-B2C54BC385A6}"/>
              </a:ext>
            </a:extLst>
          </p:cNvPr>
          <p:cNvSpPr txBox="1"/>
          <p:nvPr/>
        </p:nvSpPr>
        <p:spPr>
          <a:xfrm>
            <a:off x="2683787" y="412045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98632-F69D-40BC-9EB6-DB07A33C7AF6}"/>
              </a:ext>
            </a:extLst>
          </p:cNvPr>
          <p:cNvSpPr txBox="1"/>
          <p:nvPr/>
        </p:nvSpPr>
        <p:spPr>
          <a:xfrm>
            <a:off x="3286708" y="340672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2CFABA-F2D1-442D-AD83-7C558418C052}"/>
              </a:ext>
            </a:extLst>
          </p:cNvPr>
          <p:cNvSpPr/>
          <p:nvPr/>
        </p:nvSpPr>
        <p:spPr>
          <a:xfrm>
            <a:off x="4558549" y="3727965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638401-CD60-4D30-B127-3F4363E646E8}"/>
              </a:ext>
            </a:extLst>
          </p:cNvPr>
          <p:cNvSpPr txBox="1"/>
          <p:nvPr/>
        </p:nvSpPr>
        <p:spPr>
          <a:xfrm>
            <a:off x="4210350" y="408809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721A0A-4C14-4DE7-A36B-A6D85E0AEF87}"/>
              </a:ext>
            </a:extLst>
          </p:cNvPr>
          <p:cNvSpPr txBox="1"/>
          <p:nvPr/>
        </p:nvSpPr>
        <p:spPr>
          <a:xfrm>
            <a:off x="4013365" y="403928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13E116-0480-4C7C-A17D-B00FF0E0B799}"/>
              </a:ext>
            </a:extLst>
          </p:cNvPr>
          <p:cNvSpPr txBox="1"/>
          <p:nvPr/>
        </p:nvSpPr>
        <p:spPr>
          <a:xfrm>
            <a:off x="4504801" y="3410353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B80B4A-3AA0-4D00-A4EE-88AF62A2E3CE}"/>
              </a:ext>
            </a:extLst>
          </p:cNvPr>
          <p:cNvSpPr txBox="1"/>
          <p:nvPr/>
        </p:nvSpPr>
        <p:spPr>
          <a:xfrm>
            <a:off x="2327141" y="406349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D6F078-C22C-438B-941D-2B8FB5405BA9}"/>
              </a:ext>
            </a:extLst>
          </p:cNvPr>
          <p:cNvCxnSpPr>
            <a:cxnSpLocks/>
          </p:cNvCxnSpPr>
          <p:nvPr/>
        </p:nvCxnSpPr>
        <p:spPr>
          <a:xfrm flipH="1">
            <a:off x="1321541" y="4120724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A6D923-F29D-4880-BC39-5AD4CF91BCEF}"/>
              </a:ext>
            </a:extLst>
          </p:cNvPr>
          <p:cNvCxnSpPr>
            <a:cxnSpLocks/>
          </p:cNvCxnSpPr>
          <p:nvPr/>
        </p:nvCxnSpPr>
        <p:spPr>
          <a:xfrm flipH="1">
            <a:off x="1321539" y="4469700"/>
            <a:ext cx="327280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213F57-8AB5-4887-9C09-3BD1F2FC7E32}"/>
              </a:ext>
            </a:extLst>
          </p:cNvPr>
          <p:cNvCxnSpPr>
            <a:cxnSpLocks/>
          </p:cNvCxnSpPr>
          <p:nvPr/>
        </p:nvCxnSpPr>
        <p:spPr>
          <a:xfrm flipH="1">
            <a:off x="3065331" y="4106134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E98D60-1E91-4CAC-B401-5746676FC25F}"/>
              </a:ext>
            </a:extLst>
          </p:cNvPr>
          <p:cNvCxnSpPr>
            <a:cxnSpLocks/>
          </p:cNvCxnSpPr>
          <p:nvPr/>
        </p:nvCxnSpPr>
        <p:spPr>
          <a:xfrm flipH="1">
            <a:off x="3065331" y="4463350"/>
            <a:ext cx="992408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53DD1B-9518-4014-A488-0641ED03DD92}"/>
              </a:ext>
            </a:extLst>
          </p:cNvPr>
          <p:cNvSpPr txBox="1"/>
          <p:nvPr/>
        </p:nvSpPr>
        <p:spPr>
          <a:xfrm>
            <a:off x="1585328" y="381434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E8D3B-6F3D-4C0D-8541-DFFB106E07EE}"/>
              </a:ext>
            </a:extLst>
          </p:cNvPr>
          <p:cNvSpPr txBox="1"/>
          <p:nvPr/>
        </p:nvSpPr>
        <p:spPr>
          <a:xfrm>
            <a:off x="3010815" y="375263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9562FD-0F33-45E7-9442-9E1443C3A485}"/>
              </a:ext>
            </a:extLst>
          </p:cNvPr>
          <p:cNvSpPr/>
          <p:nvPr/>
        </p:nvSpPr>
        <p:spPr>
          <a:xfrm>
            <a:off x="1334392" y="5524401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FC6275-38C1-484E-8D01-9BB3F8D56682}"/>
              </a:ext>
            </a:extLst>
          </p:cNvPr>
          <p:cNvSpPr txBox="1"/>
          <p:nvPr/>
        </p:nvSpPr>
        <p:spPr>
          <a:xfrm>
            <a:off x="1288364" y="523119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05D376-D839-4A03-B7D1-3940E7AFB1FC}"/>
              </a:ext>
            </a:extLst>
          </p:cNvPr>
          <p:cNvSpPr/>
          <p:nvPr/>
        </p:nvSpPr>
        <p:spPr>
          <a:xfrm>
            <a:off x="3073714" y="5501014"/>
            <a:ext cx="996877" cy="3273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C6CE4A-CA1F-4B85-81D2-8AA3B0C4D8FA}"/>
              </a:ext>
            </a:extLst>
          </p:cNvPr>
          <p:cNvSpPr txBox="1"/>
          <p:nvPr/>
        </p:nvSpPr>
        <p:spPr>
          <a:xfrm>
            <a:off x="3299560" y="518551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80742CF-4748-48DE-9E15-C84CB160C8B7}"/>
              </a:ext>
            </a:extLst>
          </p:cNvPr>
          <p:cNvSpPr/>
          <p:nvPr/>
        </p:nvSpPr>
        <p:spPr>
          <a:xfrm>
            <a:off x="4571401" y="5468659"/>
            <a:ext cx="311840" cy="1022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944466-A7E3-407E-8781-C29FFE73A9C7}"/>
              </a:ext>
            </a:extLst>
          </p:cNvPr>
          <p:cNvSpPr txBox="1"/>
          <p:nvPr/>
        </p:nvSpPr>
        <p:spPr>
          <a:xfrm>
            <a:off x="4223202" y="582879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1B7644-48D7-4620-896B-8598060D7476}"/>
              </a:ext>
            </a:extLst>
          </p:cNvPr>
          <p:cNvSpPr txBox="1"/>
          <p:nvPr/>
        </p:nvSpPr>
        <p:spPr>
          <a:xfrm>
            <a:off x="4000817" y="577997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7B140-7C6A-4A90-A4B9-E8ADDFA69348}"/>
              </a:ext>
            </a:extLst>
          </p:cNvPr>
          <p:cNvSpPr txBox="1"/>
          <p:nvPr/>
        </p:nvSpPr>
        <p:spPr>
          <a:xfrm>
            <a:off x="4517653" y="518914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3237A4-E8F3-4BAA-AFE4-4A2AA541EE0B}"/>
              </a:ext>
            </a:extLst>
          </p:cNvPr>
          <p:cNvSpPr txBox="1"/>
          <p:nvPr/>
        </p:nvSpPr>
        <p:spPr>
          <a:xfrm>
            <a:off x="2339993" y="5804185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BE469-1EC9-4A6A-9535-63BF1D1BBBCA}"/>
              </a:ext>
            </a:extLst>
          </p:cNvPr>
          <p:cNvSpPr txBox="1"/>
          <p:nvPr/>
        </p:nvSpPr>
        <p:spPr>
          <a:xfrm>
            <a:off x="1598180" y="555503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308B8D-9C13-4E40-BA65-40D62523D23C}"/>
              </a:ext>
            </a:extLst>
          </p:cNvPr>
          <p:cNvSpPr txBox="1"/>
          <p:nvPr/>
        </p:nvSpPr>
        <p:spPr>
          <a:xfrm>
            <a:off x="2763898" y="548665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92400E-9717-4976-800C-11AD31E135EA}"/>
              </a:ext>
            </a:extLst>
          </p:cNvPr>
          <p:cNvSpPr txBox="1"/>
          <p:nvPr/>
        </p:nvSpPr>
        <p:spPr>
          <a:xfrm>
            <a:off x="675402" y="132414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AE905A-42ED-4B8A-9668-4ACC0B072BA8}"/>
              </a:ext>
            </a:extLst>
          </p:cNvPr>
          <p:cNvSpPr txBox="1"/>
          <p:nvPr/>
        </p:nvSpPr>
        <p:spPr>
          <a:xfrm>
            <a:off x="677105" y="3126439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47FD3E-CEB9-4406-9ED2-29718C9DDE40}"/>
              </a:ext>
            </a:extLst>
          </p:cNvPr>
          <p:cNvSpPr/>
          <p:nvPr/>
        </p:nvSpPr>
        <p:spPr>
          <a:xfrm>
            <a:off x="304082" y="811597"/>
            <a:ext cx="5524910" cy="592181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C161B4-337F-40D0-B804-DED60B59678F}"/>
              </a:ext>
            </a:extLst>
          </p:cNvPr>
          <p:cNvSpPr txBox="1"/>
          <p:nvPr/>
        </p:nvSpPr>
        <p:spPr>
          <a:xfrm>
            <a:off x="304082" y="889481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341368-8B41-4EA3-9871-5AA74F2141AD}"/>
              </a:ext>
            </a:extLst>
          </p:cNvPr>
          <p:cNvSpPr/>
          <p:nvPr/>
        </p:nvSpPr>
        <p:spPr>
          <a:xfrm>
            <a:off x="585889" y="4875295"/>
            <a:ext cx="5054720" cy="168665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C455CE-1235-425C-B395-E3B99EE17F68}"/>
              </a:ext>
            </a:extLst>
          </p:cNvPr>
          <p:cNvSpPr txBox="1"/>
          <p:nvPr/>
        </p:nvSpPr>
        <p:spPr>
          <a:xfrm>
            <a:off x="613394" y="4875295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362F81-6554-4EB1-B467-9E530ED6B3B8}"/>
              </a:ext>
            </a:extLst>
          </p:cNvPr>
          <p:cNvCxnSpPr>
            <a:cxnSpLocks/>
          </p:cNvCxnSpPr>
          <p:nvPr/>
        </p:nvCxnSpPr>
        <p:spPr>
          <a:xfrm>
            <a:off x="3183233" y="550179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0C9969-8816-4BFE-8B98-40E824B87E92}"/>
              </a:ext>
            </a:extLst>
          </p:cNvPr>
          <p:cNvCxnSpPr>
            <a:cxnSpLocks/>
          </p:cNvCxnSpPr>
          <p:nvPr/>
        </p:nvCxnSpPr>
        <p:spPr>
          <a:xfrm>
            <a:off x="3295811" y="5510063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195458-55A0-4D92-A826-D608CF1F0BEB}"/>
              </a:ext>
            </a:extLst>
          </p:cNvPr>
          <p:cNvCxnSpPr>
            <a:cxnSpLocks/>
          </p:cNvCxnSpPr>
          <p:nvPr/>
        </p:nvCxnSpPr>
        <p:spPr>
          <a:xfrm>
            <a:off x="3409052" y="550179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B65E8EA-A437-47EA-9FE7-FC3F70CAF8A3}"/>
              </a:ext>
            </a:extLst>
          </p:cNvPr>
          <p:cNvCxnSpPr>
            <a:cxnSpLocks/>
          </p:cNvCxnSpPr>
          <p:nvPr/>
        </p:nvCxnSpPr>
        <p:spPr>
          <a:xfrm>
            <a:off x="3514885" y="5496924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576FF4-9BC9-4C4D-9346-20EB916A7869}"/>
              </a:ext>
            </a:extLst>
          </p:cNvPr>
          <p:cNvCxnSpPr>
            <a:cxnSpLocks/>
          </p:cNvCxnSpPr>
          <p:nvPr/>
        </p:nvCxnSpPr>
        <p:spPr>
          <a:xfrm>
            <a:off x="3629184" y="5496924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FEB0E8B-8F22-4735-85AA-BB3BE09C783D}"/>
              </a:ext>
            </a:extLst>
          </p:cNvPr>
          <p:cNvCxnSpPr>
            <a:cxnSpLocks/>
          </p:cNvCxnSpPr>
          <p:nvPr/>
        </p:nvCxnSpPr>
        <p:spPr>
          <a:xfrm>
            <a:off x="3743473" y="5497125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8F034AD-CD0E-4769-BEBB-6487BE299D42}"/>
              </a:ext>
            </a:extLst>
          </p:cNvPr>
          <p:cNvCxnSpPr>
            <a:cxnSpLocks/>
          </p:cNvCxnSpPr>
          <p:nvPr/>
        </p:nvCxnSpPr>
        <p:spPr>
          <a:xfrm>
            <a:off x="3856051" y="5496924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C977681-A168-4B21-8CCB-B2A01CFCD851}"/>
              </a:ext>
            </a:extLst>
          </p:cNvPr>
          <p:cNvCxnSpPr>
            <a:cxnSpLocks/>
          </p:cNvCxnSpPr>
          <p:nvPr/>
        </p:nvCxnSpPr>
        <p:spPr>
          <a:xfrm>
            <a:off x="3969292" y="5501358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0A825A-F93B-4AF3-A163-2AF1FDC4D687}"/>
              </a:ext>
            </a:extLst>
          </p:cNvPr>
          <p:cNvCxnSpPr>
            <a:cxnSpLocks/>
          </p:cNvCxnSpPr>
          <p:nvPr/>
        </p:nvCxnSpPr>
        <p:spPr>
          <a:xfrm>
            <a:off x="4581552" y="557577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E5CBC11-F36F-40CF-9F49-7DF95F8AC4F9}"/>
              </a:ext>
            </a:extLst>
          </p:cNvPr>
          <p:cNvCxnSpPr>
            <a:cxnSpLocks/>
          </p:cNvCxnSpPr>
          <p:nvPr/>
        </p:nvCxnSpPr>
        <p:spPr>
          <a:xfrm>
            <a:off x="4581552" y="569003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23E3F3-15D5-4F4A-91E4-D817FA2262E7}"/>
              </a:ext>
            </a:extLst>
          </p:cNvPr>
          <p:cNvCxnSpPr>
            <a:cxnSpLocks/>
          </p:cNvCxnSpPr>
          <p:nvPr/>
        </p:nvCxnSpPr>
        <p:spPr>
          <a:xfrm>
            <a:off x="4581552" y="5809334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0B53A4-2B4A-48C7-BEB2-F0C43F68172E}"/>
              </a:ext>
            </a:extLst>
          </p:cNvPr>
          <p:cNvCxnSpPr>
            <a:cxnSpLocks/>
          </p:cNvCxnSpPr>
          <p:nvPr/>
        </p:nvCxnSpPr>
        <p:spPr>
          <a:xfrm>
            <a:off x="4581552" y="5927869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C919B2-8B91-46FB-B2D8-DA216B1F2B60}"/>
              </a:ext>
            </a:extLst>
          </p:cNvPr>
          <p:cNvCxnSpPr>
            <a:cxnSpLocks/>
          </p:cNvCxnSpPr>
          <p:nvPr/>
        </p:nvCxnSpPr>
        <p:spPr>
          <a:xfrm>
            <a:off x="4583770" y="6046402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F841255-1B08-4343-A22D-E504C838BD3D}"/>
              </a:ext>
            </a:extLst>
          </p:cNvPr>
          <p:cNvCxnSpPr>
            <a:cxnSpLocks/>
          </p:cNvCxnSpPr>
          <p:nvPr/>
        </p:nvCxnSpPr>
        <p:spPr>
          <a:xfrm>
            <a:off x="4577319" y="616673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4D709C-D233-439D-9C9B-A54D432B01B3}"/>
              </a:ext>
            </a:extLst>
          </p:cNvPr>
          <p:cNvCxnSpPr>
            <a:cxnSpLocks/>
          </p:cNvCxnSpPr>
          <p:nvPr/>
        </p:nvCxnSpPr>
        <p:spPr>
          <a:xfrm>
            <a:off x="4583770" y="628573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7642B8C-39D6-436A-826F-ECB7CBBC7831}"/>
              </a:ext>
            </a:extLst>
          </p:cNvPr>
          <p:cNvCxnSpPr>
            <a:cxnSpLocks/>
          </p:cNvCxnSpPr>
          <p:nvPr/>
        </p:nvCxnSpPr>
        <p:spPr>
          <a:xfrm>
            <a:off x="4583770" y="639156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3C15AD4-DAE0-416E-94E1-EF3779D8F37E}"/>
              </a:ext>
            </a:extLst>
          </p:cNvPr>
          <p:cNvSpPr/>
          <p:nvPr/>
        </p:nvSpPr>
        <p:spPr>
          <a:xfrm>
            <a:off x="664117" y="6377069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D5E6BB-815C-4EB0-9023-C12A3C8D73DF}"/>
              </a:ext>
            </a:extLst>
          </p:cNvPr>
          <p:cNvSpPr txBox="1"/>
          <p:nvPr/>
        </p:nvSpPr>
        <p:spPr>
          <a:xfrm>
            <a:off x="950930" y="6281376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E3F76C-4118-4F78-B5B0-EC4AA17014E9}"/>
              </a:ext>
            </a:extLst>
          </p:cNvPr>
          <p:cNvSpPr/>
          <p:nvPr/>
        </p:nvSpPr>
        <p:spPr>
          <a:xfrm>
            <a:off x="664117" y="6204862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1904E1-3576-4577-85E2-67C92275F1F2}"/>
              </a:ext>
            </a:extLst>
          </p:cNvPr>
          <p:cNvSpPr txBox="1"/>
          <p:nvPr/>
        </p:nvSpPr>
        <p:spPr>
          <a:xfrm>
            <a:off x="946737" y="6112065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2410FE-65A4-48AF-8AFB-7DF27225E39E}"/>
              </a:ext>
            </a:extLst>
          </p:cNvPr>
          <p:cNvSpPr/>
          <p:nvPr/>
        </p:nvSpPr>
        <p:spPr>
          <a:xfrm>
            <a:off x="659924" y="6032944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BF1A50-0483-4B93-9A9F-BA279E6DD78B}"/>
              </a:ext>
            </a:extLst>
          </p:cNvPr>
          <p:cNvSpPr txBox="1"/>
          <p:nvPr/>
        </p:nvSpPr>
        <p:spPr>
          <a:xfrm>
            <a:off x="942544" y="5940147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DC79EF5-1EC8-4B84-8C02-A3012C766D0C}"/>
              </a:ext>
            </a:extLst>
          </p:cNvPr>
          <p:cNvSpPr/>
          <p:nvPr/>
        </p:nvSpPr>
        <p:spPr>
          <a:xfrm>
            <a:off x="664117" y="5844746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BC2FF2-22CD-4F65-BC77-004697536CC1}"/>
              </a:ext>
            </a:extLst>
          </p:cNvPr>
          <p:cNvSpPr txBox="1"/>
          <p:nvPr/>
        </p:nvSpPr>
        <p:spPr>
          <a:xfrm>
            <a:off x="946737" y="575194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F882DB-04D7-45AD-B890-1874E747D613}"/>
              </a:ext>
            </a:extLst>
          </p:cNvPr>
          <p:cNvSpPr/>
          <p:nvPr/>
        </p:nvSpPr>
        <p:spPr>
          <a:xfrm>
            <a:off x="6368297" y="811597"/>
            <a:ext cx="5524907" cy="5921818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D675A5-CA60-425B-995F-23AFEA48D7A7}"/>
              </a:ext>
            </a:extLst>
          </p:cNvPr>
          <p:cNvSpPr/>
          <p:nvPr/>
        </p:nvSpPr>
        <p:spPr>
          <a:xfrm>
            <a:off x="7453016" y="2020300"/>
            <a:ext cx="996877" cy="1022472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9E8BC66-3DC3-4C3E-A7A7-D059ED006E39}"/>
              </a:ext>
            </a:extLst>
          </p:cNvPr>
          <p:cNvSpPr txBox="1"/>
          <p:nvPr/>
        </p:nvSpPr>
        <p:spPr>
          <a:xfrm>
            <a:off x="7075941" y="23804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7471DC-39D5-46EB-9FC7-B1DB3974DD5E}"/>
              </a:ext>
            </a:extLst>
          </p:cNvPr>
          <p:cNvSpPr txBox="1"/>
          <p:nvPr/>
        </p:nvSpPr>
        <p:spPr>
          <a:xfrm>
            <a:off x="7678862" y="170480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D3F272-CDC0-4171-A2A4-E20043FD613A}"/>
              </a:ext>
            </a:extLst>
          </p:cNvPr>
          <p:cNvSpPr txBox="1"/>
          <p:nvPr/>
        </p:nvSpPr>
        <p:spPr>
          <a:xfrm>
            <a:off x="8436538" y="232482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80F711-BA67-4375-84B3-14037D6FB954}"/>
              </a:ext>
            </a:extLst>
          </p:cNvPr>
          <p:cNvSpPr/>
          <p:nvPr/>
        </p:nvSpPr>
        <p:spPr>
          <a:xfrm>
            <a:off x="9183851" y="2020300"/>
            <a:ext cx="996877" cy="1022472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1DEC46-8A72-4DC3-8228-6453529271BA}"/>
              </a:ext>
            </a:extLst>
          </p:cNvPr>
          <p:cNvSpPr txBox="1"/>
          <p:nvPr/>
        </p:nvSpPr>
        <p:spPr>
          <a:xfrm>
            <a:off x="8806776" y="238043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MC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12B8E1-1356-44F8-8077-83583EDEFA56}"/>
              </a:ext>
            </a:extLst>
          </p:cNvPr>
          <p:cNvSpPr txBox="1"/>
          <p:nvPr/>
        </p:nvSpPr>
        <p:spPr>
          <a:xfrm>
            <a:off x="9409697" y="170480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CAB4BFF-A44E-4427-85E9-AEBC785E96ED}"/>
              </a:ext>
            </a:extLst>
          </p:cNvPr>
          <p:cNvSpPr/>
          <p:nvPr/>
        </p:nvSpPr>
        <p:spPr>
          <a:xfrm>
            <a:off x="10681537" y="1987945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964407F-A442-446B-A264-94D40CCA979D}"/>
              </a:ext>
            </a:extLst>
          </p:cNvPr>
          <p:cNvSpPr txBox="1"/>
          <p:nvPr/>
        </p:nvSpPr>
        <p:spPr>
          <a:xfrm>
            <a:off x="10315236" y="255958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0D4740-C9CB-4A79-B26E-520AB0F6A537}"/>
              </a:ext>
            </a:extLst>
          </p:cNvPr>
          <p:cNvSpPr txBox="1"/>
          <p:nvPr/>
        </p:nvSpPr>
        <p:spPr>
          <a:xfrm>
            <a:off x="10907383" y="167244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4B6E6D-9566-486E-A511-8428B46E5C03}"/>
              </a:ext>
            </a:extLst>
          </p:cNvPr>
          <p:cNvSpPr txBox="1"/>
          <p:nvPr/>
        </p:nvSpPr>
        <p:spPr>
          <a:xfrm>
            <a:off x="10136354" y="2299264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BDCAC0-08D4-4E0C-9D26-63CFEF38713B}"/>
              </a:ext>
            </a:extLst>
          </p:cNvPr>
          <p:cNvCxnSpPr>
            <a:cxnSpLocks/>
          </p:cNvCxnSpPr>
          <p:nvPr/>
        </p:nvCxnSpPr>
        <p:spPr>
          <a:xfrm>
            <a:off x="7464081" y="2361116"/>
            <a:ext cx="9858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227660-6569-42B7-8C65-3EEC514B569A}"/>
              </a:ext>
            </a:extLst>
          </p:cNvPr>
          <p:cNvSpPr txBox="1"/>
          <p:nvPr/>
        </p:nvSpPr>
        <p:spPr>
          <a:xfrm>
            <a:off x="6806878" y="137798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Loop MR :</a:t>
            </a:r>
            <a:r>
              <a:rPr lang="zh-CN" altLang="en-US" dirty="0"/>
              <a:t> </a:t>
            </a:r>
            <a:r>
              <a:rPr lang="en-US" altLang="zh-CN" dirty="0"/>
              <a:t>MC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0C75C-10FF-45BA-A9ED-F4F8EA210CA4}"/>
              </a:ext>
            </a:extLst>
          </p:cNvPr>
          <p:cNvSpPr txBox="1"/>
          <p:nvPr/>
        </p:nvSpPr>
        <p:spPr>
          <a:xfrm>
            <a:off x="6472517" y="897191"/>
            <a:ext cx="1614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Macro Kernel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F1B45C5-BA12-455E-BF40-DA2C08C81858}"/>
              </a:ext>
            </a:extLst>
          </p:cNvPr>
          <p:cNvCxnSpPr>
            <a:cxnSpLocks/>
          </p:cNvCxnSpPr>
          <p:nvPr/>
        </p:nvCxnSpPr>
        <p:spPr>
          <a:xfrm>
            <a:off x="7464081" y="2721188"/>
            <a:ext cx="9858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F7D3E69-6797-4D12-876D-1B344CD0DD27}"/>
              </a:ext>
            </a:extLst>
          </p:cNvPr>
          <p:cNvCxnSpPr>
            <a:cxnSpLocks/>
          </p:cNvCxnSpPr>
          <p:nvPr/>
        </p:nvCxnSpPr>
        <p:spPr>
          <a:xfrm>
            <a:off x="9194916" y="2355448"/>
            <a:ext cx="9858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C87FD56-B14C-4267-8B02-8F3002D6C022}"/>
              </a:ext>
            </a:extLst>
          </p:cNvPr>
          <p:cNvCxnSpPr>
            <a:cxnSpLocks/>
          </p:cNvCxnSpPr>
          <p:nvPr/>
        </p:nvCxnSpPr>
        <p:spPr>
          <a:xfrm>
            <a:off x="9194916" y="2722902"/>
            <a:ext cx="98581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65CCF48-8A79-4657-8530-F69FE7CF75CF}"/>
              </a:ext>
            </a:extLst>
          </p:cNvPr>
          <p:cNvSpPr txBox="1"/>
          <p:nvPr/>
        </p:nvSpPr>
        <p:spPr>
          <a:xfrm>
            <a:off x="7399829" y="2063736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251A0F-03EE-4BC4-A86A-5B9068EF657A}"/>
              </a:ext>
            </a:extLst>
          </p:cNvPr>
          <p:cNvSpPr txBox="1"/>
          <p:nvPr/>
        </p:nvSpPr>
        <p:spPr>
          <a:xfrm>
            <a:off x="9157334" y="205333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82590C9-5E0B-41CD-BF55-DA00670A66FB}"/>
              </a:ext>
            </a:extLst>
          </p:cNvPr>
          <p:cNvSpPr/>
          <p:nvPr/>
        </p:nvSpPr>
        <p:spPr>
          <a:xfrm>
            <a:off x="7477436" y="3771706"/>
            <a:ext cx="972457" cy="29738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58C4E0F-5C20-416F-86DE-1B1D4FE04E06}"/>
              </a:ext>
            </a:extLst>
          </p:cNvPr>
          <p:cNvSpPr/>
          <p:nvPr/>
        </p:nvSpPr>
        <p:spPr>
          <a:xfrm>
            <a:off x="9183851" y="3771706"/>
            <a:ext cx="972457" cy="297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53B422F-032D-43D3-91BE-0462A72BB3F2}"/>
              </a:ext>
            </a:extLst>
          </p:cNvPr>
          <p:cNvSpPr/>
          <p:nvPr/>
        </p:nvSpPr>
        <p:spPr>
          <a:xfrm>
            <a:off x="10683019" y="3773825"/>
            <a:ext cx="996877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A34B77-EF19-42C6-A5EC-B6B1D37669EE}"/>
              </a:ext>
            </a:extLst>
          </p:cNvPr>
          <p:cNvSpPr txBox="1"/>
          <p:nvPr/>
        </p:nvSpPr>
        <p:spPr>
          <a:xfrm>
            <a:off x="10316718" y="4345460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AAED70-F4AD-4F98-A4C1-DA4EB395AD28}"/>
              </a:ext>
            </a:extLst>
          </p:cNvPr>
          <p:cNvSpPr txBox="1"/>
          <p:nvPr/>
        </p:nvSpPr>
        <p:spPr>
          <a:xfrm>
            <a:off x="10908865" y="345832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673FA8-9AFF-41D2-89C3-1847B7556AD0}"/>
              </a:ext>
            </a:extLst>
          </p:cNvPr>
          <p:cNvSpPr txBox="1"/>
          <p:nvPr/>
        </p:nvSpPr>
        <p:spPr>
          <a:xfrm>
            <a:off x="10136354" y="3980498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1B1E5E6-80B0-4270-95CB-EB66B2152035}"/>
              </a:ext>
            </a:extLst>
          </p:cNvPr>
          <p:cNvSpPr txBox="1"/>
          <p:nvPr/>
        </p:nvSpPr>
        <p:spPr>
          <a:xfrm>
            <a:off x="8479571" y="376261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5777290-6356-4CA9-9DA8-724BD9D58B7A}"/>
              </a:ext>
            </a:extLst>
          </p:cNvPr>
          <p:cNvSpPr txBox="1"/>
          <p:nvPr/>
        </p:nvSpPr>
        <p:spPr>
          <a:xfrm>
            <a:off x="7130432" y="376917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A3F5E8-2BB4-4372-808C-067CC8252C9B}"/>
              </a:ext>
            </a:extLst>
          </p:cNvPr>
          <p:cNvSpPr txBox="1"/>
          <p:nvPr/>
        </p:nvSpPr>
        <p:spPr>
          <a:xfrm>
            <a:off x="7668267" y="342776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52BD7E7-B1D2-4D01-87EF-8C9D13808E29}"/>
              </a:ext>
            </a:extLst>
          </p:cNvPr>
          <p:cNvSpPr txBox="1"/>
          <p:nvPr/>
        </p:nvSpPr>
        <p:spPr>
          <a:xfrm>
            <a:off x="8879083" y="376008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ECB3E71-2446-4DD9-B0A2-4D09CD3E96B6}"/>
              </a:ext>
            </a:extLst>
          </p:cNvPr>
          <p:cNvSpPr txBox="1"/>
          <p:nvPr/>
        </p:nvSpPr>
        <p:spPr>
          <a:xfrm>
            <a:off x="9368912" y="3451837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0B3B42B-EADF-4962-8C6D-78ED3D054FC8}"/>
              </a:ext>
            </a:extLst>
          </p:cNvPr>
          <p:cNvCxnSpPr>
            <a:cxnSpLocks/>
          </p:cNvCxnSpPr>
          <p:nvPr/>
        </p:nvCxnSpPr>
        <p:spPr>
          <a:xfrm>
            <a:off x="11007545" y="3784335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B6388A-4466-4B7E-96FF-D10783C4E9B4}"/>
              </a:ext>
            </a:extLst>
          </p:cNvPr>
          <p:cNvCxnSpPr>
            <a:cxnSpLocks/>
          </p:cNvCxnSpPr>
          <p:nvPr/>
        </p:nvCxnSpPr>
        <p:spPr>
          <a:xfrm>
            <a:off x="11342825" y="3797099"/>
            <a:ext cx="0" cy="10014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63622B-062D-415E-8DA5-3EFBF3E5C31D}"/>
              </a:ext>
            </a:extLst>
          </p:cNvPr>
          <p:cNvCxnSpPr>
            <a:cxnSpLocks/>
          </p:cNvCxnSpPr>
          <p:nvPr/>
        </p:nvCxnSpPr>
        <p:spPr>
          <a:xfrm>
            <a:off x="7787671" y="3769171"/>
            <a:ext cx="0" cy="3027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9EA5AE3-8CE8-4EA0-80FD-B6CF3046B505}"/>
              </a:ext>
            </a:extLst>
          </p:cNvPr>
          <p:cNvCxnSpPr>
            <a:cxnSpLocks/>
          </p:cNvCxnSpPr>
          <p:nvPr/>
        </p:nvCxnSpPr>
        <p:spPr>
          <a:xfrm>
            <a:off x="8092472" y="3782517"/>
            <a:ext cx="0" cy="30271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D571C9D-A547-45D0-9E38-8940657669A5}"/>
              </a:ext>
            </a:extLst>
          </p:cNvPr>
          <p:cNvSpPr txBox="1"/>
          <p:nvPr/>
        </p:nvSpPr>
        <p:spPr>
          <a:xfrm>
            <a:off x="7769038" y="3704504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0D9A56-EA81-4EDF-B0A8-E17766E6CE57}"/>
              </a:ext>
            </a:extLst>
          </p:cNvPr>
          <p:cNvSpPr txBox="1"/>
          <p:nvPr/>
        </p:nvSpPr>
        <p:spPr>
          <a:xfrm>
            <a:off x="10681537" y="3771827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DA07349-BDC7-4941-B2B5-C73F58ECEA60}"/>
              </a:ext>
            </a:extLst>
          </p:cNvPr>
          <p:cNvSpPr/>
          <p:nvPr/>
        </p:nvSpPr>
        <p:spPr>
          <a:xfrm>
            <a:off x="7452714" y="5496122"/>
            <a:ext cx="327281" cy="304389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3C6B4F9-ECBF-4A4D-942A-BC90883D16DA}"/>
              </a:ext>
            </a:extLst>
          </p:cNvPr>
          <p:cNvSpPr txBox="1"/>
          <p:nvPr/>
        </p:nvSpPr>
        <p:spPr>
          <a:xfrm>
            <a:off x="7406686" y="5202916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9AECF80-2767-4460-A5BA-7992346B33C5}"/>
              </a:ext>
            </a:extLst>
          </p:cNvPr>
          <p:cNvSpPr/>
          <p:nvPr/>
        </p:nvSpPr>
        <p:spPr>
          <a:xfrm>
            <a:off x="9192036" y="5472735"/>
            <a:ext cx="996877" cy="3273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B1001D-EF57-47B3-A5A7-773AB1A9CBEB}"/>
              </a:ext>
            </a:extLst>
          </p:cNvPr>
          <p:cNvSpPr txBox="1"/>
          <p:nvPr/>
        </p:nvSpPr>
        <p:spPr>
          <a:xfrm>
            <a:off x="9417882" y="515723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B5AB4A9-E56C-4994-9096-FFBA1429831E}"/>
              </a:ext>
            </a:extLst>
          </p:cNvPr>
          <p:cNvSpPr/>
          <p:nvPr/>
        </p:nvSpPr>
        <p:spPr>
          <a:xfrm>
            <a:off x="10689723" y="5440380"/>
            <a:ext cx="311840" cy="1022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FBAC2F5-BCA9-4B2A-9D6D-7A3715EA1607}"/>
              </a:ext>
            </a:extLst>
          </p:cNvPr>
          <p:cNvSpPr txBox="1"/>
          <p:nvPr/>
        </p:nvSpPr>
        <p:spPr>
          <a:xfrm>
            <a:off x="10341524" y="5800511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KC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BD6E3D-4A0B-45E3-996F-93F0D161DA28}"/>
              </a:ext>
            </a:extLst>
          </p:cNvPr>
          <p:cNvSpPr txBox="1"/>
          <p:nvPr/>
        </p:nvSpPr>
        <p:spPr>
          <a:xfrm>
            <a:off x="10119139" y="5751699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EB73327-E3CF-4403-8C14-35BED0F89199}"/>
              </a:ext>
            </a:extLst>
          </p:cNvPr>
          <p:cNvSpPr txBox="1"/>
          <p:nvPr/>
        </p:nvSpPr>
        <p:spPr>
          <a:xfrm>
            <a:off x="10635975" y="5160868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NR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5A166-CCE1-4B09-B55B-3ECE66A94094}"/>
              </a:ext>
            </a:extLst>
          </p:cNvPr>
          <p:cNvSpPr txBox="1"/>
          <p:nvPr/>
        </p:nvSpPr>
        <p:spPr>
          <a:xfrm>
            <a:off x="8458315" y="5775906"/>
            <a:ext cx="54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+=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A8848A4-C15A-4B1E-84B1-D7D599FC4942}"/>
              </a:ext>
            </a:extLst>
          </p:cNvPr>
          <p:cNvSpPr txBox="1"/>
          <p:nvPr/>
        </p:nvSpPr>
        <p:spPr>
          <a:xfrm>
            <a:off x="7716502" y="5526760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250DEF4-DE12-456B-9C62-B3FA77E2C648}"/>
              </a:ext>
            </a:extLst>
          </p:cNvPr>
          <p:cNvSpPr txBox="1"/>
          <p:nvPr/>
        </p:nvSpPr>
        <p:spPr>
          <a:xfrm>
            <a:off x="8882220" y="5458371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rPr>
              <a:t>MR</a:t>
            </a: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713501-C932-4F6A-938A-877C63F9AE7C}"/>
              </a:ext>
            </a:extLst>
          </p:cNvPr>
          <p:cNvSpPr/>
          <p:nvPr/>
        </p:nvSpPr>
        <p:spPr>
          <a:xfrm>
            <a:off x="6704211" y="4899811"/>
            <a:ext cx="5015024" cy="166214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9BE3696-6AFA-49B1-AA30-E3D5CC88DC97}"/>
              </a:ext>
            </a:extLst>
          </p:cNvPr>
          <p:cNvSpPr txBox="1"/>
          <p:nvPr/>
        </p:nvSpPr>
        <p:spPr>
          <a:xfrm>
            <a:off x="6753592" y="4903231"/>
            <a:ext cx="1550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Micro Kernel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8BE76F1-6B88-419F-B56E-323DBC0D14D3}"/>
              </a:ext>
            </a:extLst>
          </p:cNvPr>
          <p:cNvCxnSpPr>
            <a:cxnSpLocks/>
          </p:cNvCxnSpPr>
          <p:nvPr/>
        </p:nvCxnSpPr>
        <p:spPr>
          <a:xfrm>
            <a:off x="9301555" y="547351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26DFBB8-FB6C-4A5B-9323-6DC8F1FAD320}"/>
              </a:ext>
            </a:extLst>
          </p:cNvPr>
          <p:cNvCxnSpPr>
            <a:cxnSpLocks/>
          </p:cNvCxnSpPr>
          <p:nvPr/>
        </p:nvCxnSpPr>
        <p:spPr>
          <a:xfrm>
            <a:off x="9414133" y="5481784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E469689-6F67-46E5-807E-0BE0BF3D9C4D}"/>
              </a:ext>
            </a:extLst>
          </p:cNvPr>
          <p:cNvCxnSpPr>
            <a:cxnSpLocks/>
          </p:cNvCxnSpPr>
          <p:nvPr/>
        </p:nvCxnSpPr>
        <p:spPr>
          <a:xfrm>
            <a:off x="9527374" y="547351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B8227C9-5799-4603-B65A-8498B9CD1152}"/>
              </a:ext>
            </a:extLst>
          </p:cNvPr>
          <p:cNvCxnSpPr>
            <a:cxnSpLocks/>
          </p:cNvCxnSpPr>
          <p:nvPr/>
        </p:nvCxnSpPr>
        <p:spPr>
          <a:xfrm>
            <a:off x="9633207" y="5468645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5B29B1C-2FB9-42AF-9827-1A236AC77A87}"/>
              </a:ext>
            </a:extLst>
          </p:cNvPr>
          <p:cNvCxnSpPr>
            <a:cxnSpLocks/>
          </p:cNvCxnSpPr>
          <p:nvPr/>
        </p:nvCxnSpPr>
        <p:spPr>
          <a:xfrm>
            <a:off x="9747506" y="5468645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060B111-7868-43D1-B8F1-7A29A6CEE261}"/>
              </a:ext>
            </a:extLst>
          </p:cNvPr>
          <p:cNvCxnSpPr>
            <a:cxnSpLocks/>
          </p:cNvCxnSpPr>
          <p:nvPr/>
        </p:nvCxnSpPr>
        <p:spPr>
          <a:xfrm>
            <a:off x="9861795" y="5468846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A1134EF-60C2-4D99-BB13-2469D1203B12}"/>
              </a:ext>
            </a:extLst>
          </p:cNvPr>
          <p:cNvCxnSpPr>
            <a:cxnSpLocks/>
          </p:cNvCxnSpPr>
          <p:nvPr/>
        </p:nvCxnSpPr>
        <p:spPr>
          <a:xfrm>
            <a:off x="9974373" y="5468645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0EF54BF-9C51-4924-B397-C7896C3004C2}"/>
              </a:ext>
            </a:extLst>
          </p:cNvPr>
          <p:cNvCxnSpPr>
            <a:cxnSpLocks/>
          </p:cNvCxnSpPr>
          <p:nvPr/>
        </p:nvCxnSpPr>
        <p:spPr>
          <a:xfrm>
            <a:off x="10087614" y="5473079"/>
            <a:ext cx="0" cy="326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4758B90-729F-47EF-9B76-94A59C8930C9}"/>
              </a:ext>
            </a:extLst>
          </p:cNvPr>
          <p:cNvCxnSpPr>
            <a:cxnSpLocks/>
          </p:cNvCxnSpPr>
          <p:nvPr/>
        </p:nvCxnSpPr>
        <p:spPr>
          <a:xfrm>
            <a:off x="10699874" y="554749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0680EAB-39F9-455B-90CB-84180B6B7880}"/>
              </a:ext>
            </a:extLst>
          </p:cNvPr>
          <p:cNvCxnSpPr>
            <a:cxnSpLocks/>
          </p:cNvCxnSpPr>
          <p:nvPr/>
        </p:nvCxnSpPr>
        <p:spPr>
          <a:xfrm>
            <a:off x="10699874" y="566176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24E4A78-12D4-4AE4-BC86-824CB0ADA329}"/>
              </a:ext>
            </a:extLst>
          </p:cNvPr>
          <p:cNvCxnSpPr>
            <a:cxnSpLocks/>
          </p:cNvCxnSpPr>
          <p:nvPr/>
        </p:nvCxnSpPr>
        <p:spPr>
          <a:xfrm>
            <a:off x="10699874" y="5781055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DDBC080-CE4A-42CD-B213-0C792109F37B}"/>
              </a:ext>
            </a:extLst>
          </p:cNvPr>
          <p:cNvCxnSpPr>
            <a:cxnSpLocks/>
          </p:cNvCxnSpPr>
          <p:nvPr/>
        </p:nvCxnSpPr>
        <p:spPr>
          <a:xfrm>
            <a:off x="10699874" y="5899590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913434D-4AEF-4BDD-AACB-ADE471496E28}"/>
              </a:ext>
            </a:extLst>
          </p:cNvPr>
          <p:cNvCxnSpPr>
            <a:cxnSpLocks/>
          </p:cNvCxnSpPr>
          <p:nvPr/>
        </p:nvCxnSpPr>
        <p:spPr>
          <a:xfrm>
            <a:off x="10702092" y="6018123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14FCE6F-9611-44D4-A891-DA608FABBC7A}"/>
              </a:ext>
            </a:extLst>
          </p:cNvPr>
          <p:cNvCxnSpPr>
            <a:cxnSpLocks/>
          </p:cNvCxnSpPr>
          <p:nvPr/>
        </p:nvCxnSpPr>
        <p:spPr>
          <a:xfrm>
            <a:off x="10695641" y="613845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FDFED40-C4A6-47B7-9477-2C43F7DD8493}"/>
              </a:ext>
            </a:extLst>
          </p:cNvPr>
          <p:cNvCxnSpPr>
            <a:cxnSpLocks/>
          </p:cNvCxnSpPr>
          <p:nvPr/>
        </p:nvCxnSpPr>
        <p:spPr>
          <a:xfrm>
            <a:off x="10702092" y="6257451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85AA76-40F4-431E-A338-54AA9F7F1653}"/>
              </a:ext>
            </a:extLst>
          </p:cNvPr>
          <p:cNvCxnSpPr>
            <a:cxnSpLocks/>
          </p:cNvCxnSpPr>
          <p:nvPr/>
        </p:nvCxnSpPr>
        <p:spPr>
          <a:xfrm>
            <a:off x="10702092" y="6363286"/>
            <a:ext cx="3016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5FBE032-CAA8-4C2D-8683-F428A9B44050}"/>
              </a:ext>
            </a:extLst>
          </p:cNvPr>
          <p:cNvSpPr/>
          <p:nvPr/>
        </p:nvSpPr>
        <p:spPr>
          <a:xfrm>
            <a:off x="6782439" y="6377069"/>
            <a:ext cx="301321" cy="93777"/>
          </a:xfrm>
          <a:prstGeom prst="rect">
            <a:avLst/>
          </a:prstGeom>
          <a:solidFill>
            <a:srgbClr val="F54545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7046CD8-4BD8-409F-B4D3-13C4A7E28774}"/>
              </a:ext>
            </a:extLst>
          </p:cNvPr>
          <p:cNvSpPr txBox="1"/>
          <p:nvPr/>
        </p:nvSpPr>
        <p:spPr>
          <a:xfrm>
            <a:off x="7069252" y="6281376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register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6F4CDDC-B0DC-4CC8-8B83-D58AB21DDCF2}"/>
              </a:ext>
            </a:extLst>
          </p:cNvPr>
          <p:cNvSpPr/>
          <p:nvPr/>
        </p:nvSpPr>
        <p:spPr>
          <a:xfrm>
            <a:off x="6782439" y="6204862"/>
            <a:ext cx="301321" cy="93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E5F10F-8C60-4040-BFFB-4564A5B217B1}"/>
              </a:ext>
            </a:extLst>
          </p:cNvPr>
          <p:cNvSpPr txBox="1"/>
          <p:nvPr/>
        </p:nvSpPr>
        <p:spPr>
          <a:xfrm>
            <a:off x="7065059" y="6112065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L1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78B17F8-C23F-42CC-A0DC-8760DF823BE0}"/>
              </a:ext>
            </a:extLst>
          </p:cNvPr>
          <p:cNvSpPr/>
          <p:nvPr/>
        </p:nvSpPr>
        <p:spPr>
          <a:xfrm>
            <a:off x="6778246" y="6032944"/>
            <a:ext cx="301321" cy="93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3AE5673-8284-49C9-88BE-9964CF8C3274}"/>
              </a:ext>
            </a:extLst>
          </p:cNvPr>
          <p:cNvSpPr txBox="1"/>
          <p:nvPr/>
        </p:nvSpPr>
        <p:spPr>
          <a:xfrm>
            <a:off x="7060866" y="5940147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L2</a:t>
            </a: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343AD65-614B-4A01-B5A3-38D7C6847147}"/>
              </a:ext>
            </a:extLst>
          </p:cNvPr>
          <p:cNvSpPr/>
          <p:nvPr/>
        </p:nvSpPr>
        <p:spPr>
          <a:xfrm>
            <a:off x="6782439" y="5844746"/>
            <a:ext cx="301321" cy="93777"/>
          </a:xfrm>
          <a:prstGeom prst="rect">
            <a:avLst/>
          </a:prstGeom>
          <a:solidFill>
            <a:srgbClr val="ECC5FF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64B1E16-6717-4B0A-B64C-CE90D5B79E67}"/>
              </a:ext>
            </a:extLst>
          </p:cNvPr>
          <p:cNvSpPr txBox="1"/>
          <p:nvPr/>
        </p:nvSpPr>
        <p:spPr>
          <a:xfrm>
            <a:off x="7065059" y="5751949"/>
            <a:ext cx="10390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Consolas" panose="020B0609020204030204" pitchFamily="49" charset="0"/>
              </a:rPr>
              <a:t>L3</a:t>
            </a:r>
            <a:endParaRPr lang="en-US" sz="1100" dirty="0">
              <a:latin typeface="Consolas" panose="020B0609020204030204" pitchFamily="49" charset="0"/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A33E07A-56A7-4777-ADB8-ADCE740BC43F}"/>
              </a:ext>
            </a:extLst>
          </p:cNvPr>
          <p:cNvCxnSpPr/>
          <p:nvPr/>
        </p:nvCxnSpPr>
        <p:spPr>
          <a:xfrm>
            <a:off x="6108700" y="158054"/>
            <a:ext cx="0" cy="6544001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F7DDC823-2CDC-485B-95A4-44D38CA2119C}"/>
              </a:ext>
            </a:extLst>
          </p:cNvPr>
          <p:cNvSpPr txBox="1"/>
          <p:nvPr/>
        </p:nvSpPr>
        <p:spPr>
          <a:xfrm>
            <a:off x="6842167" y="3144595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Loop NR :</a:t>
            </a:r>
            <a:r>
              <a:rPr lang="zh-CN" altLang="en-US" dirty="0"/>
              <a:t> </a:t>
            </a:r>
            <a:r>
              <a:rPr lang="en-US" altLang="zh-CN" dirty="0"/>
              <a:t>NC</a:t>
            </a:r>
            <a:endParaRPr lang="en-US" dirty="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1D72045-BA3D-4001-9E5A-E130CF872388}"/>
              </a:ext>
            </a:extLst>
          </p:cNvPr>
          <p:cNvCxnSpPr>
            <a:cxnSpLocks/>
          </p:cNvCxnSpPr>
          <p:nvPr/>
        </p:nvCxnSpPr>
        <p:spPr>
          <a:xfrm flipV="1">
            <a:off x="2237120" y="1451329"/>
            <a:ext cx="562890" cy="49719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8E19FC80-E8F0-4744-BEF7-CCD4A5393F86}"/>
              </a:ext>
            </a:extLst>
          </p:cNvPr>
          <p:cNvSpPr txBox="1"/>
          <p:nvPr/>
        </p:nvSpPr>
        <p:spPr>
          <a:xfrm>
            <a:off x="2507530" y="1168924"/>
            <a:ext cx="193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Loop C col by col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ABC9AC1-4A81-4F9E-97CE-128844A71B70}"/>
              </a:ext>
            </a:extLst>
          </p:cNvPr>
          <p:cNvCxnSpPr>
            <a:cxnSpLocks/>
          </p:cNvCxnSpPr>
          <p:nvPr/>
        </p:nvCxnSpPr>
        <p:spPr>
          <a:xfrm flipV="1">
            <a:off x="8347736" y="1470562"/>
            <a:ext cx="562890" cy="49719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F0F2A57-E934-4DA1-9039-5F6440049C00}"/>
              </a:ext>
            </a:extLst>
          </p:cNvPr>
          <p:cNvSpPr txBox="1"/>
          <p:nvPr/>
        </p:nvSpPr>
        <p:spPr>
          <a:xfrm>
            <a:off x="8454635" y="1178139"/>
            <a:ext cx="193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Loop C row by row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3DB501D-F99B-4AF9-B3CB-84C81B584D00}"/>
              </a:ext>
            </a:extLst>
          </p:cNvPr>
          <p:cNvSpPr txBox="1"/>
          <p:nvPr/>
        </p:nvSpPr>
        <p:spPr>
          <a:xfrm>
            <a:off x="254682" y="212560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col major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0C89B91-6577-4F7B-93F4-E632DDFD0B18}"/>
              </a:ext>
            </a:extLst>
          </p:cNvPr>
          <p:cNvSpPr txBox="1"/>
          <p:nvPr/>
        </p:nvSpPr>
        <p:spPr>
          <a:xfrm>
            <a:off x="6321797" y="187531"/>
            <a:ext cx="138980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row major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375EBA-0EEE-414E-B46F-9C32DFD0315B}"/>
              </a:ext>
            </a:extLst>
          </p:cNvPr>
          <p:cNvSpPr txBox="1"/>
          <p:nvPr/>
        </p:nvSpPr>
        <p:spPr>
          <a:xfrm>
            <a:off x="4424588" y="2942771"/>
            <a:ext cx="193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*transposed</a:t>
            </a:r>
          </a:p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-&gt; row major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8579476-49AD-4470-BA10-4016C6127D65}"/>
              </a:ext>
            </a:extLst>
          </p:cNvPr>
          <p:cNvSpPr txBox="1"/>
          <p:nvPr/>
        </p:nvSpPr>
        <p:spPr>
          <a:xfrm>
            <a:off x="9171048" y="3018137"/>
            <a:ext cx="1938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*transposed</a:t>
            </a:r>
          </a:p>
          <a:p>
            <a:r>
              <a:rPr lang="en-US" sz="1400" u="sng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-&gt; col major</a:t>
            </a:r>
          </a:p>
        </p:txBody>
      </p:sp>
    </p:spTree>
    <p:extLst>
      <p:ext uri="{BB962C8B-B14F-4D97-AF65-F5344CB8AC3E}">
        <p14:creationId xmlns:p14="http://schemas.microsoft.com/office/powerpoint/2010/main" val="280268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3091</TotalTime>
  <Words>2231</Words>
  <Application>Microsoft Office PowerPoint</Application>
  <PresentationFormat>Widescreen</PresentationFormat>
  <Paragraphs>641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Carlus</dc:creator>
  <cp:lastModifiedBy>Huang, Carlus</cp:lastModifiedBy>
  <cp:revision>215</cp:revision>
  <dcterms:created xsi:type="dcterms:W3CDTF">2019-03-05T02:47:02Z</dcterms:created>
  <dcterms:modified xsi:type="dcterms:W3CDTF">2019-03-08T07:35:20Z</dcterms:modified>
</cp:coreProperties>
</file>