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gif" ContentType="image/gif"/>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62" Type="http://schemas.openxmlformats.org/officeDocument/2006/relationships/tableStyles" Target="tableStyles.xml" /><Relationship Id="rId61" Type="http://schemas.openxmlformats.org/officeDocument/2006/relationships/theme" Target="theme/theme1.xml" /><Relationship Id="rId1" Type="http://schemas.openxmlformats.org/officeDocument/2006/relationships/slideMaster" Target="slideMasters/slideMaster1.xml" /><Relationship Id="rId60" Type="http://schemas.openxmlformats.org/officeDocument/2006/relationships/viewProps" Target="viewProps.xml" /><Relationship Id="rId5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gif"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tatmethods.net/stats/power.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cisncancer.org/research/how_cancer_is_studied/epidemiological/study_types.html" TargetMode="External" /><Relationship Id="rId2" Type="http://schemas.openxmlformats.org/officeDocument/2006/relationships/image" Target="../media/image2.jp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James</a:t>
            </a:r>
            <a:r>
              <a:rPr/>
              <a:t> </a:t>
            </a:r>
            <a:r>
              <a:rPr/>
              <a:t>Chirombo</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16/01/2020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Types</a:t>
            </a:r>
            <a:r>
              <a:rPr/>
              <a:t> </a:t>
            </a:r>
            <a:r>
              <a:rPr/>
              <a:t>of</a:t>
            </a:r>
            <a:r>
              <a:rPr/>
              <a:t> </a:t>
            </a:r>
            <a:r>
              <a:rPr/>
              <a:t>interventional</a:t>
            </a:r>
            <a:r>
              <a:rPr/>
              <a:t> </a:t>
            </a:r>
            <a:r>
              <a:rPr/>
              <a:t>studies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Randomized controlled trial (gold standard)</a:t>
            </a:r>
          </a:p>
          <a:p>
            <a:pPr lvl="2"/>
            <a:r>
              <a:rPr/>
              <a:t>Randomized means allocation to the groups is random (note that random allocation is not the same as random sampling)</a:t>
            </a:r>
          </a:p>
          <a:p>
            <a:pPr lvl="2"/>
            <a:r>
              <a:rPr/>
              <a:t>Controlled means one group receives the intervention while another does not</a:t>
            </a:r>
          </a:p>
          <a:p>
            <a:pPr lvl="2"/>
            <a:r>
              <a:rPr/>
              <a:t>Trial means experiment or study</a:t>
            </a:r>
          </a:p>
          <a:p>
            <a:pPr lvl="1"/>
            <a:r>
              <a:rPr/>
              <a:t>Individually RCT</a:t>
            </a:r>
          </a:p>
          <a:p>
            <a:pPr lvl="2"/>
            <a:r>
              <a:rPr/>
              <a:t>Randomize individual subjects / objects</a:t>
            </a:r>
          </a:p>
          <a:p>
            <a:pPr lvl="1"/>
            <a:r>
              <a:rPr/>
              <a:t>Cluster RCT aka CRT</a:t>
            </a:r>
          </a:p>
          <a:p>
            <a:pPr lvl="2"/>
            <a:r>
              <a:rPr/>
              <a:t>Randomize groups of subjects / objects e.g. Villages, schools</a:t>
            </a:r>
          </a:p>
          <a:p>
            <a:pPr lvl="2"/>
            <a:r>
              <a:rPr/>
              <a:t>Requires special methods: sample size calculation and analysis</a:t>
            </a:r>
          </a:p>
          <a:p>
            <a:pPr lvl="1"/>
            <a:r>
              <a:rPr/>
              <a:t>Quasi-experimental design: no randomization</a:t>
            </a:r>
          </a:p>
          <a:p>
            <a:pPr lvl="2"/>
            <a:r>
              <a:rPr/>
              <a:t>Example: a before-after comparison of a single site intervention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Quick</a:t>
            </a:r>
            <a:r>
              <a:rPr/>
              <a:t> </a:t>
            </a:r>
            <a:r>
              <a:rPr/>
              <a:t>note</a:t>
            </a:r>
            <a:r>
              <a:rPr/>
              <a:t> </a:t>
            </a:r>
            <a:r>
              <a:rPr/>
              <a:t>on</a:t>
            </a:r>
            <a:r>
              <a:rPr/>
              <a:t> </a:t>
            </a:r>
            <a:r>
              <a:rPr/>
              <a:t>ethics</a:t>
            </a:r>
            <a:r>
              <a:rPr/>
              <a:t> </a:t>
            </a:r>
            <a:r>
              <a:rPr/>
              <a:t>in</a:t>
            </a:r>
            <a:r>
              <a:rPr/>
              <a:t> </a:t>
            </a:r>
            <a:r>
              <a:rPr/>
              <a:t>RCTs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Recall that an RCT is similar to a cohort (observational) study</a:t>
            </a:r>
          </a:p>
          <a:p>
            <a:pPr lvl="1"/>
            <a:r>
              <a:rPr/>
              <a:t>Differs because RCT allocates the exposure (intervention) other than observing a naturally occurring exposure</a:t>
            </a:r>
          </a:p>
          <a:p>
            <a:pPr lvl="1"/>
            <a:r>
              <a:rPr/>
              <a:t>Investigator cannot allocate a harmful or withhold a beneficial intervention</a:t>
            </a:r>
          </a:p>
          <a:p>
            <a:pPr lvl="1"/>
            <a:r>
              <a:rPr/>
              <a:t>Equipoise means that there is no evidence that one of the interventions is superior to the other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Complex</a:t>
            </a:r>
            <a:r>
              <a:rPr/>
              <a:t> </a:t>
            </a:r>
            <a:r>
              <a:rPr/>
              <a:t>intervention</a:t>
            </a:r>
            <a:r>
              <a:rPr/>
              <a:t> </a:t>
            </a:r>
            <a:r>
              <a:rPr/>
              <a:t>studies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Factorial design eg 2x2</a:t>
            </a:r>
          </a:p>
          <a:p>
            <a:pPr lvl="2"/>
            <a:r>
              <a:rPr/>
              <a:t>ZAMSTAR trial (Ayles et al Lancet 2013)</a:t>
            </a:r>
          </a:p>
          <a:p>
            <a:pPr lvl="1"/>
            <a:r>
              <a:rPr/>
              <a:t>Adaptive design eg seamless multi-arm multi-stage design</a:t>
            </a:r>
          </a:p>
          <a:p>
            <a:pPr lvl="2"/>
            <a:r>
              <a:rPr/>
              <a:t>PASTAL trial (Choko et al Trials 2017)</a:t>
            </a:r>
          </a:p>
          <a:p>
            <a:pPr lvl="1"/>
            <a:r>
              <a:rPr/>
              <a:t>Package of interventions compared to a simple standard of care</a:t>
            </a:r>
          </a:p>
          <a:p>
            <a:pPr lvl="2"/>
            <a:r>
              <a:rPr/>
              <a:t>LINK4HEALTH trial in Swaziland (McNairy et al PLoS Med 2017)</a:t>
            </a:r>
          </a:p>
          <a:p>
            <a:pPr lvl="0" marL="0" indent="0">
              <a:buNone/>
            </a:pPr>
            <a:r>
              <a:rPr/>
              <a:t>Q: what is the main problem with this sort of intervention?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design</a:t>
            </a:r>
            <a:r>
              <a:rPr/>
              <a:t> </a:t>
            </a:r>
            <a:r>
              <a:rPr/>
              <a:t>considerations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Research question / hypothesis</a:t>
            </a:r>
          </a:p>
          <a:p>
            <a:pPr lvl="1"/>
            <a:r>
              <a:rPr/>
              <a:t>Significance level</a:t>
            </a:r>
          </a:p>
          <a:p>
            <a:pPr lvl="1"/>
            <a:r>
              <a:rPr/>
              <a:t>Power</a:t>
            </a:r>
          </a:p>
          <a:p>
            <a:pPr lvl="1"/>
            <a:r>
              <a:rPr/>
              <a:t>Sample size</a:t>
            </a:r>
          </a:p>
          <a:p>
            <a:pPr lvl="1"/>
            <a:r>
              <a:rPr/>
              <a:t>Money</a:t>
            </a:r>
          </a:p>
          <a:p>
            <a:pPr lvl="1"/>
            <a:r>
              <a:rPr/>
              <a:t>Logistics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Field</a:t>
            </a:r>
            <a:r>
              <a:rPr/>
              <a:t> </a:t>
            </a:r>
            <a:r>
              <a:rPr/>
              <a:t>experimental</a:t>
            </a:r>
            <a:r>
              <a:rPr/>
              <a:t> </a:t>
            </a:r>
            <a:r>
              <a:rPr/>
              <a:t>designs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Completely</a:t>
            </a:r>
            <a:r>
              <a:rPr/>
              <a:t> </a:t>
            </a:r>
            <a:r>
              <a:rPr/>
              <a:t>Randomized</a:t>
            </a:r>
            <a:r>
              <a:rPr/>
              <a:t> </a:t>
            </a:r>
            <a:r>
              <a:rPr/>
              <a:t>Design</a:t>
            </a:r>
            <a:r>
              <a:rPr/>
              <a:t> </a:t>
            </a:r>
            <a:r>
              <a:rPr/>
              <a:t>(CRD)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Used to study the effect of one factor - does not take into account any extraneous source of variation.</a:t>
                </a:r>
              </a:p>
              <a:p>
                <a:pPr lvl="1"/>
                <a14:m>
                  <m:oMath xmlns:m="http://schemas.openxmlformats.org/officeDocument/2006/math">
                    <m:r>
                      <m:t>N</m:t>
                    </m:r>
                  </m:oMath>
                </a14:m>
                <a:r>
                  <a:rPr/>
                  <a:t> units and </a:t>
                </a:r>
                <a14:m>
                  <m:oMath xmlns:m="http://schemas.openxmlformats.org/officeDocument/2006/math">
                    <m:r>
                      <m:t>m</m:t>
                    </m:r>
                  </m:oMath>
                </a14:m>
                <a:r>
                  <a:rPr/>
                  <a:t> different treatments.</a:t>
                </a:r>
              </a:p>
              <a:p>
                <a:pPr lvl="1"/>
                <a:r>
                  <a:rPr/>
                  <a:t>Treatments are assigned to experimental units at random.</a:t>
                </a:r>
              </a:p>
              <a:p>
                <a:pPr lvl="1"/>
                <a:r>
                  <a:rPr/>
                  <a:t>Experimental units are relatively homogeneous.</a:t>
                </a:r>
              </a:p>
              <a:p>
                <a:pPr lvl="1"/>
                <a:r>
                  <a:rPr/>
                  <a:t>Experiment will use very few replicates.</a:t>
                </a:r>
              </a:p>
              <a:p>
                <a:pPr lvl="1"/>
                <a:r>
                  <a:rPr/>
                  <a:t>Each treatment is replicated the same number of times (balanced design).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CRD…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Mostly, focus is on the following:</a:t>
            </a:r>
          </a:p>
          <a:p>
            <a:pPr lvl="1"/>
            <a:r>
              <a:rPr/>
              <a:t>Are there treatment differences betwen the different experimental units - comparison of means</a:t>
            </a:r>
          </a:p>
          <a:p>
            <a:pPr lvl="1"/>
            <a:r>
              <a:rPr/>
              <a:t>Which of the units differ?</a:t>
            </a:r>
          </a:p>
          <a:p>
            <a:pPr lvl="0" marL="0" indent="0">
              <a:buNone/>
            </a:pPr>
            <a:r>
              <a:rPr/>
              <a:t>Advantages</a:t>
            </a:r>
          </a:p>
          <a:p>
            <a:pPr lvl="1"/>
            <a:r>
              <a:rPr/>
              <a:t>Easy to implement</a:t>
            </a:r>
          </a:p>
          <a:p>
            <a:pPr lvl="1"/>
            <a:r>
              <a:rPr/>
              <a:t>Controls a single extraneous source of variation.</a:t>
            </a:r>
          </a:p>
          <a:p>
            <a:pPr lvl="2"/>
            <a:r>
              <a:rPr/>
              <a:t>Removes its effect from the estimate of experimental error.</a:t>
            </a:r>
          </a:p>
          <a:p>
            <a:pPr lvl="0" marL="0" indent="0">
              <a:buNone/>
            </a:pPr>
            <a:r>
              <a:rPr/>
              <a:t>Disdvantage</a:t>
            </a:r>
          </a:p>
          <a:p>
            <a:pPr lvl="1"/>
            <a:r>
              <a:rPr/>
              <a:t>Experimental units are rarely homogeneous to allow for effective application of the CRD.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Randomized</a:t>
            </a:r>
            <a:r>
              <a:rPr/>
              <a:t> </a:t>
            </a:r>
            <a:r>
              <a:rPr/>
              <a:t>Complete</a:t>
            </a:r>
            <a:r>
              <a:rPr/>
              <a:t> </a:t>
            </a:r>
            <a:r>
              <a:rPr/>
              <a:t>Block</a:t>
            </a:r>
            <a:r>
              <a:rPr/>
              <a:t> </a:t>
            </a:r>
            <a:r>
              <a:rPr/>
              <a:t>Design</a:t>
            </a:r>
            <a:r>
              <a:rPr/>
              <a:t> </a:t>
            </a:r>
            <a:r>
              <a:rPr/>
              <a:t>(RCBD)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 field is divided into units to account for any variation in the field.</a:t>
            </a:r>
          </a:p>
          <a:p>
            <a:pPr lvl="1"/>
            <a:r>
              <a:rPr/>
              <a:t>Units within the block are homogeneous.</a:t>
            </a:r>
          </a:p>
          <a:p>
            <a:pPr lvl="1"/>
            <a:r>
              <a:rPr/>
              <a:t>Treatments are then assigned at random to the subjects in the blocks-once in each block.</a:t>
            </a:r>
          </a:p>
          <a:p>
            <a:pPr lvl="1"/>
            <a:r>
              <a:rPr/>
              <a:t>Provides more accurate results compared to the CRD due to the blocking.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RCBD</a:t>
            </a:r>
          </a:p>
        </p:txBody>
      </p:sp>
      <p:pic>
        <p:nvPicPr>
          <p:cNvPr descr="images/rcbd.gif" id="0" name="Picture 1"/>
          <p:cNvPicPr>
            <a:picLocks noGrp="1" noChangeAspect="1"/>
          </p:cNvPicPr>
          <p:nvPr/>
        </p:nvPicPr>
        <p:blipFill>
          <a:blip r:embed="rId2"/>
          <a:stretch>
            <a:fillRect/>
          </a:stretch>
        </p:blipFill>
        <p:spPr bwMode="auto">
          <a:xfrm>
            <a:off x="2057400" y="1816100"/>
            <a:ext cx="80772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RCBD</a:t>
            </a:r>
            <a:r>
              <a:rPr/>
              <a:t> </a:t>
            </a:r>
            <a:r>
              <a:rPr/>
              <a:t>-</a:t>
            </a:r>
            <a:r>
              <a:rPr/>
              <a:t> </a:t>
            </a:r>
            <a:r>
              <a:rPr/>
              <a:t>4</a:t>
            </a:r>
            <a:r>
              <a:rPr/>
              <a:t> </a:t>
            </a:r>
            <a:r>
              <a:rPr/>
              <a:t>blocks</a:t>
            </a:r>
            <a:r>
              <a:rPr/>
              <a:t> </a:t>
            </a:r>
            <a:r>
              <a:rPr/>
              <a:t>and</a:t>
            </a:r>
            <a:r>
              <a:rPr/>
              <a:t> </a:t>
            </a:r>
            <a:r>
              <a:rPr/>
              <a:t>4</a:t>
            </a:r>
            <a:r>
              <a:rPr/>
              <a:t> </a:t>
            </a:r>
            <a:r>
              <a:rPr/>
              <a:t>treatments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Latin</a:t>
            </a:r>
            <a:r>
              <a:rPr/>
              <a:t> </a:t>
            </a:r>
            <a:r>
              <a:rPr/>
              <a:t>square</a:t>
            </a:r>
            <a:r>
              <a:rPr/>
              <a:t> </a:t>
            </a:r>
            <a:r>
              <a:rPr/>
              <a:t>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Experiment with </a:t>
                </a:r>
                <a14:m>
                  <m:oMath xmlns:m="http://schemas.openxmlformats.org/officeDocument/2006/math">
                    <m:r>
                      <m:t>m</m:t>
                    </m:r>
                  </m:oMath>
                </a14:m>
                <a:r>
                  <a:rPr/>
                  <a:t> treatments.</a:t>
                </a:r>
              </a:p>
              <a:p>
                <a:pPr lvl="1"/>
                <a:r>
                  <a:rPr/>
                  <a:t>2 blocking factors.</a:t>
                </a:r>
              </a:p>
              <a:p>
                <a:pPr lvl="1"/>
                <a:r>
                  <a:rPr/>
                  <a:t>Advantage:</a:t>
                </a:r>
              </a:p>
              <a:p>
                <a:pPr lvl="2"/>
                <a:r>
                  <a:rPr/>
                  <a:t>Reduces more experimental error than with 1 blocking factor.</a:t>
                </a:r>
              </a:p>
              <a:p>
                <a:pPr lvl="2"/>
                <a:r>
                  <a:rPr/>
                  <a:t>Small-scale studies can isolate important treatment effects.</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Study</a:t>
            </a:r>
            <a:r>
              <a:rPr/>
              <a:t> </a:t>
            </a:r>
            <a:r>
              <a:rPr/>
              <a:t>designs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Latin</a:t>
            </a:r>
            <a:r>
              <a:rPr/>
              <a:t> </a:t>
            </a:r>
            <a:r>
              <a:rPr/>
              <a:t>square</a:t>
            </a:r>
            <a:r>
              <a:rPr/>
              <a:t> </a:t>
            </a:r>
            <a:r>
              <a:rPr/>
              <a:t>design</a:t>
            </a:r>
          </a:p>
        </p:txBody>
      </p:sp>
      <p:pic>
        <p:nvPicPr>
          <p:cNvPr descr="images/latinsquare.jpg" id="0" name="Picture 1"/>
          <p:cNvPicPr>
            <a:picLocks noGrp="1" noChangeAspect="1"/>
          </p:cNvPicPr>
          <p:nvPr/>
        </p:nvPicPr>
        <p:blipFill>
          <a:blip r:embed="rId2"/>
          <a:stretch>
            <a:fillRect/>
          </a:stretch>
        </p:blipFill>
        <p:spPr bwMode="auto">
          <a:xfrm>
            <a:off x="3136900" y="1816100"/>
            <a:ext cx="59182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Latin</a:t>
            </a:r>
            <a:r>
              <a:rPr/>
              <a:t> </a:t>
            </a:r>
            <a:r>
              <a:rPr/>
              <a:t>square</a:t>
            </a:r>
            <a:r>
              <a:rPr/>
              <a:t> </a:t>
            </a:r>
            <a:r>
              <a:rPr/>
              <a:t>design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Other</a:t>
            </a:r>
            <a:r>
              <a:rPr/>
              <a:t> </a:t>
            </a:r>
            <a:r>
              <a:rPr/>
              <a:t>field</a:t>
            </a:r>
            <a:r>
              <a:rPr/>
              <a:t> </a:t>
            </a:r>
            <a:r>
              <a:rPr/>
              <a:t>experimental</a:t>
            </a:r>
            <a:r>
              <a:rPr/>
              <a:t> </a:t>
            </a:r>
            <a:r>
              <a:rPr/>
              <a:t>designs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Factorial designs.</a:t>
            </a:r>
          </a:p>
          <a:p>
            <a:pPr lvl="1"/>
            <a:r>
              <a:rPr/>
              <a:t>Split-plot design.</a:t>
            </a:r>
          </a:p>
          <a:p>
            <a:pPr lvl="1"/>
            <a:r>
              <a:rPr/>
              <a:t>Graeco- Latin square.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Definition:</a:t>
            </a:r>
          </a:p>
          <a:p>
            <a:pPr lvl="1"/>
            <a:r>
              <a:rPr/>
              <a:t>A supposition, arrived at from observation or reflection, that leads to refutable predictions</a:t>
            </a:r>
          </a:p>
          <a:p>
            <a:pPr lvl="1"/>
            <a:r>
              <a:rPr/>
              <a:t>Any claim cast in a form that will allow it to be tested and refuted</a:t>
            </a:r>
          </a:p>
          <a:p>
            <a:pPr lvl="0" marL="0" indent="0">
              <a:buNone/>
            </a:pPr>
            <a:r>
              <a:rPr/>
              <a:t>Example:</a:t>
            </a:r>
          </a:p>
          <a:p>
            <a:pPr lvl="0" marL="0" indent="0">
              <a:buNone/>
            </a:pPr>
            <a:r>
              <a:rPr/>
              <a:t>Suppose we believe that everybody who lives up to age 90 or more is a non-smoker. We could investigate this in two ways:-</a:t>
            </a:r>
          </a:p>
          <a:p>
            <a:pPr lvl="1"/>
            <a:r>
              <a:rPr/>
              <a:t>Prove the hypothesis by finding every single person aged 90 or more and checking that they are all non-smokers</a:t>
            </a:r>
          </a:p>
          <a:p>
            <a:pPr lvl="1"/>
            <a:r>
              <a:rPr/>
              <a:t>Disprove the hypothesis by finding just one person aged 90 or more who smokes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Null</a:t>
            </a:r>
            <a:r>
              <a:rPr/>
              <a:t> </a:t>
            </a:r>
            <a:r>
              <a:rPr/>
              <a:t>Hypothesis</a:t>
            </a:r>
            <a:r>
              <a:rPr/>
              <a:t> </a:t>
            </a:r>
            <a:r>
              <a:rPr/>
              <a:t>(H0)</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Definition 1: There is NO association between the risk factor and outcome in a population.</a:t>
            </a:r>
          </a:p>
          <a:p>
            <a:pPr lvl="1"/>
            <a:r>
              <a:rPr/>
              <a:t>Definition 2: The hypothesis that the factor of interest is not associated with or not different from another factor or a pre-specified value.</a:t>
            </a:r>
          </a:p>
          <a:p>
            <a:pPr lvl="1"/>
            <a:r>
              <a:rPr/>
              <a:t>Example:</a:t>
            </a:r>
          </a:p>
          <a:p>
            <a:pPr lvl="2"/>
            <a:r>
              <a:rPr/>
              <a:t>There is no difference in the efficacy of a new drug (Drug A) for malaria prophylaxis in contrast to a currently approved drug (Drug B).</a:t>
            </a:r>
          </a:p>
          <a:p>
            <a:pPr lvl="1"/>
            <a:r>
              <a:rPr/>
              <a:t>Formal basis for testing statistical significance.</a:t>
            </a:r>
          </a:p>
          <a:p>
            <a:pPr lvl="1"/>
            <a:r>
              <a:rPr/>
              <a:t>Start with proposition that there is no difference.</a:t>
            </a:r>
          </a:p>
          <a:p>
            <a:pPr lvl="1"/>
            <a:r>
              <a:rPr/>
              <a:t>Statistical tests can estimate the probability an observed association could be due to chance.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Alternative</a:t>
            </a:r>
            <a:r>
              <a:rPr/>
              <a:t> </a:t>
            </a:r>
            <a:r>
              <a:rPr/>
              <a:t>hypothesis</a:t>
            </a:r>
            <a:r>
              <a:rPr/>
              <a:t> </a:t>
            </a:r>
            <a:r>
              <a:rPr/>
              <a:t>(Ha)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Definition 1: There IS an association between the risk factor and outcome in the population.</a:t>
            </a:r>
          </a:p>
          <a:p>
            <a:pPr lvl="1"/>
            <a:r>
              <a:rPr/>
              <a:t>Definition 2: The hypothesis that the factor of interest is “statistically” different from another factor or the pre-specified value.</a:t>
            </a:r>
          </a:p>
          <a:p>
            <a:pPr lvl="1"/>
            <a:r>
              <a:rPr/>
              <a:t>Example:</a:t>
            </a:r>
          </a:p>
          <a:p>
            <a:pPr lvl="2"/>
            <a:r>
              <a:rPr/>
              <a:t>The new drug (Drug A) for malaria prophylaxis has better efficacy in preventing malaria in contrast to a currently approved drug (Drug B).</a:t>
            </a:r>
          </a:p>
          <a:p>
            <a:pPr lvl="1"/>
            <a:r>
              <a:rPr/>
              <a:t>Can’t be tested directly.</a:t>
            </a:r>
          </a:p>
          <a:p>
            <a:pPr lvl="1"/>
            <a:r>
              <a:rPr/>
              <a:t>Accepted by exclusion if the test of statistical significance rejects the null hypothesis.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Statistical</a:t>
            </a:r>
            <a:r>
              <a:rPr/>
              <a:t> </a:t>
            </a:r>
            <a:r>
              <a:rPr/>
              <a:t>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Underlying Statistical Principles:</a:t>
            </a:r>
          </a:p>
          <a:p>
            <a:pPr lvl="1"/>
            <a:r>
              <a:rPr/>
              <a:t>A hypothesis is either true or not in the real world.</a:t>
            </a:r>
          </a:p>
          <a:p>
            <a:pPr lvl="1"/>
            <a:r>
              <a:rPr/>
              <a:t>Can’t study the whole world; therefore must test hypothesis in a sample.</a:t>
            </a:r>
          </a:p>
          <a:p>
            <a:pPr lvl="1"/>
            <a:r>
              <a:rPr/>
              <a:t>Can never absolutely prove (or disprove) the hypothesis.</a:t>
            </a:r>
          </a:p>
          <a:p>
            <a:pPr lvl="1"/>
            <a:r>
              <a:rPr/>
              <a:t>Therefore we use statistical tests to determine whether there is sufficient evidence to reject the null hypothesis.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and</a:t>
            </a:r>
            <a:r>
              <a:rPr/>
              <a:t> </a:t>
            </a:r>
            <a:r>
              <a:rPr/>
              <a:t>Two</a:t>
            </a:r>
            <a:r>
              <a:rPr/>
              <a:t> </a:t>
            </a:r>
            <a:r>
              <a:rPr/>
              <a:t>tailed</a:t>
            </a:r>
            <a:r>
              <a:rPr/>
              <a:t> </a:t>
            </a:r>
            <a:r>
              <a:rPr/>
              <a:t>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One-tailed Hypotheses: (one-sided) specifies a direction of association between a predictor and outcome variable.</a:t>
            </a:r>
          </a:p>
          <a:p>
            <a:pPr lvl="2"/>
            <a:r>
              <a:rPr/>
              <a:t>E.g. The new drug (Drug A) for malaria prophylaxis has better efficacy in preventing malaria in contrast to a currently approved drug (Drug B).</a:t>
            </a:r>
          </a:p>
          <a:p>
            <a:pPr lvl="1"/>
            <a:r>
              <a:rPr/>
              <a:t>Two-tailed Hypotheses: (two-sided) specifies only that an association exists; it does not specify a direction.</a:t>
            </a:r>
          </a:p>
          <a:p>
            <a:pPr lvl="2"/>
            <a:r>
              <a:rPr/>
              <a:t>E.g. The new drug (Drug A) for malaria prophylaxis has a different efficacy in preventing malaria in contrast to a currently approved drug (Drug B).</a:t>
            </a:r>
          </a:p>
          <a:p>
            <a:pPr lvl="2"/>
            <a:r>
              <a:rPr/>
              <a:t>In other words, Drug A could be worse than Drug B OR Drug A could be better than Drug B.</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Type</a:t>
            </a:r>
            <a:r>
              <a:rPr/>
              <a:t> </a:t>
            </a:r>
            <a:r>
              <a:rPr/>
              <a:t>I</a:t>
            </a:r>
            <a:r>
              <a:rPr/>
              <a:t> </a:t>
            </a:r>
            <a:r>
              <a:rPr/>
              <a:t>and</a:t>
            </a:r>
            <a:r>
              <a:rPr/>
              <a:t> </a:t>
            </a:r>
            <a:r>
              <a:rPr/>
              <a:t>Type</a:t>
            </a:r>
            <a:r>
              <a:rPr/>
              <a:t> </a:t>
            </a:r>
            <a:r>
              <a:rPr/>
              <a:t>II</a:t>
            </a:r>
            <a:r>
              <a:rPr/>
              <a:t> </a:t>
            </a:r>
            <a:r>
              <a:rPr/>
              <a:t>Errors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Type I error: (False positive) reject a null hypothesis that is actually true in a population.</a:t>
            </a:r>
          </a:p>
          <a:p>
            <a:pPr lvl="2"/>
            <a:r>
              <a:rPr/>
              <a:t>In other words saying that the new drug (Drug A) for malaria prophylaxis has better efficacy in preventing malaria in contrast to a currently approved drug (Drug B), when it does not.</a:t>
            </a:r>
          </a:p>
          <a:p>
            <a:pPr lvl="1"/>
            <a:r>
              <a:rPr/>
              <a:t>Type II error: (False negative) fail to reject a null hypothesis that is actually false in the population.</a:t>
            </a:r>
          </a:p>
          <a:p>
            <a:pPr lvl="2"/>
            <a:r>
              <a:rPr/>
              <a:t>In other words saying that there is no difference in the efficacy of a new drug (Drug A) for malaria prophylaxis in contrast to a currently approved drug (Drug B), when Drug A is better than Drug B</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Errors</a:t>
            </a:r>
            <a:r>
              <a:rPr/>
              <a:t> </a:t>
            </a:r>
            <a:r>
              <a:rPr/>
              <a:t>in</a:t>
            </a:r>
            <a:r>
              <a:rPr/>
              <a:t> </a:t>
            </a:r>
            <a:r>
              <a:rPr/>
              <a:t>hypothesis</a:t>
            </a:r>
            <a:r>
              <a:rPr/>
              <a:t> </a:t>
            </a:r>
            <a:r>
              <a:rPr/>
              <a:t>testing</a:t>
            </a:r>
          </a:p>
        </p:txBody>
      </p:sp>
      <p:pic>
        <p:nvPicPr>
          <p:cNvPr descr="images/errors.png" id="0" name="Picture 1"/>
          <p:cNvPicPr>
            <a:picLocks noGrp="1" noChangeAspect="1"/>
          </p:cNvPicPr>
          <p:nvPr/>
        </p:nvPicPr>
        <p:blipFill>
          <a:blip r:embed="rId2"/>
          <a:stretch>
            <a:fillRect/>
          </a:stretch>
        </p:blipFill>
        <p:spPr bwMode="auto">
          <a:xfrm>
            <a:off x="1981200" y="1816100"/>
            <a:ext cx="82423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Types</a:t>
            </a:r>
            <a:r>
              <a:rPr/>
              <a:t> </a:t>
            </a:r>
            <a:r>
              <a:rPr/>
              <a:t>of</a:t>
            </a:r>
            <a:r>
              <a:rPr/>
              <a:t> </a:t>
            </a:r>
            <a:r>
              <a:rPr/>
              <a:t>errors</a:t>
            </a:r>
            <a:r>
              <a:rPr/>
              <a:t> </a:t>
            </a:r>
            <a:r>
              <a:rPr/>
              <a:t>in</a:t>
            </a:r>
            <a:r>
              <a:rPr/>
              <a:t> </a:t>
            </a:r>
            <a:r>
              <a:rPr/>
              <a:t>hypothesis</a:t>
            </a:r>
            <a:r>
              <a:rPr/>
              <a:t> </a:t>
            </a:r>
            <a:r>
              <a:rPr/>
              <a:t>testing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Alpha</a:t>
            </a:r>
            <a:r>
              <a:rPr/>
              <a:t> </a:t>
            </a:r>
            <a:r>
              <a:rPr/>
              <a:t>and</a:t>
            </a:r>
            <a:r>
              <a:rPr/>
              <a:t> </a:t>
            </a:r>
            <a:r>
              <a:rPr/>
              <a:t>Beta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Alpha (α): The probability of making a Type I error (rejecting the null hypothesis when it is true).</a:t>
            </a:r>
          </a:p>
          <a:p>
            <a:pPr lvl="1"/>
            <a:r>
              <a:rPr/>
              <a:t>Beta (Β): The probability of making a Type II error (failing to reject the null hypothesis when it is actually false).</a:t>
            </a:r>
          </a:p>
          <a:p>
            <a:pPr lvl="2"/>
            <a:r>
              <a:rPr/>
              <a:t>Power = 1-β (The probability of finding a significant result if one exists)</a:t>
            </a:r>
          </a:p>
          <a:p>
            <a:pPr lvl="1"/>
            <a:r>
              <a:rPr/>
              <a:t>Ideally alpha and beta would be set to zero.</a:t>
            </a:r>
          </a:p>
          <a:p>
            <a:pPr lvl="1"/>
            <a:r>
              <a:rPr/>
              <a:t>In practice they are made as small as possible.</a:t>
            </a:r>
          </a:p>
          <a:p>
            <a:pPr lvl="1"/>
            <a:r>
              <a:rPr/>
              <a:t>Reducing them requires an increase in sample size.</a:t>
            </a:r>
          </a:p>
          <a:p>
            <a:pPr lvl="1"/>
            <a:r>
              <a:rPr/>
              <a:t>Most studies use an alpha=0.05 and a beta=0.20.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cover these aspects:</a:t>
            </a:r>
          </a:p>
          <a:p>
            <a:pPr lvl="1"/>
            <a:r>
              <a:rPr/>
              <a:t>Introduction to epidemiological studies</a:t>
            </a:r>
          </a:p>
          <a:p>
            <a:pPr lvl="1"/>
            <a:r>
              <a:rPr/>
              <a:t>Study design considerations</a:t>
            </a:r>
          </a:p>
          <a:p>
            <a:pPr lvl="1"/>
            <a:r>
              <a:rPr/>
              <a:t>Understanding study hypothesis</a:t>
            </a:r>
          </a:p>
          <a:p>
            <a:pPr lvl="1"/>
            <a:r>
              <a:rPr/>
              <a:t>Elements of hypothesis testing</a:t>
            </a:r>
          </a:p>
          <a:p>
            <a:pPr lvl="1"/>
            <a:r>
              <a:rPr/>
              <a:t>Sample size considerations</a:t>
            </a:r>
          </a:p>
          <a:p>
            <a:pPr lvl="1"/>
            <a:r>
              <a:rPr/>
              <a:t>Sample size calculation practice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Statistical</a:t>
            </a:r>
            <a:r>
              <a:rPr/>
              <a:t> </a:t>
            </a:r>
            <a:r>
              <a:rPr/>
              <a:t>hypothesis</a:t>
            </a:r>
            <a:r>
              <a:rPr/>
              <a:t> </a:t>
            </a:r>
            <a:r>
              <a:rPr/>
              <a:t>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Deciding whether to accept or reject some hypothesis (usually the null hypothesis – H0).</a:t>
            </a:r>
          </a:p>
          <a:p>
            <a:pPr lvl="1"/>
            <a:r>
              <a:rPr/>
              <a:t>An effect is considered statistically significant if the P-value is less than some preset arbitrary value (usually alpha is set at 0.05 ).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Definition 1: The probability of the obtained estimate being as far from the null hypothesis or further, assuming the null hypothesis is true.</a:t>
            </a:r>
          </a:p>
          <a:p>
            <a:pPr lvl="1"/>
            <a:r>
              <a:rPr/>
              <a:t>Definition 2: The probability under the null hypothesis of observing a test statistic (t-statistic, Χ2 statistic) computed from the data of equal or greater absolute value, assuming there are no sources of bias in the data collection or analysis procedures.</a:t>
            </a:r>
          </a:p>
          <a:p>
            <a:pPr lvl="1"/>
            <a:r>
              <a:rPr/>
              <a:t>P (test statistic of equal or greater value | H0)</a:t>
            </a:r>
          </a:p>
          <a:p>
            <a:pPr lvl="1"/>
            <a:r>
              <a:rPr/>
              <a:t>Assumptions:</a:t>
            </a:r>
          </a:p>
          <a:p>
            <a:pPr lvl="2"/>
            <a:r>
              <a:rPr/>
              <a:t>Statistical model is correct for variability</a:t>
            </a:r>
          </a:p>
          <a:p>
            <a:pPr lvl="2"/>
            <a:r>
              <a:rPr/>
              <a:t>No bias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Statistical</a:t>
            </a:r>
            <a:r>
              <a:rPr/>
              <a:t> </a:t>
            </a:r>
            <a:r>
              <a:rPr/>
              <a:t>significance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Definition: Conclusion that the observed result for the factor of interest is sufficiently different from the other factor such that the difference is “unlikely” to have occurred by chance alone.</a:t>
            </a:r>
          </a:p>
          <a:p>
            <a:pPr lvl="1"/>
            <a:r>
              <a:rPr/>
              <a:t>Statistical significance is usually determined from a p-value (probability value)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Chance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Definition: Chance is an outcome of a random process – an outcome that could not be predicted under any circumstances (e.g. a flip of a coin).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95%</a:t>
            </a:r>
            <a:r>
              <a:rPr/>
              <a:t> </a:t>
            </a:r>
            <a:r>
              <a:rPr/>
              <a:t>Confidence</a:t>
            </a:r>
            <a:r>
              <a:rPr/>
              <a:t> </a:t>
            </a:r>
            <a:r>
              <a:rPr/>
              <a:t>Interval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Definition 1: If a study is replicated an infinite number of times, a 95% confidence interval should contain the correct point estimate 95% of the time.</a:t>
            </a:r>
          </a:p>
          <a:p>
            <a:pPr lvl="1"/>
            <a:r>
              <a:rPr/>
              <a:t>Definition 2: If the underlying statistical model is correct and there is no bias, a confidence interval derived from a valid test will contain the true parameter with a frequency no less than its confidence level over an unlimited number of repetitions of the study.</a:t>
            </a:r>
          </a:p>
          <a:p>
            <a:pPr lvl="1"/>
            <a:r>
              <a:rPr/>
              <a:t>Assumptions:</a:t>
            </a:r>
          </a:p>
          <a:p>
            <a:pPr lvl="2"/>
            <a:r>
              <a:rPr/>
              <a:t>Studies are identical except for random error.</a:t>
            </a:r>
          </a:p>
          <a:p>
            <a:pPr lvl="2"/>
            <a:r>
              <a:rPr/>
              <a:t>Statistical model is correct for variability.</a:t>
            </a:r>
          </a:p>
          <a:p>
            <a:pPr lvl="2"/>
            <a:r>
              <a:rPr/>
              <a:t>No bias.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considerations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Sample size calculations may be based on the precision or the power of a study</a:t>
                </a:r>
              </a:p>
              <a:p>
                <a:pPr lvl="2"/>
                <a:r>
                  <a:rPr/>
                  <a:t>Sample size is the number of units in each group in a study</a:t>
                </a:r>
              </a:p>
              <a:p>
                <a:pPr lvl="2"/>
                <a:r>
                  <a:rPr/>
                  <a:t>Precision refers to the desired width of the CI for a sample estimate (mostly applicable to descriptive studies)</a:t>
                </a:r>
              </a:p>
              <a:p>
                <a:pPr lvl="2"/>
                <a:r>
                  <a:rPr/>
                  <a:t>Power = </a:t>
                </a:r>
                <a14:m>
                  <m:oMath xmlns:m="http://schemas.openxmlformats.org/officeDocument/2006/math">
                    <m:r>
                      <m:t>1</m:t>
                    </m:r>
                    <m:r>
                      <m:t>−</m:t>
                    </m:r>
                    <m:r>
                      <m:t>β</m:t>
                    </m:r>
                  </m:oMath>
                </a14:m>
                <a:r>
                  <a:rPr/>
                  <a:t> (The probability of finding a significant result if one exists)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Basic</a:t>
            </a:r>
            <a:r>
              <a:rPr/>
              <a:t> </a:t>
            </a:r>
            <a:r>
              <a:rPr/>
              <a:t>elements</a:t>
            </a:r>
            <a:r>
              <a:rPr/>
              <a:t> </a:t>
            </a:r>
            <a:r>
              <a:rPr/>
              <a:t>of</a:t>
            </a:r>
            <a:r>
              <a:rPr/>
              <a:t> </a:t>
            </a:r>
            <a:r>
              <a:rPr/>
              <a:t>sample</a:t>
            </a:r>
            <a:r>
              <a:rPr/>
              <a:t> </a:t>
            </a:r>
            <a:r>
              <a:rPr/>
              <a:t>size</a:t>
            </a:r>
            <a:r>
              <a:rPr/>
              <a:t> </a:t>
            </a:r>
            <a:r>
              <a:rPr/>
              <a:t>calculations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 objective of the study (the null and alternative hypotheses of a study)</a:t>
            </a:r>
          </a:p>
          <a:p>
            <a:pPr lvl="1"/>
            <a:r>
              <a:rPr/>
              <a:t>Most epidemiological studies aim to estimate some characteristic of the population.</a:t>
            </a:r>
          </a:p>
          <a:p>
            <a:pPr lvl="1"/>
            <a:r>
              <a:rPr/>
              <a:t>This may be a proportion, an effect e.g. Risk ratio/odds ratio, or a difference;</a:t>
            </a:r>
          </a:p>
          <a:p>
            <a:pPr lvl="1"/>
            <a:r>
              <a:rPr/>
              <a:t>It depends on the type of study and outcome being studied.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Basic</a:t>
            </a:r>
            <a:r>
              <a:rPr/>
              <a:t> </a:t>
            </a:r>
            <a:r>
              <a:rPr/>
              <a:t>elements</a:t>
            </a:r>
            <a:r>
              <a:rPr/>
              <a:t> </a:t>
            </a:r>
            <a:r>
              <a:rPr/>
              <a:t>of</a:t>
            </a:r>
            <a:r>
              <a:rPr/>
              <a:t> </a:t>
            </a:r>
            <a:r>
              <a:rPr/>
              <a:t>sample</a:t>
            </a:r>
            <a:r>
              <a:rPr/>
              <a:t> </a:t>
            </a:r>
            <a:r>
              <a:rPr/>
              <a:t>size</a:t>
            </a:r>
            <a:r>
              <a:rPr/>
              <a:t> </a:t>
            </a:r>
            <a:r>
              <a:rPr/>
              <a:t>calculations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Study objectives may include some of the following:</a:t>
            </a:r>
          </a:p>
          <a:p>
            <a:pPr lvl="1"/>
            <a:r>
              <a:rPr/>
              <a:t>Estimating a “Single value”: e.g.</a:t>
            </a:r>
          </a:p>
          <a:p>
            <a:pPr lvl="2"/>
            <a:r>
              <a:rPr/>
              <a:t>To examine what proportion of the population of Malawi currently smokes.</a:t>
            </a:r>
          </a:p>
          <a:p>
            <a:pPr lvl="2"/>
            <a:r>
              <a:rPr/>
              <a:t>To estimate the prevalence of anaemia in under-fives in a malaria endemic area.</a:t>
            </a:r>
          </a:p>
          <a:p>
            <a:pPr lvl="1"/>
            <a:r>
              <a:rPr/>
              <a:t>“Comparison of outcomes”:</a:t>
            </a:r>
          </a:p>
          <a:p>
            <a:pPr lvl="2"/>
            <a:r>
              <a:rPr/>
              <a:t>To examine the association between hormone replacement therapy and cardiovascular disease.</a:t>
            </a:r>
          </a:p>
          <a:p>
            <a:pPr lvl="2"/>
            <a:r>
              <a:rPr/>
              <a:t>To examine how much the risk of malaria will be reduced with the use of impregnated bed-nets.</a:t>
            </a:r>
          </a:p>
          <a:p>
            <a:pPr lvl="2"/>
            <a:r>
              <a:rPr/>
              <a:t>To examine the effect of a new intervention on the incidence of stomach cancer.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Relationship</a:t>
            </a:r>
            <a:r>
              <a:rPr/>
              <a:t> </a:t>
            </a:r>
            <a:r>
              <a:rPr/>
              <a:t>between</a:t>
            </a:r>
            <a:r>
              <a:rPr/>
              <a:t> </a:t>
            </a:r>
            <a:r>
              <a:rPr/>
              <a:t>sample</a:t>
            </a:r>
            <a:r>
              <a:rPr/>
              <a:t> </a:t>
            </a:r>
            <a:r>
              <a:rPr/>
              <a:t>size</a:t>
            </a:r>
            <a:r>
              <a:rPr/>
              <a:t> </a:t>
            </a:r>
            <a:r>
              <a:rPr/>
              <a:t>and</a:t>
            </a:r>
            <a:r>
              <a:rPr/>
              <a:t> </a:t>
            </a:r>
            <a:r>
              <a:rPr/>
              <a:t>power</a:t>
            </a:r>
          </a:p>
        </p:txBody>
      </p:sp>
      <p:pic>
        <p:nvPicPr>
          <p:cNvPr descr="images/power.png" id="0" name="Picture 1"/>
          <p:cNvPicPr>
            <a:picLocks noGrp="1" noChangeAspect="1"/>
          </p:cNvPicPr>
          <p:nvPr/>
        </p:nvPicPr>
        <p:blipFill>
          <a:blip r:embed="rId2"/>
          <a:stretch>
            <a:fillRect/>
          </a:stretch>
        </p:blipFill>
        <p:spPr bwMode="auto">
          <a:xfrm>
            <a:off x="2946400" y="1816100"/>
            <a:ext cx="62992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Relationship</a:t>
            </a:r>
            <a:r>
              <a:rPr/>
              <a:t> </a:t>
            </a:r>
            <a:r>
              <a:rPr/>
              <a:t>between</a:t>
            </a:r>
            <a:r>
              <a:rPr/>
              <a:t> </a:t>
            </a:r>
            <a:r>
              <a:rPr/>
              <a:t>power</a:t>
            </a:r>
            <a:r>
              <a:rPr/>
              <a:t> </a:t>
            </a:r>
            <a:r>
              <a:rPr/>
              <a:t>and</a:t>
            </a:r>
            <a:r>
              <a:rPr/>
              <a:t> </a:t>
            </a:r>
            <a:r>
              <a:rPr/>
              <a:t>sample</a:t>
            </a:r>
            <a:r>
              <a:rPr/>
              <a:t> </a:t>
            </a:r>
            <a:r>
              <a:rPr/>
              <a:t>size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on</a:t>
            </a:r>
            <a:r>
              <a:rPr/>
              <a:t> </a:t>
            </a:r>
            <a:r>
              <a:rPr/>
              <a:t>sample</a:t>
            </a:r>
            <a:r>
              <a:rPr/>
              <a:t> </a:t>
            </a:r>
            <a:r>
              <a:rPr/>
              <a:t>size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Sometimes sample size is too large-may not be funded and can be unethical</a:t>
            </a:r>
          </a:p>
          <a:p>
            <a:pPr lvl="1"/>
            <a:r>
              <a:rPr/>
              <a:t>Reduce power of the study</a:t>
            </a:r>
          </a:p>
          <a:p>
            <a:pPr lvl="1"/>
            <a:r>
              <a:rPr/>
              <a:t>Reduce precision by increasing margin of error</a:t>
            </a:r>
          </a:p>
          <a:p>
            <a:pPr lvl="1"/>
            <a:r>
              <a:rPr/>
              <a:t>Change objective (outcome of interest)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Epidemiological</a:t>
            </a:r>
            <a:r>
              <a:rPr/>
              <a:t> </a:t>
            </a:r>
            <a:r>
              <a:rPr/>
              <a:t>studies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Recall our previous lesson on hypothesis testing</a:t>
            </a:r>
          </a:p>
          <a:p>
            <a:pPr lvl="2"/>
            <a:r>
              <a:rPr/>
              <a:t>To test hypotheses, a formal study has to be carried out</a:t>
            </a:r>
          </a:p>
          <a:p>
            <a:pPr lvl="1"/>
            <a:r>
              <a:rPr/>
              <a:t>Designed to answer research questions</a:t>
            </a:r>
          </a:p>
          <a:p>
            <a:pPr lvl="1"/>
            <a:r>
              <a:rPr/>
              <a:t>Study type will depend on the questions to be answered</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estimating</a:t>
            </a:r>
            <a:r>
              <a:rPr/>
              <a:t> </a:t>
            </a:r>
            <a:r>
              <a:rPr/>
              <a:t>a</a:t>
            </a:r>
            <a:r>
              <a:rPr/>
              <a:t> </a:t>
            </a:r>
            <a:r>
              <a:rPr/>
              <a:t>proportion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1"/>
            <a:r>
              <a:rPr/>
              <a:t>Suppose you want to estimate the proportion of all children aged 12 to 24 months in Blantyre district who received measles vaccine in the year 2011.</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estimating</a:t>
            </a:r>
            <a:r>
              <a:rPr/>
              <a:t> </a:t>
            </a:r>
            <a:r>
              <a:rPr/>
              <a:t>a</a:t>
            </a:r>
            <a:r>
              <a:rPr/>
              <a:t> </a:t>
            </a:r>
            <a:r>
              <a:rPr/>
              <a:t>proportion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3 steps to calculate sample size for a proportion:</a:t>
            </a:r>
          </a:p>
          <a:p>
            <a:pPr lvl="1"/>
            <a:r>
              <a:rPr/>
              <a:t>First, provide an estimate of the proportion of children immunised – usually obtained from previous studies e.g. 80%</a:t>
            </a:r>
          </a:p>
          <a:p>
            <a:pPr lvl="1"/>
            <a:r>
              <a:rPr/>
              <a:t>If you have no idea, choose 50% as most conservative estimate</a:t>
            </a:r>
          </a:p>
          <a:p>
            <a:pPr lvl="1"/>
            <a:r>
              <a:rPr/>
              <a:t>Decide confidence level. e.g. 95%</a:t>
            </a:r>
          </a:p>
          <a:p>
            <a:pPr lvl="1"/>
            <a:r>
              <a:rPr/>
              <a:t>Decide margin of error e.g. 5% (absolute)</a:t>
            </a:r>
          </a:p>
          <a:p>
            <a:pPr lvl="1"/>
            <a:r>
              <a:rPr/>
              <a:t>The sample size is 32 (n.b. sample size is almost always rounded upwards to gain power)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estimating</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sample size for estimating a single proportion is given by:</a:t>
                </a:r>
              </a:p>
              <a:p>
                <a:pPr lvl="0" marL="0" indent="0">
                  <a:buNone/>
                </a:pPr>
                <a14:m>
                  <m:oMathPara xmlns:m="http://schemas.openxmlformats.org/officeDocument/2006/math">
                    <m:oMathParaPr>
                      <m:jc m:val="center"/>
                    </m:oMathParaPr>
                    <m:oMath>
                      <m:r>
                        <m:t>n</m:t>
                      </m:r>
                      <m:r>
                        <m:t>=</m:t>
                      </m:r>
                      <m:f>
                        <m:fPr>
                          <m:type m:val="bar"/>
                        </m:fPr>
                        <m:num>
                          <m:r>
                            <m:t>p</m:t>
                          </m:r>
                          <m:r>
                            <m:t>(</m:t>
                          </m:r>
                          <m:r>
                            <m:t>1</m:t>
                          </m:r>
                          <m:r>
                            <m:t>−</m:t>
                          </m:r>
                          <m:r>
                            <m:t>p</m:t>
                          </m:r>
                          <m:r>
                            <m:t>)</m:t>
                          </m:r>
                        </m:num>
                        <m:den>
                          <m:r>
                            <m:t>(</m:t>
                          </m:r>
                          <m:r>
                            <m:t>E</m:t>
                          </m:r>
                          <m:r>
                            <m:t>/</m:t>
                          </m:r>
                          <m:r>
                            <m:t>1.96</m:t>
                          </m:r>
                          <m:sSup>
                            <m:e>
                              <m:r>
                                <m:t>)</m:t>
                              </m:r>
                            </m:e>
                            <m:sup>
                              <m:r>
                                <m:t>2</m:t>
                              </m:r>
                            </m:sup>
                          </m:sSup>
                        </m:den>
                      </m:f>
                    </m:oMath>
                  </m:oMathPara>
                </a14:m>
              </a:p>
              <a:p>
                <a:pPr lvl="1"/>
                <a:r>
                  <a:rPr/>
                  <a:t>where</a:t>
                </a:r>
              </a:p>
              <a:p>
                <a:pPr lvl="2"/>
                <a:r>
                  <a:rPr/>
                  <a:t>n = minimum sample size;</a:t>
                </a:r>
                <a:br/>
              </a:p>
              <a:p>
                <a:pPr lvl="2"/>
                <a:r>
                  <a:rPr/>
                  <a:t>p = expected prevalence;</a:t>
                </a:r>
              </a:p>
              <a:p>
                <a:pPr lvl="2"/>
                <a:r>
                  <a:rPr/>
                  <a:t>E = margin of error (expressed as a proportion);</a:t>
                </a:r>
              </a:p>
              <a:p>
                <a:pPr lvl="2"/>
                <a:r>
                  <a:rPr/>
                  <a:t>1.96 is the Z value corresponding to 0.05 significance level</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comparing</a:t>
            </a:r>
            <a:r>
              <a:rPr/>
              <a:t> </a:t>
            </a:r>
            <a:r>
              <a:rPr/>
              <a:t>two</a:t>
            </a:r>
            <a:r>
              <a:rPr/>
              <a:t> </a:t>
            </a:r>
            <a:r>
              <a:rPr/>
              <a:t>proportions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you want to study and compare the prevalence of HIV in 2 populations (e.g. Ndirande vs Chilomoni). To calculate the required sample size, you need:</a:t>
            </a:r>
          </a:p>
          <a:p>
            <a:pPr lvl="1"/>
            <a:r>
              <a:rPr/>
              <a:t>Estimate of prevalence of HIV in each area</a:t>
            </a:r>
          </a:p>
          <a:p>
            <a:pPr lvl="1"/>
            <a:r>
              <a:rPr/>
              <a:t>Significance level for the comparison e.g.0.05</a:t>
            </a:r>
          </a:p>
          <a:p>
            <a:pPr lvl="1"/>
            <a:r>
              <a:rPr/>
              <a:t>The power to detect the difference E.g. 0.9 (90% power)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comparing</a:t>
            </a:r>
            <a:r>
              <a:rPr/>
              <a:t> </a:t>
            </a:r>
            <a:r>
              <a:rPr/>
              <a:t>two</a:t>
            </a:r>
            <a:r>
              <a:rPr/>
              <a:t> </a:t>
            </a:r>
            <a:r>
              <a:rPr/>
              <a:t>proportions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Suppose the prevalence is 10% and 15%</a:t>
            </a:r>
          </a:p>
          <a:p>
            <a:pPr lvl="1"/>
            <a:r>
              <a:rPr/>
              <a:t>The sample size required is 1836</a:t>
            </a:r>
          </a:p>
          <a:p>
            <a:pPr lvl="1"/>
            <a:r>
              <a:rPr/>
              <a:t>Note that formula has been omitted, we will practice this in R soon!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estimating</a:t>
            </a:r>
            <a:r>
              <a:rPr/>
              <a:t> </a:t>
            </a:r>
            <a:r>
              <a:rPr/>
              <a:t>a</a:t>
            </a:r>
            <a:r>
              <a:rPr/>
              <a:t> </a:t>
            </a:r>
            <a:r>
              <a:rPr/>
              <a:t>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Provide estimate of standard deviation of mean you intend to estimate -usually from previous studies</a:t>
                </a:r>
              </a:p>
              <a:p>
                <a:pPr lvl="1"/>
                <a:r>
                  <a:rPr/>
                  <a:t>Decide confidence level. e.g 95% confidence interval</a:t>
                </a:r>
              </a:p>
              <a:p>
                <a:pPr lvl="1"/>
                <a:r>
                  <a:rPr/>
                  <a:t>Decide how much variation around the true level you will allow in the estimation (margin of error).</a:t>
                </a:r>
              </a:p>
              <a:p>
                <a:pPr lvl="0" marL="0" indent="0">
                  <a:buNone/>
                </a:pPr>
                <a14:m>
                  <m:oMathPara xmlns:m="http://schemas.openxmlformats.org/officeDocument/2006/math">
                    <m:oMathParaPr>
                      <m:jc m:val="center"/>
                    </m:oMathParaPr>
                    <m:oMath>
                      <m:r>
                        <m:t>n</m:t>
                      </m:r>
                      <m:r>
                        <m:t>=</m:t>
                      </m:r>
                      <m:f>
                        <m:fPr>
                          <m:type m:val="bar"/>
                        </m:fPr>
                        <m:num>
                          <m:r>
                            <m:t>(</m:t>
                          </m:r>
                          <m:sSub>
                            <m:e>
                              <m:r>
                                <m:t>Z</m:t>
                              </m:r>
                            </m:e>
                            <m:sub>
                              <m:r>
                                <m:t>α</m:t>
                              </m:r>
                              <m:r>
                                <m:t>/</m:t>
                              </m:r>
                              <m:r>
                                <m:t>2</m:t>
                              </m:r>
                            </m:sub>
                          </m:sSub>
                          <m:sSup>
                            <m:e>
                              <m:r>
                                <m:t>)</m:t>
                              </m:r>
                            </m:e>
                            <m:sup>
                              <m:r>
                                <m:t>2</m:t>
                              </m:r>
                            </m:sup>
                          </m:sSup>
                          <m:sSup>
                            <m:e>
                              <m:r>
                                <m:t>σ</m:t>
                              </m:r>
                            </m:e>
                            <m:sup>
                              <m:r>
                                <m:t>2</m:t>
                              </m:r>
                            </m:sup>
                          </m:sSup>
                        </m:num>
                        <m:den>
                          <m:sSup>
                            <m:e>
                              <m:r>
                                <m:t>E</m:t>
                              </m:r>
                            </m:e>
                            <m:sup>
                              <m:r>
                                <m:t>2</m:t>
                              </m:r>
                            </m:sup>
                          </m:sSup>
                        </m:den>
                      </m:f>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estimating</a:t>
            </a:r>
            <a:r>
              <a:rPr/>
              <a:t> </a:t>
            </a:r>
            <a:r>
              <a:rPr/>
              <a:t>a</a:t>
            </a:r>
            <a:r>
              <a:rPr/>
              <a:t> </a:t>
            </a:r>
            <a:r>
              <a:rPr/>
              <a:t>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1"/>
                <a:r>
                  <a:rPr/>
                  <a:t>An investigator wants to estimate the mean systolic blood pressure in children with congenital heart disease who are between the ages of 3 and 5. How many children should be enrolled in the study? The investigator plans on using a 95% confidence interval (so </a:t>
                </a:r>
                <a14:m>
                  <m:oMath xmlns:m="http://schemas.openxmlformats.org/officeDocument/2006/math">
                    <m:r>
                      <m:t>Z</m:t>
                    </m:r>
                    <m:r>
                      <m:t>=</m:t>
                    </m:r>
                    <m:r>
                      <m:t>1.96</m:t>
                    </m:r>
                  </m:oMath>
                </a14:m>
                <a:r>
                  <a:rPr/>
                  <a:t>) and wants a margin of error of 5 units. The standard deviation of systolic blood pressure is unknown, but the investigators conduct a literature search and find that the standard deviation of systolic blood pressures in children with other cardiac defects is between 15 and 20. To estimate the sample size, we consider the larger standard deviation in order to obtain the most conservative (largest) sample size</a:t>
                </a:r>
              </a:p>
              <a:p>
                <a:pPr lvl="1"/>
                <a14:m>
                  <m:oMath xmlns:m="http://schemas.openxmlformats.org/officeDocument/2006/math">
                    <m:r>
                      <m:t>σ</m:t>
                    </m:r>
                    <m:r>
                      <m:t>=</m:t>
                    </m:r>
                    <m:r>
                      <m:t>20</m:t>
                    </m:r>
                  </m:oMath>
                </a14:m>
                <a:r>
                  <a:rPr/>
                  <a:t> and </a:t>
                </a:r>
                <a14:m>
                  <m:oMath xmlns:m="http://schemas.openxmlformats.org/officeDocument/2006/math">
                    <m:r>
                      <m:t>δ</m:t>
                    </m:r>
                    <m:r>
                      <m:t>=</m:t>
                    </m:r>
                    <m:r>
                      <m:t>5</m:t>
                    </m:r>
                  </m:oMath>
                </a14:m>
              </a:p>
              <a:p>
                <a:pPr lvl="1"/>
                <a:r>
                  <a:rPr/>
                  <a:t>The sample is 62</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comparing</a:t>
            </a:r>
            <a:r>
              <a:rPr/>
              <a:t> </a:t>
            </a:r>
            <a:r>
              <a:rPr/>
              <a:t>two</a:t>
            </a:r>
            <a:r>
              <a:rPr/>
              <a:t> </a:t>
            </a:r>
            <a:r>
              <a:rPr/>
              <a:t>means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First, provide an estimate of the standard deviation of two means you intend to compare -This is usually obtained from previous studies</a:t>
            </a:r>
          </a:p>
          <a:p>
            <a:pPr lvl="1"/>
            <a:r>
              <a:rPr/>
              <a:t>Decide what your confidence level will be. E.g 95% confidence interval i.e. significance level of 0.05</a:t>
            </a:r>
          </a:p>
          <a:p>
            <a:pPr lvl="1"/>
            <a:r>
              <a:rPr/>
              <a:t>Decide power of your study: 0.8 or 0.9 (80% OR 90%)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comparing</a:t>
            </a:r>
            <a:r>
              <a:rPr/>
              <a:t> </a:t>
            </a:r>
            <a:r>
              <a:rPr/>
              <a:t>two</a:t>
            </a:r>
            <a:r>
              <a:rPr/>
              <a:t> </a:t>
            </a:r>
            <a:r>
              <a:rPr/>
              <a:t>means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two arm parallel group study to determine whether Drug X increases QTc (a measure of ECG) following 1 week dosing. Subjects will be randomised to receive either Drug X or placebo for 1 week. QTc will be measured at baseline and at the end of the trail.</a:t>
            </a:r>
          </a:p>
          <a:p>
            <a:pPr lvl="1"/>
            <a:r>
              <a:rPr/>
              <a:t>Assumptions for sample size</a:t>
            </a:r>
          </a:p>
          <a:p>
            <a:pPr lvl="2"/>
            <a:r>
              <a:rPr/>
              <a:t>Primary endpoint = QTc in msec</a:t>
            </a:r>
          </a:p>
          <a:p>
            <a:pPr lvl="2"/>
            <a:r>
              <a:rPr/>
              <a:t>Parallel Group</a:t>
            </a:r>
          </a:p>
          <a:p>
            <a:pPr lvl="2"/>
            <a:r>
              <a:rPr/>
              <a:t>Alpha= 5%</a:t>
            </a:r>
          </a:p>
          <a:p>
            <a:pPr lvl="2"/>
            <a:r>
              <a:rPr/>
              <a:t>Power = 90%</a:t>
            </a:r>
          </a:p>
          <a:p>
            <a:pPr lvl="2"/>
            <a:r>
              <a:rPr/>
              <a:t>Mean change for Drug X is 8.32. For placebo, assume the mean change is 7.90</a:t>
            </a:r>
          </a:p>
          <a:p>
            <a:pPr lvl="2"/>
            <a:r>
              <a:rPr/>
              <a:t>standard deviation is 2.2</a:t>
            </a:r>
          </a:p>
          <a:p>
            <a:pPr lvl="1"/>
            <a:r>
              <a:rPr/>
              <a:t>Total sample size is 1156</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Useful</a:t>
            </a:r>
            <a:r>
              <a:rPr/>
              <a:t> </a:t>
            </a:r>
            <a:r>
              <a:rPr/>
              <a:t>reading</a:t>
            </a:r>
            <a:r>
              <a:rPr/>
              <a:t> </a:t>
            </a:r>
            <a:r>
              <a:rPr/>
              <a:t>and</a:t>
            </a:r>
            <a:r>
              <a:rPr/>
              <a:t> </a:t>
            </a:r>
            <a:r>
              <a:rPr/>
              <a:t>practice</a:t>
            </a:r>
            <a:r>
              <a:rPr/>
              <a:t> </a:t>
            </a:r>
            <a:r>
              <a:rPr/>
              <a:t>for</a:t>
            </a:r>
            <a:r>
              <a:rPr/>
              <a:t> </a:t>
            </a:r>
            <a:r>
              <a:rPr/>
              <a:t>sample</a:t>
            </a:r>
            <a:r>
              <a:rPr/>
              <a:t> </a:t>
            </a:r>
            <a:r>
              <a:rPr/>
              <a:t>size</a:t>
            </a:r>
            <a:r>
              <a:rPr/>
              <a:t> </a:t>
            </a:r>
            <a:r>
              <a:rPr/>
              <a:t>calculation</a:t>
            </a:r>
            <a:r>
              <a:rPr/>
              <a:t> </a:t>
            </a:r>
            <a:r>
              <a:rPr/>
              <a:t>in</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hlinkClick r:id="rId2"/>
              </a:rPr>
              <a:t>https://www.statmethods.net/stats/power.html</a:t>
            </a:r>
          </a:p>
          <a:p>
            <a:pPr lvl="1"/>
            <a:r>
              <a:rPr/>
              <a:t>Theory behind sample size</a:t>
            </a:r>
          </a:p>
          <a:p>
            <a:pPr lvl="2"/>
            <a:r>
              <a:rPr/>
              <a:t>Normal distribution</a:t>
            </a:r>
          </a:p>
          <a:p>
            <a:pPr lvl="2"/>
            <a:r>
              <a:rPr/>
              <a:t>Simulations are better (give PASTAL trial example)</a:t>
            </a:r>
          </a:p>
          <a:p>
            <a:pPr lvl="2"/>
            <a:r>
              <a:rPr/>
              <a:t>Statistician may be needed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of</a:t>
            </a:r>
            <a:r>
              <a:rPr/>
              <a:t> </a:t>
            </a:r>
            <a:r>
              <a:rPr/>
              <a:t>epidemiological</a:t>
            </a:r>
            <a:r>
              <a:rPr/>
              <a:t> </a:t>
            </a:r>
            <a:r>
              <a:rPr/>
              <a:t>studies</a:t>
            </a:r>
          </a:p>
        </p:txBody>
      </p:sp>
      <p:pic>
        <p:nvPicPr>
          <p:cNvPr descr="images/epi_study_types.jpg" id="0" name="Picture 1"/>
          <p:cNvPicPr>
            <a:picLocks noGrp="1" noChangeAspect="1"/>
          </p:cNvPicPr>
          <p:nvPr/>
        </p:nvPicPr>
        <p:blipFill>
          <a:blip r:embed="rId2"/>
          <a:stretch>
            <a:fillRect/>
          </a:stretch>
        </p:blipFill>
        <p:spPr bwMode="auto">
          <a:xfrm>
            <a:off x="4356100" y="1816100"/>
            <a:ext cx="3479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Summary</a:t>
            </a:r>
            <a:r>
              <a:rPr/>
              <a:t> </a:t>
            </a:r>
            <a:r>
              <a:rPr/>
              <a:t>of</a:t>
            </a:r>
            <a:r>
              <a:rPr/>
              <a:t> </a:t>
            </a:r>
            <a:r>
              <a:rPr/>
              <a:t>epidemiological</a:t>
            </a:r>
            <a:r>
              <a:rPr/>
              <a:t> </a:t>
            </a:r>
            <a:r>
              <a:rPr/>
              <a:t>studies:</a:t>
            </a:r>
            <a:r>
              <a:rPr/>
              <a:t> </a:t>
            </a:r>
            <a:r>
              <a:rPr/>
              <a:t>source</a:t>
            </a:r>
            <a:r>
              <a:rPr/>
              <a:t> </a:t>
            </a:r>
            <a:r>
              <a:rPr/>
              <a:t>-</a:t>
            </a:r>
            <a:r>
              <a:rPr>
                <a:hlinkClick r:id="rId3"/>
              </a:rPr>
              <a:t>https://www.cisncancer.org/research/how_cancer_is_studied/epidemiological/study_types.html</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for</a:t>
            </a:r>
            <a:r>
              <a:rPr/>
              <a:t> </a:t>
            </a:r>
            <a:r>
              <a:rPr/>
              <a:t>CRT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Need to account for the additional sampling error</a:t>
            </a:r>
          </a:p>
          <a:p>
            <a:pPr lvl="2"/>
            <a:r>
              <a:rPr/>
              <a:t>Simple random sampling violated</a:t>
            </a:r>
          </a:p>
          <a:p>
            <a:pPr lvl="2"/>
            <a:r>
              <a:rPr/>
              <a:t>Within and between cluster variation</a:t>
            </a:r>
          </a:p>
          <a:p>
            <a:pPr lvl="1"/>
            <a:r>
              <a:rPr/>
              <a:t>Intra cluster correlation coefficient (ICC)</a:t>
            </a:r>
          </a:p>
          <a:p>
            <a:pPr lvl="1"/>
            <a:r>
              <a:rPr/>
              <a:t>Design effect (Deff)</a:t>
            </a:r>
          </a:p>
          <a:p>
            <a:pPr lvl="1"/>
            <a:r>
              <a:rPr/>
              <a:t>K</a:t>
            </a:r>
          </a:p>
          <a:p>
            <a:pPr lvl="1"/>
            <a:r>
              <a:rPr/>
              <a:t>Simplest solution: Adjust final sample size by multiplying by the Deff</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Analysis</a:t>
            </a:r>
            <a:r>
              <a:rPr/>
              <a:t> </a:t>
            </a:r>
            <a:r>
              <a:rPr/>
              <a:t>of</a:t>
            </a:r>
            <a:r>
              <a:rPr/>
              <a:t> </a:t>
            </a:r>
            <a:r>
              <a:rPr/>
              <a:t>CRTs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Cluster level summaries approach</a:t>
            </a:r>
          </a:p>
          <a:p>
            <a:pPr lvl="2"/>
            <a:r>
              <a:rPr/>
              <a:t>Generally uses t-test as it is assumed robust to skewed distributions</a:t>
            </a:r>
          </a:p>
          <a:p>
            <a:pPr lvl="2"/>
            <a:r>
              <a:rPr/>
              <a:t>Log transformation may be considered for positive skew</a:t>
            </a:r>
          </a:p>
          <a:p>
            <a:pPr lvl="1"/>
            <a:r>
              <a:rPr/>
              <a:t>Individual level data modelling (Session 5, analysis of hierarchical data)</a:t>
            </a:r>
          </a:p>
          <a:p>
            <a:pPr lvl="2"/>
            <a:r>
              <a:rPr/>
              <a:t>Robust standard errors</a:t>
            </a:r>
          </a:p>
          <a:p>
            <a:pPr lvl="2"/>
            <a:r>
              <a:rPr/>
              <a:t>Generalized estimating equations (random effects models)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Sample</a:t>
            </a:r>
            <a:r>
              <a:rPr/>
              <a:t> </a:t>
            </a:r>
            <a:r>
              <a:rPr/>
              <a:t>size</a:t>
            </a:r>
            <a:r>
              <a:rPr/>
              <a:t> </a:t>
            </a:r>
            <a:r>
              <a:rPr/>
              <a:t>calculation</a:t>
            </a:r>
            <a:r>
              <a:rPr/>
              <a:t> </a:t>
            </a:r>
            <a:r>
              <a:rPr/>
              <a:t>practical</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proportions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Suppose you want to study and compare the prevalence of HIV in 2 populations (e.g. Ndirande vs Chilomoni).</a:t>
            </a:r>
          </a:p>
          <a:p>
            <a:pPr lvl="1"/>
            <a:r>
              <a:rPr/>
              <a:t>Suppose prevalence is 10% and 15%</a:t>
            </a:r>
          </a:p>
          <a:p>
            <a:pPr lvl="1"/>
            <a:r>
              <a:rPr/>
              <a:t>Power = 90%, alpha = 5%</a:t>
            </a:r>
          </a:p>
          <a:p>
            <a:pPr lvl="1"/>
            <a:r>
              <a:rPr/>
              <a:t>In R type:</a:t>
            </a:r>
          </a:p>
          <a:p>
            <a:pPr lvl="0" marL="1270000" indent="0">
              <a:buNone/>
            </a:pPr>
            <a:r>
              <a:rPr sz="1800" b="1">
                <a:solidFill>
                  <a:srgbClr val="007020"/>
                </a:solidFill>
                <a:latin typeface="Courier"/>
              </a:rPr>
              <a:t>power.prop.test</a:t>
            </a:r>
            <a:r>
              <a:rPr sz="1800">
                <a:latin typeface="Courier"/>
              </a:rPr>
              <a:t>(</a:t>
            </a:r>
            <a:r>
              <a:rPr sz="1800">
                <a:solidFill>
                  <a:srgbClr val="902000"/>
                </a:solidFill>
                <a:latin typeface="Courier"/>
              </a:rPr>
              <a:t>p1=</a:t>
            </a:r>
            <a:r>
              <a:rPr sz="1800">
                <a:solidFill>
                  <a:srgbClr val="40A070"/>
                </a:solidFill>
                <a:latin typeface="Courier"/>
              </a:rPr>
              <a:t>0.10</a:t>
            </a:r>
            <a:r>
              <a:rPr sz="1800">
                <a:latin typeface="Courier"/>
              </a:rPr>
              <a:t>,</a:t>
            </a:r>
            <a:r>
              <a:rPr sz="1800">
                <a:solidFill>
                  <a:srgbClr val="902000"/>
                </a:solidFill>
                <a:latin typeface="Courier"/>
              </a:rPr>
              <a:t>p2=</a:t>
            </a:r>
            <a:r>
              <a:rPr sz="1800">
                <a:solidFill>
                  <a:srgbClr val="40A070"/>
                </a:solidFill>
                <a:latin typeface="Courier"/>
              </a:rPr>
              <a:t>0.15</a:t>
            </a:r>
            <a:r>
              <a:rPr sz="1800">
                <a:latin typeface="Courier"/>
              </a:rPr>
              <a:t>,</a:t>
            </a:r>
            <a:r>
              <a:rPr sz="1800">
                <a:solidFill>
                  <a:srgbClr val="902000"/>
                </a:solidFill>
                <a:latin typeface="Courier"/>
              </a:rPr>
              <a:t>sig.level =</a:t>
            </a:r>
            <a:r>
              <a:rPr sz="1800">
                <a:latin typeface="Courier"/>
              </a:rPr>
              <a:t> </a:t>
            </a:r>
            <a:r>
              <a:rPr sz="1800">
                <a:solidFill>
                  <a:srgbClr val="40A070"/>
                </a:solidFill>
                <a:latin typeface="Courier"/>
              </a:rPr>
              <a:t>0.05</a:t>
            </a:r>
            <a:r>
              <a:rPr sz="1800">
                <a:latin typeface="Courier"/>
              </a:rPr>
              <a:t>,</a:t>
            </a:r>
            <a:r>
              <a:rPr sz="1800">
                <a:solidFill>
                  <a:srgbClr val="902000"/>
                </a:solidFill>
                <a:latin typeface="Courier"/>
              </a:rPr>
              <a:t>power =</a:t>
            </a:r>
            <a:r>
              <a:rPr sz="1800">
                <a:latin typeface="Courier"/>
              </a:rPr>
              <a:t> </a:t>
            </a:r>
            <a:r>
              <a:rPr sz="1800">
                <a:solidFill>
                  <a:srgbClr val="40A070"/>
                </a:solidFill>
                <a:latin typeface="Courier"/>
              </a:rPr>
              <a:t>0.90</a:t>
            </a:r>
            <a:r>
              <a:rPr sz="1800">
                <a:latin typeface="Courier"/>
              </a:rPr>
              <a:t>)</a:t>
            </a:r>
            <a:br/>
            <a:r>
              <a:rPr sz="1800" i="1">
                <a:solidFill>
                  <a:srgbClr val="60A0B0"/>
                </a:solidFill>
                <a:latin typeface="Courier"/>
              </a:rPr>
              <a:t>## </a:t>
            </a:r>
            <a:br/>
            <a:r>
              <a:rPr sz="1800" i="1">
                <a:solidFill>
                  <a:srgbClr val="60A0B0"/>
                </a:solidFill>
                <a:latin typeface="Courier"/>
              </a:rPr>
              <a:t>##      Two-sample comparison of proportions power calculation </a:t>
            </a:r>
            <a:br/>
            <a:r>
              <a:rPr sz="1800" i="1">
                <a:solidFill>
                  <a:srgbClr val="60A0B0"/>
                </a:solidFill>
                <a:latin typeface="Courier"/>
              </a:rPr>
              <a:t>## </a:t>
            </a:r>
            <a:br/>
            <a:r>
              <a:rPr sz="1800" i="1">
                <a:solidFill>
                  <a:srgbClr val="60A0B0"/>
                </a:solidFill>
                <a:latin typeface="Courier"/>
              </a:rPr>
              <a:t>##               n = 917.3206</a:t>
            </a:r>
            <a:br/>
            <a:r>
              <a:rPr sz="1800" i="1">
                <a:solidFill>
                  <a:srgbClr val="60A0B0"/>
                </a:solidFill>
                <a:latin typeface="Courier"/>
              </a:rPr>
              <a:t>##              p1 = 0.1</a:t>
            </a:r>
            <a:br/>
            <a:r>
              <a:rPr sz="1800" i="1">
                <a:solidFill>
                  <a:srgbClr val="60A0B0"/>
                </a:solidFill>
                <a:latin typeface="Courier"/>
              </a:rPr>
              <a:t>##              p2 = 0.15</a:t>
            </a:r>
            <a:br/>
            <a:r>
              <a:rPr sz="1800" i="1">
                <a:solidFill>
                  <a:srgbClr val="60A0B0"/>
                </a:solidFill>
                <a:latin typeface="Courier"/>
              </a:rPr>
              <a:t>##       sig.level = 0.05</a:t>
            </a:r>
            <a:br/>
            <a:r>
              <a:rPr sz="1800" i="1">
                <a:solidFill>
                  <a:srgbClr val="60A0B0"/>
                </a:solidFill>
                <a:latin typeface="Courier"/>
              </a:rPr>
              <a:t>##           power = 0.9</a:t>
            </a:r>
            <a:br/>
            <a:r>
              <a:rPr sz="1800" i="1">
                <a:solidFill>
                  <a:srgbClr val="60A0B0"/>
                </a:solidFill>
                <a:latin typeface="Courier"/>
              </a:rPr>
              <a:t>##     alternative = two.sided</a:t>
            </a:r>
            <a:br/>
            <a:r>
              <a:rPr sz="1800" i="1">
                <a:solidFill>
                  <a:srgbClr val="60A0B0"/>
                </a:solidFill>
                <a:latin typeface="Courier"/>
              </a:rPr>
              <a:t>## </a:t>
            </a:r>
            <a:br/>
            <a:r>
              <a:rPr sz="1800" i="1">
                <a:solidFill>
                  <a:srgbClr val="60A0B0"/>
                </a:solidFill>
                <a:latin typeface="Courier"/>
              </a:rPr>
              <a:t>## </a:t>
            </a:r>
            <a:r>
              <a:rPr sz="1800" b="1">
                <a:solidFill>
                  <a:srgbClr val="FF0000"/>
                </a:solidFill>
                <a:latin typeface="Courier"/>
              </a:rPr>
              <a:t>NOTE</a:t>
            </a:r>
            <a:r>
              <a:rPr sz="1800" i="1">
                <a:solidFill>
                  <a:srgbClr val="60A0B0"/>
                </a:solidFill>
                <a:latin typeface="Courier"/>
              </a:rPr>
              <a:t>: n is number in *each* group</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 investigator wants to estimate the mean systolic blood pressure in children with congenital heart disease who are between the ages of 3 and 5. How many children should be enrolled in the study? The investigator plans on using a 95% confidence interval (so </a:t>
                </a:r>
                <a14:m>
                  <m:oMath xmlns:m="http://schemas.openxmlformats.org/officeDocument/2006/math">
                    <m:r>
                      <m:t>Z</m:t>
                    </m:r>
                    <m:r>
                      <m:t>=</m:t>
                    </m:r>
                    <m:r>
                      <m:t>1.96</m:t>
                    </m:r>
                  </m:oMath>
                </a14:m>
                <a:r>
                  <a:rPr/>
                  <a:t>) and wants a margin of error of 5 units. The standard deviation of systolic blood pressure is unknown, but the investigators conduct a literature search and find that the standard deviation of systolic blood pressures in children with other cardiac defects is between 15 and 20. To estimate the sample size, we consider the larger standard deviation in order to obtain the most conservative (largest) sample size</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mean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sampleSize &lt;-</a:t>
            </a:r>
            <a:r>
              <a:rPr sz="1800">
                <a:solidFill>
                  <a:srgbClr val="4070A0"/>
                </a:solidFill>
                <a:latin typeface="Courier"/>
              </a:rPr>
              <a:t> </a:t>
            </a:r>
            <a:r>
              <a:rPr sz="1800" b="1">
                <a:solidFill>
                  <a:srgbClr val="007020"/>
                </a:solidFill>
                <a:latin typeface="Courier"/>
              </a:rPr>
              <a:t>function</a:t>
            </a:r>
            <a:r>
              <a:rPr sz="1800">
                <a:latin typeface="Courier"/>
              </a:rPr>
              <a:t>(sigma,E){</a:t>
            </a:r>
            <a:br/>
            <a:r>
              <a:rPr sz="1800">
                <a:latin typeface="Courier"/>
              </a:rPr>
              <a:t>  Z &lt;-</a:t>
            </a:r>
            <a:r>
              <a:rPr sz="1800">
                <a:solidFill>
                  <a:srgbClr val="4070A0"/>
                </a:solidFill>
                <a:latin typeface="Courier"/>
              </a:rPr>
              <a:t> </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br/>
            <a:r>
              <a:rPr sz="1800">
                <a:latin typeface="Courier"/>
              </a:rPr>
              <a:t>  n &lt;-</a:t>
            </a:r>
            <a:r>
              <a:rPr sz="1800">
                <a:solidFill>
                  <a:srgbClr val="4070A0"/>
                </a:solidFill>
                <a:latin typeface="Courier"/>
              </a:rPr>
              <a:t> </a:t>
            </a:r>
            <a:r>
              <a:rPr sz="1800">
                <a:latin typeface="Courier"/>
              </a:rPr>
              <a:t>Z</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sigma</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E</a:t>
            </a:r>
            <a:r>
              <a:rPr sz="1800">
                <a:solidFill>
                  <a:srgbClr val="666666"/>
                </a:solidFill>
                <a:latin typeface="Courier"/>
              </a:rPr>
              <a:t>^</a:t>
            </a:r>
            <a:r>
              <a:rPr sz="1800">
                <a:solidFill>
                  <a:srgbClr val="40A070"/>
                </a:solidFill>
                <a:latin typeface="Courier"/>
              </a:rPr>
              <a:t>2</a:t>
            </a:r>
            <a:br/>
            <a:r>
              <a:rPr sz="1800">
                <a:latin typeface="Courier"/>
              </a:rPr>
              <a:t>  </a:t>
            </a:r>
            <a:r>
              <a:rPr sz="1800" b="1">
                <a:solidFill>
                  <a:srgbClr val="007020"/>
                </a:solidFill>
                <a:latin typeface="Courier"/>
              </a:rPr>
              <a:t>return</a:t>
            </a:r>
            <a:r>
              <a:rPr sz="1800">
                <a:latin typeface="Courier"/>
              </a:rPr>
              <a:t>(n)</a:t>
            </a:r>
            <a:br/>
            <a:r>
              <a:rPr sz="1800">
                <a:latin typeface="Courier"/>
              </a:rPr>
              <a:t>}</a:t>
            </a:r>
          </a:p>
          <a:p>
            <a:pPr lvl="0" marL="1270000" indent="0">
              <a:buNone/>
            </a:pPr>
            <a:r>
              <a:rPr sz="1800">
                <a:latin typeface="Courier"/>
              </a:rPr>
              <a:t>n =</a:t>
            </a:r>
            <a:r>
              <a:rPr sz="1800">
                <a:solidFill>
                  <a:srgbClr val="4070A0"/>
                </a:solidFill>
                <a:latin typeface="Courier"/>
              </a:rPr>
              <a:t> </a:t>
            </a:r>
            <a:r>
              <a:rPr sz="1800" b="1">
                <a:solidFill>
                  <a:srgbClr val="007020"/>
                </a:solidFill>
                <a:latin typeface="Courier"/>
              </a:rPr>
              <a:t>sampleSize</a:t>
            </a:r>
            <a:r>
              <a:rPr sz="1800">
                <a:latin typeface="Courier"/>
              </a:rPr>
              <a:t>(</a:t>
            </a:r>
            <a:r>
              <a:rPr sz="1800">
                <a:solidFill>
                  <a:srgbClr val="902000"/>
                </a:solidFill>
                <a:latin typeface="Courier"/>
              </a:rPr>
              <a:t>sigma=</a:t>
            </a:r>
            <a:r>
              <a:rPr sz="1800">
                <a:solidFill>
                  <a:srgbClr val="40A070"/>
                </a:solidFill>
                <a:latin typeface="Courier"/>
              </a:rPr>
              <a:t>20</a:t>
            </a:r>
            <a:r>
              <a:rPr sz="1800">
                <a:latin typeface="Courier"/>
              </a:rPr>
              <a:t>,</a:t>
            </a:r>
            <a:r>
              <a:rPr sz="1800">
                <a:solidFill>
                  <a:srgbClr val="902000"/>
                </a:solidFill>
                <a:latin typeface="Courier"/>
              </a:rPr>
              <a:t>E=</a:t>
            </a:r>
            <a:r>
              <a:rPr sz="1800">
                <a:solidFill>
                  <a:srgbClr val="40A070"/>
                </a:solidFill>
                <a:latin typeface="Courier"/>
              </a:rPr>
              <a:t>5</a:t>
            </a:r>
            <a:r>
              <a:rPr sz="1800">
                <a:latin typeface="Courier"/>
              </a:rPr>
              <a:t>)</a:t>
            </a:r>
            <a:br/>
            <a:r>
              <a:rPr sz="1800" b="1">
                <a:solidFill>
                  <a:srgbClr val="007020"/>
                </a:solidFill>
                <a:latin typeface="Courier"/>
              </a:rPr>
              <a:t>print</a:t>
            </a:r>
            <a:r>
              <a:rPr sz="1800">
                <a:latin typeface="Courier"/>
              </a:rPr>
              <a:t>(n)</a:t>
            </a:r>
            <a:br/>
            <a:r>
              <a:rPr sz="1800" i="1">
                <a:solidFill>
                  <a:srgbClr val="60A0B0"/>
                </a:solidFill>
                <a:latin typeface="Courier"/>
              </a:rPr>
              <a:t>## [1] 61.46334</a:t>
            </a:r>
          </a:p>
          <a:p>
            <a:pPr lvl="1"/>
            <a:r>
              <a:rPr/>
              <a:t>A sample size of 62 is needed.</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two arm parallel group study to determine whether Drug X increases QTc (a measure of ECG) following 1 week dosing. Subjects will be randomised to receive either Drug X or placebo for 1 week. QTc will be measured at baseline and at the end of the trail.</a:t>
                </a:r>
              </a:p>
              <a:p>
                <a:pPr lvl="1"/>
                <a:r>
                  <a:rPr/>
                  <a:t>meanX=8.32; meanY = 7.90</a:t>
                </a:r>
              </a:p>
              <a:p>
                <a:pPr lvl="1"/>
                <a14:m>
                  <m:oMath xmlns:m="http://schemas.openxmlformats.org/officeDocument/2006/math">
                    <m:r>
                      <m:t>α</m:t>
                    </m:r>
                  </m:oMath>
                </a14:m>
                <a:r>
                  <a:rPr/>
                  <a:t> = 0.05</a:t>
                </a:r>
              </a:p>
              <a:p>
                <a:pPr lvl="1"/>
                <a:r>
                  <a:rPr/>
                  <a:t>Power = 0.90</a:t>
                </a:r>
              </a:p>
              <a:p>
                <a:pPr lvl="1"/>
                <a:r>
                  <a:rPr/>
                  <a:t>sd = 2.2</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Solution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power.t.test</a:t>
            </a:r>
            <a:r>
              <a:rPr sz="1800">
                <a:latin typeface="Courier"/>
              </a:rPr>
              <a:t>(</a:t>
            </a:r>
            <a:r>
              <a:rPr sz="1800">
                <a:solidFill>
                  <a:srgbClr val="902000"/>
                </a:solidFill>
                <a:latin typeface="Courier"/>
              </a:rPr>
              <a:t>delta =</a:t>
            </a:r>
            <a:r>
              <a:rPr sz="1800">
                <a:latin typeface="Courier"/>
              </a:rPr>
              <a:t> </a:t>
            </a:r>
            <a:r>
              <a:rPr sz="1800">
                <a:solidFill>
                  <a:srgbClr val="40A070"/>
                </a:solidFill>
                <a:latin typeface="Courier"/>
              </a:rPr>
              <a:t>0.42</a:t>
            </a:r>
            <a:r>
              <a:rPr sz="1800">
                <a:latin typeface="Courier"/>
              </a:rPr>
              <a:t>, </a:t>
            </a:r>
            <a:r>
              <a:rPr sz="1800">
                <a:solidFill>
                  <a:srgbClr val="902000"/>
                </a:solidFill>
                <a:latin typeface="Courier"/>
              </a:rPr>
              <a:t>sig.level =</a:t>
            </a:r>
            <a:r>
              <a:rPr sz="1800">
                <a:latin typeface="Courier"/>
              </a:rPr>
              <a:t> </a:t>
            </a:r>
            <a:r>
              <a:rPr sz="1800">
                <a:solidFill>
                  <a:srgbClr val="40A070"/>
                </a:solidFill>
                <a:latin typeface="Courier"/>
              </a:rPr>
              <a:t>0.05</a:t>
            </a:r>
            <a:r>
              <a:rPr sz="1800">
                <a:latin typeface="Courier"/>
              </a:rPr>
              <a:t>, </a:t>
            </a:r>
            <a:r>
              <a:rPr sz="1800">
                <a:solidFill>
                  <a:srgbClr val="902000"/>
                </a:solidFill>
                <a:latin typeface="Courier"/>
              </a:rPr>
              <a:t>power =</a:t>
            </a:r>
            <a:r>
              <a:rPr sz="1800">
                <a:latin typeface="Courier"/>
              </a:rPr>
              <a:t> </a:t>
            </a:r>
            <a:r>
              <a:rPr sz="1800">
                <a:solidFill>
                  <a:srgbClr val="40A070"/>
                </a:solidFill>
                <a:latin typeface="Courier"/>
              </a:rPr>
              <a:t>.9</a:t>
            </a:r>
            <a:r>
              <a:rPr sz="1800">
                <a:latin typeface="Courier"/>
              </a:rPr>
              <a:t>, </a:t>
            </a:r>
            <a:r>
              <a:rPr sz="1800">
                <a:solidFill>
                  <a:srgbClr val="902000"/>
                </a:solidFill>
                <a:latin typeface="Courier"/>
              </a:rPr>
              <a:t>type =</a:t>
            </a:r>
            <a:r>
              <a:rPr sz="1800">
                <a:latin typeface="Courier"/>
              </a:rPr>
              <a:t> </a:t>
            </a:r>
            <a:r>
              <a:rPr sz="1800">
                <a:solidFill>
                  <a:srgbClr val="4070A0"/>
                </a:solidFill>
                <a:latin typeface="Courier"/>
              </a:rPr>
              <a:t>"two.sample"</a:t>
            </a:r>
            <a:r>
              <a:rPr sz="1800">
                <a:latin typeface="Courier"/>
              </a:rPr>
              <a:t>,</a:t>
            </a:r>
            <a:r>
              <a:rPr sz="1800">
                <a:solidFill>
                  <a:srgbClr val="902000"/>
                </a:solidFill>
                <a:latin typeface="Courier"/>
              </a:rPr>
              <a:t>sd=</a:t>
            </a:r>
            <a:r>
              <a:rPr sz="1800">
                <a:solidFill>
                  <a:srgbClr val="40A070"/>
                </a:solidFill>
                <a:latin typeface="Courier"/>
              </a:rPr>
              <a:t>2.2</a:t>
            </a:r>
            <a:r>
              <a:rPr sz="1800">
                <a:latin typeface="Courier"/>
              </a:rPr>
              <a:t>)</a:t>
            </a:r>
            <a:br/>
            <a:r>
              <a:rPr sz="1800" i="1">
                <a:solidFill>
                  <a:srgbClr val="60A0B0"/>
                </a:solidFill>
                <a:latin typeface="Courier"/>
              </a:rPr>
              <a:t>## </a:t>
            </a:r>
            <a:br/>
            <a:r>
              <a:rPr sz="1800" i="1">
                <a:solidFill>
                  <a:srgbClr val="60A0B0"/>
                </a:solidFill>
                <a:latin typeface="Courier"/>
              </a:rPr>
              <a:t>##      Two-sample t test power calculation </a:t>
            </a:r>
            <a:br/>
            <a:r>
              <a:rPr sz="1800" i="1">
                <a:solidFill>
                  <a:srgbClr val="60A0B0"/>
                </a:solidFill>
                <a:latin typeface="Courier"/>
              </a:rPr>
              <a:t>## </a:t>
            </a:r>
            <a:br/>
            <a:r>
              <a:rPr sz="1800" i="1">
                <a:solidFill>
                  <a:srgbClr val="60A0B0"/>
                </a:solidFill>
                <a:latin typeface="Courier"/>
              </a:rPr>
              <a:t>##               n = 577.5599</a:t>
            </a:r>
            <a:br/>
            <a:r>
              <a:rPr sz="1800" i="1">
                <a:solidFill>
                  <a:srgbClr val="60A0B0"/>
                </a:solidFill>
                <a:latin typeface="Courier"/>
              </a:rPr>
              <a:t>##           delta = 0.42</a:t>
            </a:r>
            <a:br/>
            <a:r>
              <a:rPr sz="1800" i="1">
                <a:solidFill>
                  <a:srgbClr val="60A0B0"/>
                </a:solidFill>
                <a:latin typeface="Courier"/>
              </a:rPr>
              <a:t>##              sd = 2.2</a:t>
            </a:r>
            <a:br/>
            <a:r>
              <a:rPr sz="1800" i="1">
                <a:solidFill>
                  <a:srgbClr val="60A0B0"/>
                </a:solidFill>
                <a:latin typeface="Courier"/>
              </a:rPr>
              <a:t>##       sig.level = 0.05</a:t>
            </a:r>
            <a:br/>
            <a:r>
              <a:rPr sz="1800" i="1">
                <a:solidFill>
                  <a:srgbClr val="60A0B0"/>
                </a:solidFill>
                <a:latin typeface="Courier"/>
              </a:rPr>
              <a:t>##           power = 0.9</a:t>
            </a:r>
            <a:br/>
            <a:r>
              <a:rPr sz="1800" i="1">
                <a:solidFill>
                  <a:srgbClr val="60A0B0"/>
                </a:solidFill>
                <a:latin typeface="Courier"/>
              </a:rPr>
              <a:t>##     alternative = two.sided</a:t>
            </a:r>
            <a:br/>
            <a:r>
              <a:rPr sz="1800" i="1">
                <a:solidFill>
                  <a:srgbClr val="60A0B0"/>
                </a:solidFill>
                <a:latin typeface="Courier"/>
              </a:rPr>
              <a:t>## </a:t>
            </a:r>
            <a:br/>
            <a:r>
              <a:rPr sz="1800" i="1">
                <a:solidFill>
                  <a:srgbClr val="60A0B0"/>
                </a:solidFill>
                <a:latin typeface="Courier"/>
              </a:rPr>
              <a:t>## </a:t>
            </a:r>
            <a:r>
              <a:rPr sz="1800" b="1">
                <a:solidFill>
                  <a:srgbClr val="FF0000"/>
                </a:solidFill>
                <a:latin typeface="Courier"/>
              </a:rPr>
              <a:t>NOTE</a:t>
            </a:r>
            <a:r>
              <a:rPr sz="1800" i="1">
                <a:solidFill>
                  <a:srgbClr val="60A0B0"/>
                </a:solidFill>
                <a:latin typeface="Courier"/>
              </a:rPr>
              <a:t>: n is number in *each*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Cross-sectional</a:t>
            </a:r>
            <a:r>
              <a:rPr/>
              <a:t> </a:t>
            </a:r>
            <a:r>
              <a:rPr/>
              <a:t>studies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Measure frequency (prevalence) of exposure or outcome in a defined population at a particular point in time</a:t>
            </a:r>
          </a:p>
          <a:p>
            <a:pPr lvl="2"/>
            <a:r>
              <a:rPr/>
              <a:t>Can be descriptive or analytical if frequency of outcome is compared according to exposure status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Cohort</a:t>
            </a:r>
            <a:r>
              <a:rPr/>
              <a:t> </a:t>
            </a:r>
            <a:r>
              <a:rPr/>
              <a:t>studies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Key steps:</a:t>
            </a:r>
          </a:p>
          <a:p>
            <a:pPr lvl="1"/>
            <a:r>
              <a:rPr/>
              <a:t>Define the study question</a:t>
            </a:r>
          </a:p>
          <a:p>
            <a:pPr lvl="1"/>
            <a:r>
              <a:rPr/>
              <a:t>Identify study population (cohort) without the outcome</a:t>
            </a:r>
          </a:p>
          <a:p>
            <a:pPr lvl="1"/>
            <a:r>
              <a:rPr/>
              <a:t>Classify cohort according to exposure status</a:t>
            </a:r>
          </a:p>
          <a:p>
            <a:pPr lvl="1"/>
            <a:r>
              <a:rPr/>
              <a:t>Follow the cohort over time to observe the outcome (prospectively or retrospectively)</a:t>
            </a:r>
          </a:p>
          <a:p>
            <a:pPr lvl="2"/>
            <a:r>
              <a:rPr/>
              <a:t>Can be descriptive or analytical if frequency of outcome is compared according to exposure status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Case-control</a:t>
            </a:r>
            <a:r>
              <a:rPr/>
              <a:t> </a:t>
            </a:r>
            <a:r>
              <a:rPr/>
              <a:t>study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Key steps:</a:t>
            </a:r>
          </a:p>
          <a:p>
            <a:pPr lvl="1"/>
            <a:r>
              <a:rPr/>
              <a:t>Define the study question</a:t>
            </a:r>
          </a:p>
          <a:p>
            <a:pPr lvl="1"/>
            <a:r>
              <a:rPr/>
              <a:t>Identify individual cases of the outcome of interest (cases)</a:t>
            </a:r>
          </a:p>
          <a:p>
            <a:pPr lvl="1"/>
            <a:r>
              <a:rPr/>
              <a:t>Identify a representative group of individuals without the outcome (controls)</a:t>
            </a:r>
          </a:p>
          <a:p>
            <a:pPr lvl="1"/>
            <a:r>
              <a:rPr/>
              <a:t>Compare cases and controls to assess differences in past exposure to one or more risk factors</a:t>
            </a:r>
          </a:p>
          <a:p>
            <a:pPr lvl="0" marL="0" indent="0">
              <a:buNone/>
            </a:pPr>
            <a:r>
              <a:rPr/>
              <a:t>Q: Can a case-control study be descriptive?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Interventional</a:t>
            </a:r>
            <a:r>
              <a:rPr/>
              <a:t> </a:t>
            </a:r>
            <a:r>
              <a:rPr/>
              <a:t>or</a:t>
            </a:r>
            <a:r>
              <a:rPr/>
              <a:t> </a:t>
            </a:r>
            <a:r>
              <a:rPr/>
              <a:t>experimental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Key steps:</a:t>
            </a:r>
          </a:p>
          <a:p>
            <a:pPr lvl="1"/>
            <a:r>
              <a:rPr/>
              <a:t>Define the study question</a:t>
            </a:r>
          </a:p>
          <a:p>
            <a:pPr lvl="1"/>
            <a:r>
              <a:rPr/>
              <a:t>Allocate exposure (the intervention) to one group</a:t>
            </a:r>
          </a:p>
          <a:p>
            <a:pPr lvl="1"/>
            <a:r>
              <a:rPr/>
              <a:t>Another group allocated to no intervention (control or standard of care)</a:t>
            </a:r>
          </a:p>
          <a:p>
            <a:pPr lvl="1"/>
            <a:r>
              <a:rPr/>
              <a:t>Follow up the groups over time</a:t>
            </a:r>
          </a:p>
          <a:p>
            <a:pPr lvl="1"/>
            <a:r>
              <a:rPr/>
              <a:t>Compare frequency of outcome in the intervention and control groups</a:t>
            </a:r>
          </a:p>
          <a:p>
            <a:pPr lvl="0" marL="0" indent="0">
              <a:buNone/>
            </a:pPr>
            <a:r>
              <a:rPr/>
              <a:t>Q: Can an intervention study be descriptive?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dc:title>
  <dc:creator>James Chirombo</dc:creator>
  <cp:keywords/>
  <dcterms:created xsi:type="dcterms:W3CDTF">2020-01-16T15:54:18Z</dcterms:created>
  <dcterms:modified xsi:type="dcterms:W3CDTF">2020-01-16T15:54:18Z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16/01/2020</vt:lpwstr>
  </property>
  <property fmtid="{D5CDD505-2E9C-101B-9397-08002B2CF9AE}" pid="3" name="output">
    <vt:lpwstr/>
  </property>
</Properties>
</file>