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40" Type="http://schemas.openxmlformats.org/officeDocument/2006/relationships/tableStyles" Target="tableStyles.xml" /><Relationship Id="rId139" Type="http://schemas.openxmlformats.org/officeDocument/2006/relationships/theme" Target="theme/theme1.xml" /><Relationship Id="rId1" Type="http://schemas.openxmlformats.org/officeDocument/2006/relationships/slideMaster" Target="slideMasters/slideMaster1.xml" /><Relationship Id="rId138" Type="http://schemas.openxmlformats.org/officeDocument/2006/relationships/viewProps" Target="viewProps.xml" /><Relationship Id="rId13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jpg"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Basic</a:t>
            </a:r>
            <a:r>
              <a:rPr/>
              <a:t> </a:t>
            </a:r>
            <a:r>
              <a:rPr/>
              <a:t>regression</a:t>
            </a:r>
            <a:r>
              <a:rPr/>
              <a:t> </a:t>
            </a:r>
            <a:r>
              <a:rPr/>
              <a:t>modelling</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16</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14:m>
                  <m:oMathPara xmlns:m="http://schemas.openxmlformats.org/officeDocument/2006/math">
                    <m:oMathParaPr>
                      <m:jc m:val="center"/>
                    </m:oMathParaPr>
                    <m:oMath>
                      <m:r>
                        <m:t> </m:t>
                      </m:r>
                    </m:oMath>
                  </m:oMathPara>
                </a14:m>
              </a:p>
              <a:p>
                <a:pPr lvl="0" marL="0" indent="0">
                  <a:buNone/>
                </a:pPr>
                <a:r>
                  <a:rPr/>
                  <a:t>Same thing…</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Tbreg,</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a:t>
                </a:r>
                <a:r>
                  <a:rPr sz="1800">
                    <a:solidFill>
                      <a:srgbClr val="902000"/>
                    </a:solidFill>
                    <a:latin typeface="Courier"/>
                  </a:rPr>
                  <a:t>y=</a:t>
                </a:r>
                <a:r>
                  <a:rPr sz="1800">
                    <a:latin typeface="Courier"/>
                  </a:rPr>
                  <a:t>cd4change))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geom_smooth</a:t>
                </a:r>
                <a:r>
                  <a:rPr sz="1800">
                    <a:latin typeface="Courier"/>
                  </a:rPr>
                  <a:t>(</a:t>
                </a:r>
                <a:r>
                  <a:rPr sz="1800">
                    <a:solidFill>
                      <a:srgbClr val="902000"/>
                    </a:solidFill>
                    <a:latin typeface="Courier"/>
                  </a:rPr>
                  <a:t>method=</a:t>
                </a:r>
                <a:r>
                  <a:rPr sz="1800">
                    <a:solidFill>
                      <a:srgbClr val="4070A0"/>
                    </a:solidFill>
                    <a:latin typeface="Courier"/>
                  </a:rPr>
                  <a:t>"lm"</a:t>
                </a:r>
                <a:r>
                  <a:rPr sz="1800">
                    <a:latin typeface="Courier"/>
                  </a:rPr>
                  <a:t>)</a:t>
                </a: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We have already seen </a:t>
                </a:r>
                <a14:m>
                  <m:oMath xmlns:m="http://schemas.openxmlformats.org/officeDocument/2006/math">
                    <m:sSup>
                      <m:e>
                        <m:r>
                          <m:t>R</m:t>
                        </m:r>
                      </m:e>
                      <m:sup>
                        <m:r>
                          <m:t>2</m:t>
                        </m:r>
                      </m:sup>
                    </m:sSup>
                  </m:oMath>
                </a14:m>
                <a:r>
                  <a:rPr/>
                  <a:t>, the coefficient of determination. It can be interpreted as the proportion of variance explained by the model.</a:t>
                </a:r>
              </a:p>
              <a:p>
                <a:pPr lvl="0" marL="0" indent="0">
                  <a:buNone/>
                </a:pPr>
                <a:r>
                  <a:rPr/>
                  <a:t>It is not wise to maximise </a:t>
                </a:r>
                <a14:m>
                  <m:oMath xmlns:m="http://schemas.openxmlformats.org/officeDocument/2006/math">
                    <m:sSup>
                      <m:e>
                        <m:r>
                          <m:t>R</m:t>
                        </m:r>
                      </m:e>
                      <m:sup>
                        <m:r>
                          <m:t>2</m:t>
                        </m:r>
                      </m:sup>
                    </m:sSup>
                  </m:oMath>
                </a14:m>
                <a:r>
                  <a:rPr/>
                  <a:t>: you will end up with overfitted models with many parameters.</a:t>
                </a:r>
              </a:p>
              <a:p>
                <a:pPr lvl="0" marL="0" indent="0">
                  <a:buNone/>
                </a:pPr>
                <a:r>
                  <a:rPr/>
                  <a:t>The </a:t>
                </a:r>
                <a:r>
                  <a:rPr b="1"/>
                  <a:t>adjusted </a:t>
                </a:r>
                <a14:m>
                  <m:oMath xmlns:m="http://schemas.openxmlformats.org/officeDocument/2006/math">
                    <m:sSup>
                      <m:e>
                        <m:r>
                          <m:t>R</m:t>
                        </m:r>
                      </m:e>
                      <m:sup>
                        <m:r>
                          <m:t>2</m:t>
                        </m:r>
                      </m:sup>
                    </m:sSup>
                  </m:oMath>
                </a14:m>
                <a:r>
                  <a:rPr/>
                  <a:t>,</a:t>
                </a:r>
              </a:p>
              <a:p>
                <a:pPr lvl="0" marL="0" indent="0">
                  <a:buNone/>
                </a:pPr>
                <a14:m>
                  <m:oMathPara xmlns:m="http://schemas.openxmlformats.org/officeDocument/2006/math">
                    <m:oMathParaPr>
                      <m:jc m:val="center"/>
                    </m:oMathParaPr>
                    <m:oMath>
                      <m:sSubSup>
                        <m:e>
                          <m:r>
                            <m:t>R</m:t>
                          </m:r>
                        </m:e>
                        <m:sub>
                          <m:r>
                            <m:t>a</m:t>
                          </m:r>
                          <m:r>
                            <m:t>d</m:t>
                          </m:r>
                          <m:r>
                            <m:t>j</m:t>
                          </m:r>
                        </m:sub>
                        <m:sup>
                          <m:r>
                            <m:t>2</m:t>
                          </m:r>
                        </m:sup>
                      </m:sSubSup>
                      <m:r>
                        <m:t>=</m:t>
                      </m:r>
                      <m:r>
                        <m:t>1</m:t>
                      </m:r>
                      <m:r>
                        <m:t>−</m:t>
                      </m:r>
                      <m:r>
                        <m:t>(</m:t>
                      </m:r>
                      <m:r>
                        <m:t>1</m:t>
                      </m:r>
                      <m:r>
                        <m:t>−</m:t>
                      </m:r>
                      <m:sSup>
                        <m:e>
                          <m:r>
                            <m:t>R</m:t>
                          </m:r>
                        </m:e>
                        <m:sup>
                          <m:r>
                            <m:t>2</m:t>
                          </m:r>
                        </m:sup>
                      </m:sSup>
                      <m:r>
                        <m:t>)</m:t>
                      </m:r>
                      <m:f>
                        <m:fPr>
                          <m:type m:val="bar"/>
                        </m:fPr>
                        <m:num>
                          <m:r>
                            <m:t>n</m:t>
                          </m:r>
                          <m:r>
                            <m:t>−</m:t>
                          </m:r>
                          <m:r>
                            <m:t>1</m:t>
                          </m:r>
                        </m:num>
                        <m:den>
                          <m:r>
                            <m:t>n</m:t>
                          </m:r>
                          <m:r>
                            <m:t>−</m:t>
                          </m:r>
                          <m:r>
                            <m:t>p</m:t>
                          </m:r>
                          <m:r>
                            <m:t>−</m:t>
                          </m:r>
                          <m:r>
                            <m:t>1</m:t>
                          </m:r>
                        </m:den>
                      </m:f>
                    </m:oMath>
                  </m:oMathPara>
                </a14:m>
              </a:p>
              <a:p>
                <a:pPr lvl="0" marL="0" indent="0">
                  <a:buNone/>
                </a:pPr>
                <a:r>
                  <a:rPr/>
                  <a:t>is penalised for the number of parameters in the model.</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For GLMs we need to generalise </a:t>
                </a:r>
                <a14:m>
                  <m:oMath xmlns:m="http://schemas.openxmlformats.org/officeDocument/2006/math">
                    <m:sSup>
                      <m:e>
                        <m:r>
                          <m:t>R</m:t>
                        </m:r>
                      </m:e>
                      <m:sup>
                        <m:r>
                          <m:t>2</m:t>
                        </m:r>
                      </m:sup>
                    </m:sSup>
                  </m:oMath>
                </a14:m>
                <a:r>
                  <a:rPr/>
                  <a:t> however. We can compute the proportion of deviance explained, the </a:t>
                </a:r>
                <a:r>
                  <a:rPr b="1"/>
                  <a:t>pseudo</a:t>
                </a:r>
                <a:r>
                  <a:rPr/>
                  <a:t> </a:t>
                </a:r>
                <a14:m>
                  <m:oMath xmlns:m="http://schemas.openxmlformats.org/officeDocument/2006/math">
                    <m:sSup>
                      <m:e>
                        <m:r>
                          <m:rPr>
                            <m:sty m:val="b"/>
                          </m:rPr>
                          <m:t>R</m:t>
                        </m:r>
                      </m:e>
                      <m:sup>
                        <m:r>
                          <m:rPr>
                            <m:sty m:val="b"/>
                          </m:rP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R</m:t>
                          </m:r>
                        </m:e>
                        <m:sub>
                          <m:r>
                            <m:t>d</m:t>
                          </m:r>
                        </m:sub>
                        <m:sup>
                          <m:r>
                            <m:t>2</m:t>
                          </m:r>
                        </m:sup>
                      </m:sSubSup>
                      <m:r>
                        <m:t>=</m:t>
                      </m:r>
                      <m:r>
                        <m:t>1</m:t>
                      </m:r>
                      <m:r>
                        <m:t>−</m:t>
                      </m:r>
                      <m:f>
                        <m:fPr>
                          <m:type m:val="bar"/>
                        </m:fPr>
                        <m:num>
                          <m:r>
                            <m:t>D</m:t>
                          </m:r>
                          <m:r>
                            <m:t>(</m:t>
                          </m:r>
                          <m:r>
                            <m:rPr>
                              <m:sty m:val="b"/>
                            </m:rPr>
                            <m:t>y</m:t>
                          </m:r>
                          <m:r>
                            <m:t>,</m:t>
                          </m:r>
                          <m:acc>
                            <m:accPr>
                              <m:chr m:val="̂"/>
                            </m:accPr>
                            <m:e>
                              <m:r>
                                <m:rPr>
                                  <m:sty m:val="b"/>
                                </m:rPr>
                                <m:t>μ</m:t>
                              </m:r>
                            </m:e>
                          </m:acc>
                          <m:r>
                            <m:t>)</m:t>
                          </m:r>
                        </m:num>
                        <m:den>
                          <m:sSub>
                            <m:e>
                              <m:r>
                                <m:t>D</m:t>
                              </m:r>
                            </m:e>
                            <m:sub>
                              <m:r>
                                <m:t>0</m:t>
                              </m:r>
                            </m:sub>
                          </m:sSub>
                          <m:r>
                            <m:t>(</m:t>
                          </m:r>
                          <m:r>
                            <m:rPr>
                              <m:sty m:val="b"/>
                            </m:rPr>
                            <m:t>y</m:t>
                          </m:r>
                          <m:r>
                            <m:t>)</m:t>
                          </m:r>
                        </m:den>
                      </m:f>
                    </m:oMath>
                  </m:oMathPara>
                </a14:m>
              </a:p>
              <a:p>
                <a:pPr lvl="0" marL="0" indent="0">
                  <a:buNone/>
                </a:pPr>
                <a:r>
                  <a:rPr/>
                  <a:t>Intuitively, you are checking how much of the null deviance is explained by your model.</a:t>
                </a:r>
              </a:p>
              <a:p>
                <a:pPr lvl="0" marL="0" indent="0">
                  <a:buNone/>
                </a:pPr>
                <a:r>
                  <a:rPr/>
                  <a:t>As for the standard </a:t>
                </a:r>
                <a14:m>
                  <m:oMath xmlns:m="http://schemas.openxmlformats.org/officeDocument/2006/math">
                    <m:sSup>
                      <m:e>
                        <m:r>
                          <m:t>R</m:t>
                        </m:r>
                      </m:e>
                      <m:sup>
                        <m:r>
                          <m:t>2</m:t>
                        </m:r>
                      </m:sup>
                    </m:sSup>
                  </m:oMath>
                </a14:m>
                <a:r>
                  <a:rPr/>
                  <a:t>, if you select your model based on </a:t>
                </a:r>
                <a14:m>
                  <m:oMath xmlns:m="http://schemas.openxmlformats.org/officeDocument/2006/math">
                    <m:sSubSup>
                      <m:e>
                        <m:r>
                          <m:t>R</m:t>
                        </m:r>
                      </m:e>
                      <m:sub>
                        <m:r>
                          <m:t>d</m:t>
                        </m:r>
                      </m:sub>
                      <m:sup>
                        <m:r>
                          <m:t>2</m:t>
                        </m:r>
                      </m:sup>
                    </m:sSubSup>
                  </m:oMath>
                </a14:m>
                <a:r>
                  <a:rPr/>
                  <a:t>, you will overfit, so use the adjusted </a:t>
                </a:r>
                <a14:m>
                  <m:oMath xmlns:m="http://schemas.openxmlformats.org/officeDocument/2006/math">
                    <m:sSubSup>
                      <m:e>
                        <m:r>
                          <m:t>R</m:t>
                        </m:r>
                      </m:e>
                      <m:sub>
                        <m:r>
                          <m:t>d</m:t>
                        </m:r>
                        <m:r>
                          <m:t>,</m:t>
                        </m:r>
                        <m:r>
                          <m:t>a</m:t>
                        </m:r>
                        <m:r>
                          <m:t>d</m:t>
                        </m:r>
                        <m:r>
                          <m:t>j</m:t>
                        </m:r>
                      </m:sub>
                      <m:sup>
                        <m:r>
                          <m:t>2</m:t>
                        </m:r>
                      </m:sup>
                    </m:sSubSup>
                  </m:oMath>
                </a14:m>
                <a:r>
                  <a:rPr/>
                  <a: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When maximum likelihood is used, you can also consider the likelihood itself as a measure of (relative) goodness of fit.</a:t>
                </a:r>
              </a:p>
              <a:p>
                <a:pPr lvl="0" marL="0" indent="0">
                  <a:buNone/>
                </a:pPr>
                <a:r>
                  <a:rPr/>
                  <a:t>Again: better to penalise for the number of parameters in the model.</a:t>
                </a:r>
              </a:p>
              <a:p>
                <a:pPr lvl="0" marL="0" indent="0">
                  <a:buNone/>
                </a:pPr>
                <a:r>
                  <a:rPr/>
                  <a:t>Akaike Information Criterion (AIC)</a:t>
                </a:r>
              </a:p>
              <a:p>
                <a:pPr lvl="0" marL="0" indent="0">
                  <a:buNone/>
                </a:pPr>
                <a14:m>
                  <m:oMathPara xmlns:m="http://schemas.openxmlformats.org/officeDocument/2006/math">
                    <m:oMathParaPr>
                      <m:jc m:val="center"/>
                    </m:oMathParaPr>
                    <m:oMath>
                      <m:r>
                        <m:t>2</m:t>
                      </m:r>
                      <m:r>
                        <m:t>⋅</m:t>
                      </m:r>
                      <m:r>
                        <m:t>(</m:t>
                      </m:r>
                      <m:r>
                        <m:t>p</m:t>
                      </m:r>
                      <m:r>
                        <m:t>+</m:t>
                      </m:r>
                      <m:r>
                        <m:t>1</m:t>
                      </m:r>
                      <m:r>
                        <m:t>)</m:t>
                      </m:r>
                      <m:r>
                        <m:t>−</m:t>
                      </m:r>
                      <m:r>
                        <m:t>2</m:t>
                      </m:r>
                      <m:r>
                        <m:t>⋅</m:t>
                      </m:r>
                      <m:r>
                        <m:rPr>
                          <m:sty m:val="p"/>
                        </m:rPr>
                        <m:t>ln</m:t>
                      </m:r>
                      <m:r>
                        <m:t>(</m:t>
                      </m:r>
                      <m:acc>
                        <m:accPr>
                          <m:chr m:val="̂"/>
                        </m:accPr>
                        <m:e>
                          <m:r>
                            <m:t>L</m:t>
                          </m:r>
                        </m:e>
                      </m:acc>
                      <m:r>
                        <m:t>)</m:t>
                      </m:r>
                    </m:oMath>
                  </m:oMathPara>
                </a14:m>
              </a:p>
              <a:p>
                <a:pPr lvl="0" marL="0" indent="0">
                  <a:buNone/>
                </a:pPr>
                <a:r>
                  <a:rPr/>
                  <a:t>Bayesian Information Criterion (BIC)</a:t>
                </a:r>
              </a:p>
              <a:p>
                <a:pPr lvl="0" marL="0" indent="0">
                  <a:buNone/>
                </a:pPr>
                <a14:m>
                  <m:oMathPara xmlns:m="http://schemas.openxmlformats.org/officeDocument/2006/math">
                    <m:oMathParaPr>
                      <m:jc m:val="center"/>
                    </m:oMathParaPr>
                    <m:oMath>
                      <m:r>
                        <m:rPr>
                          <m:sty m:val="p"/>
                        </m:rPr>
                        <m:t>ln(n)</m:t>
                      </m:r>
                      <m:r>
                        <m:t>⋅</m:t>
                      </m:r>
                      <m:r>
                        <m:t>(</m:t>
                      </m:r>
                      <m:r>
                        <m:t>p</m:t>
                      </m:r>
                      <m:r>
                        <m:t>+</m:t>
                      </m:r>
                      <m:r>
                        <m:t>1</m:t>
                      </m:r>
                      <m:r>
                        <m:t>)</m:t>
                      </m:r>
                      <m:r>
                        <m:t>−</m:t>
                      </m:r>
                      <m:r>
                        <m:t>2</m:t>
                      </m:r>
                      <m:r>
                        <m:t>⋅</m:t>
                      </m:r>
                      <m:r>
                        <m:rPr>
                          <m:sty m:val="p"/>
                        </m:rPr>
                        <m:t>ln</m:t>
                      </m:r>
                      <m:r>
                        <m:t>(</m:t>
                      </m:r>
                      <m:acc>
                        <m:accPr>
                          <m:chr m:val="̂"/>
                        </m:accPr>
                        <m:e>
                          <m:r>
                            <m:t>L</m:t>
                          </m:r>
                        </m:e>
                      </m:acc>
                      <m:r>
                        <m:t>)</m:t>
                      </m:r>
                    </m:oMath>
                  </m:oMathPara>
                </a14:m>
              </a:p>
              <a:p>
                <a:pPr lvl="0" marL="0" indent="0">
                  <a:buNone/>
                </a:pPr>
                <a:r>
                  <a:rPr/>
                  <a:t>This works also for GLMs.</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Plots the empirical quantiles of the residuals against those from a normal distribution. If the residuals are normally distributed, these should line on a straight line.</a:t>
            </a:r>
          </a:p>
          <a:p>
            <a:pPr lvl="0" marL="1270000" indent="0">
              <a:buNone/>
            </a:pPr>
            <a:r>
              <a:rPr sz="1800">
                <a:latin typeface="Courier"/>
              </a:rPr>
              <a:t>rmodCD4&lt;-</a:t>
            </a:r>
            <a:r>
              <a:rPr sz="1800" b="1">
                <a:solidFill>
                  <a:srgbClr val="007020"/>
                </a:solidFill>
                <a:latin typeface="Courier"/>
              </a:rPr>
              <a:t>residuals</a:t>
            </a:r>
            <a:r>
              <a:rPr sz="1800">
                <a:latin typeface="Courier"/>
              </a:rPr>
              <a:t>(modCD4)</a:t>
            </a:r>
            <a:br/>
            <a:r>
              <a:rPr sz="1800">
                <a:latin typeface="Courier"/>
              </a:rPr>
              <a:t>theoQ&lt;-</a:t>
            </a:r>
            <a:r>
              <a:rPr sz="1800" b="1">
                <a:solidFill>
                  <a:srgbClr val="007020"/>
                </a:solidFill>
                <a:latin typeface="Courier"/>
              </a:rPr>
              <a:t>qnorm</a:t>
            </a:r>
            <a:r>
              <a:rPr sz="1800">
                <a:latin typeface="Courier"/>
              </a:rPr>
              <a:t>(</a:t>
            </a:r>
            <a:r>
              <a:rPr sz="1800" b="1">
                <a:solidFill>
                  <a:srgbClr val="007020"/>
                </a:solidFill>
                <a:latin typeface="Courier"/>
              </a:rPr>
              <a:t>order</a:t>
            </a:r>
            <a:r>
              <a:rPr sz="1800">
                <a:latin typeface="Courier"/>
              </a:rPr>
              <a:t>(</a:t>
            </a:r>
            <a:r>
              <a:rPr sz="1800" b="1">
                <a:solidFill>
                  <a:srgbClr val="007020"/>
                </a:solidFill>
                <a:latin typeface="Courier"/>
              </a:rPr>
              <a:t>order</a:t>
            </a:r>
            <a:r>
              <a:rPr sz="1800">
                <a:latin typeface="Courier"/>
              </a:rPr>
              <a:t>(rmodCD4))</a:t>
            </a:r>
            <a:r>
              <a:rPr sz="1800">
                <a:solidFill>
                  <a:srgbClr val="666666"/>
                </a:solidFill>
                <a:latin typeface="Courier"/>
              </a:rPr>
              <a:t>/</a:t>
            </a:r>
            <a:r>
              <a:rPr sz="1800" b="1">
                <a:solidFill>
                  <a:srgbClr val="007020"/>
                </a:solidFill>
                <a:latin typeface="Courier"/>
              </a:rPr>
              <a:t>length</a:t>
            </a:r>
            <a:r>
              <a:rPr sz="1800">
                <a:latin typeface="Courier"/>
              </a:rPr>
              <a:t>(rmodCD4)) </a:t>
            </a:r>
            <a:r>
              <a:rPr sz="1800" i="1">
                <a:solidFill>
                  <a:srgbClr val="60A0B0"/>
                </a:solidFill>
                <a:latin typeface="Courier"/>
              </a:rPr>
              <a:t># calculates theorectical normal quantiles</a:t>
            </a:r>
            <a:br/>
            <a:r>
              <a:rPr sz="1800" b="1">
                <a:solidFill>
                  <a:srgbClr val="007020"/>
                </a:solidFill>
                <a:latin typeface="Courier"/>
              </a:rPr>
              <a:t>plot</a:t>
            </a:r>
            <a:r>
              <a:rPr sz="1800">
                <a:latin typeface="Courier"/>
              </a:rPr>
              <a:t>(theoQ,rmodCD4,</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a:t>
            </a:r>
            <a:br/>
            <a:r>
              <a:rPr sz="1800" b="1">
                <a:solidFill>
                  <a:srgbClr val="007020"/>
                </a:solidFill>
                <a:latin typeface="Courier"/>
              </a:rPr>
              <a:t>qqline</a:t>
            </a:r>
            <a:r>
              <a:rPr sz="1800">
                <a:latin typeface="Courier"/>
              </a:rPr>
              <a:t>(rmodCD4) </a:t>
            </a:r>
            <a:r>
              <a:rPr sz="1800" i="1">
                <a:solidFill>
                  <a:srgbClr val="60A0B0"/>
                </a:solidFill>
                <a:latin typeface="Courier"/>
              </a:rPr>
              <a:t># just adds the line</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would also work:</a:t>
            </a:r>
          </a:p>
          <a:p>
            <a:pPr lvl="0" marL="1270000" indent="0">
              <a:buNone/>
            </a:pPr>
            <a:r>
              <a:rPr sz="1800" b="1">
                <a:solidFill>
                  <a:srgbClr val="007020"/>
                </a:solidFill>
                <a:latin typeface="Courier"/>
              </a:rPr>
              <a:t>qqnorm</a:t>
            </a:r>
            <a:r>
              <a:rPr sz="1800">
                <a:latin typeface="Courier"/>
              </a:rPr>
              <a:t>(rmodCD4,</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a:t>
            </a:r>
            <a:br/>
            <a:r>
              <a:rPr sz="1800" b="1">
                <a:solidFill>
                  <a:srgbClr val="007020"/>
                </a:solidFill>
                <a:latin typeface="Courier"/>
              </a:rPr>
              <a:t>qqline</a:t>
            </a:r>
            <a:r>
              <a:rPr sz="1800">
                <a:latin typeface="Courier"/>
              </a:rPr>
              <a:t>(rmodCD4)</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QQ plots show the empirical quantiles of the residuals against those from the theoretical distribution of the errors.</a:t>
            </a:r>
          </a:p>
          <a:p>
            <a:pPr lvl="0" marL="0" indent="0">
              <a:buNone/>
            </a:pPr>
            <a:r>
              <a:rPr/>
              <a:t>For Gaussian response models, the theoretical distribution is just the normal distribution. For other response distributions, this can be a bit trickier and simulations may be needed needed to derive approximate theoretical quantiles.</a:t>
            </a:r>
          </a:p>
          <a:p>
            <a:pPr lvl="0" marL="0" indent="0">
              <a:buNone/>
            </a:pPr>
            <a:r>
              <a:rPr/>
              <a:t>We know that the linear predictor estimates are approximately normally distributed, so we could compute residuals on that scale and then do a normal distribution QQ plot. However even this has its limitations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 no distributional assumptions for the errors.</a:t>
            </a:r>
          </a:p>
          <a:p>
            <a:pPr lvl="0" marL="0" indent="0">
              <a:buNone/>
            </a:pPr>
            <a:r>
              <a:rPr/>
              <a:t>For these reasons, in GLMs, as opposed to normal distribution linear models, QQ plots are not often used.</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You can easily (though subjectively)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predict</a:t>
                </a:r>
                <a:r>
                  <a:rPr sz="1800">
                    <a:latin typeface="Courier"/>
                  </a:rPr>
                  <a:t>(modCD4,</a:t>
                </a:r>
                <a:r>
                  <a:rPr sz="1800">
                    <a:solidFill>
                      <a:srgbClr val="902000"/>
                    </a:solidFill>
                    <a:latin typeface="Courier"/>
                  </a:rPr>
                  <a:t>data=</a:t>
                </a:r>
                <a:r>
                  <a:rPr sz="1800">
                    <a:latin typeface="Courier"/>
                  </a:rPr>
                  <a:t>Tbreg),</a:t>
                </a:r>
                <a:r>
                  <a:rPr sz="1800" b="1">
                    <a:solidFill>
                      <a:srgbClr val="007020"/>
                    </a:solidFill>
                    <a:latin typeface="Courier"/>
                  </a:rPr>
                  <a:t>residuals</a:t>
                </a:r>
                <a:r>
                  <a:rPr sz="1800">
                    <a:latin typeface="Courier"/>
                  </a:rPr>
                  <a:t>(modCD4),</a:t>
                </a:r>
                <a:br/>
                <a:r>
                  <a:rPr sz="1800">
                    <a:latin typeface="Courier"/>
                  </a:rPr>
                  <a:t>     </a:t>
                </a:r>
                <a:r>
                  <a:rPr sz="1800">
                    <a:solidFill>
                      <a:srgbClr val="902000"/>
                    </a:solidFill>
                    <a:latin typeface="Courier"/>
                  </a:rPr>
                  <a:t>xlab=</a:t>
                </a:r>
                <a:r>
                  <a:rPr sz="1800">
                    <a:solidFill>
                      <a:srgbClr val="4070A0"/>
                    </a:solidFill>
                    <a:latin typeface="Courier"/>
                  </a:rPr>
                  <a:t>"fitted values"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"residuals"</a:t>
                </a:r>
                <a:r>
                  <a:rPr sz="1800">
                    <a:latin typeface="Courier"/>
                  </a:rPr>
                  <a:t>)</a:t>
                </a: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For non-normal distribution GLMs, the variance function of the model can imply a trend of the variance with the mean.</a:t>
            </a:r>
          </a:p>
          <a:p>
            <a:pPr lvl="0" marL="0" indent="0">
              <a:buNone/>
            </a:pPr>
            <a:r>
              <a:rPr/>
              <a:t>for this reason, Pearson residuals are very useful in GLMs: these residuals are standardised by the estimated variance function. In other words, if the Pearson residuals exhibit non-constant variance, then this suggest we have misspecified the data distribution.</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Typing </a:t>
                </a:r>
                <a:r>
                  <a:rPr sz="1800">
                    <a:latin typeface="Courier"/>
                  </a:rPr>
                  <a:t>plot(modCD4)</a:t>
                </a:r>
                <a:r>
                  <a:rPr/>
                  <a:t> will produce these and a few more (we have not the time to cover everything here) diagnostic graphs.</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plot</a:t>
                </a:r>
                <a:r>
                  <a:rPr sz="1800">
                    <a:latin typeface="Courier"/>
                  </a:rPr>
                  <a:t>(modCD4)</a:t>
                </a: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t>=</m:t>
                      </m:r>
                      <m:r>
                        <m:rPr>
                          <m:sty m:val="b"/>
                        </m:rPr>
                        <m:t>X</m:t>
                      </m:r>
                      <m:r>
                        <m:t>(</m:t>
                      </m:r>
                      <m:sSup>
                        <m:e>
                          <m:r>
                            <m:rPr>
                              <m:sty m:val="b"/>
                            </m:rPr>
                            <m:t>X</m:t>
                          </m:r>
                        </m:e>
                        <m:sup>
                          <m:r>
                            <m:t>T</m:t>
                          </m:r>
                        </m:sup>
                      </m:sSup>
                      <m:r>
                        <m:rPr>
                          <m:sty m:val="b"/>
                        </m:rPr>
                        <m:t>X</m:t>
                      </m:r>
                      <m:sSup>
                        <m:e>
                          <m:r>
                            <m:t>)</m:t>
                          </m:r>
                        </m:e>
                        <m:sup>
                          <m: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t>=</m:t>
                      </m:r>
                      <m:sSup>
                        <m:e>
                          <m:r>
                            <m:rPr>
                              <m:sty m:val="b"/>
                            </m:rPr>
                            <m:t>W</m:t>
                          </m:r>
                        </m:e>
                        <m:sup>
                          <m:r>
                            <m:t>1</m:t>
                          </m:r>
                          <m:r>
                            <m:t>/</m:t>
                          </m:r>
                          <m:r>
                            <m:t>2</m:t>
                          </m:r>
                        </m:sup>
                      </m:sSup>
                      <m:r>
                        <m:rPr>
                          <m:sty m:val="b"/>
                        </m:rPr>
                        <m:t>X</m:t>
                      </m:r>
                      <m:r>
                        <m:t>(</m:t>
                      </m:r>
                      <m:sSup>
                        <m:e>
                          <m:r>
                            <m:rPr>
                              <m:sty m:val="b"/>
                            </m:rPr>
                            <m:t>X</m:t>
                          </m:r>
                        </m:e>
                        <m:sup>
                          <m:r>
                            <m:t>T</m:t>
                          </m:r>
                        </m:sup>
                      </m:sSup>
                      <m:r>
                        <m:rPr>
                          <m:sty m:val="b"/>
                        </m:rPr>
                        <m:t>W</m:t>
                      </m:r>
                      <m:r>
                        <m:rPr>
                          <m:sty m:val="b"/>
                        </m:rPr>
                        <m:t>X</m:t>
                      </m:r>
                      <m:sSup>
                        <m:e>
                          <m:r>
                            <m:t>)</m:t>
                          </m:r>
                        </m:e>
                        <m:sup>
                          <m:r>
                            <m:t>−</m:t>
                          </m:r>
                          <m:r>
                            <m:t>1</m:t>
                          </m:r>
                        </m:sup>
                      </m:sSup>
                      <m:sSup>
                        <m:e>
                          <m:r>
                            <m:rPr>
                              <m:sty m:val="b"/>
                            </m:rPr>
                            <m:t>X</m:t>
                          </m:r>
                        </m:e>
                        <m:sup>
                          <m:r>
                            <m:t>T</m:t>
                          </m:r>
                        </m:sup>
                      </m:sSup>
                      <m:sSup>
                        <m:e>
                          <m:r>
                            <m:rPr>
                              <m:sty m:val="b"/>
                            </m:rPr>
                            <m:t>W</m:t>
                          </m:r>
                        </m:e>
                        <m:sup>
                          <m:r>
                            <m:t>1</m:t>
                          </m:r>
                          <m: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sz="1800">
                    <a:latin typeface="Courier"/>
                  </a:rPr>
                  <a:t>R</a:t>
                </a:r>
                <a:r>
                  <a:rPr/>
                  <a:t> function </a:t>
                </a:r>
                <a:r>
                  <a:rPr sz="1800">
                    <a:latin typeface="Courier"/>
                  </a:rPr>
                  <a:t>hatvalues()</a:t>
                </a:r>
                <a:r>
                  <a:rPr/>
                  <a:t> will compute hat values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hatvalues</a:t>
                </a:r>
                <a:r>
                  <a:rPr sz="1800">
                    <a:latin typeface="Courier"/>
                  </a:rPr>
                  <a:t>(modCD4),</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acc>
                      <m:accPr>
                        <m:chr m:val="̂"/>
                      </m:accPr>
                      <m:e>
                        <m:r>
                          <m:rPr>
                            <m:sty m:val="b"/>
                          </m:rPr>
                          <m:t>β</m:t>
                        </m:r>
                      </m:e>
                    </m:acc>
                  </m:oMath>
                </a14:m>
                <a:r>
                  <a:rPr/>
                  <a:t> is the estimated coefficient vector from the full dataset, then let </a:t>
                </a:r>
                <a14:m>
                  <m:oMath xmlns:m="http://schemas.openxmlformats.org/officeDocument/2006/math">
                    <m:sSub>
                      <m:e>
                        <m:acc>
                          <m:accPr>
                            <m:chr m:val="̂"/>
                          </m:accPr>
                          <m:e>
                            <m:r>
                              <m:rPr>
                                <m:sty m:val="b"/>
                              </m:rPr>
                              <m:t>β</m:t>
                            </m:r>
                          </m:e>
                        </m:acc>
                      </m:e>
                      <m:sub>
                        <m:r>
                          <m:t>(</m:t>
                        </m:r>
                        <m:r>
                          <m:t>i</m:t>
                        </m:r>
                        <m:r>
                          <m:t>)</m:t>
                        </m:r>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acc>
                      <m:accPr>
                        <m:chr m:val="̂"/>
                      </m:accPr>
                      <m:e>
                        <m:r>
                          <m:rPr>
                            <m:sty m:val="b"/>
                          </m:rPr>
                          <m:t>β</m:t>
                        </m:r>
                      </m:e>
                    </m:acc>
                    <m:r>
                      <m:t>−</m:t>
                    </m:r>
                    <m:sSub>
                      <m:e>
                        <m:acc>
                          <m:accPr>
                            <m:chr m:val="̂"/>
                          </m:accPr>
                          <m:e>
                            <m:r>
                              <m:rPr>
                                <m:sty m:val="b"/>
                              </m:rPr>
                              <m:t>β</m:t>
                            </m:r>
                          </m:e>
                        </m:acc>
                      </m:e>
                      <m:sub>
                        <m:r>
                          <m:t>(</m:t>
                        </m:r>
                        <m:r>
                          <m:t>i</m:t>
                        </m:r>
                        <m:r>
                          <m:t>)</m:t>
                        </m:r>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t>=</m:t>
                      </m:r>
                      <m:f>
                        <m:fPr>
                          <m:type m:val="bar"/>
                        </m:fPr>
                        <m:num>
                          <m:r>
                            <m:t>(</m:t>
                          </m:r>
                          <m:r>
                            <m:rPr>
                              <m:sty m:val="b"/>
                            </m:rPr>
                            <m:t>β</m:t>
                          </m:r>
                          <m:r>
                            <m:t>−</m:t>
                          </m:r>
                          <m:sSub>
                            <m:e>
                              <m:acc>
                                <m:accPr>
                                  <m:chr m:val="̂"/>
                                </m:accPr>
                                <m:e>
                                  <m:r>
                                    <m:rPr>
                                      <m:sty m:val="b"/>
                                    </m:rPr>
                                    <m:t>β</m:t>
                                  </m:r>
                                </m:e>
                              </m:acc>
                            </m:e>
                            <m:sub>
                              <m:r>
                                <m:t>(</m:t>
                              </m:r>
                              <m:r>
                                <m:t>i</m:t>
                              </m:r>
                              <m:r>
                                <m:t>)</m:t>
                              </m:r>
                            </m:sub>
                          </m:sSub>
                          <m:sSup>
                            <m:e>
                              <m:r>
                                <m:t>)</m:t>
                              </m:r>
                            </m:e>
                            <m:sup>
                              <m:r>
                                <m:t>T</m:t>
                              </m:r>
                            </m:sup>
                          </m:sSup>
                          <m:r>
                            <m:t>(</m:t>
                          </m:r>
                          <m:sSup>
                            <m:e>
                              <m:r>
                                <m:rPr>
                                  <m:sty m:val="b"/>
                                </m:rPr>
                                <m:t>X</m:t>
                              </m:r>
                            </m:e>
                            <m:sup>
                              <m:r>
                                <m:t>T</m:t>
                              </m:r>
                            </m:sup>
                          </m:sSup>
                          <m:r>
                            <m:rPr>
                              <m:sty m:val="b"/>
                            </m:rPr>
                            <m:t>W</m:t>
                          </m:r>
                          <m:r>
                            <m:rPr>
                              <m:sty m:val="b"/>
                            </m:rPr>
                            <m:t>X</m:t>
                          </m:r>
                          <m:sSup>
                            <m:e>
                              <m:r>
                                <m:t>)</m:t>
                              </m:r>
                            </m:e>
                            <m:sup>
                              <m:r>
                                <m:t>−</m:t>
                              </m:r>
                              <m:r>
                                <m:t>1</m:t>
                              </m:r>
                            </m:sup>
                          </m:sSup>
                          <m:r>
                            <m:t>(</m:t>
                          </m:r>
                          <m:r>
                            <m:rPr>
                              <m:sty m:val="b"/>
                            </m:rPr>
                            <m:t>β</m:t>
                          </m:r>
                          <m:r>
                            <m:t>−</m:t>
                          </m:r>
                          <m:sSub>
                            <m:e>
                              <m:acc>
                                <m:accPr>
                                  <m:chr m:val="̂"/>
                                </m:accPr>
                                <m:e>
                                  <m:r>
                                    <m:rPr>
                                      <m:sty m:val="b"/>
                                    </m:rPr>
                                    <m:t>β</m:t>
                                  </m:r>
                                </m:e>
                              </m:acc>
                            </m:e>
                            <m:sub>
                              <m:r>
                                <m:t>(</m:t>
                              </m:r>
                              <m:r>
                                <m:t>i</m:t>
                              </m:r>
                              <m:r>
                                <m:t>)</m:t>
                              </m:r>
                            </m:sub>
                          </m:sSub>
                          <m:r>
                            <m:t>)</m:t>
                          </m:r>
                        </m:num>
                        <m:den>
                          <m:r>
                            <m:t>(</m:t>
                          </m:r>
                          <m:r>
                            <m:t>p</m:t>
                          </m:r>
                          <m:r>
                            <m:t>+</m:t>
                          </m:r>
                          <m:r>
                            <m:t>1</m:t>
                          </m:r>
                          <m:r>
                            <m:t>)</m:t>
                          </m:r>
                          <m:sSup>
                            <m:e>
                              <m:r>
                                <m:t>s</m:t>
                              </m:r>
                            </m:e>
                            <m:sup>
                              <m:r>
                                <m:t>2</m:t>
                              </m:r>
                            </m:sup>
                          </m:sSup>
                        </m:den>
                      </m:f>
                    </m:oMath>
                  </m:oMathPara>
                </a14:m>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a:t>
                </a:r>
                <a:r>
                  <a:rPr/>
                  <a:t> function </a:t>
                </a:r>
                <a:r>
                  <a:rPr sz="1800">
                    <a:latin typeface="Courier"/>
                  </a:rPr>
                  <a:t>cooks.distance()</a:t>
                </a:r>
                <a:r>
                  <a:rPr/>
                  <a:t> computes Cook’s distance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cooks.distance</a:t>
                </a:r>
                <a:r>
                  <a:rPr sz="1800">
                    <a:latin typeface="Courier"/>
                  </a:rPr>
                  <a:t>(modCD4),</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sz="1800">
                <a:latin typeface="Courier"/>
              </a:rPr>
              <a:t>R</a:t>
            </a:r>
            <a:r>
              <a:rPr/>
              <a:t> package </a:t>
            </a:r>
            <a:r>
              <a:rPr sz="1800">
                <a:latin typeface="Courier"/>
              </a:rPr>
              <a:t>car</a:t>
            </a:r>
            <a:r>
              <a:rPr/>
              <a:t> has a helpful plotting function for plotting both the hat values and Cook’s D (and also studentised residuals). Cook’s D is given by the size of the circles.</a:t>
            </a:r>
          </a:p>
          <a:p>
            <a:pPr lvl="0" marL="1270000" indent="0">
              <a:buNone/>
            </a:pPr>
            <a:r>
              <a:rPr sz="1800" b="1">
                <a:solidFill>
                  <a:srgbClr val="007020"/>
                </a:solidFill>
                <a:latin typeface="Courier"/>
              </a:rPr>
              <a:t>library</a:t>
            </a:r>
            <a:r>
              <a:rPr sz="1800">
                <a:latin typeface="Courier"/>
              </a:rPr>
              <a:t>(car)</a:t>
            </a:r>
            <a:br/>
            <a:r>
              <a:rPr sz="1800" b="1">
                <a:solidFill>
                  <a:srgbClr val="007020"/>
                </a:solidFill>
                <a:latin typeface="Courier"/>
              </a:rPr>
              <a:t>influencePlot</a:t>
            </a:r>
            <a:r>
              <a:rPr sz="1800">
                <a:latin typeface="Courier"/>
              </a:rPr>
              <a:t>(modCD4)</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a:latin typeface="Courier"/>
              </a:rPr>
              <a:t>##          StudRes         Hat        CookD
## 50   -0.04976657 0.004269589 5.311708e-06
## 289   0.40994784 0.004744574 4.006918e-04
## 1122  4.00447435 0.000333382 2.660574e-03
## 1261 -3.83533556 0.001185974 8.693325e-03
## 1427  2.49344579 0.003400767 1.058939e-02</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Notes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rPr>
                          <m:sty m:val="p"/>
                        </m:rPr>
                        <m:t> age</m:t>
                      </m:r>
                      <m:r>
                        <m:t>+</m:t>
                      </m:r>
                      <m:sSub>
                        <m:e>
                          <m:r>
                            <m:t>β</m:t>
                          </m:r>
                        </m:e>
                        <m:sub>
                          <m:r>
                            <m:t>2</m:t>
                          </m:r>
                        </m:sub>
                      </m:sSub>
                      <m:r>
                        <m:rPr>
                          <m:sty m:val="p"/>
                        </m:rPr>
                        <m:t> male</m:t>
                      </m:r>
                      <m:r>
                        <m:t>+</m:t>
                      </m:r>
                      <m:sSub>
                        <m:e>
                          <m:r>
                            <m:t>β</m:t>
                          </m:r>
                        </m:e>
                        <m:sub>
                          <m:r>
                            <m:t>3</m:t>
                          </m:r>
                        </m:sub>
                      </m:sSub>
                      <m:r>
                        <m:rPr>
                          <m:sty m:val="p"/>
                        </m:rPr>
                        <m:t> male</m:t>
                      </m:r>
                      <m:r>
                        <m:t>⋅</m:t>
                      </m:r>
                      <m:r>
                        <m:rPr>
                          <m:sty m:val="p"/>
                        </m:rPr>
                        <m:t> age</m:t>
                      </m:r>
                      <m: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a:t>
                </a:r>
              </a:p>
              <a:p>
                <a:pPr lvl="0" marL="0" indent="0">
                  <a:buNone/>
                </a:pPr>
                <a:r>
                  <a:rPr/>
                  <a:t>Always include both individual terms!</a:t>
                </a: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Interaction</a:t>
            </a:r>
            <a:r>
              <a:rPr/>
              <a:t> </a:t>
            </a:r>
            <a:r>
              <a:rPr/>
              <a:t>terms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a:latin typeface="Courier"/>
              </a:rPr>
              <a:t>modCD4Int&lt;-</a:t>
            </a:r>
            <a:r>
              <a:rPr sz="1800" b="1">
                <a:solidFill>
                  <a:srgbClr val="007020"/>
                </a:solidFill>
                <a:latin typeface="Courier"/>
              </a:rPr>
              <a:t>glm</a:t>
            </a:r>
            <a:r>
              <a:rPr sz="1800">
                <a:latin typeface="Courier"/>
              </a:rPr>
              <a:t>(cd41</a:t>
            </a:r>
            <a:r>
              <a:rPr sz="1800">
                <a:solidFill>
                  <a:srgbClr val="666666"/>
                </a:solidFill>
                <a:latin typeface="Courier"/>
              </a:rPr>
              <a:t>~</a:t>
            </a:r>
            <a:r>
              <a:rPr sz="1800">
                <a:latin typeface="Courier"/>
              </a:rPr>
              <a:t>age</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666666"/>
                </a:solidFill>
                <a:latin typeface="Courier"/>
              </a:rPr>
              <a:t>+</a:t>
            </a:r>
            <a:r>
              <a:rPr sz="1800">
                <a:latin typeface="Courier"/>
              </a:rPr>
              <a:t>age</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902000"/>
                </a:solidFill>
                <a:latin typeface="Courier"/>
              </a:rPr>
              <a:t>data=</a:t>
            </a:r>
            <a:r>
              <a:rPr sz="1800">
                <a:latin typeface="Courier"/>
              </a:rPr>
              <a:t>Tbreg)</a:t>
            </a:r>
            <a:br/>
            <a:r>
              <a:rPr sz="1800">
                <a:latin typeface="Courier"/>
              </a:rPr>
              <a:t>  </a:t>
            </a:r>
            <a:r>
              <a:rPr sz="1800" i="1">
                <a:solidFill>
                  <a:srgbClr val="60A0B0"/>
                </a:solidFill>
                <a:latin typeface="Courier"/>
              </a:rPr>
              <a:t># equivalently: modCD4Int&lt;-glm(cd41~age*as.factor(sex),data=Tbreg)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can help sometimes.</a:t>
                </a:r>
              </a:p>
              <a:p>
                <a:pPr lvl="0" marL="0" indent="0">
                  <a:buNone/>
                </a:pPr>
                <a:r>
                  <a:rPr/>
                  <a:t>Best to avoid including collinear predictors.</a:t>
                </a:r>
              </a:p>
              <a:p>
                <a:pPr lvl="0" marL="0" indent="0">
                  <a:buNone/>
                </a:pPr>
                <a:r>
                  <a:rPr/>
                  <a:t>There are methods to help spotting collinearity: </a:t>
                </a:r>
                <a:r>
                  <a:rPr b="1"/>
                  <a:t>Variance inflation factors (VIF)</a:t>
                </a:r>
                <a:r>
                  <a:rPr/>
                  <a:t>, …</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Model</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trivial and beyond the scope of this course.</a:t>
                </a:r>
              </a:p>
              <a:p>
                <a:pPr lvl="0" marL="0" indent="0">
                  <a:buNone/>
                </a:pPr>
                <a14:m>
                  <m:oMathPara xmlns:m="http://schemas.openxmlformats.org/officeDocument/2006/math">
                    <m:oMathParaPr>
                      <m:jc m:val="center"/>
                    </m:oMathParaPr>
                    <m:oMath>
                      <m:r>
                        <m:t> </m:t>
                      </m:r>
                    </m:oMath>
                  </m:oMathPara>
                </a14:m>
              </a:p>
              <a:p>
                <a:pPr lvl="0" marL="0" indent="0">
                  <a:buNone/>
                </a:pPr>
                <a:r>
                  <a:rPr/>
                  <a:t>Best to rely on expert knowledge and </a:t>
                </a:r>
                <a:r>
                  <a:rPr b="1"/>
                  <a:t>avoiding</a:t>
                </a:r>
                <a:r>
                  <a:rPr/>
                  <a:t> methods that are based on estimated effects / p-values such as</a:t>
                </a:r>
              </a:p>
              <a:p>
                <a:pPr lvl="1"/>
                <a:r>
                  <a:rPr/>
                  <a:t>significant variables from single predictor regressions</a:t>
                </a:r>
              </a:p>
              <a:p>
                <a:pPr lvl="1"/>
                <a:r>
                  <a:rPr/>
                  <a:t>stepwise forwards selection</a:t>
                </a:r>
              </a:p>
              <a:p>
                <a:pPr lvl="1"/>
                <a:r>
                  <a:rPr/>
                  <a:t>stepwise backwards selection</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Model</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0.5.</a:t>
            </a:r>
          </a:p>
          <a:p>
            <a:pPr lvl="0" marL="0" indent="0">
              <a:buNone/>
            </a:pPr>
            <a:r>
              <a:rPr/>
              <a:t>The best approach is to discuss </a:t>
            </a:r>
            <a:r>
              <a:rPr i="1"/>
              <a:t>a priori</a:t>
            </a:r>
            <a:r>
              <a:rPr/>
              <a:t> with experts in the field in which the data have been collected and ask them what should be included in the model. Then base your inference only on that single model you fitted. Keep variables even if they have non-significant coefficients. E.g. predictions can still benefit from non-significant variables in the model.</a:t>
            </a:r>
          </a:p>
          <a:p>
            <a:pPr lvl="0" marL="0" indent="0">
              <a:buNone/>
            </a:pPr>
            <a:r>
              <a:rPr/>
              <a:t>Regularisation techniques such as </a:t>
            </a:r>
            <a:r>
              <a:rPr b="1"/>
              <a:t>elastic net</a:t>
            </a:r>
            <a:r>
              <a:rPr/>
              <a:t>, </a:t>
            </a:r>
            <a:r>
              <a:rPr b="1"/>
              <a:t>ridge regression</a:t>
            </a:r>
            <a:r>
              <a:rPr/>
              <a:t> or the </a:t>
            </a:r>
            <a:r>
              <a:rPr b="1"/>
              <a:t>lasso</a:t>
            </a:r>
            <a:r>
              <a:rPr/>
              <a:t> have more desirable properties.</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Relaxing</a:t>
            </a:r>
            <a:r>
              <a:rPr/>
              <a:t> </a:t>
            </a:r>
            <a:r>
              <a:rPr/>
              <a:t>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cubic, restricted cubic, B-</a:t>
                </a:r>
                <a:r>
                  <a:rPr b="1"/>
                  <a:t>Splines</a:t>
                </a:r>
                <a:r>
                  <a:rPr/>
                  <a:t> and </a:t>
                </a:r>
                <a:r>
                  <a:rPr b="1"/>
                  <a:t>Generalised Additive Models (GAMs)</a:t>
                </a:r>
                <a:r>
                  <a:rPr/>
                  <a:t> can provide very flexible ways to model data.</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geom_smooth()</a:t>
                </a:r>
                <a:r>
                  <a:rPr/>
                  <a:t> from ggplot2 uses GAMs depending on how many data points there are.</a:t>
                </a:r>
              </a:p>
              <a:p>
                <a:pPr lvl="0" marL="0" indent="0">
                  <a:buNone/>
                </a:pPr>
                <a14:m>
                  <m:oMathPara xmlns:m="http://schemas.openxmlformats.org/officeDocument/2006/math">
                    <m:oMathParaPr>
                      <m:jc m:val="center"/>
                    </m:oMathParaPr>
                    <m:oMath>
                      <m:r>
                        <m:t> </m:t>
                      </m:r>
                    </m:oMath>
                  </m:oMathPara>
                </a14:m>
              </a:p>
              <a:p>
                <a:pPr lvl="0" marL="0" indent="0">
                  <a:buNone/>
                </a:pPr>
                <a:r>
                  <a:rPr/>
                  <a:t>Beyond this course.</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sz="1800">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rms</a:t>
                </a:r>
                <a:r>
                  <a:rPr/>
                  <a:t> package provides a full set of tools for all kinds of regression problems.</a:t>
                </a:r>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6]</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Specifically, since these errors can be positive or negative, we can try to minimise the sum of the squares of the errors.</a:t>
                </a:r>
              </a:p>
              <a:p>
                <a:pPr lvl="0" marL="0" indent="0">
                  <a:buNone/>
                </a:pPr>
                <a:r>
                  <a:rPr/>
                  <a:t>This is the principle of </a:t>
                </a:r>
                <a:r>
                  <a:rPr b="1"/>
                  <a:t>least squares</a:t>
                </a:r>
                <a:r>
                  <a:rPr/>
                  <a:t> (LS).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so that</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is the smallest / minimum it can be.</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i="1">
                <a:solidFill>
                  <a:srgbClr val="60A0B0"/>
                </a:solidFill>
                <a:latin typeface="Courier"/>
              </a:rPr>
              <a:t>## [1] 577.8911</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i="1">
                <a:solidFill>
                  <a:srgbClr val="60A0B0"/>
                </a:solidFill>
                <a:latin typeface="Courier"/>
              </a:rPr>
              <a:t>## [1] 262.3172</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1</a:t>
            </a:r>
            <a:r>
              <a:rPr sz="1800">
                <a:latin typeface="Courier"/>
              </a:rPr>
              <a:t>))</a:t>
            </a:r>
            <a:br/>
            <a:r>
              <a:rPr sz="1800" i="1">
                <a:solidFill>
                  <a:srgbClr val="60A0B0"/>
                </a:solidFill>
                <a:latin typeface="Courier"/>
              </a:rPr>
              <a:t>## [1] 118.1222</a:t>
            </a:r>
            <a:b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br/>
            <a:r>
              <a:rPr sz="1800" i="1">
                <a:solidFill>
                  <a:srgbClr val="60A0B0"/>
                </a:solidFill>
                <a:latin typeface="Courier"/>
              </a:rPr>
              <a:t>## [1] 80.71504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6:</a:t>
            </a:r>
            <a:r>
              <a:rPr/>
              <a:t> </a:t>
            </a:r>
            <a:r>
              <a:rPr/>
              <a:t>Basic</a:t>
            </a:r>
            <a:r>
              <a:rPr/>
              <a:t> </a:t>
            </a:r>
            <a:r>
              <a:rPr/>
              <a:t>regression</a:t>
            </a:r>
            <a:r>
              <a:rPr/>
              <a:t> </a:t>
            </a:r>
            <a:r>
              <a:rPr/>
              <a:t>modelling</a:t>
            </a:r>
            <a:r>
              <a:rPr/>
              <a:t> </a:t>
            </a:r>
            <a:r>
              <a:rPr/>
              <a:t>&amp;</a:t>
            </a:r>
            <a:r>
              <a:rPr/>
              <a:t> </a:t>
            </a:r>
            <a:r>
              <a:rPr/>
              <a:t>GLM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br/>
                <a:r>
                  <a:rPr sz="1800" i="1">
                    <a:solidFill>
                      <a:srgbClr val="60A0B0"/>
                    </a:solidFill>
                    <a:latin typeface="Courier"/>
                  </a:rPr>
                  <a:t>## [1] 2.551332 1.458639</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br/>
                <a:r>
                  <a:rPr sz="1800" i="1">
                    <a:solidFill>
                      <a:srgbClr val="60A0B0"/>
                    </a:solidFill>
                    <a:latin typeface="Courier"/>
                  </a:rPr>
                  <a:t>## [1] 75.59071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lm(formula = y ~ x, data = df)</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(Intercept)            x  </a:t>
                </a:r>
                <a:br/>
                <a:r>
                  <a:rPr sz="1800" i="1">
                    <a:solidFill>
                      <a:srgbClr val="60A0B0"/>
                    </a:solidFill>
                    <a:latin typeface="Courier"/>
                  </a:rPr>
                  <a:t>##       2.551        1.459</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write where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a:t>
                </a:r>
              </a:p>
              <a:p>
                <a:pPr lvl="1"/>
                <a:r>
                  <a:rPr/>
                  <a:t>the regression sum of squares </a:t>
                </a:r>
                <a14:m>
                  <m:oMath xmlns:m="http://schemas.openxmlformats.org/officeDocument/2006/math">
                    <m:r>
                      <m:t>R</m:t>
                    </m:r>
                    <m:r>
                      <m:t>S</m:t>
                    </m:r>
                    <m:r>
                      <m:t>S</m:t>
                    </m:r>
                    <m:r>
                      <m:t>=</m:t>
                    </m:r>
                    <m:sSubSup>
                      <m:e>
                        <m:r>
                          <m:t>S</m:t>
                        </m:r>
                      </m:e>
                      <m:sub>
                        <m:r>
                          <m:t>x</m:t>
                        </m:r>
                        <m:r>
                          <m:t>y</m:t>
                        </m:r>
                      </m:sub>
                      <m:sup>
                        <m:r>
                          <m:t>2</m:t>
                        </m:r>
                      </m:sup>
                    </m:sSubSup>
                    <m:r>
                      <m:t>/</m:t>
                    </m:r>
                    <m:r>
                      <m:t>S</m:t>
                    </m:r>
                    <m:sSub>
                      <m:e>
                        <m:r>
                          <m:t>S</m:t>
                        </m:r>
                      </m:e>
                      <m:sub>
                        <m:r>
                          <m:t>x</m:t>
                        </m:r>
                      </m:sub>
                    </m:sSub>
                  </m:oMath>
                </a14:m>
              </a:p>
              <a:p>
                <a:pPr lvl="1"/>
                <a:r>
                  <a:rPr/>
                  <a:t>the error sum of squares </a:t>
                </a:r>
                <a14:m>
                  <m:oMath xmlns:m="http://schemas.openxmlformats.org/officeDocument/2006/math">
                    <m:r>
                      <m:t>E</m:t>
                    </m:r>
                    <m:r>
                      <m:t>S</m:t>
                    </m:r>
                    <m:r>
                      <m:t>S</m:t>
                    </m:r>
                    <m:r>
                      <m:t>=</m:t>
                    </m:r>
                    <m:r>
                      <m:t>T</m:t>
                    </m:r>
                    <m:r>
                      <m:t>S</m:t>
                    </m:r>
                    <m:r>
                      <m:t>S</m:t>
                    </m:r>
                    <m:r>
                      <m:t>−</m:t>
                    </m:r>
                    <m:r>
                      <m:t>R</m:t>
                    </m:r>
                    <m:r>
                      <m:t>S</m:t>
                    </m:r>
                    <m:r>
                      <m:t>S</m:t>
                    </m:r>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r>
                      <m:t>(</m:t>
                    </m:r>
                    <m:r>
                      <m:rPr>
                        <m:sty m:val="b"/>
                      </m:rPr>
                      <m:t>y</m:t>
                    </m:r>
                    <m:r>
                      <m:t>,</m:t>
                    </m:r>
                    <m:r>
                      <m:rPr>
                        <m:sty m:val="b"/>
                      </m:rPr>
                      <m:t>x</m:t>
                    </m:r>
                    <m:r>
                      <m:t>)</m:t>
                    </m:r>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 (in a model with a single predictor).</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cover basic R commands, how to read data in, write data or results to files, merge data tables, produce various data summary statistics etc. We will not cover data visualisation (later session).</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a:t>
                </a:r>
                <a:r>
                  <a:rPr i="1"/>
                  <a:t>model likelihood</a:t>
                </a:r>
                <a:r>
                  <a:rPr/>
                  <a:t>:</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can 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a:t>
                </a:r>
              </a:p>
              <a:p>
                <a:pPr lvl="1"/>
                <a:r>
                  <a:rPr/>
                  <a:t>This may be surprising, since we had to make additional assumptions to be able to write down the likelihood function.</a:t>
                </a:r>
              </a:p>
              <a:p>
                <a:pPr lvl="1"/>
                <a:r>
                  <a:rPr/>
                  <a:t>In practice, fitting software minimise the negative log likelihood rather than maximising the likehihood.</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you fitted a model, you can predict new data, e.g. in the case of a linear model:</a:t>
                </a:r>
              </a:p>
              <a:p>
                <a:pPr lvl="0" marL="0" indent="0">
                  <a:buNone/>
                </a:pPr>
                <a14:m>
                  <m:oMathPara xmlns:m="http://schemas.openxmlformats.org/officeDocument/2006/math">
                    <m:oMathParaPr>
                      <m:jc m:val="center"/>
                    </m:oMathParaPr>
                    <m:oMath>
                      <m:sSub>
                        <m:e>
                          <m:acc>
                            <m:accPr>
                              <m:chr m:val="̂"/>
                            </m:accPr>
                            <m:e>
                              <m:r>
                                <m:t>y</m:t>
                              </m:r>
                            </m:e>
                          </m:acc>
                        </m:e>
                        <m:sub>
                          <m:r>
                            <m:t>n</m:t>
                          </m:r>
                          <m:r>
                            <m:t>e</m:t>
                          </m:r>
                          <m:r>
                            <m:t>w</m:t>
                          </m:r>
                        </m:sub>
                      </m:sSub>
                      <m:r>
                        <m:t>=</m:t>
                      </m:r>
                      <m:sSub>
                        <m:e>
                          <m:acc>
                            <m:accPr>
                              <m:chr m:val="̂"/>
                            </m:accPr>
                            <m:e>
                              <m:r>
                                <m:t>β</m:t>
                              </m:r>
                            </m:e>
                          </m:acc>
                        </m:e>
                        <m:sub>
                          <m:r>
                            <m:t>0</m:t>
                          </m:r>
                        </m:sub>
                      </m:sSub>
                      <m:r>
                        <m:t>+</m:t>
                      </m:r>
                      <m:sSub>
                        <m:e>
                          <m:acc>
                            <m:accPr>
                              <m:chr m:val="̂"/>
                            </m:accPr>
                            <m:e>
                              <m:r>
                                <m:t>β</m:t>
                              </m:r>
                            </m:e>
                          </m:acc>
                        </m:e>
                        <m:sub>
                          <m:r>
                            <m:t>1</m:t>
                          </m:r>
                        </m:sub>
                      </m:sSub>
                      <m:sSub>
                        <m:e>
                          <m:r>
                            <m:t>x</m:t>
                          </m:r>
                        </m:e>
                        <m:sub>
                          <m:r>
                            <m:t>n</m:t>
                          </m:r>
                          <m:r>
                            <m:t>e</m:t>
                          </m:r>
                          <m:r>
                            <m:t>w</m:t>
                          </m:r>
                        </m:sub>
                      </m:sSub>
                    </m:oMath>
                  </m:oMathPara>
                </a14:m>
              </a:p>
              <a:p>
                <a:pPr lvl="0" marL="0" indent="0">
                  <a:buNone/>
                </a:pPr>
                <a:r>
                  <a:rPr/>
                  <a:t>An important special case for diagnostic puposes is to predict the fitted value of your dataset:</a:t>
                </a:r>
              </a:p>
              <a:p>
                <a:pPr lvl="0" marL="0" indent="0">
                  <a:buNone/>
                </a:pPr>
                <a14:m>
                  <m:oMathPara xmlns:m="http://schemas.openxmlformats.org/officeDocument/2006/math">
                    <m:oMathParaPr>
                      <m:jc m:val="center"/>
                    </m:oMathParaPr>
                    <m:oMath>
                      <m:sSub>
                        <m:e>
                          <m:acc>
                            <m:accPr>
                              <m:chr m:val="̂"/>
                            </m:accPr>
                            <m:e>
                              <m:r>
                                <m:t>y</m:t>
                              </m:r>
                            </m:e>
                          </m:acc>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oMath>
                  </m:oMathPara>
                </a14:m>
              </a:p>
              <a:p>
                <a:pPr lvl="0" marL="0" indent="0">
                  <a:buNone/>
                </a:pPr>
                <a:r>
                  <a:rPr/>
                  <a:t>This allows you to compute the residuals:</a:t>
                </a:r>
              </a:p>
              <a:p>
                <a:pPr lvl="0" marL="0" indent="0">
                  <a:buNone/>
                </a:pPr>
                <a14:m>
                  <m:oMathPara xmlns:m="http://schemas.openxmlformats.org/officeDocument/2006/math">
                    <m:oMathParaPr>
                      <m:jc m:val="center"/>
                    </m:oMathParaPr>
                    <m:oMath>
                      <m:sSub>
                        <m:e>
                          <m:r>
                            <m:t>r</m:t>
                          </m:r>
                        </m:e>
                        <m:sub>
                          <m:r>
                            <m:t>i</m:t>
                          </m:r>
                        </m:sub>
                      </m:sSub>
                      <m:r>
                        <m:t>=</m:t>
                      </m:r>
                      <m:sSub>
                        <m:e>
                          <m:r>
                            <m:t>y</m:t>
                          </m:r>
                        </m:e>
                        <m:sub>
                          <m:r>
                            <m:t>i</m:t>
                          </m:r>
                        </m:sub>
                      </m:sSub>
                      <m:r>
                        <m:t>−</m:t>
                      </m:r>
                      <m:sSub>
                        <m:e>
                          <m:acc>
                            <m:accPr>
                              <m:chr m:val="̂"/>
                            </m:accPr>
                            <m:e>
                              <m:r>
                                <m:t>y</m:t>
                              </m:r>
                            </m:e>
                          </m:acc>
                        </m:e>
                        <m:sub>
                          <m:r>
                            <m:t>i</m:t>
                          </m:r>
                        </m:sub>
                      </m:sSub>
                    </m:oMath>
                  </m:oMathPara>
                </a14:m>
              </a:p>
              <a:p>
                <a:pPr lvl="0" marL="0" indent="0">
                  <a:buNone/>
                </a:pPr>
                <a:r>
                  <a:rPr/>
                  <a:t>The error sum of squares (ESS), also known as the residual sum of squares </a:t>
                </a:r>
                <a14:m>
                  <m:oMath xmlns:m="http://schemas.openxmlformats.org/officeDocument/2006/math">
                    <m:r>
                      <m:t>E</m:t>
                    </m:r>
                    <m:r>
                      <m:t>S</m:t>
                    </m:r>
                    <m:r>
                      <m:t>S</m:t>
                    </m:r>
                    <m:r>
                      <m:t>=</m:t>
                    </m:r>
                    <m:nary>
                      <m:naryPr>
                        <m:chr m:val="∑"/>
                        <m:limLoc m:val="undOvr"/>
                        <m:subHide m:val="0"/>
                        <m:supHide m:val="1"/>
                      </m:naryPr>
                      <m:sub>
                        <m:r>
                          <m:t>i</m:t>
                        </m:r>
                      </m:sub>
                      <m:sup>
                        <m:r>
                          <m:t>​</m:t>
                        </m:r>
                      </m:sup>
                      <m:e>
                        <m:sSubSup>
                          <m:e>
                            <m:r>
                              <m:t>r</m:t>
                            </m:r>
                          </m:e>
                          <m:sub>
                            <m:r>
                              <m:t>i</m:t>
                            </m:r>
                          </m:sub>
                          <m:sup>
                            <m:r>
                              <m:t>2</m:t>
                            </m:r>
                          </m:sup>
                        </m:sSubSup>
                      </m:e>
                    </m:nary>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oMath>
                </a14:m>
                <a:r>
                  <a:rPr/>
                  <a:t> is the variation not explained by the model: </a:t>
                </a:r>
                <a14:m>
                  <m:oMath xmlns:m="http://schemas.openxmlformats.org/officeDocument/2006/math">
                    <m:r>
                      <m:t>T</m:t>
                    </m:r>
                    <m:r>
                      <m:t>S</m:t>
                    </m:r>
                    <m:r>
                      <m:t>S</m:t>
                    </m:r>
                    <m:r>
                      <m:t>=</m:t>
                    </m:r>
                    <m:r>
                      <m:t>R</m:t>
                    </m:r>
                    <m:r>
                      <m:t>S</m:t>
                    </m:r>
                    <m:r>
                      <m:t>S</m:t>
                    </m:r>
                    <m:r>
                      <m:t>+</m:t>
                    </m:r>
                    <m:r>
                      <m:t>E</m:t>
                    </m:r>
                    <m:r>
                      <m:t>S</m:t>
                    </m:r>
                    <m:r>
                      <m:t>S</m:t>
                    </m:r>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0" marL="0" indent="0">
                  <a:buNone/>
                </a:pPr>
                <a14:m>
                  <m:oMathPara xmlns:m="http://schemas.openxmlformats.org/officeDocument/2006/math">
                    <m:oMathParaPr>
                      <m:jc m:val="center"/>
                    </m:oMathParaPr>
                    <m:oMath>
                      <m:r>
                        <m:t> </m:t>
                      </m:r>
                    </m:oMath>
                  </m:oMathPara>
                </a14:m>
              </a:p>
              <a:p>
                <a:pPr lvl="1"/>
                <a:r>
                  <a:rPr/>
                  <a:t>model diagnostics: residuals are quite useful for checking model assumptions, identifying influential observations etc. (more later)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Generalised</a:t>
            </a:r>
            <a:r>
              <a:rPr/>
              <a:t> </a:t>
            </a:r>
            <a:r>
              <a:rPr/>
              <a:t>linear</a:t>
            </a:r>
            <a:r>
              <a:rPr/>
              <a:t> </a:t>
            </a:r>
            <a:r>
              <a:rPr/>
              <a:t>model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 in the case where we make no assumptions about the distribution of the errors: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relates outcomes variables </a:t>
                </a:r>
                <a14:m>
                  <m:oMath xmlns:m="http://schemas.openxmlformats.org/officeDocument/2006/math">
                    <m:r>
                      <m:rPr>
                        <m:sty m:val="b"/>
                      </m:rPr>
                      <m:t>Y</m:t>
                    </m:r>
                  </m:oMath>
                </a14:m>
                <a:r>
                  <a:rPr/>
                  <a:t> to predictor variables </a:t>
                </a:r>
                <a14:m>
                  <m:oMath xmlns:m="http://schemas.openxmlformats.org/officeDocument/2006/math">
                    <m:r>
                      <m:rPr>
                        <m:sty m:val="b"/>
                      </m:rPr>
                      <m:t>X</m:t>
                    </m:r>
                  </m:oMath>
                </a14:m>
                <a:r>
                  <a:rPr/>
                  <a:t> via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rPr>
                          <m:sty m:val="b"/>
                        </m:rPr>
                        <m:t>Y</m:t>
                      </m:r>
                      <m:r>
                        <m:t>|</m:t>
                      </m:r>
                      <m:r>
                        <m:rPr>
                          <m:sty m:val="b"/>
                        </m:rPr>
                        <m:t>X</m:t>
                      </m:r>
                      <m:r>
                        <m:t>)</m:t>
                      </m:r>
                      <m:r>
                        <m:t>=</m:t>
                      </m:r>
                      <m:sSup>
                        <m:e>
                          <m:r>
                            <m:t>g</m:t>
                          </m:r>
                        </m:e>
                        <m:sup>
                          <m:r>
                            <m:t>−</m:t>
                          </m:r>
                          <m:r>
                            <m:t>1</m:t>
                          </m:r>
                        </m:sup>
                      </m:sSup>
                      <m:r>
                        <m:t>(</m:t>
                      </m:r>
                      <m:r>
                        <m:rPr>
                          <m:sty m:val="b"/>
                        </m:rPr>
                        <m:t>X</m:t>
                      </m:r>
                      <m:r>
                        <m:rPr>
                          <m:sty m:val="b"/>
                        </m:rPr>
                        <m:t>β</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Specifically the GLM consists of 3 things:</a:t>
                </a:r>
              </a:p>
              <a:p>
                <a:pPr lvl="1"/>
                <a14:m>
                  <m:oMath xmlns:m="http://schemas.openxmlformats.org/officeDocument/2006/math">
                    <m:r>
                      <m:rPr>
                        <m:sty m:val="b"/>
                      </m:rPr>
                      <m:t>Y</m:t>
                    </m:r>
                    <m:r>
                      <m:t>∼</m:t>
                    </m:r>
                    <m:r>
                      <m:t>F</m:t>
                    </m:r>
                  </m:oMath>
                </a14:m>
                <a:r>
                  <a:rPr/>
                  <a:t> where </a:t>
                </a:r>
                <a14:m>
                  <m:oMath xmlns:m="http://schemas.openxmlformats.org/officeDocument/2006/math">
                    <m:r>
                      <m:t>F</m:t>
                    </m:r>
                  </m:oMath>
                </a14:m>
                <a:r>
                  <a:rPr/>
                  <a:t> is an exponential family distribution mith mean </a:t>
                </a:r>
                <a14:m>
                  <m:oMath xmlns:m="http://schemas.openxmlformats.org/officeDocument/2006/math">
                    <m:r>
                      <m:rPr>
                        <m:sty m:val="b"/>
                      </m:rPr>
                      <m:t>μ</m:t>
                    </m:r>
                  </m:oMath>
                </a14:m>
              </a:p>
              <a:p>
                <a:pPr lvl="1"/>
                <a:r>
                  <a:rPr/>
                  <a:t>a </a:t>
                </a:r>
                <a:r>
                  <a:rPr b="1"/>
                  <a:t>linear predictor</a:t>
                </a:r>
                <a:r>
                  <a:rPr/>
                  <a:t> </a:t>
                </a:r>
                <a14:m>
                  <m:oMath xmlns:m="http://schemas.openxmlformats.org/officeDocument/2006/math">
                    <m:r>
                      <m:rPr>
                        <m:sty m:val="b"/>
                      </m:rPr>
                      <m:t>η</m:t>
                    </m:r>
                    <m:r>
                      <m:t>=</m:t>
                    </m:r>
                    <m:r>
                      <m:rPr>
                        <m:sty m:val="b"/>
                      </m:rPr>
                      <m:t>X</m:t>
                    </m:r>
                    <m:r>
                      <m:rPr>
                        <m:sty m:val="b"/>
                      </m:rPr>
                      <m:t>β</m:t>
                    </m:r>
                  </m:oMath>
                </a14:m>
              </a:p>
              <a:p>
                <a:pPr lvl="1"/>
                <a:r>
                  <a:rPr/>
                  <a:t>a </a:t>
                </a:r>
                <a:r>
                  <a:rPr b="1"/>
                  <a:t>link</a:t>
                </a:r>
                <a:r>
                  <a:rPr/>
                  <a:t> function g(), linking </a:t>
                </a:r>
                <a14:m>
                  <m:oMath xmlns:m="http://schemas.openxmlformats.org/officeDocument/2006/math">
                    <m:r>
                      <m:rPr>
                        <m:sty m:val="b"/>
                      </m:rPr>
                      <m:t>μ</m:t>
                    </m:r>
                  </m:oMath>
                </a14:m>
                <a:r>
                  <a:rPr/>
                  <a:t>, </a:t>
                </a:r>
                <a14:m>
                  <m:oMath xmlns:m="http://schemas.openxmlformats.org/officeDocument/2006/math">
                    <m:r>
                      <m:t>η</m:t>
                    </m:r>
                  </m:oMath>
                </a14:m>
                <a:r>
                  <a:rPr/>
                  <a:t>: </a:t>
                </a:r>
                <a14:m>
                  <m:oMath xmlns:m="http://schemas.openxmlformats.org/officeDocument/2006/math">
                    <m:r>
                      <m:t>g</m:t>
                    </m:r>
                    <m:r>
                      <m:t>(</m:t>
                    </m:r>
                    <m:r>
                      <m:rPr>
                        <m:sty m:val="b"/>
                      </m:rPr>
                      <m:t>μ</m:t>
                    </m:r>
                    <m:r>
                      <m:t>)</m:t>
                    </m:r>
                    <m:r>
                      <m:t>=</m:t>
                    </m:r>
                    <m:r>
                      <m:rPr>
                        <m:sty m:val="b"/>
                      </m:rPr>
                      <m:t>η</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 above uses matrix notation: </a:t>
                </a:r>
                <a14:m>
                  <m:oMath xmlns:m="http://schemas.openxmlformats.org/officeDocument/2006/math">
                    <m:r>
                      <m:rPr>
                        <m:sty m:val="b"/>
                      </m:rPr>
                      <m:t>Y</m:t>
                    </m:r>
                  </m:oMath>
                </a14:m>
                <a:r>
                  <a:rPr/>
                  <a:t>, </a:t>
                </a:r>
                <a14:m>
                  <m:oMath xmlns:m="http://schemas.openxmlformats.org/officeDocument/2006/math">
                    <m:r>
                      <m:rPr>
                        <m:sty m:val="b"/>
                      </m:rPr>
                      <m:t>X</m:t>
                    </m:r>
                  </m:oMath>
                </a14:m>
                <a:r>
                  <a:rPr/>
                  <a:t>, </a:t>
                </a:r>
                <a14:m>
                  <m:oMath xmlns:m="http://schemas.openxmlformats.org/officeDocument/2006/math">
                    <m:r>
                      <m:rPr>
                        <m:sty m:val="b"/>
                      </m:rPr>
                      <m:t>β</m:t>
                    </m:r>
                  </m:oMath>
                </a14:m>
                <a:r>
                  <a:rPr/>
                  <a:t> are all matrices.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nelder.jpg" id="0" name="Picture 1"/>
          <p:cNvPicPr>
            <a:picLocks noGrp="1" noChangeAspect="1"/>
          </p:cNvPicPr>
          <p:nvPr/>
        </p:nvPicPr>
        <p:blipFill>
          <a:blip r:embed="rId2"/>
          <a:stretch>
            <a:fillRect/>
          </a:stretch>
        </p:blipFill>
        <p:spPr bwMode="auto">
          <a:xfrm>
            <a:off x="838200" y="2159000"/>
            <a:ext cx="5181600" cy="3136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John</a:t>
            </a:r>
            <a:r>
              <a:rPr/>
              <a:t> </a:t>
            </a:r>
            <a:r>
              <a:rPr/>
              <a:t>Ashworth</a:t>
            </a:r>
            <a:r>
              <a:rPr/>
              <a:t> </a:t>
            </a:r>
            <a:r>
              <a:rPr/>
              <a:t>Nelder</a:t>
            </a:r>
            <a:r>
              <a:rPr/>
              <a:t> </a:t>
            </a:r>
            <a:r>
              <a:rPr/>
              <a:t>(public</a:t>
            </a:r>
            <a:r>
              <a:rPr/>
              <a:t> </a:t>
            </a:r>
            <a:r>
              <a:rPr/>
              <a:t>domain</a:t>
            </a:r>
            <a:r>
              <a:rPr/>
              <a:t> </a:t>
            </a:r>
            <a:r>
              <a:rPr/>
              <a:t>/</a:t>
            </a:r>
            <a:r>
              <a:rPr/>
              <a:t> </a:t>
            </a:r>
            <a:r>
              <a:rPr/>
              <a:t>Wikipedia)</a:t>
            </a:r>
          </a:p>
        </p:txBody>
      </p:sp>
      <p:pic>
        <p:nvPicPr>
          <p:cNvPr descr="images/wedderburn.jpg" id="0" name="Picture 1"/>
          <p:cNvPicPr>
            <a:picLocks noGrp="1" noChangeAspect="1"/>
          </p:cNvPicPr>
          <p:nvPr/>
        </p:nvPicPr>
        <p:blipFill>
          <a:blip r:embed="rId3"/>
          <a:stretch>
            <a:fillRect/>
          </a:stretch>
        </p:blipFill>
        <p:spPr bwMode="auto">
          <a:xfrm>
            <a:off x="6705600" y="1816100"/>
            <a:ext cx="4127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Robert</a:t>
            </a:r>
            <a:r>
              <a:rPr/>
              <a:t> </a:t>
            </a:r>
            <a:r>
              <a:rPr/>
              <a:t>Wedderburn</a:t>
            </a:r>
            <a:r>
              <a:rPr/>
              <a:t> </a:t>
            </a:r>
            <a:r>
              <a:rPr/>
              <a:t>(public</a:t>
            </a:r>
            <a:r>
              <a:rPr/>
              <a:t> </a:t>
            </a:r>
            <a:r>
              <a:rPr/>
              <a:t>domain</a:t>
            </a:r>
            <a:r>
              <a:rPr/>
              <a:t> </a:t>
            </a:r>
            <a:r>
              <a:rPr/>
              <a:t>/</a:t>
            </a:r>
            <a:r>
              <a:rPr/>
              <a:t> </a:t>
            </a:r>
            <a:r>
              <a:rPr/>
              <a:t>Wikipedia)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important special case is multiple linear regression:</a:t>
                </a:r>
              </a:p>
              <a:p>
                <a:pPr lvl="1"/>
                <a14:m>
                  <m:oMath xmlns:m="http://schemas.openxmlformats.org/officeDocument/2006/math">
                    <m:r>
                      <m:t>g</m:t>
                    </m:r>
                    <m:r>
                      <m:t>(</m:t>
                    </m:r>
                    <m:r>
                      <m:t>x</m:t>
                    </m:r>
                    <m:r>
                      <m:t>)</m:t>
                    </m:r>
                    <m:r>
                      <m:t>=</m:t>
                    </m:r>
                    <m:r>
                      <m:t>x</m:t>
                    </m:r>
                  </m:oMath>
                </a14:m>
              </a:p>
              <a:p>
                <a:pPr lvl="1"/>
                <a14:m>
                  <m:oMath xmlns:m="http://schemas.openxmlformats.org/officeDocument/2006/math">
                    <m:r>
                      <m:t>Y</m:t>
                    </m:r>
                    <m:r>
                      <m:t>∼</m:t>
                    </m:r>
                    <m:r>
                      <m:rPr>
                        <m:sty m:val="p"/>
                        <m:scr m:val="script"/>
                      </m:rPr>
                      <m:t>N</m:t>
                    </m:r>
                    <m:r>
                      <m:t>(</m:t>
                    </m:r>
                    <m:r>
                      <m:t>η</m:t>
                    </m:r>
                    <m:r>
                      <m:t>,</m:t>
                    </m:r>
                    <m:sSup>
                      <m:e>
                        <m:r>
                          <m:t>σ</m:t>
                        </m:r>
                      </m:e>
                      <m:sup>
                        <m:r>
                          <m:t>2</m:t>
                        </m:r>
                      </m:sup>
                    </m:sSup>
                    <m:r>
                      <m:t>)</m:t>
                    </m:r>
                  </m:oMath>
                </a14:m>
              </a:p>
              <a:p>
                <a:pPr lvl="0" marL="0" indent="0">
                  <a:buNone/>
                </a:pPr>
                <a:r>
                  <a:rPr/>
                  <a:t>This can be written as: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r>
                  <a:rPr/>
                  <a:t>A special case of this model: 1 or 2 categorical predictor(s) only (one- or two-way ANOVA; see practical).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Same model we fitted before with </a:t>
            </a:r>
            <a:r>
              <a:rPr sz="1800">
                <a:latin typeface="Courier"/>
              </a:rPr>
              <a:t>lm()</a:t>
            </a:r>
            <a:r>
              <a:rPr/>
              <a:t>:</a:t>
            </a:r>
          </a:p>
          <a:p>
            <a:pPr lvl="0" marL="1270000" indent="0">
              <a:buNone/>
            </a:pPr>
            <a:r>
              <a:rPr sz="1800">
                <a:latin typeface="Courier"/>
              </a:rPr>
              <a:t>modAlt&lt;-</a:t>
            </a:r>
            <a:r>
              <a:rPr sz="1800" b="1">
                <a:solidFill>
                  <a:srgbClr val="007020"/>
                </a:solidFill>
                <a:latin typeface="Courier"/>
              </a:rPr>
              <a:t>glm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r>
              <a:rPr sz="1800">
                <a:solidFill>
                  <a:srgbClr val="902000"/>
                </a:solidFill>
                <a:latin typeface="Courier"/>
              </a:rPr>
              <a:t>family=</a:t>
            </a:r>
            <a:r>
              <a:rPr sz="1800" b="1">
                <a:solidFill>
                  <a:srgbClr val="007020"/>
                </a:solidFill>
                <a:latin typeface="Courier"/>
              </a:rPr>
              <a:t>gaussian</a:t>
            </a:r>
            <a:r>
              <a:rPr sz="1800">
                <a:latin typeface="Courier"/>
              </a:rPr>
              <a:t>(</a:t>
            </a:r>
            <a:r>
              <a:rPr sz="1800">
                <a:solidFill>
                  <a:srgbClr val="4070A0"/>
                </a:solidFill>
                <a:latin typeface="Courier"/>
              </a:rPr>
              <a:t>"identity"</a:t>
            </a:r>
            <a:r>
              <a:rPr sz="1800">
                <a:latin typeface="Courier"/>
              </a:rPr>
              <a:t>))</a:t>
            </a:r>
            <a:br/>
            <a:br/>
            <a:r>
              <a:rPr sz="1800" b="1">
                <a:solidFill>
                  <a:srgbClr val="007020"/>
                </a:solidFill>
                <a:latin typeface="Courier"/>
              </a:rPr>
              <a:t>summary</a:t>
            </a:r>
            <a:r>
              <a:rPr sz="1800">
                <a:latin typeface="Courier"/>
              </a:rPr>
              <a:t>(modAlt)</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y ~ x, family = gaussian("identity"), data = df)</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-3.7906  -0.7144   0.0007   1.2046   3.4238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t value Pr(&gt;|t|)    </a:t>
            </a:r>
            <a:br/>
            <a:r>
              <a:rPr sz="1800" i="1">
                <a:solidFill>
                  <a:srgbClr val="60A0B0"/>
                </a:solidFill>
                <a:latin typeface="Courier"/>
              </a:rPr>
              <a:t>## (Intercept)   2.5512     0.3640   7.009 3.84e-07 ***</a:t>
            </a:r>
            <a:br/>
            <a:r>
              <a:rPr sz="1800" i="1">
                <a:solidFill>
                  <a:srgbClr val="60A0B0"/>
                </a:solidFill>
                <a:latin typeface="Courier"/>
              </a:rPr>
              <a:t>## x             1.4586     0.1355  10.765 1.87e-10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gaussian family taken to be 3.286552)</a:t>
            </a:r>
            <a:br/>
            <a:r>
              <a:rPr sz="1800" i="1">
                <a:solidFill>
                  <a:srgbClr val="60A0B0"/>
                </a:solidFill>
                <a:latin typeface="Courier"/>
              </a:rPr>
              <a:t>## </a:t>
            </a:r>
            <a:br/>
            <a:r>
              <a:rPr sz="1800" i="1">
                <a:solidFill>
                  <a:srgbClr val="60A0B0"/>
                </a:solidFill>
                <a:latin typeface="Courier"/>
              </a:rPr>
              <a:t>##     Null deviance: 456.478  on 24  degrees of freedom</a:t>
            </a:r>
            <a:br/>
            <a:r>
              <a:rPr sz="1800" i="1">
                <a:solidFill>
                  <a:srgbClr val="60A0B0"/>
                </a:solidFill>
                <a:latin typeface="Courier"/>
              </a:rPr>
              <a:t>## Residual deviance:  75.591  on 23  degrees of freedom</a:t>
            </a:r>
            <a:br/>
            <a:r>
              <a:rPr sz="1800" i="1">
                <a:solidFill>
                  <a:srgbClr val="60A0B0"/>
                </a:solidFill>
                <a:latin typeface="Courier"/>
              </a:rPr>
              <a:t>## AIC: 104.61</a:t>
            </a:r>
            <a:br/>
            <a:r>
              <a:rPr sz="1800" i="1">
                <a:solidFill>
                  <a:srgbClr val="60A0B0"/>
                </a:solidFill>
                <a:latin typeface="Courier"/>
              </a:rPr>
              <a:t>## </a:t>
            </a:r>
            <a:br/>
            <a:r>
              <a:rPr sz="1800" i="1">
                <a:solidFill>
                  <a:srgbClr val="60A0B0"/>
                </a:solidFill>
                <a:latin typeface="Courier"/>
              </a:rPr>
              <a:t>## Number of Fisher Scoring iterations: 2</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linear predictor is linear in the coefficients </a:t>
                </a:r>
                <a14:m>
                  <m:oMath xmlns:m="http://schemas.openxmlformats.org/officeDocument/2006/math">
                    <m:sSub>
                      <m:e>
                        <m:r>
                          <m:t>β</m:t>
                        </m:r>
                      </m:e>
                      <m:sub>
                        <m:r>
                          <m:t>i</m:t>
                        </m:r>
                      </m:sub>
                    </m:sSub>
                  </m:oMath>
                </a14:m>
                <a:r>
                  <a:rPr/>
                  <a:t>.</a:t>
                </a:r>
              </a:p>
              <a:p>
                <a:pPr lvl="0" marL="0" indent="0">
                  <a:buNone/>
                </a:pPr>
                <a:r>
                  <a:rPr/>
                  <a:t>These are 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X</m:t>
                      </m:r>
                      <m:r>
                        <m:t>+</m:t>
                      </m:r>
                      <m:sSub>
                        <m:e>
                          <m:r>
                            <m:t>β</m:t>
                          </m:r>
                        </m:e>
                        <m:sub>
                          <m:r>
                            <m:t>2</m:t>
                          </m:r>
                        </m:sub>
                      </m:sSub>
                      <m:sSup>
                        <m:e>
                          <m:r>
                            <m:t>X</m:t>
                          </m:r>
                        </m:e>
                        <m:sup>
                          <m:r>
                            <m:t>2</m:t>
                          </m:r>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l</m:t>
                      </m:r>
                      <m:r>
                        <m:t>o</m:t>
                      </m:r>
                      <m:r>
                        <m:t>g</m:t>
                      </m:r>
                      <m:r>
                        <m:t>(</m:t>
                      </m:r>
                      <m:r>
                        <m:t>X</m:t>
                      </m:r>
                      <m:r>
                        <m:t>)</m:t>
                      </m:r>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sSup>
                        <m:e>
                          <m:r>
                            <m:t>e</m:t>
                          </m:r>
                        </m:e>
                        <m:sup>
                          <m:r>
                            <m:t>−</m:t>
                          </m:r>
                          <m:sSub>
                            <m:e>
                              <m:r>
                                <m:t>β</m:t>
                              </m:r>
                            </m:e>
                            <m:sub>
                              <m:r>
                                <m:t>1</m:t>
                              </m:r>
                            </m:sub>
                          </m:sSub>
                          <m:r>
                            <m:t>X</m:t>
                          </m:r>
                        </m:sup>
                      </m:sSup>
                    </m:oMath>
                  </m:oMathPara>
                </a14:m>
              </a:p>
              <a:p>
                <a:pPr lvl="0" marL="0" indent="0">
                  <a:buNone/>
                </a:pPr>
                <a:r>
                  <a:rPr/>
                  <a:t>These are non-linear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sSup>
                        <m:e>
                          <m:r>
                            <m:t>X</m:t>
                          </m:r>
                        </m:e>
                        <m:sup>
                          <m:r>
                            <m:t>−</m:t>
                          </m:r>
                          <m:sSub>
                            <m:e>
                              <m:r>
                                <m:t>β</m:t>
                              </m:r>
                            </m:e>
                            <m:sub>
                              <m:r>
                                <m:t>2</m:t>
                              </m:r>
                            </m:sub>
                          </m:sSub>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f>
                        <m:fPr>
                          <m:type m:val="bar"/>
                        </m:fPr>
                        <m:num>
                          <m:sSub>
                            <m:e>
                              <m:r>
                                <m:t>β</m:t>
                              </m:r>
                            </m:e>
                            <m:sub>
                              <m:r>
                                <m:t>0</m:t>
                              </m:r>
                            </m:sub>
                          </m:sSub>
                        </m:num>
                        <m:den>
                          <m:r>
                            <m:t>1</m:t>
                          </m:r>
                          <m:r>
                            <m:t>+</m:t>
                          </m:r>
                          <m:r>
                            <m:t>(</m:t>
                          </m:r>
                          <m:r>
                            <m:t>X</m:t>
                          </m:r>
                          <m:r>
                            <m:t>/</m:t>
                          </m:r>
                          <m:sSub>
                            <m:e>
                              <m:r>
                                <m:t>β</m:t>
                              </m:r>
                            </m:e>
                            <m:sub>
                              <m:r>
                                <m:t>1</m:t>
                              </m:r>
                            </m:sub>
                          </m:sSub>
                          <m:sSup>
                            <m:e>
                              <m:r>
                                <m:t>)</m:t>
                              </m:r>
                            </m:e>
                            <m:sup>
                              <m:r>
                                <m:t>2</m:t>
                              </m:r>
                            </m:sup>
                          </m:sSup>
                        </m:den>
                      </m:f>
                    </m:oMath>
                  </m:oMathPara>
                </a14:m>
              </a:p>
              <a:p>
                <a:pPr lvl="0" marL="0" indent="0">
                  <a:buNone/>
                </a:pPr>
                <a14:m>
                  <m:oMathPara xmlns:m="http://schemas.openxmlformats.org/officeDocument/2006/math">
                    <m:oMathParaPr>
                      <m:jc m:val="center"/>
                    </m:oMathParaPr>
                    <m:oMath>
                      <m:r>
                        <m:t>E</m:t>
                      </m:r>
                      <m:r>
                        <m:t>[</m:t>
                      </m:r>
                      <m:r>
                        <m:t>Y</m:t>
                      </m:r>
                      <m:r>
                        <m:t>|</m:t>
                      </m:r>
                      <m:r>
                        <m:t>X</m:t>
                      </m:r>
                      <m:r>
                        <m:t>]</m:t>
                      </m:r>
                      <m:r>
                        <m:t>=</m:t>
                      </m:r>
                      <m:d>
                        <m:dPr>
                          <m:begChr m:val="{"/>
                          <m:endChr m:val=""/>
                          <m:grow/>
                        </m:dPr>
                        <m:e>
                          <m:m>
                            <m:mPr>
                              <m:baseJc m:val="center"/>
                              <m:plcHide m:val="1"/>
                              <m:mcs>
                                <m:mc>
                                  <m:mcPr>
                                    <m:mcJc m:val="left"/>
                                    <m:count m:val="1"/>
                                  </m:mcPr>
                                </m:mc>
                                <m:mc>
                                  <m:mcPr>
                                    <m:mcJc m:val="left"/>
                                    <m:count m:val="1"/>
                                  </m:mcPr>
                                </m:mc>
                              </m:mcs>
                            </m:mPr>
                            <m:mr>
                              <m:e>
                                <m:sSub>
                                  <m:e>
                                    <m:r>
                                      <m:t>β</m:t>
                                    </m:r>
                                  </m:e>
                                  <m:sub>
                                    <m:r>
                                      <m:t>0</m:t>
                                    </m:r>
                                  </m:sub>
                                </m:sSub>
                                <m:r>
                                  <m:t>+</m:t>
                                </m:r>
                                <m:sSub>
                                  <m:e>
                                    <m:r>
                                      <m:t>β</m:t>
                                    </m:r>
                                  </m:e>
                                  <m:sub>
                                    <m:r>
                                      <m:t>1</m:t>
                                    </m:r>
                                  </m:sub>
                                </m:sSub>
                                <m:r>
                                  <m:t>X</m:t>
                                </m:r>
                              </m:e>
                              <m:e>
                                <m:r>
                                  <m:rPr>
                                    <m:sty m:val="p"/>
                                  </m:rPr>
                                  <m:t> if </m:t>
                                </m:r>
                                <m:r>
                                  <m:t>x</m:t>
                                </m:r>
                                <m:r>
                                  <m:t>&lt;</m:t>
                                </m:r>
                                <m:sSub>
                                  <m:e>
                                    <m:r>
                                      <m:t>x</m:t>
                                    </m:r>
                                  </m:e>
                                  <m:sub>
                                    <m:r>
                                      <m:t>0</m:t>
                                    </m:r>
                                  </m:sub>
                                </m:sSub>
                              </m:e>
                            </m:mr>
                            <m:mr>
                              <m:e>
                                <m:sSub>
                                  <m:e>
                                    <m:r>
                                      <m:t>β</m:t>
                                    </m:r>
                                  </m:e>
                                  <m:sub>
                                    <m:r>
                                      <m:t>2</m:t>
                                    </m:r>
                                  </m:sub>
                                </m:sSub>
                                <m:r>
                                  <m:t>+</m:t>
                                </m:r>
                                <m:sSub>
                                  <m:e>
                                    <m:r>
                                      <m:t>β</m:t>
                                    </m:r>
                                  </m:e>
                                  <m:sub>
                                    <m:r>
                                      <m:t>3</m:t>
                                    </m:r>
                                  </m:sub>
                                </m:sSub>
                                <m:r>
                                  <m:t>X</m:t>
                                </m:r>
                              </m:e>
                              <m:e>
                                <m:r>
                                  <m:rPr>
                                    <m:sty m:val="p"/>
                                  </m:rPr>
                                  <m:t> otherwise</m:t>
                                </m:r>
                              </m:e>
                            </m:mr>
                          </m:m>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now observe data </a:t>
                </a:r>
                <a14:m>
                  <m:oMath xmlns:m="http://schemas.openxmlformats.org/officeDocument/2006/math">
                    <m:r>
                      <m:t>D</m:t>
                    </m:r>
                    <m:r>
                      <m:t>=</m:t>
                    </m:r>
                    <m:r>
                      <m:t>{</m:t>
                    </m:r>
                    <m:r>
                      <m:rPr>
                        <m:sty m:val="b"/>
                      </m:rPr>
                      <m:t>y</m:t>
                    </m:r>
                    <m:r>
                      <m:t>,</m:t>
                    </m:r>
                    <m:r>
                      <m:rPr>
                        <m:sty m:val="b"/>
                      </m:rPr>
                      <m:t>x</m:t>
                    </m:r>
                    <m:r>
                      <m:t>}</m:t>
                    </m:r>
                  </m:oMath>
                </a14:m>
                <a:r>
                  <a:rPr/>
                  <a:t> consisting of </a:t>
                </a:r>
                <a14:m>
                  <m:oMath xmlns:m="http://schemas.openxmlformats.org/officeDocument/2006/math">
                    <m:r>
                      <m:t>n</m:t>
                    </m:r>
                  </m:oMath>
                </a14:m>
                <a:r>
                  <a:rPr/>
                  <a:t> observations for 1 response and </a:t>
                </a:r>
                <a14:m>
                  <m:oMath xmlns:m="http://schemas.openxmlformats.org/officeDocument/2006/math">
                    <m:r>
                      <m:t>p</m:t>
                    </m:r>
                  </m:oMath>
                </a14:m>
                <a:r>
                  <a:rPr/>
                  <a:t> predictors. We can compute the probability density of observing these data:</a:t>
                </a:r>
              </a:p>
              <a:p>
                <a:pPr lvl="0" marL="0" indent="0">
                  <a:buNone/>
                </a:pPr>
                <a14:m>
                  <m:oMathPara xmlns:m="http://schemas.openxmlformats.org/officeDocument/2006/math">
                    <m:oMathParaPr>
                      <m:jc m:val="center"/>
                    </m:oMathParaPr>
                    <m:oMath>
                      <m:r>
                        <m:t>L</m:t>
                      </m:r>
                      <m:r>
                        <m:t>(</m:t>
                      </m:r>
                      <m:r>
                        <m:t>D</m:t>
                      </m:r>
                      <m:r>
                        <m:t>|</m:t>
                      </m:r>
                      <m:r>
                        <m:rPr>
                          <m:sty m:val="b"/>
                        </m:rPr>
                        <m:t>θ</m:t>
                      </m:r>
                      <m:r>
                        <m:t>)</m:t>
                      </m:r>
                      <m:r>
                        <m:t>=</m:t>
                      </m:r>
                      <m:nary>
                        <m:naryPr>
                          <m:chr m:val="∏"/>
                          <m:limLoc m:val="undOvr"/>
                          <m:subHide m:val="0"/>
                          <m:supHide m:val="0"/>
                        </m:naryPr>
                        <m:sub>
                          <m:r>
                            <m:t>i</m:t>
                          </m:r>
                          <m:r>
                            <m:t>=</m:t>
                          </m:r>
                          <m:r>
                            <m:t>1</m:t>
                          </m:r>
                        </m:sub>
                        <m:sup>
                          <m:r>
                            <m:t>n</m:t>
                          </m:r>
                        </m:sup>
                        <m:e>
                          <m:r>
                            <m:t>f</m:t>
                          </m:r>
                        </m:e>
                      </m:nary>
                      <m:r>
                        <m:t>(</m:t>
                      </m:r>
                      <m:sSub>
                        <m:e>
                          <m:r>
                            <m:t>y</m:t>
                          </m:r>
                        </m:e>
                        <m:sub>
                          <m:r>
                            <m:t>i</m:t>
                          </m:r>
                        </m:sub>
                      </m:sSub>
                      <m:r>
                        <m:t>;</m:t>
                      </m:r>
                      <m:sSub>
                        <m:e>
                          <m:r>
                            <m:t>μ</m:t>
                          </m:r>
                        </m:e>
                        <m:sub>
                          <m:r>
                            <m:t>i</m:t>
                          </m:r>
                        </m:sub>
                      </m:sSub>
                      <m:r>
                        <m:t>=</m:t>
                      </m:r>
                      <m:sSub>
                        <m:e>
                          <m:r>
                            <m:t>β</m:t>
                          </m:r>
                        </m:e>
                        <m:sub>
                          <m:r>
                            <m:t>0</m:t>
                          </m:r>
                        </m:sub>
                      </m:sSub>
                      <m:r>
                        <m:t>+</m:t>
                      </m:r>
                      <m:sSub>
                        <m:e>
                          <m:r>
                            <m:t>β</m:t>
                          </m:r>
                        </m:e>
                        <m:sub>
                          <m:r>
                            <m:t>1</m:t>
                          </m:r>
                        </m:sub>
                      </m:sSub>
                      <m:sSub>
                        <m:e>
                          <m:r>
                            <m:t>x</m:t>
                          </m:r>
                        </m:e>
                        <m:sub>
                          <m:r>
                            <m:t>i</m:t>
                          </m:r>
                          <m:r>
                            <m:t>1</m:t>
                          </m:r>
                        </m:sub>
                      </m:sSub>
                      <m:r>
                        <m:t>+</m:t>
                      </m:r>
                      <m:r>
                        <m:t>…</m:t>
                      </m:r>
                      <m:r>
                        <m:t>+</m:t>
                      </m:r>
                      <m:sSub>
                        <m:e>
                          <m:r>
                            <m:t>β</m:t>
                          </m:r>
                        </m:e>
                        <m:sub>
                          <m:r>
                            <m:t>p</m:t>
                          </m:r>
                        </m:sub>
                      </m:sSub>
                      <m:sSub>
                        <m:e>
                          <m:r>
                            <m:t>x</m:t>
                          </m:r>
                        </m:e>
                        <m:sub>
                          <m:r>
                            <m:t>i</m:t>
                          </m:r>
                          <m:r>
                            <m:t>p</m:t>
                          </m:r>
                        </m:sub>
                      </m:sSub>
                      <m:r>
                        <m:t>,</m:t>
                      </m:r>
                      <m:sSub>
                        <m:e>
                          <m:r>
                            <m:t>σ</m:t>
                          </m:r>
                        </m:e>
                        <m:sub>
                          <m:r>
                            <m:t>i</m:t>
                          </m:r>
                        </m:sub>
                      </m:sSub>
                      <m:r>
                        <m:t>)</m:t>
                      </m:r>
                    </m:oMath>
                  </m:oMathPara>
                </a14:m>
              </a:p>
              <a:p>
                <a:pPr lvl="0" marL="0" indent="0">
                  <a:buNone/>
                </a:pPr>
                <a:r>
                  <a:rPr/>
                  <a:t>where </a:t>
                </a:r>
                <a14:m>
                  <m:oMath xmlns:m="http://schemas.openxmlformats.org/officeDocument/2006/math">
                    <m:r>
                      <m:rPr>
                        <m:sty m:val="b"/>
                      </m:rPr>
                      <m:t>θ</m:t>
                    </m:r>
                    <m:r>
                      <m:t>=</m:t>
                    </m:r>
                    <m:r>
                      <m:t>(</m:t>
                    </m:r>
                    <m:sSub>
                      <m:e>
                        <m:r>
                          <m:t>β</m:t>
                        </m:r>
                      </m:e>
                      <m:sub>
                        <m:r>
                          <m:t>0</m:t>
                        </m:r>
                      </m:sub>
                    </m:sSub>
                    <m:r>
                      <m:t>,</m:t>
                    </m:r>
                    <m:r>
                      <m:t>…</m:t>
                    </m:r>
                    <m:r>
                      <m:t>,</m:t>
                    </m:r>
                    <m:sSub>
                      <m:e>
                        <m:r>
                          <m:t>β</m:t>
                        </m:r>
                      </m:e>
                      <m:sub>
                        <m:r>
                          <m:t>k</m:t>
                        </m:r>
                      </m:sub>
                    </m:sSub>
                    <m:r>
                      <m:t>,</m:t>
                    </m:r>
                    <m:r>
                      <m:t>σ</m:t>
                    </m:r>
                    <m:r>
                      <m:t>)</m:t>
                    </m:r>
                  </m:oMath>
                </a14:m>
                <a:r>
                  <a:rPr/>
                  <a:t>, and </a:t>
                </a:r>
                <a14:m>
                  <m:oMath xmlns:m="http://schemas.openxmlformats.org/officeDocument/2006/math">
                    <m:r>
                      <m:t>f</m:t>
                    </m:r>
                    <m:r>
                      <m:t>(</m:t>
                    </m:r>
                    <m:r>
                      <m:t>;</m:t>
                    </m:r>
                    <m:r>
                      <m:t>μ</m:t>
                    </m:r>
                    <m:r>
                      <m:t>,</m:t>
                    </m:r>
                    <m:r>
                      <m:t>σ</m:t>
                    </m:r>
                    <m:r>
                      <m:t>)</m:t>
                    </m:r>
                  </m:oMath>
                </a14:m>
                <a:r>
                  <a:rPr/>
                  <a:t> is the pdf of the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r>
                      <m:t>,</m:t>
                    </m:r>
                    <m:r>
                      <m:t>σ</m:t>
                    </m:r>
                  </m:oMath>
                </a14:m>
                <a:r>
                  <a:rPr/>
                  <a:t> that maximise the likelihood </a:t>
                </a:r>
                <a14:m>
                  <m:oMath xmlns:m="http://schemas.openxmlformats.org/officeDocument/2006/math">
                    <m:r>
                      <m:t>L</m:t>
                    </m:r>
                    <m:r>
                      <m:t>(</m:t>
                    </m:r>
                    <m:r>
                      <m:t>D</m:t>
                    </m:r>
                    <m:r>
                      <m:t>|</m:t>
                    </m:r>
                    <m:r>
                      <m:rPr>
                        <m:sty m:val="b"/>
                      </m:rPr>
                      <m:t>θ</m:t>
                    </m:r>
                    <m:r>
                      <m:t>)</m:t>
                    </m:r>
                  </m:oMath>
                </a14:m>
                <a:r>
                  <a:rPr/>
                  <a:t> are known as the </a:t>
                </a:r>
                <a:r>
                  <a:rPr b="1"/>
                  <a:t>maximum likelihood estimates</a:t>
                </a:r>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t>…</m:t>
                                </m:r>
                              </m:e>
                              <m:e>
                                <m:r>
                                  <m:t> </m:t>
                                </m:r>
                                <m:sSub>
                                  <m:e>
                                    <m:r>
                                      <m:t>X</m:t>
                                    </m:r>
                                  </m:e>
                                  <m:sub>
                                    <m:r>
                                      <m:t>p</m:t>
                                    </m:r>
                                    <m:r>
                                      <m:t>1</m:t>
                                    </m:r>
                                  </m:sub>
                                </m:sSub>
                              </m:e>
                            </m:mr>
                            <m:mr>
                              <m:e>
                                <m:r>
                                  <m:t>⋮</m:t>
                                </m:r>
                              </m:e>
                              <m:e>
                                <m:r>
                                  <m:t> </m:t>
                                </m:r>
                                <m:r>
                                  <m:t>⋮</m:t>
                                </m:r>
                              </m:e>
                              <m:e>
                                <m:r>
                                  <m:t> </m:t>
                                </m:r>
                                <m:r>
                                  <m:t>⋮</m:t>
                                </m:r>
                              </m:e>
                              <m:e>
                                <m:r>
                                  <m:t> </m:t>
                                </m:r>
                                <m:r>
                                  <m:t>⋮</m:t>
                                </m:r>
                              </m:e>
                            </m:mr>
                            <m:mr>
                              <m:e>
                                <m:r>
                                  <m:t>1</m:t>
                                </m:r>
                              </m:e>
                              <m:e>
                                <m:r>
                                  <m:t> </m:t>
                                </m:r>
                                <m:sSub>
                                  <m:e>
                                    <m:r>
                                      <m:t>X</m:t>
                                    </m:r>
                                  </m:e>
                                  <m:sub>
                                    <m:r>
                                      <m:t>1</m:t>
                                    </m:r>
                                    <m:r>
                                      <m:t>n</m:t>
                                    </m:r>
                                  </m:sub>
                                </m:sSub>
                              </m:e>
                              <m:e>
                                <m:r>
                                  <m:t> </m:t>
                                </m:r>
                                <m: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rPr>
                        <m:sty m:val="b"/>
                      </m:rP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t>×</m:t>
                    </m:r>
                    <m:r>
                      <m:t>1</m:t>
                    </m:r>
                  </m:oMath>
                </a14:m>
                <a:r>
                  <a:rPr/>
                  <a:t>, </a:t>
                </a:r>
                <a14:m>
                  <m:oMath xmlns:m="http://schemas.openxmlformats.org/officeDocument/2006/math">
                    <m:r>
                      <m:rPr>
                        <m:sty m:val="b"/>
                      </m:rPr>
                      <m:t>X</m:t>
                    </m:r>
                  </m:oMath>
                </a14:m>
                <a:r>
                  <a:rPr/>
                  <a:t> is </a:t>
                </a:r>
                <a14:m>
                  <m:oMath xmlns:m="http://schemas.openxmlformats.org/officeDocument/2006/math">
                    <m:r>
                      <m:t>n</m:t>
                    </m:r>
                    <m:r>
                      <m:t>×</m:t>
                    </m:r>
                    <m:r>
                      <m:t>(</m:t>
                    </m:r>
                    <m:r>
                      <m:t>p</m:t>
                    </m:r>
                    <m:r>
                      <m:t>+</m:t>
                    </m:r>
                    <m:r>
                      <m:t>1</m:t>
                    </m:r>
                    <m:r>
                      <m:t>)</m:t>
                    </m:r>
                  </m:oMath>
                </a14:m>
                <a:r>
                  <a:rPr/>
                  <a:t>,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r>
                      <m:rPr>
                        <m:sty m:val="b"/>
                      </m:rPr>
                      <m:t>ϵ</m:t>
                    </m:r>
                  </m:oMath>
                </a14:m>
                <a:r>
                  <a:rPr/>
                  <a:t> is </a:t>
                </a:r>
                <a14:m>
                  <m:oMath xmlns:m="http://schemas.openxmlformats.org/officeDocument/2006/math">
                    <m:r>
                      <m:t>n</m:t>
                    </m:r>
                    <m:r>
                      <m:t>×</m:t>
                    </m:r>
                    <m:r>
                      <m:t>1</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noted already previously that for the multiple linear regression case, the ML estimates are equal to the LS estimates.</a:t>
                </a:r>
              </a:p>
              <a:p>
                <a:pPr lvl="0" marL="0" indent="0">
                  <a:buNone/>
                </a:pPr>
                <a14:m>
                  <m:oMathPara xmlns:m="http://schemas.openxmlformats.org/officeDocument/2006/math">
                    <m:oMathParaPr>
                      <m:jc m:val="center"/>
                    </m:oMathParaPr>
                    <m:oMath>
                      <m:r>
                        <m:t> </m:t>
                      </m:r>
                    </m:oMath>
                  </m:oMathPara>
                </a14:m>
              </a:p>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r>
                        <m:t>(</m:t>
                      </m:r>
                      <m:sSup>
                        <m:e>
                          <m:r>
                            <m:rPr>
                              <m:sty m:val="b"/>
                            </m:rPr>
                            <m:t>x</m:t>
                          </m:r>
                        </m:e>
                        <m:sup>
                          <m:r>
                            <m:t>T</m:t>
                          </m:r>
                        </m:sup>
                      </m:sSup>
                      <m:r>
                        <m:rPr>
                          <m:sty m:val="b"/>
                        </m:rPr>
                        <m:t>x</m:t>
                      </m:r>
                      <m:sSup>
                        <m:e>
                          <m:r>
                            <m:t>)</m:t>
                          </m:r>
                        </m:e>
                        <m:sup>
                          <m:r>
                            <m:t>−</m:t>
                          </m:r>
                          <m:r>
                            <m:t>1</m:t>
                          </m:r>
                        </m:sup>
                      </m:sSup>
                      <m:sSup>
                        <m:e>
                          <m:r>
                            <m:rPr>
                              <m:sty m:val="b"/>
                            </m:rPr>
                            <m:t>x</m:t>
                          </m:r>
                        </m:e>
                        <m:sup>
                          <m:r>
                            <m:t>T</m:t>
                          </m:r>
                        </m:sup>
                      </m:sSup>
                      <m:r>
                        <m:rPr>
                          <m:sty m:val="b"/>
                        </m:rPr>
                        <m:t>y</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f>
                        <m:fPr>
                          <m:type m:val="bar"/>
                        </m:fPr>
                        <m:num>
                          <m:r>
                            <m:t>1</m:t>
                          </m:r>
                        </m:num>
                        <m:den>
                          <m:r>
                            <m:t>n</m:t>
                          </m:r>
                        </m:den>
                      </m:f>
                      <m:r>
                        <m:t>|</m:t>
                      </m:r>
                      <m:r>
                        <m:rPr>
                          <m:sty m:val="b"/>
                        </m:rPr>
                        <m:t>y</m:t>
                      </m:r>
                      <m:r>
                        <m:t>−</m:t>
                      </m:r>
                      <m:r>
                        <m:rPr>
                          <m:sty m:val="b"/>
                        </m:rPr>
                        <m:t>x</m:t>
                      </m:r>
                      <m:acc>
                        <m:accPr>
                          <m:chr m:val="̂"/>
                        </m:accPr>
                        <m:e>
                          <m:r>
                            <m:rPr>
                              <m:sty m:val="b"/>
                            </m:rPr>
                            <m:t>β</m:t>
                          </m:r>
                        </m:e>
                      </m:acc>
                      <m:sSup>
                        <m:e>
                          <m:r>
                            <m:t>|</m:t>
                          </m:r>
                        </m:e>
                        <m:sup>
                          <m:r>
                            <m:t>2</m:t>
                          </m:r>
                        </m:sup>
                      </m:sSup>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above expressions are for the general linear model.</a:t>
                </a:r>
              </a:p>
              <a:p>
                <a:pPr lvl="0" marL="0" indent="0">
                  <a:buNone/>
                </a:pPr>
                <a14:m>
                  <m:oMathPara xmlns:m="http://schemas.openxmlformats.org/officeDocument/2006/math">
                    <m:oMathParaPr>
                      <m:jc m:val="center"/>
                    </m:oMathParaPr>
                    <m:oMath>
                      <m:r>
                        <m:t> </m:t>
                      </m:r>
                    </m:oMath>
                  </m:oMathPara>
                </a14:m>
              </a:p>
              <a:p>
                <a:pPr lvl="0" marL="0" indent="0">
                  <a:buNone/>
                </a:pPr>
                <a:r>
                  <a:rPr/>
                  <a:t>In practice, for the generalised linear model with no identity link function and/or non-Gaussian errors, parameter estimates are found by using iteratively reweighted least-squares and involve iteratively updating working weights weights </a:t>
                </a:r>
                <a14:m>
                  <m:oMath xmlns:m="http://schemas.openxmlformats.org/officeDocument/2006/math">
                    <m:r>
                      <m:rPr>
                        <m:sty m:val="b"/>
                      </m:rPr>
                      <m:t>W</m:t>
                    </m:r>
                  </m:oMath>
                </a14:m>
                <a:r>
                  <a:rPr/>
                  <a:t> and working responses (link scale) </a:t>
                </a:r>
                <a14:m>
                  <m:oMath xmlns:m="http://schemas.openxmlformats.org/officeDocument/2006/math">
                    <m:r>
                      <m:rPr>
                        <m:sty m:val="b"/>
                      </m:rPr>
                      <m:t>Z</m:t>
                    </m:r>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parameter estimates can be found using an </a:t>
                </a:r>
                <a:r>
                  <a:rPr b="1"/>
                  <a:t>iteratively weighted least squares</a:t>
                </a:r>
                <a:r>
                  <a:rPr/>
                  <a:t> (IWLS) algorithm:</a:t>
                </a:r>
              </a:p>
              <a:p>
                <a:pPr lvl="1">
                  <a:buAutoNum type="arabicPeriod"/>
                </a:pPr>
                <a:r>
                  <a:rPr/>
                  <a:t>Start with initial estimates </a:t>
                </a:r>
                <a14:m>
                  <m:oMath xmlns:m="http://schemas.openxmlformats.org/officeDocument/2006/math">
                    <m:sSubSup>
                      <m:e>
                        <m:r>
                          <m:t>μ</m:t>
                        </m:r>
                      </m:e>
                      <m:sub>
                        <m:r>
                          <m:t>i</m:t>
                        </m:r>
                      </m:sub>
                      <m:sup>
                        <m:r>
                          <m:t>(</m:t>
                        </m:r>
                        <m:r>
                          <m:t>r</m:t>
                        </m:r>
                        <m:r>
                          <m:t>)</m:t>
                        </m:r>
                      </m:sup>
                    </m:sSubSup>
                  </m:oMath>
                </a14:m>
                <a:r>
                  <a:rPr/>
                  <a:t>.</a:t>
                </a:r>
              </a:p>
              <a:p>
                <a:pPr lvl="1">
                  <a:buAutoNum type="arabicPeriod"/>
                </a:pPr>
                <a:r>
                  <a:rPr/>
                  <a:t>Calculate working responses </a:t>
                </a:r>
                <a14:m>
                  <m:oMath xmlns:m="http://schemas.openxmlformats.org/officeDocument/2006/math">
                    <m:sSubSup>
                      <m:e>
                        <m:r>
                          <m:t>z</m:t>
                        </m:r>
                      </m:e>
                      <m:sub>
                        <m:r>
                          <m:t>i</m:t>
                        </m:r>
                      </m:sub>
                      <m:sup>
                        <m:r>
                          <m:t>(</m:t>
                        </m:r>
                        <m:r>
                          <m:t>r</m:t>
                        </m:r>
                        <m:r>
                          <m:t>)</m:t>
                        </m:r>
                      </m:sup>
                    </m:sSubSup>
                  </m:oMath>
                </a14:m>
                <a:r>
                  <a:rPr/>
                  <a:t> and working weights </a:t>
                </a:r>
                <a14:m>
                  <m:oMath xmlns:m="http://schemas.openxmlformats.org/officeDocument/2006/math">
                    <m:sSubSup>
                      <m:e>
                        <m:r>
                          <m:t>w</m:t>
                        </m:r>
                      </m:e>
                      <m:sub>
                        <m:r>
                          <m:t>i</m:t>
                        </m:r>
                      </m:sub>
                      <m:sup>
                        <m:r>
                          <m:t>(</m:t>
                        </m:r>
                        <m:r>
                          <m:t>r</m:t>
                        </m:r>
                        <m:r>
                          <m:t>)</m:t>
                        </m:r>
                      </m:sup>
                    </m:sSubSup>
                  </m:oMath>
                </a14:m>
                <a:r>
                  <a:rPr/>
                  <a:t>.</a:t>
                </a:r>
              </a:p>
              <a:p>
                <a:pPr lvl="1">
                  <a:buAutoNum type="arabicPeriod"/>
                </a:pPr>
                <a:r>
                  <a:rPr/>
                  <a:t>Calculate </a:t>
                </a:r>
                <a14:m>
                  <m:oMath xmlns:m="http://schemas.openxmlformats.org/officeDocument/2006/math">
                    <m:sSup>
                      <m:e>
                        <m:r>
                          <m:rPr>
                            <m:sty m:val="b"/>
                          </m:rPr>
                          <m:t>β</m:t>
                        </m:r>
                      </m:e>
                      <m:sup>
                        <m:r>
                          <m:t>(</m:t>
                        </m:r>
                        <m:r>
                          <m:t>r</m:t>
                        </m:r>
                        <m:r>
                          <m:t>)</m:t>
                        </m:r>
                      </m:sup>
                    </m:sSup>
                  </m:oMath>
                </a14:m>
                <a:r>
                  <a:rPr/>
                  <a:t> by weighted least squares.</a:t>
                </a:r>
              </a:p>
              <a:p>
                <a:pPr lvl="1">
                  <a:buAutoNum type="arabicPeriod"/>
                </a:pPr>
                <a:r>
                  <a:rPr/>
                  <a:t>Repeat 2. and 3. until convergence.</a:t>
                </a:r>
              </a:p>
              <a:p>
                <a:pPr lvl="0" marL="0" indent="0">
                  <a:buNone/>
                </a:pPr>
                <a:r>
                  <a:rPr/>
                  <a:t>For models with so-called </a:t>
                </a:r>
                <a:r>
                  <a:rPr i="1"/>
                  <a:t>canonical</a:t>
                </a:r>
                <a:r>
                  <a:rPr/>
                  <a:t> link functions (the default links in R), this is the </a:t>
                </a:r>
                <a:r>
                  <a:rPr b="1"/>
                  <a:t>Newton-Raphson method</a:t>
                </a:r>
                <a:r>
                  <a:rPr/>
                  <a:t>. For Gaussian errors with identity link, the Taylor series expansion is exact and the algorithm finishes in 1 iteration.</a:t>
                </a:r>
              </a:p>
              <a:p>
                <a:pPr lvl="0" marL="0" indent="0">
                  <a:buNone/>
                </a:pPr>
                <a:r>
                  <a:rPr/>
                  <a:t>The IWLS algorithm for GLMs is so powerful because it works for the entire family of exponential distributions.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Recap:</a:t>
            </a:r>
          </a:p>
          <a:p>
            <a:pPr lvl="1"/>
            <a:r>
              <a:rPr/>
              <a:t>Independent observations, true relation between response and predictor(s) is linear: </a:t>
            </a:r>
            <a:r>
              <a:rPr b="1"/>
              <a:t>linear regression</a:t>
            </a:r>
            <a:r>
              <a:rPr/>
              <a:t>.</a:t>
            </a:r>
          </a:p>
          <a:p>
            <a:pPr lvl="1"/>
            <a:r>
              <a:rPr/>
              <a:t>Normal distribution of errors / residuals, continuous &amp; categorical predictors, linear predictor is linear in parameters (not necessarily in the predictors): </a:t>
            </a:r>
            <a:r>
              <a:rPr b="1"/>
              <a:t>general linear model</a:t>
            </a:r>
            <a:r>
              <a:rPr/>
              <a:t>.</a:t>
            </a:r>
          </a:p>
          <a:p>
            <a:pPr lvl="1"/>
            <a:r>
              <a:rPr/>
              <a:t>Link function, exponential-family distribution for errors / residuals: </a:t>
            </a:r>
            <a:r>
              <a:rPr b="1"/>
              <a:t>generalised linear model (GLM)</a:t>
            </a:r>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Data</a:t>
            </a:r>
            <a:r>
              <a:rPr/>
              <a:t> </a:t>
            </a:r>
            <a:r>
              <a:rPr/>
              <a:t>transformations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load some datasets for this session. Please download the datasets </a:t>
                </a:r>
                <a:r>
                  <a:rPr sz="1800">
                    <a:latin typeface="Courier"/>
                  </a:rPr>
                  <a:t>titanic.csv</a:t>
                </a:r>
                <a:r>
                  <a:rPr/>
                  <a:t>, </a:t>
                </a:r>
                <a:r>
                  <a:rPr sz="1800">
                    <a:latin typeface="Courier"/>
                  </a:rPr>
                  <a:t>cuse.csv</a:t>
                </a:r>
                <a:r>
                  <a:rPr/>
                  <a:t> from the GitHub site.</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Tbreg&lt;-</a:t>
                </a:r>
                <a:r>
                  <a:rPr sz="1800" b="1">
                    <a:solidFill>
                      <a:srgbClr val="007020"/>
                    </a:solidFill>
                    <a:latin typeface="Courier"/>
                  </a:rPr>
                  <a:t>read.csv</a:t>
                </a:r>
                <a:r>
                  <a:rPr sz="1800">
                    <a:latin typeface="Courier"/>
                  </a:rPr>
                  <a:t>(</a:t>
                </a:r>
                <a:r>
                  <a:rPr sz="1800">
                    <a:solidFill>
                      <a:srgbClr val="4070A0"/>
                    </a:solidFill>
                    <a:latin typeface="Courier"/>
                  </a:rPr>
                  <a:t>"btTBreg.csv"</a:t>
                </a:r>
                <a:r>
                  <a:rPr sz="1800">
                    <a:latin typeface="Courier"/>
                  </a:rPr>
                  <a:t>)</a:t>
                </a:r>
                <a:br/>
                <a:r>
                  <a:rPr sz="1800">
                    <a:latin typeface="Courier"/>
                  </a:rPr>
                  <a:t>Tbreg&lt;-Tbreg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cd4change=</a:t>
                </a:r>
                <a:r>
                  <a:rPr sz="1800">
                    <a:latin typeface="Courier"/>
                  </a:rPr>
                  <a:t>cd42</a:t>
                </a:r>
                <a:r>
                  <a:rPr sz="1800">
                    <a:solidFill>
                      <a:srgbClr val="666666"/>
                    </a:solidFill>
                    <a:latin typeface="Courier"/>
                  </a:rPr>
                  <a:t>-</a:t>
                </a:r>
                <a:r>
                  <a:rPr sz="1800">
                    <a:latin typeface="Courier"/>
                  </a:rPr>
                  <a:t>cd41)</a:t>
                </a:r>
                <a:br/>
                <a:r>
                  <a:rPr sz="1800" i="1">
                    <a:solidFill>
                      <a:srgbClr val="60A0B0"/>
                    </a:solidFill>
                    <a:latin typeface="Courier"/>
                  </a:rPr>
                  <a:t># TB dataset used previously</a:t>
                </a:r>
                <a:br/>
                <a:br/>
                <a:r>
                  <a:rPr sz="1800">
                    <a:latin typeface="Courier"/>
                  </a:rPr>
                  <a:t>titanic&lt;-</a:t>
                </a:r>
                <a:r>
                  <a:rPr sz="1800" b="1">
                    <a:solidFill>
                      <a:srgbClr val="007020"/>
                    </a:solidFill>
                    <a:latin typeface="Courier"/>
                  </a:rPr>
                  <a:t>read.csv</a:t>
                </a:r>
                <a:r>
                  <a:rPr sz="1800">
                    <a:latin typeface="Courier"/>
                  </a:rPr>
                  <a:t>(</a:t>
                </a:r>
                <a:r>
                  <a:rPr sz="1800">
                    <a:solidFill>
                      <a:srgbClr val="4070A0"/>
                    </a:solidFill>
                    <a:latin typeface="Courier"/>
                  </a:rPr>
                  <a:t>"titanic.csv"</a:t>
                </a:r>
                <a:r>
                  <a:rPr sz="1800">
                    <a:latin typeface="Courier"/>
                  </a:rPr>
                  <a:t>)</a:t>
                </a:r>
                <a:br/>
                <a:r>
                  <a:rPr sz="1800">
                    <a:latin typeface="Courier"/>
                  </a:rPr>
                  <a:t>titanic&lt;-titanic[,</a:t>
                </a:r>
                <a:r>
                  <a:rPr sz="1800">
                    <a:solidFill>
                      <a:srgbClr val="666666"/>
                    </a:solidFill>
                    <a:latin typeface="Courier"/>
                  </a:rPr>
                  <a:t>-</a:t>
                </a:r>
                <a:r>
                  <a:rPr sz="1800">
                    <a:solidFill>
                      <a:srgbClr val="40A070"/>
                    </a:solidFill>
                    <a:latin typeface="Courier"/>
                  </a:rPr>
                  <a:t>1</a:t>
                </a:r>
                <a:r>
                  <a:rPr sz="1800">
                    <a:latin typeface="Courier"/>
                  </a:rPr>
                  <a:t>]</a:t>
                </a:r>
                <a:br/>
                <a:r>
                  <a:rPr sz="1800" i="1">
                    <a:solidFill>
                      <a:srgbClr val="60A0B0"/>
                    </a:solidFill>
                    <a:latin typeface="Courier"/>
                  </a:rPr>
                  <a:t># data on survivors and casualties of the Titanic disaster</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Data transformations</a:t>
                </a:r>
                <a:r>
                  <a:rPr/>
                  <a:t> are often used to address violations of model assumptions, such as linearity of the relationship or non-constant variance. One can transform either the response variable </a:t>
                </a:r>
                <a14:m>
                  <m:oMath xmlns:m="http://schemas.openxmlformats.org/officeDocument/2006/math">
                    <m:r>
                      <m:t>Y</m:t>
                    </m:r>
                  </m:oMath>
                </a14:m>
                <a:r>
                  <a:rPr/>
                  <a:t> or the independent variables </a:t>
                </a:r>
                <a14:m>
                  <m:oMath xmlns:m="http://schemas.openxmlformats.org/officeDocument/2006/math">
                    <m:sSub>
                      <m:e>
                        <m:r>
                          <m:t>X</m:t>
                        </m:r>
                      </m:e>
                      <m:sub>
                        <m:r>
                          <m:t>1</m:t>
                        </m:r>
                      </m:sub>
                    </m:sSub>
                    <m:r>
                      <m:t>,</m:t>
                    </m:r>
                    <m:r>
                      <m:t>…</m:t>
                    </m:r>
                    <m:r>
                      <m:t>,</m:t>
                    </m:r>
                    <m:sSub>
                      <m:e>
                        <m:r>
                          <m:t>X</m:t>
                        </m:r>
                      </m:e>
                      <m:sub>
                        <m:r>
                          <m:t>p</m:t>
                        </m:r>
                      </m:sub>
                    </m:sSub>
                  </m:oMath>
                </a14:m>
                <a:r>
                  <a:rPr/>
                  <a:t> or both.</a:t>
                </a:r>
              </a:p>
              <a:p>
                <a:pPr lvl="0" marL="0" indent="0">
                  <a:buNone/>
                </a:pPr>
                <a:r>
                  <a:rPr/>
                  <a:t>Here we </a:t>
                </a:r>
                <a:r>
                  <a:rPr i="1"/>
                  <a:t>briefly</a:t>
                </a:r>
                <a:r>
                  <a:rPr/>
                  <a:t> introduce two common tranformation methods. There are far more general methods for transforming both </a:t>
                </a:r>
                <a14:m>
                  <m:oMath xmlns:m="http://schemas.openxmlformats.org/officeDocument/2006/math">
                    <m:r>
                      <m:t>Y</m:t>
                    </m:r>
                  </m:oMath>
                </a14:m>
                <a:r>
                  <a:rPr/>
                  <a:t> and the predictors </a:t>
                </a:r>
                <a14:m>
                  <m:oMath xmlns:m="http://schemas.openxmlformats.org/officeDocument/2006/math">
                    <m:sSub>
                      <m:e>
                        <m:r>
                          <m:t>X</m:t>
                        </m:r>
                      </m:e>
                      <m:sub>
                        <m:r>
                          <m:t>1</m:t>
                        </m:r>
                      </m:sub>
                    </m:sSub>
                    <m:r>
                      <m:t>,</m:t>
                    </m:r>
                    <m:r>
                      <m:t>…</m:t>
                    </m:r>
                    <m:r>
                      <m:t>,</m:t>
                    </m:r>
                    <m:sSub>
                      <m:e>
                        <m:r>
                          <m:t>X</m:t>
                        </m:r>
                      </m:e>
                      <m:sub>
                        <m:r>
                          <m:t>p</m:t>
                        </m:r>
                      </m:sub>
                    </m:sSub>
                  </m:oMath>
                </a14:m>
                <a:r>
                  <a:rPr/>
                  <a:t>, such as </a:t>
                </a:r>
                <a:r>
                  <a:rPr i="1"/>
                  <a:t>Alternating Conditional Expectation</a:t>
                </a:r>
                <a:r>
                  <a:rPr/>
                  <a:t> (ACE), but this is beyond the scope of this lecture course and best considered within the framework of </a:t>
                </a:r>
                <a:r>
                  <a:rPr i="1"/>
                  <a:t>Generalised Additive Models</a:t>
                </a:r>
                <a:r>
                  <a:rPr/>
                  <a:t> (GAMs).</a:t>
                </a:r>
              </a:p>
              <a:p>
                <a:pPr lvl="1">
                  <a:buAutoNum type="arabicPeriod"/>
                </a:pPr>
                <a:r>
                  <a:rPr/>
                  <a:t>Box-Cox transform</a:t>
                </a:r>
              </a:p>
              <a:p>
                <a:pPr lvl="1">
                  <a:buAutoNum type="arabicPeriod"/>
                </a:pPr>
                <a:r>
                  <a:rPr/>
                  <a:t>Mosteller &amp; Tukey’s ladder of powers / bulging rule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r>
                  <a:rPr/>
                  <a:t>George Box and David Cox [3] introduced this algorithm for transforming the response variable </a:t>
                </a:r>
                <a14:m>
                  <m:oMath xmlns:m="http://schemas.openxmlformats.org/officeDocument/2006/math">
                    <m:r>
                      <m:t>Y</m:t>
                    </m:r>
                  </m:oMath>
                </a14:m>
                <a:r>
                  <a:rPr/>
                  <a:t>. This predated the GLMs, so is typically used in the case of the general linear model, i.e. Gaussian distribution and identity link.</a:t>
                </a:r>
              </a:p>
              <a:p>
                <a:pPr lvl="0" marL="0" indent="0">
                  <a:buNone/>
                </a:pPr>
                <a:r>
                  <a:rPr/>
                  <a:t>The Box-Cox transform finds parameters </a:t>
                </a:r>
                <a14:m>
                  <m:oMath xmlns:m="http://schemas.openxmlformats.org/officeDocument/2006/math">
                    <m:sSub>
                      <m:e>
                        <m:r>
                          <m:t>λ</m:t>
                        </m:r>
                      </m:e>
                      <m:sub>
                        <m:r>
                          <m:t>1</m:t>
                        </m:r>
                      </m:sub>
                    </m:sSub>
                    <m:r>
                      <m:t>,</m:t>
                    </m:r>
                    <m:sSub>
                      <m:e>
                        <m:r>
                          <m:t>λ</m:t>
                        </m:r>
                      </m:e>
                      <m:sub>
                        <m:r>
                          <m:t>2</m:t>
                        </m:r>
                      </m:sub>
                    </m:sSub>
                  </m:oMath>
                </a14:m>
                <a:r>
                  <a:rPr/>
                  <a:t>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Y</m:t>
                          </m:r>
                        </m:e>
                        <m:sub>
                          <m:r>
                            <m:t>B</m:t>
                          </m:r>
                          <m:r>
                            <m:t>C</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f>
                                  <m:fPr>
                                    <m:type m:val="bar"/>
                                  </m:fPr>
                                  <m:num>
                                    <m:r>
                                      <m:t>(</m:t>
                                    </m:r>
                                    <m:r>
                                      <m:t>Y</m:t>
                                    </m:r>
                                    <m:r>
                                      <m:t>+</m:t>
                                    </m:r>
                                    <m:sSub>
                                      <m:e>
                                        <m:r>
                                          <m:t>λ</m:t>
                                        </m:r>
                                      </m:e>
                                      <m:sub>
                                        <m:r>
                                          <m:t>2</m:t>
                                        </m:r>
                                      </m:sub>
                                    </m:sSub>
                                    <m:sSup>
                                      <m:e>
                                        <m:r>
                                          <m:t>)</m:t>
                                        </m:r>
                                      </m:e>
                                      <m:sup>
                                        <m:sSub>
                                          <m:e>
                                            <m:r>
                                              <m:t>λ</m:t>
                                            </m:r>
                                          </m:e>
                                          <m:sub>
                                            <m:r>
                                              <m:t>1</m:t>
                                            </m:r>
                                          </m:sub>
                                        </m:sSub>
                                      </m:sup>
                                    </m:sSup>
                                    <m:r>
                                      <m:t>−</m:t>
                                    </m:r>
                                    <m:r>
                                      <m:t>1</m:t>
                                    </m:r>
                                  </m:num>
                                  <m:den>
                                    <m:sSub>
                                      <m:e>
                                        <m:r>
                                          <m:t>λ</m:t>
                                        </m:r>
                                      </m:e>
                                      <m:sub>
                                        <m:r>
                                          <m:t>1</m:t>
                                        </m:r>
                                      </m:sub>
                                    </m:sSub>
                                  </m:den>
                                </m:f>
                              </m:e>
                              <m:e>
                                <m:r>
                                  <m:rPr>
                                    <m:sty m:val="p"/>
                                  </m:rPr>
                                  <m:t> if </m:t>
                                </m:r>
                                <m:sSub>
                                  <m:e>
                                    <m:r>
                                      <m:t>λ</m:t>
                                    </m:r>
                                  </m:e>
                                  <m:sub>
                                    <m:r>
                                      <m:t>1</m:t>
                                    </m:r>
                                  </m:sub>
                                </m:sSub>
                                <m:r>
                                  <m:t>≠</m:t>
                                </m:r>
                                <m:r>
                                  <m:t>0</m:t>
                                </m:r>
                              </m:e>
                            </m:mr>
                            <m:mr>
                              <m:e>
                                <m:r>
                                  <m:rPr>
                                    <m:sty m:val="p"/>
                                  </m:rPr>
                                  <m:t>ln</m:t>
                                </m:r>
                                <m:r>
                                  <m:t>(</m:t>
                                </m:r>
                                <m:r>
                                  <m:t>Y</m:t>
                                </m:r>
                                <m:r>
                                  <m:t>+</m:t>
                                </m:r>
                                <m:sSub>
                                  <m:e>
                                    <m:r>
                                      <m:t>λ</m:t>
                                    </m:r>
                                  </m:e>
                                  <m:sub>
                                    <m:r>
                                      <m:t>2</m:t>
                                    </m:r>
                                  </m:sub>
                                </m:sSub>
                                <m:r>
                                  <m:t>)</m:t>
                                </m:r>
                              </m:e>
                              <m:e>
                                <m:r>
                                  <m:rPr>
                                    <m:sty m:val="p"/>
                                  </m:rPr>
                                  <m:t> if </m:t>
                                </m:r>
                                <m:sSub>
                                  <m:e>
                                    <m:r>
                                      <m:t>λ</m:t>
                                    </m:r>
                                  </m:e>
                                  <m:sub>
                                    <m:r>
                                      <m:t>1</m:t>
                                    </m:r>
                                  </m:sub>
                                </m:sSub>
                                <m:r>
                                  <m:t>=</m:t>
                                </m:r>
                                <m:r>
                                  <m:t>0</m:t>
                                </m:r>
                              </m:e>
                            </m:mr>
                          </m:m>
                        </m:e>
                      </m:d>
                    </m:oMath>
                  </m:oMathPara>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14:m>
                  <m:oMath xmlns:m="http://schemas.openxmlformats.org/officeDocument/2006/math">
                    <m:sSub>
                      <m:e>
                        <m:r>
                          <m:t>λ</m:t>
                        </m:r>
                      </m:e>
                      <m:sub>
                        <m:r>
                          <m:t>1</m:t>
                        </m:r>
                      </m:sub>
                    </m:sSub>
                    <m:r>
                      <m:t>,</m:t>
                    </m:r>
                    <m:sSub>
                      <m:e>
                        <m:r>
                          <m:t>λ</m:t>
                        </m:r>
                      </m:e>
                      <m:sub>
                        <m:r>
                          <m:t>2</m:t>
                        </m:r>
                      </m:sub>
                    </m:sSub>
                  </m:oMath>
                </a14:m>
                <a:r>
                  <a:rPr/>
                  <a:t> are estimated using the profile likelihood function.</a:t>
                </a:r>
              </a:p>
              <a:p>
                <a:pPr lvl="0" marL="0" indent="0">
                  <a:buNone/>
                </a:pPr>
                <a:r>
                  <a:rPr/>
                  <a:t>The Box-Cox transform assumes normality (in the case of the general linear model) in the transformed response variable.</a:t>
                </a:r>
              </a:p>
              <a:p>
                <a:pPr lvl="0" marL="0" indent="0">
                  <a:buNone/>
                </a:pPr>
                <a:r>
                  <a:rPr/>
                  <a:t>Also note that we require </a:t>
                </a:r>
                <a14:m>
                  <m:oMath xmlns:m="http://schemas.openxmlformats.org/officeDocument/2006/math">
                    <m:r>
                      <m:t>Y</m:t>
                    </m:r>
                    <m:r>
                      <m:t>&gt;</m:t>
                    </m:r>
                    <m:sSub>
                      <m:e>
                        <m:r>
                          <m:t>λ</m:t>
                        </m:r>
                      </m:e>
                      <m:sub>
                        <m:r>
                          <m:t>2</m:t>
                        </m:r>
                      </m:sub>
                    </m:sSub>
                  </m:oMath>
                </a14:m>
                <a:r>
                  <a:rPr/>
                  <a: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This method allows to transform both the response </a:t>
                </a:r>
                <a14:m>
                  <m:oMath xmlns:m="http://schemas.openxmlformats.org/officeDocument/2006/math">
                    <m:r>
                      <m:t>Y</m:t>
                    </m:r>
                  </m:oMath>
                </a14:m>
                <a:r>
                  <a:rPr/>
                  <a:t> and the independent predictors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r>
                  <a:rPr/>
                  <a:t>Note that transforming </a:t>
                </a:r>
                <a14:m>
                  <m:oMath xmlns:m="http://schemas.openxmlformats.org/officeDocument/2006/math">
                    <m:r>
                      <m:t>X</m:t>
                    </m:r>
                  </m:oMath>
                </a14:m>
                <a:r>
                  <a:rPr/>
                  <a:t> will change the curvature of the data without affecting the variance of </a:t>
                </a:r>
                <a14:m>
                  <m:oMath xmlns:m="http://schemas.openxmlformats.org/officeDocument/2006/math">
                    <m:r>
                      <m:t>Y</m:t>
                    </m:r>
                  </m:oMath>
                </a14:m>
                <a:r>
                  <a:rPr/>
                  <a:t>, whereas transforming </a:t>
                </a:r>
                <a14:m>
                  <m:oMath xmlns:m="http://schemas.openxmlformats.org/officeDocument/2006/math">
                    <m:r>
                      <m:t>Y</m:t>
                    </m:r>
                  </m:oMath>
                </a14:m>
                <a:r>
                  <a:rPr/>
                  <a:t> will affect both the shape of the data and the variance of the response variable.</a:t>
                </a:r>
              </a:p>
              <a:p>
                <a:pPr lvl="0" marL="0" indent="0">
                  <a:buNone/>
                </a:pPr>
                <a:r>
                  <a:rPr/>
                  <a:t>For a general linear model, we will now fit</a:t>
                </a:r>
              </a:p>
              <a:p>
                <a:pPr lvl="0" marL="0" indent="0">
                  <a:buNone/>
                </a:pPr>
                <a14:m>
                  <m:oMathPara xmlns:m="http://schemas.openxmlformats.org/officeDocument/2006/math">
                    <m:oMathParaPr>
                      <m:jc m:val="center"/>
                    </m:oMathParaPr>
                    <m:oMath>
                      <m:sSup>
                        <m:e>
                          <m:r>
                            <m:t>Y</m:t>
                          </m:r>
                        </m:e>
                        <m:sup>
                          <m:r>
                            <m:t>κ</m:t>
                          </m:r>
                        </m:sup>
                      </m:sSup>
                      <m:r>
                        <m:t>=</m:t>
                      </m:r>
                      <m:sSub>
                        <m:e>
                          <m:r>
                            <m:t>β</m:t>
                          </m:r>
                        </m:e>
                        <m:sub>
                          <m:r>
                            <m:t>0</m:t>
                          </m:r>
                        </m:sub>
                      </m:sSub>
                      <m:r>
                        <m:t>+</m:t>
                      </m:r>
                      <m:sSub>
                        <m:e>
                          <m:r>
                            <m:t>β</m:t>
                          </m:r>
                        </m:e>
                        <m:sub>
                          <m:r>
                            <m:t>1</m:t>
                          </m:r>
                        </m:sub>
                      </m:sSub>
                      <m:sSup>
                        <m:e>
                          <m:r>
                            <m:t>X</m:t>
                          </m:r>
                        </m:e>
                        <m:sup>
                          <m:r>
                            <m:t>γ</m:t>
                          </m:r>
                        </m:sup>
                      </m:sSup>
                      <m:r>
                        <m:t>+</m:t>
                      </m:r>
                      <m:r>
                        <m:t>ϵ</m:t>
                      </m:r>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Mosteller &amp; Tukey [4] propose a visual aid to select appropriate power </a:t>
                </a:r>
                <a14:m>
                  <m:oMath xmlns:m="http://schemas.openxmlformats.org/officeDocument/2006/math">
                    <m:r>
                      <m:t>κ</m:t>
                    </m:r>
                    <m:r>
                      <m:t>,</m:t>
                    </m:r>
                    <m:r>
                      <m:t>γ</m:t>
                    </m:r>
                  </m:oMath>
                </a14:m>
                <a:r>
                  <a:rPr/>
                  <a:t> (next slide), but profile likelihood methods could be used as well to estimate optimal parameters.</a:t>
                </a:r>
              </a:p>
              <a:p>
                <a:pPr lvl="0" marL="0" indent="0">
                  <a:buNone/>
                </a:pPr>
                <a14:m>
                  <m:oMathPara xmlns:m="http://schemas.openxmlformats.org/officeDocument/2006/math">
                    <m:oMathParaPr>
                      <m:jc m:val="center"/>
                    </m:oMathParaPr>
                    <m:oMath>
                      <m:sSubSup>
                        <m:e>
                          <m:r>
                            <m:t>Z</m:t>
                          </m:r>
                        </m:e>
                        <m:sub>
                          <m:r>
                            <m:t>M</m:t>
                          </m:r>
                          <m:r>
                            <m:t>T</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sSup>
                                  <m:e>
                                    <m:r>
                                      <m:t>Z</m:t>
                                    </m:r>
                                  </m:e>
                                  <m:sup>
                                    <m:r>
                                      <m:t>λ</m:t>
                                    </m:r>
                                  </m:sup>
                                </m:sSup>
                              </m:e>
                              <m:e>
                                <m:r>
                                  <m:rPr>
                                    <m:sty m:val="p"/>
                                  </m:rPr>
                                  <m:t> if </m:t>
                                </m:r>
                                <m:r>
                                  <m:t>λ</m:t>
                                </m:r>
                                <m:r>
                                  <m:t>≠</m:t>
                                </m:r>
                                <m:r>
                                  <m:t>0</m:t>
                                </m:r>
                              </m:e>
                            </m:mr>
                            <m:mr>
                              <m:e>
                                <m:r>
                                  <m:rPr>
                                    <m:sty m:val="p"/>
                                  </m:rPr>
                                  <m:t>ln</m:t>
                                </m:r>
                                <m:r>
                                  <m:t>(</m:t>
                                </m:r>
                                <m:r>
                                  <m:t>Z</m:t>
                                </m:r>
                                <m:r>
                                  <m:t>)</m:t>
                                </m:r>
                              </m:e>
                              <m:e>
                                <m:r>
                                  <m:rPr>
                                    <m:sty m:val="p"/>
                                  </m:rPr>
                                  <m:t> if </m:t>
                                </m:r>
                                <m:r>
                                  <m:t>λ</m:t>
                                </m:r>
                                <m:r>
                                  <m:t>=</m:t>
                                </m:r>
                                <m:r>
                                  <m:t>0</m:t>
                                </m:r>
                              </m:e>
                            </m:mr>
                          </m:m>
                        </m:e>
                      </m:d>
                    </m:oMath>
                  </m:oMathPara>
                </a14:m>
              </a:p>
              <a:p>
                <a:pPr lvl="0" marL="0" indent="0">
                  <a:buNone/>
                </a:pPr>
                <a:r>
                  <a:rPr/>
                  <a:t>Note that </a:t>
                </a:r>
                <a14:m>
                  <m:oMath xmlns:m="http://schemas.openxmlformats.org/officeDocument/2006/math">
                    <m:r>
                      <m:t>Z</m:t>
                    </m:r>
                  </m:oMath>
                </a14:m>
                <a:r>
                  <a:rPr/>
                  <a:t> can be either the response variable or any of the predictors, with a different </a:t>
                </a:r>
                <a14:m>
                  <m:oMath xmlns:m="http://schemas.openxmlformats.org/officeDocument/2006/math">
                    <m:r>
                      <m:t>λ</m:t>
                    </m:r>
                  </m:oMath>
                </a14:m>
                <a:r>
                  <a:rPr/>
                  <a:t> parameter for each transformed variable. We require </a:t>
                </a:r>
                <a14:m>
                  <m:oMath xmlns:m="http://schemas.openxmlformats.org/officeDocument/2006/math">
                    <m:r>
                      <m:t>Z</m:t>
                    </m:r>
                    <m:r>
                      <m:t>&gt;</m:t>
                    </m:r>
                    <m:r>
                      <m:t>0</m:t>
                    </m:r>
                  </m:oMath>
                </a14:m>
                <a:r>
                  <a:rPr/>
                  <a:t> if </a:t>
                </a:r>
                <a14:m>
                  <m:oMath xmlns:m="http://schemas.openxmlformats.org/officeDocument/2006/math">
                    <m:r>
                      <m:t>λ</m:t>
                    </m:r>
                    <m:r>
                      <m:t>≤</m:t>
                    </m:r>
                    <m:r>
                      <m:t>0</m:t>
                    </m:r>
                  </m:oMath>
                </a14:m>
                <a:r>
                  <a:rPr/>
                  <a:t> though one could introduce shift parameters (</a:t>
                </a:r>
                <a14:m>
                  <m:oMath xmlns:m="http://schemas.openxmlformats.org/officeDocument/2006/math">
                    <m:sSub>
                      <m:e>
                        <m:r>
                          <m:t>λ</m:t>
                        </m:r>
                      </m:e>
                      <m:sub>
                        <m:r>
                          <m:t>2</m:t>
                        </m:r>
                      </m:sub>
                    </m:sSub>
                  </m:oMath>
                </a14:m>
                <a:r>
                  <a:rPr/>
                  <a:t>) as in the Box-Cox transform.</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MostellerTukey.png" id="0" name="Picture 1"/>
          <p:cNvPicPr>
            <a:picLocks noGrp="1" noChangeAspect="1"/>
          </p:cNvPicPr>
          <p:nvPr/>
        </p:nvPicPr>
        <p:blipFill>
          <a:blip r:embed="rId2"/>
          <a:stretch>
            <a:fillRect/>
          </a:stretch>
        </p:blipFill>
        <p:spPr bwMode="auto">
          <a:xfrm>
            <a:off x="3048000" y="1816100"/>
            <a:ext cx="60960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The</a:t>
            </a:r>
            <a:r>
              <a:rPr/>
              <a:t> </a:t>
            </a:r>
            <a:r>
              <a:rPr/>
              <a:t>Mosteller</a:t>
            </a:r>
            <a:r>
              <a:rPr/>
              <a:t> </a:t>
            </a:r>
            <a:r>
              <a:rPr/>
              <a:t>&amp;</a:t>
            </a:r>
            <a:r>
              <a:rPr/>
              <a:t> </a:t>
            </a:r>
            <a:r>
              <a:rPr/>
              <a:t>Tukey</a:t>
            </a:r>
            <a:r>
              <a:rPr/>
              <a:t> </a:t>
            </a:r>
            <a:r>
              <a:rPr/>
              <a:t>(1977)</a:t>
            </a:r>
            <a:r>
              <a:rPr/>
              <a:t> </a:t>
            </a:r>
            <a:r>
              <a:rPr/>
              <a:t>ladder</a:t>
            </a:r>
            <a:r>
              <a:rPr/>
              <a:t> </a:t>
            </a:r>
            <a:r>
              <a:rPr/>
              <a:t>of</a:t>
            </a:r>
            <a:r>
              <a:rPr/>
              <a:t> </a:t>
            </a:r>
            <a:r>
              <a:rPr/>
              <a:t>powers</a:t>
            </a:r>
            <a:r>
              <a:rPr/>
              <a:t> </a:t>
            </a:r>
            <a:r>
              <a:rPr/>
              <a:t>/</a:t>
            </a:r>
            <a:r>
              <a:rPr/>
              <a:t> </a:t>
            </a:r>
            <a:r>
              <a:rPr/>
              <a:t>bulging</a:t>
            </a:r>
            <a:r>
              <a:rPr/>
              <a:t> </a:t>
            </a:r>
            <a:r>
              <a:rPr/>
              <a:t>rule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may face a choice where we can either use a link function or transform the response variable.</a:t>
                </a:r>
              </a:p>
              <a:p>
                <a:pPr lvl="0" marL="0" indent="0">
                  <a:buNone/>
                </a:pPr>
                <a:r>
                  <a:rPr/>
                  <a:t>In this case - what should you do?</a:t>
                </a:r>
              </a:p>
              <a:p>
                <a:pPr lvl="0" marL="0" indent="0">
                  <a:buNone/>
                </a:pPr>
                <a14:m>
                  <m:oMathPara xmlns:m="http://schemas.openxmlformats.org/officeDocument/2006/math">
                    <m:oMathParaPr>
                      <m:jc m:val="center"/>
                    </m:oMathParaPr>
                    <m:oMath>
                      <m:r>
                        <m:t> </m:t>
                      </m:r>
                    </m:oMath>
                  </m:oMathPara>
                </a14:m>
              </a:p>
              <a:p>
                <a:pPr lvl="0" marL="0" indent="0">
                  <a:buNone/>
                </a:pPr>
                <a:r>
                  <a:rPr/>
                  <a:t>It will depend on what the purpose of developing the statistical model is in the first place, but usually using a link function rather than transforming the data is preferrable.</a:t>
                </a:r>
              </a:p>
              <a:p>
                <a:pPr lvl="0" marL="0" indent="0">
                  <a:buNone/>
                </a:pPr>
                <a:r>
                  <a:rPr/>
                  <a:t>The key difference is that by transforming </a:t>
                </a:r>
                <a14:m>
                  <m:oMath xmlns:m="http://schemas.openxmlformats.org/officeDocument/2006/math">
                    <m:r>
                      <m:t>Y</m:t>
                    </m:r>
                  </m:oMath>
                </a14:m>
                <a:r>
                  <a:rPr/>
                  <a:t>, you affect both linearity and variance of the response: you change the distribution of your response variable, whereas a link function relates the mean of </a:t>
                </a:r>
                <a14:m>
                  <m:oMath xmlns:m="http://schemas.openxmlformats.org/officeDocument/2006/math">
                    <m:r>
                      <m:t>Y</m:t>
                    </m:r>
                  </m:oMath>
                </a14:m>
                <a:r>
                  <a:rPr/>
                  <a:t> to the predictors and does not affect the distribution of your response variable.</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A log transform is often used to improve linearity and to remedy variance increasing with the mean.</a:t>
                </a:r>
              </a:p>
              <a:p>
                <a:pPr lvl="0" marL="0" indent="0">
                  <a:buNone/>
                </a:pPr>
                <a:r>
                  <a:rPr/>
                  <a:t>In the case of a log transform, we model </a:t>
                </a:r>
                <a14:m>
                  <m:oMath xmlns:m="http://schemas.openxmlformats.org/officeDocument/2006/math">
                    <m:r>
                      <m:t>l</m:t>
                    </m:r>
                    <m:r>
                      <m:t>o</m:t>
                    </m:r>
                    <m:r>
                      <m:t>g</m:t>
                    </m:r>
                    <m:r>
                      <m:t>(</m:t>
                    </m:r>
                    <m:r>
                      <m:t>Y</m:t>
                    </m:r>
                    <m:r>
                      <m:t>)</m:t>
                    </m:r>
                  </m:oMath>
                </a14:m>
                <a:r>
                  <a:rPr/>
                  <a:t>:</a:t>
                </a:r>
              </a:p>
              <a:p>
                <a:pPr lvl="0" marL="0" indent="0">
                  <a:buNone/>
                </a:pPr>
                <a14:m>
                  <m:oMathPara xmlns:m="http://schemas.openxmlformats.org/officeDocument/2006/math">
                    <m:oMathParaPr>
                      <m:jc m:val="center"/>
                    </m:oMathParaPr>
                    <m:oMath>
                      <m:r>
                        <m:t>l</m:t>
                      </m:r>
                      <m:r>
                        <m:t>o</m:t>
                      </m:r>
                      <m:r>
                        <m:t>g</m:t>
                      </m:r>
                      <m:r>
                        <m:t>(</m:t>
                      </m:r>
                      <m:r>
                        <m:t>Y</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And so</a:t>
                </a:r>
              </a:p>
              <a:p>
                <a:pPr lvl="0" marL="0" indent="0">
                  <a:buNone/>
                </a:pPr>
                <a14:m>
                  <m:oMathPara xmlns:m="http://schemas.openxmlformats.org/officeDocument/2006/math">
                    <m:oMathParaPr>
                      <m:jc m:val="center"/>
                    </m:oMathParaPr>
                    <m:oMath>
                      <m:r>
                        <m:t>E</m:t>
                      </m:r>
                      <m:r>
                        <m:t>(</m:t>
                      </m:r>
                      <m:r>
                        <m:t>l</m:t>
                      </m:r>
                      <m:r>
                        <m:t>o</m:t>
                      </m:r>
                      <m:r>
                        <m:t>g</m:t>
                      </m:r>
                      <m:r>
                        <m:t>(</m:t>
                      </m:r>
                      <m:r>
                        <m:t>Y</m:t>
                      </m:r>
                      <m:r>
                        <m:t>)</m:t>
                      </m:r>
                      <m:r>
                        <m:t>|</m:t>
                      </m:r>
                      <m:sSub>
                        <m:e>
                          <m:r>
                            <m:t>X</m:t>
                          </m:r>
                        </m:e>
                        <m:sub>
                          <m:r>
                            <m:t>1</m:t>
                          </m:r>
                        </m:sub>
                      </m:sSub>
                      <m:r>
                        <m:t>,</m:t>
                      </m:r>
                      <m:r>
                        <m:t>…</m:t>
                      </m:r>
                      <m:r>
                        <m:t>,</m:t>
                      </m:r>
                      <m:sSub>
                        <m:e>
                          <m:r>
                            <m:t>X</m:t>
                          </m:r>
                        </m:e>
                        <m:sub>
                          <m:r>
                            <m:t>p</m:t>
                          </m:r>
                        </m:sub>
                      </m:sSub>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r>
                  <a:rPr/>
                  <a:t>Since mean(log) </a:t>
                </a:r>
                <a14:m>
                  <m:oMath xmlns:m="http://schemas.openxmlformats.org/officeDocument/2006/math">
                    <m:r>
                      <m:t>≠</m:t>
                    </m:r>
                  </m:oMath>
                </a14:m>
                <a:r>
                  <a:rPr/>
                  <a:t> log(mean) in general, we cannot relate this back to the original data scale - an issue if some of our predictors are categorical and we wish to say something about subgroups.</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Using a log link however, we model </a:t>
                </a:r>
                <a14:m>
                  <m:oMath xmlns:m="http://schemas.openxmlformats.org/officeDocument/2006/math">
                    <m:r>
                      <m:t>Y</m:t>
                    </m:r>
                  </m:oMath>
                </a14:m>
                <a:r>
                  <a:rPr/>
                  <a:t> directly, but relate the log of its mean to the predictors: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o</m:t>
                      </m:r>
                      <m:r>
                        <m:t>g</m:t>
                      </m:r>
                      <m:r>
                        <m:t>(</m:t>
                      </m:r>
                      <m:r>
                        <m:t>E</m:t>
                      </m:r>
                      <m:r>
                        <m:t>(</m:t>
                      </m:r>
                      <m:r>
                        <m:t>Y</m:t>
                      </m:r>
                      <m:r>
                        <m:t>|</m:t>
                      </m:r>
                      <m:sSub>
                        <m:e>
                          <m:r>
                            <m:t>X</m:t>
                          </m:r>
                        </m:e>
                        <m:sub>
                          <m:r>
                            <m:t>1</m:t>
                          </m:r>
                        </m:sub>
                      </m:sSub>
                      <m:r>
                        <m:t>,</m:t>
                      </m:r>
                      <m:r>
                        <m:t>…</m:t>
                      </m:r>
                      <m:r>
                        <m:t>,</m:t>
                      </m:r>
                      <m:sSub>
                        <m:e>
                          <m:r>
                            <m:t>X</m:t>
                          </m:r>
                        </m:e>
                        <m:sub>
                          <m:r>
                            <m:t>p</m:t>
                          </m:r>
                        </m:sub>
                      </m:sSub>
                      <m:r>
                        <m:t>)</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And we can calculate the predicted average response of 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Y</m:t>
                      </m:r>
                      <m:r>
                        <m:t>|</m:t>
                      </m:r>
                      <m:sSub>
                        <m:e>
                          <m:r>
                            <m:t>X</m:t>
                          </m:r>
                        </m:e>
                        <m:sub>
                          <m:r>
                            <m:t>1</m:t>
                          </m:r>
                        </m:sub>
                      </m:sSub>
                      <m:r>
                        <m:t>,</m:t>
                      </m:r>
                      <m:r>
                        <m:t>…</m:t>
                      </m:r>
                      <m:r>
                        <m:t>,</m:t>
                      </m:r>
                      <m:sSub>
                        <m:e>
                          <m:r>
                            <m:t>X</m:t>
                          </m:r>
                        </m:e>
                        <m:sub>
                          <m:r>
                            <m:t>p</m:t>
                          </m:r>
                        </m:sub>
                      </m:sSub>
                      <m:r>
                        <m:t>)</m:t>
                      </m:r>
                      <m:r>
                        <m:t>=</m:t>
                      </m:r>
                      <m:sSup>
                        <m:e>
                          <m:r>
                            <m:t>e</m:t>
                          </m:r>
                        </m:e>
                        <m:sup>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sup>
                      </m:sSup>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Statistical</a:t>
            </a:r>
            <a:r>
              <a:rPr/>
              <a:t> </a:t>
            </a:r>
            <a:r>
              <a:rPr/>
              <a:t>inference</a:t>
            </a:r>
            <a:r>
              <a:rPr/>
              <a:t> </a:t>
            </a:r>
            <a:r>
              <a:rPr/>
              <a:t>for</a:t>
            </a:r>
            <a:r>
              <a:rPr/>
              <a:t> </a:t>
            </a:r>
            <a:r>
              <a:rPr/>
              <a:t>GLMs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Linear</a:t>
            </a:r>
            <a:r>
              <a:rPr/>
              <a:t> </a:t>
            </a:r>
            <a:r>
              <a:rPr/>
              <a:t>model</a:t>
            </a:r>
            <a:r>
              <a:rPr/>
              <a:t> </a:t>
            </a:r>
            <a:r>
              <a:rPr/>
              <a:t>&amp;</a:t>
            </a:r>
            <a:r>
              <a:rPr/>
              <a:t> </a:t>
            </a:r>
            <a:r>
              <a:rPr/>
              <a:t>correlation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often, we want to do </a:t>
                </a:r>
                <a:r>
                  <a:rPr i="1"/>
                  <a:t>statistical inference</a:t>
                </a:r>
                <a:r>
                  <a:rPr/>
                  <a:t>: we can use statistical theory and the estimated regression coefficients to make statements about the data and hence the processes that gave rise to them.</a:t>
                </a:r>
              </a:p>
              <a:p>
                <a:pPr lvl="0" marL="0" indent="0">
                  <a:buNone/>
                </a:pPr>
                <a14:m>
                  <m:oMathPara xmlns:m="http://schemas.openxmlformats.org/officeDocument/2006/math">
                    <m:oMathParaPr>
                      <m:jc m:val="center"/>
                    </m:oMathParaPr>
                    <m:oMath>
                      <m:r>
                        <m:t> </m:t>
                      </m:r>
                    </m:oMath>
                  </m:oMathPara>
                </a14:m>
              </a:p>
              <a:p>
                <a:pPr lvl="0" marL="0" indent="0">
                  <a:buNone/>
                </a:pPr>
                <a:r>
                  <a:rPr/>
                  <a:t>For instance we may want to check whether any of the predictor variables does indeed predict the response variable. That is, we want to test whether all or a subset of coefficients are zero.</a:t>
                </a:r>
              </a:p>
              <a:p>
                <a:pPr lvl="0" marL="0" indent="0">
                  <a:buNone/>
                </a:pPr>
                <a14:m>
                  <m:oMathPara xmlns:m="http://schemas.openxmlformats.org/officeDocument/2006/math">
                    <m:oMathParaPr>
                      <m:jc m:val="center"/>
                    </m:oMathParaPr>
                    <m:oMath>
                      <m:r>
                        <m:t> </m:t>
                      </m:r>
                    </m:oMath>
                  </m:oMathPara>
                </a14:m>
              </a:p>
              <a:p>
                <a:pPr lvl="0" marL="0" indent="0">
                  <a:buNone/>
                </a:pPr>
                <a:r>
                  <a:rPr/>
                  <a:t>There are 3 types of test we can perform:</a:t>
                </a:r>
              </a:p>
              <a:p>
                <a:pPr lvl="1">
                  <a:buAutoNum type="arabicPeriod"/>
                </a:pPr>
                <a:r>
                  <a:rPr/>
                  <a:t>Likelihood ratio tests</a:t>
                </a:r>
              </a:p>
              <a:p>
                <a:pPr lvl="1">
                  <a:buAutoNum type="arabicPeriod"/>
                </a:pPr>
                <a:r>
                  <a:rPr/>
                  <a:t>Wald tests</a:t>
                </a:r>
              </a:p>
              <a:p>
                <a:pPr lvl="1">
                  <a:buAutoNum type="arabicPeriod"/>
                </a:pPr>
                <a:r>
                  <a:rPr/>
                  <a:t>Score tests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arrange our vector of parameters </a:t>
                </a:r>
                <a14:m>
                  <m:oMath xmlns:m="http://schemas.openxmlformats.org/officeDocument/2006/math">
                    <m:r>
                      <m:rPr>
                        <m:sty m:val="b"/>
                      </m:rPr>
                      <m:t>β</m:t>
                    </m:r>
                  </m:oMath>
                </a14:m>
                <a:r>
                  <a:rPr/>
                  <a:t> so that it is the bottom </a:t>
                </a:r>
                <a14:m>
                  <m:oMath xmlns:m="http://schemas.openxmlformats.org/officeDocument/2006/math">
                    <m:r>
                      <m:t>q</m:t>
                    </m:r>
                  </m:oMath>
                </a14:m>
                <a:r>
                  <a:rPr/>
                  <a:t> of the </a:t>
                </a:r>
                <a14:m>
                  <m:oMath xmlns:m="http://schemas.openxmlformats.org/officeDocument/2006/math">
                    <m:r>
                      <m:t>p</m:t>
                    </m:r>
                    <m:r>
                      <m:t>+</m:t>
                    </m:r>
                    <m:r>
                      <m:t>1</m:t>
                    </m:r>
                  </m:oMath>
                </a14:m>
                <a:r>
                  <a:rPr/>
                  <a:t> coefficients that we want to test.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d>
                        <m:dPr>
                          <m:begChr m:val="("/>
                          <m:endChr m:val=")"/>
                          <m:grow/>
                        </m:dPr>
                        <m:e>
                          <m:f>
                            <m:fPr>
                              <m:type m:val="noBar"/>
                            </m:fPr>
                            <m:num>
                              <m:sSub>
                                <m:e>
                                  <m:r>
                                    <m:rPr>
                                      <m:sty m:val="b"/>
                                    </m:rPr>
                                    <m:t>β</m:t>
                                  </m:r>
                                </m:e>
                                <m:sub>
                                  <m:r>
                                    <m:t>1</m:t>
                                  </m:r>
                                </m:sub>
                              </m:sSub>
                            </m:num>
                            <m:den>
                              <m:sSub>
                                <m:e>
                                  <m:r>
                                    <m:rPr>
                                      <m:sty m:val="b"/>
                                    </m:rPr>
                                    <m:t>β</m:t>
                                  </m:r>
                                </m:e>
                                <m:sub>
                                  <m:r>
                                    <m:t>2</m:t>
                                  </m:r>
                                </m:sub>
                              </m:sSub>
                            </m:den>
                          </m:f>
                        </m:e>
                      </m:d>
                    </m:oMath>
                  </m:oMathPara>
                </a14:m>
              </a:p>
              <a:p>
                <a:pPr lvl="0" marL="0" indent="0">
                  <a:buNone/>
                </a:pPr>
                <a:r>
                  <a:rPr/>
                  <a:t>where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sSub>
                      <m:e>
                        <m:r>
                          <m:rPr>
                            <m:sty m:val="b"/>
                          </m:rPr>
                          <m:t>β</m:t>
                        </m:r>
                      </m:e>
                      <m:sub>
                        <m:r>
                          <m:t>1</m:t>
                        </m:r>
                      </m:sub>
                    </m:sSub>
                  </m:oMath>
                </a14:m>
                <a:r>
                  <a:rPr/>
                  <a:t> is </a:t>
                </a:r>
                <a14:m>
                  <m:oMath xmlns:m="http://schemas.openxmlformats.org/officeDocument/2006/math">
                    <m:r>
                      <m:t>(</m:t>
                    </m:r>
                    <m:r>
                      <m:t>p</m:t>
                    </m:r>
                    <m:r>
                      <m:t>−</m:t>
                    </m:r>
                    <m:r>
                      <m:t>q</m:t>
                    </m:r>
                    <m:r>
                      <m:t>+</m:t>
                    </m:r>
                    <m:r>
                      <m:t>1</m:t>
                    </m:r>
                    <m:r>
                      <m:t>)</m:t>
                    </m:r>
                    <m:r>
                      <m:t>×</m:t>
                    </m:r>
                    <m:r>
                      <m:t>1</m:t>
                    </m:r>
                  </m:oMath>
                </a14:m>
                <a:r>
                  <a:rPr/>
                  <a:t> and </a:t>
                </a:r>
                <a14:m>
                  <m:oMath xmlns:m="http://schemas.openxmlformats.org/officeDocument/2006/math">
                    <m:sSub>
                      <m:e>
                        <m:r>
                          <m:rPr>
                            <m:sty m:val="b"/>
                          </m:rPr>
                          <m:t>β</m:t>
                        </m:r>
                      </m:e>
                      <m:sub>
                        <m:r>
                          <m:t>2</m:t>
                        </m:r>
                      </m:sub>
                    </m:sSub>
                  </m:oMath>
                </a14:m>
                <a:r>
                  <a:rPr/>
                  <a:t> is </a:t>
                </a:r>
                <a14:m>
                  <m:oMath xmlns:m="http://schemas.openxmlformats.org/officeDocument/2006/math">
                    <m:r>
                      <m:t>q</m:t>
                    </m:r>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then test </a:t>
                </a:r>
                <a14:m>
                  <m:oMath xmlns:m="http://schemas.openxmlformats.org/officeDocument/2006/math">
                    <m:sSub>
                      <m:e>
                        <m:r>
                          <m:t>H</m:t>
                        </m:r>
                      </m:e>
                      <m:sub>
                        <m:r>
                          <m:t>0</m:t>
                        </m:r>
                      </m:sub>
                    </m:sSub>
                    <m:r>
                      <m:t>:</m:t>
                    </m:r>
                    <m:sSub>
                      <m:e>
                        <m:r>
                          <m:rPr>
                            <m:sty m:val="b"/>
                          </m:rPr>
                          <m:t>β</m:t>
                        </m:r>
                      </m:e>
                      <m:sub>
                        <m:r>
                          <m:t>2</m:t>
                        </m:r>
                      </m:sub>
                    </m:sSub>
                    <m:r>
                      <m:t>=</m:t>
                    </m:r>
                    <m:sSubSup>
                      <m:e>
                        <m:r>
                          <m:rPr>
                            <m:sty m:val="b"/>
                          </m:rPr>
                          <m:t>β</m:t>
                        </m:r>
                      </m:e>
                      <m:sub>
                        <m:r>
                          <m:t>2</m:t>
                        </m:r>
                      </m:sub>
                      <m:sup>
                        <m:r>
                          <m:t>0</m:t>
                        </m:r>
                      </m:sup>
                    </m:sSubSup>
                  </m:oMath>
                </a14:m>
                <a:r>
                  <a:rPr/>
                  <a:t> against </a:t>
                </a:r>
                <a14:m>
                  <m:oMath xmlns:m="http://schemas.openxmlformats.org/officeDocument/2006/math">
                    <m:sSub>
                      <m:e>
                        <m:r>
                          <m:t>H</m:t>
                        </m:r>
                      </m:e>
                      <m:sub>
                        <m:r>
                          <m:t>1</m:t>
                        </m:r>
                      </m:sub>
                    </m:sSub>
                    <m:r>
                      <m:t>:</m:t>
                    </m:r>
                    <m:sSub>
                      <m:e>
                        <m:r>
                          <m:rPr>
                            <m:sty m:val="b"/>
                          </m:rPr>
                          <m:t>β</m:t>
                        </m:r>
                      </m:e>
                      <m:sub>
                        <m:r>
                          <m:t>2</m:t>
                        </m:r>
                      </m:sub>
                    </m:sSub>
                    <m:r>
                      <m:t>≠</m:t>
                    </m:r>
                    <m:sSubSup>
                      <m:e>
                        <m:r>
                          <m:rPr>
                            <m:sty m:val="b"/>
                          </m:rPr>
                          <m:t>β</m:t>
                        </m:r>
                      </m:e>
                      <m:sub>
                        <m:r>
                          <m:t>2</m:t>
                        </m:r>
                      </m:sub>
                      <m:sup>
                        <m:r>
                          <m:t>0</m:t>
                        </m:r>
                      </m:sup>
                    </m:sSubSup>
                  </m:oMath>
                </a14:m>
                <a:r>
                  <a:rPr/>
                  <a:t> where </a:t>
                </a:r>
                <a14:m>
                  <m:oMath xmlns:m="http://schemas.openxmlformats.org/officeDocument/2006/math">
                    <m:sSubSup>
                      <m:e>
                        <m:r>
                          <m:rPr>
                            <m:sty m:val="b"/>
                          </m:rPr>
                          <m:t>β</m:t>
                        </m:r>
                      </m:e>
                      <m:sub>
                        <m:r>
                          <m:t>2</m:t>
                        </m:r>
                      </m:sub>
                      <m:sup>
                        <m:r>
                          <m:t>0</m:t>
                        </m:r>
                      </m:sup>
                    </m:sSubSup>
                  </m:oMath>
                </a14:m>
                <a:r>
                  <a:rPr/>
                  <a:t> are some set of fixed values (usually </a:t>
                </a:r>
                <a14:m>
                  <m:oMath xmlns:m="http://schemas.openxmlformats.org/officeDocument/2006/math">
                    <m:sSubSup>
                      <m:e>
                        <m:r>
                          <m:rPr>
                            <m:sty m:val="b"/>
                          </m:rPr>
                          <m:t>β</m:t>
                        </m:r>
                      </m:e>
                      <m:sub>
                        <m:r>
                          <m:t>2</m:t>
                        </m:r>
                      </m:sub>
                      <m:sup>
                        <m:r>
                          <m:t>0</m:t>
                        </m:r>
                      </m:sup>
                    </m:sSubSup>
                    <m:r>
                      <m:t>=</m:t>
                    </m:r>
                    <m:r>
                      <m:rPr>
                        <m:sty m:val="b"/>
                      </m:rPr>
                      <m:t>0</m:t>
                    </m:r>
                  </m:oMath>
                </a14:m>
                <a:r>
                  <a:rPr/>
                  <a:t>).</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ratio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2</m:t>
                      </m:r>
                      <m:r>
                        <m:t>[</m:t>
                      </m:r>
                      <m:r>
                        <m:t>L</m:t>
                      </m:r>
                      <m:r>
                        <m:t>(</m:t>
                      </m:r>
                      <m:acc>
                        <m:accPr>
                          <m:chr m:val="̂"/>
                        </m:accPr>
                        <m:e>
                          <m:r>
                            <m:rPr>
                              <m:sty m:val="b"/>
                            </m:rPr>
                            <m:t>β</m:t>
                          </m:r>
                        </m:e>
                      </m:acc>
                      <m:r>
                        <m:t>)</m:t>
                      </m:r>
                      <m:r>
                        <m:t>−</m:t>
                      </m:r>
                      <m:r>
                        <m:t>L</m:t>
                      </m:r>
                      <m:r>
                        <m:t>(</m:t>
                      </m:r>
                      <m:sSub>
                        <m:e>
                          <m:acc>
                            <m:accPr>
                              <m:chr m:val="̂"/>
                            </m:accPr>
                            <m:e>
                              <m:r>
                                <m:rPr>
                                  <m:sty m:val="b"/>
                                </m:rPr>
                                <m:t>β</m:t>
                              </m:r>
                            </m:e>
                          </m:acc>
                        </m:e>
                        <m:sub>
                          <m:r>
                            <m:t>1</m:t>
                          </m:r>
                        </m:sub>
                      </m:sSub>
                      <m:r>
                        <m:t>,</m:t>
                      </m:r>
                      <m:sSubSup>
                        <m:e>
                          <m:r>
                            <m:rPr>
                              <m:sty m:val="b"/>
                            </m:rPr>
                            <m:t>β</m:t>
                          </m:r>
                        </m:e>
                        <m:sub>
                          <m:r>
                            <m:t>2</m:t>
                          </m:r>
                        </m:sub>
                        <m:sup>
                          <m:r>
                            <m:t>0</m:t>
                          </m:r>
                        </m:sup>
                      </m:sSubSup>
                      <m:r>
                        <m:t>)</m:t>
                      </m:r>
                      <m:r>
                        <m:t>]</m:t>
                      </m:r>
                      <m:r>
                        <m:t>∼</m:t>
                      </m:r>
                      <m:sSubSup>
                        <m:e>
                          <m:r>
                            <m:t>χ</m:t>
                          </m:r>
                        </m:e>
                        <m:sub>
                          <m:r>
                            <m:t>q</m:t>
                          </m:r>
                        </m:sub>
                        <m:sup>
                          <m:r>
                            <m:t>2</m:t>
                          </m:r>
                        </m:sup>
                      </m:sSubSup>
                    </m:oMath>
                  </m:oMathPara>
                </a14:m>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Wald test is given by</a:t>
                </a:r>
              </a:p>
              <a:p>
                <a:pPr lvl="0" marL="0" indent="0">
                  <a:buNone/>
                </a:pPr>
                <a14:m>
                  <m:oMathPara xmlns:m="http://schemas.openxmlformats.org/officeDocument/2006/math">
                    <m:oMathParaPr>
                      <m:jc m:val="center"/>
                    </m:oMathParaPr>
                    <m:oMath>
                      <m:r>
                        <m:t>(</m:t>
                      </m:r>
                      <m:sSub>
                        <m:e>
                          <m:acc>
                            <m:accPr>
                              <m:chr m:val="̂"/>
                            </m:accPr>
                            <m:e>
                              <m:r>
                                <m:rPr>
                                  <m:sty m:val="b"/>
                                </m:rPr>
                                <m:t>β</m:t>
                              </m:r>
                            </m:e>
                          </m:acc>
                        </m:e>
                        <m:sub>
                          <m:r>
                            <m:t>2</m:t>
                          </m:r>
                        </m:sub>
                      </m:sSub>
                      <m:r>
                        <m:t>−</m:t>
                      </m:r>
                      <m:sSubSup>
                        <m:e>
                          <m:r>
                            <m:rPr>
                              <m:sty m:val="b"/>
                            </m:rPr>
                            <m:t>β</m:t>
                          </m:r>
                        </m:e>
                        <m:sub>
                          <m:r>
                            <m:t>2</m:t>
                          </m:r>
                        </m:sub>
                        <m:sup>
                          <m:r>
                            <m:t>0</m:t>
                          </m:r>
                        </m:sup>
                      </m:sSubSup>
                      <m:sSup>
                        <m:e>
                          <m:r>
                            <m:t>)</m:t>
                          </m:r>
                        </m:e>
                        <m:sup>
                          <m:r>
                            <m:t>T</m:t>
                          </m:r>
                        </m:sup>
                      </m:sSup>
                      <m:r>
                        <m:t>(</m:t>
                      </m:r>
                      <m:r>
                        <m:t>C</m:t>
                      </m:r>
                      <m:r>
                        <m:t>o</m:t>
                      </m:r>
                      <m:r>
                        <m:t>v</m:t>
                      </m:r>
                      <m:r>
                        <m:t>(</m:t>
                      </m:r>
                      <m:sSub>
                        <m:e>
                          <m:acc>
                            <m:accPr>
                              <m:chr m:val="̂"/>
                            </m:accPr>
                            <m:e>
                              <m:r>
                                <m:rPr>
                                  <m:sty m:val="b"/>
                                </m:rPr>
                                <m:t>β</m:t>
                              </m:r>
                            </m:e>
                          </m:acc>
                        </m:e>
                        <m:sub>
                          <m:r>
                            <m:t>2</m:t>
                          </m:r>
                        </m:sub>
                      </m:sSub>
                      <m:r>
                        <m:t>)</m:t>
                      </m:r>
                      <m:sSup>
                        <m:e>
                          <m:r>
                            <m:t>)</m:t>
                          </m:r>
                        </m:e>
                        <m:sup>
                          <m:r>
                            <m:t>−</m:t>
                          </m:r>
                          <m:r>
                            <m:t>1</m:t>
                          </m:r>
                        </m:sup>
                      </m:sSup>
                      <m:r>
                        <m:t>(</m:t>
                      </m:r>
                      <m:sSub>
                        <m:e>
                          <m:acc>
                            <m:accPr>
                              <m:chr m:val="̂"/>
                            </m:accPr>
                            <m:e>
                              <m:r>
                                <m:rPr>
                                  <m:sty m:val="b"/>
                                </m:rPr>
                                <m:t>β</m:t>
                              </m:r>
                            </m:e>
                          </m:acc>
                        </m:e>
                        <m:sub>
                          <m:r>
                            <m:t>2</m:t>
                          </m:r>
                        </m:sub>
                      </m:sSub>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Wald tests are typically what is reported by statistical software, and for the case where </a:t>
                </a:r>
                <a14:m>
                  <m:oMath xmlns:m="http://schemas.openxmlformats.org/officeDocument/2006/math">
                    <m:r>
                      <m:t>q</m:t>
                    </m:r>
                    <m:r>
                      <m:t>=</m:t>
                    </m:r>
                    <m:r>
                      <m:t>1</m:t>
                    </m:r>
                  </m:oMath>
                </a14:m>
                <a:r>
                  <a:rPr/>
                  <a:t>, this simplifies to a z-test (i.e. based on the normal distribution; recall: the square of a normal is a </a:t>
                </a:r>
                <a14:m>
                  <m:oMath xmlns:m="http://schemas.openxmlformats.org/officeDocument/2006/math">
                    <m:sSubSup>
                      <m:e>
                        <m:r>
                          <m:t>χ</m:t>
                        </m:r>
                      </m:e>
                      <m:sub>
                        <m:r>
                          <m:t>1</m:t>
                        </m:r>
                      </m:sub>
                      <m:sup>
                        <m:r>
                          <m:t>2</m:t>
                        </m:r>
                      </m:sup>
                    </m:sSubSup>
                  </m:oMath>
                </a14:m>
                <a:r>
                  <a:rPr/>
                  <a:t>).</a:t>
                </a:r>
              </a:p>
              <a:p>
                <a:pPr lvl="0" marL="0" indent="0">
                  <a:buNone/>
                </a:pPr>
                <a:r>
                  <a:rPr/>
                  <a:t>For </a:t>
                </a:r>
                <a14:m>
                  <m:oMath xmlns:m="http://schemas.openxmlformats.org/officeDocument/2006/math">
                    <m:r>
                      <m:t>q</m:t>
                    </m:r>
                    <m:r>
                      <m:t>=</m:t>
                    </m:r>
                    <m:r>
                      <m:t>1</m:t>
                    </m:r>
                  </m:oMath>
                </a14:m>
                <a:r>
                  <a:rPr/>
                  <a:t>, we test </a:t>
                </a:r>
                <a14:m>
                  <m:oMath xmlns:m="http://schemas.openxmlformats.org/officeDocument/2006/math">
                    <m:sSub>
                      <m:e>
                        <m:r>
                          <m:t>H</m:t>
                        </m:r>
                      </m:e>
                      <m:sub>
                        <m:r>
                          <m:t>0</m:t>
                        </m:r>
                      </m:sub>
                    </m:sSub>
                    <m:r>
                      <m:t>:</m:t>
                    </m:r>
                    <m:sSub>
                      <m:e>
                        <m:r>
                          <m:t>β</m:t>
                        </m:r>
                      </m:e>
                      <m:sub>
                        <m:r>
                          <m:t>j</m:t>
                        </m:r>
                      </m:sub>
                    </m:sSub>
                    <m:r>
                      <m:t>=</m:t>
                    </m:r>
                    <m:r>
                      <m:t>b</m:t>
                    </m:r>
                  </m:oMath>
                </a14:m>
                <a:r>
                  <a:rPr/>
                  <a:t> vs. </a:t>
                </a:r>
                <a14:m>
                  <m:oMath xmlns:m="http://schemas.openxmlformats.org/officeDocument/2006/math">
                    <m:sSub>
                      <m:e>
                        <m:r>
                          <m:t>H</m:t>
                        </m:r>
                      </m:e>
                      <m:sub>
                        <m:r>
                          <m:t>1</m:t>
                        </m:r>
                      </m:sub>
                    </m:sSub>
                    <m:r>
                      <m:t>:</m:t>
                    </m:r>
                    <m:sSub>
                      <m:e>
                        <m:r>
                          <m:t>β</m:t>
                        </m:r>
                      </m:e>
                      <m:sub>
                        <m:r>
                          <m:t>j</m:t>
                        </m:r>
                      </m:sub>
                    </m:sSub>
                    <m:r>
                      <m:t>≠</m:t>
                    </m:r>
                    <m:r>
                      <m:t>b</m:t>
                    </m:r>
                  </m:oMath>
                </a14:m>
                <a:r>
                  <a:rPr/>
                  <a:t> and the test statistic (using the normal distribution of the MLE estimates) is given by:</a:t>
                </a:r>
              </a:p>
              <a:p>
                <a:pPr lvl="0" marL="0" indent="0">
                  <a:buNone/>
                </a:pPr>
                <a14:m>
                  <m:oMathPara xmlns:m="http://schemas.openxmlformats.org/officeDocument/2006/math">
                    <m:oMathParaPr>
                      <m:jc m:val="center"/>
                    </m:oMathParaPr>
                    <m:oMath>
                      <m:sSub>
                        <m:e>
                          <m:r>
                            <m:t>Z</m:t>
                          </m:r>
                        </m:e>
                        <m:sub>
                          <m:r>
                            <m:t>j</m:t>
                          </m:r>
                        </m:sub>
                      </m:sSub>
                      <m:r>
                        <m:t>=</m:t>
                      </m:r>
                      <m:f>
                        <m:fPr>
                          <m:type m:val="bar"/>
                        </m:fPr>
                        <m:num>
                          <m:sSub>
                            <m:e>
                              <m:acc>
                                <m:accPr>
                                  <m:chr m:val="̂"/>
                                </m:accPr>
                                <m:e>
                                  <m:r>
                                    <m:t>β</m:t>
                                  </m:r>
                                </m:e>
                              </m:acc>
                            </m:e>
                            <m:sub>
                              <m:r>
                                <m:t>j</m:t>
                              </m:r>
                            </m:sub>
                          </m:sSub>
                          <m:r>
                            <m:t>−</m:t>
                          </m:r>
                          <m:r>
                            <m:t>b</m:t>
                          </m:r>
                        </m:num>
                        <m:den>
                          <m:rad>
                            <m:radPr>
                              <m:degHide m:val="1"/>
                            </m:radPr>
                            <m:deg/>
                            <m:e>
                              <m:r>
                                <m:t>a</m:t>
                              </m:r>
                              <m:r>
                                <m:t>(</m:t>
                              </m:r>
                              <m:r>
                                <m:t>ϕ</m:t>
                              </m:r>
                              <m:r>
                                <m:t>)</m:t>
                              </m:r>
                            </m:e>
                          </m:rad>
                          <m:r>
                            <m:t>(</m:t>
                          </m:r>
                          <m:sSup>
                            <m:e>
                              <m:r>
                                <m:rPr>
                                  <m:sty m:val="b"/>
                                </m:rPr>
                                <m:t>X</m:t>
                              </m:r>
                            </m:e>
                            <m:sup>
                              <m:r>
                                <m:t>T</m:t>
                              </m:r>
                            </m:sup>
                          </m:sSup>
                          <m:acc>
                            <m:accPr>
                              <m:chr m:val="̂"/>
                            </m:accPr>
                            <m:e>
                              <m:r>
                                <m:rPr>
                                  <m:sty m:val="b"/>
                                </m:rPr>
                                <m:t>W</m:t>
                              </m:r>
                            </m:e>
                          </m:acc>
                          <m:r>
                            <m:rPr>
                              <m:sty m:val="b"/>
                            </m:rPr>
                            <m:t>X</m:t>
                          </m:r>
                          <m:sSubSup>
                            <m:e>
                              <m:r>
                                <m:t>)</m:t>
                              </m:r>
                            </m:e>
                            <m:sub>
                              <m:r>
                                <m:t>j</m:t>
                              </m:r>
                              <m:r>
                                <m:t>j</m:t>
                              </m:r>
                            </m:sub>
                            <m:sup>
                              <m:r>
                                <m:t>−</m:t>
                              </m:r>
                              <m:r>
                                <m:t>1</m:t>
                              </m:r>
                            </m:sup>
                          </m:sSubSup>
                        </m:den>
                      </m:f>
                      <m:r>
                        <m:t>∼</m:t>
                      </m:r>
                      <m:r>
                        <m:rPr>
                          <m:sty m:val="p"/>
                          <m:scr m:val="script"/>
                        </m:rPr>
                        <m:t>N</m:t>
                      </m:r>
                      <m:r>
                        <m:t>(</m:t>
                      </m:r>
                      <m:r>
                        <m:t>0</m:t>
                      </m:r>
                      <m:r>
                        <m:t>,</m:t>
                      </m:r>
                      <m:r>
                        <m:t>1</m:t>
                      </m:r>
                      <m:r>
                        <m:t>)</m:t>
                      </m:r>
                    </m:oMath>
                  </m:oMathPara>
                </a14:m>
              </a:p>
              <a:p>
                <a:pPr lvl="0" marL="0" indent="0">
                  <a:buNone/>
                </a:pPr>
                <a:r>
                  <a:rPr/>
                  <a:t>Note that this distributional result only holds asymptotically.</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score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sSubSup>
                        <m:e>
                          <m:r>
                            <m:rPr>
                              <m:sty m:val="b"/>
                            </m:rPr>
                            <m:t>β</m:t>
                          </m:r>
                        </m:e>
                        <m:sub>
                          <m:r>
                            <m:t>2</m:t>
                          </m:r>
                        </m:sub>
                        <m:sup>
                          <m:r>
                            <m:t>0</m:t>
                          </m:r>
                        </m:sup>
                      </m:sSubSup>
                      <m:sSup>
                        <m:e>
                          <m:r>
                            <m:t>)</m:t>
                          </m:r>
                        </m:e>
                        <m:sup>
                          <m:r>
                            <m:t>T</m:t>
                          </m:r>
                        </m:sup>
                      </m:sSup>
                      <m:r>
                        <m:t>(</m:t>
                      </m:r>
                      <m:r>
                        <m:t>C</m:t>
                      </m:r>
                      <m:r>
                        <m:t>o</m:t>
                      </m:r>
                      <m:r>
                        <m:t>v</m:t>
                      </m:r>
                      <m:r>
                        <m:t>(</m:t>
                      </m:r>
                      <m:r>
                        <m:t>s</m:t>
                      </m:r>
                      <m:r>
                        <m:t>(</m:t>
                      </m:r>
                      <m:sSubSup>
                        <m:e>
                          <m:r>
                            <m:rPr>
                              <m:sty m:val="b"/>
                            </m:rPr>
                            <m:t>β</m:t>
                          </m:r>
                        </m:e>
                        <m:sub>
                          <m:r>
                            <m:t>2</m:t>
                          </m:r>
                        </m:sub>
                        <m:sup>
                          <m:r>
                            <m:t>0</m:t>
                          </m:r>
                        </m:sup>
                      </m:sSubSup>
                      <m:r>
                        <m:t>)</m:t>
                      </m:r>
                      <m:r>
                        <m:t>)</m:t>
                      </m:r>
                      <m:sSup>
                        <m:e>
                          <m:r>
                            <m:t>)</m:t>
                          </m:r>
                        </m:e>
                        <m:sup>
                          <m:r>
                            <m:t>−</m:t>
                          </m:r>
                          <m:r>
                            <m:t>1</m:t>
                          </m:r>
                        </m:sup>
                      </m:sSup>
                      <m:r>
                        <m:t>s</m:t>
                      </m:r>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where </a:t>
                </a:r>
                <a14:m>
                  <m:oMath xmlns:m="http://schemas.openxmlformats.org/officeDocument/2006/math">
                    <m:r>
                      <m:t>s</m:t>
                    </m:r>
                    <m:r>
                      <m:t>(</m:t>
                    </m:r>
                    <m:r>
                      <m:rPr>
                        <m:sty m:val="b"/>
                      </m:rPr>
                      <m:t>β</m:t>
                    </m:r>
                    <m:r>
                      <m:t>)</m:t>
                    </m:r>
                  </m:oMath>
                </a14:m>
                <a:r>
                  <a:rPr/>
                  <a:t> is the vector of </a:t>
                </a:r>
                <a:r>
                  <a:rPr i="1"/>
                  <a:t>scores</a:t>
                </a:r>
                <a:r>
                  <a:rPr/>
                  <a:t> / partial derivatives of the log-likelihood: </a:t>
                </a:r>
                <a14:m>
                  <m:oMath xmlns:m="http://schemas.openxmlformats.org/officeDocument/2006/math">
                    <m:r>
                      <m:t>s</m:t>
                    </m:r>
                    <m:r>
                      <m:t>(</m:t>
                    </m:r>
                    <m:r>
                      <m:t>b</m:t>
                    </m:r>
                    <m:r>
                      <m:t>e</m:t>
                    </m:r>
                    <m:r>
                      <m:t>t</m:t>
                    </m:r>
                    <m:sSub>
                      <m:e>
                        <m:r>
                          <m:t>a</m:t>
                        </m:r>
                      </m:e>
                      <m:sub>
                        <m:r>
                          <m:t>j</m:t>
                        </m:r>
                      </m:sub>
                    </m:sSub>
                    <m:r>
                      <m:t>)</m:t>
                    </m:r>
                    <m:r>
                      <m:t>=</m:t>
                    </m:r>
                    <m:f>
                      <m:fPr>
                        <m:type m:val="bar"/>
                      </m:fPr>
                      <m:num>
                        <m:r>
                          <m:t>δ</m:t>
                        </m:r>
                        <m:r>
                          <m:t>l</m:t>
                        </m:r>
                      </m:num>
                      <m:den>
                        <m:r>
                          <m:t>δ</m:t>
                        </m:r>
                        <m:sSub>
                          <m:e>
                            <m:r>
                              <m:t>β</m:t>
                            </m:r>
                          </m:e>
                          <m:sub>
                            <m:r>
                              <m:t>j</m:t>
                            </m:r>
                          </m:sub>
                        </m:sSub>
                      </m:den>
                    </m:f>
                  </m:oMath>
                </a14:m>
                <a:r>
                  <a:rPr/>
                  <a:t>.</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All 3 tests are exact only </a:t>
                </a:r>
                <a:r>
                  <a:rPr i="1"/>
                  <a:t>asymptotically</a:t>
                </a:r>
                <a:r>
                  <a:rPr/>
                  <a:t> and for any finite dataset, they will be only approximate.</a:t>
                </a:r>
              </a:p>
              <a:p>
                <a:pPr lvl="0" marL="0" indent="0">
                  <a:buNone/>
                </a:pPr>
                <a14:m>
                  <m:oMathPara xmlns:m="http://schemas.openxmlformats.org/officeDocument/2006/math">
                    <m:oMathParaPr>
                      <m:jc m:val="center"/>
                    </m:oMathParaPr>
                    <m:oMath>
                      <m:r>
                        <m:t> </m:t>
                      </m:r>
                    </m:oMath>
                  </m:oMathPara>
                </a14:m>
              </a:p>
              <a:p>
                <a:pPr lvl="0" marL="0" indent="0">
                  <a:buNone/>
                </a:pPr>
                <a:r>
                  <a:rPr/>
                  <a:t>For Gaussian distributions, specifically the general linear model, we can derive exact tests that take into account that we also need to estimate the dispersion parameter (in this case </a:t>
                </a:r>
                <a14:m>
                  <m:oMath xmlns:m="http://schemas.openxmlformats.org/officeDocument/2006/math">
                    <m:sSup>
                      <m:e>
                        <m:r>
                          <m:t>σ</m:t>
                        </m:r>
                      </m:e>
                      <m:sup>
                        <m:r>
                          <m:t>2</m:t>
                        </m:r>
                      </m:sup>
                    </m:sSup>
                  </m:oMath>
                </a14:m>
                <a:r>
                  <a:rPr/>
                  <a:t>).</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F-test</a:t>
                </a:r>
              </a:p>
              <a:p>
                <a:pPr lvl="0" marL="0" indent="0">
                  <a:buNone/>
                </a:pPr>
                <a14:m>
                  <m:oMath xmlns:m="http://schemas.openxmlformats.org/officeDocument/2006/math">
                    <m:sSub>
                      <m:e>
                        <m:r>
                          <m:t>H</m:t>
                        </m:r>
                      </m:e>
                      <m:sub>
                        <m:r>
                          <m:t>0</m:t>
                        </m:r>
                      </m:sub>
                    </m:sSub>
                    <m:r>
                      <m:t>:</m:t>
                    </m:r>
                    <m:sSub>
                      <m:e>
                        <m:r>
                          <m:t>β</m:t>
                        </m:r>
                      </m:e>
                      <m:sub>
                        <m:r>
                          <m:t>1</m:t>
                        </m:r>
                      </m:sub>
                    </m:sSub>
                    <m:r>
                      <m:t>=</m:t>
                    </m:r>
                    <m:sSub>
                      <m:e>
                        <m:r>
                          <m:t>β</m:t>
                        </m:r>
                      </m:e>
                      <m:sub>
                        <m:r>
                          <m:t>2</m:t>
                        </m:r>
                      </m:sub>
                    </m:sSub>
                    <m:r>
                      <m:t>=</m:t>
                    </m:r>
                    <m:r>
                      <m:t>…</m:t>
                    </m:r>
                    <m:sSub>
                      <m:e>
                        <m:r>
                          <m:t>β</m:t>
                        </m:r>
                      </m:e>
                      <m:sub>
                        <m:r>
                          <m:t>p</m:t>
                        </m:r>
                      </m:sub>
                    </m:sSub>
                    <m:r>
                      <m:t>=</m:t>
                    </m:r>
                    <m:r>
                      <m:t>0</m:t>
                    </m:r>
                  </m:oMath>
                </a14:m>
              </a:p>
              <a:p>
                <a:pPr lvl="0" marL="0" indent="0">
                  <a:buNone/>
                </a:pPr>
                <a14:m>
                  <m:oMath xmlns:m="http://schemas.openxmlformats.org/officeDocument/2006/math">
                    <m:sSub>
                      <m:e>
                        <m:r>
                          <m:t>H</m:t>
                        </m:r>
                      </m:e>
                      <m:sub>
                        <m:r>
                          <m:t>1</m:t>
                        </m:r>
                      </m:sub>
                    </m:sSub>
                    <m:r>
                      <m:t>:</m:t>
                    </m:r>
                    <m:r>
                      <m:rPr>
                        <m:sty m:val="p"/>
                      </m:rPr>
                      <m:t> at least one </m:t>
                    </m:r>
                    <m:sSub>
                      <m:e>
                        <m:r>
                          <m:t>β</m:t>
                        </m:r>
                      </m:e>
                      <m:sub>
                        <m:r>
                          <m:t>j</m:t>
                        </m:r>
                      </m:sub>
                    </m:sSub>
                    <m:r>
                      <m:t>≠</m:t>
                    </m:r>
                    <m:r>
                      <m:t>0</m:t>
                    </m:r>
                    <m:r>
                      <m:t>,</m:t>
                    </m:r>
                    <m:r>
                      <m:t>j</m:t>
                    </m:r>
                    <m:r>
                      <m:t>=</m:t>
                    </m:r>
                    <m:r>
                      <m:t>1</m:t>
                    </m:r>
                    <m:r>
                      <m:t>,</m:t>
                    </m:r>
                    <m:r>
                      <m:t>…</m:t>
                    </m:r>
                    <m:r>
                      <m:t>,</m:t>
                    </m:r>
                    <m:r>
                      <m:t>p</m:t>
                    </m:r>
                  </m:oMath>
                </a14:m>
              </a:p>
              <a:p>
                <a:pPr lvl="0" marL="0" indent="0">
                  <a:buNone/>
                </a:pPr>
                <a14:m>
                  <m:oMathPara xmlns:m="http://schemas.openxmlformats.org/officeDocument/2006/math">
                    <m:oMathParaPr>
                      <m:jc m:val="center"/>
                    </m:oMathParaPr>
                    <m:oMath>
                      <m:r>
                        <m:t> </m:t>
                      </m:r>
                    </m:oMath>
                  </m:oMathPara>
                </a14:m>
              </a:p>
              <a:p>
                <a:pPr lvl="0" marL="0" indent="0">
                  <a:buNone/>
                </a:pPr>
                <a:r>
                  <a:rPr/>
                  <a:t>Test statistic:</a:t>
                </a:r>
              </a:p>
              <a:p>
                <a:pPr lvl="0" marL="0" indent="0">
                  <a:buNone/>
                </a:pPr>
                <a14:m>
                  <m:oMathPara xmlns:m="http://schemas.openxmlformats.org/officeDocument/2006/math">
                    <m:oMathParaPr>
                      <m:jc m:val="center"/>
                    </m:oMathParaPr>
                    <m:oMath>
                      <m:r>
                        <m:t>F</m:t>
                      </m:r>
                      <m:r>
                        <m:t>=</m:t>
                      </m:r>
                      <m:r>
                        <m:t>R</m:t>
                      </m:r>
                      <m:r>
                        <m:t>S</m:t>
                      </m:r>
                      <m:r>
                        <m:t>S</m:t>
                      </m:r>
                      <m:r>
                        <m:t>/</m:t>
                      </m:r>
                      <m:r>
                        <m:t>E</m:t>
                      </m:r>
                      <m:r>
                        <m:t>S</m:t>
                      </m:r>
                      <m:r>
                        <m:t>S</m:t>
                      </m:r>
                      <m:r>
                        <m:t>∼</m:t>
                      </m:r>
                      <m:sSub>
                        <m:e>
                          <m:r>
                            <m:t>F</m:t>
                          </m:r>
                        </m:e>
                        <m:sub>
                          <m:r>
                            <m:t>p</m:t>
                          </m:r>
                          <m:r>
                            <m:t>,</m:t>
                          </m:r>
                          <m:r>
                            <m:t>n</m:t>
                          </m:r>
                          <m:r>
                            <m:t>−</m:t>
                          </m:r>
                          <m:r>
                            <m:t>p</m:t>
                          </m:r>
                          <m:r>
                            <m:t>−</m:t>
                          </m:r>
                          <m:r>
                            <m:t>1</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general we can test a null hypothesis for </a:t>
                </a:r>
                <a14:m>
                  <m:oMath xmlns:m="http://schemas.openxmlformats.org/officeDocument/2006/math">
                    <m:r>
                      <m:t>q</m:t>
                    </m:r>
                  </m:oMath>
                </a14:m>
                <a:r>
                  <a:rPr/>
                  <a:t> of the coefficients to be all zero against one where not all of the </a:t>
                </a:r>
                <a14:m>
                  <m:oMath xmlns:m="http://schemas.openxmlformats.org/officeDocument/2006/math">
                    <m:r>
                      <m:t>q</m:t>
                    </m:r>
                  </m:oMath>
                </a14:m>
                <a:r>
                  <a:rPr/>
                  <a:t> coefficients are zero: </a:t>
                </a:r>
                <a14:m>
                  <m:oMath xmlns:m="http://schemas.openxmlformats.org/officeDocument/2006/math">
                    <m:r>
                      <m:t>F</m:t>
                    </m:r>
                    <m:r>
                      <m:t>∼</m:t>
                    </m:r>
                    <m:sSub>
                      <m:e>
                        <m:r>
                          <m:t>F</m:t>
                        </m:r>
                      </m:e>
                      <m:sub>
                        <m:r>
                          <m:t>q</m:t>
                        </m:r>
                        <m:r>
                          <m:t>,</m:t>
                        </m:r>
                        <m:r>
                          <m:t>n</m:t>
                        </m:r>
                        <m:r>
                          <m:t>−</m:t>
                        </m:r>
                        <m:r>
                          <m:t>p</m:t>
                        </m:r>
                        <m:r>
                          <m:t>−</m:t>
                        </m:r>
                        <m:r>
                          <m:t>1</m:t>
                        </m:r>
                      </m:sub>
                    </m:sSub>
                  </m:oMath>
                </a14:m>
                <a:r>
                  <a:rPr/>
                  <a:t>.</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t-test</a:t>
                </a:r>
              </a:p>
              <a:p>
                <a:pPr lvl="0" marL="0" indent="0">
                  <a:buNone/>
                </a:pPr>
                <a:r>
                  <a:rPr/>
                  <a:t>The F test has a special case: when we test only </a:t>
                </a:r>
                <a14:m>
                  <m:oMath xmlns:m="http://schemas.openxmlformats.org/officeDocument/2006/math">
                    <m:r>
                      <m:t>q</m:t>
                    </m:r>
                    <m:r>
                      <m:t>=</m:t>
                    </m:r>
                    <m:r>
                      <m:t>1</m:t>
                    </m:r>
                  </m:oMath>
                </a14:m>
                <a:r>
                  <a:rPr/>
                  <a:t> parameter. This is a </a:t>
                </a:r>
                <a14:m>
                  <m:oMath xmlns:m="http://schemas.openxmlformats.org/officeDocument/2006/math">
                    <m:sSub>
                      <m:e>
                        <m:r>
                          <m:t>F</m:t>
                        </m:r>
                      </m:e>
                      <m:sub>
                        <m:r>
                          <m:t>1</m:t>
                        </m:r>
                        <m:r>
                          <m:t>,</m:t>
                        </m:r>
                        <m:r>
                          <m:t>n</m:t>
                        </m:r>
                        <m:r>
                          <m:t>−</m:t>
                        </m:r>
                        <m:r>
                          <m:t>p</m:t>
                        </m:r>
                        <m:r>
                          <m:t>−</m:t>
                        </m:r>
                        <m:r>
                          <m:t>1</m:t>
                        </m:r>
                      </m:sub>
                    </m:sSub>
                  </m:oMath>
                </a14:m>
                <a:r>
                  <a:rPr/>
                  <a:t> distribution, which turns out to be the square of a </a:t>
                </a:r>
                <a14:m>
                  <m:oMath xmlns:m="http://schemas.openxmlformats.org/officeDocument/2006/math">
                    <m:sSub>
                      <m:e>
                        <m:r>
                          <m:t>t</m:t>
                        </m:r>
                      </m:e>
                      <m:sub>
                        <m:r>
                          <m:t>n</m:t>
                        </m:r>
                        <m:r>
                          <m:t>−</m:t>
                        </m:r>
                        <m:r>
                          <m:t>p</m:t>
                        </m:r>
                        <m:r>
                          <m:t>−</m:t>
                        </m:r>
                        <m:r>
                          <m:t>1</m:t>
                        </m:r>
                      </m:sub>
                    </m:sSub>
                  </m:oMath>
                </a14:m>
                <a:r>
                  <a:rPr/>
                  <a:t> distribution (see Session 2 - diagram of relations between distributions).</a:t>
                </a:r>
              </a:p>
              <a:p>
                <a:pPr lvl="0" marL="0" indent="0">
                  <a:buNone/>
                </a:pPr>
                <a:r>
                  <a:rPr/>
                  <a:t>But you can also derive it directly as a test for the estimated coefficient:</a:t>
                </a:r>
              </a:p>
              <a:p>
                <a:pPr lvl="0" marL="0" indent="0">
                  <a:buNone/>
                </a:pPr>
                <a14:m>
                  <m:oMathPara xmlns:m="http://schemas.openxmlformats.org/officeDocument/2006/math">
                    <m:oMathParaPr>
                      <m:jc m:val="center"/>
                    </m:oMathParaPr>
                    <m:oMath>
                      <m:sSub>
                        <m:e>
                          <m:r>
                            <m:t>H</m:t>
                          </m:r>
                        </m:e>
                        <m:sub>
                          <m:r>
                            <m:t>0</m:t>
                          </m:r>
                        </m:sub>
                      </m:sSub>
                      <m:r>
                        <m:t>:</m:t>
                      </m:r>
                      <m:sSub>
                        <m:e>
                          <m:r>
                            <m:t>β</m:t>
                          </m:r>
                        </m:e>
                        <m:sub>
                          <m:r>
                            <m:t>j</m:t>
                          </m:r>
                        </m:sub>
                      </m:sSub>
                      <m:r>
                        <m:t>=</m:t>
                      </m:r>
                      <m:r>
                        <m:t>b</m:t>
                      </m:r>
                    </m:oMath>
                  </m:oMathPara>
                </a14:m>
              </a:p>
              <a:p>
                <a:pPr lvl="0" marL="0" indent="0">
                  <a:buNone/>
                </a:pPr>
                <a14:m>
                  <m:oMathPara xmlns:m="http://schemas.openxmlformats.org/officeDocument/2006/math">
                    <m:oMathParaPr>
                      <m:jc m:val="center"/>
                    </m:oMathParaPr>
                    <m:oMath>
                      <m:sSub>
                        <m:e>
                          <m:r>
                            <m:t>H</m:t>
                          </m:r>
                        </m:e>
                        <m:sub>
                          <m:r>
                            <m:t>1</m:t>
                          </m:r>
                        </m:sub>
                      </m:sSub>
                      <m:r>
                        <m:t>:</m:t>
                      </m:r>
                      <m:sSub>
                        <m:e>
                          <m:r>
                            <m:t>β</m:t>
                          </m:r>
                        </m:e>
                        <m:sub>
                          <m:r>
                            <m:t>j</m:t>
                          </m:r>
                        </m:sub>
                      </m:sSub>
                      <m:r>
                        <m:t>≠</m:t>
                      </m:r>
                      <m:r>
                        <m:t>b</m:t>
                      </m:r>
                    </m:oMath>
                  </m:oMathPara>
                </a14:m>
              </a:p>
              <a:p>
                <a:pPr lvl="0" marL="0" indent="0">
                  <a:buNone/>
                </a:pPr>
                <a:r>
                  <a:rPr/>
                  <a:t>Test statistic:</a:t>
                </a:r>
              </a:p>
              <a:p>
                <a:pPr lvl="0" marL="0" indent="0">
                  <a:buNone/>
                </a:pPr>
                <a14:m>
                  <m:oMathPara xmlns:m="http://schemas.openxmlformats.org/officeDocument/2006/math">
                    <m:oMathParaPr>
                      <m:jc m:val="center"/>
                    </m:oMathParaPr>
                    <m:oMath>
                      <m:r>
                        <m:t>T</m:t>
                      </m:r>
                      <m:r>
                        <m:t>=</m:t>
                      </m:r>
                      <m:f>
                        <m:fPr>
                          <m:type m:val="bar"/>
                        </m:fPr>
                        <m:num>
                          <m:acc>
                            <m:accPr>
                              <m:chr m:val="̂"/>
                            </m:accPr>
                            <m:e>
                              <m:sSub>
                                <m:e>
                                  <m:r>
                                    <m:t>β</m:t>
                                  </m:r>
                                </m:e>
                                <m:sub>
                                  <m:r>
                                    <m:t>j</m:t>
                                  </m:r>
                                </m:sub>
                              </m:sSub>
                            </m:e>
                          </m:acc>
                          <m:r>
                            <m:t>−</m:t>
                          </m:r>
                          <m:r>
                            <m:t>b</m:t>
                          </m:r>
                        </m:num>
                        <m:den>
                          <m:r>
                            <m:t>s</m:t>
                          </m:r>
                          <m:r>
                            <m:t>e</m:t>
                          </m:r>
                          <m:r>
                            <m:t>(</m:t>
                          </m:r>
                          <m:sSub>
                            <m:e>
                              <m:acc>
                                <m:accPr>
                                  <m:chr m:val="̂"/>
                                </m:accPr>
                                <m:e>
                                  <m:r>
                                    <m:t>β</m:t>
                                  </m:r>
                                </m:e>
                              </m:acc>
                            </m:e>
                            <m:sub>
                              <m:r>
                                <m:t>j</m:t>
                              </m:r>
                            </m:sub>
                          </m:sSub>
                          <m:r>
                            <m:t>)</m:t>
                          </m:r>
                        </m:den>
                      </m:f>
                      <m:r>
                        <m:t>∼</m:t>
                      </m:r>
                      <m:sSub>
                        <m:e>
                          <m:r>
                            <m:t>T</m:t>
                          </m:r>
                        </m:e>
                        <m:sub>
                          <m:r>
                            <m:t>n</m:t>
                          </m:r>
                          <m:r>
                            <m:t>−</m:t>
                          </m:r>
                          <m:r>
                            <m:t>p</m:t>
                          </m:r>
                          <m:r>
                            <m:t>−</m:t>
                          </m:r>
                          <m:r>
                            <m:t>1</m:t>
                          </m:r>
                        </m:sub>
                      </m:sSub>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fitted a GLM, we can predict new values.</a:t>
            </a:r>
          </a:p>
          <a:p>
            <a:pPr lvl="0" marL="0" indent="0">
              <a:buNone/>
            </a:pPr>
            <a:r>
              <a:rPr/>
              <a:t>Predicting response values for predictor values well outside the ones used to fit the model should be avoided!</a:t>
            </a:r>
          </a:p>
          <a:p>
            <a:pPr lvl="0" marL="0" indent="0">
              <a:buNone/>
            </a:pPr>
            <a:r>
              <a:rPr/>
              <a:t>Prediction uses estimates. Can we derive prediction confidence intervals? What we predict in a GLM is the </a:t>
            </a:r>
            <a:r>
              <a:rPr i="1"/>
              <a:t>mean</a:t>
            </a:r>
            <a:r>
              <a:rPr/>
              <a:t> response. We can actually consider 2 types of prediction confidence intervals:</a:t>
            </a:r>
          </a:p>
          <a:p>
            <a:pPr lvl="1">
              <a:buAutoNum type="alphaLcPeriod"/>
            </a:pPr>
            <a:r>
              <a:rPr/>
              <a:t>for the mean response</a:t>
            </a:r>
          </a:p>
          <a:p>
            <a:pPr lvl="1">
              <a:buAutoNum type="alphaLcPeriod"/>
            </a:pPr>
            <a:r>
              <a:rPr/>
              <a:t>for a new observation</a:t>
            </a:r>
          </a:p>
          <a:p>
            <a:pPr lvl="0" marL="0" indent="0">
              <a:buNone/>
            </a:pPr>
            <a:r>
              <a:rPr/>
              <a:t>The first one takes only the uncertainty of the model fit into account, the second one also takes the variability of the response values into account.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the estimators </a:t>
                </a:r>
                <a14:m>
                  <m:oMath xmlns:m="http://schemas.openxmlformats.org/officeDocument/2006/math">
                    <m:acc>
                      <m:accPr>
                        <m:chr m:val="̂"/>
                      </m:accPr>
                      <m:e>
                        <m:r>
                          <m:t>β</m:t>
                        </m:r>
                      </m:e>
                    </m:acc>
                  </m:oMath>
                </a14:m>
                <a:r>
                  <a:rPr/>
                  <a:t> are asympotically normally distributed. This implies that, on the link function scale (i.e. for the linear predictor </a:t>
                </a:r>
                <a14:m>
                  <m:oMath xmlns:m="http://schemas.openxmlformats.org/officeDocument/2006/math">
                    <m:r>
                      <m:t>η</m:t>
                    </m:r>
                  </m:oMath>
                </a14:m>
                <a:r>
                  <a:rPr/>
                  <a:t>), we can construct confidence intervals using the asympotic normal distribution, then back transform to the scale of the response variable.</a:t>
                </a:r>
              </a:p>
              <a:p>
                <a:pPr lvl="0" marL="0" indent="0">
                  <a:buNone/>
                </a:pPr>
                <a:r>
                  <a:rPr/>
                  <a:t>For a 95% confidence interval for the mean response:</a:t>
                </a:r>
              </a:p>
              <a:p>
                <a:pPr lvl="0" marL="0" indent="0">
                  <a:buNone/>
                </a:pPr>
                <a14:m>
                  <m:oMathPara xmlns:m="http://schemas.openxmlformats.org/officeDocument/2006/math">
                    <m:oMathParaPr>
                      <m:jc m:val="center"/>
                    </m:oMathParaPr>
                    <m:oMath>
                      <m:acc>
                        <m:accPr>
                          <m:chr m:val="̂"/>
                        </m:accPr>
                        <m:e>
                          <m:r>
                            <m:t>η</m:t>
                          </m:r>
                        </m:e>
                      </m:acc>
                      <m:r>
                        <m:t>±</m:t>
                      </m:r>
                      <m:r>
                        <m:t>1.96</m:t>
                      </m:r>
                      <m:r>
                        <m:t>×</m:t>
                      </m:r>
                      <m:r>
                        <m:t>S</m:t>
                      </m:r>
                      <m:r>
                        <m:t>E</m:t>
                      </m:r>
                      <m:r>
                        <m:t>(</m:t>
                      </m:r>
                      <m:acc>
                        <m:accPr>
                          <m:chr m:val="̂"/>
                        </m:accPr>
                        <m:e>
                          <m:r>
                            <m:t>η</m:t>
                          </m:r>
                        </m:e>
                      </m:acc>
                      <m:r>
                        <m:t>)</m:t>
                      </m:r>
                    </m:oMath>
                  </m:oMathPara>
                </a14:m>
              </a:p>
              <a:p>
                <a:pPr lvl="0" marL="0" indent="0">
                  <a:buNone/>
                </a:pPr>
                <a:r>
                  <a:rPr/>
                  <a:t>And then, backtransforming</a:t>
                </a:r>
              </a:p>
              <a:p>
                <a:pPr lvl="0" marL="0" indent="0">
                  <a:buNone/>
                </a:pPr>
                <a14:m>
                  <m:oMathPara xmlns:m="http://schemas.openxmlformats.org/officeDocument/2006/math">
                    <m:oMathParaPr>
                      <m:jc m:val="center"/>
                    </m:oMathParaPr>
                    <m:oMath>
                      <m:sSub>
                        <m:e>
                          <m:acc>
                            <m:accPr>
                              <m:chr m:val="̂"/>
                            </m:accPr>
                            <m:e>
                              <m:r>
                                <m:t>y</m:t>
                              </m:r>
                            </m:e>
                          </m:acc>
                        </m:e>
                        <m:sub>
                          <m:r>
                            <m:t>l</m:t>
                          </m:r>
                          <m:r>
                            <m:t>o</m:t>
                          </m:r>
                          <m:r>
                            <m:t>w</m:t>
                          </m:r>
                        </m:sub>
                      </m:sSub>
                      <m:r>
                        <m:t>=</m:t>
                      </m:r>
                      <m:sSup>
                        <m:e>
                          <m:r>
                            <m:t>g</m:t>
                          </m:r>
                        </m:e>
                        <m:sup>
                          <m:r>
                            <m:t>−</m:t>
                          </m:r>
                          <m:r>
                            <m:t>1</m:t>
                          </m:r>
                        </m:sup>
                      </m:sSup>
                      <m:r>
                        <m:t>(</m:t>
                      </m:r>
                      <m:sSub>
                        <m:e>
                          <m:acc>
                            <m:accPr>
                              <m:chr m:val="̂"/>
                            </m:accPr>
                            <m:e>
                              <m:r>
                                <m:t>η</m:t>
                              </m:r>
                            </m:e>
                          </m:acc>
                        </m:e>
                        <m:sub>
                          <m:r>
                            <m:t>l</m:t>
                          </m:r>
                          <m:r>
                            <m:t>o</m:t>
                          </m:r>
                          <m:r>
                            <m:t>w</m:t>
                          </m:r>
                        </m:sub>
                      </m:sSub>
                      <m:r>
                        <m:t>)</m:t>
                      </m:r>
                    </m:oMath>
                  </m:oMathPara>
                </a14:m>
              </a:p>
              <a:p>
                <a:pPr lvl="0" marL="0" indent="0">
                  <a:buNone/>
                </a:pPr>
                <a14:m>
                  <m:oMathPara xmlns:m="http://schemas.openxmlformats.org/officeDocument/2006/math">
                    <m:oMathParaPr>
                      <m:jc m:val="center"/>
                    </m:oMathParaPr>
                    <m:oMath>
                      <m:sSub>
                        <m:e>
                          <m:acc>
                            <m:accPr>
                              <m:chr m:val="̂"/>
                            </m:accPr>
                            <m:e>
                              <m:r>
                                <m:t>y</m:t>
                              </m:r>
                            </m:e>
                          </m:acc>
                        </m:e>
                        <m:sub>
                          <m:r>
                            <m:t>h</m:t>
                          </m:r>
                          <m:r>
                            <m:t>i</m:t>
                          </m:r>
                          <m:r>
                            <m:t>g</m:t>
                          </m:r>
                          <m:r>
                            <m:t>h</m:t>
                          </m:r>
                        </m:sub>
                      </m:sSub>
                      <m:r>
                        <m:t>=</m:t>
                      </m:r>
                      <m:sSup>
                        <m:e>
                          <m:r>
                            <m:t>g</m:t>
                          </m:r>
                        </m:e>
                        <m:sup>
                          <m:r>
                            <m:t>−</m:t>
                          </m:r>
                          <m:r>
                            <m:t>1</m:t>
                          </m:r>
                        </m:sup>
                      </m:sSup>
                      <m:r>
                        <m:t>(</m:t>
                      </m:r>
                      <m:sSub>
                        <m:e>
                          <m:acc>
                            <m:accPr>
                              <m:chr m:val="̂"/>
                            </m:accPr>
                            <m:e>
                              <m:r>
                                <m:t>η</m:t>
                              </m:r>
                            </m:e>
                          </m:acc>
                        </m:e>
                        <m:sub>
                          <m:r>
                            <m:t>h</m:t>
                          </m:r>
                          <m:r>
                            <m:t>i</m:t>
                          </m:r>
                          <m:r>
                            <m:t>g</m:t>
                          </m:r>
                          <m:r>
                            <m:t>h</m:t>
                          </m:r>
                        </m:sub>
                      </m:sSub>
                      <m:r>
                        <m:t>)</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 concept of regression</a:t>
                </a:r>
              </a:p>
              <a:p>
                <a:pPr lvl="0" marL="0" indent="0">
                  <a:buNone/>
                </a:pPr>
                <a14:m>
                  <m:oMathPara xmlns:m="http://schemas.openxmlformats.org/officeDocument/2006/math">
                    <m:oMathParaPr>
                      <m:jc m:val="center"/>
                    </m:oMathParaPr>
                    <m:oMath>
                      <m:r>
                        <m:t> </m:t>
                      </m:r>
                    </m:oMath>
                  </m:oMathPara>
                </a14:m>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a:latin typeface="Courier"/>
              </a:rPr>
              <a:t>modPois&lt;-</a:t>
            </a:r>
            <a:r>
              <a:rPr sz="1800" b="1">
                <a:solidFill>
                  <a:srgbClr val="007020"/>
                </a:solidFill>
                <a:latin typeface="Courier"/>
              </a:rPr>
              <a:t>glm</a:t>
            </a:r>
            <a:r>
              <a:rPr sz="1800">
                <a:latin typeface="Courier"/>
              </a:rPr>
              <a:t>(dist</a:t>
            </a:r>
            <a:r>
              <a:rPr sz="1800">
                <a:solidFill>
                  <a:srgbClr val="666666"/>
                </a:solidFill>
                <a:latin typeface="Courier"/>
              </a:rPr>
              <a:t>~</a:t>
            </a:r>
            <a:r>
              <a:rPr sz="1800">
                <a:latin typeface="Courier"/>
              </a:rPr>
              <a:t>speed,</a:t>
            </a:r>
            <a:r>
              <a:rPr sz="1800">
                <a:solidFill>
                  <a:srgbClr val="902000"/>
                </a:solidFill>
                <a:latin typeface="Courier"/>
              </a:rPr>
              <a:t>data=</a:t>
            </a:r>
            <a:r>
              <a:rPr sz="1800">
                <a:latin typeface="Courier"/>
              </a:rPr>
              <a:t>cars,</a:t>
            </a:r>
            <a:r>
              <a:rPr sz="1800">
                <a:solidFill>
                  <a:srgbClr val="902000"/>
                </a:solidFill>
                <a:latin typeface="Courier"/>
              </a:rPr>
              <a:t>family=</a:t>
            </a:r>
            <a:r>
              <a:rPr sz="1800">
                <a:latin typeface="Courier"/>
              </a:rPr>
              <a:t>poisson)</a:t>
            </a:r>
            <a:br/>
            <a:r>
              <a:rPr sz="1800">
                <a:latin typeface="Courier"/>
              </a:rPr>
              <a:t>newX&lt;-</a:t>
            </a:r>
            <a:r>
              <a:rPr sz="1800" b="1">
                <a:solidFill>
                  <a:srgbClr val="007020"/>
                </a:solidFill>
                <a:latin typeface="Courier"/>
              </a:rPr>
              <a:t>data.frame</a:t>
            </a:r>
            <a:r>
              <a:rPr sz="1800">
                <a:latin typeface="Courier"/>
              </a:rPr>
              <a:t>(</a:t>
            </a:r>
            <a:r>
              <a:rPr sz="1800">
                <a:solidFill>
                  <a:srgbClr val="902000"/>
                </a:solidFill>
                <a:latin typeface="Courier"/>
              </a:rPr>
              <a:t>speed=</a:t>
            </a:r>
            <a:r>
              <a:rPr sz="1800" b="1">
                <a:solidFill>
                  <a:srgbClr val="007020"/>
                </a:solidFill>
                <a:latin typeface="Courier"/>
              </a:rPr>
              <a:t>seq</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30</a:t>
            </a:r>
            <a:r>
              <a:rPr sz="1800">
                <a:latin typeface="Courier"/>
              </a:rPr>
              <a:t>,</a:t>
            </a:r>
            <a:r>
              <a:rPr sz="1800">
                <a:solidFill>
                  <a:srgbClr val="902000"/>
                </a:solidFill>
                <a:latin typeface="Courier"/>
              </a:rPr>
              <a:t>length=</a:t>
            </a:r>
            <a:r>
              <a:rPr sz="1800">
                <a:solidFill>
                  <a:srgbClr val="40A070"/>
                </a:solidFill>
                <a:latin typeface="Courier"/>
              </a:rPr>
              <a:t>500</a:t>
            </a:r>
            <a:r>
              <a:rPr sz="1800">
                <a:latin typeface="Courier"/>
              </a:rPr>
              <a:t>))</a:t>
            </a:r>
            <a:br/>
            <a:r>
              <a:rPr sz="1800">
                <a:latin typeface="Courier"/>
              </a:rPr>
              <a:t>pred&lt;-</a:t>
            </a:r>
            <a:r>
              <a:rPr sz="1800" b="1">
                <a:solidFill>
                  <a:srgbClr val="007020"/>
                </a:solidFill>
                <a:latin typeface="Courier"/>
              </a:rPr>
              <a:t>predict</a:t>
            </a:r>
            <a:r>
              <a:rPr sz="1800">
                <a:latin typeface="Courier"/>
              </a:rPr>
              <a:t>(modPois,</a:t>
            </a:r>
            <a:r>
              <a:rPr sz="1800">
                <a:solidFill>
                  <a:srgbClr val="902000"/>
                </a:solidFill>
                <a:latin typeface="Courier"/>
              </a:rPr>
              <a:t>type=</a:t>
            </a:r>
            <a:r>
              <a:rPr sz="1800">
                <a:solidFill>
                  <a:srgbClr val="4070A0"/>
                </a:solidFill>
                <a:latin typeface="Courier"/>
              </a:rPr>
              <a:t>"link"</a:t>
            </a:r>
            <a:r>
              <a:rPr sz="1800">
                <a:latin typeface="Courier"/>
              </a:rPr>
              <a:t>,</a:t>
            </a:r>
            <a:r>
              <a:rPr sz="1800">
                <a:solidFill>
                  <a:srgbClr val="902000"/>
                </a:solidFill>
                <a:latin typeface="Courier"/>
              </a:rPr>
              <a:t>newdata=</a:t>
            </a:r>
            <a:r>
              <a:rPr sz="1800">
                <a:latin typeface="Courier"/>
              </a:rPr>
              <a:t>newX, </a:t>
            </a:r>
            <a:r>
              <a:rPr sz="1800">
                <a:solidFill>
                  <a:srgbClr val="902000"/>
                </a:solidFill>
                <a:latin typeface="Courier"/>
              </a:rPr>
              <a:t>se.fit=</a:t>
            </a:r>
            <a:r>
              <a:rPr sz="1800">
                <a:latin typeface="Courier"/>
              </a:rPr>
              <a:t>T)</a:t>
            </a:r>
            <a:br/>
            <a:r>
              <a:rPr sz="1800">
                <a:latin typeface="Courier"/>
              </a:rPr>
              <a:t>predFit&lt;-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br/>
            <a:r>
              <a:rPr sz="1800">
                <a:latin typeface="Courier"/>
              </a:rPr>
              <a:t>predLow&lt;-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r>
              <a:rPr sz="1800">
                <a:solidFill>
                  <a:srgbClr val="666666"/>
                </a:solidFill>
                <a:latin typeface="Courier"/>
              </a:rPr>
              <a:t>-</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a:t>
            </a:r>
            <a:r>
              <a:rPr sz="1800">
                <a:solidFill>
                  <a:srgbClr val="666666"/>
                </a:solidFill>
                <a:latin typeface="Courier"/>
              </a:rPr>
              <a:t>*</a:t>
            </a:r>
            <a:r>
              <a:rPr sz="1800">
                <a:latin typeface="Courier"/>
              </a:rPr>
              <a:t>pred</a:t>
            </a:r>
            <a:r>
              <a:rPr sz="1800">
                <a:solidFill>
                  <a:srgbClr val="666666"/>
                </a:solidFill>
                <a:latin typeface="Courier"/>
              </a:rPr>
              <a:t>$</a:t>
            </a:r>
            <a:r>
              <a:rPr sz="1800">
                <a:latin typeface="Courier"/>
              </a:rPr>
              <a:t>se.fit)</a:t>
            </a:r>
            <a:br/>
            <a:r>
              <a:rPr sz="1800">
                <a:latin typeface="Courier"/>
              </a:rPr>
              <a:t>predHigh&lt;-</a:t>
            </a:r>
            <a:r>
              <a:rPr sz="1800" b="1">
                <a:solidFill>
                  <a:srgbClr val="007020"/>
                </a:solidFill>
                <a:latin typeface="Courier"/>
              </a:rPr>
              <a:t>exp</a:t>
            </a:r>
            <a:r>
              <a:rPr sz="1800">
                <a:latin typeface="Courier"/>
              </a:rPr>
              <a:t>(pred</a:t>
            </a:r>
            <a:r>
              <a:rPr sz="1800">
                <a:solidFill>
                  <a:srgbClr val="666666"/>
                </a:solidFill>
                <a:latin typeface="Courier"/>
              </a:rPr>
              <a:t>$</a:t>
            </a:r>
            <a:r>
              <a:rPr sz="1800">
                <a:latin typeface="Courier"/>
              </a:rPr>
              <a:t>fit</a:t>
            </a:r>
            <a:r>
              <a:rPr sz="1800">
                <a:solidFill>
                  <a:srgbClr val="666666"/>
                </a:solidFill>
                <a:latin typeface="Courier"/>
              </a:rPr>
              <a:t>+</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a:t>
            </a:r>
            <a:r>
              <a:rPr sz="1800">
                <a:solidFill>
                  <a:srgbClr val="666666"/>
                </a:solidFill>
                <a:latin typeface="Courier"/>
              </a:rPr>
              <a:t>*</a:t>
            </a:r>
            <a:r>
              <a:rPr sz="1800">
                <a:latin typeface="Courier"/>
              </a:rPr>
              <a:t>pred</a:t>
            </a:r>
            <a:r>
              <a:rPr sz="1800">
                <a:solidFill>
                  <a:srgbClr val="666666"/>
                </a:solidFill>
                <a:latin typeface="Courier"/>
              </a:rPr>
              <a:t>$</a:t>
            </a:r>
            <a:r>
              <a:rPr sz="1800">
                <a:latin typeface="Courier"/>
              </a:rPr>
              <a:t>se.fit)</a:t>
            </a:r>
            <a:br/>
            <a:br/>
            <a:r>
              <a:rPr sz="1800" b="1">
                <a:solidFill>
                  <a:srgbClr val="007020"/>
                </a:solidFill>
                <a:latin typeface="Courier"/>
              </a:rPr>
              <a:t>plot</a:t>
            </a:r>
            <a:r>
              <a:rPr sz="1800">
                <a:latin typeface="Courier"/>
              </a:rPr>
              <a:t>(dist</a:t>
            </a:r>
            <a:r>
              <a:rPr sz="1800">
                <a:solidFill>
                  <a:srgbClr val="666666"/>
                </a:solidFill>
                <a:latin typeface="Courier"/>
              </a:rPr>
              <a:t>~</a:t>
            </a:r>
            <a:r>
              <a:rPr sz="1800">
                <a:latin typeface="Courier"/>
              </a:rPr>
              <a:t>speed,</a:t>
            </a:r>
            <a:r>
              <a:rPr sz="1800">
                <a:solidFill>
                  <a:srgbClr val="902000"/>
                </a:solidFill>
                <a:latin typeface="Courier"/>
              </a:rPr>
              <a:t>data=</a:t>
            </a:r>
            <a:r>
              <a:rPr sz="1800">
                <a:latin typeface="Courier"/>
              </a:rPr>
              <a:t>cars,</a:t>
            </a:r>
            <a:r>
              <a:rPr sz="1800">
                <a:solidFill>
                  <a:srgbClr val="902000"/>
                </a:solidFill>
                <a:latin typeface="Courier"/>
              </a:rPr>
              <a:t>cex=</a:t>
            </a:r>
            <a:r>
              <a:rPr sz="1800">
                <a:solidFill>
                  <a:srgbClr val="40A070"/>
                </a:solidFill>
                <a:latin typeface="Courier"/>
              </a:rPr>
              <a:t>2</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30</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170</a:t>
            </a:r>
            <a:r>
              <a:rPr sz="1800">
                <a:latin typeface="Courier"/>
              </a:rPr>
              <a:t>))</a:t>
            </a:r>
            <a:br/>
            <a:r>
              <a:rPr sz="1800" b="1">
                <a:solidFill>
                  <a:srgbClr val="007020"/>
                </a:solidFill>
                <a:latin typeface="Courier"/>
              </a:rPr>
              <a:t>lines</a:t>
            </a:r>
            <a:r>
              <a:rPr sz="1800">
                <a:latin typeface="Courier"/>
              </a:rPr>
              <a:t>(newX</a:t>
            </a:r>
            <a:r>
              <a:rPr sz="1800">
                <a:solidFill>
                  <a:srgbClr val="666666"/>
                </a:solidFill>
                <a:latin typeface="Courier"/>
              </a:rPr>
              <a:t>$</a:t>
            </a:r>
            <a:r>
              <a:rPr sz="1800">
                <a:latin typeface="Courier"/>
              </a:rPr>
              <a:t>speed,predFit,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br/>
            <a:r>
              <a:rPr sz="1800" b="1">
                <a:solidFill>
                  <a:srgbClr val="007020"/>
                </a:solidFill>
                <a:latin typeface="Courier"/>
              </a:rPr>
              <a:t>polygon</a:t>
            </a:r>
            <a:r>
              <a:rPr sz="1800">
                <a:latin typeface="Courier"/>
              </a:rPr>
              <a:t>(</a:t>
            </a:r>
            <a:r>
              <a:rPr sz="1800">
                <a:solidFill>
                  <a:srgbClr val="902000"/>
                </a:solidFill>
                <a:latin typeface="Courier"/>
              </a:rPr>
              <a:t>x=</a:t>
            </a:r>
            <a:r>
              <a:rPr sz="1800" b="1">
                <a:solidFill>
                  <a:srgbClr val="007020"/>
                </a:solidFill>
                <a:latin typeface="Courier"/>
              </a:rPr>
              <a:t>c</a:t>
            </a:r>
            <a:r>
              <a:rPr sz="1800">
                <a:latin typeface="Courier"/>
              </a:rPr>
              <a:t>(newX</a:t>
            </a:r>
            <a:r>
              <a:rPr sz="1800">
                <a:solidFill>
                  <a:srgbClr val="666666"/>
                </a:solidFill>
                <a:latin typeface="Courier"/>
              </a:rPr>
              <a:t>$</a:t>
            </a:r>
            <a:r>
              <a:rPr sz="1800">
                <a:latin typeface="Courier"/>
              </a:rPr>
              <a:t>speed,newX</a:t>
            </a:r>
            <a:r>
              <a:rPr sz="1800">
                <a:solidFill>
                  <a:srgbClr val="666666"/>
                </a:solidFill>
                <a:latin typeface="Courier"/>
              </a:rPr>
              <a:t>$</a:t>
            </a:r>
            <a:r>
              <a:rPr sz="1800">
                <a:latin typeface="Courier"/>
              </a:rPr>
              <a:t>speed[</a:t>
            </a:r>
            <a:r>
              <a:rPr sz="1800" b="1">
                <a:solidFill>
                  <a:srgbClr val="007020"/>
                </a:solidFill>
                <a:latin typeface="Courier"/>
              </a:rPr>
              <a:t>nrow</a:t>
            </a:r>
            <a:r>
              <a:rPr sz="1800">
                <a:latin typeface="Courier"/>
              </a:rPr>
              <a:t>(newX)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y=</a:t>
            </a:r>
            <a:r>
              <a:rPr sz="1800" b="1">
                <a:solidFill>
                  <a:srgbClr val="007020"/>
                </a:solidFill>
                <a:latin typeface="Courier"/>
              </a:rPr>
              <a:t>c</a:t>
            </a:r>
            <a:r>
              <a:rPr sz="1800">
                <a:latin typeface="Courier"/>
              </a:rPr>
              <a:t>(predLow,predHigh[</a:t>
            </a:r>
            <a:r>
              <a:rPr sz="1800" b="1">
                <a:solidFill>
                  <a:srgbClr val="007020"/>
                </a:solidFill>
                <a:latin typeface="Courier"/>
              </a:rPr>
              <a:t>nrow</a:t>
            </a:r>
            <a:r>
              <a:rPr sz="1800">
                <a:latin typeface="Courier"/>
              </a:rPr>
              <a:t>(newX)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70</a:t>
            </a:r>
            <a:r>
              <a:rPr sz="1800">
                <a:latin typeface="Courier"/>
              </a:rPr>
              <a:t>,</a:t>
            </a:r>
            <a:r>
              <a:rPr sz="1800">
                <a:solidFill>
                  <a:srgbClr val="40A070"/>
                </a:solidFill>
                <a:latin typeface="Courier"/>
              </a:rPr>
              <a:t>130</a:t>
            </a:r>
            <a:r>
              <a:rPr sz="1800">
                <a:latin typeface="Courier"/>
              </a:rPr>
              <a:t>,</a:t>
            </a:r>
            <a:r>
              <a:rPr sz="1800">
                <a:solidFill>
                  <a:srgbClr val="40A070"/>
                </a:solidFill>
                <a:latin typeface="Courier"/>
              </a:rPr>
              <a:t>180</a:t>
            </a:r>
            <a:r>
              <a:rPr sz="1800">
                <a:latin typeface="Courier"/>
              </a:rPr>
              <a:t>,</a:t>
            </a:r>
            <a:r>
              <a:rPr sz="1800">
                <a:solidFill>
                  <a:srgbClr val="902000"/>
                </a:solidFill>
                <a:latin typeface="Courier"/>
              </a:rPr>
              <a:t>alpha=</a:t>
            </a:r>
            <a:r>
              <a:rPr sz="1800">
                <a:solidFill>
                  <a:srgbClr val="40A070"/>
                </a:solidFill>
                <a:latin typeface="Courier"/>
              </a:rPr>
              <a:t>100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Confidence intervals for new observations are more tricky as we would need an estimate of the variability of the response variable on the link scale.</a:t>
            </a:r>
          </a:p>
          <a:p>
            <a:pPr lvl="0" marL="0" indent="0">
              <a:buNone/>
            </a:pPr>
            <a:r>
              <a:rPr/>
              <a:t>For some models, we cannot derive analytical solutions (e.g. Poisson) and for others (e.g. binomial), it would make little sense.</a:t>
            </a:r>
          </a:p>
          <a:p>
            <a:pPr lvl="0" marL="0" indent="0">
              <a:buNone/>
            </a:pPr>
            <a:r>
              <a:rPr/>
              <a:t>We can do this for general linear models however.</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Gaussian distribution with identity link GLMs, we can even derive exact prediction confidence intervals - for both the mean response and new observations.</a:t>
                </a:r>
              </a:p>
              <a:p>
                <a:pPr lvl="0" marL="0" indent="0">
                  <a:buNone/>
                </a:pPr>
                <a:r>
                  <a:rPr/>
                  <a:t>Mean response confidence interval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
                        <m:t>S</m:t>
                      </m:r>
                      <m:r>
                        <m:t>E</m:t>
                      </m:r>
                      <m:r>
                        <m:t>(</m:t>
                      </m:r>
                      <m:acc>
                        <m:accPr>
                          <m:chr m:val="̂"/>
                        </m:accPr>
                        <m:e>
                          <m:r>
                            <m:t>y</m:t>
                          </m:r>
                        </m:e>
                      </m:acc>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S</m:t>
                    </m:r>
                    <m:r>
                      <m:t>E</m:t>
                    </m:r>
                    <m:r>
                      <m:t>(</m:t>
                    </m:r>
                    <m:acc>
                      <m:accPr>
                        <m:chr m:val="̂"/>
                      </m:accPr>
                      <m:e>
                        <m:r>
                          <m:t>y</m:t>
                        </m:r>
                      </m:e>
                    </m:acc>
                    <m:r>
                      <m:t>)</m:t>
                    </m:r>
                    <m:r>
                      <m:t>=</m:t>
                    </m:r>
                    <m:rad>
                      <m:radPr>
                        <m:degHide m:val="1"/>
                      </m:radPr>
                      <m:deg/>
                      <m:e>
                        <m:r>
                          <m:t>M</m:t>
                        </m:r>
                        <m:r>
                          <m:t>S</m:t>
                        </m:r>
                        <m:r>
                          <m:t>E</m:t>
                        </m:r>
                        <m:r>
                          <m:t>×</m:t>
                        </m:r>
                        <m:sSub>
                          <m:e>
                            <m:r>
                              <m:rPr>
                                <m:sty m:val="b"/>
                              </m:rPr>
                              <m:t>x</m:t>
                            </m:r>
                          </m:e>
                          <m:sub>
                            <m:r>
                              <m:t>n</m:t>
                            </m:r>
                            <m:r>
                              <m:t>e</m:t>
                            </m:r>
                            <m:r>
                              <m:t>w</m:t>
                            </m:r>
                          </m:sub>
                        </m:sSub>
                        <m:r>
                          <m:t>(</m:t>
                        </m:r>
                        <m:sSup>
                          <m:e>
                            <m:r>
                              <m:rPr>
                                <m:sty m:val="b"/>
                              </m:rPr>
                              <m:t>X</m:t>
                            </m:r>
                          </m:e>
                          <m:sup>
                            <m:r>
                              <m:t>T</m:t>
                            </m:r>
                          </m:sup>
                        </m:sSup>
                        <m:r>
                          <m:rPr>
                            <m:sty m:val="b"/>
                          </m:rPr>
                          <m:t>X</m:t>
                        </m:r>
                        <m:sSup>
                          <m:e>
                            <m:r>
                              <m:t>)</m:t>
                            </m:r>
                          </m:e>
                          <m:sup>
                            <m:r>
                              <m:t>−</m:t>
                            </m:r>
                            <m:r>
                              <m:t>1</m:t>
                            </m:r>
                          </m:sup>
                        </m:sSup>
                        <m:sSub>
                          <m:e>
                            <m:r>
                              <m:rPr>
                                <m:sty m:val="b"/>
                              </m:rPr>
                              <m:t>x</m:t>
                            </m:r>
                          </m:e>
                          <m:sub>
                            <m:r>
                              <m:t>n</m:t>
                            </m:r>
                            <m:r>
                              <m:t>e</m:t>
                            </m:r>
                            <m:r>
                              <m:t>w</m:t>
                            </m:r>
                          </m:sub>
                        </m:sSub>
                      </m:e>
                    </m:rad>
                  </m:oMath>
                </a14:m>
                <a:r>
                  <a:rPr/>
                  <a:t> and </a:t>
                </a:r>
                <a14:m>
                  <m:oMath xmlns:m="http://schemas.openxmlformats.org/officeDocument/2006/math">
                    <m:sSub>
                      <m:e>
                        <m:r>
                          <m:rPr>
                            <m:sty m:val="b"/>
                          </m:rPr>
                          <m:t>x</m:t>
                        </m:r>
                      </m:e>
                      <m:sub>
                        <m:r>
                          <m:t>n</m:t>
                        </m:r>
                        <m:r>
                          <m:t>e</m:t>
                        </m:r>
                        <m:r>
                          <m:t>w</m:t>
                        </m:r>
                      </m:sub>
                    </m:sSub>
                  </m:oMath>
                </a14:m>
                <a:r>
                  <a:rPr/>
                  <a:t> is the vector of predictors corresponding to </a:t>
                </a:r>
                <a14:m>
                  <m:oMath xmlns:m="http://schemas.openxmlformats.org/officeDocument/2006/math">
                    <m:acc>
                      <m:accPr>
                        <m:chr m:val="̂"/>
                      </m:accPr>
                      <m:e>
                        <m:r>
                          <m:t>y</m:t>
                        </m:r>
                      </m:e>
                    </m:acc>
                  </m:oMath>
                </a14:m>
                <a:r>
                  <a:rPr/>
                  <a:t>.</a:t>
                </a:r>
              </a:p>
              <a:p>
                <a:pPr lvl="0" marL="0" indent="0">
                  <a:buNone/>
                </a:pPr>
                <a:r>
                  <a:rPr/>
                  <a:t>Confidence intervals for a new observation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ad>
                        <m:radPr>
                          <m:degHide m:val="1"/>
                        </m:radPr>
                        <m:deg/>
                        <m:e>
                          <m:r>
                            <m:t>M</m:t>
                          </m:r>
                          <m:r>
                            <m:t>S</m:t>
                          </m:r>
                          <m:r>
                            <m:t>E</m:t>
                          </m:r>
                          <m:r>
                            <m:t>+</m:t>
                          </m:r>
                          <m:r>
                            <m:t>S</m:t>
                          </m:r>
                          <m:r>
                            <m:t>E</m:t>
                          </m:r>
                          <m:r>
                            <m:t>(</m:t>
                          </m:r>
                          <m:acc>
                            <m:accPr>
                              <m:chr m:val="̂"/>
                            </m:accPr>
                            <m:e>
                              <m:r>
                                <m:t>y</m:t>
                              </m:r>
                            </m:e>
                          </m:acc>
                          <m:sSup>
                            <m:e>
                              <m:r>
                                <m:t>)</m:t>
                              </m:r>
                            </m:e>
                            <m:sup>
                              <m:r>
                                <m:t>2</m:t>
                              </m:r>
                            </m:sup>
                          </m:sSup>
                        </m:e>
                      </m:ra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20190718</a:t>
            </a:r>
            <a:r>
              <a:rPr sz="1800">
                <a:latin typeface="Courier"/>
              </a:rPr>
              <a:t>)</a:t>
            </a:r>
            <a:br/>
            <a:r>
              <a:rPr sz="1800">
                <a:latin typeface="Courier"/>
              </a:rPr>
              <a:t>x&lt;-</a:t>
            </a:r>
            <a:r>
              <a:rPr sz="1800" b="1">
                <a:solidFill>
                  <a:srgbClr val="007020"/>
                </a:solidFill>
                <a:latin typeface="Courier"/>
              </a:rPr>
              <a:t>rnorm</a:t>
            </a:r>
            <a:r>
              <a:rPr sz="1800">
                <a:latin typeface="Courier"/>
              </a:rPr>
              <a:t>(</a:t>
            </a:r>
            <a:r>
              <a:rPr sz="1800">
                <a:solidFill>
                  <a:srgbClr val="40A070"/>
                </a:solidFill>
                <a:latin typeface="Courier"/>
              </a:rPr>
              <a:t>50</a:t>
            </a:r>
            <a:r>
              <a:rPr sz="1800">
                <a:latin typeface="Courier"/>
              </a:rPr>
              <a:t>)</a:t>
            </a:r>
            <a:br/>
            <a:r>
              <a:rPr sz="1800">
                <a:latin typeface="Courier"/>
              </a:rPr>
              <a:t>y&lt;-</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50</a:t>
            </a:r>
            <a:r>
              <a:rPr sz="1800">
                <a:latin typeface="Courier"/>
              </a:rPr>
              <a:t>)</a:t>
            </a: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b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r>
              <a:rPr sz="1800">
                <a:latin typeface="Courier"/>
              </a:rPr>
              <a:t>xx&lt;-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length=</a:t>
            </a:r>
            <a:r>
              <a:rPr sz="1800">
                <a:solidFill>
                  <a:srgbClr val="40A070"/>
                </a:solidFill>
                <a:latin typeface="Courier"/>
              </a:rPr>
              <a:t>500</a:t>
            </a:r>
            <a:r>
              <a:rPr sz="1800">
                <a:latin typeface="Courier"/>
              </a:rPr>
              <a:t>)</a:t>
            </a:r>
            <a:br/>
            <a:r>
              <a:rPr sz="1800">
                <a:latin typeface="Courier"/>
              </a:rPr>
              <a:t>predMean&lt;-</a:t>
            </a:r>
            <a:r>
              <a:rPr sz="1800" b="1">
                <a:solidFill>
                  <a:srgbClr val="007020"/>
                </a:solidFill>
                <a:latin typeface="Courier"/>
              </a:rPr>
              <a:t>as.data.frame</a:t>
            </a:r>
            <a:r>
              <a:rPr sz="1800">
                <a:latin typeface="Courier"/>
              </a:rPr>
              <a:t>(</a:t>
            </a:r>
            <a:r>
              <a:rPr sz="1800" b="1">
                <a:solidFill>
                  <a:srgbClr val="007020"/>
                </a:solidFill>
                <a:latin typeface="Courier"/>
              </a:rPr>
              <a:t>predict</a:t>
            </a:r>
            <a:r>
              <a:rPr sz="1800">
                <a:latin typeface="Courier"/>
              </a:rPr>
              <a:t>(mod,</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xx),</a:t>
            </a:r>
            <a:r>
              <a:rPr sz="1800">
                <a:solidFill>
                  <a:srgbClr val="902000"/>
                </a:solidFill>
                <a:latin typeface="Courier"/>
              </a:rPr>
              <a:t>interval=</a:t>
            </a:r>
            <a:r>
              <a:rPr sz="1800">
                <a:solidFill>
                  <a:srgbClr val="4070A0"/>
                </a:solidFill>
                <a:latin typeface="Courier"/>
              </a:rPr>
              <a:t>"confidence"</a:t>
            </a:r>
            <a:r>
              <a:rPr sz="1800">
                <a:latin typeface="Courier"/>
              </a:rPr>
              <a:t>))</a:t>
            </a:r>
            <a:br/>
            <a:r>
              <a:rPr sz="1800">
                <a:latin typeface="Courier"/>
              </a:rPr>
              <a:t>predNew&lt;-</a:t>
            </a:r>
            <a:r>
              <a:rPr sz="1800" b="1">
                <a:solidFill>
                  <a:srgbClr val="007020"/>
                </a:solidFill>
                <a:latin typeface="Courier"/>
              </a:rPr>
              <a:t>as.data.frame</a:t>
            </a:r>
            <a:r>
              <a:rPr sz="1800">
                <a:latin typeface="Courier"/>
              </a:rPr>
              <a:t>(</a:t>
            </a:r>
            <a:r>
              <a:rPr sz="1800" b="1">
                <a:solidFill>
                  <a:srgbClr val="007020"/>
                </a:solidFill>
                <a:latin typeface="Courier"/>
              </a:rPr>
              <a:t>predict</a:t>
            </a:r>
            <a:r>
              <a:rPr sz="1800">
                <a:latin typeface="Courier"/>
              </a:rPr>
              <a:t>(mod,</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xx),</a:t>
            </a:r>
            <a:r>
              <a:rPr sz="1800">
                <a:solidFill>
                  <a:srgbClr val="902000"/>
                </a:solidFill>
                <a:latin typeface="Courier"/>
              </a:rPr>
              <a:t>interval=</a:t>
            </a:r>
            <a:r>
              <a:rPr sz="1800">
                <a:solidFill>
                  <a:srgbClr val="4070A0"/>
                </a:solidFill>
                <a:latin typeface="Courier"/>
              </a:rPr>
              <a:t>"prediction"</a:t>
            </a:r>
            <a:r>
              <a:rPr sz="1800">
                <a:latin typeface="Courier"/>
              </a:rPr>
              <a: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plot</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lines</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b="1">
                <a:solidFill>
                  <a:srgbClr val="007020"/>
                </a:solidFill>
                <a:latin typeface="Courier"/>
              </a:rPr>
              <a:t>coef</a:t>
            </a:r>
            <a:r>
              <a:rPr sz="1800">
                <a:latin typeface="Courier"/>
              </a:rPr>
              <a:t>(mod)[</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coef</a:t>
            </a:r>
            <a:r>
              <a:rPr sz="1800">
                <a:latin typeface="Courier"/>
              </a:rPr>
              <a:t>(mod)[</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(xx,xx[</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b="1">
                <a:solidFill>
                  <a:srgbClr val="007020"/>
                </a:solidFill>
                <a:latin typeface="Courier"/>
              </a:rPr>
              <a:t>c</a:t>
            </a:r>
            <a:r>
              <a:rPr sz="1800">
                <a:latin typeface="Courier"/>
              </a:rPr>
              <a:t>(predNew</a:t>
            </a:r>
            <a:r>
              <a:rPr sz="1800">
                <a:solidFill>
                  <a:srgbClr val="666666"/>
                </a:solidFill>
                <a:latin typeface="Courier"/>
              </a:rPr>
              <a:t>$</a:t>
            </a:r>
            <a:r>
              <a:rPr sz="1800">
                <a:latin typeface="Courier"/>
              </a:rPr>
              <a:t>lwr,predNew</a:t>
            </a:r>
            <a:r>
              <a:rPr sz="1800">
                <a:solidFill>
                  <a:srgbClr val="666666"/>
                </a:solidFill>
                <a:latin typeface="Courier"/>
              </a:rPr>
              <a:t>$</a:t>
            </a:r>
            <a:r>
              <a:rPr sz="1800">
                <a:latin typeface="Courier"/>
              </a:rPr>
              <a:t>upr[</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200</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r>
              <a:rPr sz="1800">
                <a:solidFill>
                  <a:srgbClr val="902000"/>
                </a:solidFill>
                <a:latin typeface="Courier"/>
              </a:rPr>
              <a:t>alpha=</a:t>
            </a:r>
            <a:r>
              <a:rPr sz="1800">
                <a:solidFill>
                  <a:srgbClr val="40A070"/>
                </a:solidFill>
                <a:latin typeface="Courier"/>
              </a:rPr>
              <a:t>80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(xx,xx[</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b="1">
                <a:solidFill>
                  <a:srgbClr val="007020"/>
                </a:solidFill>
                <a:latin typeface="Courier"/>
              </a:rPr>
              <a:t>c</a:t>
            </a:r>
            <a:r>
              <a:rPr sz="1800">
                <a:latin typeface="Courier"/>
              </a:rPr>
              <a:t>(predMean</a:t>
            </a:r>
            <a:r>
              <a:rPr sz="1800">
                <a:solidFill>
                  <a:srgbClr val="666666"/>
                </a:solidFill>
                <a:latin typeface="Courier"/>
              </a:rPr>
              <a:t>$</a:t>
            </a:r>
            <a:r>
              <a:rPr sz="1800">
                <a:latin typeface="Courier"/>
              </a:rPr>
              <a:t>lwr,predMean</a:t>
            </a:r>
            <a:r>
              <a:rPr sz="1800">
                <a:solidFill>
                  <a:srgbClr val="666666"/>
                </a:solidFill>
                <a:latin typeface="Courier"/>
              </a:rPr>
              <a:t>$</a:t>
            </a:r>
            <a:r>
              <a:rPr sz="1800">
                <a:latin typeface="Courier"/>
              </a:rPr>
              <a:t>upr[</a:t>
            </a:r>
            <a:r>
              <a:rPr sz="1800" b="1">
                <a:solidFill>
                  <a:srgbClr val="007020"/>
                </a:solidFill>
                <a:latin typeface="Courier"/>
              </a:rPr>
              <a:t>length</a:t>
            </a:r>
            <a:r>
              <a:rPr sz="1800">
                <a:latin typeface="Courier"/>
              </a:rPr>
              <a:t>(xx)</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902000"/>
                </a:solidFill>
                <a:latin typeface="Courier"/>
              </a:rPr>
              <a:t>border=</a:t>
            </a:r>
            <a:r>
              <a:rPr sz="1800">
                <a:solidFill>
                  <a:srgbClr val="007020"/>
                </a:solidFill>
                <a:latin typeface="Courier"/>
              </a:rPr>
              <a:t>NA</a:t>
            </a:r>
            <a:r>
              <a:rPr sz="1800">
                <a:latin typeface="Courier"/>
              </a:rPr>
              <a:t>,</a:t>
            </a:r>
            <a:r>
              <a:rPr sz="1800">
                <a:solidFill>
                  <a:srgbClr val="902000"/>
                </a:solidFill>
                <a:latin typeface="Courier"/>
              </a:rPr>
              <a:t>col=</a:t>
            </a:r>
            <a:r>
              <a:rPr sz="1800" b="1">
                <a:solidFill>
                  <a:srgbClr val="007020"/>
                </a:solidFill>
                <a:latin typeface="Courier"/>
              </a:rPr>
              <a:t>rgb</a:t>
            </a:r>
            <a:r>
              <a:rPr sz="1800">
                <a:latin typeface="Courier"/>
              </a:rPr>
              <a:t>(</a:t>
            </a:r>
            <a:r>
              <a:rPr sz="1800">
                <a:solidFill>
                  <a:srgbClr val="40A070"/>
                </a:solidFill>
                <a:latin typeface="Courier"/>
              </a:rPr>
              <a:t>120</a:t>
            </a:r>
            <a:r>
              <a:rPr sz="1800">
                <a:latin typeface="Courier"/>
              </a:rPr>
              <a:t>,</a:t>
            </a:r>
            <a:r>
              <a:rPr sz="1800">
                <a:solidFill>
                  <a:srgbClr val="40A070"/>
                </a:solidFill>
                <a:latin typeface="Courier"/>
              </a:rPr>
              <a:t>200</a:t>
            </a:r>
            <a:r>
              <a:rPr sz="1800">
                <a:latin typeface="Courier"/>
              </a:rPr>
              <a:t>,</a:t>
            </a:r>
            <a:r>
              <a:rPr sz="1800">
                <a:solidFill>
                  <a:srgbClr val="40A070"/>
                </a:solidFill>
                <a:latin typeface="Courier"/>
              </a:rPr>
              <a:t>0</a:t>
            </a:r>
            <a:r>
              <a:rPr sz="1800">
                <a:latin typeface="Courier"/>
              </a:rPr>
              <a:t>,</a:t>
            </a:r>
            <a:r>
              <a:rPr sz="1800">
                <a:solidFill>
                  <a:srgbClr val="902000"/>
                </a:solidFill>
                <a:latin typeface="Courier"/>
              </a:rPr>
              <a:t>alpha=</a:t>
            </a:r>
            <a:r>
              <a:rPr sz="1800">
                <a:solidFill>
                  <a:srgbClr val="40A070"/>
                </a:solidFill>
                <a:latin typeface="Courier"/>
              </a:rPr>
              <a:t>130</a:t>
            </a:r>
            <a:r>
              <a:rPr sz="1800">
                <a:latin typeface="Courier"/>
              </a:rPr>
              <a:t>,</a:t>
            </a:r>
            <a:r>
              <a:rPr sz="1800">
                <a:solidFill>
                  <a:srgbClr val="902000"/>
                </a:solidFill>
                <a:latin typeface="Courier"/>
              </a:rPr>
              <a:t>maxColorValue=</a:t>
            </a:r>
            <a:r>
              <a:rPr sz="1800">
                <a:solidFill>
                  <a:srgbClr val="40A070"/>
                </a:solidFill>
                <a:latin typeface="Courier"/>
              </a:rPr>
              <a:t>255</a:t>
            </a:r>
            <a:r>
              <a:rPr sz="1800">
                <a:latin typeface="Courier"/>
              </a:rPr>
              <a:t>))</a:t>
            </a:r>
            <a:br/>
            <a:r>
              <a:rPr sz="1800" b="1">
                <a:solidFill>
                  <a:srgbClr val="007020"/>
                </a:solidFill>
                <a:latin typeface="Courier"/>
              </a:rPr>
              <a:t>lines</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b="1">
                <a:solidFill>
                  <a:srgbClr val="007020"/>
                </a:solidFill>
                <a:latin typeface="Courier"/>
              </a:rPr>
              <a:t>coef</a:t>
            </a:r>
            <a:r>
              <a:rPr sz="1800">
                <a:latin typeface="Courier"/>
              </a:rPr>
              <a:t>(mod)[</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coef</a:t>
            </a:r>
            <a:r>
              <a:rPr sz="1800">
                <a:latin typeface="Courier"/>
              </a:rPr>
              <a:t>(mod)[</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Non-identity</a:t>
            </a:r>
            <a:r>
              <a:rPr/>
              <a:t> </a:t>
            </a:r>
            <a:r>
              <a:rPr/>
              <a:t>link</a:t>
            </a:r>
            <a:r>
              <a:rPr/>
              <a:t> </a:t>
            </a:r>
            <a:r>
              <a:rPr/>
              <a:t>functions</a:t>
            </a:r>
            <a:r>
              <a:rPr/>
              <a:t> </a:t>
            </a:r>
            <a:r>
              <a:rPr/>
              <a:t>&amp;</a:t>
            </a:r>
            <a:r>
              <a:rPr/>
              <a:t> </a:t>
            </a:r>
            <a:r>
              <a:rPr/>
              <a:t>non-normal</a:t>
            </a:r>
            <a:r>
              <a:rPr/>
              <a:t> </a:t>
            </a:r>
            <a:r>
              <a:rPr/>
              <a:t>distributions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our response </a:t>
                </a:r>
                <a14:m>
                  <m:oMath xmlns:m="http://schemas.openxmlformats.org/officeDocument/2006/math">
                    <m:r>
                      <m:t>Y</m:t>
                    </m:r>
                  </m:oMath>
                </a14:m>
                <a:r>
                  <a:rPr/>
                  <a:t> is a binary variable.</a:t>
                </a:r>
              </a:p>
              <a:p>
                <a:pPr lvl="0" marL="0" indent="0">
                  <a:buNone/>
                </a:pPr>
                <a:r>
                  <a:rPr/>
                  <a:t>Obiously this will have a Bernoulli / binomial distribution: no problem for the GLM.</a:t>
                </a:r>
              </a:p>
              <a:p>
                <a:pPr lvl="0" marL="0" indent="0">
                  <a:buNone/>
                </a:pPr>
                <a:r>
                  <a:rPr/>
                  <a:t>Our model:</a:t>
                </a:r>
              </a:p>
              <a:p>
                <a:pPr lvl="0" marL="0" indent="0">
                  <a:buNone/>
                </a:pPr>
                <a14:m>
                  <m:oMathPara xmlns:m="http://schemas.openxmlformats.org/officeDocument/2006/math">
                    <m:oMathParaPr>
                      <m:jc m:val="center"/>
                    </m:oMathParaPr>
                    <m:oMath>
                      <m:r>
                        <m:t>E</m:t>
                      </m:r>
                      <m:r>
                        <m:t>[</m:t>
                      </m:r>
                      <m:r>
                        <m:t>Y</m:t>
                      </m:r>
                      <m:r>
                        <m:t>|</m:t>
                      </m:r>
                      <m:r>
                        <m:t>X</m:t>
                      </m:r>
                      <m:r>
                        <m:t>]</m:t>
                      </m:r>
                      <m:r>
                        <m:t>=</m:t>
                      </m:r>
                      <m:r>
                        <m:t>P</m:t>
                      </m:r>
                      <m:r>
                        <m:t>(</m:t>
                      </m:r>
                      <m:r>
                        <m:t>Y</m:t>
                      </m:r>
                      <m:r>
                        <m:t>|</m:t>
                      </m:r>
                      <m:r>
                        <m:t>X</m:t>
                      </m:r>
                      <m:r>
                        <m:t>)</m:t>
                      </m:r>
                      <m:r>
                        <m:t>=</m:t>
                      </m:r>
                      <m:sSup>
                        <m:e>
                          <m:r>
                            <m:t>g</m:t>
                          </m:r>
                        </m:e>
                        <m:sup>
                          <m:r>
                            <m:t>−</m:t>
                          </m:r>
                          <m:r>
                            <m:t>1</m:t>
                          </m:r>
                        </m:sup>
                      </m:sSup>
                      <m:r>
                        <m:t>(</m:t>
                      </m:r>
                      <m:sSub>
                        <m:e>
                          <m:r>
                            <m:t>β</m:t>
                          </m:r>
                        </m:e>
                        <m:sub>
                          <m:r>
                            <m:t>0</m:t>
                          </m:r>
                        </m:sub>
                      </m:sSub>
                      <m:r>
                        <m:t>+</m:t>
                      </m:r>
                      <m:sSub>
                        <m:e>
                          <m:r>
                            <m:t>β</m:t>
                          </m:r>
                        </m:e>
                        <m:sub>
                          <m:r>
                            <m:t>1</m:t>
                          </m:r>
                        </m:sub>
                      </m:sSub>
                      <m:r>
                        <m:t>X</m:t>
                      </m:r>
                      <m:r>
                        <m:t>)</m:t>
                      </m:r>
                    </m:oMath>
                  </m:oMathPara>
                </a14:m>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g</m:t>
                    </m:r>
                    <m:r>
                      <m:t>(</m:t>
                    </m:r>
                    <m:r>
                      <m:t>x</m:t>
                    </m:r>
                    <m:r>
                      <m:t>)</m:t>
                    </m:r>
                    <m:r>
                      <m:t>=</m:t>
                    </m:r>
                    <m:r>
                      <m:t>x</m:t>
                    </m:r>
                  </m:oMath>
                </a14:m>
                <a:r>
                  <a:rPr/>
                  <a:t>, then </a:t>
                </a:r>
                <a14:m>
                  <m:oMath xmlns:m="http://schemas.openxmlformats.org/officeDocument/2006/math">
                    <m:sSub>
                      <m:e>
                        <m:r>
                          <m:t>β</m:t>
                        </m:r>
                      </m:e>
                      <m:sub>
                        <m:r>
                          <m:t>1</m:t>
                        </m:r>
                      </m:sub>
                    </m:sSub>
                  </m:oMath>
                </a14:m>
                <a:r>
                  <a:rPr/>
                  <a:t> will the average change in risk, </a:t>
                </a:r>
                <a14:m>
                  <m:oMath xmlns:m="http://schemas.openxmlformats.org/officeDocument/2006/math">
                    <m:r>
                      <m:t>P</m:t>
                    </m:r>
                    <m:r>
                      <m:t>(</m:t>
                    </m:r>
                    <m:r>
                      <m:t>Y</m:t>
                    </m:r>
                    <m:r>
                      <m:t>|</m:t>
                    </m:r>
                    <m:r>
                      <m:t>X</m:t>
                    </m:r>
                    <m:r>
                      <m:t>)</m:t>
                    </m:r>
                  </m:oMath>
                </a14:m>
                <a:r>
                  <a:rPr/>
                  <a:t>, for a one unit change in X.</a:t>
                </a:r>
              </a:p>
              <a:p>
                <a:pPr lvl="0" marL="0" indent="0">
                  <a:buNone/>
                </a:pPr>
                <a:r>
                  <a:rPr/>
                  <a:t>I.e. an estimate for </a:t>
                </a:r>
                <a14:m>
                  <m:oMath xmlns:m="http://schemas.openxmlformats.org/officeDocument/2006/math">
                    <m:sSub>
                      <m:e>
                        <m:r>
                          <m:t>β</m:t>
                        </m:r>
                      </m:e>
                      <m:sub>
                        <m:r>
                          <m:t>1</m:t>
                        </m:r>
                      </m:sub>
                    </m:sSub>
                  </m:oMath>
                </a14:m>
                <a:r>
                  <a:rPr/>
                  <a:t> will estimate the </a:t>
                </a:r>
                <a:r>
                  <a:rPr b="1"/>
                  <a:t>risk difference</a:t>
                </a:r>
                <a:r>
                  <a:rPr/>
                  <a:t> associated with a one unit change in X.</a:t>
                </a:r>
              </a:p>
              <a:p>
                <a:pPr lvl="0" marL="0" indent="0">
                  <a:buNone/>
                </a:pPr>
                <a:r>
                  <a:rPr/>
                  <a:t>But: given estimates </a:t>
                </a:r>
                <a14:m>
                  <m:oMath xmlns:m="http://schemas.openxmlformats.org/officeDocument/2006/math">
                    <m:acc>
                      <m:accPr>
                        <m:chr m:val="̂"/>
                      </m:accPr>
                      <m:e>
                        <m:sSub>
                          <m:e>
                            <m:r>
                              <m:t>β</m:t>
                            </m:r>
                          </m:e>
                          <m:sub>
                            <m:r>
                              <m:t>0</m:t>
                            </m:r>
                          </m:sub>
                        </m:sSub>
                      </m:e>
                    </m:acc>
                    <m:r>
                      <m:t>,</m:t>
                    </m:r>
                    <m:acc>
                      <m:accPr>
                        <m:chr m:val="̂"/>
                      </m:accPr>
                      <m:e>
                        <m:sSub>
                          <m:e>
                            <m:r>
                              <m:t>β</m:t>
                            </m:r>
                          </m:e>
                          <m:sub>
                            <m:r>
                              <m:t>1</m:t>
                            </m:r>
                          </m:sub>
                        </m:sSub>
                      </m:e>
                    </m:acc>
                  </m:oMath>
                </a14:m>
                <a:r>
                  <a:rPr/>
                  <a:t>, we can easily predict values for p outside of </a:t>
                </a:r>
                <a14:m>
                  <m:oMath xmlns:m="http://schemas.openxmlformats.org/officeDocument/2006/math">
                    <m:r>
                      <m:t>[</m:t>
                    </m:r>
                    <m:r>
                      <m:t>0</m:t>
                    </m:r>
                    <m:r>
                      <m:t>,</m:t>
                    </m:r>
                    <m:r>
                      <m:t>1</m:t>
                    </m:r>
                    <m:r>
                      <m:t>]</m:t>
                    </m:r>
                  </m:oMath>
                </a14:m>
                <a:r>
                  <a:rPr/>
                  <a:t>. So an identity-link model for a binary outcome, almost always is nonsense.</a:t>
                </a:r>
              </a:p>
              <a:p>
                <a:pPr lvl="0" marL="0" indent="0">
                  <a:buNone/>
                </a:pPr>
                <a:r>
                  <a:rPr sz="1800">
                    <a:latin typeface="Courier"/>
                  </a:rPr>
                  <a:t>glm(y~x,family=binomial("identity"))</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consider</a:t>
                </a:r>
              </a:p>
              <a:p>
                <a:pPr lvl="0" marL="0" indent="0">
                  <a:buNone/>
                </a:pPr>
                <a14:m>
                  <m:oMathPara xmlns:m="http://schemas.openxmlformats.org/officeDocument/2006/math">
                    <m:oMathParaPr>
                      <m:jc m:val="center"/>
                    </m:oMathParaPr>
                    <m:oMath>
                      <m:r>
                        <m:rPr>
                          <m:sty m:val="p"/>
                        </m:rPr>
                        <m:t>log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a:t>
                </a:r>
                <a14:m>
                  <m:oMath xmlns:m="http://schemas.openxmlformats.org/officeDocument/2006/math">
                    <m:r>
                      <m:t>X</m:t>
                    </m:r>
                  </m:oMath>
                </a14:m>
                <a:r>
                  <a:rPr/>
                  <a:t> will results in a difference in logs, i.e. a log of a ratio.</a:t>
                </a:r>
              </a:p>
              <a:p>
                <a:pPr lvl="0" marL="0" indent="0">
                  <a:buNone/>
                </a:pPr>
                <a14:m>
                  <m:oMath xmlns:m="http://schemas.openxmlformats.org/officeDocument/2006/math">
                    <m:sSup>
                      <m:e>
                        <m:r>
                          <m:t>e</m:t>
                        </m:r>
                      </m:e>
                      <m:sup>
                        <m:sSub>
                          <m:e>
                            <m:r>
                              <m:t>β</m:t>
                            </m:r>
                          </m:e>
                          <m:sub>
                            <m:r>
                              <m:t>1</m:t>
                            </m:r>
                          </m:sub>
                        </m:sSub>
                      </m:sup>
                    </m:sSup>
                  </m:oMath>
                </a14:m>
                <a:r>
                  <a:rPr/>
                  <a:t> will be the </a:t>
                </a:r>
                <a:r>
                  <a:rPr b="1"/>
                  <a:t>risk ratio</a:t>
                </a:r>
                <a:r>
                  <a:rPr/>
                  <a:t> or </a:t>
                </a:r>
                <a:r>
                  <a:rPr b="1"/>
                  <a:t>relative risk</a:t>
                </a:r>
                <a:r>
                  <a:rPr/>
                  <a:t> associated with a one unit change in X.</a:t>
                </a:r>
              </a:p>
              <a:p>
                <a:pPr lvl="0" marL="0" indent="0">
                  <a:buNone/>
                </a:pPr>
                <a:r>
                  <a:rPr/>
                  <a:t>However, since </a:t>
                </a:r>
                <a14:m>
                  <m:oMath xmlns:m="http://schemas.openxmlformats.org/officeDocument/2006/math">
                    <m:r>
                      <m:t>E</m:t>
                    </m:r>
                    <m:r>
                      <m:t>[</m:t>
                    </m:r>
                    <m:r>
                      <m:t>Y</m:t>
                    </m:r>
                    <m:r>
                      <m:t>|</m:t>
                    </m:r>
                    <m:r>
                      <m:t>X</m:t>
                    </m:r>
                    <m:r>
                      <m:t>]</m:t>
                    </m:r>
                  </m:oMath>
                </a14:m>
                <a:r>
                  <a:rPr/>
                  <a:t> is a probability, </a:t>
                </a:r>
                <a14:m>
                  <m:oMath xmlns:m="http://schemas.openxmlformats.org/officeDocument/2006/math">
                    <m:r>
                      <m:t>l</m:t>
                    </m:r>
                    <m:r>
                      <m:t>o</m:t>
                    </m:r>
                    <m:r>
                      <m:t>g</m:t>
                    </m:r>
                    <m:r>
                      <m:t>(</m:t>
                    </m:r>
                    <m:r>
                      <m:t>E</m:t>
                    </m:r>
                    <m:r>
                      <m:t>[</m:t>
                    </m:r>
                    <m:r>
                      <m:t>Y</m:t>
                    </m:r>
                    <m:r>
                      <m:t>|</m:t>
                    </m:r>
                    <m:r>
                      <m:t>X</m:t>
                    </m:r>
                    <m:r>
                      <m:t>]</m:t>
                    </m:r>
                    <m:r>
                      <m:t>)</m:t>
                    </m:r>
                    <m:r>
                      <m:t>≤</m:t>
                    </m:r>
                    <m:r>
                      <m:t>0</m:t>
                    </m:r>
                  </m:oMath>
                </a14:m>
                <a:r>
                  <a:rPr/>
                  <a:t>.</a:t>
                </a:r>
              </a:p>
              <a:p>
                <a:pPr lvl="0" marL="0" indent="0">
                  <a:buNone/>
                </a:pPr>
                <a:r>
                  <a:rPr/>
                  <a:t>So we can still sometimes predict impossible values.</a:t>
                </a:r>
              </a:p>
              <a:p>
                <a:pPr lvl="0" marL="0" indent="0">
                  <a:buNone/>
                </a:pPr>
                <a:r>
                  <a:rPr/>
                  <a:t>Still: this is a useful model sometimes. It’s the log-binomial model.</a:t>
                </a:r>
              </a:p>
              <a:p>
                <a:pPr lvl="0" marL="0" indent="0">
                  <a:buNone/>
                </a:pPr>
                <a:r>
                  <a:rPr sz="1800">
                    <a:latin typeface="Courier"/>
                  </a:rPr>
                  <a:t>glm(y~x,family=binomial("log"))</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let’s take </a:t>
                </a:r>
                <a14:m>
                  <m:oMath xmlns:m="http://schemas.openxmlformats.org/officeDocument/2006/math">
                    <m:r>
                      <m:t>g</m:t>
                    </m:r>
                    <m:r>
                      <m:t>(</m:t>
                    </m:r>
                    <m:r>
                      <m:t>x</m:t>
                    </m:r>
                    <m:r>
                      <m:t>)</m:t>
                    </m:r>
                    <m:r>
                      <m:t>=</m:t>
                    </m:r>
                    <m:r>
                      <m:t>l</m:t>
                    </m:r>
                    <m:r>
                      <m:t>o</m:t>
                    </m:r>
                    <m:r>
                      <m:t>g</m:t>
                    </m:r>
                    <m:r>
                      <m:t>(</m:t>
                    </m:r>
                    <m:r>
                      <m:t>x</m:t>
                    </m:r>
                    <m:r>
                      <m:t>/</m:t>
                    </m:r>
                    <m:r>
                      <m:t>(</m:t>
                    </m:r>
                    <m:r>
                      <m:t>1</m:t>
                    </m:r>
                    <m:r>
                      <m:t>−</m:t>
                    </m:r>
                    <m:r>
                      <m:t>x</m:t>
                    </m:r>
                    <m:r>
                      <m:t>)</m:t>
                    </m:r>
                    <m:r>
                      <m:t>)</m:t>
                    </m:r>
                  </m:oMath>
                </a14:m>
                <a:r>
                  <a:rPr/>
                  <a:t>, the </a:t>
                </a:r>
                <a:r>
                  <a:rPr b="1"/>
                  <a:t>logit</a:t>
                </a:r>
                <a:r>
                  <a:rPr/>
                  <a:t> function.</a:t>
                </a:r>
              </a:p>
              <a:p>
                <a:pPr lvl="0" marL="0" indent="0">
                  <a:buNone/>
                </a:pPr>
                <a:r>
                  <a:rPr/>
                  <a:t>This yields the </a:t>
                </a:r>
                <a:r>
                  <a:rPr b="1"/>
                  <a:t>logistic regression</a:t>
                </a:r>
                <a:r>
                  <a:rPr/>
                  <a:t> model:</a:t>
                </a:r>
              </a:p>
              <a:p>
                <a:pPr lvl="0" marL="0" indent="0">
                  <a:buNone/>
                </a:pPr>
                <a14:m>
                  <m:oMathPara xmlns:m="http://schemas.openxmlformats.org/officeDocument/2006/math">
                    <m:oMathParaPr>
                      <m:jc m:val="center"/>
                    </m:oMathParaPr>
                    <m:oMath>
                      <m:r>
                        <m:rPr>
                          <m:sty m:val="p"/>
                        </m:rPr>
                        <m:t>logit</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X will result in the log of a ratio of odds, i.e. </a:t>
                </a:r>
                <a14:m>
                  <m:oMath xmlns:m="http://schemas.openxmlformats.org/officeDocument/2006/math">
                    <m:sSup>
                      <m:e>
                        <m:r>
                          <m:t>e</m:t>
                        </m:r>
                      </m:e>
                      <m:sup>
                        <m:sSub>
                          <m:e>
                            <m:r>
                              <m:t>β</m:t>
                            </m:r>
                          </m:e>
                          <m:sub>
                            <m:r>
                              <m:t>1</m:t>
                            </m:r>
                          </m:sub>
                        </m:sSub>
                      </m:sup>
                    </m:sSup>
                  </m:oMath>
                </a14:m>
                <a:r>
                  <a:rPr/>
                  <a:t> will be the </a:t>
                </a:r>
                <a:r>
                  <a:rPr b="1"/>
                  <a:t>odds ratio</a:t>
                </a:r>
                <a:r>
                  <a:rPr/>
                  <a:t> associated with a one unit change in X.</a:t>
                </a:r>
              </a:p>
              <a:p>
                <a:pPr lvl="0" marL="0" indent="0">
                  <a:buNone/>
                </a:pPr>
                <a:r>
                  <a:rPr/>
                  <a:t>Logistic regression is a </a:t>
                </a:r>
                <a:r>
                  <a:rPr i="1"/>
                  <a:t>direct probability model</a:t>
                </a:r>
                <a:r>
                  <a:rPr/>
                  <a:t>: no distributional assumptions.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Binomial data can be presented in 2 forms:</a:t>
                </a:r>
              </a:p>
              <a:p>
                <a:pPr lvl="1"/>
                <a:r>
                  <a:rPr/>
                  <a:t>ungrouped; every </a:t>
                </a:r>
                <a14:m>
                  <m:oMath xmlns:m="http://schemas.openxmlformats.org/officeDocument/2006/math">
                    <m:sSub>
                      <m:e>
                        <m:r>
                          <m:t>Y</m:t>
                        </m:r>
                      </m:e>
                      <m:sub>
                        <m:r>
                          <m:t>i</m:t>
                        </m:r>
                      </m:sub>
                    </m:sSub>
                    <m:r>
                      <m:t>∈</m:t>
                    </m:r>
                    <m:r>
                      <m:t>{</m:t>
                    </m:r>
                    <m:r>
                      <m:t>0</m:t>
                    </m:r>
                    <m:r>
                      <m:t>,</m:t>
                    </m:r>
                    <m:r>
                      <m:t>1</m:t>
                    </m:r>
                    <m:r>
                      <m:t>}</m:t>
                    </m:r>
                  </m:oMath>
                </a14:m>
                <a:r>
                  <a:rPr/>
                  <a:t> and </a:t>
                </a:r>
                <a14:m>
                  <m:oMath xmlns:m="http://schemas.openxmlformats.org/officeDocument/2006/math">
                    <m:sSub>
                      <m:e>
                        <m:r>
                          <m:t>m</m:t>
                        </m:r>
                      </m:e>
                      <m:sub>
                        <m:r>
                          <m:t>i</m:t>
                        </m:r>
                      </m:sub>
                    </m:sSub>
                    <m:r>
                      <m:t>=</m:t>
                    </m:r>
                    <m:r>
                      <m:t>1</m:t>
                    </m:r>
                  </m:oMath>
                </a14:m>
              </a:p>
              <a:p>
                <a:pPr lvl="1"/>
                <a:r>
                  <a:rPr/>
                  <a:t>grouped; our data has been grouped (e.g. by class, by household, by village) and we only observe the number of events among </a:t>
                </a:r>
                <a14:m>
                  <m:oMath xmlns:m="http://schemas.openxmlformats.org/officeDocument/2006/math">
                    <m:sSub>
                      <m:e>
                        <m:r>
                          <m:t>m</m:t>
                        </m:r>
                      </m:e>
                      <m:sub>
                        <m:r>
                          <m:t>i</m:t>
                        </m:r>
                      </m:sub>
                    </m:sSub>
                  </m:oMath>
                </a14:m>
                <a:r>
                  <a:rPr/>
                  <a:t> trials in each group: </a:t>
                </a:r>
                <a14:m>
                  <m:oMath xmlns:m="http://schemas.openxmlformats.org/officeDocument/2006/math">
                    <m:sSub>
                      <m:e>
                        <m:r>
                          <m:t>Y</m:t>
                        </m:r>
                      </m:e>
                      <m:sub>
                        <m:r>
                          <m:t>i</m:t>
                        </m:r>
                      </m:sub>
                    </m:sSub>
                    <m:r>
                      <m:t>∈</m:t>
                    </m:r>
                    <m:r>
                      <m:t>{</m:t>
                    </m:r>
                    <m:r>
                      <m:t>0</m:t>
                    </m:r>
                    <m:r>
                      <m:t>,</m:t>
                    </m:r>
                    <m:r>
                      <m:t>1</m:t>
                    </m:r>
                    <m:r>
                      <m:t>,</m:t>
                    </m:r>
                    <m:r>
                      <m:t>…</m:t>
                    </m:r>
                    <m:r>
                      <m:t>,</m:t>
                    </m:r>
                    <m:sSub>
                      <m:e>
                        <m:r>
                          <m:t>m</m:t>
                        </m:r>
                      </m:e>
                      <m:sub>
                        <m:r>
                          <m:t>i</m:t>
                        </m:r>
                      </m:sub>
                    </m:sSub>
                    <m:r>
                      <m:t>}</m:t>
                    </m:r>
                  </m:oMath>
                </a14:m>
                <a:r>
                  <a:rPr/>
                  <a:t> and </a:t>
                </a:r>
                <a14:m>
                  <m:oMath xmlns:m="http://schemas.openxmlformats.org/officeDocument/2006/math">
                    <m:sSub>
                      <m:e>
                        <m:r>
                          <m:t>m</m:t>
                        </m:r>
                      </m:e>
                      <m:sub>
                        <m:r>
                          <m:t>i</m:t>
                        </m:r>
                      </m:sub>
                    </m:sSub>
                    <m:r>
                      <m:t>≥</m:t>
                    </m:r>
                    <m:r>
                      <m:t>1</m:t>
                    </m:r>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i="1">
                <a:solidFill>
                  <a:srgbClr val="60A0B0"/>
                </a:solidFill>
                <a:latin typeface="Courier"/>
              </a:rPr>
              <a:t># ungrouped</a:t>
            </a:r>
            <a:br/>
            <a:r>
              <a:rPr sz="1800">
                <a:latin typeface="Courier"/>
              </a:rPr>
              <a:t>modHIV&lt;-</a:t>
            </a:r>
            <a:r>
              <a:rPr sz="1800" b="1">
                <a:solidFill>
                  <a:srgbClr val="007020"/>
                </a:solidFill>
                <a:latin typeface="Courier"/>
              </a:rPr>
              <a:t>glm</a:t>
            </a:r>
            <a:r>
              <a:rPr sz="1800">
                <a:latin typeface="Courier"/>
              </a:rPr>
              <a:t>(</a:t>
            </a:r>
            <a:r>
              <a:rPr sz="1800" b="1">
                <a:solidFill>
                  <a:srgbClr val="007020"/>
                </a:solidFill>
                <a:latin typeface="Courier"/>
              </a:rPr>
              <a:t>as.factor</a:t>
            </a:r>
            <a:r>
              <a:rPr sz="1800">
                <a:latin typeface="Courier"/>
              </a:rPr>
              <a:t>(hiv)</a:t>
            </a:r>
            <a:r>
              <a:rPr sz="1800">
                <a:solidFill>
                  <a:srgbClr val="666666"/>
                </a:solidFill>
                <a:latin typeface="Courier"/>
              </a:rPr>
              <a:t>~</a:t>
            </a:r>
            <a:r>
              <a:rPr sz="1800">
                <a:latin typeface="Courier"/>
              </a:rPr>
              <a:t>cd41</a:t>
            </a:r>
            <a:r>
              <a:rPr sz="1800">
                <a:solidFill>
                  <a:srgbClr val="666666"/>
                </a:solidFill>
                <a:latin typeface="Courier"/>
              </a:rPr>
              <a:t>+</a:t>
            </a:r>
            <a:r>
              <a:rPr sz="1800" b="1">
                <a:solidFill>
                  <a:srgbClr val="007020"/>
                </a:solidFill>
                <a:latin typeface="Courier"/>
              </a:rPr>
              <a:t>as.factor</a:t>
            </a:r>
            <a:r>
              <a:rPr sz="1800">
                <a:latin typeface="Courier"/>
              </a:rPr>
              <a:t>(sex),</a:t>
            </a:r>
            <a:r>
              <a:rPr sz="1800">
                <a:solidFill>
                  <a:srgbClr val="902000"/>
                </a:solidFill>
                <a:latin typeface="Courier"/>
              </a:rPr>
              <a:t>data=</a:t>
            </a:r>
            <a:r>
              <a:rPr sz="1800">
                <a:latin typeface="Courier"/>
              </a:rPr>
              <a:t>Tbreg,</a:t>
            </a:r>
            <a:r>
              <a:rPr sz="1800">
                <a:solidFill>
                  <a:srgbClr val="902000"/>
                </a:solidFill>
                <a:latin typeface="Courier"/>
              </a:rPr>
              <a:t>family=</a:t>
            </a:r>
            <a:r>
              <a:rPr sz="1800">
                <a:latin typeface="Courier"/>
              </a:rPr>
              <a:t>binomial)</a:t>
            </a:r>
            <a:br/>
            <a:r>
              <a:rPr sz="1800">
                <a:latin typeface="Courier"/>
              </a:rPr>
              <a:t> </a:t>
            </a:r>
            <a:r>
              <a:rPr sz="1800" i="1">
                <a:solidFill>
                  <a:srgbClr val="60A0B0"/>
                </a:solidFill>
                <a:latin typeface="Courier"/>
              </a:rPr>
              <a:t># family=binomial("logit") also works</a:t>
            </a:r>
            <a:br/>
            <a:r>
              <a:rPr sz="1800" i="1">
                <a:solidFill>
                  <a:srgbClr val="60A0B0"/>
                </a:solidFill>
                <a:latin typeface="Courier"/>
              </a:rPr>
              <a:t>#summary(mod4)</a:t>
            </a:r>
            <a:br/>
            <a:b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cbind</a:t>
            </a:r>
            <a:r>
              <a:rPr sz="1800">
                <a:latin typeface="Courier"/>
              </a:rPr>
              <a:t>(</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(modHIV)),</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confint</a:t>
            </a:r>
            <a:r>
              <a:rPr sz="1800">
                <a:latin typeface="Courier"/>
              </a:rPr>
              <a:t>(modHIV))</a:t>
            </a:r>
            <a:br/>
            <a:r>
              <a:rPr sz="1800">
                <a:latin typeface="Courier"/>
              </a:rPr>
              <a:t>))</a:t>
            </a:r>
            <a:br/>
            <a:r>
              <a:rPr sz="1800" i="1">
                <a:solidFill>
                  <a:srgbClr val="60A0B0"/>
                </a:solidFill>
                <a:latin typeface="Courier"/>
              </a:rPr>
              <a:t>## Waiting for profiling to be done...</a:t>
            </a:r>
            <a:br/>
            <a:r>
              <a:rPr sz="1800" i="1">
                <a:solidFill>
                  <a:srgbClr val="60A0B0"/>
                </a:solidFill>
                <a:latin typeface="Courier"/>
              </a:rPr>
              <a:t>##                      2.5 % 97.5 %</a:t>
            </a:r>
            <a:br/>
            <a:r>
              <a:rPr sz="1800" i="1">
                <a:solidFill>
                  <a:srgbClr val="60A0B0"/>
                </a:solidFill>
                <a:latin typeface="Courier"/>
              </a:rPr>
              <a:t>## (Intercept)     0.22  0.14   0.36</a:t>
            </a:r>
            <a:br/>
            <a:r>
              <a:rPr sz="1800" i="1">
                <a:solidFill>
                  <a:srgbClr val="60A0B0"/>
                </a:solidFill>
                <a:latin typeface="Courier"/>
              </a:rPr>
              <a:t>## cd41            1.00  1.00   1.00</a:t>
            </a:r>
            <a:br/>
            <a:r>
              <a:rPr sz="1800" i="1">
                <a:solidFill>
                  <a:srgbClr val="60A0B0"/>
                </a:solidFill>
                <a:latin typeface="Courier"/>
              </a:rPr>
              <a:t>## as.factor(sex)2 1.11  0.92   1.33</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i="1">
                <a:solidFill>
                  <a:srgbClr val="60A0B0"/>
                </a:solidFill>
                <a:latin typeface="Courier"/>
              </a:rPr>
              <a:t># grouped</a:t>
            </a:r>
            <a:br/>
            <a:r>
              <a:rPr sz="1800">
                <a:latin typeface="Courier"/>
              </a:rPr>
              <a:t>modTitanic&lt;-</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(survivors, dead) </a:t>
            </a:r>
            <a:r>
              <a:rPr sz="1800">
                <a:solidFill>
                  <a:srgbClr val="666666"/>
                </a:solidFill>
                <a:latin typeface="Courier"/>
              </a:rPr>
              <a:t>~</a:t>
            </a:r>
            <a:r>
              <a:rPr sz="1800">
                <a:solidFill>
                  <a:srgbClr val="4070A0"/>
                </a:solidFill>
                <a:latin typeface="Courier"/>
              </a:rPr>
              <a:t> </a:t>
            </a:r>
            <a:r>
              <a:rPr sz="1800">
                <a:latin typeface="Courier"/>
              </a:rPr>
              <a:t>class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666666"/>
                </a:solidFill>
                <a:latin typeface="Courier"/>
              </a:rPr>
              <a:t>+</a:t>
            </a:r>
            <a:r>
              <a:rPr sz="1800">
                <a:solidFill>
                  <a:srgbClr val="4070A0"/>
                </a:solidFill>
                <a:latin typeface="Courier"/>
              </a:rPr>
              <a:t> </a:t>
            </a:r>
            <a:r>
              <a:rPr sz="1800">
                <a:latin typeface="Courier"/>
              </a:rPr>
              <a:t>class</a:t>
            </a:r>
            <a:r>
              <a:rPr sz="1800">
                <a:solidFill>
                  <a:srgbClr val="666666"/>
                </a:solidFill>
                <a:latin typeface="Courier"/>
              </a:rPr>
              <a:t>*</a:t>
            </a:r>
            <a:r>
              <a:rPr sz="1800">
                <a:latin typeface="Courier"/>
              </a:rPr>
              <a:t>sex,</a:t>
            </a:r>
            <a:br/>
            <a:r>
              <a:rPr sz="1800">
                <a:latin typeface="Courier"/>
              </a:rPr>
              <a:t>                </a:t>
            </a:r>
            <a:r>
              <a:rPr sz="1800">
                <a:solidFill>
                  <a:srgbClr val="902000"/>
                </a:solidFill>
                <a:latin typeface="Courier"/>
              </a:rPr>
              <a:t>data =</a:t>
            </a:r>
            <a:r>
              <a:rPr sz="1800">
                <a:latin typeface="Courier"/>
              </a:rPr>
              <a:t> titanic,</a:t>
            </a:r>
            <a:br/>
            <a:r>
              <a:rPr sz="1800">
                <a:latin typeface="Courier"/>
              </a:rPr>
              <a:t>                </a:t>
            </a:r>
            <a:r>
              <a:rPr sz="1800">
                <a:solidFill>
                  <a:srgbClr val="902000"/>
                </a:solidFill>
                <a:latin typeface="Courier"/>
              </a:rPr>
              <a:t>family =</a:t>
            </a:r>
            <a:r>
              <a:rPr sz="1800">
                <a:latin typeface="Courier"/>
              </a:rPr>
              <a:t> </a:t>
            </a:r>
            <a:r>
              <a:rPr sz="1800" b="1">
                <a:solidFill>
                  <a:srgbClr val="007020"/>
                </a:solidFill>
                <a:latin typeface="Courier"/>
              </a:rPr>
              <a:t>binomial</a:t>
            </a:r>
            <a:r>
              <a:rPr sz="1800">
                <a:latin typeface="Courier"/>
              </a:rPr>
              <a:t>(</a:t>
            </a:r>
            <a:r>
              <a:rPr sz="1800">
                <a:solidFill>
                  <a:srgbClr val="4070A0"/>
                </a:solidFill>
                <a:latin typeface="Courier"/>
              </a:rPr>
              <a:t>"logit"</a:t>
            </a:r>
            <a:r>
              <a:rPr sz="1800">
                <a:latin typeface="Courier"/>
              </a:rPr>
              <a:t>))</a:t>
            </a:r>
            <a:br/>
            <a:b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cbind</a:t>
            </a:r>
            <a:r>
              <a:rPr sz="1800">
                <a:latin typeface="Courier"/>
              </a:rPr>
              <a:t>(</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(modTitanic)),</a:t>
            </a:r>
            <a:br/>
            <a:r>
              <a:rPr sz="1800">
                <a:latin typeface="Courier"/>
              </a:rPr>
              <a:t>  </a:t>
            </a:r>
            <a:r>
              <a:rPr sz="1800" b="1">
                <a:solidFill>
                  <a:srgbClr val="007020"/>
                </a:solidFill>
                <a:latin typeface="Courier"/>
              </a:rPr>
              <a:t>exp</a:t>
            </a:r>
            <a:r>
              <a:rPr sz="1800">
                <a:latin typeface="Courier"/>
              </a:rPr>
              <a:t>(</a:t>
            </a:r>
            <a:r>
              <a:rPr sz="1800" b="1">
                <a:solidFill>
                  <a:srgbClr val="007020"/>
                </a:solidFill>
                <a:latin typeface="Courier"/>
              </a:rPr>
              <a:t>confint</a:t>
            </a:r>
            <a:r>
              <a:rPr sz="1800">
                <a:latin typeface="Courier"/>
              </a:rPr>
              <a:t>(modTitanic))</a:t>
            </a:r>
            <a:br/>
            <a:r>
              <a:rPr sz="1800">
                <a:latin typeface="Courier"/>
              </a:rPr>
              <a:t>))</a:t>
            </a:r>
            <a:br/>
            <a:r>
              <a:rPr sz="1800" i="1">
                <a:solidFill>
                  <a:srgbClr val="60A0B0"/>
                </a:solidFill>
                <a:latin typeface="Courier"/>
              </a:rPr>
              <a:t>## Waiting for profiling to be done...</a:t>
            </a:r>
            <a:br/>
            <a:r>
              <a:rPr sz="1800" i="1">
                <a:solidFill>
                  <a:srgbClr val="60A0B0"/>
                </a:solidFill>
                <a:latin typeface="Courier"/>
              </a:rPr>
              <a:t>##                         2.5 % 97.5 %</a:t>
            </a:r>
            <a:br/>
            <a:r>
              <a:rPr sz="1800" i="1">
                <a:solidFill>
                  <a:srgbClr val="60A0B0"/>
                </a:solidFill>
                <a:latin typeface="Courier"/>
              </a:rPr>
              <a:t>## (Intercept)       35.09 14.82 114.15</a:t>
            </a:r>
            <a:br/>
            <a:r>
              <a:rPr sz="1800" i="1">
                <a:solidFill>
                  <a:srgbClr val="60A0B0"/>
                </a:solidFill>
                <a:latin typeface="Courier"/>
              </a:rPr>
              <a:t>## class2nd           0.19  0.05   0.55</a:t>
            </a:r>
            <a:br/>
            <a:r>
              <a:rPr sz="1800" i="1">
                <a:solidFill>
                  <a:srgbClr val="60A0B0"/>
                </a:solidFill>
                <a:latin typeface="Courier"/>
              </a:rPr>
              <a:t>## class3rd           0.02  0.01   0.05</a:t>
            </a:r>
            <a:br/>
            <a:r>
              <a:rPr sz="1800" i="1">
                <a:solidFill>
                  <a:srgbClr val="60A0B0"/>
                </a:solidFill>
                <a:latin typeface="Courier"/>
              </a:rPr>
              <a:t>## classCrew          0.19  0.04   1.02</a:t>
            </a:r>
            <a:br/>
            <a:r>
              <a:rPr sz="1800" i="1">
                <a:solidFill>
                  <a:srgbClr val="60A0B0"/>
                </a:solidFill>
                <a:latin typeface="Courier"/>
              </a:rPr>
              <a:t>## ageChild           2.87  1.82   4.51</a:t>
            </a:r>
            <a:br/>
            <a:r>
              <a:rPr sz="1800" i="1">
                <a:solidFill>
                  <a:srgbClr val="60A0B0"/>
                </a:solidFill>
                <a:latin typeface="Courier"/>
              </a:rPr>
              <a:t>## sexMale            0.01  0.00   0.04</a:t>
            </a:r>
            <a:br/>
            <a:r>
              <a:rPr sz="1800" i="1">
                <a:solidFill>
                  <a:srgbClr val="60A0B0"/>
                </a:solidFill>
                <a:latin typeface="Courier"/>
              </a:rPr>
              <a:t>## class2nd:sexMale   1.57  0.47   6.24</a:t>
            </a:r>
            <a:br/>
            <a:r>
              <a:rPr sz="1800" i="1">
                <a:solidFill>
                  <a:srgbClr val="60A0B0"/>
                </a:solidFill>
                <a:latin typeface="Courier"/>
              </a:rPr>
              <a:t>## class3rd:sexMale  17.51  6.44  61.76</a:t>
            </a:r>
            <a:br/>
            <a:r>
              <a:rPr sz="1800" i="1">
                <a:solidFill>
                  <a:srgbClr val="60A0B0"/>
                </a:solidFill>
                <a:latin typeface="Courier"/>
              </a:rPr>
              <a:t>## classCrew:sexMale  2.96  0.53  14.95</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given parameters estimates </a:t>
                </a:r>
                <a14:m>
                  <m:oMath xmlns:m="http://schemas.openxmlformats.org/officeDocument/2006/math">
                    <m:acc>
                      <m:accPr>
                        <m:chr m:val="̂"/>
                      </m:accPr>
                      <m:e>
                        <m:r>
                          <m:rPr>
                            <m:sty m:val="b"/>
                          </m:rPr>
                          <m:t>β</m:t>
                        </m:r>
                      </m:e>
                    </m:acc>
                  </m:oMath>
                </a14:m>
                <a:r>
                  <a:rPr/>
                  <a:t>, we can compute estimated survival probabilities:</a:t>
                </a:r>
              </a:p>
              <a:p>
                <a:pPr lvl="0" marL="0" indent="0">
                  <a:buNone/>
                </a:pPr>
                <a14:m>
                  <m:oMathPara xmlns:m="http://schemas.openxmlformats.org/officeDocument/2006/math">
                    <m:oMathParaPr>
                      <m:jc m:val="center"/>
                    </m:oMathParaPr>
                    <m:oMath>
                      <m:r>
                        <m:t>P</m:t>
                      </m:r>
                      <m:r>
                        <m:t>(</m:t>
                      </m:r>
                      <m:r>
                        <m:rPr>
                          <m:sty m:val="p"/>
                        </m:rPr>
                        <m:t>survival</m:t>
                      </m:r>
                      <m:r>
                        <m:t>|</m:t>
                      </m:r>
                      <m:r>
                        <m:rPr>
                          <m:sty m:val="b"/>
                        </m:rPr>
                        <m:t>x</m:t>
                      </m:r>
                      <m:r>
                        <m:t>)</m:t>
                      </m:r>
                      <m:r>
                        <m:t>=</m:t>
                      </m:r>
                      <m:f>
                        <m:fPr>
                          <m:type m:val="bar"/>
                        </m:fPr>
                        <m:num>
                          <m:sSup>
                            <m:e>
                              <m:r>
                                <m:t>e</m:t>
                              </m:r>
                            </m:e>
                            <m:sup>
                              <m:sSup>
                                <m:e>
                                  <m:acc>
                                    <m:accPr>
                                      <m:chr m:val="̂"/>
                                    </m:accPr>
                                    <m:e>
                                      <m:r>
                                        <m:rPr>
                                          <m:sty m:val="b"/>
                                        </m:rPr>
                                        <m:t>β</m:t>
                                      </m:r>
                                    </m:e>
                                  </m:acc>
                                </m:e>
                                <m:sup>
                                  <m:r>
                                    <m:t>T</m:t>
                                  </m:r>
                                </m:sup>
                              </m:sSup>
                              <m:r>
                                <m:rPr>
                                  <m:sty m:val="b"/>
                                </m:rPr>
                                <m:t>x</m:t>
                              </m:r>
                            </m:sup>
                          </m:sSup>
                        </m:num>
                        <m:den>
                          <m:r>
                            <m:t>1</m:t>
                          </m:r>
                          <m:r>
                            <m:t>+</m:t>
                          </m:r>
                          <m:sSup>
                            <m:e>
                              <m:r>
                                <m:t>e</m:t>
                              </m:r>
                            </m:e>
                            <m:sup>
                              <m:sSup>
                                <m:e>
                                  <m:acc>
                                    <m:accPr>
                                      <m:chr m:val="̂"/>
                                    </m:accPr>
                                    <m:e>
                                      <m:r>
                                        <m:rPr>
                                          <m:sty m:val="b"/>
                                        </m:rPr>
                                        <m:t>β</m:t>
                                      </m:r>
                                    </m:e>
                                  </m:acc>
                                </m:e>
                                <m:sup>
                                  <m:r>
                                    <m:t>T</m:t>
                                  </m:r>
                                </m:sup>
                              </m:sSup>
                              <m:r>
                                <m:rPr>
                                  <m:sty m:val="b"/>
                                </m:rPr>
                                <m:t>x</m:t>
                              </m:r>
                            </m:sup>
                          </m:sSup>
                        </m:den>
                      </m:f>
                    </m:oMath>
                  </m:oMathPara>
                </a14:m>
              </a:p>
              <a:p>
                <a:pPr lvl="0" marL="0" indent="0">
                  <a:buNone/>
                </a:pPr>
                <a:r>
                  <a:rPr/>
                  <a:t>And we can compare these to the empirical survival probabilities.</a:t>
                </a:r>
              </a:p>
              <a:p>
                <a:pPr lvl="0" marL="1270000" indent="0">
                  <a:buNone/>
                </a:pPr>
                <a:r>
                  <a:rPr sz="1800" i="1">
                    <a:solidFill>
                      <a:srgbClr val="60A0B0"/>
                    </a:solidFill>
                    <a:latin typeface="Courier"/>
                  </a:rPr>
                  <a:t># empirical survival probabilities</a:t>
                </a:r>
                <a:br/>
                <a:r>
                  <a:rPr sz="1800">
                    <a:latin typeface="Courier"/>
                  </a:rPr>
                  <a:t>titanic</a:t>
                </a:r>
                <a:r>
                  <a:rPr sz="1800">
                    <a:solidFill>
                      <a:srgbClr val="666666"/>
                    </a:solidFill>
                    <a:latin typeface="Courier"/>
                  </a:rPr>
                  <a:t>$</a:t>
                </a:r>
                <a:r>
                  <a:rPr sz="1800">
                    <a:latin typeface="Courier"/>
                  </a:rPr>
                  <a:t>empSurvP&lt;-</a:t>
                </a: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4</a:t>
                </a:r>
                <a:r>
                  <a:rPr sz="1800">
                    <a:latin typeface="Courier"/>
                  </a:rPr>
                  <a:t>,titanic</a:t>
                </a:r>
                <a:r>
                  <a:rPr sz="1800">
                    <a:solidFill>
                      <a:srgbClr val="666666"/>
                    </a:solidFill>
                    <a:latin typeface="Courier"/>
                  </a:rPr>
                  <a:t>$</a:t>
                </a:r>
                <a:r>
                  <a:rPr sz="1800">
                    <a:latin typeface="Courier"/>
                  </a:rPr>
                  <a:t>survivors</a:t>
                </a:r>
                <a:r>
                  <a:rPr sz="1800">
                    <a:solidFill>
                      <a:srgbClr val="666666"/>
                    </a:solidFill>
                    <a:latin typeface="Courier"/>
                  </a:rPr>
                  <a:t>/</a:t>
                </a:r>
                <a:r>
                  <a:rPr sz="1800">
                    <a:latin typeface="Courier"/>
                  </a:rPr>
                  <a:t>(titanic</a:t>
                </a:r>
                <a:r>
                  <a:rPr sz="1800">
                    <a:solidFill>
                      <a:srgbClr val="666666"/>
                    </a:solidFill>
                    <a:latin typeface="Courier"/>
                  </a:rPr>
                  <a:t>$</a:t>
                </a:r>
                <a:r>
                  <a:rPr sz="1800">
                    <a:latin typeface="Courier"/>
                  </a:rPr>
                  <a:t>survivors</a:t>
                </a:r>
                <a:r>
                  <a:rPr sz="1800">
                    <a:solidFill>
                      <a:srgbClr val="666666"/>
                    </a:solidFill>
                    <a:latin typeface="Courier"/>
                  </a:rPr>
                  <a:t>+</a:t>
                </a:r>
                <a:r>
                  <a:rPr sz="1800">
                    <a:latin typeface="Courier"/>
                  </a:rPr>
                  <a:t>titanic</a:t>
                </a:r>
                <a:r>
                  <a:rPr sz="1800">
                    <a:solidFill>
                      <a:srgbClr val="666666"/>
                    </a:solidFill>
                    <a:latin typeface="Courier"/>
                  </a:rPr>
                  <a:t>$</a:t>
                </a:r>
                <a:r>
                  <a:rPr sz="1800">
                    <a:latin typeface="Courier"/>
                  </a:rPr>
                  <a:t>dead))</a:t>
                </a:r>
                <a:br/>
                <a:br/>
                <a:r>
                  <a:rPr sz="1800" i="1">
                    <a:solidFill>
                      <a:srgbClr val="60A0B0"/>
                    </a:solidFill>
                    <a:latin typeface="Courier"/>
                  </a:rPr>
                  <a:t># model survival probabilities</a:t>
                </a:r>
                <a:br/>
                <a:r>
                  <a:rPr sz="1800">
                    <a:latin typeface="Courier"/>
                  </a:rPr>
                  <a:t>linearPredictor&lt;-</a:t>
                </a:r>
                <a:r>
                  <a:rPr sz="1800" b="1">
                    <a:solidFill>
                      <a:srgbClr val="007020"/>
                    </a:solidFill>
                    <a:latin typeface="Courier"/>
                  </a:rPr>
                  <a:t>predict</a:t>
                </a:r>
                <a:r>
                  <a:rPr sz="1800">
                    <a:latin typeface="Courier"/>
                  </a:rPr>
                  <a:t>(modTitanic,</a:t>
                </a:r>
                <a:r>
                  <a:rPr sz="1800">
                    <a:solidFill>
                      <a:srgbClr val="902000"/>
                    </a:solidFill>
                    <a:latin typeface="Courier"/>
                  </a:rPr>
                  <a:t>type=</a:t>
                </a:r>
                <a:r>
                  <a:rPr sz="1800">
                    <a:solidFill>
                      <a:srgbClr val="4070A0"/>
                    </a:solidFill>
                    <a:latin typeface="Courier"/>
                  </a:rPr>
                  <a:t>"link"</a:t>
                </a:r>
                <a:r>
                  <a:rPr sz="1800">
                    <a:latin typeface="Courier"/>
                  </a:rPr>
                  <a:t>)</a:t>
                </a:r>
                <a:br/>
                <a:r>
                  <a:rPr sz="1800">
                    <a:latin typeface="Courier"/>
                  </a:rPr>
                  <a:t>titanic</a:t>
                </a:r>
                <a:r>
                  <a:rPr sz="1800">
                    <a:solidFill>
                      <a:srgbClr val="666666"/>
                    </a:solidFill>
                    <a:latin typeface="Courier"/>
                  </a:rPr>
                  <a:t>$</a:t>
                </a:r>
                <a:r>
                  <a:rPr sz="1800">
                    <a:latin typeface="Courier"/>
                  </a:rPr>
                  <a:t>modSurvP&lt;-</a:t>
                </a:r>
                <a:r>
                  <a:rPr sz="1800" b="1">
                    <a:solidFill>
                      <a:srgbClr val="007020"/>
                    </a:solidFill>
                    <a:latin typeface="Courier"/>
                  </a:rPr>
                  <a:t>round</a:t>
                </a:r>
                <a:r>
                  <a:rPr sz="1800">
                    <a:latin typeface="Courier"/>
                  </a:rPr>
                  <a:t>(</a:t>
                </a:r>
                <a:r>
                  <a:rPr sz="1800">
                    <a:solidFill>
                      <a:srgbClr val="902000"/>
                    </a:solidFill>
                    <a:latin typeface="Courier"/>
                  </a:rPr>
                  <a:t>digits=</a:t>
                </a:r>
                <a:r>
                  <a:rPr sz="1800">
                    <a:solidFill>
                      <a:srgbClr val="40A070"/>
                    </a:solidFill>
                    <a:latin typeface="Courier"/>
                  </a:rPr>
                  <a:t>2</a:t>
                </a:r>
                <a:r>
                  <a:rPr sz="1800">
                    <a:latin typeface="Courier"/>
                  </a:rPr>
                  <a:t>,</a:t>
                </a:r>
                <a:r>
                  <a:rPr sz="1800" b="1">
                    <a:solidFill>
                      <a:srgbClr val="007020"/>
                    </a:solidFill>
                    <a:latin typeface="Courier"/>
                  </a:rPr>
                  <a:t>exp</a:t>
                </a:r>
                <a:r>
                  <a:rPr sz="1800">
                    <a:latin typeface="Courier"/>
                  </a:rPr>
                  <a:t>(linearPredictor)</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exp</a:t>
                </a:r>
                <a:r>
                  <a:rPr sz="1800">
                    <a:latin typeface="Courier"/>
                  </a:rPr>
                  <a:t>(linearPredictor)))</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print</a:t>
            </a:r>
            <a:r>
              <a:rPr sz="1800">
                <a:latin typeface="Courier"/>
              </a:rPr>
              <a:t>(titanic)</a:t>
            </a:r>
            <a:br/>
            <a:r>
              <a:rPr sz="1800" i="1">
                <a:solidFill>
                  <a:srgbClr val="60A0B0"/>
                </a:solidFill>
                <a:latin typeface="Courier"/>
              </a:rPr>
              <a:t>##    class   age    sex survivors dead empSurvP modSurvP</a:t>
            </a:r>
            <a:br/>
            <a:r>
              <a:rPr sz="1800" i="1">
                <a:solidFill>
                  <a:srgbClr val="60A0B0"/>
                </a:solidFill>
                <a:latin typeface="Courier"/>
              </a:rPr>
              <a:t>## 1    1st Adult   Male        57  118   0.3257     0.34</a:t>
            </a:r>
            <a:br/>
            <a:r>
              <a:rPr sz="1800" i="1">
                <a:solidFill>
                  <a:srgbClr val="60A0B0"/>
                </a:solidFill>
                <a:latin typeface="Courier"/>
              </a:rPr>
              <a:t>## 2    2nd Adult   Male        14  154   0.0833     0.13</a:t>
            </a:r>
            <a:br/>
            <a:r>
              <a:rPr sz="1800" i="1">
                <a:solidFill>
                  <a:srgbClr val="60A0B0"/>
                </a:solidFill>
                <a:latin typeface="Courier"/>
              </a:rPr>
              <a:t>## 3    3rd Adult   Male        75  387   0.1623     0.15</a:t>
            </a:r>
            <a:br/>
            <a:r>
              <a:rPr sz="1800" i="1">
                <a:solidFill>
                  <a:srgbClr val="60A0B0"/>
                </a:solidFill>
                <a:latin typeface="Courier"/>
              </a:rPr>
              <a:t>## 4   Crew Adult   Male       192  670   0.2227     0.22</a:t>
            </a:r>
            <a:br/>
            <a:r>
              <a:rPr sz="1800" i="1">
                <a:solidFill>
                  <a:srgbClr val="60A0B0"/>
                </a:solidFill>
                <a:latin typeface="Courier"/>
              </a:rPr>
              <a:t>## 5    1st Child   Male         5    0   1.0000     0.59</a:t>
            </a:r>
            <a:br/>
            <a:r>
              <a:rPr sz="1800" i="1">
                <a:solidFill>
                  <a:srgbClr val="60A0B0"/>
                </a:solidFill>
                <a:latin typeface="Courier"/>
              </a:rPr>
              <a:t>## 6    2nd Child   Male        11    0   1.0000     0.30</a:t>
            </a:r>
            <a:br/>
            <a:r>
              <a:rPr sz="1800" i="1">
                <a:solidFill>
                  <a:srgbClr val="60A0B0"/>
                </a:solidFill>
                <a:latin typeface="Courier"/>
              </a:rPr>
              <a:t>## 7    3rd Child   Male        13   35   0.2708     0.34</a:t>
            </a:r>
            <a:br/>
            <a:r>
              <a:rPr sz="1800" i="1">
                <a:solidFill>
                  <a:srgbClr val="60A0B0"/>
                </a:solidFill>
                <a:latin typeface="Courier"/>
              </a:rPr>
              <a:t>## 8    1st Adult Female       140    4   0.9722     0.97</a:t>
            </a:r>
            <a:br/>
            <a:r>
              <a:rPr sz="1800" i="1">
                <a:solidFill>
                  <a:srgbClr val="60A0B0"/>
                </a:solidFill>
                <a:latin typeface="Courier"/>
              </a:rPr>
              <a:t>## 9    2nd Adult Female        80   13   0.8602     0.87</a:t>
            </a:r>
            <a:br/>
            <a:r>
              <a:rPr sz="1800" i="1">
                <a:solidFill>
                  <a:srgbClr val="60A0B0"/>
                </a:solidFill>
                <a:latin typeface="Courier"/>
              </a:rPr>
              <a:t>## 10   3rd Adult Female        76   89   0.4606     0.42</a:t>
            </a:r>
            <a:br/>
            <a:r>
              <a:rPr sz="1800" i="1">
                <a:solidFill>
                  <a:srgbClr val="60A0B0"/>
                </a:solidFill>
                <a:latin typeface="Courier"/>
              </a:rPr>
              <a:t>## 11  Crew Adult Female        20    3   0.8696     0.87</a:t>
            </a:r>
            <a:br/>
            <a:r>
              <a:rPr sz="1800" i="1">
                <a:solidFill>
                  <a:srgbClr val="60A0B0"/>
                </a:solidFill>
                <a:latin typeface="Courier"/>
              </a:rPr>
              <a:t>## 12   1st Child Female         1    0   1.0000     0.99</a:t>
            </a:r>
            <a:br/>
            <a:r>
              <a:rPr sz="1800" i="1">
                <a:solidFill>
                  <a:srgbClr val="60A0B0"/>
                </a:solidFill>
                <a:latin typeface="Courier"/>
              </a:rPr>
              <a:t>## 13   2nd Child Female        13    0   1.0000     0.95</a:t>
            </a:r>
            <a:br/>
            <a:r>
              <a:rPr sz="1800" i="1">
                <a:solidFill>
                  <a:srgbClr val="60A0B0"/>
                </a:solidFill>
                <a:latin typeface="Courier"/>
              </a:rPr>
              <a:t>## 14   3rd Child Female        14   17   0.4516     0.67</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Y</m:t>
                    </m:r>
                  </m:oMath>
                </a14:m>
                <a:r>
                  <a:rPr/>
                  <a:t> is a counting variable, then the Poisson distribution for </a:t>
                </a:r>
                <a14:m>
                  <m:oMath xmlns:m="http://schemas.openxmlformats.org/officeDocument/2006/math">
                    <m:r>
                      <m:t>Y</m:t>
                    </m:r>
                  </m:oMath>
                </a14:m>
                <a:r>
                  <a:rPr/>
                  <a:t> can be useful.</a:t>
                </a:r>
              </a:p>
              <a:p>
                <a:pPr lvl="0" marL="0" indent="0">
                  <a:buNone/>
                </a:pPr>
                <a:r>
                  <a:rPr/>
                  <a:t>In </a:t>
                </a:r>
                <a:r>
                  <a:rPr b="1"/>
                  <a:t>Poisson regression</a:t>
                </a:r>
                <a:r>
                  <a:rPr/>
                  <a:t>, the log link is used:</a:t>
                </a:r>
              </a:p>
              <a:p>
                <a:pPr lvl="0" marL="0" indent="0">
                  <a:buNone/>
                </a:pPr>
                <a14:m>
                  <m:oMathPara xmlns:m="http://schemas.openxmlformats.org/officeDocument/2006/math">
                    <m:oMathParaPr>
                      <m:jc m:val="center"/>
                    </m:oMathParaPr>
                    <m:oMath>
                      <m:r>
                        <m:t>l</m:t>
                      </m:r>
                      <m:r>
                        <m:t>o</m:t>
                      </m:r>
                      <m:r>
                        <m:t>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or equivalently</a:t>
                </a:r>
              </a:p>
              <a:p>
                <a:pPr lvl="0" marL="0" indent="0">
                  <a:buNone/>
                </a:pPr>
                <a14:m>
                  <m:oMathPara xmlns:m="http://schemas.openxmlformats.org/officeDocument/2006/math">
                    <m:oMathParaPr>
                      <m:jc m:val="center"/>
                    </m:oMathParaPr>
                    <m:oMath>
                      <m:r>
                        <m:t>E</m:t>
                      </m:r>
                      <m:r>
                        <m:t>[</m:t>
                      </m:r>
                      <m:r>
                        <m:t>Y</m:t>
                      </m:r>
                      <m:r>
                        <m:t>|</m:t>
                      </m:r>
                      <m:r>
                        <m:t>X</m:t>
                      </m:r>
                      <m:r>
                        <m:t>]</m:t>
                      </m:r>
                      <m:r>
                        <m:t>=</m:t>
                      </m:r>
                      <m:sSup>
                        <m:e>
                          <m:r>
                            <m:t>e</m:t>
                          </m:r>
                        </m:e>
                        <m:sup>
                          <m:sSub>
                            <m:e>
                              <m:r>
                                <m:t>β</m:t>
                              </m:r>
                            </m:e>
                            <m:sub>
                              <m:r>
                                <m:t>0</m:t>
                              </m:r>
                            </m:sub>
                          </m:sSub>
                          <m:r>
                            <m:t>+</m:t>
                          </m:r>
                          <m:sSub>
                            <m:e>
                              <m:r>
                                <m:t>β</m:t>
                              </m:r>
                            </m:e>
                            <m:sub>
                              <m:r>
                                <m:t>1</m:t>
                              </m:r>
                            </m:sub>
                          </m:sSub>
                          <m:r>
                            <m:t>X</m:t>
                          </m:r>
                        </m:sup>
                      </m:sSup>
                    </m:oMath>
                  </m:oMathPara>
                </a14:m>
              </a:p>
              <a:p>
                <a:pPr lvl="0" marL="0" indent="0">
                  <a:buNone/>
                </a:pPr>
                <a14:m>
                  <m:oMath xmlns:m="http://schemas.openxmlformats.org/officeDocument/2006/math">
                    <m:sSub>
                      <m:e>
                        <m:r>
                          <m:t>β</m:t>
                        </m:r>
                      </m:e>
                      <m:sub>
                        <m:r>
                          <m:t>1</m:t>
                        </m:r>
                      </m:sub>
                    </m:sSub>
                  </m:oMath>
                </a14:m>
                <a:r>
                  <a:rPr/>
                  <a:t> represents the increase in event rate associated with a one unit change in </a:t>
                </a:r>
                <a14:m>
                  <m:oMath xmlns:m="http://schemas.openxmlformats.org/officeDocument/2006/math">
                    <m:r>
                      <m:t>X</m:t>
                    </m:r>
                  </m:oMath>
                </a14:m>
                <a:r>
                  <a:rPr/>
                  <a:t>.</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1270000" indent="0">
              <a:buNone/>
            </a:pPr>
            <a:r>
              <a:rPr sz="1800" b="1">
                <a:solidFill>
                  <a:srgbClr val="007020"/>
                </a:solidFill>
                <a:latin typeface="Courier"/>
              </a:rPr>
              <a:t>library</a:t>
            </a:r>
            <a:r>
              <a:rPr sz="1800">
                <a:latin typeface="Courier"/>
              </a:rPr>
              <a:t>(pscl) </a:t>
            </a:r>
            <a:r>
              <a:rPr sz="1800" i="1">
                <a:solidFill>
                  <a:srgbClr val="60A0B0"/>
                </a:solidFill>
                <a:latin typeface="Courier"/>
              </a:rPr>
              <a:t># install.packages("pscl")</a:t>
            </a:r>
            <a:br/>
            <a:r>
              <a:rPr sz="1800" i="1">
                <a:solidFill>
                  <a:srgbClr val="60A0B0"/>
                </a:solidFill>
                <a:latin typeface="Courier"/>
              </a:rPr>
              <a:t>## Classes and Methods for R developed in the</a:t>
            </a:r>
            <a:br/>
            <a:r>
              <a:rPr sz="1800" i="1">
                <a:solidFill>
                  <a:srgbClr val="60A0B0"/>
                </a:solidFill>
                <a:latin typeface="Courier"/>
              </a:rPr>
              <a:t>## Political Science Computational Laboratory</a:t>
            </a:r>
            <a:br/>
            <a:r>
              <a:rPr sz="1800" i="1">
                <a:solidFill>
                  <a:srgbClr val="60A0B0"/>
                </a:solidFill>
                <a:latin typeface="Courier"/>
              </a:rPr>
              <a:t>## Department of Political Science</a:t>
            </a:r>
            <a:br/>
            <a:r>
              <a:rPr sz="1800" i="1">
                <a:solidFill>
                  <a:srgbClr val="60A0B0"/>
                </a:solidFill>
                <a:latin typeface="Courier"/>
              </a:rPr>
              <a:t>## Stanford University</a:t>
            </a:r>
            <a:br/>
            <a:r>
              <a:rPr sz="1800" i="1">
                <a:solidFill>
                  <a:srgbClr val="60A0B0"/>
                </a:solidFill>
                <a:latin typeface="Courier"/>
              </a:rPr>
              <a:t>## Simon Jackman</a:t>
            </a:r>
            <a:br/>
            <a:r>
              <a:rPr sz="1800" i="1">
                <a:solidFill>
                  <a:srgbClr val="60A0B0"/>
                </a:solidFill>
                <a:latin typeface="Courier"/>
              </a:rPr>
              <a:t>## hurdle and zeroinfl functions by Achim Zeileis</a:t>
            </a:r>
            <a:br/>
            <a:r>
              <a:rPr sz="1800" b="1">
                <a:solidFill>
                  <a:srgbClr val="007020"/>
                </a:solidFill>
                <a:latin typeface="Courier"/>
              </a:rPr>
              <a:t>data</a:t>
            </a:r>
            <a:r>
              <a:rPr sz="1800">
                <a:latin typeface="Courier"/>
              </a:rPr>
              <a:t>(prussian) </a:t>
            </a:r>
            <a:r>
              <a:rPr sz="1800" i="1">
                <a:solidFill>
                  <a:srgbClr val="60A0B0"/>
                </a:solidFill>
                <a:latin typeface="Courier"/>
              </a:rPr>
              <a:t># data on deaths from horse kicks in the Prussian army (famous example of a Poisson process)</a:t>
            </a:r>
            <a:br/>
            <a:br/>
            <a:r>
              <a:rPr sz="1800">
                <a:latin typeface="Courier"/>
              </a:rPr>
              <a:t>modPrus&lt;-</a:t>
            </a:r>
            <a:r>
              <a:rPr sz="1800" b="1">
                <a:solidFill>
                  <a:srgbClr val="007020"/>
                </a:solidFill>
                <a:latin typeface="Courier"/>
              </a:rPr>
              <a:t>glm</a:t>
            </a:r>
            <a:r>
              <a:rPr sz="1800">
                <a:latin typeface="Courier"/>
              </a:rPr>
              <a:t>(y</a:t>
            </a:r>
            <a:r>
              <a:rPr sz="1800">
                <a:solidFill>
                  <a:srgbClr val="666666"/>
                </a:solidFill>
                <a:latin typeface="Courier"/>
              </a:rPr>
              <a:t>~</a:t>
            </a:r>
            <a:r>
              <a:rPr sz="1800">
                <a:latin typeface="Courier"/>
              </a:rPr>
              <a:t>year</a:t>
            </a:r>
            <a:r>
              <a:rPr sz="1800">
                <a:solidFill>
                  <a:srgbClr val="666666"/>
                </a:solidFill>
                <a:latin typeface="Courier"/>
              </a:rPr>
              <a:t>+</a:t>
            </a:r>
            <a:r>
              <a:rPr sz="1800" b="1">
                <a:solidFill>
                  <a:srgbClr val="007020"/>
                </a:solidFill>
                <a:latin typeface="Courier"/>
              </a:rPr>
              <a:t>as.factor</a:t>
            </a:r>
            <a:r>
              <a:rPr sz="1800">
                <a:latin typeface="Courier"/>
              </a:rPr>
              <a:t>(corp),</a:t>
            </a:r>
            <a:r>
              <a:rPr sz="1800">
                <a:solidFill>
                  <a:srgbClr val="902000"/>
                </a:solidFill>
                <a:latin typeface="Courier"/>
              </a:rPr>
              <a:t>data=</a:t>
            </a:r>
            <a:r>
              <a:rPr sz="1800">
                <a:latin typeface="Courier"/>
              </a:rPr>
              <a:t>prussian,</a:t>
            </a:r>
            <a:r>
              <a:rPr sz="1800">
                <a:solidFill>
                  <a:srgbClr val="902000"/>
                </a:solidFill>
                <a:latin typeface="Courier"/>
              </a:rPr>
              <a:t>family=</a:t>
            </a:r>
            <a:r>
              <a:rPr sz="1800">
                <a:latin typeface="Courier"/>
              </a:rPr>
              <a:t>poisson)</a:t>
            </a:r>
            <a:br/>
            <a:r>
              <a:rPr sz="1800">
                <a:latin typeface="Courier"/>
              </a:rPr>
              <a:t>  </a:t>
            </a:r>
            <a:r>
              <a:rPr sz="1800" i="1">
                <a:solidFill>
                  <a:srgbClr val="60A0B0"/>
                </a:solidFill>
                <a:latin typeface="Courier"/>
              </a:rPr>
              <a:t># family=poisson(link="log") also works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Model</a:t>
            </a:r>
            <a:r>
              <a:rPr/>
              <a:t> </a:t>
            </a:r>
            <a:r>
              <a:rPr/>
              <a:t>diagnostics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GLMs, we can generalise the residual sum of squares (also known as the error sum of squares). We introduce the deviance:</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r>
                        <m:t>ϕ</m:t>
                      </m:r>
                      <m:d>
                        <m:dPr>
                          <m:begChr m:val="("/>
                          <m:endChr m:val=")"/>
                          <m:grow/>
                        </m:dPr>
                        <m:e>
                          <m:r>
                            <m:t>l</m:t>
                          </m:r>
                          <m:r>
                            <m:t>(</m:t>
                          </m:r>
                          <m:sSub>
                            <m:e>
                              <m:acc>
                                <m:accPr>
                                  <m:chr m:val="̂"/>
                                </m:accPr>
                                <m:e>
                                  <m:r>
                                    <m:rPr>
                                      <m:sty m:val="b"/>
                                    </m:rPr>
                                    <m:t>θ</m:t>
                                  </m:r>
                                </m:e>
                              </m:acc>
                            </m:e>
                            <m:sub>
                              <m:r>
                                <m:t>s</m:t>
                              </m:r>
                            </m:sub>
                          </m:sSub>
                          <m:r>
                            <m:t>)</m:t>
                          </m:r>
                          <m:r>
                            <m:t>−</m:t>
                          </m:r>
                          <m:r>
                            <m:t>l</m:t>
                          </m:r>
                          <m:r>
                            <m:t>(</m:t>
                          </m:r>
                          <m:acc>
                            <m:accPr>
                              <m:chr m:val="̂"/>
                            </m:accPr>
                            <m:e>
                              <m:r>
                                <m:rPr>
                                  <m:sty m:val="b"/>
                                </m:rPr>
                                <m:t>θ</m:t>
                              </m:r>
                            </m:e>
                          </m:acc>
                          <m:r>
                            <m:t>)</m:t>
                          </m:r>
                        </m:e>
                      </m:d>
                    </m:oMath>
                  </m:oMathPara>
                </a14:m>
              </a:p>
              <a:p>
                <a:pPr lvl="0" marL="0" indent="0">
                  <a:buNone/>
                </a:pPr>
                <a:r>
                  <a:rPr/>
                  <a:t>where </a:t>
                </a:r>
                <a14:m>
                  <m:oMath xmlns:m="http://schemas.openxmlformats.org/officeDocument/2006/math">
                    <m:sSub>
                      <m:e>
                        <m:acc>
                          <m:accPr>
                            <m:chr m:val="̂"/>
                          </m:accPr>
                          <m:e>
                            <m:r>
                              <m:rPr>
                                <m:sty m:val="b"/>
                              </m:rPr>
                              <m:t>θ</m:t>
                            </m:r>
                          </m:e>
                        </m:acc>
                      </m:e>
                      <m:sub>
                        <m:r>
                          <m:t>s</m:t>
                        </m:r>
                      </m:sub>
                    </m:sSub>
                  </m:oMath>
                </a14:m>
                <a:r>
                  <a:rPr/>
                  <a:t> and </a:t>
                </a:r>
                <a14:m>
                  <m:oMath xmlns:m="http://schemas.openxmlformats.org/officeDocument/2006/math">
                    <m:acc>
                      <m:accPr>
                        <m:chr m:val="̂"/>
                      </m:accPr>
                      <m:e>
                        <m:r>
                          <m:rPr>
                            <m:sty m:val="b"/>
                          </m:rPr>
                          <m:t>θ</m:t>
                        </m:r>
                      </m:e>
                    </m:acc>
                  </m:oMath>
                </a14:m>
                <a:r>
                  <a:rPr/>
                  <a:t> refer to the MLE parameters of the saturated and the proposed model respectively and 𝑙() is the log-likelihood function (</a:t>
                </a:r>
                <a14:m>
                  <m:oMath xmlns:m="http://schemas.openxmlformats.org/officeDocument/2006/math">
                    <m:r>
                      <m:t>ϕ</m:t>
                    </m:r>
                  </m:oMath>
                </a14:m>
                <a:r>
                  <a:rPr/>
                  <a:t> is a scale parameter).</a:t>
                </a:r>
              </a:p>
              <a:p>
                <a:pPr lvl="0" marL="0" indent="0">
                  <a:buNone/>
                </a:pPr>
                <a:r>
                  <a:rPr/>
                  <a:t>The saturated model is a model with 1 parameter for every observation. It is the model that fits the data exactly.</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deviance is a scaled likelihood ratio statistic (recall: differences of logs = log of ratio).</a:t>
                </a:r>
              </a:p>
              <a:p>
                <a:pPr lvl="0" marL="0" indent="0">
                  <a:buNone/>
                </a:pPr>
                <a:r>
                  <a:rPr/>
                  <a:t>As we saw, the deviance generalises the residual / error sum of squares to GLMs. This means the deviance can be used as a measure of goodness of fit.</a:t>
                </a:r>
              </a:p>
              <a:p>
                <a:pPr lvl="0" marL="0" indent="0">
                  <a:buNone/>
                </a:pPr>
                <a:r>
                  <a:rPr/>
                  <a:t>Under the null hypothesis of no difference between the saturated and the proposed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sSubSup>
                        <m:e>
                          <m:r>
                            <m:t>χ</m:t>
                          </m:r>
                        </m:e>
                        <m:sub>
                          <m:r>
                            <m:t>n</m:t>
                          </m:r>
                          <m:r>
                            <m:t>−</m:t>
                          </m:r>
                          <m:r>
                            <m:t>p</m:t>
                          </m:r>
                          <m:r>
                            <m:t>−</m:t>
                          </m:r>
                          <m:r>
                            <m:t>1</m:t>
                          </m:r>
                        </m:sub>
                        <m:sup>
                          <m:r>
                            <m:t>2</m:t>
                          </m:r>
                        </m:sup>
                      </m:sSubSup>
                    </m:oMath>
                  </m:oMathPara>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the deviance for the worst model: the one where we include only an intercept.</a:t>
                </a:r>
              </a:p>
              <a:p>
                <a:pPr lvl="0" marL="0" indent="0">
                  <a:buNone/>
                </a:pPr>
                <a:r>
                  <a:rPr/>
                  <a:t>This is called the </a:t>
                </a:r>
                <a:r>
                  <a:rPr b="1"/>
                  <a:t>null deviance</a:t>
                </a:r>
                <a:r>
                  <a:rPr/>
                  <a:t> and in the general linear model it is equal to the total sum of squares </a:t>
                </a:r>
                <a14:m>
                  <m:oMath xmlns:m="http://schemas.openxmlformats.org/officeDocument/2006/math">
                    <m:r>
                      <m:t>T</m:t>
                    </m:r>
                    <m:r>
                      <m:t>S</m:t>
                    </m:r>
                    <m:r>
                      <m:t>S</m:t>
                    </m:r>
                    <m:r>
                      <m:t>=</m:t>
                    </m:r>
                    <m:r>
                      <m:t>S</m:t>
                    </m:r>
                    <m:sSub>
                      <m:e>
                        <m:r>
                          <m:t>S</m:t>
                        </m:r>
                      </m:e>
                      <m:sub>
                        <m:r>
                          <m:t>y</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0</m:t>
                          </m:r>
                        </m:sub>
                      </m:sSub>
                      <m:r>
                        <m:t>(</m:t>
                      </m:r>
                      <m:r>
                        <m:rPr>
                          <m:sty m:val="b"/>
                        </m:rPr>
                        <m:t>y</m:t>
                      </m:r>
                      <m:r>
                        <m:t>)</m:t>
                      </m:r>
                      <m:r>
                        <m:t>=</m:t>
                      </m:r>
                      <m:r>
                        <m:t>D</m:t>
                      </m:r>
                      <m:r>
                        <m:t>(</m:t>
                      </m:r>
                      <m:r>
                        <m:rPr>
                          <m:sty m:val="b"/>
                        </m:rPr>
                        <m:t>y</m:t>
                      </m:r>
                      <m:r>
                        <m:t>,</m:t>
                      </m:r>
                      <m:bar>
                        <m:barPr>
                          <m:pos m:val="top"/>
                        </m:barPr>
                        <m:e>
                          <m:r>
                            <m:rPr>
                              <m:sty m:val="b"/>
                            </m:rPr>
                            <m:t>y</m:t>
                          </m:r>
                        </m:e>
                      </m:bar>
                      <m:r>
                        <m:t>)</m:t>
                      </m:r>
                      <m:r>
                        <m:t>=</m:t>
                      </m:r>
                      <m:r>
                        <m:t>2</m:t>
                      </m:r>
                      <m:r>
                        <m:t>ϕ</m:t>
                      </m:r>
                      <m:d>
                        <m:dPr>
                          <m:begChr m:val="("/>
                          <m:endChr m:val=")"/>
                          <m:grow/>
                        </m:dPr>
                        <m:e>
                          <m:r>
                            <m:t>l</m:t>
                          </m:r>
                          <m:r>
                            <m:t>(</m:t>
                          </m:r>
                          <m:sSub>
                            <m:e>
                              <m:acc>
                                <m:accPr>
                                  <m:chr m:val="̂"/>
                                </m:accPr>
                                <m:e>
                                  <m:r>
                                    <m:rPr>
                                      <m:sty m:val="b"/>
                                    </m:rPr>
                                    <m:t>θ</m:t>
                                  </m:r>
                                </m:e>
                              </m:acc>
                            </m:e>
                            <m:sub>
                              <m:r>
                                <m:t>s</m:t>
                              </m:r>
                            </m:sub>
                          </m:sSub>
                          <m:r>
                            <m:t>)</m:t>
                          </m:r>
                          <m:r>
                            <m:t>−</m:t>
                          </m:r>
                          <m:r>
                            <m:t>l</m:t>
                          </m:r>
                          <m:r>
                            <m:t>(</m:t>
                          </m:r>
                          <m:sSub>
                            <m:e>
                              <m:acc>
                                <m:accPr>
                                  <m:chr m:val="̂"/>
                                </m:accPr>
                                <m:e>
                                  <m:r>
                                    <m:t>θ</m:t>
                                  </m:r>
                                </m:e>
                              </m:acc>
                            </m:e>
                            <m:sub>
                              <m:r>
                                <m:t>0</m:t>
                              </m:r>
                            </m:sub>
                          </m:sSub>
                          <m:r>
                            <m:t>)</m:t>
                          </m:r>
                        </m:e>
                      </m:d>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0" marL="0" indent="0">
                  <a:buNone/>
                </a:pPr>
                <a14:m>
                  <m:oMathPara xmlns:m="http://schemas.openxmlformats.org/officeDocument/2006/math">
                    <m:oMathParaPr>
                      <m:jc m:val="center"/>
                    </m:oMathParaPr>
                    <m:oMath>
                      <m:r>
                        <m:t> </m:t>
                      </m:r>
                    </m:oMath>
                  </m:oMathPara>
                </a14:m>
              </a:p>
              <a:p>
                <a:pPr lvl="1"/>
                <a:r>
                  <a:rPr b="1"/>
                  <a:t>response</a:t>
                </a:r>
                <a:r>
                  <a:rPr/>
                  <a:t> </a:t>
                </a:r>
                <a14:m>
                  <m:oMath xmlns:m="http://schemas.openxmlformats.org/officeDocument/2006/math">
                    <m:sSub>
                      <m:e>
                        <m:r>
                          <m:t>r</m:t>
                        </m:r>
                      </m:e>
                      <m:sub>
                        <m:r>
                          <m:t>i</m:t>
                        </m:r>
                      </m:sub>
                    </m:sSub>
                    <m:r>
                      <m:t>=</m:t>
                    </m:r>
                    <m:sSub>
                      <m:e>
                        <m:r>
                          <m:t>y</m:t>
                        </m:r>
                      </m:e>
                      <m:sub>
                        <m:r>
                          <m:t>i</m:t>
                        </m:r>
                      </m:sub>
                    </m:sSub>
                    <m: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t>=</m:t>
                    </m:r>
                    <m:f>
                      <m:fPr>
                        <m:type m:val="bar"/>
                      </m:fPr>
                      <m:num>
                        <m:sSub>
                          <m:e>
                            <m:r>
                              <m:t>y</m:t>
                            </m:r>
                          </m:e>
                          <m:sub>
                            <m:r>
                              <m:t>i</m:t>
                            </m:r>
                          </m:sub>
                        </m:sSub>
                        <m:r>
                          <m:t>−</m:t>
                        </m:r>
                        <m:sSub>
                          <m:e>
                            <m:acc>
                              <m:accPr>
                                <m:chr m:val="̂"/>
                              </m:accPr>
                              <m:e>
                                <m:r>
                                  <m:t>y</m:t>
                                </m:r>
                              </m:e>
                            </m:acc>
                          </m:e>
                          <m:sub>
                            <m:r>
                              <m:t>i</m:t>
                            </m:r>
                          </m:sub>
                        </m:sSub>
                      </m:num>
                      <m:den>
                        <m:rad>
                          <m:radPr>
                            <m:degHide m:val="1"/>
                          </m:radPr>
                          <m:deg/>
                          <m:e>
                            <m:r>
                              <m:t>V</m:t>
                            </m:r>
                            <m:r>
                              <m:t>(</m:t>
                            </m:r>
                            <m:sSub>
                              <m:e>
                                <m:acc>
                                  <m:accPr>
                                    <m:chr m:val="̂"/>
                                  </m:accPr>
                                  <m:e>
                                    <m:r>
                                      <m:t>μ</m:t>
                                    </m:r>
                                  </m:e>
                                </m:acc>
                              </m:e>
                              <m:sub>
                                <m:r>
                                  <m:t>i</m:t>
                                </m:r>
                              </m:sub>
                            </m:sSub>
                            <m:r>
                              <m:t>)</m:t>
                            </m:r>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r>
                          <m:t>(</m:t>
                        </m:r>
                      </m:e>
                    </m:nary>
                    <m:sSubSup>
                      <m:e>
                        <m:r>
                          <m:t>r</m:t>
                        </m:r>
                      </m:e>
                      <m:sub>
                        <m:r>
                          <m:t>i</m:t>
                        </m:r>
                      </m:sub>
                      <m:sup>
                        <m:r>
                          <m:t>D</m:t>
                        </m:r>
                      </m:sup>
                    </m:sSubSup>
                    <m:sSup>
                      <m:e>
                        <m:r>
                          <m:t>)</m:t>
                        </m:r>
                      </m:e>
                      <m:sup>
                        <m:r>
                          <m:t>2</m:t>
                        </m:r>
                      </m:sup>
                    </m:sSup>
                    <m:r>
                      <m:t>=</m:t>
                    </m:r>
                    <m:r>
                      <m:t>D</m:t>
                    </m:r>
                    <m:r>
                      <m:t>(</m:t>
                    </m:r>
                    <m:r>
                      <m:rPr>
                        <m:sty m:val="b"/>
                      </m:rPr>
                      <m:t>y</m:t>
                    </m:r>
                    <m:r>
                      <m:t>,</m:t>
                    </m:r>
                    <m:acc>
                      <m:accPr>
                        <m:chr m:val="̂"/>
                      </m:accPr>
                      <m:e>
                        <m:r>
                          <m:rPr>
                            <m:sty m:val="b"/>
                          </m:rPr>
                          <m:t>μ</m:t>
                        </m:r>
                      </m:e>
                    </m:acc>
                    <m:r>
                      <m:t>)</m:t>
                    </m:r>
                  </m:oMath>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Note: for normal models these are all equal.</a:t>
                </a:r>
              </a:p>
              <a:p>
                <a:pPr lvl="0" marL="0" indent="0">
                  <a:buNone/>
                </a:pPr>
                <a14:m>
                  <m:oMathPara xmlns:m="http://schemas.openxmlformats.org/officeDocument/2006/math">
                    <m:oMathParaPr>
                      <m:jc m:val="center"/>
                    </m:oMathParaPr>
                    <m:oMath>
                      <m:r>
                        <m:t> </m:t>
                      </m:r>
                    </m:oMath>
                  </m:oMathPara>
                </a14:m>
              </a:p>
              <a:p>
                <a:pPr lvl="0" marL="0" indent="0">
                  <a:buNone/>
                </a:pPr>
                <a:r>
                  <a:rPr/>
                  <a:t>R will by default return deviance residuals (e.g.by typing </a:t>
                </a:r>
                <a:r>
                  <a:rPr sz="1800">
                    <a:latin typeface="Courier"/>
                  </a:rPr>
                  <a:t>resid(mod)</a:t>
                </a:r>
                <a:r>
                  <a:rPr/>
                  <a:t>). You can use the same R function to compute the other residuals: </a:t>
                </a:r>
                <a:r>
                  <a:rPr sz="1800">
                    <a:latin typeface="Courier"/>
                  </a:rPr>
                  <a:t>resid(mod,type="pearson")</a:t>
                </a:r>
                <a:r>
                  <a:rPr/>
                  <a:t> will compute the Pearson residuals.</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r>
              <a:rPr/>
              <a:t>The point of model diagnostics is to check that the model assumptions appear to be met.</a:t>
            </a:r>
          </a:p>
          <a:p>
            <a:pPr lvl="0" marL="0" indent="0">
              <a:buNone/>
            </a:pPr>
            <a:r>
              <a:rPr/>
              <a:t>There are several checks that can be done. For each check, We will first discuss the case of the general linear model, then move on to generalised linear models.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fit a linear model to the TB data from Sessions 1 and 4:</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modCD4&lt;-</a:t>
                </a:r>
                <a:r>
                  <a:rPr sz="1800" b="1">
                    <a:solidFill>
                      <a:srgbClr val="007020"/>
                    </a:solidFill>
                    <a:latin typeface="Courier"/>
                  </a:rPr>
                  <a:t>glm</a:t>
                </a:r>
                <a:r>
                  <a:rPr sz="1800">
                    <a:latin typeface="Courier"/>
                  </a:rPr>
                  <a:t>(cd4change</a:t>
                </a:r>
                <a:r>
                  <a:rPr sz="1800">
                    <a:solidFill>
                      <a:srgbClr val="666666"/>
                    </a:solidFill>
                    <a:latin typeface="Courier"/>
                  </a:rPr>
                  <a:t>~</a:t>
                </a:r>
                <a:r>
                  <a:rPr sz="1800">
                    <a:latin typeface="Courier"/>
                  </a:rPr>
                  <a:t>age,</a:t>
                </a:r>
                <a:r>
                  <a:rPr sz="1800">
                    <a:solidFill>
                      <a:srgbClr val="902000"/>
                    </a:solidFill>
                    <a:latin typeface="Courier"/>
                  </a:rPr>
                  <a:t>data=</a:t>
                </a:r>
                <a:r>
                  <a:rPr sz="1800">
                    <a:latin typeface="Courier"/>
                  </a:rPr>
                  <a:t>Tbreg)</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fitted a GLM model. How do you know it’s any good?</a:t>
                </a:r>
              </a:p>
              <a:p>
                <a:pPr lvl="0" marL="0" indent="0">
                  <a:buNone/>
                </a:pPr>
                <a14:m>
                  <m:oMathPara xmlns:m="http://schemas.openxmlformats.org/officeDocument/2006/math">
                    <m:oMathParaPr>
                      <m:jc m:val="center"/>
                    </m:oMathParaPr>
                    <m:oMath>
                      <m:r>
                        <m:t> </m:t>
                      </m:r>
                    </m:oMath>
                  </m:oMathPara>
                </a14:m>
              </a:p>
              <a:p>
                <a:pPr lvl="1"/>
                <a:r>
                  <a:rPr/>
                  <a:t>Goodness of fit?</a:t>
                </a:r>
              </a:p>
              <a:p>
                <a:pPr lvl="2"/>
                <a:r>
                  <a:rPr/>
                  <a:t>Visual check</a:t>
                </a:r>
              </a:p>
              <a:p>
                <a:pPr lvl="2"/>
                <a14:m>
                  <m:oMath xmlns:m="http://schemas.openxmlformats.org/officeDocument/2006/math">
                    <m:sSup>
                      <m:e>
                        <m:r>
                          <m:t>R</m:t>
                        </m:r>
                      </m:e>
                      <m:sup>
                        <m:r>
                          <m:t>2</m:t>
                        </m:r>
                      </m:sup>
                    </m:sSup>
                  </m:oMath>
                </a14:m>
                <a:r>
                  <a:rPr/>
                  <a:t>, </a:t>
                </a:r>
                <a14:m>
                  <m:oMath xmlns:m="http://schemas.openxmlformats.org/officeDocument/2006/math">
                    <m:sSubSup>
                      <m:e>
                        <m:r>
                          <m:t>R</m:t>
                        </m:r>
                      </m:e>
                      <m:sub>
                        <m:r>
                          <m:t>a</m:t>
                        </m:r>
                        <m:r>
                          <m:t>d</m:t>
                        </m:r>
                        <m:r>
                          <m:t>j</m:t>
                        </m:r>
                      </m:sub>
                      <m:sup>
                        <m:r>
                          <m:t>2</m:t>
                        </m:r>
                      </m:sup>
                    </m:sSubSup>
                  </m:oMath>
                </a14:m>
              </a:p>
              <a:p>
                <a:pPr lvl="2"/>
                <a:r>
                  <a:rPr/>
                  <a:t>AIC, BIC</a:t>
                </a:r>
              </a:p>
              <a:p>
                <a:pPr lvl="0" marL="0" indent="0">
                  <a:buNone/>
                </a:pPr>
                <a14:m>
                  <m:oMathPara xmlns:m="http://schemas.openxmlformats.org/officeDocument/2006/math">
                    <m:oMathParaPr>
                      <m:jc m:val="center"/>
                    </m:oMathParaPr>
                    <m:oMath>
                      <m:r>
                        <m:t> </m:t>
                      </m:r>
                    </m:oMath>
                  </m:oMathPara>
                </a14:m>
              </a:p>
              <a:p>
                <a:pPr lvl="1"/>
                <a:r>
                  <a:rPr/>
                  <a:t>Residuals?</a:t>
                </a:r>
              </a:p>
              <a:p>
                <a:pPr lvl="2"/>
                <a:r>
                  <a:rPr/>
                  <a:t>QQ plot</a:t>
                </a:r>
              </a:p>
              <a:p>
                <a:pPr lvl="2"/>
                <a:r>
                  <a:rPr/>
                  <a:t>Residuals vs. predicted values</a:t>
                </a:r>
              </a:p>
              <a:p>
                <a:pPr lvl="2"/>
                <a:r>
                  <a:rPr/>
                  <a:t>Hat values, Cook’s distance</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Visual checks</a:t>
            </a:r>
          </a:p>
          <a:p>
            <a:pPr lvl="1"/>
            <a:r>
              <a:rPr/>
              <a:t>These work well for simple models with only one or a limited number of predictors.</a:t>
            </a:r>
          </a:p>
          <a:p>
            <a:pPr lvl="1"/>
            <a:r>
              <a:rPr/>
              <a:t>Conceptually simple: just plot response vs. prdictor and add a line for the model fit.</a:t>
            </a:r>
          </a:p>
          <a:p>
            <a:pPr lvl="1"/>
            <a:r>
              <a:rPr/>
              <a:t>Same for general &amp; generalised linear models.</a:t>
            </a:r>
          </a:p>
          <a:p>
            <a:pPr lvl="0" marL="1270000" indent="0">
              <a:buNone/>
            </a:pPr>
            <a:r>
              <a:rPr sz="1800">
                <a:latin typeface="Courier"/>
              </a:rPr>
              <a:t>  </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Tbreg,</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a:t>
            </a:r>
            <a:r>
              <a:rPr sz="1800">
                <a:solidFill>
                  <a:srgbClr val="902000"/>
                </a:solidFill>
                <a:latin typeface="Courier"/>
              </a:rPr>
              <a:t>y=</a:t>
            </a:r>
            <a:r>
              <a:rPr sz="1800">
                <a:latin typeface="Courier"/>
              </a:rPr>
              <a:t>cd4change))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b="1">
                <a:solidFill>
                  <a:srgbClr val="007020"/>
                </a:solidFill>
                <a:latin typeface="Courier"/>
              </a:rPr>
              <a:t>coef</a:t>
            </a:r>
            <a:r>
              <a:rPr sz="1800">
                <a:latin typeface="Courier"/>
              </a:rPr>
              <a:t>(modCD4)[</a:t>
            </a:r>
            <a:r>
              <a:rPr sz="1800">
                <a:solidFill>
                  <a:srgbClr val="40A070"/>
                </a:solidFill>
                <a:latin typeface="Courier"/>
              </a:rPr>
              <a:t>1</a:t>
            </a:r>
            <a:r>
              <a:rPr sz="1800">
                <a:latin typeface="Courier"/>
              </a:rPr>
              <a:t>],</a:t>
            </a:r>
            <a:br/>
            <a:r>
              <a:rPr sz="1800">
                <a:latin typeface="Courier"/>
              </a:rPr>
              <a:t>                </a:t>
            </a:r>
            <a:r>
              <a:rPr sz="1800">
                <a:solidFill>
                  <a:srgbClr val="902000"/>
                </a:solidFill>
                <a:latin typeface="Courier"/>
              </a:rPr>
              <a:t>slope=</a:t>
            </a:r>
            <a:r>
              <a:rPr sz="1800" b="1">
                <a:solidFill>
                  <a:srgbClr val="007020"/>
                </a:solidFill>
                <a:latin typeface="Courier"/>
              </a:rPr>
              <a:t>coef</a:t>
            </a:r>
            <a:r>
              <a:rPr sz="1800">
                <a:latin typeface="Courier"/>
              </a:rPr>
              <a:t>(modCD4)[</a:t>
            </a:r>
            <a:r>
              <a:rPr sz="1800">
                <a:solidFill>
                  <a:srgbClr val="40A070"/>
                </a:solidFill>
                <a:latin typeface="Courier"/>
              </a:rPr>
              <a:t>2</a:t>
            </a:r>
            <a:r>
              <a:rPr sz="1800">
                <a:latin typeface="Courier"/>
              </a:rPr>
              <a:t>],</a:t>
            </a:r>
            <a:br/>
            <a:r>
              <a:rPr sz="1800">
                <a:latin typeface="Courier"/>
              </a:rPr>
              <a:t>                </a:t>
            </a:r>
            <a:r>
              <a:rPr sz="1800">
                <a:solidFill>
                  <a:srgbClr val="902000"/>
                </a:solidFill>
                <a:latin typeface="Courier"/>
              </a:rPr>
              <a:t>col=</a:t>
            </a:r>
            <a:r>
              <a:rPr sz="1800">
                <a:solidFill>
                  <a:srgbClr val="4070A0"/>
                </a:solidFill>
                <a:latin typeface="Courier"/>
              </a:rPr>
              <a:t>"steelblue"</a:t>
            </a:r>
            <a:r>
              <a:rPr sz="1800">
                <a:latin typeface="Courier"/>
              </a:rPr>
              <a:t>,</a:t>
            </a:r>
            <a:b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"change in CD4 count"</a:t>
            </a:r>
            <a:r>
              <a:rPr sz="1800">
                <a:latin typeface="Courier"/>
              </a:rPr>
              <a: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6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Basic regression modelling</dc:title>
  <dc:creator>Marc Henrion</dc:creator>
  <cp:keywords/>
  <dcterms:created xsi:type="dcterms:W3CDTF">2020-01-16T11:40:26Z</dcterms:created>
  <dcterms:modified xsi:type="dcterms:W3CDTF">2020-01-16T11:40:26Z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16 January 2020</vt:lpwstr>
  </property>
  <property fmtid="{D5CDD505-2E9C-101B-9397-08002B2CF9AE}" pid="3" name="output">
    <vt:lpwstr/>
  </property>
</Properties>
</file>