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notesMaster" Target="notesMasters/notesMaster1.xml" /><Relationship Id="rId120" Type="http://schemas.openxmlformats.org/officeDocument/2006/relationships/tableStyles" Target="tableStyles.xml" /><Relationship Id="rId119" Type="http://schemas.openxmlformats.org/officeDocument/2006/relationships/theme" Target="theme/theme1.xml" /><Relationship Id="rId1" Type="http://schemas.openxmlformats.org/officeDocument/2006/relationships/slideMaster" Target="slideMasters/slideMaster1.xml" /><Relationship Id="rId118" Type="http://schemas.openxmlformats.org/officeDocument/2006/relationships/viewProps" Target="viewProps.xml" /><Relationship Id="rId11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92F2-5B05-427A-B18B-6364C6643C92}" type="datetimeFigureOut">
              <a:rPr lang="en-GB" smtClean="0"/>
              <a:t>30/11/2018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0F4E-24AA-4131-819D-2000D787087F}" type="slidenum">
              <a:rPr lang="en-GB" smtClean="0"/>
              <a:t>‹#›</a:t>
            </a:fld>
            <a:endParaRPr lang="en-GB"/>
          </a:p>
        </p:txBody>
      </p:sp>
    </p:spTree>
    <p:extLst>
      <p:ext uri="{BB962C8B-B14F-4D97-AF65-F5344CB8AC3E}">
        <p14:creationId xmlns:p14="http://schemas.microsoft.com/office/powerpoint/2010/main" val="147496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Highest</a:t>
            </a:r>
            <a:r>
              <a:rPr/>
              <a:t> </a:t>
            </a:r>
            <a:r>
              <a:rPr/>
              <a:t>ever</a:t>
            </a:r>
            <a:r>
              <a:rPr/>
              <a:t> </a:t>
            </a:r>
            <a:r>
              <a:rPr/>
              <a:t>recorded</a:t>
            </a:r>
            <a:r>
              <a:rPr/>
              <a:t> </a:t>
            </a:r>
            <a:r>
              <a:rPr/>
              <a:t>&amp;</a:t>
            </a:r>
            <a:r>
              <a:rPr/>
              <a:t> </a:t>
            </a:r>
            <a:r>
              <a:rPr/>
              <a:t>confirmed</a:t>
            </a:r>
            <a:r>
              <a:rPr/>
              <a:t> </a:t>
            </a:r>
            <a:r>
              <a:rPr/>
              <a:t>human</a:t>
            </a:r>
            <a:r>
              <a:rPr/>
              <a:t> </a:t>
            </a:r>
            <a:r>
              <a:rPr/>
              <a:t>age:</a:t>
            </a:r>
            <a:r>
              <a:rPr/>
              <a:t> </a:t>
            </a:r>
            <a:r>
              <a:rPr/>
              <a:t>122</a:t>
            </a:r>
            <a:r>
              <a:rPr/>
              <a:t> </a:t>
            </a:r>
            <a:r>
              <a:rPr/>
              <a:t>years,</a:t>
            </a:r>
            <a:r>
              <a:rPr/>
              <a:t> </a:t>
            </a:r>
            <a:r>
              <a:rPr/>
              <a:t>164</a:t>
            </a:r>
            <a:r>
              <a:rPr/>
              <a:t> </a:t>
            </a:r>
            <a:r>
              <a:rPr/>
              <a:t>days</a:t>
            </a:r>
          </a:p>
        </p:txBody>
      </p:sp>
      <p:sp>
        <p:nvSpPr>
          <p:cNvPr id="4" name="Slide Number Placeholder 3"/>
          <p:cNvSpPr>
            <a:spLocks noGrp="1"/>
          </p:cNvSpPr>
          <p:nvPr>
            <p:ph type="sldNum" sz="quarter" idx="10"/>
          </p:nvPr>
        </p:nvSpPr>
        <p:spPr/>
        <p:txBody>
          <a:bodyPr/>
          <a:lstStyle/>
          <a:p>
            <a:fld id="{688C0F4E-24AA-4131-819D-2000D787087F}"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SampID</a:t>
            </a:r>
            <a:r>
              <a:rPr/>
              <a:t> </a:t>
            </a:r>
            <a:r>
              <a:rPr/>
              <a:t>=</a:t>
            </a:r>
            <a:r>
              <a:rPr/>
              <a:t> </a:t>
            </a:r>
            <a:r>
              <a:rPr/>
              <a:t>categorical</a:t>
            </a:r>
            <a:r>
              <a:rPr/>
              <a:t> </a:t>
            </a:r>
            <a:r>
              <a:rPr/>
              <a:t>-</a:t>
            </a:r>
            <a:r>
              <a:rPr/>
              <a:t> </a:t>
            </a:r>
            <a:r>
              <a:rPr/>
              <a:t>nominal</a:t>
            </a:r>
          </a:p>
          <a:p>
            <a:pPr lvl="0" marL="0" indent="0">
              <a:buNone/>
            </a:pPr>
          </a:p>
          <a:p>
            <a:pPr lvl="0" marL="0" indent="0">
              <a:buNone/>
            </a:pPr>
            <a:r>
              <a:rPr/>
              <a:t>PatID</a:t>
            </a:r>
            <a:r>
              <a:rPr/>
              <a:t> </a:t>
            </a:r>
            <a:r>
              <a:rPr/>
              <a:t>=</a:t>
            </a:r>
            <a:r>
              <a:rPr/>
              <a:t> </a:t>
            </a:r>
            <a:r>
              <a:rPr/>
              <a:t>categorical</a:t>
            </a:r>
            <a:r>
              <a:rPr/>
              <a:t> </a:t>
            </a:r>
            <a:r>
              <a:rPr/>
              <a:t>-</a:t>
            </a:r>
            <a:r>
              <a:rPr/>
              <a:t> </a:t>
            </a:r>
            <a:r>
              <a:rPr/>
              <a:t>nominal</a:t>
            </a:r>
          </a:p>
          <a:p>
            <a:pPr lvl="0" marL="0" indent="0">
              <a:buNone/>
            </a:pPr>
          </a:p>
          <a:p>
            <a:pPr lvl="0" marL="0" indent="0">
              <a:buNone/>
            </a:pPr>
            <a:r>
              <a:rPr/>
              <a:t>Visit</a:t>
            </a:r>
            <a:r>
              <a:rPr/>
              <a:t> </a:t>
            </a:r>
            <a:r>
              <a:rPr/>
              <a:t>=</a:t>
            </a:r>
            <a:r>
              <a:rPr/>
              <a:t> </a:t>
            </a:r>
            <a:r>
              <a:rPr/>
              <a:t>cateogrical</a:t>
            </a:r>
            <a:r>
              <a:rPr/>
              <a:t> </a:t>
            </a:r>
            <a:r>
              <a:rPr/>
              <a:t>-</a:t>
            </a:r>
            <a:r>
              <a:rPr/>
              <a:t> </a:t>
            </a:r>
            <a:r>
              <a:rPr/>
              <a:t>ordinal</a:t>
            </a:r>
            <a:r>
              <a:rPr/>
              <a:t> </a:t>
            </a:r>
            <a:r>
              <a:rPr/>
              <a:t>(in</a:t>
            </a:r>
            <a:r>
              <a:rPr/>
              <a:t> </a:t>
            </a:r>
            <a:r>
              <a:rPr/>
              <a:t>fact</a:t>
            </a:r>
            <a:r>
              <a:rPr/>
              <a:t> </a:t>
            </a:r>
            <a:r>
              <a:rPr/>
              <a:t>here</a:t>
            </a:r>
            <a:r>
              <a:rPr/>
              <a:t> </a:t>
            </a:r>
            <a:r>
              <a:rPr/>
              <a:t>it</a:t>
            </a:r>
            <a:r>
              <a:rPr/>
              <a:t> </a:t>
            </a:r>
            <a:r>
              <a:rPr/>
              <a:t>may</a:t>
            </a:r>
            <a:r>
              <a:rPr/>
              <a:t> </a:t>
            </a:r>
            <a:r>
              <a:rPr/>
              <a:t>be</a:t>
            </a:r>
            <a:r>
              <a:rPr/>
              <a:t> </a:t>
            </a:r>
            <a:r>
              <a:rPr/>
              <a:t>quantitative</a:t>
            </a:r>
            <a:r>
              <a:rPr/>
              <a:t> </a:t>
            </a:r>
            <a:r>
              <a:rPr/>
              <a:t>-</a:t>
            </a:r>
            <a:r>
              <a:rPr/>
              <a:t> </a:t>
            </a:r>
            <a:r>
              <a:rPr/>
              <a:t>discrete</a:t>
            </a:r>
            <a:r>
              <a:rPr/>
              <a:t> </a:t>
            </a:r>
            <a:r>
              <a:rPr/>
              <a:t>as</a:t>
            </a:r>
            <a:r>
              <a:rPr/>
              <a:t> </a:t>
            </a:r>
            <a:r>
              <a:rPr/>
              <a:t>visits</a:t>
            </a:r>
            <a:r>
              <a:rPr/>
              <a:t> </a:t>
            </a:r>
            <a:r>
              <a:rPr/>
              <a:t>seem</a:t>
            </a:r>
            <a:r>
              <a:rPr/>
              <a:t> </a:t>
            </a:r>
            <a:r>
              <a:rPr/>
              <a:t>to</a:t>
            </a:r>
            <a:r>
              <a:rPr/>
              <a:t> </a:t>
            </a:r>
            <a:r>
              <a:rPr/>
              <a:t>be</a:t>
            </a:r>
            <a:r>
              <a:rPr/>
              <a:t> </a:t>
            </a:r>
            <a:r>
              <a:rPr/>
              <a:t>spaced</a:t>
            </a:r>
            <a:r>
              <a:rPr/>
              <a:t> </a:t>
            </a:r>
            <a:r>
              <a:rPr/>
              <a:t>exactly</a:t>
            </a:r>
            <a:r>
              <a:rPr/>
              <a:t> </a:t>
            </a:r>
            <a:r>
              <a:rPr/>
              <a:t>10</a:t>
            </a:r>
            <a:r>
              <a:rPr/>
              <a:t> </a:t>
            </a:r>
            <a:r>
              <a:rPr/>
              <a:t>years</a:t>
            </a:r>
            <a:r>
              <a:rPr/>
              <a:t> </a:t>
            </a:r>
            <a:r>
              <a:rPr/>
              <a:t>apart)</a:t>
            </a:r>
          </a:p>
          <a:p>
            <a:pPr lvl="0" marL="0" indent="0">
              <a:buNone/>
            </a:pPr>
          </a:p>
          <a:p>
            <a:pPr lvl="0" marL="0" indent="0">
              <a:buNone/>
            </a:pPr>
            <a:r>
              <a:rPr/>
              <a:t>Age</a:t>
            </a:r>
            <a:r>
              <a:rPr/>
              <a:t> </a:t>
            </a:r>
            <a:r>
              <a:rPr/>
              <a:t>=</a:t>
            </a:r>
            <a:r>
              <a:rPr/>
              <a:t> </a:t>
            </a:r>
            <a:r>
              <a:rPr/>
              <a:t>quantitative</a:t>
            </a:r>
            <a:r>
              <a:rPr/>
              <a:t> </a:t>
            </a:r>
            <a:r>
              <a:rPr/>
              <a:t>-</a:t>
            </a:r>
            <a:r>
              <a:rPr/>
              <a:t> </a:t>
            </a:r>
            <a:r>
              <a:rPr/>
              <a:t>continuous</a:t>
            </a:r>
            <a:r>
              <a:rPr/>
              <a:t> </a:t>
            </a:r>
            <a:r>
              <a:rPr/>
              <a:t>-</a:t>
            </a:r>
            <a:r>
              <a:rPr/>
              <a:t> </a:t>
            </a:r>
            <a:r>
              <a:rPr/>
              <a:t>ratio</a:t>
            </a:r>
            <a:r>
              <a:rPr/>
              <a:t> </a:t>
            </a:r>
            <a:r>
              <a:rPr/>
              <a:t>(even</a:t>
            </a:r>
            <a:r>
              <a:rPr/>
              <a:t> </a:t>
            </a:r>
            <a:r>
              <a:rPr/>
              <a:t>if</a:t>
            </a:r>
            <a:r>
              <a:rPr/>
              <a:t> </a:t>
            </a:r>
            <a:r>
              <a:rPr/>
              <a:t>recorded</a:t>
            </a:r>
            <a:r>
              <a:rPr/>
              <a:t> </a:t>
            </a:r>
            <a:r>
              <a:rPr/>
              <a:t>only</a:t>
            </a:r>
            <a:r>
              <a:rPr/>
              <a:t> </a:t>
            </a:r>
            <a:r>
              <a:rPr/>
              <a:t>in</a:t>
            </a:r>
            <a:r>
              <a:rPr/>
              <a:t> </a:t>
            </a:r>
            <a:r>
              <a:rPr/>
              <a:t>full</a:t>
            </a:r>
            <a:r>
              <a:rPr/>
              <a:t> </a:t>
            </a:r>
            <a:r>
              <a:rPr/>
              <a:t>years)</a:t>
            </a:r>
          </a:p>
          <a:p>
            <a:pPr lvl="0" marL="0" indent="0">
              <a:buNone/>
            </a:pPr>
          </a:p>
          <a:p>
            <a:pPr lvl="0" marL="0" indent="0">
              <a:buNone/>
            </a:pPr>
            <a:r>
              <a:rPr/>
              <a:t>Sex</a:t>
            </a:r>
            <a:r>
              <a:rPr/>
              <a:t> </a:t>
            </a:r>
            <a:r>
              <a:rPr/>
              <a:t>=</a:t>
            </a:r>
            <a:r>
              <a:rPr/>
              <a:t> </a:t>
            </a:r>
            <a:r>
              <a:rPr/>
              <a:t>categorical</a:t>
            </a:r>
            <a:r>
              <a:rPr/>
              <a:t> </a:t>
            </a:r>
            <a:r>
              <a:rPr/>
              <a:t>-</a:t>
            </a:r>
            <a:r>
              <a:rPr/>
              <a:t> </a:t>
            </a:r>
            <a:r>
              <a:rPr/>
              <a:t>nominal</a:t>
            </a:r>
            <a:r>
              <a:rPr/>
              <a:t> </a:t>
            </a:r>
            <a:r>
              <a:rPr/>
              <a:t>(in</a:t>
            </a:r>
            <a:r>
              <a:rPr/>
              <a:t> </a:t>
            </a:r>
            <a:r>
              <a:rPr/>
              <a:t>fact</a:t>
            </a:r>
            <a:r>
              <a:rPr/>
              <a:t> </a:t>
            </a:r>
            <a:r>
              <a:rPr/>
              <a:t>binary)</a:t>
            </a:r>
          </a:p>
          <a:p>
            <a:pPr lvl="0" marL="0" indent="0">
              <a:buNone/>
            </a:pPr>
          </a:p>
          <a:p>
            <a:pPr lvl="0" marL="0" indent="0">
              <a:buNone/>
            </a:pPr>
            <a:r>
              <a:rPr/>
              <a:t>SystBP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DiasBP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BPgroup</a:t>
            </a:r>
            <a:r>
              <a:rPr/>
              <a:t> </a:t>
            </a:r>
            <a:r>
              <a:rPr/>
              <a:t>=</a:t>
            </a:r>
            <a:r>
              <a:rPr/>
              <a:t> </a:t>
            </a:r>
            <a:r>
              <a:rPr/>
              <a:t>categorical</a:t>
            </a:r>
            <a:r>
              <a:rPr/>
              <a:t> </a:t>
            </a:r>
            <a:r>
              <a:rPr/>
              <a:t>-</a:t>
            </a:r>
            <a:r>
              <a:rPr/>
              <a:t> </a:t>
            </a:r>
            <a:r>
              <a:rPr/>
              <a:t>ordinal</a:t>
            </a:r>
          </a:p>
        </p:txBody>
      </p:sp>
      <p:sp>
        <p:nvSpPr>
          <p:cNvPr id="4" name="Slide Number Placeholder 3"/>
          <p:cNvSpPr>
            <a:spLocks noGrp="1"/>
          </p:cNvSpPr>
          <p:nvPr>
            <p:ph type="sldNum" sz="quarter" idx="10"/>
          </p:nvPr>
        </p:nvSpPr>
        <p:spPr/>
        <p:txBody>
          <a:bodyPr/>
          <a:lstStyle/>
          <a:p>
            <a:fld id="{688C0F4E-24AA-4131-819D-2000D787087F}" type="slidenum">
              <a:rPr lang="en-US"/>
              <a:t>17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Geometric</a:t>
            </a:r>
            <a:r>
              <a:rPr/>
              <a:t> </a:t>
            </a:r>
            <a:r>
              <a:rPr/>
              <a:t>mean</a:t>
            </a:r>
            <a:r>
              <a:rPr/>
              <a:t> </a:t>
            </a:r>
            <a:r>
              <a:rPr/>
              <a:t>=</a:t>
            </a:r>
            <a:r>
              <a:rPr/>
              <a:t> </a:t>
            </a:r>
            <a:r>
              <a:rPr/>
              <a:t>useful</a:t>
            </a:r>
            <a:r>
              <a:rPr/>
              <a:t> </a:t>
            </a:r>
            <a:r>
              <a:rPr/>
              <a:t>for</a:t>
            </a:r>
            <a:r>
              <a:rPr/>
              <a:t> </a:t>
            </a:r>
            <a:r>
              <a:rPr/>
              <a:t>variables</a:t>
            </a:r>
            <a:r>
              <a:rPr/>
              <a:t> </a:t>
            </a:r>
            <a:r>
              <a:rPr/>
              <a:t>that</a:t>
            </a:r>
            <a:r>
              <a:rPr/>
              <a:t> </a:t>
            </a:r>
            <a:r>
              <a:rPr/>
              <a:t>are</a:t>
            </a:r>
            <a:r>
              <a:rPr/>
              <a:t> </a:t>
            </a:r>
            <a:r>
              <a:rPr/>
              <a:t>meant</a:t>
            </a:r>
            <a:r>
              <a:rPr/>
              <a:t> </a:t>
            </a:r>
            <a:r>
              <a:rPr/>
              <a:t>to</a:t>
            </a:r>
            <a:r>
              <a:rPr/>
              <a:t> </a:t>
            </a:r>
            <a:r>
              <a:rPr/>
              <a:t>be</a:t>
            </a:r>
            <a:r>
              <a:rPr/>
              <a:t> </a:t>
            </a:r>
            <a:r>
              <a:rPr/>
              <a:t>multiplied</a:t>
            </a:r>
            <a:r>
              <a:rPr/>
              <a:t> </a:t>
            </a:r>
            <a:r>
              <a:rPr/>
              <a:t>together</a:t>
            </a:r>
            <a:r>
              <a:rPr/>
              <a:t> </a:t>
            </a:r>
            <a:r>
              <a:rPr/>
              <a:t>or</a:t>
            </a:r>
            <a:r>
              <a:rPr/>
              <a:t> </a:t>
            </a:r>
            <a:r>
              <a:rPr/>
              <a:t>are</a:t>
            </a:r>
            <a:r>
              <a:rPr/>
              <a:t> </a:t>
            </a:r>
            <a:r>
              <a:rPr/>
              <a:t>exponential</a:t>
            </a:r>
            <a:r>
              <a:rPr/>
              <a:t> </a:t>
            </a:r>
            <a:r>
              <a:rPr/>
              <a:t>in</a:t>
            </a:r>
            <a:r>
              <a:rPr/>
              <a:t> </a:t>
            </a:r>
            <a:r>
              <a:rPr/>
              <a:t>nature</a:t>
            </a:r>
          </a:p>
          <a:p>
            <a:pPr lvl="0" marL="0" indent="0">
              <a:buNone/>
            </a:pPr>
          </a:p>
          <a:p>
            <a:pPr lvl="0" marL="0" indent="0">
              <a:buNone/>
            </a:pPr>
            <a:r>
              <a:rPr/>
              <a:t>Harmonic</a:t>
            </a:r>
            <a:r>
              <a:rPr/>
              <a:t> </a:t>
            </a:r>
            <a:r>
              <a:rPr/>
              <a:t>mean</a:t>
            </a:r>
            <a:r>
              <a:rPr/>
              <a:t> </a:t>
            </a:r>
            <a:r>
              <a:rPr/>
              <a:t>=</a:t>
            </a:r>
            <a:r>
              <a:rPr/>
              <a:t> </a:t>
            </a:r>
            <a:r>
              <a:rPr/>
              <a:t>appropriate</a:t>
            </a:r>
            <a:r>
              <a:rPr/>
              <a:t> </a:t>
            </a:r>
            <a:r>
              <a:rPr/>
              <a:t>for</a:t>
            </a:r>
            <a:r>
              <a:rPr/>
              <a:t> </a:t>
            </a:r>
            <a:r>
              <a:rPr/>
              <a:t>averaging</a:t>
            </a:r>
            <a:r>
              <a:rPr/>
              <a:t> </a:t>
            </a:r>
            <a:r>
              <a:rPr/>
              <a:t>rates</a:t>
            </a:r>
          </a:p>
        </p:txBody>
      </p:sp>
      <p:sp>
        <p:nvSpPr>
          <p:cNvPr id="4" name="Slide Number Placeholder 3"/>
          <p:cNvSpPr>
            <a:spLocks noGrp="1"/>
          </p:cNvSpPr>
          <p:nvPr>
            <p:ph type="sldNum" sz="quarter" idx="10"/>
          </p:nvPr>
        </p:nvSpPr>
        <p:spPr/>
        <p:txBody>
          <a:bodyPr/>
          <a:lstStyle/>
          <a:p>
            <a:fld id="{688C0F4E-24AA-4131-819D-2000D787087F}" type="slidenum">
              <a:rPr lang="en-US"/>
              <a:t>31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min/max</a:t>
            </a:r>
            <a:r>
              <a:rPr/>
              <a:t> </a:t>
            </a:r>
            <a:r>
              <a:rPr/>
              <a:t>is</a:t>
            </a:r>
            <a:r>
              <a:rPr/>
              <a:t> </a:t>
            </a:r>
            <a:r>
              <a:rPr/>
              <a:t>just</a:t>
            </a:r>
            <a:r>
              <a:rPr/>
              <a:t> </a:t>
            </a:r>
            <a:r>
              <a:rPr/>
              <a:t>1</a:t>
            </a:r>
            <a:r>
              <a:rPr/>
              <a:t> </a:t>
            </a:r>
            <a:r>
              <a:rPr/>
              <a:t>observation.</a:t>
            </a:r>
          </a:p>
        </p:txBody>
      </p:sp>
      <p:sp>
        <p:nvSpPr>
          <p:cNvPr id="4" name="Slide Number Placeholder 3"/>
          <p:cNvSpPr>
            <a:spLocks noGrp="1"/>
          </p:cNvSpPr>
          <p:nvPr>
            <p:ph type="sldNum" sz="quarter" idx="10"/>
          </p:nvPr>
        </p:nvSpPr>
        <p:spPr/>
        <p:txBody>
          <a:bodyPr/>
          <a:lstStyle/>
          <a:p>
            <a:fld id="{688C0F4E-24AA-4131-819D-2000D787087F}" type="slidenum">
              <a:rPr lang="en-US"/>
              <a:t>38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IQR</a:t>
            </a:r>
            <a:r>
              <a:rPr/>
              <a:t> </a:t>
            </a:r>
            <a:r>
              <a:rPr/>
              <a:t>is</a:t>
            </a:r>
            <a:r>
              <a:rPr/>
              <a:t> </a:t>
            </a:r>
            <a:r>
              <a:rPr/>
              <a:t>25%.</a:t>
            </a:r>
          </a:p>
        </p:txBody>
      </p:sp>
      <p:sp>
        <p:nvSpPr>
          <p:cNvPr id="4" name="Slide Number Placeholder 3"/>
          <p:cNvSpPr>
            <a:spLocks noGrp="1"/>
          </p:cNvSpPr>
          <p:nvPr>
            <p:ph type="sldNum" sz="quarter" idx="10"/>
          </p:nvPr>
        </p:nvSpPr>
        <p:spPr/>
        <p:txBody>
          <a:bodyPr/>
          <a:lstStyle/>
          <a:p>
            <a:fld id="{688C0F4E-24AA-4131-819D-2000D787087F}" type="slidenum">
              <a:rPr lang="en-US"/>
              <a:t>40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16/S0140-6736(07)61602-X" TargetMode="Externa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x.doi.org/10.1016/S2214-109X(18)30002-0" TargetMode="External" /><Relationship Id="rId3" Type="http://schemas.openxmlformats.org/officeDocument/2006/relationships/hyperlink" Target="http://dx.doi.org/10.1016/S2214-109X(18)30002-0" TargetMode="External" /><Relationship Id="rId4" Type="http://schemas.openxmlformats.org/officeDocument/2006/relationships/hyperlink" Target="http://dx.doi.org/10.1016/S2214-109X(18)30002-0" TargetMode="External" /><Relationship Id="rId5" Type="http://schemas.openxmlformats.org/officeDocument/2006/relationships/hyperlink" Target="http://dx.doi.org/10.1056/NEJMoa1910993" TargetMode="External" /><Relationship Id="rId6" Type="http://schemas.openxmlformats.org/officeDocument/2006/relationships/hyperlink" Target="http://dx.doi.org/10.1056/NEJMoa1910993" TargetMode="External" /><Relationship Id="rId7" Type="http://schemas.openxmlformats.org/officeDocument/2006/relationships/hyperlink" Target="http://dx.doi.org/10.1056/NEJMoa1910993" TargetMode="Externa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Data</a:t>
            </a:r>
            <a:r>
              <a:rPr/>
              <a:t> </a:t>
            </a:r>
            <a:r>
              <a:rPr/>
              <a:t>types,</a:t>
            </a:r>
            <a:r>
              <a:rPr/>
              <a:t> </a:t>
            </a:r>
            <a:r>
              <a:rPr/>
              <a:t>summarising</a:t>
            </a:r>
            <a:r>
              <a:rPr/>
              <a:t> </a:t>
            </a:r>
            <a:r>
              <a:rPr/>
              <a:t>&amp;</a:t>
            </a:r>
            <a:r>
              <a:rPr/>
              <a:t> </a:t>
            </a:r>
            <a:r>
              <a:rPr/>
              <a:t>exploring</a:t>
            </a:r>
            <a:r>
              <a:rPr/>
              <a:t> </a:t>
            </a:r>
            <a:r>
              <a:rPr/>
              <a:t>data</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13</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Discrete</a:t>
            </a:r>
            <a:r>
              <a:rPr/>
              <a:t> </a:t>
            </a:r>
            <a:r>
              <a:rPr/>
              <a:t>vs. continuous</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Qualitative / categorical data are always discrete. Quantitative data can be either discrete or continuous.</a:t>
            </a:r>
          </a:p>
          <a:p>
            <a:pPr lvl="1"/>
            <a:r>
              <a:rPr b="1"/>
              <a:t>Discrete</a:t>
            </a:r>
            <a:r>
              <a:rPr/>
              <a:t> data can take either a set of finite values or values among a </a:t>
            </a:r>
            <a:r>
              <a:rPr i="1"/>
              <a:t>countable</a:t>
            </a:r>
            <a:r>
              <a:rPr/>
              <a:t> set of possible values.</a:t>
            </a:r>
          </a:p>
          <a:p>
            <a:pPr lvl="2"/>
            <a:r>
              <a:rPr/>
              <a:t>Survival status: alive or dead.</a:t>
            </a:r>
          </a:p>
          <a:p>
            <a:pPr lvl="2"/>
            <a:r>
              <a:rPr/>
              <a:t>Number of heads in 2 successive throws of a coin: 0, 1, 2</a:t>
            </a:r>
          </a:p>
          <a:p>
            <a:pPr lvl="2"/>
            <a:r>
              <a:rPr/>
              <a:t>Number of patients attending A&amp;E during a specific time window: 0, 1, 2, 3, 4, …</a:t>
            </a:r>
          </a:p>
          <a:p>
            <a:pPr lvl="1"/>
            <a:r>
              <a:rPr b="1"/>
              <a:t>Continuous</a:t>
            </a:r>
            <a:r>
              <a:rPr/>
              <a:t> data take values that lie on a </a:t>
            </a:r>
            <a:r>
              <a:rPr i="1"/>
              <a:t>continuum</a:t>
            </a:r>
            <a:r>
              <a:rPr/>
              <a:t>, e.g. an interval.</a:t>
            </a:r>
          </a:p>
          <a:p>
            <a:pPr lvl="2"/>
            <a:r>
              <a:rPr/>
              <a:t>Height, weight or age of a person.</a:t>
            </a:r>
          </a:p>
          <a:p>
            <a:pPr lvl="2"/>
            <a:r>
              <a:rPr/>
              <a:t>Cost of a medical treatment.</a:t>
            </a:r>
          </a:p>
          <a:p>
            <a:pPr lvl="2"/>
            <a:r>
              <a:rPr/>
              <a:t>IgG concentration.</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nominal data, the most commonly used measure of proportional reduction in error is Goodman &amp; Kruskal’s </a:t>
                </a:r>
                <a14:m>
                  <m:oMath xmlns:m="http://schemas.openxmlformats.org/officeDocument/2006/math">
                    <m:r>
                      <m:t>λ</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λ</m:t>
                      </m:r>
                      <m:r>
                        <m:t>=</m:t>
                      </m:r>
                      <m:f>
                        <m:fPr>
                          <m:type m:val="bar"/>
                        </m:fPr>
                        <m:num>
                          <m:sSub>
                            <m:e>
                              <m:r>
                                <m:t>E</m:t>
                              </m:r>
                            </m:e>
                            <m:sub>
                              <m:r>
                                <m:t>1</m:t>
                              </m:r>
                            </m:sub>
                          </m:sSub>
                          <m:r>
                            <m:t>−</m:t>
                          </m:r>
                          <m:sSub>
                            <m:e>
                              <m:r>
                                <m:t>E</m:t>
                              </m:r>
                            </m:e>
                            <m:sub>
                              <m:r>
                                <m:t>2</m:t>
                              </m:r>
                            </m:sub>
                          </m:sSub>
                        </m:num>
                        <m:den>
                          <m:sSub>
                            <m:e>
                              <m:r>
                                <m:t>E</m:t>
                              </m:r>
                            </m:e>
                            <m:sub>
                              <m:r>
                                <m:t>1</m:t>
                              </m:r>
                            </m:sub>
                          </m:sSub>
                        </m:den>
                      </m:f>
                    </m:oMath>
                  </m:oMathPara>
                </a14:m>
              </a:p>
              <a:p>
                <a:pPr lvl="0" marL="0" indent="0">
                  <a:buNone/>
                </a:pPr>
                <a:r>
                  <a:rPr/>
                  <a:t>where</a:t>
                </a:r>
              </a:p>
              <a:p>
                <a:pPr lvl="1"/>
                <a14:m>
                  <m:oMath xmlns:m="http://schemas.openxmlformats.org/officeDocument/2006/math">
                    <m:sSub>
                      <m:e>
                        <m:r>
                          <m:t>E</m:t>
                        </m:r>
                      </m:e>
                      <m:sub>
                        <m:r>
                          <m:t>1</m:t>
                        </m:r>
                      </m:sub>
                    </m:sSub>
                  </m:oMath>
                </a14:m>
                <a:r>
                  <a:rPr/>
                  <a:t> is the overall non-modal frequency of the first / dependent variable</a:t>
                </a:r>
              </a:p>
              <a:p>
                <a:pPr lvl="1"/>
                <a14:m>
                  <m:oMath xmlns:m="http://schemas.openxmlformats.org/officeDocument/2006/math">
                    <m:sSub>
                      <m:e>
                        <m:r>
                          <m:t>E</m:t>
                        </m:r>
                      </m:e>
                      <m:sub>
                        <m:r>
                          <m:t>2</m:t>
                        </m:r>
                      </m:sub>
                    </m:sSub>
                  </m:oMath>
                </a14:m>
                <a:r>
                  <a:rPr/>
                  <a:t> is the sum of the non-modal frequencies of the first / dependent variable for each level of the second / independent variable</a:t>
                </a:r>
              </a:p>
              <a:p>
                <a:pPr lvl="0" marL="0" indent="0">
                  <a:buNone/>
                </a:pPr>
                <a14:m>
                  <m:oMath xmlns:m="http://schemas.openxmlformats.org/officeDocument/2006/math">
                    <m:r>
                      <m:t>λ</m:t>
                    </m:r>
                  </m:oMath>
                </a14:m>
                <a:r>
                  <a:rPr/>
                  <a:t> is an example of an asymmetric measure of association.</a:t>
                </a:r>
              </a:p>
              <a:p>
                <a:pPr lvl="0" marL="0" indent="0">
                  <a:buNone/>
                </a:pPr>
                <a:r>
                  <a:rPr/>
                  <a:t>Note: </a:t>
                </a:r>
                <a14:m>
                  <m:oMath xmlns:m="http://schemas.openxmlformats.org/officeDocument/2006/math">
                    <m:r>
                      <m:t>λ</m:t>
                    </m:r>
                  </m:oMath>
                </a14:m>
                <a:r>
                  <a:rPr/>
                  <a:t> can be zero despite an obvious association if the modal frequency is the same at all levels of the independent variable.</a:t>
                </a: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Simulated dataset on 82 lung cancer patients, 200 unrelated, healthy controls and their smoking habits.</a:t>
                </a:r>
              </a:p>
              <a:p>
                <a:pPr lvl="0" marL="0" indent="0">
                  <a:buNone/>
                </a:pPr>
                <a:r>
                  <a:rPr/>
                  <a:t>Given the contingency table, compute </a:t>
                </a:r>
                <a14:m>
                  <m:oMath xmlns:m="http://schemas.openxmlformats.org/officeDocument/2006/math">
                    <m:sSup>
                      <m:e>
                        <m:r>
                          <m:t>χ</m:t>
                        </m:r>
                      </m:e>
                      <m:sup>
                        <m:r>
                          <m:t>2</m:t>
                        </m:r>
                      </m:sup>
                    </m:sSup>
                  </m:oMath>
                </a14:m>
                <a:r>
                  <a:rPr/>
                  <a:t>, </a:t>
                </a:r>
                <a14:m>
                  <m:oMath xmlns:m="http://schemas.openxmlformats.org/officeDocument/2006/math">
                    <m:r>
                      <m:t>ϕ</m:t>
                    </m:r>
                  </m:oMath>
                </a14:m>
                <a:r>
                  <a:rPr/>
                  <a:t>, </a:t>
                </a:r>
                <a14:m>
                  <m:oMath xmlns:m="http://schemas.openxmlformats.org/officeDocument/2006/math">
                    <m:r>
                      <m:t>V</m:t>
                    </m:r>
                  </m:oMath>
                </a14:m>
                <a:r>
                  <a:rPr/>
                  <a:t>, </a:t>
                </a:r>
                <a14:m>
                  <m:oMath xmlns:m="http://schemas.openxmlformats.org/officeDocument/2006/math">
                    <m:r>
                      <m:t>λ</m:t>
                    </m:r>
                  </m:oMath>
                </a14:m>
                <a:r>
                  <a:rPr/>
                  <a:t>.</a:t>
                </a:r>
              </a:p>
              <a:p>
                <a:pPr lvl="0" marL="1270000" indent="0">
                  <a:buNone/>
                </a:pPr>
                <a:r>
                  <a:rPr sz="1800">
                    <a:latin typeface="Courier"/>
                  </a:rPr>
                  <a:t>##               
##                neverSmoker pastSmoker currentSmoker
##   noLungCancer         156         23            21
##   lungCancer            46         17            19</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X2       phi         V      lambda
##  13.97138 0.2225846 0.2225846 -0.02380952</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For ordinal data, we have more information: we can order observations for an ordinal variable.</a:t>
                </a:r>
              </a:p>
              <a:p>
                <a:pPr lvl="0" marL="0" indent="0">
                  <a:buNone/>
                </a:pPr>
                <a14:m>
                  <m:oMathPara xmlns:m="http://schemas.openxmlformats.org/officeDocument/2006/math">
                    <m:oMathParaPr>
                      <m:jc m:val="center"/>
                    </m:oMathParaPr>
                    <m:oMath>
                      <m:r>
                        <m:t> </m:t>
                      </m:r>
                    </m:oMath>
                  </m:oMathPara>
                </a14:m>
              </a:p>
              <a:p>
                <a:pPr lvl="0" marL="0" indent="0">
                  <a:buNone/>
                </a:pPr>
                <a:r>
                  <a:rPr/>
                  <a:t>Measures of association for ordinal data are therefore based on the </a:t>
                </a:r>
                <a:r>
                  <a:rPr b="1"/>
                  <a:t>rank</a:t>
                </a:r>
                <a:r>
                  <a:rPr/>
                  <a:t> of observations in each of the 2 variables.</a:t>
                </a:r>
              </a:p>
              <a:p>
                <a:pPr lvl="0" marL="0" indent="0">
                  <a:buNone/>
                </a:pPr>
                <a14:m>
                  <m:oMathPara xmlns:m="http://schemas.openxmlformats.org/officeDocument/2006/math">
                    <m:oMathParaPr>
                      <m:jc m:val="center"/>
                    </m:oMathParaPr>
                    <m:oMath>
                      <m:r>
                        <m:t> </m:t>
                      </m:r>
                    </m:oMath>
                  </m:oMathPara>
                </a14:m>
              </a:p>
              <a:p>
                <a:pPr lvl="0" marL="0" indent="0">
                  <a:buNone/>
                </a:pPr>
                <a:r>
                  <a:rPr/>
                  <a:t>Both measures that we cover here are proportional reduction in error measures.</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2 </a:t>
            </a:r>
            <a:r>
              <a:rPr i="1"/>
              <a:t>observations</a:t>
            </a:r>
            <a:r>
              <a:rPr/>
              <a:t> in the data, we can define them to be</a:t>
            </a:r>
          </a:p>
          <a:p>
            <a:pPr lvl="1"/>
            <a:r>
              <a:rPr/>
              <a:t>A </a:t>
            </a:r>
            <a:r>
              <a:rPr b="1"/>
              <a:t>concordant pair</a:t>
            </a:r>
            <a:r>
              <a:rPr/>
              <a:t> if their order is the same in both variables</a:t>
            </a:r>
          </a:p>
          <a:p>
            <a:pPr lvl="1"/>
            <a:r>
              <a:rPr/>
              <a:t>A </a:t>
            </a:r>
            <a:r>
              <a:rPr b="1"/>
              <a:t>discordant pair</a:t>
            </a:r>
            <a:r>
              <a:rPr/>
              <a:t> if their order is reversed across the two variables</a:t>
            </a:r>
          </a:p>
          <a:p>
            <a:pPr lvl="0" marL="0" indent="0">
              <a:buNone/>
            </a:pPr>
            <a:r>
              <a:rPr/>
              <a:t>Now it is clear that if there exists</a:t>
            </a:r>
          </a:p>
          <a:p>
            <a:pPr lvl="1"/>
            <a:r>
              <a:rPr/>
              <a:t>A </a:t>
            </a:r>
            <a:r>
              <a:rPr b="1"/>
              <a:t>positive</a:t>
            </a:r>
            <a:r>
              <a:rPr/>
              <a:t> association between the variables: then the dataset will contain a lot of concordant pairs.</a:t>
            </a:r>
          </a:p>
          <a:p>
            <a:pPr lvl="1"/>
            <a:r>
              <a:rPr/>
              <a:t>A </a:t>
            </a:r>
            <a:r>
              <a:rPr b="1"/>
              <a:t>negative</a:t>
            </a:r>
            <a:r>
              <a:rPr/>
              <a:t> associations between the variables: then the dataset will contain a lof of discordant pairs.</a:t>
            </a:r>
          </a:p>
          <a:p>
            <a:pPr lvl="1"/>
            <a:r>
              <a:rPr/>
              <a:t>No association: then there will be, on average, equal numbers of concordant and discordant pairs.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what underlies </a:t>
                </a:r>
                <a:r>
                  <a:rPr b="1"/>
                  <a:t>Goodman &amp; Kruskal’s Gamma</a:t>
                </a:r>
                <a:r>
                  <a:rPr/>
                  <a:t> statistic:</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G</m:t>
                      </m:r>
                      <m:r>
                        <m:t>=</m:t>
                      </m:r>
                      <m:f>
                        <m:fPr>
                          <m:type m:val="bar"/>
                        </m:fPr>
                        <m:num>
                          <m:sSub>
                            <m:e>
                              <m:r>
                                <m:t>n</m:t>
                              </m:r>
                            </m:e>
                            <m:sub>
                              <m:r>
                                <m:t>c</m:t>
                              </m:r>
                            </m:sub>
                          </m:sSub>
                          <m:r>
                            <m:t>−</m:t>
                          </m:r>
                          <m:sSub>
                            <m:e>
                              <m:r>
                                <m:t>n</m:t>
                              </m:r>
                            </m:e>
                            <m:sub>
                              <m:r>
                                <m:t>d</m:t>
                              </m:r>
                            </m:sub>
                          </m:sSub>
                        </m:num>
                        <m:den>
                          <m:sSub>
                            <m:e>
                              <m:r>
                                <m:t>n</m:t>
                              </m:r>
                            </m:e>
                            <m:sub>
                              <m:r>
                                <m:t>c</m:t>
                              </m:r>
                            </m:sub>
                          </m:sSub>
                          <m:r>
                            <m:t>+</m:t>
                          </m:r>
                          <m:sSub>
                            <m:e>
                              <m:r>
                                <m:t>n</m:t>
                              </m:r>
                            </m:e>
                            <m:sub>
                              <m:r>
                                <m:t>d</m:t>
                              </m:r>
                            </m:sub>
                          </m:sSub>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r>
                          <m:t>n</m:t>
                        </m:r>
                      </m:e>
                      <m:sub>
                        <m:r>
                          <m:t>c</m:t>
                        </m:r>
                      </m:sub>
                    </m:sSub>
                  </m:oMath>
                </a14:m>
                <a:r>
                  <a:rPr/>
                  <a:t> is the number of concordant pairs for the given set of 2 variables, </a:t>
                </a:r>
                <a14:m>
                  <m:oMath xmlns:m="http://schemas.openxmlformats.org/officeDocument/2006/math">
                    <m:sSub>
                      <m:e>
                        <m:r>
                          <m:t>n</m:t>
                        </m:r>
                      </m:e>
                      <m:sub>
                        <m:r>
                          <m:t>d</m:t>
                        </m:r>
                      </m:sub>
                    </m:sSub>
                  </m:oMath>
                </a14:m>
                <a:r>
                  <a:rPr/>
                  <a:t> the number of discordant pairs.</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 is obviously a symmetric measure of association.</a:t>
                </a:r>
              </a:p>
              <a:p>
                <a:pPr lvl="0" marL="0" indent="0">
                  <a:buNone/>
                </a:pPr>
                <a:r>
                  <a:rPr/>
                  <a:t>To calculate G in practice:</a:t>
                </a:r>
              </a:p>
              <a:p>
                <a:pPr lvl="1"/>
                <a:r>
                  <a:rPr/>
                  <a:t>Build the contingency table where top to bottom and left to right indicates smaller to larger values.</a:t>
                </a:r>
              </a:p>
              <a:p>
                <a:pPr lvl="1"/>
                <a:r>
                  <a:rPr/>
                  <a:t>For </a:t>
                </a:r>
                <a14:m>
                  <m:oMath xmlns:m="http://schemas.openxmlformats.org/officeDocument/2006/math">
                    <m:sSub>
                      <m:e>
                        <m:r>
                          <m:t>n</m:t>
                        </m:r>
                      </m:e>
                      <m:sub>
                        <m:r>
                          <m:t>c</m:t>
                        </m:r>
                      </m:sub>
                    </m:sSub>
                  </m:oMath>
                </a14:m>
                <a:r>
                  <a:rPr/>
                  <a:t>: one can form a concordant pair between an observation in a given cell with any observation in a cell above and to the left of it. Start at the bottom left and work your way up, summing the multiplications of the pairs of cells.</a:t>
                </a:r>
              </a:p>
              <a:p>
                <a:pPr lvl="1"/>
                <a:r>
                  <a:rPr/>
                  <a:t>For </a:t>
                </a:r>
                <a14:m>
                  <m:oMath xmlns:m="http://schemas.openxmlformats.org/officeDocument/2006/math">
                    <m:sSub>
                      <m:e>
                        <m:r>
                          <m:t>n</m:t>
                        </m:r>
                      </m:e>
                      <m:sub>
                        <m:r>
                          <m:t>d</m:t>
                        </m:r>
                      </m:sub>
                    </m:sSub>
                  </m:oMath>
                </a14:m>
                <a:r>
                  <a:rPr/>
                  <a:t>: one can form a discordant pair between an observation in a given cell with any observation in a cell above and to the right of it. start at the bottom right and work your way up, summing the multiplications of the pairs of cells.</a:t>
                </a:r>
              </a:p>
              <a:p>
                <a:pPr lvl="0" marL="0" indent="0">
                  <a:buNone/>
                </a:pPr>
                <a14:m>
                  <m:oMath xmlns:m="http://schemas.openxmlformats.org/officeDocument/2006/math">
                    <m:r>
                      <m:t>G</m:t>
                    </m:r>
                  </m:oMath>
                </a14:m>
                <a:r>
                  <a:rPr/>
                  <a:t> becomes unwieldy for ordinal variables with a wide range of possible values.</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widely used measure of association is </a:t>
                </a:r>
                <a:r>
                  <a:rPr b="1"/>
                  <a:t>Spearman’s rank correlation coefficient</a:t>
                </a:r>
                <a:r>
                  <a:rPr/>
                  <a:t>.</a:t>
                </a:r>
              </a:p>
              <a:p>
                <a:pPr lvl="0" marL="0" indent="0">
                  <a:buNone/>
                </a:pPr>
                <a:r>
                  <a:rPr/>
                  <a:t>This measure computes the rank for each observation in each of the 2 variables. It then calculates the difference in ranks </a:t>
                </a:r>
                <a14:m>
                  <m:oMath xmlns:m="http://schemas.openxmlformats.org/officeDocument/2006/math">
                    <m:sSub>
                      <m:e>
                        <m:r>
                          <m:t>d</m:t>
                        </m:r>
                      </m:e>
                      <m:sub>
                        <m:r>
                          <m:t>i</m:t>
                        </m:r>
                      </m:sub>
                    </m:sSub>
                  </m:oMath>
                </a14:m>
                <a:r>
                  <a:rPr/>
                  <a:t> between the 2 variables for each observation </a:t>
                </a:r>
                <a14:m>
                  <m:oMath xmlns:m="http://schemas.openxmlformats.org/officeDocument/2006/math">
                    <m:r>
                      <m:t>i</m:t>
                    </m:r>
                    <m:r>
                      <m:t>=</m:t>
                    </m:r>
                    <m:r>
                      <m:t>1</m:t>
                    </m:r>
                    <m:r>
                      <m:t>,</m:t>
                    </m:r>
                    <m:r>
                      <m:t>…</m:t>
                    </m:r>
                    <m:r>
                      <m:t>,</m:t>
                    </m:r>
                    <m:r>
                      <m:t>n</m:t>
                    </m:r>
                  </m:oMath>
                </a14:m>
                <a:r>
                  <a:rPr/>
                  <a:t>.</a:t>
                </a:r>
              </a:p>
              <a:p>
                <a:pPr lvl="0" marL="0" indent="0">
                  <a:buNone/>
                </a:pPr>
                <a:r>
                  <a:rPr/>
                  <a:t>Spearman’s </a:t>
                </a:r>
                <a14:m>
                  <m:oMath xmlns:m="http://schemas.openxmlformats.org/officeDocument/2006/math">
                    <m:r>
                      <m:t>ρ</m:t>
                    </m:r>
                  </m:oMath>
                </a14:m>
                <a:r>
                  <a:rPr/>
                  <a:t> is then obtained as:</a:t>
                </a:r>
              </a:p>
              <a:p>
                <a:pPr lvl="0" marL="0" indent="0">
                  <a:buNone/>
                </a:pPr>
                <a14:m>
                  <m:oMathPara xmlns:m="http://schemas.openxmlformats.org/officeDocument/2006/math">
                    <m:oMathParaPr>
                      <m:jc m:val="center"/>
                    </m:oMathParaPr>
                    <m:oMath>
                      <m:r>
                        <m:t>ρ</m:t>
                      </m:r>
                      <m:r>
                        <m:t>=</m:t>
                      </m:r>
                      <m:r>
                        <m:t>1</m:t>
                      </m:r>
                      <m:r>
                        <m:t>−</m:t>
                      </m:r>
                      <m:f>
                        <m:fPr>
                          <m:type m:val="bar"/>
                        </m:fPr>
                        <m:num>
                          <m:r>
                            <m:t>6</m:t>
                          </m:r>
                          <m:nary>
                            <m:naryPr>
                              <m:chr m:val="∑"/>
                              <m:limLoc m:val="undOvr"/>
                              <m:subHide m:val="0"/>
                              <m:supHide m:val="1"/>
                            </m:naryPr>
                            <m:sub>
                              <m:r>
                                <m:t>i</m:t>
                              </m:r>
                            </m:sub>
                            <m:sup>
                              <m:r>
                                <m:t>​</m:t>
                              </m:r>
                            </m:sup>
                            <m:e>
                              <m:sSubSup>
                                <m:e>
                                  <m:r>
                                    <m:t>d</m:t>
                                  </m:r>
                                </m:e>
                                <m:sub>
                                  <m:r>
                                    <m:t>i</m:t>
                                  </m:r>
                                </m:sub>
                                <m:sup>
                                  <m:r>
                                    <m:t>2</m:t>
                                  </m:r>
                                </m:sup>
                              </m:sSubSup>
                            </m:e>
                          </m:nary>
                        </m:num>
                        <m:den>
                          <m:r>
                            <m:t>n</m:t>
                          </m:r>
                          <m:r>
                            <m:t>(</m:t>
                          </m:r>
                          <m:sSup>
                            <m:e>
                              <m:r>
                                <m:t>n</m:t>
                              </m:r>
                            </m:e>
                            <m:sup>
                              <m:r>
                                <m:t>2</m:t>
                              </m:r>
                            </m:sup>
                          </m:sSup>
                          <m:r>
                            <m:t>−</m:t>
                          </m:r>
                          <m:r>
                            <m:t>1</m:t>
                          </m:r>
                          <m:r>
                            <m:t>)</m:t>
                          </m:r>
                        </m:den>
                      </m:f>
                    </m:oMath>
                  </m:oMathPara>
                </a14:m>
              </a:p>
              <a:p>
                <a:pPr lvl="0" marL="0" indent="0">
                  <a:buNone/>
                </a:pPr>
                <a:r>
                  <a:rPr/>
                  <a:t>Observations that are tied in rank for a variable are assigned the average rank between them.</a:t>
                </a:r>
              </a:p>
              <a:p>
                <a:pPr lvl="0" marL="0" indent="0">
                  <a:buNone/>
                </a:pPr>
                <a14:m>
                  <m:oMath xmlns:m="http://schemas.openxmlformats.org/officeDocument/2006/math">
                    <m:r>
                      <m:t>ρ</m:t>
                    </m:r>
                  </m:oMath>
                </a14:m>
                <a:r>
                  <a:rPr/>
                  <a:t> can also be obtained by calculating Pearson’s correlation coefficient on the ranks of observations in each variable.</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Calculate Goodman &amp; Kruskal’s Gamma &amp; Spearman’s </a:t>
                </a:r>
                <a14:m>
                  <m:oMath xmlns:m="http://schemas.openxmlformats.org/officeDocument/2006/math">
                    <m:r>
                      <m:t>ρ</m:t>
                    </m:r>
                  </m:oMath>
                </a14:m>
                <a:r>
                  <a:rPr/>
                  <a:t> for the following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               no diabetes diabetes
##   underweight          31        2
##   normal               55        5
##   overweight           32       19
##   obese                20       19</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G       rho
##  0.6503582 0.3961945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Levels</a:t>
            </a:r>
            <a:r>
              <a:rPr/>
              <a:t> </a:t>
            </a:r>
            <a:r>
              <a:rPr/>
              <a:t>of</a:t>
            </a:r>
            <a:r>
              <a:rPr/>
              <a:t> </a:t>
            </a:r>
            <a:r>
              <a:rPr/>
              <a:t>measurement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data variable has one of 4 levels of measurement:</a:t>
            </a:r>
          </a:p>
          <a:p>
            <a:pPr lvl="1"/>
            <a:r>
              <a:rPr b="1"/>
              <a:t>nominal</a:t>
            </a:r>
            <a:r>
              <a:rPr/>
              <a:t> - classifies observations into different </a:t>
            </a:r>
            <a:r>
              <a:rPr i="1"/>
              <a:t>categories</a:t>
            </a:r>
          </a:p>
          <a:p>
            <a:pPr lvl="2"/>
            <a:r>
              <a:rPr/>
              <a:t>alive / dead</a:t>
            </a:r>
          </a:p>
          <a:p>
            <a:pPr lvl="2"/>
            <a:r>
              <a:rPr/>
              <a:t>human, fish, goat, bird</a:t>
            </a:r>
          </a:p>
          <a:p>
            <a:pPr lvl="1"/>
            <a:r>
              <a:rPr b="1"/>
              <a:t>ordinal</a:t>
            </a:r>
            <a:r>
              <a:rPr/>
              <a:t> - different categories, but categories are </a:t>
            </a:r>
            <a:r>
              <a:rPr i="1"/>
              <a:t>ordered</a:t>
            </a:r>
          </a:p>
          <a:p>
            <a:pPr lvl="2"/>
            <a:r>
              <a:rPr/>
              <a:t>low &lt; medium &lt; high</a:t>
            </a:r>
          </a:p>
          <a:p>
            <a:pPr lvl="2"/>
            <a:r>
              <a:rPr/>
              <a:t>bad &lt; good</a:t>
            </a:r>
          </a:p>
          <a:p>
            <a:pPr lvl="1"/>
            <a:r>
              <a:rPr b="1"/>
              <a:t>interval</a:t>
            </a:r>
            <a:r>
              <a:rPr/>
              <a:t> - ordered data with </a:t>
            </a:r>
            <a:r>
              <a:rPr i="1"/>
              <a:t>degree of difference</a:t>
            </a:r>
            <a:r>
              <a:rPr/>
              <a:t>; ratios not meaningful</a:t>
            </a:r>
          </a:p>
          <a:p>
            <a:pPr lvl="2"/>
            <a:r>
              <a:rPr/>
              <a:t>temperature in centigrade: difference betwen 10</a:t>
            </a:r>
            <a:r>
              <a:rPr baseline="30000"/>
              <a:t>o</a:t>
            </a:r>
            <a:r>
              <a:rPr/>
              <a:t>C and 20</a:t>
            </a:r>
            <a:r>
              <a:rPr baseline="30000"/>
              <a:t>o</a:t>
            </a:r>
            <a:r>
              <a:rPr/>
              <a:t>C is the same as between 50</a:t>
            </a:r>
            <a:r>
              <a:rPr baseline="30000"/>
              <a:t>o</a:t>
            </a:r>
            <a:r>
              <a:rPr/>
              <a:t>C and 60</a:t>
            </a:r>
            <a:r>
              <a:rPr baseline="30000"/>
              <a:t>o</a:t>
            </a:r>
            <a:r>
              <a:rPr/>
              <a:t>C but 20</a:t>
            </a:r>
            <a:r>
              <a:rPr baseline="30000"/>
              <a:t>o</a:t>
            </a:r>
            <a:r>
              <a:rPr/>
              <a:t>C not twice as hot as 10</a:t>
            </a:r>
            <a:r>
              <a:rPr baseline="30000"/>
              <a:t>o</a:t>
            </a:r>
            <a:r>
              <a:rPr/>
              <a:t>C</a:t>
            </a:r>
          </a:p>
          <a:p>
            <a:pPr lvl="1"/>
            <a:r>
              <a:rPr b="1"/>
              <a:t>ratio</a:t>
            </a:r>
            <a:r>
              <a:rPr/>
              <a:t> - interval data with a </a:t>
            </a:r>
            <a:r>
              <a:rPr i="1"/>
              <a:t>unique, non arbitrary zero value</a:t>
            </a:r>
            <a:r>
              <a:rPr/>
              <a:t>; ratios meaningful</a:t>
            </a:r>
          </a:p>
          <a:p>
            <a:pPr lvl="2"/>
            <a:r>
              <a:rPr/>
              <a:t>temperature in Kelvin</a:t>
            </a:r>
          </a:p>
          <a:p>
            <a:pPr lvl="2"/>
            <a:r>
              <a:rPr/>
              <a:t>length</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interval and ratio data, one usually refers to </a:t>
                </a:r>
                <a:r>
                  <a:rPr b="1"/>
                  <a:t>correlation</a:t>
                </a:r>
                <a:r>
                  <a:rPr/>
                  <a:t> rather than association.</a:t>
                </a:r>
              </a:p>
              <a:p>
                <a:pPr lvl="0" marL="0" indent="0">
                  <a:buNone/>
                </a:pPr>
                <a:r>
                  <a:rPr/>
                  <a:t>The most common measure of correlation is </a:t>
                </a:r>
                <a:r>
                  <a:rPr b="1"/>
                  <a:t>Pearson’s correlation coefficient</a:t>
                </a:r>
                <a:r>
                  <a:rPr/>
                  <a:t>. For 2 observed variables </a:t>
                </a:r>
                <a14:m>
                  <m:oMath xmlns:m="http://schemas.openxmlformats.org/officeDocument/2006/math">
                    <m:r>
                      <m:rPr>
                        <m:sty m:val="b"/>
                      </m:rPr>
                      <m:t>x</m:t>
                    </m:r>
                  </m:oMath>
                </a14:m>
                <a:r>
                  <a:rPr/>
                  <a:t> and </a:t>
                </a:r>
                <a14:m>
                  <m:oMath xmlns:m="http://schemas.openxmlformats.org/officeDocument/2006/math">
                    <m:r>
                      <m:rPr>
                        <m:sty m:val="b"/>
                      </m:rPr>
                      <m:t>y</m:t>
                    </m:r>
                  </m:oMath>
                </a14:m>
                <a:r>
                  <a:rPr/>
                  <a:t>, each a vector of length </a:t>
                </a:r>
                <a14:m>
                  <m:oMath xmlns:m="http://schemas.openxmlformats.org/officeDocument/2006/math">
                    <m:r>
                      <m:t>n</m:t>
                    </m:r>
                  </m:oMath>
                </a14:m>
                <a:r>
                  <a:rPr/>
                  <a:t>, it is defined as</a:t>
                </a:r>
              </a:p>
              <a:p>
                <a:pPr lvl="0" marL="0" indent="0">
                  <a:buNone/>
                </a:pPr>
                <a14:m>
                  <m:oMathPara xmlns:m="http://schemas.openxmlformats.org/officeDocument/2006/math">
                    <m:oMathParaPr>
                      <m:jc m:val="center"/>
                    </m:oMathParaPr>
                    <m:oMath>
                      <m:r>
                        <m:t>r</m:t>
                      </m:r>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rad>
                            <m:radPr>
                              <m:degHide m:val="1"/>
                            </m:radPr>
                            <m:deg/>
                            <m:e>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e>
                          </m:rad>
                        </m:den>
                      </m:f>
                    </m:oMath>
                  </m:oMathPara>
                </a14:m>
              </a:p>
              <a:p>
                <a:pPr lvl="0" marL="0" indent="0">
                  <a:buNone/>
                </a:pPr>
                <a:r>
                  <a:rPr/>
                  <a:t>Which can also be obtained as the ratio of the sample covariance divided by the product of the sample standard deviations.</a:t>
                </a: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Pearson’s </a:t>
                </a:r>
                <a14:m>
                  <m:oMath xmlns:m="http://schemas.openxmlformats.org/officeDocument/2006/math">
                    <m:r>
                      <m:t>r</m:t>
                    </m:r>
                  </m:oMath>
                </a14:m>
                <a:r>
                  <a:rPr/>
                  <a:t> is closely related to linear regression and is, in fact, just the standardised regression coefficient between both variables.</a:t>
                </a:r>
              </a:p>
              <a:p>
                <a:pPr lvl="0" marL="0" indent="0">
                  <a:buNone/>
                </a:pPr>
                <a:r>
                  <a:rPr/>
                  <a:t>As such </a:t>
                </a:r>
                <a14:m>
                  <m:oMath xmlns:m="http://schemas.openxmlformats.org/officeDocument/2006/math">
                    <m:r>
                      <m:t>r</m:t>
                    </m:r>
                  </m:oMath>
                </a14:m>
                <a:r>
                  <a:rPr/>
                  <a:t> measures </a:t>
                </a:r>
                <a:r>
                  <a:rPr i="1"/>
                  <a:t>linear</a:t>
                </a:r>
                <a:r>
                  <a:rPr/>
                  <a:t> correlation and examples can be generated where variables are clearly related, but highly non-linearly and have an </a:t>
                </a:r>
                <a14:m>
                  <m:oMath xmlns:m="http://schemas.openxmlformats.org/officeDocument/2006/math">
                    <m:r>
                      <m:t>r</m:t>
                    </m:r>
                  </m:oMath>
                </a14:m>
                <a:r>
                  <a:rPr/>
                  <a:t> value close to 0.</a:t>
                </a:r>
              </a:p>
              <a:p>
                <a:pPr lvl="0" marL="0" indent="0">
                  <a:buNone/>
                </a:pPr>
                <a14:m>
                  <m:oMath xmlns:m="http://schemas.openxmlformats.org/officeDocument/2006/math">
                    <m:sSup>
                      <m:e>
                        <m:r>
                          <m:t>r</m:t>
                        </m:r>
                      </m:e>
                      <m:sup>
                        <m:r>
                          <m:t>2</m:t>
                        </m:r>
                      </m:sup>
                    </m:sSup>
                  </m:oMath>
                </a14:m>
                <a:r>
                  <a:rPr/>
                  <a:t> is also called the </a:t>
                </a:r>
                <a:r>
                  <a:rPr b="1"/>
                  <a:t>coefficient of determination</a:t>
                </a:r>
                <a:r>
                  <a:rPr/>
                  <a:t> and can be interpreted as the proportion of variance of one variable that is explained by the other variable.</a:t>
                </a:r>
              </a:p>
              <a:p>
                <a:pPr lvl="0" marL="0" indent="0">
                  <a:buNone/>
                </a:pPr>
                <a:r>
                  <a:rPr/>
                  <a:t>For this reason, </a:t>
                </a:r>
                <a14:m>
                  <m:oMath xmlns:m="http://schemas.openxmlformats.org/officeDocument/2006/math">
                    <m:r>
                      <m:t>r</m:t>
                    </m:r>
                  </m:oMath>
                </a14:m>
                <a:r>
                  <a:rPr/>
                  <a:t> is also a measure of proportional reduction in error.</a:t>
                </a:r>
              </a:p>
              <a:p>
                <a:pPr lvl="0" marL="0" indent="0">
                  <a:buNone/>
                </a:pPr>
                <a14:m>
                  <m:oMath xmlns:m="http://schemas.openxmlformats.org/officeDocument/2006/math">
                    <m:r>
                      <m:t>r</m:t>
                    </m:r>
                  </m:oMath>
                </a14:m>
                <a:r>
                  <a:rPr/>
                  <a:t> and its relation to linear regression will be covered in more detail in the linear regression &amp; GLM lecture.</a:t>
                </a: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p:pic>
        <p:nvPicPr>
          <p:cNvPr descr="COM_MScBioinformatics_2020_Session2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What</a:t>
            </a:r>
            <a:r>
              <a:rPr/>
              <a:t> </a:t>
            </a:r>
            <a:r>
              <a:rPr/>
              <a:t>when</a:t>
            </a:r>
            <a:r>
              <a:rPr/>
              <a:t> </a:t>
            </a:r>
            <a:r>
              <a:rPr/>
              <a:t>a</a:t>
            </a:r>
            <a:r>
              <a:rPr/>
              <a:t> </a:t>
            </a:r>
            <a:r>
              <a:rPr/>
              <a:t>a</a:t>
            </a:r>
            <a:r>
              <a:rPr/>
              <a:t> </a:t>
            </a:r>
            <a:r>
              <a:rPr/>
              <a:t>mix</a:t>
            </a:r>
            <a:r>
              <a:rPr/>
              <a:t> </a:t>
            </a:r>
            <a:r>
              <a:rPr/>
              <a:t>of</a:t>
            </a:r>
            <a:r>
              <a:rPr/>
              <a:t> </a:t>
            </a:r>
            <a:r>
              <a:rPr/>
              <a:t>variable</a:t>
            </a:r>
            <a:r>
              <a:rPr/>
              <a:t> </a:t>
            </a:r>
            <a:r>
              <a:rPr/>
              <a:t>types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Usually one picks the measure of association for the lowest level of measurement of both variables.</a:t>
                </a:r>
              </a:p>
              <a:p>
                <a:pPr lvl="0" marL="0" indent="0">
                  <a:buNone/>
                </a:pPr>
                <a14:m>
                  <m:oMathPara xmlns:m="http://schemas.openxmlformats.org/officeDocument/2006/math">
                    <m:oMathParaPr>
                      <m:jc m:val="center"/>
                    </m:oMathParaPr>
                    <m:oMath>
                      <m:r>
                        <m:t> </m:t>
                      </m:r>
                    </m:oMath>
                  </m:oMathPara>
                </a14:m>
              </a:p>
              <a:p>
                <a:pPr lvl="0" marL="0" indent="0">
                  <a:buNone/>
                </a:pPr>
                <a:r>
                  <a:rPr/>
                  <a:t>Some special cases, e.g. </a:t>
                </a:r>
                <a:r>
                  <a:rPr b="1"/>
                  <a:t>point bi-serial correlation</a:t>
                </a:r>
                <a:r>
                  <a:rPr/>
                  <a:t> for a dichotomous and a continuous variable.</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Session 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special case of a categorical variable is a </a:t>
                </a:r>
                <a:r>
                  <a:rPr b="1"/>
                  <a:t>binary</a:t>
                </a:r>
                <a:r>
                  <a:rPr/>
                  <a:t> or </a:t>
                </a:r>
                <a:r>
                  <a:rPr b="1"/>
                  <a:t>dichotomous</a:t>
                </a:r>
                <a:r>
                  <a:rPr/>
                  <a:t> variable: such a variable has only 2 levels.</a:t>
                </a:r>
              </a:p>
              <a:p>
                <a:pPr lvl="0" marL="0" indent="0">
                  <a:buNone/>
                </a:pPr>
                <a14:m>
                  <m:oMathPara xmlns:m="http://schemas.openxmlformats.org/officeDocument/2006/math">
                    <m:oMathParaPr>
                      <m:jc m:val="center"/>
                    </m:oMathParaPr>
                    <m:oMath>
                      <m:r>
                        <m:t> </m:t>
                      </m:r>
                    </m:oMath>
                  </m:oMathPara>
                </a14:m>
              </a:p>
              <a:p>
                <a:pPr lvl="1"/>
                <a:r>
                  <a:rPr/>
                  <a:t>alive / dead</a:t>
                </a:r>
              </a:p>
              <a:p>
                <a:pPr lvl="1"/>
                <a:r>
                  <a:rPr/>
                  <a:t>healthy / diseased</a:t>
                </a:r>
              </a:p>
              <a:p>
                <a:pPr lvl="1"/>
                <a:r>
                  <a:rPr/>
                  <a:t>adult / child</a:t>
                </a:r>
              </a:p>
              <a:p>
                <a:pPr lvl="1"/>
                <a:r>
                  <a:rPr/>
                  <a:t>male / female</a:t>
                </a:r>
              </a:p>
              <a:p>
                <a:pPr lvl="0" marL="0" indent="0">
                  <a:buNone/>
                </a:pPr>
                <a14:m>
                  <m:oMathPara xmlns:m="http://schemas.openxmlformats.org/officeDocument/2006/math">
                    <m:oMathParaPr>
                      <m:jc m:val="center"/>
                    </m:oMathParaPr>
                    <m:oMath>
                      <m:r>
                        <m:t> </m:t>
                      </m:r>
                    </m:oMath>
                  </m:oMathPara>
                </a14:m>
              </a:p>
              <a:p>
                <a:pPr lvl="0" marL="0" indent="0">
                  <a:buNone/>
                </a:pPr>
                <a:r>
                  <a:rPr/>
                  <a:t>Often such variables are coded </a:t>
                </a:r>
                <a:r>
                  <a:rPr i="1"/>
                  <a:t>numerically</a:t>
                </a:r>
                <a:r>
                  <a:rPr/>
                  <a:t>, taking the values 0 and 1. This allows them to be used easily in a regression model, for example.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multi-level categorical variable with </a:t>
                </a:r>
                <a14:m>
                  <m:oMath xmlns:m="http://schemas.openxmlformats.org/officeDocument/2006/math">
                    <m:r>
                      <m:t>k</m:t>
                    </m:r>
                  </m:oMath>
                </a14:m>
                <a:r>
                  <a:rPr/>
                  <a:t> different levels, can be coded as a set of </a:t>
                </a:r>
                <a14:m>
                  <m:oMath xmlns:m="http://schemas.openxmlformats.org/officeDocument/2006/math">
                    <m:r>
                      <m:t>k</m:t>
                    </m:r>
                    <m:r>
                      <m:t>−</m:t>
                    </m:r>
                    <m:r>
                      <m:t>1</m:t>
                    </m:r>
                  </m:oMath>
                </a14:m>
                <a:r>
                  <a:rPr/>
                  <a:t> binary variables, sometime called </a:t>
                </a:r>
                <a:r>
                  <a:rPr b="1"/>
                  <a:t>dummy variables</a:t>
                </a:r>
                <a:r>
                  <a:rPr/>
                  <a:t>.</a:t>
                </a:r>
              </a:p>
              <a:p>
                <a:pPr lvl="0" marL="0" indent="0">
                  <a:buNone/>
                </a:pPr>
                <a14:m>
                  <m:oMathPara xmlns:m="http://schemas.openxmlformats.org/officeDocument/2006/math">
                    <m:oMathParaPr>
                      <m:jc m:val="center"/>
                    </m:oMathParaPr>
                    <m:oMath>
                      <m:r>
                        <m:t> </m:t>
                      </m:r>
                    </m:oMath>
                  </m:oMathPara>
                </a14:m>
              </a:p>
              <a:p>
                <a:pPr lvl="1"/>
                <a:r>
                  <a:rPr/>
                  <a:t>Disease_severity = no disease, mild, severe</a:t>
                </a:r>
              </a:p>
              <a:p>
                <a:pPr lvl="1"/>
                <a:r>
                  <a:rPr/>
                  <a:t>Disease_mild = 0, 1; Disease_severe = 0, 1</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cateogrical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Continuous variables can be categorised or dichotomised:</a:t>
                </a:r>
              </a:p>
              <a:p>
                <a:pPr lvl="1"/>
                <a:r>
                  <a:rPr/>
                  <a:t>BMI continuous, taking values </a:t>
                </a:r>
                <a14:m>
                  <m:oMath xmlns:m="http://schemas.openxmlformats.org/officeDocument/2006/math">
                    <m:r>
                      <m:t>≥</m:t>
                    </m:r>
                    <m:r>
                      <m:t>0</m:t>
                    </m:r>
                  </m:oMath>
                </a14:m>
              </a:p>
              <a:p>
                <a:pPr lvl="2"/>
                <a:r>
                  <a:rPr/>
                  <a:t>underweight (</a:t>
                </a:r>
                <a14:m>
                  <m:oMath xmlns:m="http://schemas.openxmlformats.org/officeDocument/2006/math">
                    <m:r>
                      <m:t>&lt;</m:t>
                    </m:r>
                    <m:r>
                      <m:t>18.5</m:t>
                    </m:r>
                    <m:r>
                      <m:t> </m:t>
                    </m:r>
                    <m:r>
                      <m:t>k</m:t>
                    </m:r>
                    <m:r>
                      <m:t>g</m:t>
                    </m:r>
                    <m:r>
                      <m:t>/</m:t>
                    </m:r>
                    <m:sSup>
                      <m:e>
                        <m:r>
                          <m:t>m</m:t>
                        </m:r>
                      </m:e>
                      <m:sup>
                        <m:r>
                          <m:t>2</m:t>
                        </m:r>
                      </m:sup>
                    </m:sSup>
                  </m:oMath>
                </a14:m>
                <a:r>
                  <a:rPr/>
                  <a:t>), normal weight (</a:t>
                </a:r>
                <a14:m>
                  <m:oMath xmlns:m="http://schemas.openxmlformats.org/officeDocument/2006/math">
                    <m:r>
                      <m:t>≥</m:t>
                    </m:r>
                    <m:r>
                      <m:t>18.5</m:t>
                    </m:r>
                    <m:r>
                      <m:t>,</m:t>
                    </m:r>
                    <m:r>
                      <m:t>&lt;</m:t>
                    </m:r>
                    <m:r>
                      <m:t>25</m:t>
                    </m:r>
                    <m:r>
                      <m:t> </m:t>
                    </m:r>
                    <m:r>
                      <m:t>k</m:t>
                    </m:r>
                    <m:r>
                      <m:t>g</m:t>
                    </m:r>
                    <m:r>
                      <m:t>/</m:t>
                    </m:r>
                    <m:sSup>
                      <m:e>
                        <m:r>
                          <m:t>m</m:t>
                        </m:r>
                      </m:e>
                      <m:sup>
                        <m:r>
                          <m:t>2</m:t>
                        </m:r>
                      </m:sup>
                    </m:sSup>
                  </m:oMath>
                </a14:m>
                <a:r>
                  <a:rPr/>
                  <a:t>)</a:t>
                </a:r>
              </a:p>
              <a:p>
                <a:pPr lvl="2"/>
                <a:r>
                  <a:rPr/>
                  <a:t>overweight (</a:t>
                </a:r>
                <a14:m>
                  <m:oMath xmlns:m="http://schemas.openxmlformats.org/officeDocument/2006/math">
                    <m:r>
                      <m:t>≥</m:t>
                    </m:r>
                    <m:r>
                      <m:t>25</m:t>
                    </m:r>
                    <m:r>
                      <m:t>,</m:t>
                    </m:r>
                    <m:r>
                      <m:t>&lt;</m:t>
                    </m:r>
                    <m:r>
                      <m:t>30</m:t>
                    </m:r>
                    <m:r>
                      <m:t> </m:t>
                    </m:r>
                    <m:r>
                      <m:t>k</m:t>
                    </m:r>
                    <m:r>
                      <m:t>g</m:t>
                    </m:r>
                    <m:r>
                      <m:t>/</m:t>
                    </m:r>
                    <m:sSup>
                      <m:e>
                        <m:r>
                          <m:t>m</m:t>
                        </m:r>
                      </m:e>
                      <m:sup>
                        <m:r>
                          <m:t>2</m:t>
                        </m:r>
                      </m:sup>
                    </m:sSup>
                  </m:oMath>
                </a14:m>
                <a:r>
                  <a:rPr/>
                  <a:t>), obese (</a:t>
                </a:r>
                <a14:m>
                  <m:oMath xmlns:m="http://schemas.openxmlformats.org/officeDocument/2006/math">
                    <m:r>
                      <m:t>≥</m:t>
                    </m:r>
                    <m:r>
                      <m:t>30</m:t>
                    </m:r>
                    <m:r>
                      <m:t> </m:t>
                    </m:r>
                    <m:r>
                      <m:t>k</m:t>
                    </m:r>
                    <m:r>
                      <m:t>g</m:t>
                    </m:r>
                    <m:r>
                      <m:t>/</m:t>
                    </m:r>
                    <m:sSup>
                      <m:e>
                        <m:r>
                          <m:t>m</m:t>
                        </m:r>
                      </m:e>
                      <m:sup>
                        <m:r>
                          <m:t>2</m:t>
                        </m:r>
                      </m:sup>
                    </m:sSup>
                  </m:oMath>
                </a14:m>
                <a:r>
                  <a:rPr/>
                  <a:t>)</a:t>
                </a:r>
              </a:p>
              <a:p>
                <a:pPr lvl="1"/>
                <a:r>
                  <a:rPr/>
                  <a:t>Plasma glucose, continuous, taking values </a:t>
                </a:r>
                <a14:m>
                  <m:oMath xmlns:m="http://schemas.openxmlformats.org/officeDocument/2006/math">
                    <m:r>
                      <m:t>≥</m:t>
                    </m:r>
                    <m:r>
                      <m:t>0</m:t>
                    </m:r>
                  </m:oMath>
                </a14:m>
              </a:p>
              <a:p>
                <a:pPr lvl="2"/>
                <a:r>
                  <a:rPr/>
                  <a:t>diabetic (</a:t>
                </a:r>
                <a14:m>
                  <m:oMath xmlns:m="http://schemas.openxmlformats.org/officeDocument/2006/math">
                    <m:r>
                      <m:t>&gt;</m:t>
                    </m:r>
                    <m:r>
                      <m:t>11.1</m:t>
                    </m:r>
                  </m:oMath>
                </a14:m>
                <a:r>
                  <a:rPr/>
                  <a:t> mmol/L), non-diabetic (</a:t>
                </a:r>
                <a14:m>
                  <m:oMath xmlns:m="http://schemas.openxmlformats.org/officeDocument/2006/math">
                    <m:r>
                      <m:t>≤</m:t>
                    </m:r>
                    <m:r>
                      <m:t>11.1</m:t>
                    </m:r>
                  </m:oMath>
                </a14:m>
                <a:r>
                  <a:rPr/>
                  <a:t> mmol/L)</a:t>
                </a:r>
              </a:p>
              <a:p>
                <a:pPr lvl="1"/>
                <a:r>
                  <a:rPr/>
                  <a:t>Age, continuous, taking values in [0,125]</a:t>
                </a:r>
              </a:p>
              <a:p>
                <a:pPr lvl="2"/>
                <a:r>
                  <a:rPr/>
                  <a:t>10-year age bands</a:t>
                </a:r>
              </a:p>
              <a:p>
                <a:pPr lvl="0" marL="0" indent="0">
                  <a:buNone/>
                </a:pPr>
                <a:r>
                  <a:rPr/>
                  <a:t>While sometimes useful, from a purely statistical point of view information is lost </a:t>
                </a:r>
                <a14:m>
                  <m:oMath xmlns:m="http://schemas.openxmlformats.org/officeDocument/2006/math">
                    <m:r>
                      <m:t>⇒</m:t>
                    </m:r>
                  </m:oMath>
                </a14:m>
                <a:r>
                  <a:rPr/>
                  <a:t> less statistical power, larger sample sizes.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Exercise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 the next slide are the first few rows of a longitudinal dataset monitoring systolic &amp; diastolic blood pressure in a set of patients.</a:t>
            </a:r>
          </a:p>
          <a:p>
            <a:pPr lvl="0" marL="0" indent="0">
              <a:buNone/>
            </a:pPr>
            <a:r>
              <a:rPr/>
              <a:t>What are the types of the different variables?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gridCol w="1308100"/>
                <a:gridCol w="1308100"/>
              </a:tblGrid>
              <a:tr h="0">
                <a:tc>
                  <a:txBody>
                    <a:bodyPr/>
                    <a:lstStyle/>
                    <a:p>
                      <a:pPr lvl="0" marL="0" indent="0" algn="l">
                        <a:buNone/>
                      </a:pPr>
                      <a:r>
                        <a:rPr/>
                        <a:t>SampID</a:t>
                      </a:r>
                    </a:p>
                  </a:txBody>
                  <a:tcPr/>
                </a:tc>
                <a:tc>
                  <a:txBody>
                    <a:bodyPr/>
                    <a:lstStyle/>
                    <a:p>
                      <a:pPr lvl="0" marL="0" indent="0" algn="l">
                        <a:buNone/>
                      </a:pPr>
                      <a:r>
                        <a:rPr/>
                        <a:t>PatID</a:t>
                      </a:r>
                    </a:p>
                  </a:txBody>
                  <a:tcPr/>
                </a:tc>
                <a:tc>
                  <a:txBody>
                    <a:bodyPr/>
                    <a:lstStyle/>
                    <a:p>
                      <a:pPr lvl="0" marL="0" indent="0" algn="r">
                        <a:buNone/>
                      </a:pPr>
                      <a:r>
                        <a:rPr/>
                        <a:t>Visit</a:t>
                      </a:r>
                    </a:p>
                  </a:txBody>
                  <a:tcPr/>
                </a:tc>
                <a:tc>
                  <a:txBody>
                    <a:bodyPr/>
                    <a:lstStyle/>
                    <a:p>
                      <a:pPr lvl="0" marL="0" indent="0" algn="r">
                        <a:buNone/>
                      </a:pPr>
                      <a:r>
                        <a:rPr/>
                        <a:t>Age</a:t>
                      </a:r>
                    </a:p>
                  </a:txBody>
                  <a:tcPr/>
                </a:tc>
                <a:tc>
                  <a:txBody>
                    <a:bodyPr/>
                    <a:lstStyle/>
                    <a:p>
                      <a:pPr lvl="0" marL="0" indent="0" algn="l">
                        <a:buNone/>
                      </a:pPr>
                      <a:r>
                        <a:rPr/>
                        <a:t>Sex</a:t>
                      </a:r>
                    </a:p>
                  </a:txBody>
                  <a:tcPr/>
                </a:tc>
                <a:tc>
                  <a:txBody>
                    <a:bodyPr/>
                    <a:lstStyle/>
                    <a:p>
                      <a:pPr lvl="0" marL="0" indent="0" algn="r">
                        <a:buNone/>
                      </a:pPr>
                      <a:r>
                        <a:rPr/>
                        <a:t>SystBP</a:t>
                      </a:r>
                    </a:p>
                  </a:txBody>
                  <a:tcPr/>
                </a:tc>
                <a:tc>
                  <a:txBody>
                    <a:bodyPr/>
                    <a:lstStyle/>
                    <a:p>
                      <a:pPr lvl="0" marL="0" indent="0" algn="r">
                        <a:buNone/>
                      </a:pPr>
                      <a:r>
                        <a:rPr/>
                        <a:t>DiasBP</a:t>
                      </a:r>
                    </a:p>
                  </a:txBody>
                  <a:tcPr/>
                </a:tc>
                <a:tc>
                  <a:txBody>
                    <a:bodyPr/>
                    <a:lstStyle/>
                    <a:p>
                      <a:pPr lvl="0" marL="0" indent="0" algn="l">
                        <a:buNone/>
                      </a:pPr>
                      <a:r>
                        <a:rPr/>
                        <a:t>BPgroup</a:t>
                      </a:r>
                    </a:p>
                  </a:txBody>
                  <a:tcPr/>
                </a:tc>
              </a:tr>
              <a:tr h="0">
                <a:tc>
                  <a:txBody>
                    <a:bodyPr/>
                    <a:lstStyle/>
                    <a:p>
                      <a:pPr lvl="0" marL="0" indent="0" algn="l">
                        <a:buNone/>
                      </a:pPr>
                      <a:r>
                        <a:rPr/>
                        <a:t>S11</a:t>
                      </a:r>
                    </a:p>
                  </a:txBody>
                </a:tc>
                <a:tc>
                  <a:txBody>
                    <a:bodyPr/>
                    <a:lstStyle/>
                    <a:p>
                      <a:pPr lvl="0" marL="0" indent="0" algn="l">
                        <a:buNone/>
                      </a:pPr>
                      <a:r>
                        <a:rPr/>
                        <a:t>P1</a:t>
                      </a:r>
                    </a:p>
                  </a:txBody>
                </a:tc>
                <a:tc>
                  <a:txBody>
                    <a:bodyPr/>
                    <a:lstStyle/>
                    <a:p>
                      <a:pPr lvl="0" marL="0" indent="0" algn="r">
                        <a:buNone/>
                      </a:pPr>
                      <a:r>
                        <a:rPr/>
                        <a:t>1</a:t>
                      </a:r>
                    </a:p>
                  </a:txBody>
                </a:tc>
                <a:tc>
                  <a:txBody>
                    <a:bodyPr/>
                    <a:lstStyle/>
                    <a:p>
                      <a:pPr lvl="0" marL="0" indent="0" algn="r">
                        <a:buNone/>
                      </a:pPr>
                      <a:r>
                        <a:rPr/>
                        <a:t>21</a:t>
                      </a:r>
                    </a:p>
                  </a:txBody>
                </a:tc>
                <a:tc>
                  <a:txBody>
                    <a:bodyPr/>
                    <a:lstStyle/>
                    <a:p>
                      <a:pPr lvl="0" marL="0" indent="0" algn="l">
                        <a:buNone/>
                      </a:pPr>
                      <a:r>
                        <a:rPr/>
                        <a:t>F</a:t>
                      </a:r>
                    </a:p>
                  </a:txBody>
                </a:tc>
                <a:tc>
                  <a:txBody>
                    <a:bodyPr/>
                    <a:lstStyle/>
                    <a:p>
                      <a:pPr lvl="0" marL="0" indent="0" algn="r">
                        <a:buNone/>
                      </a:pPr>
                      <a:r>
                        <a:rPr/>
                        <a:t>105</a:t>
                      </a:r>
                    </a:p>
                  </a:txBody>
                </a:tc>
                <a:tc>
                  <a:txBody>
                    <a:bodyPr/>
                    <a:lstStyle/>
                    <a:p>
                      <a:pPr lvl="0" marL="0" indent="0" algn="r">
                        <a:buNone/>
                      </a:pPr>
                      <a:r>
                        <a:rPr/>
                        <a:t>70</a:t>
                      </a:r>
                    </a:p>
                  </a:txBody>
                </a:tc>
                <a:tc>
                  <a:txBody>
                    <a:bodyPr/>
                    <a:lstStyle/>
                    <a:p>
                      <a:pPr lvl="0" marL="0" indent="0" algn="l">
                        <a:buNone/>
                      </a:pPr>
                      <a:r>
                        <a:rPr/>
                        <a:t>normal</a:t>
                      </a:r>
                    </a:p>
                  </a:txBody>
                </a:tc>
              </a:tr>
              <a:tr h="0">
                <a:tc>
                  <a:txBody>
                    <a:bodyPr/>
                    <a:lstStyle/>
                    <a:p>
                      <a:pPr lvl="0" marL="0" indent="0" algn="l">
                        <a:buNone/>
                      </a:pPr>
                      <a:r>
                        <a:rPr/>
                        <a:t>S12</a:t>
                      </a:r>
                    </a:p>
                  </a:txBody>
                </a:tc>
                <a:tc>
                  <a:txBody>
                    <a:bodyPr/>
                    <a:lstStyle/>
                    <a:p>
                      <a:pPr lvl="0" marL="0" indent="0" algn="l">
                        <a:buNone/>
                      </a:pPr>
                      <a:r>
                        <a:rPr/>
                        <a:t>P1</a:t>
                      </a:r>
                    </a:p>
                  </a:txBody>
                </a:tc>
                <a:tc>
                  <a:txBody>
                    <a:bodyPr/>
                    <a:lstStyle/>
                    <a:p>
                      <a:pPr lvl="0" marL="0" indent="0" algn="r">
                        <a:buNone/>
                      </a:pPr>
                      <a:r>
                        <a:rPr/>
                        <a:t>2</a:t>
                      </a:r>
                    </a:p>
                  </a:txBody>
                </a:tc>
                <a:tc>
                  <a:txBody>
                    <a:bodyPr/>
                    <a:lstStyle/>
                    <a:p>
                      <a:pPr lvl="0" marL="0" indent="0" algn="r">
                        <a:buNone/>
                      </a:pPr>
                      <a:r>
                        <a:rPr/>
                        <a:t>31</a:t>
                      </a:r>
                    </a:p>
                  </a:txBody>
                </a:tc>
                <a:tc>
                  <a:txBody>
                    <a:bodyPr/>
                    <a:lstStyle/>
                    <a:p>
                      <a:pPr lvl="0" marL="0" indent="0" algn="l">
                        <a:buNone/>
                      </a:pPr>
                      <a:r>
                        <a:rPr/>
                        <a:t>F</a:t>
                      </a:r>
                    </a:p>
                  </a:txBody>
                </a:tc>
                <a:tc>
                  <a:txBody>
                    <a:bodyPr/>
                    <a:lstStyle/>
                    <a:p>
                      <a:pPr lvl="0" marL="0" indent="0" algn="r">
                        <a:buNone/>
                      </a:pPr>
                      <a:r>
                        <a:rPr/>
                        <a:t>104</a:t>
                      </a:r>
                    </a:p>
                  </a:txBody>
                </a:tc>
                <a:tc>
                  <a:txBody>
                    <a:bodyPr/>
                    <a:lstStyle/>
                    <a:p>
                      <a:pPr lvl="0" marL="0" indent="0" algn="r">
                        <a:buNone/>
                      </a:pPr>
                      <a:r>
                        <a:rPr/>
                        <a:t>72</a:t>
                      </a:r>
                    </a:p>
                  </a:txBody>
                </a:tc>
                <a:tc>
                  <a:txBody>
                    <a:bodyPr/>
                    <a:lstStyle/>
                    <a:p>
                      <a:pPr lvl="0" marL="0" indent="0" algn="l">
                        <a:buNone/>
                      </a:pPr>
                      <a:r>
                        <a:rPr/>
                        <a:t>normal</a:t>
                      </a:r>
                    </a:p>
                  </a:txBody>
                </a:tc>
              </a:tr>
              <a:tr h="0">
                <a:tc>
                  <a:txBody>
                    <a:bodyPr/>
                    <a:lstStyle/>
                    <a:p>
                      <a:pPr lvl="0" marL="0" indent="0" algn="l">
                        <a:buNone/>
                      </a:pPr>
                      <a:r>
                        <a:rPr/>
                        <a:t>S13</a:t>
                      </a:r>
                    </a:p>
                  </a:txBody>
                </a:tc>
                <a:tc>
                  <a:txBody>
                    <a:bodyPr/>
                    <a:lstStyle/>
                    <a:p>
                      <a:pPr lvl="0" marL="0" indent="0" algn="l">
                        <a:buNone/>
                      </a:pPr>
                      <a:r>
                        <a:rPr/>
                        <a:t>P1</a:t>
                      </a:r>
                    </a:p>
                  </a:txBody>
                </a:tc>
                <a:tc>
                  <a:txBody>
                    <a:bodyPr/>
                    <a:lstStyle/>
                    <a:p>
                      <a:pPr lvl="0" marL="0" indent="0" algn="r">
                        <a:buNone/>
                      </a:pPr>
                      <a:r>
                        <a:rPr/>
                        <a:t>3</a:t>
                      </a:r>
                    </a:p>
                  </a:txBody>
                </a:tc>
                <a:tc>
                  <a:txBody>
                    <a:bodyPr/>
                    <a:lstStyle/>
                    <a:p>
                      <a:pPr lvl="0" marL="0" indent="0" algn="r">
                        <a:buNone/>
                      </a:pPr>
                      <a:r>
                        <a:rPr/>
                        <a:t>41</a:t>
                      </a:r>
                    </a:p>
                  </a:txBody>
                </a:tc>
                <a:tc>
                  <a:txBody>
                    <a:bodyPr/>
                    <a:lstStyle/>
                    <a:p>
                      <a:pPr lvl="0" marL="0" indent="0" algn="l">
                        <a:buNone/>
                      </a:pPr>
                      <a:r>
                        <a:rPr/>
                        <a:t>F</a:t>
                      </a:r>
                    </a:p>
                  </a:txBody>
                </a:tc>
                <a:tc>
                  <a:txBody>
                    <a:bodyPr/>
                    <a:lstStyle/>
                    <a:p>
                      <a:pPr lvl="0" marL="0" indent="0" algn="r">
                        <a:buNone/>
                      </a:pPr>
                      <a:r>
                        <a:rPr/>
                        <a:t>110</a:t>
                      </a:r>
                    </a:p>
                  </a:txBody>
                </a:tc>
                <a:tc>
                  <a:txBody>
                    <a:bodyPr/>
                    <a:lstStyle/>
                    <a:p>
                      <a:pPr lvl="0" marL="0" indent="0" algn="r">
                        <a:buNone/>
                      </a:pPr>
                      <a:r>
                        <a:rPr/>
                        <a:t>71</a:t>
                      </a:r>
                    </a:p>
                  </a:txBody>
                </a:tc>
                <a:tc>
                  <a:txBody>
                    <a:bodyPr/>
                    <a:lstStyle/>
                    <a:p>
                      <a:pPr lvl="0" marL="0" indent="0" algn="l">
                        <a:buNone/>
                      </a:pPr>
                      <a:r>
                        <a:rPr/>
                        <a:t>normal</a:t>
                      </a:r>
                    </a:p>
                  </a:txBody>
                </a:tc>
              </a:tr>
              <a:tr h="0">
                <a:tc>
                  <a:txBody>
                    <a:bodyPr/>
                    <a:lstStyle/>
                    <a:p>
                      <a:pPr lvl="0" marL="0" indent="0" algn="l">
                        <a:buNone/>
                      </a:pPr>
                      <a:r>
                        <a:rPr/>
                        <a:t>S21</a:t>
                      </a:r>
                    </a:p>
                  </a:txBody>
                </a:tc>
                <a:tc>
                  <a:txBody>
                    <a:bodyPr/>
                    <a:lstStyle/>
                    <a:p>
                      <a:pPr lvl="0" marL="0" indent="0" algn="l">
                        <a:buNone/>
                      </a:pPr>
                      <a:r>
                        <a:rPr/>
                        <a:t>P2</a:t>
                      </a:r>
                    </a:p>
                  </a:txBody>
                </a:tc>
                <a:tc>
                  <a:txBody>
                    <a:bodyPr/>
                    <a:lstStyle/>
                    <a:p>
                      <a:pPr lvl="0" marL="0" indent="0" algn="r">
                        <a:buNone/>
                      </a:pPr>
                      <a:r>
                        <a:rPr/>
                        <a:t>1</a:t>
                      </a:r>
                    </a:p>
                  </a:txBody>
                </a:tc>
                <a:tc>
                  <a:txBody>
                    <a:bodyPr/>
                    <a:lstStyle/>
                    <a:p>
                      <a:pPr lvl="0" marL="0" indent="0" algn="r">
                        <a:buNone/>
                      </a:pPr>
                      <a:r>
                        <a:rPr/>
                        <a:t>28</a:t>
                      </a:r>
                    </a:p>
                  </a:txBody>
                </a:tc>
                <a:tc>
                  <a:txBody>
                    <a:bodyPr/>
                    <a:lstStyle/>
                    <a:p>
                      <a:pPr lvl="0" marL="0" indent="0" algn="l">
                        <a:buNone/>
                      </a:pPr>
                      <a:r>
                        <a:rPr/>
                        <a:t>M</a:t>
                      </a:r>
                    </a:p>
                  </a:txBody>
                </a:tc>
                <a:tc>
                  <a:txBody>
                    <a:bodyPr/>
                    <a:lstStyle/>
                    <a:p>
                      <a:pPr lvl="0" marL="0" indent="0" algn="r">
                        <a:buNone/>
                      </a:pPr>
                      <a:r>
                        <a:rPr/>
                        <a:t>132</a:t>
                      </a:r>
                    </a:p>
                  </a:txBody>
                </a:tc>
                <a:tc>
                  <a:txBody>
                    <a:bodyPr/>
                    <a:lstStyle/>
                    <a:p>
                      <a:pPr lvl="0" marL="0" indent="0" algn="r">
                        <a:buNone/>
                      </a:pPr>
                      <a:r>
                        <a:rPr/>
                        <a:t>81</a:t>
                      </a:r>
                    </a:p>
                  </a:txBody>
                </a:tc>
                <a:tc>
                  <a:txBody>
                    <a:bodyPr/>
                    <a:lstStyle/>
                    <a:p>
                      <a:pPr lvl="0" marL="0" indent="0" algn="l">
                        <a:buNone/>
                      </a:pPr>
                      <a:r>
                        <a:rPr/>
                        <a:t>pre-hyper</a:t>
                      </a:r>
                    </a:p>
                  </a:txBody>
                </a:tc>
              </a:tr>
              <a:tr h="0">
                <a:tc>
                  <a:txBody>
                    <a:bodyPr/>
                    <a:lstStyle/>
                    <a:p>
                      <a:pPr lvl="0" marL="0" indent="0" algn="l">
                        <a:buNone/>
                      </a:pPr>
                      <a:r>
                        <a:rPr/>
                        <a:t>S22</a:t>
                      </a:r>
                    </a:p>
                  </a:txBody>
                </a:tc>
                <a:tc>
                  <a:txBody>
                    <a:bodyPr/>
                    <a:lstStyle/>
                    <a:p>
                      <a:pPr lvl="0" marL="0" indent="0" algn="l">
                        <a:buNone/>
                      </a:pPr>
                      <a:r>
                        <a:rPr/>
                        <a:t>P2</a:t>
                      </a:r>
                    </a:p>
                  </a:txBody>
                </a:tc>
                <a:tc>
                  <a:txBody>
                    <a:bodyPr/>
                    <a:lstStyle/>
                    <a:p>
                      <a:pPr lvl="0" marL="0" indent="0" algn="r">
                        <a:buNone/>
                      </a:pPr>
                      <a:r>
                        <a:rPr/>
                        <a:t>2</a:t>
                      </a:r>
                    </a:p>
                  </a:txBody>
                </a:tc>
                <a:tc>
                  <a:txBody>
                    <a:bodyPr/>
                    <a:lstStyle/>
                    <a:p>
                      <a:pPr lvl="0" marL="0" indent="0" algn="r">
                        <a:buNone/>
                      </a:pPr>
                      <a:r>
                        <a:rPr/>
                        <a:t>38</a:t>
                      </a:r>
                    </a:p>
                  </a:txBody>
                </a:tc>
                <a:tc>
                  <a:txBody>
                    <a:bodyPr/>
                    <a:lstStyle/>
                    <a:p>
                      <a:pPr lvl="0" marL="0" indent="0" algn="l">
                        <a:buNone/>
                      </a:pPr>
                      <a:r>
                        <a:rPr/>
                        <a:t>M</a:t>
                      </a:r>
                    </a:p>
                  </a:txBody>
                </a:tc>
                <a:tc>
                  <a:txBody>
                    <a:bodyPr/>
                    <a:lstStyle/>
                    <a:p>
                      <a:pPr lvl="0" marL="0" indent="0" algn="r">
                        <a:buNone/>
                      </a:pPr>
                      <a:r>
                        <a:rPr/>
                        <a:t>141</a:t>
                      </a:r>
                    </a:p>
                  </a:txBody>
                </a:tc>
                <a:tc>
                  <a:txBody>
                    <a:bodyPr/>
                    <a:lstStyle/>
                    <a:p>
                      <a:pPr lvl="0" marL="0" indent="0" algn="r">
                        <a:buNone/>
                      </a:pPr>
                      <a:r>
                        <a:rPr/>
                        <a:t>88</a:t>
                      </a:r>
                    </a:p>
                  </a:txBody>
                </a:tc>
                <a:tc>
                  <a:txBody>
                    <a:bodyPr/>
                    <a:lstStyle/>
                    <a:p>
                      <a:pPr lvl="0" marL="0" indent="0" algn="l">
                        <a:buNone/>
                      </a:pPr>
                      <a:r>
                        <a:rPr/>
                        <a:t>hyper</a:t>
                      </a:r>
                    </a:p>
                  </a:txBody>
                </a:tc>
              </a:tr>
              <a:tr h="0">
                <a:tc>
                  <a:txBody>
                    <a:bodyPr/>
                    <a:lstStyle/>
                    <a:p>
                      <a:pPr lvl="0" marL="0" indent="0" algn="l">
                        <a:buNone/>
                      </a:pPr>
                      <a:r>
                        <a:rPr/>
                        <a:t>S31</a:t>
                      </a:r>
                    </a:p>
                  </a:txBody>
                </a:tc>
                <a:tc>
                  <a:txBody>
                    <a:bodyPr/>
                    <a:lstStyle/>
                    <a:p>
                      <a:pPr lvl="0" marL="0" indent="0" algn="l">
                        <a:buNone/>
                      </a:pPr>
                      <a:r>
                        <a:rPr/>
                        <a:t>P3</a:t>
                      </a:r>
                    </a:p>
                  </a:txBody>
                </a:tc>
                <a:tc>
                  <a:txBody>
                    <a:bodyPr/>
                    <a:lstStyle/>
                    <a:p>
                      <a:pPr lvl="0" marL="0" indent="0" algn="r">
                        <a:buNone/>
                      </a:pPr>
                      <a:r>
                        <a:rPr/>
                        <a:t>1</a:t>
                      </a:r>
                    </a:p>
                  </a:txBody>
                </a:tc>
                <a:tc>
                  <a:txBody>
                    <a:bodyPr/>
                    <a:lstStyle/>
                    <a:p>
                      <a:pPr lvl="0" marL="0" indent="0" algn="r">
                        <a:buNone/>
                      </a:pPr>
                      <a:r>
                        <a:rPr/>
                        <a:t>26</a:t>
                      </a:r>
                    </a:p>
                  </a:txBody>
                </a:tc>
                <a:tc>
                  <a:txBody>
                    <a:bodyPr/>
                    <a:lstStyle/>
                    <a:p>
                      <a:pPr lvl="0" marL="0" indent="0" algn="l">
                        <a:buNone/>
                      </a:pPr>
                      <a:r>
                        <a:rPr/>
                        <a:t>M</a:t>
                      </a:r>
                    </a:p>
                  </a:txBody>
                </a:tc>
                <a:tc>
                  <a:txBody>
                    <a:bodyPr/>
                    <a:lstStyle/>
                    <a:p>
                      <a:pPr lvl="0" marL="0" indent="0" algn="r">
                        <a:buNone/>
                      </a:pPr>
                      <a:r>
                        <a:rPr/>
                        <a:t>115</a:t>
                      </a:r>
                    </a:p>
                  </a:txBody>
                </a:tc>
                <a:tc>
                  <a:txBody>
                    <a:bodyPr/>
                    <a:lstStyle/>
                    <a:p>
                      <a:pPr lvl="0" marL="0" indent="0" algn="r">
                        <a:buNone/>
                      </a:pPr>
                      <a:r>
                        <a:rPr/>
                        <a:t>78</a:t>
                      </a:r>
                    </a:p>
                  </a:txBody>
                </a:tc>
                <a:tc>
                  <a:txBody>
                    <a:bodyPr/>
                    <a:lstStyle/>
                    <a:p>
                      <a:pPr lvl="0" marL="0" indent="0" algn="l">
                        <a:buNone/>
                      </a:pPr>
                      <a:r>
                        <a:rPr/>
                        <a:t>normal</a:t>
                      </a:r>
                    </a:p>
                  </a:txBody>
                </a:tc>
              </a:tr>
              <a:tr h="0">
                <a:tc>
                  <a:txBody>
                    <a:bodyPr/>
                    <a:lstStyle/>
                    <a:p>
                      <a:pPr lvl="0" marL="0" indent="0" algn="l">
                        <a:buNone/>
                      </a:pPr>
                      <a:r>
                        <a:rPr/>
                        <a:t>S32</a:t>
                      </a:r>
                    </a:p>
                  </a:txBody>
                </a:tc>
                <a:tc>
                  <a:txBody>
                    <a:bodyPr/>
                    <a:lstStyle/>
                    <a:p>
                      <a:pPr lvl="0" marL="0" indent="0" algn="l">
                        <a:buNone/>
                      </a:pPr>
                      <a:r>
                        <a:rPr/>
                        <a:t>P3</a:t>
                      </a:r>
                    </a:p>
                  </a:txBody>
                </a:tc>
                <a:tc>
                  <a:txBody>
                    <a:bodyPr/>
                    <a:lstStyle/>
                    <a:p>
                      <a:pPr lvl="0" marL="0" indent="0" algn="r">
                        <a:buNone/>
                      </a:pPr>
                      <a:r>
                        <a:rPr/>
                        <a:t>2</a:t>
                      </a:r>
                    </a:p>
                  </a:txBody>
                </a:tc>
                <a:tc>
                  <a:txBody>
                    <a:bodyPr/>
                    <a:lstStyle/>
                    <a:p>
                      <a:pPr lvl="0" marL="0" indent="0" algn="r">
                        <a:buNone/>
                      </a:pPr>
                      <a:r>
                        <a:rPr/>
                        <a:t>36</a:t>
                      </a:r>
                    </a:p>
                  </a:txBody>
                </a:tc>
                <a:tc>
                  <a:txBody>
                    <a:bodyPr/>
                    <a:lstStyle/>
                    <a:p>
                      <a:pPr lvl="0" marL="0" indent="0" algn="l">
                        <a:buNone/>
                      </a:pPr>
                      <a:r>
                        <a:rPr/>
                        <a:t>M</a:t>
                      </a:r>
                    </a:p>
                  </a:txBody>
                </a:tc>
                <a:tc>
                  <a:txBody>
                    <a:bodyPr/>
                    <a:lstStyle/>
                    <a:p>
                      <a:pPr lvl="0" marL="0" indent="0" algn="r">
                        <a:buNone/>
                      </a:pPr>
                      <a:r>
                        <a:rPr/>
                        <a:t>124</a:t>
                      </a:r>
                    </a:p>
                  </a:txBody>
                </a:tc>
                <a:tc>
                  <a:txBody>
                    <a:bodyPr/>
                    <a:lstStyle/>
                    <a:p>
                      <a:pPr lvl="0" marL="0" indent="0" algn="r">
                        <a:buNone/>
                      </a:pPr>
                      <a:r>
                        <a:rPr/>
                        <a:t>80</a:t>
                      </a:r>
                    </a:p>
                  </a:txBody>
                </a:tc>
                <a:tc>
                  <a:txBody>
                    <a:bodyPr/>
                    <a:lstStyle/>
                    <a:p>
                      <a:pPr lvl="0" marL="0" indent="0" algn="l">
                        <a:buNone/>
                      </a:pPr>
                      <a:r>
                        <a:rPr/>
                        <a:t>pre-hyper</a:t>
                      </a:r>
                    </a:p>
                  </a:txBody>
                </a:tc>
              </a:tr>
              <a:tr h="0">
                <a:tc>
                  <a:txBody>
                    <a:bodyPr/>
                    <a:lstStyle/>
                    <a:p>
                      <a:pPr lvl="0" marL="0" indent="0" algn="l">
                        <a:buNone/>
                      </a:pPr>
                      <a:r>
                        <a:rPr/>
                        <a:t>S33</a:t>
                      </a:r>
                    </a:p>
                  </a:txBody>
                </a:tc>
                <a:tc>
                  <a:txBody>
                    <a:bodyPr/>
                    <a:lstStyle/>
                    <a:p>
                      <a:pPr lvl="0" marL="0" indent="0" algn="l">
                        <a:buNone/>
                      </a:pPr>
                      <a:r>
                        <a:rPr/>
                        <a:t>P3</a:t>
                      </a:r>
                    </a:p>
                  </a:txBody>
                </a:tc>
                <a:tc>
                  <a:txBody>
                    <a:bodyPr/>
                    <a:lstStyle/>
                    <a:p>
                      <a:pPr lvl="0" marL="0" indent="0" algn="r">
                        <a:buNone/>
                      </a:pPr>
                      <a:r>
                        <a:rPr/>
                        <a:t>3</a:t>
                      </a:r>
                    </a:p>
                  </a:txBody>
                </a:tc>
                <a:tc>
                  <a:txBody>
                    <a:bodyPr/>
                    <a:lstStyle/>
                    <a:p>
                      <a:pPr lvl="0" marL="0" indent="0" algn="r">
                        <a:buNone/>
                      </a:pPr>
                      <a:r>
                        <a:rPr/>
                        <a:t>46</a:t>
                      </a:r>
                    </a:p>
                  </a:txBody>
                </a:tc>
                <a:tc>
                  <a:txBody>
                    <a:bodyPr/>
                    <a:lstStyle/>
                    <a:p>
                      <a:pPr lvl="0" marL="0" indent="0" algn="l">
                        <a:buNone/>
                      </a:pPr>
                      <a:r>
                        <a:rPr/>
                        <a:t>M</a:t>
                      </a:r>
                    </a:p>
                  </a:txBody>
                </a:tc>
                <a:tc>
                  <a:txBody>
                    <a:bodyPr/>
                    <a:lstStyle/>
                    <a:p>
                      <a:pPr lvl="0" marL="0" indent="0" algn="r">
                        <a:buNone/>
                      </a:pPr>
                      <a:r>
                        <a:rPr/>
                        <a:t>129</a:t>
                      </a:r>
                    </a:p>
                  </a:txBody>
                </a:tc>
                <a:tc>
                  <a:txBody>
                    <a:bodyPr/>
                    <a:lstStyle/>
                    <a:p>
                      <a:pPr lvl="0" marL="0" indent="0" algn="r">
                        <a:buNone/>
                      </a:pPr>
                      <a:r>
                        <a:rPr/>
                        <a:t>82</a:t>
                      </a:r>
                    </a:p>
                  </a:txBody>
                </a:tc>
                <a:tc>
                  <a:txBody>
                    <a:bodyPr/>
                    <a:lstStyle/>
                    <a:p>
                      <a:pPr lvl="0" marL="0" indent="0" algn="l">
                        <a:buNone/>
                      </a:pPr>
                      <a:r>
                        <a:rPr/>
                        <a:t>pre-hyper</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Summary</a:t>
            </a:r>
            <a:r>
              <a:rPr/>
              <a:t> </a:t>
            </a:r>
            <a:r>
              <a:rPr/>
              <a:t>&amp;</a:t>
            </a:r>
            <a:r>
              <a:rPr/>
              <a:t> </a:t>
            </a:r>
            <a:r>
              <a:rPr/>
              <a:t>exploratory</a:t>
            </a:r>
            <a:r>
              <a:rPr/>
              <a:t> </a:t>
            </a:r>
            <a:r>
              <a:rPr/>
              <a:t>statistics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&amp;</a:t>
            </a:r>
            <a:r>
              <a:rPr/>
              <a:t> </a:t>
            </a:r>
            <a:r>
              <a:rPr/>
              <a:t>exploratory</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presented with a new dataset it is important to familiarise yourself with it.</a:t>
            </a:r>
          </a:p>
          <a:p>
            <a:pPr lvl="0" marL="0" indent="0">
              <a:buNone/>
            </a:pPr>
            <a:r>
              <a:rPr/>
              <a:t>Crucially, you want to get a feel for the data: data format, how many observations, how many reported variables, empirical distributions for important variables, numbers &amp; patterns of missing values, …</a:t>
            </a:r>
          </a:p>
          <a:p>
            <a:pPr lvl="0" marL="0" indent="0">
              <a:buNone/>
            </a:pPr>
            <a:r>
              <a:rPr/>
              <a:t>This will help you to know what statistical tests and models can be used for this dataset and any issues that you may face during the data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2:</a:t>
            </a:r>
            <a:r>
              <a:rPr/>
              <a:t> </a:t>
            </a:r>
            <a:r>
              <a:rPr/>
              <a:t>Types</a:t>
            </a:r>
            <a:r>
              <a:rPr/>
              <a:t> </a:t>
            </a:r>
            <a:r>
              <a:rPr/>
              <a:t>of</a:t>
            </a:r>
            <a:r>
              <a:rPr/>
              <a:t> </a:t>
            </a:r>
            <a:r>
              <a:rPr/>
              <a:t>data,</a:t>
            </a:r>
            <a:r>
              <a:rPr/>
              <a:t> </a:t>
            </a:r>
            <a:r>
              <a:rPr/>
              <a:t>summarising</a:t>
            </a:r>
            <a:r>
              <a:rPr/>
              <a:t> </a:t>
            </a:r>
            <a:r>
              <a:rPr/>
              <a:t>&amp;</a:t>
            </a:r>
            <a:r>
              <a:rPr/>
              <a:t> </a:t>
            </a:r>
            <a:r>
              <a:rPr/>
              <a:t>exploring</a:t>
            </a:r>
            <a:r>
              <a:rPr/>
              <a:t> </a:t>
            </a:r>
            <a:r>
              <a:rPr/>
              <a:t>data,</a:t>
            </a:r>
            <a:r>
              <a:rPr/>
              <a:t> </a:t>
            </a:r>
            <a:r>
              <a:rPr/>
              <a:t>measures</a:t>
            </a:r>
            <a:r>
              <a:rPr/>
              <a:t> </a:t>
            </a:r>
            <a:r>
              <a:rPr/>
              <a:t>of</a:t>
            </a:r>
            <a:r>
              <a:rPr/>
              <a:t> </a:t>
            </a:r>
            <a:r>
              <a:rPr/>
              <a:t>association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categorical and discrete variables with a manageable number of different levels / values, a simple table (or graph - see later in this lecture) giving the frequency of each value in the dataset is a very intuitive and clear summary description of that variable.</a:t>
            </a:r>
          </a:p>
          <a:p>
            <a:pPr lvl="0" marL="0" indent="0">
              <a:buNone/>
            </a:pPr>
            <a:r>
              <a:rPr/>
              <a:t>It is usually helpful to not only list the frequencies but also the percentage, out of all observations, for each level.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sex</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F</a:t>
                      </a:r>
                    </a:p>
                  </a:txBody>
                </a:tc>
                <a:tc>
                  <a:txBody>
                    <a:bodyPr/>
                    <a:lstStyle/>
                    <a:p>
                      <a:pPr lvl="0" marL="0" indent="0" algn="r">
                        <a:buNone/>
                      </a:pPr>
                      <a:r>
                        <a:rPr/>
                        <a:t>560</a:t>
                      </a:r>
                    </a:p>
                  </a:txBody>
                </a:tc>
                <a:tc>
                  <a:txBody>
                    <a:bodyPr/>
                    <a:lstStyle/>
                    <a:p>
                      <a:pPr lvl="0" marL="0" indent="0" algn="l">
                        <a:buNone/>
                      </a:pPr>
                      <a:r>
                        <a:rPr/>
                        <a:t>74.67%</a:t>
                      </a:r>
                    </a:p>
                  </a:txBody>
                </a:tc>
              </a:tr>
              <a:tr h="0">
                <a:tc>
                  <a:txBody>
                    <a:bodyPr/>
                    <a:lstStyle/>
                    <a:p>
                      <a:pPr lvl="0" marL="0" indent="0" algn="l">
                        <a:buNone/>
                      </a:pPr>
                      <a:r>
                        <a:rPr/>
                        <a:t>M</a:t>
                      </a:r>
                    </a:p>
                  </a:txBody>
                </a:tc>
                <a:tc>
                  <a:txBody>
                    <a:bodyPr/>
                    <a:lstStyle/>
                    <a:p>
                      <a:pPr lvl="0" marL="0" indent="0" algn="r">
                        <a:buNone/>
                      </a:pPr>
                      <a:r>
                        <a:rPr/>
                        <a:t>190</a:t>
                      </a:r>
                    </a:p>
                  </a:txBody>
                </a:tc>
                <a:tc>
                  <a:txBody>
                    <a:bodyPr/>
                    <a:lstStyle/>
                    <a:p>
                      <a:pPr lvl="0" marL="0" indent="0" algn="l">
                        <a:buNone/>
                      </a:pPr>
                      <a:r>
                        <a:rPr/>
                        <a:t>25.33%</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r">
                        <a:buNone/>
                      </a:pPr>
                      <a:r>
                        <a:rPr/>
                        <a:t>age</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r">
                        <a:buNone/>
                      </a:pPr>
                      <a:r>
                        <a:rPr/>
                        <a:t>10</a:t>
                      </a:r>
                    </a:p>
                  </a:txBody>
                </a:tc>
                <a:tc>
                  <a:txBody>
                    <a:bodyPr/>
                    <a:lstStyle/>
                    <a:p>
                      <a:pPr lvl="0" marL="0" indent="0" algn="r">
                        <a:buNone/>
                      </a:pPr>
                      <a:r>
                        <a:rPr/>
                        <a:t>90</a:t>
                      </a:r>
                    </a:p>
                  </a:txBody>
                </a:tc>
                <a:tc>
                  <a:txBody>
                    <a:bodyPr/>
                    <a:lstStyle/>
                    <a:p>
                      <a:pPr lvl="0" marL="0" indent="0" algn="l">
                        <a:buNone/>
                      </a:pPr>
                      <a:r>
                        <a:rPr/>
                        <a:t>12.00%</a:t>
                      </a:r>
                    </a:p>
                  </a:txBody>
                </a:tc>
              </a:tr>
              <a:tr h="0">
                <a:tc>
                  <a:txBody>
                    <a:bodyPr/>
                    <a:lstStyle/>
                    <a:p>
                      <a:pPr lvl="0" marL="0" indent="0" algn="r">
                        <a:buNone/>
                      </a:pPr>
                      <a:r>
                        <a:rPr/>
                        <a:t>11</a:t>
                      </a:r>
                    </a:p>
                  </a:txBody>
                </a:tc>
                <a:tc>
                  <a:txBody>
                    <a:bodyPr/>
                    <a:lstStyle/>
                    <a:p>
                      <a:pPr lvl="0" marL="0" indent="0" algn="r">
                        <a:buNone/>
                      </a:pPr>
                      <a:r>
                        <a:rPr/>
                        <a:t>149</a:t>
                      </a:r>
                    </a:p>
                  </a:txBody>
                </a:tc>
                <a:tc>
                  <a:txBody>
                    <a:bodyPr/>
                    <a:lstStyle/>
                    <a:p>
                      <a:pPr lvl="0" marL="0" indent="0" algn="l">
                        <a:buNone/>
                      </a:pPr>
                      <a:r>
                        <a:rPr/>
                        <a:t>19.87%</a:t>
                      </a:r>
                    </a:p>
                  </a:txBody>
                </a:tc>
              </a:tr>
              <a:tr h="0">
                <a:tc>
                  <a:txBody>
                    <a:bodyPr/>
                    <a:lstStyle/>
                    <a:p>
                      <a:pPr lvl="0" marL="0" indent="0" algn="r">
                        <a:buNone/>
                      </a:pPr>
                      <a:r>
                        <a:rPr/>
                        <a:t>12</a:t>
                      </a:r>
                    </a:p>
                  </a:txBody>
                </a:tc>
                <a:tc>
                  <a:txBody>
                    <a:bodyPr/>
                    <a:lstStyle/>
                    <a:p>
                      <a:pPr lvl="0" marL="0" indent="0" algn="r">
                        <a:buNone/>
                      </a:pPr>
                      <a:r>
                        <a:rPr/>
                        <a:t>172</a:t>
                      </a:r>
                    </a:p>
                  </a:txBody>
                </a:tc>
                <a:tc>
                  <a:txBody>
                    <a:bodyPr/>
                    <a:lstStyle/>
                    <a:p>
                      <a:pPr lvl="0" marL="0" indent="0" algn="l">
                        <a:buNone/>
                      </a:pPr>
                      <a:r>
                        <a:rPr/>
                        <a:t>22.93%</a:t>
                      </a:r>
                    </a:p>
                  </a:txBody>
                </a:tc>
              </a:tr>
              <a:tr h="0">
                <a:tc>
                  <a:txBody>
                    <a:bodyPr/>
                    <a:lstStyle/>
                    <a:p>
                      <a:pPr lvl="0" marL="0" indent="0" algn="r">
                        <a:buNone/>
                      </a:pPr>
                      <a:r>
                        <a:rPr/>
                        <a:t>13</a:t>
                      </a:r>
                    </a:p>
                  </a:txBody>
                </a:tc>
                <a:tc>
                  <a:txBody>
                    <a:bodyPr/>
                    <a:lstStyle/>
                    <a:p>
                      <a:pPr lvl="0" marL="0" indent="0" algn="r">
                        <a:buNone/>
                      </a:pPr>
                      <a:r>
                        <a:rPr/>
                        <a:t>136</a:t>
                      </a:r>
                    </a:p>
                  </a:txBody>
                </a:tc>
                <a:tc>
                  <a:txBody>
                    <a:bodyPr/>
                    <a:lstStyle/>
                    <a:p>
                      <a:pPr lvl="0" marL="0" indent="0" algn="l">
                        <a:buNone/>
                      </a:pPr>
                      <a:r>
                        <a:rPr/>
                        <a:t>18.13%</a:t>
                      </a:r>
                    </a:p>
                  </a:txBody>
                </a:tc>
              </a:tr>
              <a:tr h="0">
                <a:tc>
                  <a:txBody>
                    <a:bodyPr/>
                    <a:lstStyle/>
                    <a:p>
                      <a:pPr lvl="0" marL="0" indent="0" algn="r">
                        <a:buNone/>
                      </a:pPr>
                      <a:r>
                        <a:rPr/>
                        <a:t>14</a:t>
                      </a:r>
                    </a:p>
                  </a:txBody>
                </a:tc>
                <a:tc>
                  <a:txBody>
                    <a:bodyPr/>
                    <a:lstStyle/>
                    <a:p>
                      <a:pPr lvl="0" marL="0" indent="0" algn="r">
                        <a:buNone/>
                      </a:pPr>
                      <a:r>
                        <a:rPr/>
                        <a:t>98</a:t>
                      </a:r>
                    </a:p>
                  </a:txBody>
                </a:tc>
                <a:tc>
                  <a:txBody>
                    <a:bodyPr/>
                    <a:lstStyle/>
                    <a:p>
                      <a:pPr lvl="0" marL="0" indent="0" algn="l">
                        <a:buNone/>
                      </a:pPr>
                      <a:r>
                        <a:rPr/>
                        <a:t>13.07%</a:t>
                      </a:r>
                    </a:p>
                  </a:txBody>
                </a:tc>
              </a:tr>
              <a:tr h="0">
                <a:tc>
                  <a:txBody>
                    <a:bodyPr/>
                    <a:lstStyle/>
                    <a:p>
                      <a:pPr lvl="0" marL="0" indent="0" algn="r">
                        <a:buNone/>
                      </a:pPr>
                      <a:r>
                        <a:rPr/>
                        <a:t>15</a:t>
                      </a:r>
                    </a:p>
                  </a:txBody>
                </a:tc>
                <a:tc>
                  <a:txBody>
                    <a:bodyPr/>
                    <a:lstStyle/>
                    <a:p>
                      <a:pPr lvl="0" marL="0" indent="0" algn="r">
                        <a:buNone/>
                      </a:pPr>
                      <a:r>
                        <a:rPr/>
                        <a:t>55</a:t>
                      </a:r>
                    </a:p>
                  </a:txBody>
                </a:tc>
                <a:tc>
                  <a:txBody>
                    <a:bodyPr/>
                    <a:lstStyle/>
                    <a:p>
                      <a:pPr lvl="0" marL="0" indent="0" algn="l">
                        <a:buNone/>
                      </a:pPr>
                      <a:r>
                        <a:rPr/>
                        <a:t>7.33%</a:t>
                      </a:r>
                    </a:p>
                  </a:txBody>
                </a:tc>
              </a:tr>
              <a:tr h="0">
                <a:tc>
                  <a:txBody>
                    <a:bodyPr/>
                    <a:lstStyle/>
                    <a:p>
                      <a:pPr lvl="0" marL="0" indent="0" algn="r">
                        <a:buNone/>
                      </a:pPr>
                      <a:r>
                        <a:rPr/>
                        <a:t>16</a:t>
                      </a:r>
                    </a:p>
                  </a:txBody>
                </a:tc>
                <a:tc>
                  <a:txBody>
                    <a:bodyPr/>
                    <a:lstStyle/>
                    <a:p>
                      <a:pPr lvl="0" marL="0" indent="0" algn="r">
                        <a:buNone/>
                      </a:pPr>
                      <a:r>
                        <a:rPr/>
                        <a:t>31</a:t>
                      </a:r>
                    </a:p>
                  </a:txBody>
                </a:tc>
                <a:tc>
                  <a:txBody>
                    <a:bodyPr/>
                    <a:lstStyle/>
                    <a:p>
                      <a:pPr lvl="0" marL="0" indent="0" algn="l">
                        <a:buNone/>
                      </a:pPr>
                      <a:r>
                        <a:rPr/>
                        <a:t>4.13%</a:t>
                      </a:r>
                    </a:p>
                  </a:txBody>
                </a:tc>
              </a:tr>
              <a:tr h="0">
                <a:tc>
                  <a:txBody>
                    <a:bodyPr/>
                    <a:lstStyle/>
                    <a:p>
                      <a:pPr lvl="0" marL="0" indent="0" algn="r">
                        <a:buNone/>
                      </a:pPr>
                      <a:r>
                        <a:rPr/>
                        <a:t>17</a:t>
                      </a:r>
                    </a:p>
                  </a:txBody>
                </a:tc>
                <a:tc>
                  <a:txBody>
                    <a:bodyPr/>
                    <a:lstStyle/>
                    <a:p>
                      <a:pPr lvl="0" marL="0" indent="0" algn="r">
                        <a:buNone/>
                      </a:pPr>
                      <a:r>
                        <a:rPr/>
                        <a:t>11</a:t>
                      </a:r>
                    </a:p>
                  </a:txBody>
                </a:tc>
                <a:tc>
                  <a:txBody>
                    <a:bodyPr/>
                    <a:lstStyle/>
                    <a:p>
                      <a:pPr lvl="0" marL="0" indent="0" algn="l">
                        <a:buNone/>
                      </a:pPr>
                      <a:r>
                        <a:rPr/>
                        <a:t>1.47%</a:t>
                      </a:r>
                    </a:p>
                  </a:txBody>
                </a:tc>
              </a:tr>
              <a:tr h="0">
                <a:tc>
                  <a:txBody>
                    <a:bodyPr/>
                    <a:lstStyle/>
                    <a:p>
                      <a:pPr lvl="0" marL="0" indent="0" algn="r">
                        <a:buNone/>
                      </a:pPr>
                      <a:r>
                        <a:rPr/>
                        <a:t>18</a:t>
                      </a:r>
                    </a:p>
                  </a:txBody>
                </a:tc>
                <a:tc>
                  <a:txBody>
                    <a:bodyPr/>
                    <a:lstStyle/>
                    <a:p>
                      <a:pPr lvl="0" marL="0" indent="0" algn="r">
                        <a:buNone/>
                      </a:pPr>
                      <a:r>
                        <a:rPr/>
                        <a:t>6</a:t>
                      </a:r>
                    </a:p>
                  </a:txBody>
                </a:tc>
                <a:tc>
                  <a:txBody>
                    <a:bodyPr/>
                    <a:lstStyle/>
                    <a:p>
                      <a:pPr lvl="0" marL="0" indent="0" algn="l">
                        <a:buNone/>
                      </a:pPr>
                      <a:r>
                        <a:rPr/>
                        <a:t>0.80%</a:t>
                      </a:r>
                    </a:p>
                  </a:txBody>
                </a:tc>
              </a:tr>
              <a:tr h="0">
                <a:tc>
                  <a:txBody>
                    <a:bodyPr/>
                    <a:lstStyle/>
                    <a:p>
                      <a:pPr lvl="0" marL="0" indent="0" algn="r">
                        <a:buNone/>
                      </a:pPr>
                      <a:r>
                        <a:rPr/>
                        <a:t>19</a:t>
                      </a:r>
                    </a:p>
                  </a:txBody>
                </a:tc>
                <a:tc>
                  <a:txBody>
                    <a:bodyPr/>
                    <a:lstStyle/>
                    <a:p>
                      <a:pPr lvl="0" marL="0" indent="0" algn="r">
                        <a:buNone/>
                      </a:pPr>
                      <a:r>
                        <a:rPr/>
                        <a:t>0</a:t>
                      </a:r>
                    </a:p>
                  </a:txBody>
                </a:tc>
                <a:tc>
                  <a:txBody>
                    <a:bodyPr/>
                    <a:lstStyle/>
                    <a:p>
                      <a:pPr lvl="0" marL="0" indent="0" algn="l">
                        <a:buNone/>
                      </a:pPr>
                      <a:r>
                        <a:rPr/>
                        <a:t>0.00%</a:t>
                      </a:r>
                    </a:p>
                  </a:txBody>
                </a:tc>
              </a:tr>
              <a:tr h="0">
                <a:tc>
                  <a:txBody>
                    <a:bodyPr/>
                    <a:lstStyle/>
                    <a:p>
                      <a:pPr lvl="0" marL="0" indent="0" algn="r">
                        <a:buNone/>
                      </a:pPr>
                      <a:r>
                        <a:rPr/>
                        <a:t>20</a:t>
                      </a:r>
                    </a:p>
                  </a:txBody>
                </a:tc>
                <a:tc>
                  <a:txBody>
                    <a:bodyPr/>
                    <a:lstStyle/>
                    <a:p>
                      <a:pPr lvl="0" marL="0" indent="0" algn="r">
                        <a:buNone/>
                      </a:pPr>
                      <a:r>
                        <a:rPr/>
                        <a:t>2</a:t>
                      </a:r>
                    </a:p>
                  </a:txBody>
                </a:tc>
                <a:tc>
                  <a:txBody>
                    <a:bodyPr/>
                    <a:lstStyle/>
                    <a:p>
                      <a:pPr lvl="0" marL="0" indent="0" algn="l">
                        <a:buNone/>
                      </a:pPr>
                      <a:r>
                        <a:rPr/>
                        <a:t>0.27%</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status</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unexposed,</a:t>
                      </a:r>
                      <a:r>
                        <a:rPr/>
                        <a:t> </a:t>
                      </a:r>
                      <a:r>
                        <a:rPr/>
                        <a:t>uninfected</a:t>
                      </a:r>
                    </a:p>
                  </a:txBody>
                </a:tc>
                <a:tc>
                  <a:txBody>
                    <a:bodyPr/>
                    <a:lstStyle/>
                    <a:p>
                      <a:pPr lvl="0" marL="0" indent="0" algn="r">
                        <a:buNone/>
                      </a:pPr>
                      <a:r>
                        <a:rPr/>
                        <a:t>402</a:t>
                      </a:r>
                    </a:p>
                  </a:txBody>
                </a:tc>
                <a:tc>
                  <a:txBody>
                    <a:bodyPr/>
                    <a:lstStyle/>
                    <a:p>
                      <a:pPr lvl="0" marL="0" indent="0" algn="l">
                        <a:buNone/>
                      </a:pPr>
                      <a:r>
                        <a:rPr/>
                        <a:t>53.60%</a:t>
                      </a:r>
                    </a:p>
                  </a:txBody>
                </a:tc>
              </a:tr>
              <a:tr h="0">
                <a:tc>
                  <a:txBody>
                    <a:bodyPr/>
                    <a:lstStyle/>
                    <a:p>
                      <a:pPr lvl="0" marL="0" indent="0" algn="l">
                        <a:buNone/>
                      </a:pPr>
                      <a:r>
                        <a:rPr/>
                        <a:t>exposed,</a:t>
                      </a:r>
                      <a:r>
                        <a:rPr/>
                        <a:t> </a:t>
                      </a:r>
                      <a:r>
                        <a:rPr/>
                        <a:t>uninfected</a:t>
                      </a:r>
                    </a:p>
                  </a:txBody>
                </a:tc>
                <a:tc>
                  <a:txBody>
                    <a:bodyPr/>
                    <a:lstStyle/>
                    <a:p>
                      <a:pPr lvl="0" marL="0" indent="0" algn="r">
                        <a:buNone/>
                      </a:pPr>
                      <a:r>
                        <a:rPr/>
                        <a:t>167</a:t>
                      </a:r>
                    </a:p>
                  </a:txBody>
                </a:tc>
                <a:tc>
                  <a:txBody>
                    <a:bodyPr/>
                    <a:lstStyle/>
                    <a:p>
                      <a:pPr lvl="0" marL="0" indent="0" algn="l">
                        <a:buNone/>
                      </a:pPr>
                      <a:r>
                        <a:rPr/>
                        <a:t>22.27%</a:t>
                      </a:r>
                    </a:p>
                  </a:txBody>
                </a:tc>
              </a:tr>
              <a:tr h="0">
                <a:tc>
                  <a:txBody>
                    <a:bodyPr/>
                    <a:lstStyle/>
                    <a:p>
                      <a:pPr lvl="0" marL="0" indent="0" algn="l">
                        <a:buNone/>
                      </a:pPr>
                      <a:r>
                        <a:rPr/>
                        <a:t>infected</a:t>
                      </a:r>
                    </a:p>
                  </a:txBody>
                </a:tc>
                <a:tc>
                  <a:txBody>
                    <a:bodyPr/>
                    <a:lstStyle/>
                    <a:p>
                      <a:pPr lvl="0" marL="0" indent="0" algn="r">
                        <a:buNone/>
                      </a:pPr>
                      <a:r>
                        <a:rPr/>
                        <a:t>181</a:t>
                      </a:r>
                    </a:p>
                  </a:txBody>
                </a:tc>
                <a:tc>
                  <a:txBody>
                    <a:bodyPr/>
                    <a:lstStyle/>
                    <a:p>
                      <a:pPr lvl="0" marL="0" indent="0" algn="l">
                        <a:buNone/>
                      </a:pPr>
                      <a:r>
                        <a:rPr/>
                        <a:t>24.13%</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datset with categorical variables only, count tables can be a very concise way of storing / displaying an entire dataset.</a:t>
            </a:r>
          </a:p>
          <a:p>
            <a:pPr lvl="0" marL="0" indent="0">
              <a:buNone/>
            </a:pPr>
            <a:r>
              <a:rPr/>
              <a:t>For example, the dataset recording age status (child / adult), sex (male / female), class of travel (1</a:t>
            </a:r>
            <a:r>
              <a:rPr baseline="30000"/>
              <a:t>st</a:t>
            </a:r>
            <a:r>
              <a:rPr/>
              <a:t>, 2</a:t>
            </a:r>
            <a:r>
              <a:rPr baseline="30000"/>
              <a:t>nd</a:t>
            </a:r>
            <a:r>
              <a:rPr/>
              <a:t>, 3</a:t>
            </a:r>
            <a:r>
              <a:rPr baseline="30000"/>
              <a:t>rd</a:t>
            </a:r>
            <a:r>
              <a:rPr/>
              <a:t> or crew) and survival status (alive / dead) can be recorded as 2,201 individual records:</a:t>
            </a:r>
          </a:p>
          <a:p>
            <a:pPr lvl="0" marL="1270000" indent="0">
              <a:buNone/>
            </a:pPr>
            <a:r>
              <a:rPr sz="1800">
                <a:latin typeface="Courier"/>
              </a:rPr>
              <a:t>##      class   age  sex survival
## 112    1st Adult Male     dead
## 900   Crew Adult Male    alive
## 396    3rd Adult Male    alive
## 125    1st Adult Male     dead
## 299    2nd Adult Male     dead
## 1342  Crew Adult Male     dead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But the entire dataset can also be shown as 14 rows of data:</a:t>
            </a:r>
          </a:p>
          <a:p>
            <a:pPr lvl="0" marL="1270000" indent="0">
              <a:buNone/>
            </a:pPr>
            <a:r>
              <a:rPr sz="1800">
                <a:latin typeface="Courier"/>
              </a:rPr>
              <a:t>##    class   age    sex survivors dead
## 1    1st Adult   Male        57  118
## 2    2nd Adult   Male        14  154
## 3    3rd Adult   Male        75  387
## 4   Crew Adult   Male       192  670
## 5    1st Child   Male         5    0
## 6    2nd Child   Male        11    0
## 7    3rd Child   Male        13   35
## 8    1st Adult Female       140    4
## 9    2nd Adult Female        80   13
## 10   3rd Adult Female        76   89</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    class   age    sex survivors dead
## 11  Crew Adult Female        20    3
## 12   1st Child Female         1    0
## 13   2nd Child Female        13    0
## 14   3rd Child Female        14   17</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useful way to summarise two categorical variables together is to produce a </a:t>
            </a:r>
            <a:r>
              <a:rPr b="1"/>
              <a:t>cross-tabulation table</a:t>
            </a:r>
            <a:r>
              <a:rPr/>
              <a:t>, also called a </a:t>
            </a:r>
            <a:r>
              <a:rPr b="1"/>
              <a:t>contingency table</a:t>
            </a:r>
            <a:r>
              <a:rPr/>
              <a:t>.</a:t>
            </a:r>
          </a:p>
          <a:p>
            <a:pPr lvl="0" marL="0" indent="0">
              <a:buNone/>
            </a:pPr>
            <a:r>
              <a:rPr/>
              <a:t>Apart from summarising 2 variables simulateneously, a contingency table is also useful to assess whether the 2 variables are associated with each other and a first step in an association test (see lecture on hypothesis testing).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instance, in the Titanic dataset we can cross-tabulate class and survival:</a:t>
            </a:r>
          </a:p>
          <a:p>
            <a:pPr lvl="0" marL="1270000" indent="0">
              <a:buNone/>
            </a:pPr>
            <a:r>
              <a:rPr sz="1800">
                <a:latin typeface="Courier"/>
              </a:rPr>
              <a:t>##        
##         1st 2nd 3rd Crew
##   alive 203 118 178  212
##   dead  122 167 528  673</a:t>
            </a:r>
          </a:p>
          <a:p>
            <a:pPr lvl="0" marL="0" indent="0">
              <a:buNone/>
            </a:pPr>
            <a:r>
              <a:rPr/>
              <a:t>Or age and survival:</a:t>
            </a:r>
          </a:p>
          <a:p>
            <a:pPr lvl="0" marL="1270000" indent="0">
              <a:buNone/>
            </a:pPr>
            <a:r>
              <a:rPr sz="1800">
                <a:latin typeface="Courier"/>
              </a:rPr>
              <a:t>##        
##         alive dead
##   Adult   654 1438
##   Child    57   52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arbitrary distributions of </a:t>
                </a:r>
                <a:r>
                  <a:rPr i="1"/>
                  <a:t>quantitative</a:t>
                </a:r>
                <a:r>
                  <a:rPr/>
                  <a:t> variables, it is often helpful to summarise its </a:t>
                </a:r>
                <a:r>
                  <a:rPr b="1"/>
                  <a:t>central tendency</a:t>
                </a:r>
                <a:r>
                  <a:rPr/>
                  <a:t>: a central or typical value for this distribution. If one had to summarise an entire distribution by just one number, this number would be some measure of central trendency.</a:t>
                </a:r>
              </a:p>
              <a:p>
                <a:pPr lvl="0" marL="0" indent="0">
                  <a:buNone/>
                </a:pPr>
                <a14:m>
                  <m:oMathPara xmlns:m="http://schemas.openxmlformats.org/officeDocument/2006/math">
                    <m:oMathParaPr>
                      <m:jc m:val="center"/>
                    </m:oMathParaPr>
                    <m:oMath>
                      <m:r>
                        <m:t> </m:t>
                      </m:r>
                    </m:oMath>
                  </m:oMathPara>
                </a14:m>
              </a:p>
              <a:p>
                <a:pPr lvl="0" marL="0" indent="0">
                  <a:buNone/>
                </a:pPr>
                <a:r>
                  <a:rPr/>
                  <a:t>There are are more than one possible measure that we can use to estimate the central tendency of a distribution. Commonly, central tendency statistics are called </a:t>
                </a:r>
                <a:r>
                  <a:rPr b="1"/>
                  <a:t>averages</a:t>
                </a:r>
                <a:r>
                  <a:rPr/>
                  <a:t>.</a:t>
                </a:r>
              </a:p>
              <a:p>
                <a:pPr lvl="0" marL="0" indent="0">
                  <a:buNone/>
                </a:pPr>
                <a14:m>
                  <m:oMathPara xmlns:m="http://schemas.openxmlformats.org/officeDocument/2006/math">
                    <m:oMathParaPr>
                      <m:jc m:val="center"/>
                    </m:oMathParaPr>
                    <m:oMath>
                      <m:r>
                        <m:t> </m:t>
                      </m:r>
                    </m:oMath>
                  </m:oMathPara>
                </a14:m>
              </a:p>
              <a:p>
                <a:pPr lvl="0" marL="0" indent="0">
                  <a:buNone/>
                </a:pPr>
                <a:r>
                  <a:rPr/>
                  <a:t>We will cover the 3 most commonly used one: </a:t>
                </a:r>
                <a:r>
                  <a:rPr i="1"/>
                  <a:t>mean</a:t>
                </a:r>
                <a:r>
                  <a:rPr/>
                  <a:t>, </a:t>
                </a:r>
                <a:r>
                  <a:rPr i="1"/>
                  <a:t>median</a:t>
                </a:r>
                <a:r>
                  <a:rPr/>
                  <a:t>, </a:t>
                </a:r>
                <a:r>
                  <a:rPr i="1"/>
                  <a:t>mode</a:t>
                </a:r>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look at how to summarise key aspects of a dataset, how to present this and how to explore a new dataset before starting any analysis.</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We have already seen the mean for theoretical, parametric distributions: it is the expected value </a:t>
                </a:r>
                <a14:m>
                  <m:oMath xmlns:m="http://schemas.openxmlformats.org/officeDocument/2006/math">
                    <m:r>
                      <m:t>μ</m:t>
                    </m:r>
                    <m:r>
                      <m:t>=</m:t>
                    </m:r>
                    <m:r>
                      <m:t>E</m:t>
                    </m:r>
                    <m:r>
                      <m:t>[</m:t>
                    </m:r>
                    <m:r>
                      <m:t>X</m:t>
                    </m:r>
                    <m:r>
                      <m:t>]</m:t>
                    </m:r>
                  </m:oMath>
                </a14:m>
                <a:r>
                  <a:rPr/>
                  <a:t>. 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calulate the </a:t>
                </a:r>
                <a:r>
                  <a:rPr b="1"/>
                  <a:t>sample mean</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r>
                        <m:t>=</m:t>
                      </m:r>
                      <m:r>
                        <m:t>(</m:t>
                      </m:r>
                      <m:sSub>
                        <m:e>
                          <m:r>
                            <m:t>x</m:t>
                          </m:r>
                        </m:e>
                        <m:sub>
                          <m:r>
                            <m:t>1</m:t>
                          </m:r>
                        </m:sub>
                      </m:sSub>
                      <m:r>
                        <m:t>+</m:t>
                      </m:r>
                      <m:r>
                        <m:t>…</m:t>
                      </m:r>
                      <m:r>
                        <m:t>+</m:t>
                      </m:r>
                      <m:sSub>
                        <m:e>
                          <m:r>
                            <m:t>x</m:t>
                          </m:r>
                        </m:e>
                        <m:sub>
                          <m:r>
                            <m:t>n</m:t>
                          </m:r>
                        </m:sub>
                      </m:sSub>
                      <m:r>
                        <m:t>)</m:t>
                      </m:r>
                      <m:r>
                        <m:t>/</m:t>
                      </m:r>
                      <m:r>
                        <m:t>n</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Note that the above is the </a:t>
                </a:r>
                <a:r>
                  <a:rPr i="1"/>
                  <a:t>arithmetic mean</a:t>
                </a:r>
                <a:r>
                  <a:rPr/>
                  <a:t>. Unless otherwise specified, ‘mean’ will usually refer to the arithmetic mean. There are however two more commonly used means:</a:t>
                </a:r>
              </a:p>
              <a:p>
                <a:pPr lvl="0" marL="0" indent="0">
                  <a:buNone/>
                </a:pPr>
                <a14:m>
                  <m:oMathPara xmlns:m="http://schemas.openxmlformats.org/officeDocument/2006/math">
                    <m:oMathParaPr>
                      <m:jc m:val="center"/>
                    </m:oMathParaPr>
                    <m:oMath>
                      <m:r>
                        <m:t> </m:t>
                      </m:r>
                    </m:oMath>
                  </m:oMathPara>
                </a14:m>
              </a:p>
              <a:p>
                <a:pPr lvl="1"/>
                <a:r>
                  <a:rPr/>
                  <a:t>The </a:t>
                </a:r>
                <a:r>
                  <a:rPr i="1"/>
                  <a:t>geometric mean</a:t>
                </a:r>
                <a:r>
                  <a:rPr/>
                  <a:t>: </a:t>
                </a:r>
                <a14:m>
                  <m:oMath xmlns:m="http://schemas.openxmlformats.org/officeDocument/2006/math">
                    <m:sSup>
                      <m:e>
                        <m:d>
                          <m:dPr>
                            <m:begChr m:val="("/>
                            <m:endChr m:val=")"/>
                            <m:grow/>
                          </m:dPr>
                          <m:e>
                            <m:nary>
                              <m:naryPr>
                                <m:chr m:val="∏"/>
                                <m:limLoc m:val="undOvr"/>
                                <m:subHide m:val="0"/>
                                <m:supHide m:val="0"/>
                              </m:naryPr>
                              <m:sub>
                                <m:r>
                                  <m:t>i</m:t>
                                </m:r>
                                <m:r>
                                  <m:t>=</m:t>
                                </m:r>
                                <m:r>
                                  <m:t>1</m:t>
                                </m:r>
                              </m:sub>
                              <m:sup>
                                <m:r>
                                  <m:t>n</m:t>
                                </m:r>
                              </m:sup>
                              <m:e>
                                <m:sSub>
                                  <m:e>
                                    <m:r>
                                      <m:t>x</m:t>
                                    </m:r>
                                  </m:e>
                                  <m:sub>
                                    <m:r>
                                      <m:t>i</m:t>
                                    </m:r>
                                  </m:sub>
                                </m:sSub>
                              </m:e>
                            </m:nary>
                          </m:e>
                        </m:d>
                      </m:e>
                      <m:sup>
                        <m:r>
                          <m:t>1</m:t>
                        </m:r>
                        <m:r>
                          <m:t>/</m:t>
                        </m:r>
                        <m:r>
                          <m:t>n</m:t>
                        </m:r>
                      </m:sup>
                    </m:sSup>
                    <m:r>
                      <m:t>=</m:t>
                    </m:r>
                    <m:rad>
                      <m:deg>
                        <m:r>
                          <m:t>n</m:t>
                        </m:r>
                      </m:deg>
                      <m:e>
                        <m:sSub>
                          <m:e>
                            <m:r>
                              <m:t>x</m:t>
                            </m:r>
                          </m:e>
                          <m:sub>
                            <m:r>
                              <m:t>1</m:t>
                            </m:r>
                          </m:sub>
                        </m:sSub>
                        <m:r>
                          <m:t>⋅</m:t>
                        </m:r>
                        <m:sSub>
                          <m:e>
                            <m:r>
                              <m:t>x</m:t>
                            </m:r>
                          </m:e>
                          <m:sub>
                            <m:r>
                              <m:t>2</m:t>
                            </m:r>
                          </m:sub>
                        </m:sSub>
                        <m:r>
                          <m:t>⋅</m:t>
                        </m:r>
                        <m:r>
                          <m:t>…</m:t>
                        </m:r>
                        <m:r>
                          <m:t>⋅</m:t>
                        </m:r>
                        <m:sSub>
                          <m:e>
                            <m:r>
                              <m:t>x</m:t>
                            </m:r>
                          </m:e>
                          <m:sub>
                            <m:r>
                              <m:t>n</m:t>
                            </m:r>
                          </m:sub>
                        </m:sSub>
                      </m:e>
                    </m:rad>
                  </m:oMath>
                </a14:m>
                <a:r>
                  <a:rPr/>
                  <a:t>.</a:t>
                </a:r>
              </a:p>
              <a:p>
                <a:pPr lvl="0" marL="0" indent="0">
                  <a:buNone/>
                </a:pPr>
                <a14:m>
                  <m:oMathPara xmlns:m="http://schemas.openxmlformats.org/officeDocument/2006/math">
                    <m:oMathParaPr>
                      <m:jc m:val="center"/>
                    </m:oMathParaPr>
                    <m:oMath>
                      <m:r>
                        <m:t> </m:t>
                      </m:r>
                    </m:oMath>
                  </m:oMathPara>
                </a14:m>
              </a:p>
              <a:p>
                <a:pPr lvl="1"/>
                <a:r>
                  <a:rPr/>
                  <a:t>The </a:t>
                </a:r>
                <a:r>
                  <a:rPr i="1"/>
                  <a:t>harmonic mean</a:t>
                </a:r>
                <a:r>
                  <a:rPr/>
                  <a:t>: </a:t>
                </a:r>
                <a14:m>
                  <m:oMath xmlns:m="http://schemas.openxmlformats.org/officeDocument/2006/math">
                    <m:f>
                      <m:fPr>
                        <m:type m:val="bar"/>
                      </m:fPr>
                      <m:num>
                        <m:r>
                          <m:t>n</m:t>
                        </m:r>
                      </m:num>
                      <m:den>
                        <m:r>
                          <m:t>1</m:t>
                        </m:r>
                        <m:r>
                          <m:t>/</m:t>
                        </m:r>
                        <m:sSub>
                          <m:e>
                            <m:r>
                              <m:t>x</m:t>
                            </m:r>
                          </m:e>
                          <m:sub>
                            <m:r>
                              <m:t>1</m:t>
                            </m:r>
                          </m:sub>
                        </m:sSub>
                        <m:r>
                          <m:t>+</m:t>
                        </m:r>
                        <m:r>
                          <m:t>…</m:t>
                        </m:r>
                        <m:r>
                          <m:t>+</m:t>
                        </m:r>
                        <m:r>
                          <m:t>1</m:t>
                        </m:r>
                        <m:r>
                          <m:t>/</m:t>
                        </m:r>
                        <m:sSub>
                          <m:e>
                            <m:r>
                              <m:t>x</m:t>
                            </m:r>
                          </m:e>
                          <m:sub>
                            <m:r>
                              <m:t>n</m:t>
                            </m:r>
                          </m:sub>
                        </m:sSub>
                      </m:den>
                    </m:f>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The mean is a good measure of central tendency for symmetrically distributed random variables: it will be equal to the value around which the data are symmetric.</a:t>
                </a:r>
              </a:p>
              <a:p>
                <a:pPr lvl="0" marL="0" indent="0">
                  <a:buNone/>
                </a:pPr>
                <a:r>
                  <a:rPr/>
                  <a:t>For skewly distributed data, the </a:t>
                </a:r>
                <a:r>
                  <a:rPr b="1"/>
                  <a:t>median</a:t>
                </a:r>
                <a:r>
                  <a:rPr/>
                  <a:t> is a better measure of central tendency: it is the value so that half of the data are less or equal than it and half of the data are greater or equal than it. In other words, it is the value separating the lesser and greater halves of the dataset.</a:t>
                </a:r>
              </a:p>
              <a:p>
                <a:pPr lvl="0" marL="0" indent="0">
                  <a:buNone/>
                </a:pPr>
                <a:r>
                  <a:rPr/>
                  <a:t>Formally, for a random variable </a:t>
                </a:r>
                <a14:m>
                  <m:oMath xmlns:m="http://schemas.openxmlformats.org/officeDocument/2006/math">
                    <m:r>
                      <m:t>X</m:t>
                    </m:r>
                  </m:oMath>
                </a14:m>
                <a:r>
                  <a:rPr/>
                  <a:t>, the median m is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m:t>
                      </m:r>
                      <m:r>
                        <m:t>∈</m:t>
                      </m:r>
                      <m:r>
                        <m:t>Ω</m:t>
                      </m:r>
                      <m:r>
                        <m:t>:</m:t>
                      </m:r>
                      <m:r>
                        <m:t>P</m:t>
                      </m:r>
                      <m:r>
                        <m:t>(</m:t>
                      </m:r>
                      <m:r>
                        <m:t>X</m:t>
                      </m:r>
                      <m:r>
                        <m:t>≤</m:t>
                      </m:r>
                      <m:r>
                        <m:t>m</m:t>
                      </m:r>
                      <m:r>
                        <m:t>)</m:t>
                      </m:r>
                      <m:r>
                        <m:t>=</m:t>
                      </m:r>
                      <m:r>
                        <m:t>P</m:t>
                      </m:r>
                      <m:r>
                        <m:t>(</m:t>
                      </m:r>
                      <m:r>
                        <m:t>X</m:t>
                      </m:r>
                      <m:r>
                        <m:t>≥</m:t>
                      </m:r>
                      <m:r>
                        <m:t>m</m:t>
                      </m:r>
                      <m:r>
                        <m:t>)</m:t>
                      </m:r>
                      <m:r>
                        <m:t>=</m:t>
                      </m:r>
                      <m:r>
                        <m:t>0.5</m:t>
                      </m:r>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sort the data from smallest to largest: </a:t>
                </a:r>
                <a14:m>
                  <m:oMath xmlns:m="http://schemas.openxmlformats.org/officeDocument/2006/math">
                    <m:sSub>
                      <m:e>
                        <m:r>
                          <m:t>x</m:t>
                        </m:r>
                      </m:e>
                      <m:sub>
                        <m:r>
                          <m:t>(</m:t>
                        </m:r>
                        <m:r>
                          <m:t>1</m:t>
                        </m:r>
                        <m:r>
                          <m:t>)</m:t>
                        </m:r>
                      </m:sub>
                    </m:sSub>
                    <m:r>
                      <m:t>≤</m:t>
                    </m:r>
                    <m:sSub>
                      <m:e>
                        <m:r>
                          <m:t>x</m:t>
                        </m:r>
                      </m:e>
                      <m:sub>
                        <m:r>
                          <m:t>(</m:t>
                        </m:r>
                        <m:r>
                          <m:t>2</m:t>
                        </m:r>
                        <m:r>
                          <m:t>)</m:t>
                        </m:r>
                      </m:sub>
                    </m:sSub>
                    <m:r>
                      <m:t>≤</m:t>
                    </m:r>
                    <m:r>
                      <m:t>…</m:t>
                    </m:r>
                    <m:r>
                      <m:t>≤</m:t>
                    </m:r>
                    <m:sSub>
                      <m:e>
                        <m:r>
                          <m:t>x</m:t>
                        </m:r>
                      </m:e>
                      <m:sub>
                        <m:r>
                          <m:t>(</m:t>
                        </m:r>
                        <m:r>
                          <m:t>n</m:t>
                        </m:r>
                        <m:r>
                          <m:t>)</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then the value with index </a:t>
                </a:r>
                <a14:m>
                  <m:oMath xmlns:m="http://schemas.openxmlformats.org/officeDocument/2006/math">
                    <m:r>
                      <m:t>(</m:t>
                    </m:r>
                    <m:r>
                      <m:t>n</m:t>
                    </m:r>
                    <m:r>
                      <m:t>+</m:t>
                    </m:r>
                    <m:r>
                      <m:t>1</m:t>
                    </m:r>
                    <m:r>
                      <m:t>)</m:t>
                    </m:r>
                    <m:r>
                      <m:t>/</m:t>
                    </m:r>
                    <m:r>
                      <m:t>2</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If the number if observed value is odd, this is simply the middle value; if the number of values is even it is the average of </a:t>
                </a:r>
                <a14:m>
                  <m:oMath xmlns:m="http://schemas.openxmlformats.org/officeDocument/2006/math">
                    <m:sSub>
                      <m:e>
                        <m:r>
                          <m:t>x</m:t>
                        </m:r>
                      </m:e>
                      <m:sub>
                        <m:r>
                          <m:t>(</m:t>
                        </m:r>
                        <m:r>
                          <m:t>n</m:t>
                        </m:r>
                        <m:r>
                          <m:t>/</m:t>
                        </m:r>
                        <m:r>
                          <m:t>2</m:t>
                        </m:r>
                        <m:r>
                          <m:t>)</m:t>
                        </m:r>
                      </m:sub>
                    </m:sSub>
                  </m:oMath>
                </a14:m>
                <a:r>
                  <a:rPr/>
                  <a:t> and </a:t>
                </a:r>
                <a14:m>
                  <m:oMath xmlns:m="http://schemas.openxmlformats.org/officeDocument/2006/math">
                    <m:sSub>
                      <m:e>
                        <m:r>
                          <m:t>x</m:t>
                        </m:r>
                      </m:e>
                      <m:sub>
                        <m:r>
                          <m:t>(</m:t>
                        </m:r>
                        <m:r>
                          <m:t>n</m:t>
                        </m:r>
                        <m:r>
                          <m:t>/</m:t>
                        </m:r>
                        <m:r>
                          <m:t>2</m:t>
                        </m:r>
                        <m:r>
                          <m:t>+</m:t>
                        </m:r>
                        <m:r>
                          <m:t>1</m:t>
                        </m:r>
                        <m:r>
                          <m:t>)</m:t>
                        </m:r>
                      </m:sub>
                    </m:sSub>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Mode</a:t>
                </a:r>
              </a:p>
              <a:p>
                <a:pPr lvl="0" marL="0" indent="0">
                  <a:buNone/>
                </a:pPr>
                <a:r>
                  <a:rPr/>
                  <a:t>Another measure of central tendency is the </a:t>
                </a:r>
                <a:r>
                  <a:rPr b="1"/>
                  <a:t>mode</a:t>
                </a:r>
                <a:r>
                  <a:rPr/>
                  <a:t> of the distribution: it is the value where the distribution function (pmf or pdf) reaches its maximum.</a:t>
                </a:r>
              </a:p>
              <a:p>
                <a:pPr lvl="0" marL="0" indent="0">
                  <a:buNone/>
                </a:pPr>
                <a14:m>
                  <m:oMathPara xmlns:m="http://schemas.openxmlformats.org/officeDocument/2006/math">
                    <m:oMathParaPr>
                      <m:jc m:val="center"/>
                    </m:oMathParaPr>
                    <m:oMath>
                      <m:r>
                        <m:t> </m:t>
                      </m:r>
                    </m:oMath>
                  </m:oMathPara>
                </a14:m>
              </a:p>
              <a:p>
                <a:pPr lvl="0" marL="0" indent="0">
                  <a:buNone/>
                </a:pPr>
                <a:r>
                  <a:rPr/>
                  <a:t>For general distributions and observed data, there is no simple formula to calculate the mode. In fact, it may even not be unique and for some pathological distributions it is not defined.</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p:pic>
        <p:nvPicPr>
          <p:cNvPr descr="COM_MScBioinformatics_2020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a measure of central tendency, allows us to summarise one aspect of the data and/or their distribution. However, central tendency does not tell us anything about how spread out around this central value the data are.</a:t>
                </a:r>
              </a:p>
              <a:p>
                <a:pPr lvl="0" marL="0" indent="0">
                  <a:buNone/>
                </a:pPr>
                <a14:m>
                  <m:oMathPara xmlns:m="http://schemas.openxmlformats.org/officeDocument/2006/math">
                    <m:oMathParaPr>
                      <m:jc m:val="center"/>
                    </m:oMathParaPr>
                    <m:oMath>
                      <m:r>
                        <m:t> </m:t>
                      </m:r>
                    </m:oMath>
                  </m:oMathPara>
                </a14:m>
              </a:p>
              <a:p>
                <a:pPr lvl="0" marL="0" indent="0">
                  <a:buNone/>
                </a:pPr>
                <a:r>
                  <a:rPr/>
                  <a:t>For this we need a measure of </a:t>
                </a:r>
                <a:r>
                  <a:rPr b="1"/>
                  <a:t>dispersion</a:t>
                </a:r>
                <a:r>
                  <a:rPr/>
                  <a:t>. The smaller the dispersion, the better the mean or median represent the data as a whole.</a:t>
                </a:r>
              </a:p>
              <a:p>
                <a:pPr lvl="0" marL="0" indent="0">
                  <a:buNone/>
                </a:pPr>
                <a14:m>
                  <m:oMathPara xmlns:m="http://schemas.openxmlformats.org/officeDocument/2006/math">
                    <m:oMathParaPr>
                      <m:jc m:val="center"/>
                    </m:oMathParaPr>
                    <m:oMath>
                      <m:r>
                        <m:t> </m:t>
                      </m:r>
                    </m:oMath>
                  </m:oMathPara>
                </a14:m>
              </a:p>
              <a:p>
                <a:pPr lvl="0" marL="0" indent="0">
                  <a:buNone/>
                </a:pPr>
                <a:r>
                  <a:rPr/>
                  <a:t>Again, there are many such measures, but the most important ones are the </a:t>
                </a:r>
                <a:r>
                  <a:rPr i="1"/>
                  <a:t>range</a:t>
                </a:r>
                <a:r>
                  <a:rPr/>
                  <a:t>, the </a:t>
                </a:r>
                <a:r>
                  <a:rPr i="1"/>
                  <a:t>interquartile range</a:t>
                </a:r>
                <a:r>
                  <a:rPr/>
                  <a:t> and the </a:t>
                </a:r>
                <a:r>
                  <a:rPr i="1"/>
                  <a:t>variance</a:t>
                </a:r>
                <a:r>
                  <a:rPr/>
                  <a:t>.</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In statistics, the word </a:t>
                </a:r>
                <a:r>
                  <a:rPr b="1"/>
                  <a:t>range</a:t>
                </a:r>
                <a:r>
                  <a:rPr/>
                  <a:t> has 2 meanings: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the range of a random variable </a:t>
                </a:r>
                <a14:m>
                  <m:oMath xmlns:m="http://schemas.openxmlformats.org/officeDocument/2006/math">
                    <m:r>
                      <m:t>X</m:t>
                    </m:r>
                  </m:oMath>
                </a14:m>
                <a:r>
                  <a:rPr/>
                  <a:t> is the shortest interval containing all possible values of </a:t>
                </a:r>
                <a14:m>
                  <m:oMath xmlns:m="http://schemas.openxmlformats.org/officeDocument/2006/math">
                    <m:r>
                      <m:t>X</m:t>
                    </m:r>
                  </m:oMath>
                </a14:m>
                <a:r>
                  <a:rPr/>
                  <a:t>.</a:t>
                </a:r>
              </a:p>
              <a:p>
                <a:pPr lvl="1">
                  <a:buAutoNum type="arabicPeriod"/>
                </a:pPr>
                <a14:m>
                  <m:oMath xmlns:m="http://schemas.openxmlformats.org/officeDocument/2006/math">
                    <m:r>
                      <m:t> </m:t>
                    </m:r>
                  </m:oMath>
                </a14:m>
                <a:r>
                  <a:rPr/>
                  <a:t> As a measure of dispersion, range is the difference between the largest / </a:t>
                </a:r>
                <a:r>
                  <a:rPr b="1"/>
                  <a:t>maximimum</a:t>
                </a:r>
                <a:r>
                  <a:rPr/>
                  <a:t> and smallest / </a:t>
                </a:r>
                <a:r>
                  <a:rPr b="1"/>
                  <a:t>minimum</a:t>
                </a:r>
                <a:r>
                  <a:rPr/>
                  <a:t> values in an observed dataset: </a:t>
                </a:r>
                <a14:m>
                  <m:oMath xmlns:m="http://schemas.openxmlformats.org/officeDocument/2006/math">
                    <m:r>
                      <m:t>r</m:t>
                    </m:r>
                    <m:r>
                      <m:t>a</m:t>
                    </m:r>
                    <m:r>
                      <m:t>n</m:t>
                    </m:r>
                    <m:r>
                      <m:t>g</m:t>
                    </m:r>
                    <m:r>
                      <m:t>e</m:t>
                    </m:r>
                    <m:r>
                      <m:t>=</m:t>
                    </m:r>
                    <m:r>
                      <m:t>m</m:t>
                    </m:r>
                    <m:r>
                      <m:t>a</m:t>
                    </m:r>
                    <m:r>
                      <m:t>x</m:t>
                    </m:r>
                    <m:r>
                      <m:t>−</m:t>
                    </m:r>
                    <m:r>
                      <m:t>m</m:t>
                    </m:r>
                    <m:r>
                      <m:t>i</m:t>
                    </m:r>
                    <m:r>
                      <m:t>n</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The minimum and maximum are not robust statistics: they can be quite extreme values if outliers are present in the data. A single, arbitrarily large data value is sufficient for the range to become arbitrarily large as well. As a consequence, the range (both as an interval and a measure of dispersion) is not robust either.</a:t>
            </a:r>
          </a:p>
          <a:p>
            <a:pPr lvl="0" marL="0" indent="0">
              <a:buNone/>
            </a:pPr>
            <a:r>
              <a:rPr/>
              <a:t>For this reason, measures that summarise the </a:t>
            </a:r>
            <a:r>
              <a:rPr i="1"/>
              <a:t>average</a:t>
            </a:r>
            <a:r>
              <a:rPr/>
              <a:t> or </a:t>
            </a:r>
            <a:r>
              <a:rPr i="1"/>
              <a:t>central</a:t>
            </a:r>
            <a:r>
              <a:rPr/>
              <a:t> spread are often preferred.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b="1"/>
                  <a:t>q-quantiles</a:t>
                </a:r>
                <a:r>
                  <a:rPr/>
                  <a:t> of a random variable are ordered values dividing the range of a random variable </a:t>
                </a:r>
                <a14:m>
                  <m:oMath xmlns:m="http://schemas.openxmlformats.org/officeDocument/2006/math">
                    <m:r>
                      <m:t>X</m:t>
                    </m:r>
                  </m:oMath>
                </a14:m>
                <a:r>
                  <a:rPr/>
                  <a:t> into </a:t>
                </a:r>
                <a14:m>
                  <m:oMath xmlns:m="http://schemas.openxmlformats.org/officeDocument/2006/math">
                    <m:r>
                      <m:t>q</m:t>
                    </m:r>
                  </m:oMath>
                </a14:m>
                <a:r>
                  <a:rPr/>
                  <a:t> intervals of equal probability. When </a:t>
                </a:r>
                <a14:m>
                  <m:oMath xmlns:m="http://schemas.openxmlformats.org/officeDocument/2006/math">
                    <m:r>
                      <m:t>q</m:t>
                    </m:r>
                    <m:r>
                      <m:t>=</m:t>
                    </m:r>
                    <m:r>
                      <m:t>4</m:t>
                    </m:r>
                  </m:oMath>
                </a14:m>
                <a:r>
                  <a:rPr/>
                  <a:t>, the q-quantiles are called </a:t>
                </a:r>
                <a:r>
                  <a:rPr b="1"/>
                  <a:t>quartiles</a:t>
                </a:r>
                <a:r>
                  <a:rPr/>
                  <a:t>, when </a:t>
                </a:r>
                <a14:m>
                  <m:oMath xmlns:m="http://schemas.openxmlformats.org/officeDocument/2006/math">
                    <m:r>
                      <m:t>q</m:t>
                    </m:r>
                    <m:r>
                      <m:t>=</m:t>
                    </m:r>
                    <m:r>
                      <m:t>100</m:t>
                    </m:r>
                  </m:oMath>
                </a14:m>
                <a:r>
                  <a:rPr/>
                  <a:t>, the q-quantiles are called </a:t>
                </a:r>
                <a:r>
                  <a:rPr b="1"/>
                  <a:t>percentiles</a:t>
                </a:r>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a special case of a quantile: it is the only 2-quantile and it is equal to the 2</a:t>
                </a:r>
                <a:r>
                  <a:rPr baseline="30000"/>
                  <a:t>nd</a:t>
                </a:r>
                <a:r>
                  <a:rPr/>
                  <a:t> quartile and the 50</a:t>
                </a:r>
                <a:r>
                  <a:rPr baseline="30000"/>
                  <a:t>th</a:t>
                </a:r>
                <a:r>
                  <a:rPr/>
                  <a:t> percentile.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a:t>The </a:t>
                </a:r>
                <a:r>
                  <a:rPr b="1"/>
                  <a:t>interquartile range (IQR)</a:t>
                </a:r>
                <a:r>
                  <a:rPr/>
                  <a:t> summarises the central dispersion:</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it is given by the interval from the 25</a:t>
                </a:r>
                <a:r>
                  <a:rPr baseline="30000"/>
                  <a:t>th</a:t>
                </a:r>
                <a:r>
                  <a:rPr/>
                  <a:t> to the 75</a:t>
                </a:r>
                <a:r>
                  <a:rPr baseline="30000"/>
                  <a:t>th</a:t>
                </a:r>
                <a:r>
                  <a:rPr/>
                  <a:t> percentile of the data. The 25</a:t>
                </a:r>
                <a:r>
                  <a:rPr baseline="30000"/>
                  <a:t>th</a:t>
                </a:r>
                <a:r>
                  <a:rPr/>
                  <a:t> percentile is also called the 1</a:t>
                </a:r>
                <a:r>
                  <a:rPr baseline="30000"/>
                  <a:t>st</a:t>
                </a:r>
                <a:r>
                  <a:rPr/>
                  <a:t> quartile and the 75</a:t>
                </a:r>
                <a:r>
                  <a:rPr baseline="30000"/>
                  <a:t>th</a:t>
                </a:r>
                <a:r>
                  <a:rPr/>
                  <a:t> percentile is the 3</a:t>
                </a:r>
                <a:r>
                  <a:rPr baseline="30000"/>
                  <a:t>rd</a:t>
                </a:r>
                <a:r>
                  <a:rPr/>
                  <a:t> quartile. In other words, the IQR contains the middle 50% of the data.</a:t>
                </a:r>
              </a:p>
              <a:p>
                <a:pPr lvl="1">
                  <a:buAutoNum type="arabicPeriod"/>
                </a:pPr>
                <a14:m>
                  <m:oMath xmlns:m="http://schemas.openxmlformats.org/officeDocument/2006/math">
                    <m:r>
                      <m:t> </m:t>
                    </m:r>
                  </m:oMath>
                </a14:m>
                <a:r>
                  <a:rPr/>
                  <a:t> As a measure of dispersion, the IQR is defined as the difference between the 3</a:t>
                </a:r>
                <a:r>
                  <a:rPr baseline="30000"/>
                  <a:t>rd</a:t>
                </a:r>
                <a:r>
                  <a:rPr/>
                  <a:t> quartile and the 1</a:t>
                </a:r>
                <a:r>
                  <a:rPr baseline="30000"/>
                  <a:t>st</a:t>
                </a:r>
                <a:r>
                  <a:rPr/>
                  <a:t> quartile: </a:t>
                </a:r>
                <a14:m>
                  <m:oMath xmlns:m="http://schemas.openxmlformats.org/officeDocument/2006/math">
                    <m:r>
                      <m:t>I</m:t>
                    </m:r>
                    <m:r>
                      <m:t>Q</m:t>
                    </m:r>
                    <m:r>
                      <m:t>R</m:t>
                    </m:r>
                    <m:r>
                      <m:t>=</m:t>
                    </m:r>
                    <m:sSub>
                      <m:e>
                        <m:r>
                          <m:t>Q</m:t>
                        </m:r>
                      </m:e>
                      <m:sub>
                        <m:r>
                          <m:t>3</m:t>
                        </m:r>
                      </m:sub>
                    </m:sSub>
                    <m:r>
                      <m:t>−</m:t>
                    </m:r>
                    <m:sSub>
                      <m:e>
                        <m:r>
                          <m:t>Q</m:t>
                        </m:r>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IQR is more robust that total range: at least 25% of the data need to be arbitrarily large for it to become arbitrarily large.</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We have seen that one can calculate the expectation of a function </a:t>
                </a:r>
                <a14:m>
                  <m:oMath xmlns:m="http://schemas.openxmlformats.org/officeDocument/2006/math">
                    <m:r>
                      <m:t>h</m:t>
                    </m:r>
                    <m:r>
                      <m:t>(</m:t>
                    </m:r>
                    <m:r>
                      <m:t>.</m:t>
                    </m:r>
                    <m:r>
                      <m:t>)</m:t>
                    </m:r>
                  </m:oMath>
                </a14:m>
                <a:r>
                  <a:rPr/>
                  <a:t> of a random variable </a:t>
                </a:r>
                <a14:m>
                  <m:oMath xmlns:m="http://schemas.openxmlformats.org/officeDocument/2006/math">
                    <m:r>
                      <m:t>X</m:t>
                    </m:r>
                  </m:oMath>
                </a14:m>
                <a:r>
                  <a:rPr/>
                  <a:t>: </a:t>
                </a:r>
                <a14:m>
                  <m:oMath xmlns:m="http://schemas.openxmlformats.org/officeDocument/2006/math">
                    <m:r>
                      <m:t>E</m:t>
                    </m:r>
                    <m:r>
                      <m:t>[</m:t>
                    </m:r>
                    <m:r>
                      <m:t>h</m:t>
                    </m:r>
                    <m:r>
                      <m:t>(</m:t>
                    </m:r>
                    <m:r>
                      <m:t>X</m:t>
                    </m:r>
                    <m:r>
                      <m:t>)</m:t>
                    </m:r>
                    <m:r>
                      <m:t>]</m:t>
                    </m:r>
                  </m:oMath>
                </a14:m>
                <a:r>
                  <a:rPr/>
                  <a:t>. If </a:t>
                </a:r>
                <a14:m>
                  <m:oMath xmlns:m="http://schemas.openxmlformats.org/officeDocument/2006/math">
                    <m:r>
                      <m:t>h</m:t>
                    </m:r>
                    <m:r>
                      <m:t>(</m:t>
                    </m:r>
                    <m:r>
                      <m:t>x</m:t>
                    </m:r>
                    <m:r>
                      <m:t>)</m:t>
                    </m:r>
                    <m:r>
                      <m:t>=</m:t>
                    </m:r>
                    <m:r>
                      <m:t>(</m:t>
                    </m:r>
                    <m:r>
                      <m:t>x</m:t>
                    </m:r>
                    <m:r>
                      <m:t>−</m:t>
                    </m:r>
                    <m:r>
                      <m:t>E</m:t>
                    </m:r>
                    <m:r>
                      <m:t>(</m:t>
                    </m:r>
                    <m:r>
                      <m:t>X</m:t>
                    </m:r>
                    <m:r>
                      <m:t>)</m:t>
                    </m:r>
                    <m:sSup>
                      <m:e>
                        <m:r>
                          <m:t>)</m:t>
                        </m:r>
                      </m:e>
                      <m:sup>
                        <m:r>
                          <m:t>2</m:t>
                        </m:r>
                      </m:sup>
                    </m:sSup>
                    <m:r>
                      <m:t>=</m:t>
                    </m:r>
                    <m:r>
                      <m:t>(</m:t>
                    </m:r>
                    <m:r>
                      <m:t>x</m:t>
                    </m:r>
                    <m:r>
                      <m:t>−</m:t>
                    </m:r>
                    <m:r>
                      <m:t>μ</m:t>
                    </m:r>
                    <m:sSup>
                      <m:e>
                        <m:r>
                          <m:t>)</m:t>
                        </m:r>
                      </m:e>
                      <m:sup>
                        <m:r>
                          <m:t>2</m:t>
                        </m:r>
                      </m:sup>
                    </m:sSup>
                  </m:oMath>
                </a14:m>
                <a:r>
                  <a:rPr/>
                  <a:t>, then this expecation is called the </a:t>
                </a:r>
                <a:r>
                  <a:rPr b="1"/>
                  <a:t>variance</a:t>
                </a:r>
                <a:r>
                  <a:rPr/>
                  <a:t> of the random variable </a:t>
                </a:r>
                <a14:m>
                  <m:oMath xmlns:m="http://schemas.openxmlformats.org/officeDocument/2006/math">
                    <m:r>
                      <m:t>X</m:t>
                    </m:r>
                  </m:oMath>
                </a14:m>
                <a:r>
                  <a:rPr/>
                  <a:t>. It computed the </a:t>
                </a:r>
                <a:r>
                  <a:rPr i="1"/>
                  <a:t>average spread</a:t>
                </a:r>
                <a:r>
                  <a:rPr/>
                  <a:t> around the mean value </a:t>
                </a:r>
                <a14:m>
                  <m:oMath xmlns:m="http://schemas.openxmlformats.org/officeDocument/2006/math">
                    <m:r>
                      <m:t>μ</m:t>
                    </m:r>
                  </m:oMath>
                </a14:m>
                <a:r>
                  <a:rPr/>
                  <a:t>. The variance is often denoted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σ</m:t>
                          </m:r>
                        </m:e>
                        <m:sup>
                          <m:r>
                            <m:t>2</m:t>
                          </m:r>
                        </m:sup>
                      </m:sSup>
                      <m:r>
                        <m:t>=</m:t>
                      </m:r>
                      <m:r>
                        <m:t>V</m:t>
                      </m:r>
                      <m:r>
                        <m:t>a</m:t>
                      </m:r>
                      <m:r>
                        <m:t>r</m:t>
                      </m:r>
                      <m:r>
                        <m:t>(</m:t>
                      </m:r>
                      <m:r>
                        <m:t>X</m:t>
                      </m:r>
                      <m:r>
                        <m:t>)</m:t>
                      </m:r>
                      <m:r>
                        <m:t>=</m:t>
                      </m:r>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calculate the </a:t>
                </a:r>
                <a:r>
                  <a:rPr b="1"/>
                  <a:t>sample variance</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m:oMathPara>
                </a14:m>
              </a:p>
              <a:p>
                <a:pPr lvl="0" marL="0" indent="0">
                  <a:buNone/>
                </a:pPr>
                <a:r>
                  <a:rPr/>
                  <a:t>where </a:t>
                </a:r>
                <a14:m>
                  <m:oMath xmlns:m="http://schemas.openxmlformats.org/officeDocument/2006/math">
                    <m:bar>
                      <m:barPr>
                        <m:pos m:val="top"/>
                      </m:barPr>
                      <m:e>
                        <m:r>
                          <m:t>x</m:t>
                        </m:r>
                      </m:e>
                    </m:bar>
                  </m:oMath>
                </a14:m>
                <a:r>
                  <a:rPr/>
                  <a:t> is the sample mean.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The </a:t>
                </a:r>
                <a:r>
                  <a:rPr b="1"/>
                  <a:t>standard deviation</a:t>
                </a:r>
                <a:r>
                  <a:rPr/>
                  <a:t> </a:t>
                </a:r>
                <a14:m>
                  <m:oMath xmlns:m="http://schemas.openxmlformats.org/officeDocument/2006/math">
                    <m:r>
                      <m:t>σ</m:t>
                    </m:r>
                  </m:oMath>
                </a14:m>
                <a:r>
                  <a:rPr/>
                  <a:t> is defined as the square root of the variance. The standard deviation has the advantage to be on the same scale of measurement as the random variable or the data.</a:t>
                </a:r>
              </a:p>
              <a:p>
                <a:pPr lvl="0" marL="0" indent="0">
                  <a:buNone/>
                </a:pPr>
                <a14:m>
                  <m:oMathPara xmlns:m="http://schemas.openxmlformats.org/officeDocument/2006/math">
                    <m:oMathParaPr>
                      <m:jc m:val="center"/>
                    </m:oMathParaPr>
                    <m:oMath>
                      <m:r>
                        <m:t>σ</m:t>
                      </m:r>
                      <m:r>
                        <m:t>=</m:t>
                      </m:r>
                      <m:rad>
                        <m:radPr>
                          <m:degHide m:val="1"/>
                        </m:radPr>
                        <m:deg/>
                        <m:e>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rad>
                        <m:radPr>
                          <m:degHide m:val="1"/>
                        </m:radPr>
                        <m:deg/>
                        <m:e>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e>
                      </m:rad>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have a dataset, we can compute, say, the sample mean. If we sampled the population again to generate another dataset, we would get a slightly different value for the sample mean.</a:t>
                </a:r>
              </a:p>
              <a:p>
                <a:pPr lvl="0" marL="0" indent="0">
                  <a:buNone/>
                </a:pPr>
                <a:r>
                  <a:rPr/>
                  <a:t>To quantify this uncertainty in our point estimate, we can compute a </a:t>
                </a:r>
                <a:r>
                  <a:rPr b="1"/>
                  <a:t>confidence interval</a:t>
                </a:r>
                <a:r>
                  <a:rPr/>
                  <a:t>.</a:t>
                </a:r>
              </a:p>
              <a:p>
                <a:pPr lvl="0" marL="0" indent="0">
                  <a:buNone/>
                </a:pPr>
                <a:r>
                  <a:rPr/>
                  <a:t>A </a:t>
                </a:r>
                <a14:m>
                  <m:oMath xmlns:m="http://schemas.openxmlformats.org/officeDocument/2006/math">
                    <m:r>
                      <m:t>100</m:t>
                    </m:r>
                    <m:r>
                      <m:t>⋅</m:t>
                    </m:r>
                    <m:r>
                      <m:t>(</m:t>
                    </m:r>
                    <m:r>
                      <m:t>1</m:t>
                    </m:r>
                    <m:r>
                      <m:t>−</m:t>
                    </m:r>
                    <m:r>
                      <m:t>α</m:t>
                    </m:r>
                    <m:r>
                      <m:t>)</m:t>
                    </m:r>
                  </m:oMath>
                </a14:m>
                <a:r>
                  <a:rPr b="1"/>
                  <a:t>% confidence interval</a:t>
                </a:r>
                <a:r>
                  <a:rPr/>
                  <a:t> for a population parameter of interest </a:t>
                </a:r>
                <a14:m>
                  <m:oMath xmlns:m="http://schemas.openxmlformats.org/officeDocument/2006/math">
                    <m:r>
                      <m:t>θ</m:t>
                    </m:r>
                  </m:oMath>
                </a14:m>
                <a:r>
                  <a:rPr/>
                  <a:t>, is a random interval </a:t>
                </a:r>
                <a14:m>
                  <m:oMath xmlns:m="http://schemas.openxmlformats.org/officeDocument/2006/math">
                    <m:r>
                      <m:t>[</m:t>
                    </m:r>
                    <m:r>
                      <m:t>L</m:t>
                    </m:r>
                    <m:r>
                      <m:t>,</m:t>
                    </m:r>
                    <m:r>
                      <m:t>U</m:t>
                    </m:r>
                    <m:r>
                      <m:t>]</m:t>
                    </m:r>
                  </m:oMath>
                </a14:m>
                <a:r>
                  <a:rPr/>
                  <a:t> so that </a:t>
                </a:r>
                <a14:m>
                  <m:oMath xmlns:m="http://schemas.openxmlformats.org/officeDocument/2006/math">
                    <m:r>
                      <m:t>P</m:t>
                    </m:r>
                    <m:r>
                      <m:t>(</m:t>
                    </m:r>
                    <m:r>
                      <m:t>θ</m:t>
                    </m:r>
                    <m:r>
                      <m:t>∈</m:t>
                    </m:r>
                    <m:r>
                      <m:t>[</m:t>
                    </m:r>
                    <m:r>
                      <m:t>L</m:t>
                    </m:r>
                    <m:r>
                      <m:t>,</m:t>
                    </m:r>
                    <m:r>
                      <m:t>U</m:t>
                    </m:r>
                    <m:r>
                      <m:t>]</m:t>
                    </m:r>
                    <m:r>
                      <m:t>)</m:t>
                    </m:r>
                    <m:r>
                      <m:t>=</m:t>
                    </m:r>
                    <m:r>
                      <m:t>1</m:t>
                    </m:r>
                    <m:r>
                      <m:t>−</m:t>
                    </m:r>
                    <m:r>
                      <m:t>α</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Imagine repeating an experiment a very large number of times, e.g. </a:t>
                </a:r>
                <a14:m>
                  <m:oMath xmlns:m="http://schemas.openxmlformats.org/officeDocument/2006/math">
                    <m:r>
                      <m:t>N</m:t>
                    </m:r>
                    <m:r>
                      <m:t>=</m:t>
                    </m:r>
                    <m:r>
                      <m:t>10</m:t>
                    </m:r>
                    <m:r>
                      <m:t>,</m:t>
                    </m:r>
                    <m:r>
                      <m:t>000</m:t>
                    </m:r>
                  </m:oMath>
                </a14:m>
                <a:r>
                  <a:rPr/>
                  <a:t>, and that each time you compute a 95% confidence interval for the same parameter. Assuming the model you use to construct the confidence intervals is correct, then you would expect that 9,500 of the confidence intervals you computed contained the true, unknown but fixed population value of </a:t>
                </a:r>
                <a14:m>
                  <m:oMath xmlns:m="http://schemas.openxmlformats.org/officeDocument/2006/math">
                    <m:r>
                      <m:t>θ</m:t>
                    </m:r>
                  </m:oMath>
                </a14:m>
                <a:r>
                  <a:rPr/>
                  <a:t>.</a:t>
                </a:r>
              </a:p>
              <a:p>
                <a:pPr lvl="0" marL="0" indent="0">
                  <a:buNone/>
                </a:pPr>
                <a:r>
                  <a:rPr/>
                  <a:t>In other words, we are 95% sure, for each of the 95% confidence interval, that it contains the true value.</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width of a confidence interval depends on:</a:t>
                </a:r>
              </a:p>
              <a:p>
                <a:pPr lvl="0" marL="0" indent="0">
                  <a:buNone/>
                </a:pPr>
                <a14:m>
                  <m:oMathPara xmlns:m="http://schemas.openxmlformats.org/officeDocument/2006/math">
                    <m:oMathParaPr>
                      <m:jc m:val="center"/>
                    </m:oMathParaPr>
                    <m:oMath>
                      <m:r>
                        <m:t> </m:t>
                      </m:r>
                    </m:oMath>
                  </m:oMathPara>
                </a14:m>
              </a:p>
              <a:p>
                <a:pPr lvl="1">
                  <a:buAutoNum type="arabicPeriod"/>
                </a:pPr>
                <a:r>
                  <a:rPr/>
                  <a:t>The confidence level </a:t>
                </a:r>
                <a14:m>
                  <m:oMath xmlns:m="http://schemas.openxmlformats.org/officeDocument/2006/math">
                    <m:r>
                      <m:t>1</m:t>
                    </m:r>
                    <m:r>
                      <m:t>−</m:t>
                    </m:r>
                    <m:r>
                      <m:t>α</m:t>
                    </m:r>
                  </m:oMath>
                </a14:m>
                <a:r>
                  <a:rPr/>
                  <a:t>.</a:t>
                </a:r>
              </a:p>
              <a:p>
                <a:pPr lvl="1">
                  <a:buAutoNum type="arabicPeriod"/>
                </a:pPr>
                <a:r>
                  <a:rPr/>
                  <a:t>The variance </a:t>
                </a:r>
                <a14:m>
                  <m:oMath xmlns:m="http://schemas.openxmlformats.org/officeDocument/2006/math">
                    <m:sSup>
                      <m:e>
                        <m:r>
                          <m:t>σ</m:t>
                        </m:r>
                      </m:e>
                      <m:sup>
                        <m:r>
                          <m:t>2</m:t>
                        </m:r>
                      </m:sup>
                    </m:sSup>
                  </m:oMath>
                </a14:m>
                <a:r>
                  <a:rPr/>
                  <a:t> of the data.</a:t>
                </a:r>
              </a:p>
              <a:p>
                <a:pPr lvl="1">
                  <a:buAutoNum type="arabicPeriod"/>
                </a:pPr>
                <a:r>
                  <a:rPr/>
                  <a:t>The number of sampled observations </a:t>
                </a:r>
                <a14:m>
                  <m:oMath xmlns:m="http://schemas.openxmlformats.org/officeDocument/2006/math">
                    <m:r>
                      <m:t>n</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A CI is narrower the larger </a:t>
                </a:r>
                <a14:m>
                  <m:oMath xmlns:m="http://schemas.openxmlformats.org/officeDocument/2006/math">
                    <m:r>
                      <m:t>α</m:t>
                    </m:r>
                  </m:oMath>
                </a14:m>
                <a:r>
                  <a:rPr/>
                  <a:t> is, the lower </a:t>
                </a:r>
                <a14:m>
                  <m:oMath xmlns:m="http://schemas.openxmlformats.org/officeDocument/2006/math">
                    <m:sSup>
                      <m:e>
                        <m:r>
                          <m:t>σ</m:t>
                        </m:r>
                      </m:e>
                      <m:sup>
                        <m:r>
                          <m:t>2</m:t>
                        </m:r>
                      </m:sup>
                    </m:sSup>
                  </m:oMath>
                </a14:m>
                <a:r>
                  <a:rPr/>
                  <a:t> is and the larger </a:t>
                </a:r>
                <a14:m>
                  <m:oMath xmlns:m="http://schemas.openxmlformats.org/officeDocument/2006/math">
                    <m:r>
                      <m:t>n</m:t>
                    </m:r>
                  </m:oMath>
                </a14:m>
                <a:r>
                  <a:rPr/>
                  <a:t> is.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r>
                  <a:rPr/>
                  <a:t>Let’s return to the sample mean. It is a point estimate of the population mean from an observed dataset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a:t>
                </a:r>
              </a:p>
              <a:p>
                <a:pPr lvl="0" marL="0" indent="0">
                  <a:buNone/>
                </a:pPr>
                <a:r>
                  <a:rPr/>
                  <a:t>If </a:t>
                </a:r>
                <a14:m>
                  <m:oMath xmlns:m="http://schemas.openxmlformats.org/officeDocument/2006/math">
                    <m:r>
                      <m:t>n</m:t>
                    </m:r>
                  </m:oMath>
                </a14:m>
                <a:r>
                  <a:rPr/>
                  <a:t> is large, as a result of a probability theory result called Central Limit Theorem, or if the data are normally distributed, then a 95% confidence interval for the mean can be constructed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sSub>
                        <m:e>
                          <m:r>
                            <m:t>z</m:t>
                          </m:r>
                        </m:e>
                        <m:sub>
                          <m:r>
                            <m:t>1</m:t>
                          </m:r>
                          <m:r>
                            <m:t>−</m:t>
                          </m:r>
                          <m:r>
                            <m:t>α</m:t>
                          </m:r>
                          <m:r>
                            <m:t>/</m:t>
                          </m:r>
                          <m:r>
                            <m:t>2</m:t>
                          </m:r>
                        </m:sub>
                      </m:sSub>
                      <m:f>
                        <m:fPr>
                          <m:type m:val="bar"/>
                        </m:fPr>
                        <m:num>
                          <m:r>
                            <m:t>σ</m:t>
                          </m:r>
                        </m:num>
                        <m:den>
                          <m:rad>
                            <m:radPr>
                              <m:degHide m:val="1"/>
                            </m:radPr>
                            <m:deg/>
                            <m:e>
                              <m:r>
                                <m:t>n</m:t>
                              </m:r>
                            </m:e>
                          </m:rad>
                        </m:den>
                      </m:f>
                    </m:oMath>
                  </m:oMathPara>
                </a14:m>
              </a:p>
              <a:p>
                <a:pPr lvl="0" marL="0" indent="0">
                  <a:buNone/>
                </a:pPr>
                <a:r>
                  <a:rPr/>
                  <a:t>where </a:t>
                </a:r>
                <a14:m>
                  <m:oMath xmlns:m="http://schemas.openxmlformats.org/officeDocument/2006/math">
                    <m:sSub>
                      <m:e>
                        <m:r>
                          <m:t>z</m:t>
                        </m:r>
                      </m:e>
                      <m:sub>
                        <m:r>
                          <m:t>1</m:t>
                        </m:r>
                        <m:r>
                          <m:t>−</m:t>
                        </m:r>
                        <m:r>
                          <m:t>α</m:t>
                        </m:r>
                        <m:r>
                          <m:t>/</m:t>
                        </m:r>
                        <m:r>
                          <m:t>2</m:t>
                        </m:r>
                      </m:sub>
                    </m:sSub>
                  </m:oMath>
                </a14:m>
                <a:r>
                  <a:rPr/>
                  <a:t> is the </a:t>
                </a:r>
                <a14:m>
                  <m:oMath xmlns:m="http://schemas.openxmlformats.org/officeDocument/2006/math">
                    <m:r>
                      <m:t>100</m:t>
                    </m:r>
                    <m:r>
                      <m:t>⋅</m:t>
                    </m:r>
                    <m:r>
                      <m:t>(</m:t>
                    </m:r>
                    <m:r>
                      <m:t>1</m:t>
                    </m:r>
                    <m:r>
                      <m:t>−</m:t>
                    </m:r>
                    <m:r>
                      <m:t>α</m:t>
                    </m:r>
                    <m:r>
                      <m:t>/</m:t>
                    </m:r>
                    <m:r>
                      <m:t>2</m:t>
                    </m:r>
                    <m:sSup>
                      <m:e>
                        <m:r>
                          <m:t>)</m:t>
                        </m:r>
                      </m:e>
                      <m:sup>
                        <m:r>
                          <m:t>t</m:t>
                        </m:r>
                        <m:r>
                          <m:t>h</m:t>
                        </m:r>
                      </m:sup>
                    </m:sSup>
                  </m:oMath>
                </a14:m>
                <a:r>
                  <a:rPr/>
                  <a:t> percentile of the standard normal distribution </a:t>
                </a:r>
                <a14:m>
                  <m:oMath xmlns:m="http://schemas.openxmlformats.org/officeDocument/2006/math">
                    <m:r>
                      <m:rPr>
                        <m:sty m:val="p"/>
                        <m:scr m:val="script"/>
                      </m:rPr>
                      <m:t>N</m:t>
                    </m:r>
                    <m:r>
                      <m:t>(</m:t>
                    </m:r>
                    <m:r>
                      <m:t>0</m:t>
                    </m:r>
                    <m:r>
                      <m:t>,</m:t>
                    </m:r>
                    <m:r>
                      <m:t>1</m:t>
                    </m:r>
                    <m:r>
                      <m:t>)</m:t>
                    </m:r>
                  </m:oMath>
                </a14:m>
                <a:r>
                  <a:rPr/>
                  <a:t>. For </a:t>
                </a:r>
                <a14:m>
                  <m:oMath xmlns:m="http://schemas.openxmlformats.org/officeDocument/2006/math">
                    <m:r>
                      <m:t>α</m:t>
                    </m:r>
                    <m:r>
                      <m:t>=</m:t>
                    </m:r>
                    <m:r>
                      <m:t>0.05</m:t>
                    </m:r>
                  </m:oMath>
                </a14:m>
                <a:r>
                  <a:rPr/>
                  <a:t>, </a:t>
                </a:r>
                <a14:m>
                  <m:oMath xmlns:m="http://schemas.openxmlformats.org/officeDocument/2006/math">
                    <m:sSub>
                      <m:e>
                        <m:r>
                          <m:t>z</m:t>
                        </m:r>
                      </m:e>
                      <m:sub>
                        <m:r>
                          <m:t>1</m:t>
                        </m:r>
                        <m:r>
                          <m:t>−</m:t>
                        </m:r>
                        <m:r>
                          <m:t>α</m:t>
                        </m:r>
                        <m:r>
                          <m:t>/</m:t>
                        </m:r>
                        <m:r>
                          <m:t>2</m:t>
                        </m:r>
                      </m:sub>
                    </m:sSub>
                    <m:r>
                      <m:t>≈</m:t>
                    </m:r>
                    <m:r>
                      <m:t>1.96</m:t>
                    </m:r>
                  </m:oMath>
                </a14:m>
                <a: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14:m>
                  <m:oMath xmlns:m="http://schemas.openxmlformats.org/officeDocument/2006/math">
                    <m:r>
                      <m:t>σ</m:t>
                    </m:r>
                    <m:r>
                      <m:t>/</m:t>
                    </m:r>
                    <m:rad>
                      <m:radPr>
                        <m:degHide m:val="1"/>
                      </m:radPr>
                      <m:deg/>
                      <m:e>
                        <m:r>
                          <m:t>n</m:t>
                        </m:r>
                      </m:e>
                    </m:rad>
                  </m:oMath>
                </a14:m>
                <a:r>
                  <a:rPr/>
                  <a:t> is known as the </a:t>
                </a:r>
                <a:r>
                  <a:rPr b="1"/>
                  <a:t>standard error</a:t>
                </a:r>
                <a:r>
                  <a:rPr/>
                  <a:t> of the mean.</a:t>
                </a:r>
              </a:p>
              <a:p>
                <a:pPr lvl="0" marL="0" indent="0">
                  <a:buNone/>
                </a:pPr>
                <a:r>
                  <a:rPr/>
                  <a:t>If the standard deviation </a:t>
                </a:r>
                <a14:m>
                  <m:oMath xmlns:m="http://schemas.openxmlformats.org/officeDocument/2006/math">
                    <m:r>
                      <m:t>σ</m:t>
                    </m:r>
                  </m:oMath>
                </a14:m>
                <a:r>
                  <a:rPr/>
                  <a:t> is unknown, it can be estimated by the sample standard deviation </a:t>
                </a:r>
                <a14:m>
                  <m:oMath xmlns:m="http://schemas.openxmlformats.org/officeDocument/2006/math">
                    <m:r>
                      <m:t>s</m:t>
                    </m:r>
                  </m:oMath>
                </a14:m>
                <a:r>
                  <a:rPr/>
                  <a:t>.</a:t>
                </a:r>
              </a:p>
              <a:p>
                <a:pPr lvl="0" marL="0" indent="0">
                  <a:buNone/>
                </a:pPr>
                <a:r>
                  <a:rPr/>
                  <a:t>In this case, the approximate distribution of the sample mean is not </a:t>
                </a:r>
                <a14:m>
                  <m:oMath xmlns:m="http://schemas.openxmlformats.org/officeDocument/2006/math">
                    <m:r>
                      <m:rPr>
                        <m:sty m:val="p"/>
                        <m:scr m:val="script"/>
                      </m:rPr>
                      <m:t>N</m:t>
                    </m:r>
                    <m:r>
                      <m:t>(</m:t>
                    </m:r>
                    <m:bar>
                      <m:barPr>
                        <m:pos m:val="top"/>
                      </m:barPr>
                      <m:e>
                        <m:r>
                          <m:t>x</m:t>
                        </m:r>
                      </m:e>
                    </m:bar>
                    <m:r>
                      <m:t>,</m:t>
                    </m:r>
                    <m:sSup>
                      <m:e>
                        <m:r>
                          <m:t>σ</m:t>
                        </m:r>
                      </m:e>
                      <m:sup>
                        <m:r>
                          <m:t>2</m:t>
                        </m:r>
                      </m:sup>
                    </m:sSup>
                    <m:r>
                      <m:t>)</m:t>
                    </m:r>
                  </m:oMath>
                </a14:m>
                <a:r>
                  <a:rPr/>
                  <a:t> distributed, but rather </a:t>
                </a:r>
                <a14:m>
                  <m:oMath xmlns:m="http://schemas.openxmlformats.org/officeDocument/2006/math">
                    <m:r>
                      <m:t>(</m:t>
                    </m:r>
                    <m:bar>
                      <m:barPr>
                        <m:pos m:val="top"/>
                      </m:barPr>
                      <m:e>
                        <m:r>
                          <m:t>x</m:t>
                        </m:r>
                      </m:e>
                    </m:bar>
                    <m:r>
                      <m:t>−</m:t>
                    </m:r>
                    <m:r>
                      <m:t>μ</m:t>
                    </m:r>
                    <m:r>
                      <m:t>)</m:t>
                    </m:r>
                    <m:r>
                      <m:t>/</m:t>
                    </m:r>
                    <m:r>
                      <m:t>s</m:t>
                    </m:r>
                  </m:oMath>
                </a14:m>
                <a:r>
                  <a:rPr/>
                  <a:t> follows a </a:t>
                </a:r>
                <a14:m>
                  <m:oMath xmlns:m="http://schemas.openxmlformats.org/officeDocument/2006/math">
                    <m:r>
                      <m:t>t</m:t>
                    </m:r>
                  </m:oMath>
                </a14:m>
                <a:r>
                  <a:rPr/>
                  <a:t>-distribution with </a:t>
                </a:r>
                <a14:m>
                  <m:oMath xmlns:m="http://schemas.openxmlformats.org/officeDocument/2006/math">
                    <m:r>
                      <m:t>n</m:t>
                    </m:r>
                    <m:r>
                      <m:t>−</m:t>
                    </m:r>
                    <m:r>
                      <m:t>1</m:t>
                    </m:r>
                  </m:oMath>
                </a14:m>
                <a:r>
                  <a:rPr/>
                  <a:t> degrees of freedom (approximately normal for large </a:t>
                </a:r>
                <a14:m>
                  <m:oMath xmlns:m="http://schemas.openxmlformats.org/officeDocument/2006/math">
                    <m:r>
                      <m:t>n</m:t>
                    </m:r>
                  </m:oMath>
                </a14:m>
                <a:r>
                  <a:rPr/>
                  <a:t>).</a:t>
                </a:r>
              </a:p>
              <a:p>
                <a:pPr lvl="0" marL="0" indent="0">
                  <a:buNone/>
                </a:pPr>
                <a:r>
                  <a:rPr/>
                  <a:t>A </a:t>
                </a:r>
                <a14:m>
                  <m:oMath xmlns:m="http://schemas.openxmlformats.org/officeDocument/2006/math">
                    <m:r>
                      <m:t>100</m:t>
                    </m:r>
                    <m:r>
                      <m:t>⋅</m:t>
                    </m:r>
                    <m:r>
                      <m:t>(</m:t>
                    </m:r>
                    <m:r>
                      <m:t>1</m:t>
                    </m:r>
                    <m:r>
                      <m:t>−</m:t>
                    </m:r>
                    <m:r>
                      <m:t>α</m:t>
                    </m:r>
                    <m:r>
                      <m:t>)</m:t>
                    </m:r>
                  </m:oMath>
                </a14:m>
                <a:r>
                  <a:rPr/>
                  <a:t>% CI is then constructed as:</a:t>
                </a:r>
              </a:p>
              <a:p>
                <a:pPr lvl="0" marL="0" indent="0">
                  <a:buNone/>
                </a:pPr>
                <a14:m>
                  <m:oMathPara xmlns:m="http://schemas.openxmlformats.org/officeDocument/2006/math">
                    <m:oMathParaPr>
                      <m:jc m:val="center"/>
                    </m:oMathParaPr>
                    <m:oMath>
                      <m:bar>
                        <m:barPr>
                          <m:pos m:val="top"/>
                        </m:barPr>
                        <m:e>
                          <m:r>
                            <m:t>x</m:t>
                          </m:r>
                        </m:e>
                      </m:bar>
                      <m:r>
                        <m:t>±</m:t>
                      </m:r>
                      <m:sSub>
                        <m:e>
                          <m:r>
                            <m:t>t</m:t>
                          </m:r>
                        </m:e>
                        <m:sub>
                          <m:r>
                            <m:t>1</m:t>
                          </m:r>
                          <m:r>
                            <m:t>−</m:t>
                          </m:r>
                          <m:r>
                            <m:t>α</m:t>
                          </m:r>
                          <m:r>
                            <m:t>/</m:t>
                          </m:r>
                          <m:r>
                            <m:t>2</m:t>
                          </m:r>
                        </m:sub>
                      </m:sSub>
                      <m:f>
                        <m:fPr>
                          <m:type m:val="bar"/>
                        </m:fPr>
                        <m:num>
                          <m:r>
                            <m:t>s</m:t>
                          </m:r>
                        </m:num>
                        <m:den>
                          <m:rad>
                            <m:radPr>
                              <m:degHide m:val="1"/>
                            </m:radPr>
                            <m:deg/>
                            <m:e>
                              <m:r>
                                <m:t>n</m:t>
                              </m:r>
                            </m:e>
                          </m:rad>
                        </m:den>
                      </m:f>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distribution of a random variable </a:t>
                </a:r>
                <a14:m>
                  <m:oMath xmlns:m="http://schemas.openxmlformats.org/officeDocument/2006/math">
                    <m:r>
                      <m:t>X</m:t>
                    </m:r>
                  </m:oMath>
                </a14:m>
                <a:r>
                  <a:rPr/>
                  <a:t>, we can define the </a:t>
                </a:r>
                <a:r>
                  <a:rPr b="1"/>
                  <a:t>k</a:t>
                </a:r>
                <a:r>
                  <a:rPr b="1" baseline="30000"/>
                  <a:t>th</a:t>
                </a:r>
                <a:r>
                  <a:rPr b="1"/>
                  <a:t> moment</a:t>
                </a:r>
                <a:r>
                  <a:rPr/>
                  <a:t>:</a:t>
                </a:r>
              </a:p>
              <a:p>
                <a:pPr lvl="0" marL="0" indent="0">
                  <a:buNone/>
                </a:pPr>
                <a14:m>
                  <m:oMathPara xmlns:m="http://schemas.openxmlformats.org/officeDocument/2006/math">
                    <m:oMathParaPr>
                      <m:jc m:val="center"/>
                    </m:oMathParaPr>
                    <m:oMath>
                      <m:r>
                        <m:t>E</m:t>
                      </m:r>
                      <m:d>
                        <m:dPr>
                          <m:begChr m:val="["/>
                          <m:endChr m:val="]"/>
                          <m:grow/>
                        </m:dPr>
                        <m:e>
                          <m:sSup>
                            <m:e>
                              <m:r>
                                <m:t>X</m:t>
                              </m:r>
                            </m:e>
                            <m:sup>
                              <m:r>
                                <m:t>k</m:t>
                              </m:r>
                            </m:sup>
                          </m:sSup>
                        </m:e>
                      </m:d>
                    </m:oMath>
                  </m:oMathPara>
                </a14:m>
              </a:p>
              <a:p>
                <a:pPr lvl="0" marL="0" indent="0">
                  <a:buNone/>
                </a:pPr>
                <a:r>
                  <a:rPr/>
                  <a:t>Further one can define the </a:t>
                </a:r>
                <a:r>
                  <a:rPr b="1"/>
                  <a:t>k</a:t>
                </a:r>
                <a:r>
                  <a:rPr b="1" baseline="30000"/>
                  <a:t>th</a:t>
                </a:r>
                <a:r>
                  <a:rPr b="1"/>
                  <a:t> central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a:t>
                </a:r>
              </a:p>
              <a:p>
                <a:pPr lvl="0" marL="0" indent="0">
                  <a:buNone/>
                </a:pPr>
                <a14:m>
                  <m:oMathPara xmlns:m="http://schemas.openxmlformats.org/officeDocument/2006/math">
                    <m:oMathParaPr>
                      <m:jc m:val="center"/>
                    </m:oMathParaPr>
                    <m:oMath>
                      <m:r>
                        <m:t>E</m:t>
                      </m:r>
                      <m:d>
                        <m:dPr>
                          <m:begChr m:val="["/>
                          <m:endChr m:val="]"/>
                          <m:grow/>
                        </m:dPr>
                        <m:e>
                          <m:r>
                            <m:t>(</m:t>
                          </m:r>
                          <m:r>
                            <m:t>X</m:t>
                          </m:r>
                          <m:r>
                            <m:t>−</m:t>
                          </m:r>
                          <m:r>
                            <m:t>μ</m:t>
                          </m:r>
                          <m:sSup>
                            <m:e>
                              <m:r>
                                <m:t>)</m:t>
                              </m:r>
                            </m:e>
                            <m:sup>
                              <m:r>
                                <m:t>k</m:t>
                              </m:r>
                            </m:sup>
                          </m:sSup>
                        </m:e>
                      </m:d>
                    </m:oMath>
                  </m:oMathPara>
                </a14:m>
              </a:p>
              <a:p>
                <a:pPr lvl="0" marL="0" indent="0">
                  <a:buNone/>
                </a:pPr>
                <a:r>
                  <a:rPr/>
                  <a:t>And the </a:t>
                </a:r>
                <a:r>
                  <a:rPr b="1"/>
                  <a:t>k</a:t>
                </a:r>
                <a:r>
                  <a:rPr b="1" baseline="30000"/>
                  <a:t>th</a:t>
                </a:r>
                <a:r>
                  <a:rPr b="1"/>
                  <a:t> standardised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E</m:t>
                      </m:r>
                      <m:d>
                        <m:dPr>
                          <m:begChr m:val="["/>
                          <m:endChr m:val="]"/>
                          <m:grow/>
                        </m:dPr>
                        <m:e>
                          <m:sSup>
                            <m:e>
                              <m:d>
                                <m:dPr>
                                  <m:begChr m:val="("/>
                                  <m:endChr m:val=")"/>
                                  <m:grow/>
                                </m:dPr>
                                <m:e>
                                  <m:f>
                                    <m:fPr>
                                      <m:type m:val="bar"/>
                                    </m:fPr>
                                    <m:num>
                                      <m:r>
                                        <m:t>X</m:t>
                                      </m:r>
                                      <m:r>
                                        <m:t>−</m:t>
                                      </m:r>
                                      <m:r>
                                        <m:t>μ</m:t>
                                      </m:r>
                                    </m:num>
                                    <m:den>
                                      <m:r>
                                        <m:t>σ</m:t>
                                      </m:r>
                                    </m:den>
                                  </m:f>
                                </m:e>
                              </m:d>
                            </m:e>
                            <m:sup>
                              <m:r>
                                <m:t>k</m:t>
                              </m:r>
                            </m:sup>
                          </m:sSup>
                        </m:e>
                      </m:d>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Why</a:t>
            </a:r>
            <a:r>
              <a:rPr/>
              <a:t> </a:t>
            </a:r>
            <a:r>
              <a:rPr/>
              <a:t>summarise</a:t>
            </a:r>
            <a:r>
              <a:rPr/>
              <a:t> </a:t>
            </a:r>
            <a:r>
              <a:rPr/>
              <a:t>&amp;</a:t>
            </a:r>
            <a:r>
              <a:rPr/>
              <a:t> </a:t>
            </a:r>
            <a:r>
              <a:rPr/>
              <a:t>explore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Quality control &amp; data cleaning:</a:t>
                </a:r>
              </a:p>
              <a:p>
                <a:pPr lvl="2"/>
                <a:r>
                  <a:rPr/>
                  <a:t>Identify data collection / recording issues.</a:t>
                </a:r>
              </a:p>
              <a:p>
                <a:pPr lvl="2"/>
                <a:r>
                  <a:rPr/>
                  <a:t>Identify severe outliers.</a:t>
                </a:r>
              </a:p>
              <a:p>
                <a:pPr lvl="0" marL="0" indent="0">
                  <a:buNone/>
                </a:pPr>
                <a14:m>
                  <m:oMathPara xmlns:m="http://schemas.openxmlformats.org/officeDocument/2006/math">
                    <m:oMathParaPr>
                      <m:jc m:val="center"/>
                    </m:oMathParaPr>
                    <m:oMath>
                      <m:r>
                        <m:t> </m:t>
                      </m:r>
                    </m:oMath>
                  </m:oMathPara>
                </a14:m>
              </a:p>
              <a:p>
                <a:pPr lvl="1"/>
                <a:r>
                  <a:rPr/>
                  <a:t>Get a feel for the data / precursor to more complex analyses:</a:t>
                </a:r>
              </a:p>
              <a:p>
                <a:pPr lvl="2"/>
                <a:r>
                  <a:rPr/>
                  <a:t>What are the distributions of the various variables?</a:t>
                </a:r>
              </a:p>
              <a:p>
                <a:pPr lvl="2"/>
                <a:r>
                  <a:rPr/>
                  <a:t>What analyses / modelling techniques will be appropriate?</a:t>
                </a:r>
              </a:p>
              <a:p>
                <a:pPr lvl="2"/>
                <a:r>
                  <a:rPr/>
                  <a:t>Any unexpected trends or patterns?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moments of a distribution carry information about its shape:</a:t>
                </a:r>
              </a:p>
              <a:p>
                <a:pPr lvl="1"/>
                <a:r>
                  <a:rPr/>
                  <a:t>1</a:t>
                </a:r>
                <a:r>
                  <a:rPr baseline="30000"/>
                  <a:t>st</a:t>
                </a:r>
                <a:r>
                  <a:rPr/>
                  <a:t> moment = </a:t>
                </a:r>
                <a14:m>
                  <m:oMath xmlns:m="http://schemas.openxmlformats.org/officeDocument/2006/math">
                    <m:r>
                      <m:t>μ</m:t>
                    </m:r>
                  </m:oMath>
                </a14:m>
                <a:r>
                  <a:rPr/>
                  <a:t> = </a:t>
                </a:r>
                <a:r>
                  <a:rPr b="1"/>
                  <a:t>mean</a:t>
                </a:r>
                <a:r>
                  <a:rPr/>
                  <a:t> / central tendency</a:t>
                </a:r>
              </a:p>
              <a:p>
                <a:pPr lvl="1"/>
                <a:r>
                  <a:rPr/>
                  <a:t>2</a:t>
                </a:r>
                <a:r>
                  <a:rPr baseline="30000"/>
                  <a:t>nd</a:t>
                </a:r>
                <a:r>
                  <a:rPr/>
                  <a:t> central moment = </a:t>
                </a:r>
                <a14:m>
                  <m:oMath xmlns:m="http://schemas.openxmlformats.org/officeDocument/2006/math">
                    <m:sSup>
                      <m:e>
                        <m:r>
                          <m:t>σ</m:t>
                        </m:r>
                      </m:e>
                      <m:sup>
                        <m:r>
                          <m:t>2</m:t>
                        </m:r>
                      </m:sup>
                    </m:sSup>
                  </m:oMath>
                </a14:m>
                <a:r>
                  <a:rPr/>
                  <a:t> = </a:t>
                </a:r>
                <a:r>
                  <a:rPr b="1"/>
                  <a:t>variance</a:t>
                </a:r>
                <a:r>
                  <a:rPr/>
                  <a:t> / dispersion</a:t>
                </a:r>
              </a:p>
              <a:p>
                <a:pPr lvl="1"/>
                <a:r>
                  <a:rPr/>
                  <a:t>3</a:t>
                </a:r>
                <a:r>
                  <a:rPr baseline="30000"/>
                  <a:t>rd</a:t>
                </a:r>
                <a:r>
                  <a:rPr/>
                  <a:t> standardised moment = </a:t>
                </a:r>
                <a14:m>
                  <m:oMath xmlns:m="http://schemas.openxmlformats.org/officeDocument/2006/math">
                    <m:r>
                      <m:t>γ</m:t>
                    </m:r>
                  </m:oMath>
                </a14:m>
                <a:r>
                  <a:rPr/>
                  <a:t> = </a:t>
                </a:r>
                <a:r>
                  <a:rPr b="1"/>
                  <a:t>skewness</a:t>
                </a:r>
                <a:r>
                  <a:rPr/>
                  <a:t> / symmetry</a:t>
                </a:r>
              </a:p>
              <a:p>
                <a:pPr lvl="1"/>
                <a:r>
                  <a:rPr/>
                  <a:t>4</a:t>
                </a:r>
                <a:r>
                  <a:rPr baseline="30000"/>
                  <a:t>th</a:t>
                </a:r>
                <a:r>
                  <a:rPr/>
                  <a:t> standardised moment = </a:t>
                </a:r>
                <a14:m>
                  <m:oMath xmlns:m="http://schemas.openxmlformats.org/officeDocument/2006/math">
                    <m:r>
                      <m:t>κ</m:t>
                    </m:r>
                  </m:oMath>
                </a14:m>
                <a:r>
                  <a:rPr/>
                  <a:t> = </a:t>
                </a:r>
                <a:r>
                  <a:rPr b="1"/>
                  <a:t>kurtosis</a:t>
                </a:r>
                <a:r>
                  <a:rPr/>
                  <a:t> / peakedness or heaviness of tails</a:t>
                </a:r>
              </a:p>
              <a:p>
                <a:pPr lvl="0" marL="0" indent="0">
                  <a:buNone/>
                </a:pPr>
                <a14:m>
                  <m:oMathPara xmlns:m="http://schemas.openxmlformats.org/officeDocument/2006/math">
                    <m:oMathParaPr>
                      <m:jc m:val="center"/>
                    </m:oMathParaPr>
                    <m:oMath>
                      <m:r>
                        <m:t> </m:t>
                      </m:r>
                    </m:oMath>
                  </m:oMathPara>
                </a14:m>
              </a:p>
              <a:p>
                <a:pPr lvl="0" marL="0" indent="0">
                  <a:buNone/>
                </a:pPr>
                <a:r>
                  <a:rPr/>
                  <a:t>(Note for kurtosis, often the </a:t>
                </a:r>
                <a:r>
                  <a:rPr i="1"/>
                  <a:t>excess kurtosis</a:t>
                </a:r>
                <a:r>
                  <a:rPr/>
                  <a:t> is reported which is </a:t>
                </a:r>
                <a14:m>
                  <m:oMath xmlns:m="http://schemas.openxmlformats.org/officeDocument/2006/math">
                    <m:r>
                      <m:t>E</m:t>
                    </m:r>
                    <m:d>
                      <m:dPr>
                        <m:begChr m:val="["/>
                        <m:endChr m:val="]"/>
                        <m:grow/>
                      </m:dPr>
                      <m:e>
                        <m:sSup>
                          <m:e>
                            <m:d>
                              <m:dPr>
                                <m:begChr m:val="("/>
                                <m:endChr m:val=")"/>
                                <m:grow/>
                              </m:dPr>
                              <m:e>
                                <m:f>
                                  <m:fPr>
                                    <m:type m:val="bar"/>
                                  </m:fPr>
                                  <m:num>
                                    <m:r>
                                      <m:t>X</m:t>
                                    </m:r>
                                    <m:r>
                                      <m:t>−</m:t>
                                    </m:r>
                                    <m:r>
                                      <m:t>μ</m:t>
                                    </m:r>
                                  </m:num>
                                  <m:den>
                                    <m:r>
                                      <m:t>σ</m:t>
                                    </m:r>
                                  </m:den>
                                </m:f>
                              </m:e>
                            </m:d>
                          </m:e>
                          <m:sup>
                            <m:r>
                              <m:t>4</m:t>
                            </m:r>
                          </m:sup>
                        </m:sSup>
                      </m:e>
                    </m:d>
                    <m:r>
                      <m:t>−</m:t>
                    </m:r>
                    <m:r>
                      <m:t>3</m:t>
                    </m:r>
                  </m:oMath>
                </a14:m>
                <a:r>
                  <a:rPr/>
                  <a:t>. The kurtosis for the any normal distribution is 3, so excess kurtosis shows how much heavier the tails are compared to a normal distribution.)</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3 examples:</a:t>
                </a:r>
              </a:p>
              <a:p>
                <a:pPr lvl="1">
                  <a:buAutoNum type="arabicPeriod"/>
                </a:pPr>
                <a14:m>
                  <m:oMath xmlns:m="http://schemas.openxmlformats.org/officeDocument/2006/math">
                    <m:r>
                      <m:t> </m:t>
                    </m:r>
                    <m:r>
                      <m:rPr>
                        <m:sty m:val="p"/>
                        <m:scr m:val="script"/>
                      </m:rPr>
                      <m:t>N</m:t>
                    </m:r>
                    <m:r>
                      <m:t>(</m:t>
                    </m:r>
                    <m:r>
                      <m:t>0</m:t>
                    </m:r>
                    <m:r>
                      <m:t>,</m:t>
                    </m:r>
                    <m:r>
                      <m:t>1</m:t>
                    </m:r>
                    <m:r>
                      <m:t>)</m:t>
                    </m:r>
                  </m:oMath>
                </a14:m>
                <a:r>
                  <a:rPr/>
                  <a:t>; standard normal</a:t>
                </a:r>
              </a:p>
              <a:p>
                <a:pPr lvl="1">
                  <a:buAutoNum type="arabicPeriod"/>
                </a:pPr>
                <a14:m>
                  <m:oMath xmlns:m="http://schemas.openxmlformats.org/officeDocument/2006/math">
                    <m:r>
                      <m:t> </m:t>
                    </m:r>
                    <m:sSub>
                      <m:e>
                        <m:r>
                          <m:t>t</m:t>
                        </m:r>
                      </m:e>
                      <m:sub>
                        <m:r>
                          <m:t>5</m:t>
                        </m:r>
                      </m:sub>
                    </m:sSub>
                  </m:oMath>
                </a14:m>
                <a:r>
                  <a:rPr/>
                  <a:t>; t-distribution with 5 degree of freedom</a:t>
                </a:r>
              </a:p>
              <a:p>
                <a:pPr lvl="1">
                  <a:buAutoNum type="arabicPeriod"/>
                </a:pPr>
                <a14:m>
                  <m:oMath xmlns:m="http://schemas.openxmlformats.org/officeDocument/2006/math">
                    <m:r>
                      <m:t> </m:t>
                    </m:r>
                    <m:r>
                      <m:t>Γ</m:t>
                    </m:r>
                    <m:r>
                      <m:t>(</m:t>
                    </m:r>
                    <m:r>
                      <m:t>2</m:t>
                    </m:r>
                    <m:r>
                      <m:t>,</m:t>
                    </m:r>
                    <m:r>
                      <m:t>1</m:t>
                    </m:r>
                    <m:r>
                      <m:t>)</m:t>
                    </m:r>
                  </m:oMath>
                </a14:m>
                <a:r>
                  <a:rPr/>
                  <a:t>; gamma distribution with shape parameter </a:t>
                </a:r>
                <a14:m>
                  <m:oMath xmlns:m="http://schemas.openxmlformats.org/officeDocument/2006/math">
                    <m:r>
                      <m:t>k</m:t>
                    </m:r>
                    <m:r>
                      <m:t>=</m:t>
                    </m:r>
                    <m:r>
                      <m:t>2</m:t>
                    </m:r>
                  </m:oMath>
                </a14:m>
                <a:r>
                  <a:rPr/>
                  <a:t> and scale parameter </a:t>
                </a:r>
                <a14:m>
                  <m:oMath xmlns:m="http://schemas.openxmlformats.org/officeDocument/2006/math">
                    <m:r>
                      <m:t>θ</m:t>
                    </m:r>
                    <m:r>
                      <m:t>=</m:t>
                    </m:r>
                    <m:r>
                      <m:t>1</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p:pic>
        <p:nvPicPr>
          <p:cNvPr descr="COM_MScBioinformatics_2020_Session2_files/figure-pptx/unnamed-chunk-9-1.png" id="0" name="Picture 1"/>
          <p:cNvPicPr>
            <a:picLocks noGrp="1" noChangeAspect="1"/>
          </p:cNvPicPr>
          <p:nvPr/>
        </p:nvPicPr>
        <p:blipFill>
          <a:blip r:embed="rId2"/>
          <a:stretch>
            <a:fillRect/>
          </a:stretch>
        </p:blipFill>
        <p:spPr bwMode="auto">
          <a:xfrm>
            <a:off x="914400" y="1816100"/>
            <a:ext cx="10363200" cy="466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Any real data that you are likely to collect will almost surely contain missing values: participants miss follow-up visits, data entry problems, unavailability of a specific test kit on a given day, …</a:t>
                </a:r>
              </a:p>
              <a:p>
                <a:pPr lvl="0" marL="0" indent="0">
                  <a:buNone/>
                </a:pPr>
                <a14:m>
                  <m:oMathPara xmlns:m="http://schemas.openxmlformats.org/officeDocument/2006/math">
                    <m:oMathParaPr>
                      <m:jc m:val="center"/>
                    </m:oMathParaPr>
                    <m:oMath>
                      <m:r>
                        <m:t> </m:t>
                      </m:r>
                    </m:oMath>
                  </m:oMathPara>
                </a14:m>
              </a:p>
              <a:p>
                <a:pPr lvl="0" marL="0" indent="0">
                  <a:buNone/>
                </a:pPr>
                <a:r>
                  <a:rPr/>
                  <a:t>It is important to report the amount of missing values for each variable in your dataset and per participant group (if results are to be analysed in separate groups or compared across groups).</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Why report?</a:t>
                </a:r>
              </a:p>
              <a:p>
                <a:pPr lvl="0" marL="0" indent="0">
                  <a:buNone/>
                </a:pPr>
                <a:r>
                  <a:rPr/>
                  <a:t>There are 2 main effects that missing values can have on analysis results and it is for these reasons that it is important to report the scale of the missing values in your dataset:</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Introduction bias if the missingness pattern is non-random, but the analysis assumes this.</a:t>
                </a:r>
              </a:p>
              <a:p>
                <a:pPr lvl="1">
                  <a:buAutoNum type="arabicPeriod"/>
                </a:pPr>
                <a14:m>
                  <m:oMath xmlns:m="http://schemas.openxmlformats.org/officeDocument/2006/math">
                    <m:r>
                      <m:t> </m:t>
                    </m:r>
                  </m:oMath>
                </a14:m>
                <a:r>
                  <a:rPr/>
                  <a:t> Increased variance which will impact statistical power. (Note that if simple imputation schemes are used for dealing with the missing values, variance will be under-estimated.)</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How to report?</a:t>
                </a:r>
              </a:p>
              <a:p>
                <a:pPr lvl="0" marL="0" indent="0">
                  <a:buNone/>
                </a:pPr>
                <a:r>
                  <a:rPr/>
                  <a:t>List the entire number of participants or records in the dataset, then for each variable, list the number and percentage of observations that are not missing. This is best done as part of a table with descriptive statistics.</a:t>
                </a:r>
              </a:p>
              <a:p>
                <a:pPr lvl="0" marL="0" indent="0">
                  <a:buNone/>
                </a:pPr>
                <a14:m>
                  <m:oMathPara xmlns:m="http://schemas.openxmlformats.org/officeDocument/2006/math">
                    <m:oMathParaPr>
                      <m:jc m:val="center"/>
                    </m:oMathParaPr>
                    <m:oMath>
                      <m:r>
                        <m:t> </m:t>
                      </m:r>
                    </m:oMath>
                  </m:oMathPara>
                </a14:m>
              </a:p>
              <a:p>
                <a:pPr lvl="0" marL="0" indent="0">
                  <a:buNone/>
                </a:pPr>
                <a:r>
                  <a:rPr/>
                  <a:t>Also report how, if at all, missing values have been dealt with during the analysis.</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covered most commonly reported baseline statistics, what and how do your report this in practice?</a:t>
            </a:r>
          </a:p>
          <a:p>
            <a:pPr lvl="0" marL="0" indent="0">
              <a:buNone/>
            </a:pPr>
            <a:r>
              <a:rPr/>
              <a:t>This depends on your study, the data you collected and the focus and scope of your paper.</a:t>
            </a:r>
          </a:p>
          <a:p>
            <a:pPr lvl="0" marL="0" indent="0">
              <a:buNone/>
            </a:pPr>
            <a:r>
              <a:rPr/>
              <a:t>There are a few helpful recommendations on what are appropriate summaries to report for different variables.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Tukey’s 5 number summary</a:t>
                </a:r>
              </a:p>
              <a:p>
                <a:pPr lvl="0" marL="0" indent="0">
                  <a:buNone/>
                </a:pPr>
                <a:r>
                  <a:rPr/>
                  <a:t>This is for quantitative, continuous variables.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Minimum</a:t>
                </a:r>
              </a:p>
              <a:p>
                <a:pPr lvl="1">
                  <a:buAutoNum type="arabicPeriod"/>
                </a:pPr>
                <a14:m>
                  <m:oMath xmlns:m="http://schemas.openxmlformats.org/officeDocument/2006/math">
                    <m:r>
                      <m:t> </m:t>
                    </m:r>
                  </m:oMath>
                </a14:m>
                <a:r>
                  <a:rPr/>
                  <a:t> 1</a:t>
                </a:r>
                <a:r>
                  <a:rPr baseline="30000"/>
                  <a:t>st</a:t>
                </a:r>
                <a:r>
                  <a:rPr/>
                  <a:t> quartile (25</a:t>
                </a:r>
                <a:r>
                  <a:rPr baseline="30000"/>
                  <a:t>th</a:t>
                </a:r>
                <a:r>
                  <a:rPr/>
                  <a:t> percentile)</a:t>
                </a:r>
              </a:p>
              <a:p>
                <a:pPr lvl="1">
                  <a:buAutoNum type="arabicPeriod"/>
                </a:pPr>
                <a14:m>
                  <m:oMath xmlns:m="http://schemas.openxmlformats.org/officeDocument/2006/math">
                    <m:r>
                      <m:t> </m:t>
                    </m:r>
                  </m:oMath>
                </a14:m>
                <a:r>
                  <a:rPr/>
                  <a:t> Median (2</a:t>
                </a:r>
                <a:r>
                  <a:rPr baseline="30000"/>
                  <a:t>nd</a:t>
                </a:r>
                <a:r>
                  <a:rPr/>
                  <a:t> quartile / 50</a:t>
                </a:r>
                <a:r>
                  <a:rPr baseline="30000"/>
                  <a:t>th</a:t>
                </a:r>
                <a:r>
                  <a:rPr/>
                  <a:t> percentile)</a:t>
                </a:r>
              </a:p>
              <a:p>
                <a:pPr lvl="1">
                  <a:buAutoNum type="arabicPeriod"/>
                </a:pPr>
                <a14:m>
                  <m:oMath xmlns:m="http://schemas.openxmlformats.org/officeDocument/2006/math">
                    <m:r>
                      <m:t> </m:t>
                    </m:r>
                  </m:oMath>
                </a14:m>
                <a:r>
                  <a:rPr/>
                  <a:t> 3</a:t>
                </a:r>
                <a:r>
                  <a:rPr baseline="30000"/>
                  <a:t>rd</a:t>
                </a:r>
                <a:r>
                  <a:rPr/>
                  <a:t> quartile (75</a:t>
                </a:r>
                <a:r>
                  <a:rPr baseline="30000"/>
                  <a:t>th</a:t>
                </a:r>
                <a:r>
                  <a:rPr/>
                  <a:t> percentile)</a:t>
                </a:r>
              </a:p>
              <a:p>
                <a:pPr lvl="1">
                  <a:buAutoNum type="arabicPeriod"/>
                </a:pPr>
                <a14:m>
                  <m:oMath xmlns:m="http://schemas.openxmlformats.org/officeDocument/2006/math">
                    <m:r>
                      <m:t> </m:t>
                    </m:r>
                  </m:oMath>
                </a14:m>
                <a:r>
                  <a:rPr/>
                  <a:t> Maximum</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2 number summary for symmetric distributions</a:t>
                </a:r>
              </a:p>
              <a:p>
                <a:pPr lvl="0" marL="0" indent="0">
                  <a:buNone/>
                </a:pPr>
                <a:r>
                  <a:rPr/>
                  <a:t>For quantitative, continuous variables that are symmetrically distributed, reporting the central tendency and a measure of dispersion is often sufficient. For symmetric distributions, mean = median = mode (though for any finite sample of data, these will differ slightly).</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Mean</a:t>
                </a:r>
              </a:p>
              <a:p>
                <a:pPr lvl="1">
                  <a:buAutoNum type="arabicPeriod"/>
                </a:pPr>
                <a14:m>
                  <m:oMath xmlns:m="http://schemas.openxmlformats.org/officeDocument/2006/math">
                    <m:r>
                      <m:t> </m:t>
                    </m:r>
                  </m:oMath>
                </a14:m>
                <a:r>
                  <a:rPr/>
                  <a:t> Variance (or equivalently the standard deviation)</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continuous &amp; numeric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Mean &amp; standard deviation</a:t>
                </a:r>
              </a:p>
              <a:p>
                <a:pPr lvl="1">
                  <a:buAutoNum type="arabicPeriod"/>
                </a:pPr>
                <a14:m>
                  <m:oMath xmlns:m="http://schemas.openxmlformats.org/officeDocument/2006/math">
                    <m:r>
                      <m:t> </m:t>
                    </m:r>
                  </m:oMath>
                </a14:m>
                <a:r>
                  <a:rPr/>
                  <a:t> Median &amp; interquartile range</a:t>
                </a:r>
              </a:p>
              <a:p>
                <a:pPr lvl="1">
                  <a:buAutoNum type="arabicPeriod"/>
                </a:pPr>
                <a14:m>
                  <m:oMath xmlns:m="http://schemas.openxmlformats.org/officeDocument/2006/math">
                    <m:r>
                      <m:t> </m:t>
                    </m:r>
                  </m:oMath>
                </a14:m>
                <a:r>
                  <a:rPr/>
                  <a:t> Range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Main</a:t>
            </a:r>
            <a:r>
              <a:rPr/>
              <a:t> </a:t>
            </a:r>
            <a:r>
              <a:rPr/>
              <a:t>methods</a:t>
            </a:r>
            <a:r>
              <a:rPr/>
              <a:t> </a:t>
            </a:r>
            <a:r>
              <a:rPr/>
              <a:t>for</a:t>
            </a:r>
            <a:r>
              <a:rPr/>
              <a:t> </a:t>
            </a:r>
            <a:r>
              <a:rPr/>
              <a:t>summarising</a:t>
            </a:r>
            <a:r>
              <a:rPr/>
              <a:t> </a:t>
            </a:r>
            <a:r>
              <a:rPr/>
              <a:t>&amp;</a:t>
            </a:r>
            <a:r>
              <a:rPr/>
              <a:t> </a:t>
            </a:r>
            <a:r>
              <a:rPr/>
              <a:t>exploring</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Summary statistics &amp; listings</a:t>
                </a:r>
              </a:p>
              <a:p>
                <a:pPr lvl="1">
                  <a:buAutoNum type="arabicPeriod"/>
                </a:pPr>
                <a14:m>
                  <m:oMath xmlns:m="http://schemas.openxmlformats.org/officeDocument/2006/math">
                    <m:r>
                      <m:t> </m:t>
                    </m:r>
                  </m:oMath>
                </a14:m>
                <a:r>
                  <a:rPr/>
                  <a:t> Frequency &amp; contingency tables</a:t>
                </a:r>
              </a:p>
              <a:p>
                <a:pPr lvl="1">
                  <a:buAutoNum type="arabicPeriod"/>
                </a:pPr>
                <a14:m>
                  <m:oMath xmlns:m="http://schemas.openxmlformats.org/officeDocument/2006/math">
                    <m:r>
                      <m:t> </m:t>
                    </m:r>
                  </m:oMath>
                </a14:m>
                <a:r>
                  <a:rPr/>
                  <a:t> Basic graphs</a:t>
                </a:r>
              </a:p>
              <a:p>
                <a:pPr lvl="1">
                  <a:buAutoNum type="arabicPeriod"/>
                </a:pPr>
                <a14:m>
                  <m:oMath xmlns:m="http://schemas.openxmlformats.org/officeDocument/2006/math">
                    <m:r>
                      <m:t> </m:t>
                    </m:r>
                  </m:oMath>
                </a14:m>
                <a:r>
                  <a:rPr/>
                  <a:t> Simple regression &amp; association statistics [see regression lecture]</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binary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Numbers in one or each of the 2 groups.</a:t>
                </a:r>
              </a:p>
              <a:p>
                <a:pPr lvl="1">
                  <a:buAutoNum type="arabicPeriod"/>
                </a:pPr>
                <a14:m>
                  <m:oMath xmlns:m="http://schemas.openxmlformats.org/officeDocument/2006/math">
                    <m:r>
                      <m:t> </m:t>
                    </m:r>
                  </m:oMath>
                </a14:m>
                <a:r>
                  <a:rPr/>
                  <a:t> Percentage of non-missing observations in one or each of the 2 groups.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categorical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 of observations for each level of the categorical variable.</a:t>
                </a:r>
              </a:p>
              <a:p>
                <a:pPr lvl="1">
                  <a:buAutoNum type="arabicPeriod"/>
                </a:pPr>
                <a14:m>
                  <m:oMath xmlns:m="http://schemas.openxmlformats.org/officeDocument/2006/math">
                    <m:r>
                      <m:t> </m:t>
                    </m:r>
                  </m:oMath>
                </a14:m>
                <a:r>
                  <a:rPr/>
                  <a:t> Percentage of non-missing observations for each level.</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International</a:t>
            </a:r>
            <a:r>
              <a:rPr/>
              <a:t> </a:t>
            </a:r>
            <a:r>
              <a:rPr/>
              <a:t>reporting</a:t>
            </a:r>
            <a:r>
              <a:rPr/>
              <a:t> </a:t>
            </a:r>
            <a:r>
              <a:rPr/>
              <a:t>guidelines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Several international guidelines have been published on how to report study results. The two most relevant for this course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STROBE - for observational studies</a:t>
                </a:r>
              </a:p>
              <a:p>
                <a:pPr lvl="1">
                  <a:buAutoNum type="arabicPeriod"/>
                </a:pPr>
                <a14:m>
                  <m:oMath xmlns:m="http://schemas.openxmlformats.org/officeDocument/2006/math">
                    <m:r>
                      <m:t> </m:t>
                    </m:r>
                  </m:oMath>
                </a14:m>
                <a:r>
                  <a:rPr/>
                  <a:t> CONSORT - for clinical trials</a:t>
                </a:r>
              </a:p>
              <a:p>
                <a:pPr lvl="0" marL="0" indent="0">
                  <a:buNone/>
                </a:pPr>
                <a14:m>
                  <m:oMathPara xmlns:m="http://schemas.openxmlformats.org/officeDocument/2006/math">
                    <m:oMathParaPr>
                      <m:jc m:val="center"/>
                    </m:oMathParaPr>
                    <m:oMath>
                      <m:r>
                        <m:t> </m:t>
                      </m:r>
                    </m:oMath>
                  </m:oMathPara>
                </a14:m>
              </a:p>
              <a:p>
                <a:pPr lvl="0" marL="0" indent="0">
                  <a:buNone/>
                </a:pPr>
                <a:r>
                  <a:rPr/>
                  <a:t>Many more guidelines exist. The EQUATOR NETWORK is a useful resource to identify what guidelines apply to your specific study:</a:t>
                </a:r>
              </a:p>
              <a:p>
                <a:pPr lvl="0" marL="0" indent="0">
                  <a:buNone/>
                </a:pPr>
                <a:r>
                  <a:rPr>
                    <a:hlinkClick r:id="rId2"/>
                  </a:rPr>
                  <a:t>https://www.equator-network.org/</a:t>
                </a:r>
                <a:r>
                  <a:rPr/>
                  <a:t>.</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Activities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Chapter</a:t>
            </a:r>
            <a:r>
              <a:rPr/>
              <a:t> </a:t>
            </a:r>
            <a:r>
              <a:rPr/>
              <a:t>2</a:t>
            </a:r>
          </a:p>
        </p:txBody>
      </p:sp>
      <p:pic>
        <p:nvPicPr>
          <p:cNvPr descr="Woodward_Epidemiology.jpeg" id="0" name="Picture 1"/>
          <p:cNvPicPr>
            <a:picLocks noGrp="1" noChangeAspect="1"/>
          </p:cNvPicPr>
          <p:nvPr/>
        </p:nvPicPr>
        <p:blipFill>
          <a:blip r:embed="rId2"/>
          <a:stretch>
            <a:fillRect/>
          </a:stretch>
        </p:blipFill>
        <p:spPr bwMode="auto">
          <a:xfrm>
            <a:off x="4673600" y="1816100"/>
            <a:ext cx="28448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Woodward,</a:t>
            </a:r>
            <a:r>
              <a:rPr/>
              <a:t> </a:t>
            </a:r>
            <a:r>
              <a:rPr/>
              <a:t>M.</a:t>
            </a:r>
            <a:r>
              <a:rPr/>
              <a:t> </a:t>
            </a:r>
            <a:r>
              <a:rPr/>
              <a:t>(2014),</a:t>
            </a:r>
            <a:r>
              <a:rPr/>
              <a:t> </a:t>
            </a:r>
            <a:r>
              <a:rPr i="1"/>
              <a:t>Epidemiology:</a:t>
            </a:r>
            <a:r>
              <a:rPr i="1"/>
              <a:t> </a:t>
            </a:r>
            <a:r>
              <a:rPr i="1"/>
              <a:t>Study</a:t>
            </a:r>
            <a:r>
              <a:rPr i="1"/>
              <a:t> </a:t>
            </a:r>
            <a:r>
              <a:rPr i="1"/>
              <a:t>Design</a:t>
            </a:r>
            <a:r>
              <a:rPr i="1"/>
              <a:t> </a:t>
            </a:r>
            <a:r>
              <a:rPr i="1"/>
              <a:t>and</a:t>
            </a:r>
            <a:r>
              <a:rPr i="1"/>
              <a:t> </a:t>
            </a:r>
            <a:r>
              <a:rPr i="1"/>
              <a:t>Data</a:t>
            </a:r>
            <a:r>
              <a:rPr i="1"/>
              <a:t> </a:t>
            </a:r>
            <a:r>
              <a:rPr i="1"/>
              <a:t>Analysis</a:t>
            </a:r>
            <a:r>
              <a:rPr/>
              <a:t>,</a:t>
            </a:r>
            <a:r>
              <a:rPr/>
              <a:t> </a:t>
            </a:r>
            <a:r>
              <a:rPr/>
              <a:t>3</a:t>
            </a:r>
            <a:r>
              <a:rPr baseline="30000"/>
              <a:t>rd</a:t>
            </a:r>
            <a:r>
              <a:rPr/>
              <a:t> </a:t>
            </a:r>
            <a:r>
              <a:rPr/>
              <a:t>ed.,</a:t>
            </a:r>
            <a:r>
              <a:rPr/>
              <a:t> </a:t>
            </a:r>
            <a:r>
              <a:rPr/>
              <a:t>‘</a:t>
            </a:r>
            <a:r>
              <a:rPr/>
              <a:t>Chapter</a:t>
            </a:r>
            <a:r>
              <a:rPr/>
              <a:t> </a:t>
            </a:r>
            <a:r>
              <a:rPr/>
              <a:t>2:</a:t>
            </a:r>
            <a:r>
              <a:rPr/>
              <a:t> </a:t>
            </a:r>
            <a:r>
              <a:rPr/>
              <a:t>Basic</a:t>
            </a:r>
            <a:r>
              <a:rPr/>
              <a:t> </a:t>
            </a:r>
            <a:r>
              <a:rPr/>
              <a:t>analytical</a:t>
            </a:r>
            <a:r>
              <a:rPr/>
              <a:t> </a:t>
            </a:r>
            <a:r>
              <a:rPr/>
              <a:t>procedures</a:t>
            </a:r>
            <a:r>
              <a:rPr/>
              <a:t>’</a:t>
            </a:r>
            <a:r>
              <a:rPr/>
              <a:t>,</a:t>
            </a:r>
            <a:r>
              <a:rPr/>
              <a:t> </a:t>
            </a:r>
            <a:r>
              <a:rPr/>
              <a:t>pp. 23-85</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the</a:t>
            </a:r>
            <a:r>
              <a:rPr/>
              <a:t> </a:t>
            </a:r>
            <a:r>
              <a:rPr/>
              <a:t>STROBE</a:t>
            </a:r>
            <a:r>
              <a:rPr/>
              <a:t> </a:t>
            </a:r>
            <a:r>
              <a:rPr/>
              <a:t>statement</a:t>
            </a:r>
            <a:r>
              <a:rPr/>
              <a:t> </a:t>
            </a:r>
            <a:r>
              <a:rPr/>
              <a:t>and</a:t>
            </a:r>
            <a:r>
              <a:rPr/>
              <a:t> </a:t>
            </a:r>
            <a:r>
              <a:rPr/>
              <a:t>checklist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Read the STROBE statement and the 22-item checklist.</a:t>
                </a:r>
              </a:p>
              <a:p>
                <a:pPr lvl="0" marL="0" indent="0">
                  <a:buNone/>
                </a:pPr>
                <a14:m>
                  <m:oMathPara xmlns:m="http://schemas.openxmlformats.org/officeDocument/2006/math">
                    <m:oMathParaPr>
                      <m:jc m:val="center"/>
                    </m:oMathParaPr>
                    <m:oMath>
                      <m:r>
                        <m:t> </m:t>
                      </m:r>
                    </m:oMath>
                  </m:oMathPara>
                </a14:m>
              </a:p>
              <a:p>
                <a:pPr lvl="0" marL="0" indent="0">
                  <a:buNone/>
                </a:pPr>
                <a:r>
                  <a:rPr/>
                  <a:t>von Elm, E., Altman, D.G., Egger, M., et al. (2007), </a:t>
                </a:r>
                <a:r>
                  <a:rPr i="1"/>
                  <a:t>The Strengthening the Reporting of Observational Studies in Epidemiology (STROBE) statement: guidelines for reporting observational studies</a:t>
                </a:r>
                <a:r>
                  <a:rPr/>
                  <a:t>, Lancet, 370(9596):1453-1457.</a:t>
                </a:r>
              </a:p>
              <a:p>
                <a:pPr lvl="0" marL="0" indent="0">
                  <a:buNone/>
                </a:pPr>
                <a:r>
                  <a:rPr/>
                  <a:t>PMID: 18064739</a:t>
                </a:r>
              </a:p>
              <a:p>
                <a:pPr lvl="0" marL="0" indent="0">
                  <a:buNone/>
                </a:pPr>
                <a:r>
                  <a:rPr/>
                  <a:t>DOI: 10.1016/S0140-6736(07)61602-X</a:t>
                </a:r>
              </a:p>
              <a:p>
                <a:pPr lvl="0" marL="0" indent="0">
                  <a:buNone/>
                </a:pPr>
                <a14:m>
                  <m:oMathPara xmlns:m="http://schemas.openxmlformats.org/officeDocument/2006/math">
                    <m:oMathParaPr>
                      <m:jc m:val="center"/>
                    </m:oMathParaPr>
                    <m:oMath>
                      <m:r>
                        <m:t> </m:t>
                      </m:r>
                    </m:oMath>
                  </m:oMathPara>
                </a14:m>
              </a:p>
              <a:p>
                <a:pPr lvl="0" marL="0" indent="0">
                  <a:buNone/>
                </a:pPr>
                <a:r>
                  <a:rPr>
                    <a:hlinkClick r:id="rId2"/>
                  </a:rPr>
                  <a:t>https://doi.org/10.1016/S0140-6736(07)61602-X</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study</a:t>
            </a:r>
            <a:r>
              <a:rPr/>
              <a:t> </a:t>
            </a:r>
            <a:r>
              <a:rPr/>
              <a:t>some</a:t>
            </a:r>
            <a:r>
              <a:rPr/>
              <a:t> </a:t>
            </a:r>
            <a:r>
              <a:rPr/>
              <a:t>baseline</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2 articles below and, for both, study Table 1:</a:t>
                </a:r>
              </a:p>
              <a:p>
                <a:pPr lvl="1"/>
                <a:r>
                  <a:rPr>
                    <a:hlinkClick r:id="rId2"/>
                  </a:rPr>
                  <a:t>Owolabi, M.O., et al. (2018), </a:t>
                </a:r>
                <a:r>
                  <a:rPr i="1">
                    <a:hlinkClick r:id="rId3"/>
                  </a:rPr>
                  <a:t>Dominant modifiable risk factors for stroke in Ghana and Nigeria (SIREN): a case-control study</a:t>
                </a:r>
                <a:r>
                  <a:rPr>
                    <a:hlinkClick r:id="rId4"/>
                  </a:rPr>
                  <a:t>, Lancet Global Health, 6:e436–46, DOI 10.1016/S2214-109X(18)30002-0</a:t>
                </a:r>
              </a:p>
              <a:p>
                <a:pPr lvl="1"/>
                <a:r>
                  <a:rPr>
                    <a:hlinkClick r:id="rId5"/>
                  </a:rPr>
                  <a:t>Mulangu, S., et al. (2019), </a:t>
                </a:r>
                <a:r>
                  <a:rPr i="1">
                    <a:hlinkClick r:id="rId6"/>
                  </a:rPr>
                  <a:t>A Randomized, Controlled Trial of Ebola Virus Disease Therapeutics</a:t>
                </a:r>
                <a:r>
                  <a:rPr>
                    <a:hlinkClick r:id="rId7"/>
                  </a:rPr>
                  <a:t>, New England Journal of Medicine, 381:2293-2303, DOI 10.1056/NEJMoa1910993</a:t>
                </a:r>
              </a:p>
              <a:p>
                <a:pPr lvl="0" marL="0" indent="0">
                  <a:buNone/>
                </a:pPr>
                <a14:m>
                  <m:oMathPara xmlns:m="http://schemas.openxmlformats.org/officeDocument/2006/math">
                    <m:oMathParaPr>
                      <m:jc m:val="center"/>
                    </m:oMathParaPr>
                    <m:oMath>
                      <m:r>
                        <m:t> </m:t>
                      </m:r>
                    </m:oMath>
                  </m:oMathPara>
                </a14:m>
              </a:p>
              <a:p>
                <a:pPr lvl="1"/>
                <a:r>
                  <a:rPr/>
                  <a:t>What information is presented?</a:t>
                </a:r>
              </a:p>
              <a:p>
                <a:pPr lvl="1"/>
                <a:r>
                  <a:rPr/>
                  <a:t>Is the table clear to you? If yes, why? If not, what would you do differently?</a:t>
                </a:r>
              </a:p>
              <a:p>
                <a:pPr lvl="1"/>
                <a:r>
                  <a:rPr/>
                  <a:t>One study is a clinical trial, the other an observational case-control study. Do you notice any differences in how the data are presented?</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Graphs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Discrete data: barplots</a:t>
            </a:r>
          </a:p>
          <a:p>
            <a:pPr lvl="0" marL="0" indent="0">
              <a:buNone/>
            </a:pPr>
            <a:r>
              <a:rPr/>
              <a:t>We have seen that frequency tables are a good way to summarise categorical data. Often a plot can summarise the same information clearer and more concisely.</a:t>
            </a:r>
          </a:p>
          <a:p>
            <a:pPr lvl="0" marL="0" indent="0">
              <a:buNone/>
            </a:pPr>
            <a:r>
              <a:rPr b="1"/>
              <a:t>Barplots</a:t>
            </a:r>
            <a:r>
              <a:rPr/>
              <a:t> assign a bar to each possible level / value of a random variable and the height of the bar corresponds to either the frequency of that value in the dataset or its relative proportion / percentage. The entire distribution is summarised in this way.</a:t>
            </a:r>
          </a:p>
          <a:p>
            <a:pPr lvl="0" marL="0" indent="0">
              <a:buNone/>
            </a:pPr>
            <a:r>
              <a:rPr/>
              <a:t>Barplots are particularly useful when the data are stratfied by a second variable.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1-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Types</a:t>
            </a:r>
            <a:r>
              <a:rPr/>
              <a:t> </a:t>
            </a:r>
            <a:r>
              <a:rPr/>
              <a:t>of</a:t>
            </a:r>
            <a:r>
              <a:rPr/>
              <a:t> </a:t>
            </a:r>
            <a:r>
              <a:rPr/>
              <a:t>data</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Pie charts are another way of representing frequencies. Specifically the relative size of each slice of pie represents the overall proportion for that level of the categorical variable.</a:t>
            </a:r>
          </a:p>
          <a:p>
            <a:pPr lvl="0" marL="0" indent="0">
              <a:buNone/>
            </a:pPr>
            <a:r>
              <a:rPr/>
              <a:t>However, pie charts are not recommended: human brains are not well suited to easily compare areas and angles – which pie charts force one to consider. Barplots almost always give a clearer picture of the distribution of a categorical random variable.</a:t>
            </a:r>
          </a:p>
          <a:p>
            <a:pPr lvl="0" marL="0" indent="0">
              <a:buNone/>
            </a:pPr>
            <a:r>
              <a:rPr/>
              <a:t>e.g. On the figure on the next slide, how confidently can you say that there are more infected than exposed &amp; uninfected individuals in the dataset?</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pic>
        <p:nvPicPr>
          <p:cNvPr descr="COM_MScBioinformatics_2020_Session2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Continuous data</a:t>
                </a:r>
              </a:p>
              <a:p>
                <a:pPr lvl="0" marL="0" indent="0">
                  <a:buNone/>
                </a:pPr>
                <a:r>
                  <a:rPr/>
                  <a:t>For continuous data, there are several ways we can produce a plot of the distribution of a particular random variable. The two most commonly used - by far -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Histograms</a:t>
                </a:r>
              </a:p>
              <a:p>
                <a:pPr lvl="1">
                  <a:buAutoNum type="arabicPeriod"/>
                </a:pPr>
                <a14:m>
                  <m:oMath xmlns:m="http://schemas.openxmlformats.org/officeDocument/2006/math">
                    <m:r>
                      <m:t> </m:t>
                    </m:r>
                  </m:oMath>
                </a14:m>
                <a:r>
                  <a:rPr/>
                  <a:t> Boxplots</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Histograms &amp; kernel density estimation</a:t>
            </a:r>
          </a:p>
          <a:p>
            <a:pPr lvl="0" marL="0" indent="0">
              <a:buNone/>
            </a:pPr>
            <a:r>
              <a:rPr b="1"/>
              <a:t>Histograms</a:t>
            </a:r>
            <a:r>
              <a:rPr/>
              <a:t> and </a:t>
            </a:r>
            <a:r>
              <a:rPr b="1"/>
              <a:t>kernel density estimation</a:t>
            </a:r>
            <a:r>
              <a:rPr/>
              <a:t> both give non-parametric estimates of the density function of a continuous random variable. Both depend on a </a:t>
            </a:r>
            <a:r>
              <a:rPr i="1"/>
              <a:t>tuning parameter</a:t>
            </a:r>
            <a:r>
              <a:rPr/>
              <a:t> that governs how detailed or smooth the resulting estimate is.</a:t>
            </a:r>
          </a:p>
          <a:p>
            <a:pPr lvl="1"/>
            <a:r>
              <a:rPr/>
              <a:t>Histograms split the range of the variable into bins of an equal, pre-specified width, then count the number of observations falling in each bin.</a:t>
            </a:r>
          </a:p>
          <a:p>
            <a:pPr lvl="1"/>
            <a:r>
              <a:rPr/>
              <a:t>Kernel density estimation puts a probability density of a fixed shape &amp; width (the </a:t>
            </a:r>
            <a:r>
              <a:rPr i="1"/>
              <a:t>kernels</a:t>
            </a:r>
            <a:r>
              <a:rPr/>
              <a:t>) at the location of each observation. The density estimate is the summation of all of these individual density functions - normalised so that it integrates to 1.</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4-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larger</a:t>
            </a:r>
            <a:r>
              <a:rPr/>
              <a:t> </a:t>
            </a:r>
            <a:r>
              <a:rPr/>
              <a:t>bin</a:t>
            </a:r>
            <a:r>
              <a:rPr/>
              <a:t> </a:t>
            </a:r>
            <a:r>
              <a:rPr/>
              <a:t>width</a:t>
            </a:r>
          </a:p>
        </p:txBody>
      </p:sp>
      <p:pic>
        <p:nvPicPr>
          <p:cNvPr descr="COM_MScBioinformatics_2020_Session2_files/figure-pptx/unnamed-chunk-15-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Boxplots &amp; violin plots</a:t>
            </a:r>
          </a:p>
          <a:p>
            <a:pPr lvl="0" marL="0" indent="0">
              <a:buNone/>
            </a:pPr>
            <a:r>
              <a:rPr/>
              <a:t>A </a:t>
            </a:r>
            <a:r>
              <a:rPr b="1"/>
              <a:t>boxplot</a:t>
            </a:r>
            <a:r>
              <a:rPr/>
              <a:t> makes use of the quartiles to represent the distribution of a random variable. Data are typically represented vertically, so that different groups can be more easily compared by juxtaposing their boxplots.</a:t>
            </a:r>
          </a:p>
          <a:p>
            <a:pPr lvl="0" marL="0" indent="0">
              <a:buNone/>
            </a:pPr>
            <a:r>
              <a:rPr/>
              <a:t>A </a:t>
            </a:r>
            <a:r>
              <a:rPr b="1"/>
              <a:t>violin plot</a:t>
            </a:r>
            <a:r>
              <a:rPr/>
              <a:t> is similar, but instead of boxes, draws kernel density estimates on each side.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boxWhiskerPlot.png" id="0" name="Picture 1"/>
          <p:cNvPicPr>
            <a:picLocks noGrp="1" noChangeAspect="1"/>
          </p:cNvPicPr>
          <p:nvPr/>
        </p:nvPicPr>
        <p:blipFill>
          <a:blip r:embed="rId2"/>
          <a:stretch>
            <a:fillRect/>
          </a:stretch>
        </p:blipFill>
        <p:spPr bwMode="auto">
          <a:xfrm>
            <a:off x="1917700" y="1816100"/>
            <a:ext cx="83566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Wickham,</a:t>
            </a:r>
            <a:r>
              <a:rPr/>
              <a:t> </a:t>
            </a:r>
            <a:r>
              <a:rPr/>
              <a:t>H.</a:t>
            </a:r>
            <a:r>
              <a:rPr/>
              <a:t> </a:t>
            </a:r>
            <a:r>
              <a:rPr/>
              <a:t>&amp;</a:t>
            </a:r>
            <a:r>
              <a:rPr/>
              <a:t> </a:t>
            </a:r>
            <a:r>
              <a:rPr/>
              <a:t>Grolemund</a:t>
            </a:r>
            <a:r>
              <a:rPr/>
              <a:t> </a:t>
            </a:r>
            <a:r>
              <a:rPr/>
              <a:t>G.,</a:t>
            </a:r>
            <a:r>
              <a:rPr/>
              <a:t> </a:t>
            </a:r>
            <a:r>
              <a:rPr/>
              <a:t>R</a:t>
            </a:r>
            <a:r>
              <a:rPr/>
              <a:t> </a:t>
            </a:r>
            <a:r>
              <a:rPr/>
              <a:t>for</a:t>
            </a:r>
            <a:r>
              <a:rPr/>
              <a:t> </a:t>
            </a:r>
            <a:r>
              <a:rPr/>
              <a:t>Data</a:t>
            </a:r>
            <a:r>
              <a:rPr/>
              <a:t> </a:t>
            </a:r>
            <a:r>
              <a:rPr/>
              <a:t>Science,</a:t>
            </a:r>
            <a:r>
              <a:rPr/>
              <a:t> </a:t>
            </a:r>
            <a:r>
              <a:rPr/>
              <a:t>O’Reilly,</a:t>
            </a:r>
            <a:r>
              <a:rPr/>
              <a:t> </a:t>
            </a:r>
            <a:r>
              <a:rPr/>
              <a:t>2016</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Types</a:t>
            </a:r>
            <a:r>
              <a:rPr/>
              <a:t> </a:t>
            </a:r>
            <a:r>
              <a:rPr/>
              <a:t>of</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several ways to classify data into different types:</a:t>
                </a:r>
              </a:p>
              <a:p>
                <a:pPr lvl="0" marL="0" indent="0">
                  <a:buNone/>
                </a:pPr>
                <a14:m>
                  <m:oMathPara xmlns:m="http://schemas.openxmlformats.org/officeDocument/2006/math">
                    <m:oMathParaPr>
                      <m:jc m:val="center"/>
                    </m:oMathParaPr>
                    <m:oMath>
                      <m:r>
                        <m:t> </m:t>
                      </m:r>
                    </m:oMath>
                  </m:oMathPara>
                </a14:m>
              </a:p>
              <a:p>
                <a:pPr lvl="1"/>
                <a:r>
                  <a:rPr/>
                  <a:t>Quantitative &amp; qualitative / categorical data.</a:t>
                </a:r>
              </a:p>
              <a:p>
                <a:pPr lvl="1"/>
                <a:r>
                  <a:rPr/>
                  <a:t>Discrete &amp; continuous data.</a:t>
                </a:r>
              </a:p>
              <a:p>
                <a:pPr lvl="1"/>
                <a:r>
                  <a:rPr/>
                  <a:t>Categorical, ordinal, interval &amp; ratio data.</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Often we want to get a feel for whether 2 variables are associated with each other: does the distribution of one variable impact the distribution of the other?</a:t>
                </a:r>
              </a:p>
              <a:p>
                <a:pPr lvl="0" marL="0" indent="0">
                  <a:buNone/>
                </a:pPr>
                <a:r>
                  <a:rPr/>
                  <a:t>Depending on the type of data, several graphs can be helpful for this, at the exploratory stage:</a:t>
                </a:r>
              </a:p>
              <a:p>
                <a:pPr lvl="0" marL="0" indent="0">
                  <a:buNone/>
                </a:pPr>
                <a14:m>
                  <m:oMathPara xmlns:m="http://schemas.openxmlformats.org/officeDocument/2006/math">
                    <m:oMathParaPr>
                      <m:jc m:val="center"/>
                    </m:oMathParaPr>
                    <m:oMath>
                      <m:r>
                        <m:t> </m:t>
                      </m:r>
                    </m:oMath>
                  </m:oMathPara>
                </a14:m>
              </a:p>
              <a:p>
                <a:pPr lvl="1"/>
                <a:r>
                  <a:rPr/>
                  <a:t>Categorical &amp; continuous: histograms for several groups</a:t>
                </a:r>
              </a:p>
              <a:p>
                <a:pPr lvl="1"/>
                <a:r>
                  <a:rPr/>
                  <a:t>Categorical &amp; continuous: boxplots &amp; violin plots for several groups</a:t>
                </a:r>
              </a:p>
              <a:p>
                <a:pPr lvl="1"/>
                <a:r>
                  <a:rPr/>
                  <a:t>Continuous &amp; continuous: scatterplots</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histograms</a:t>
            </a:r>
            <a:r>
              <a:rPr/>
              <a:t> </a:t>
            </a:r>
            <a:r>
              <a:rPr/>
              <a:t>for</a:t>
            </a:r>
            <a:r>
              <a:rPr/>
              <a:t> </a:t>
            </a:r>
            <a:r>
              <a:rPr/>
              <a:t>several</a:t>
            </a:r>
            <a:r>
              <a:rPr/>
              <a:t> </a:t>
            </a:r>
            <a:r>
              <a:rPr/>
              <a:t>groups</a:t>
            </a:r>
          </a:p>
        </p:txBody>
      </p:sp>
      <p:pic>
        <p:nvPicPr>
          <p:cNvPr descr="COM_MScBioinformatics_2020_Session2_files/figure-pptx/unnamed-chunk-1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boxplots</a:t>
            </a:r>
            <a:r>
              <a:rPr/>
              <a:t> </a:t>
            </a:r>
            <a:r>
              <a:rPr/>
              <a:t>for</a:t>
            </a:r>
            <a:r>
              <a:rPr/>
              <a:t> </a:t>
            </a:r>
            <a:r>
              <a:rPr/>
              <a:t>several</a:t>
            </a:r>
            <a:r>
              <a:rPr/>
              <a:t> </a:t>
            </a:r>
            <a:r>
              <a:rPr/>
              <a:t>groups</a:t>
            </a:r>
          </a:p>
        </p:txBody>
      </p:sp>
      <p:pic>
        <p:nvPicPr>
          <p:cNvPr descr="COM_MScBioinformatics_2020_Session2_files/figure-pptx/unnamed-chunk-1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violin</a:t>
            </a:r>
            <a:r>
              <a:rPr/>
              <a:t> </a:t>
            </a:r>
            <a:r>
              <a:rPr/>
              <a:t>plots</a:t>
            </a:r>
            <a:r>
              <a:rPr/>
              <a:t> </a:t>
            </a:r>
            <a:r>
              <a:rPr/>
              <a:t>for</a:t>
            </a:r>
            <a:r>
              <a:rPr/>
              <a:t> </a:t>
            </a:r>
            <a:r>
              <a:rPr/>
              <a:t>several</a:t>
            </a:r>
            <a:r>
              <a:rPr/>
              <a:t> </a:t>
            </a:r>
            <a:r>
              <a:rPr/>
              <a:t>groups</a:t>
            </a:r>
          </a:p>
        </p:txBody>
      </p:sp>
      <p:pic>
        <p:nvPicPr>
          <p:cNvPr descr="COM_MScBioinformatics_2020_Session2_files/figure-pptx/unnamed-chunk-1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scatterplots</a:t>
            </a:r>
          </a:p>
        </p:txBody>
      </p:sp>
      <p:pic>
        <p:nvPicPr>
          <p:cNvPr descr="COM_MScBioinformatics_2020_Session2_files/figure-pptx/unnamed-chunk-2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Time</a:t>
            </a:r>
            <a:r>
              <a:rPr/>
              <a:t> </a:t>
            </a:r>
            <a:r>
              <a:rPr/>
              <a:t>plots</a:t>
            </a:r>
            <a:r>
              <a:rPr/>
              <a:t> </a:t>
            </a:r>
            <a:r>
              <a:rPr/>
              <a:t>(longitudinal</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longitudinal data, where study participants are followed up over time, it is often helpful to produce a </a:t>
            </a:r>
            <a:r>
              <a:rPr b="1"/>
              <a:t>time plot</a:t>
            </a:r>
            <a:r>
              <a:rPr/>
              <a:t>. This is essentially a plot where the time series for each participant is plotted. Such plots are sometimes also called </a:t>
            </a:r>
            <a:r>
              <a:rPr b="1"/>
              <a:t>spaghetti plots</a:t>
            </a:r>
            <a:r>
              <a:rPr/>
              <a: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2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dataset </a:t>
            </a:r>
            <a:r>
              <a:rPr sz="1800">
                <a:latin typeface="Courier"/>
              </a:rPr>
              <a:t>STA621_Session2.csv</a:t>
            </a:r>
            <a:r>
              <a:rPr/>
              <a:t> from the course website.</a:t>
            </a:r>
          </a:p>
          <a:p>
            <a:pPr lvl="0" marL="0" indent="0">
              <a:buNone/>
            </a:pPr>
            <a:r>
              <a:rPr/>
              <a:t>Explore the dataset:</a:t>
            </a:r>
          </a:p>
          <a:p>
            <a:pPr lvl="1"/>
            <a:r>
              <a:rPr/>
              <a:t>How many observations are in the dataset?</a:t>
            </a:r>
          </a:p>
          <a:p>
            <a:pPr lvl="1"/>
            <a:r>
              <a:rPr/>
              <a:t>How many variables?</a:t>
            </a:r>
          </a:p>
          <a:p>
            <a:pPr lvl="1"/>
            <a:r>
              <a:rPr/>
              <a:t>For each variable (except </a:t>
            </a:r>
            <a:r>
              <a:rPr sz="1800">
                <a:latin typeface="Courier"/>
              </a:rPr>
              <a:t>ID</a:t>
            </a:r>
            <a:r>
              <a:rPr/>
              <a:t>), identify its type and produce a set of appropriate summary statistics.</a:t>
            </a:r>
          </a:p>
          <a:p>
            <a:pPr lvl="1"/>
            <a:r>
              <a:rPr/>
              <a:t>For each variable (except </a:t>
            </a:r>
            <a:r>
              <a:rPr sz="1800">
                <a:latin typeface="Courier"/>
              </a:rPr>
              <a:t>ID</a:t>
            </a:r>
            <a:r>
              <a:rPr/>
              <a:t>), produce an appropriate distribution graph.</a:t>
            </a:r>
          </a:p>
          <a:p>
            <a:pPr lvl="1"/>
            <a:r>
              <a:rPr/>
              <a:t>Pick a pair of variables for which it would make sense to explore whether they are associated with each other. Produce an appropriate covariation graph.</a:t>
            </a:r>
          </a:p>
          <a:p>
            <a:pPr lvl="1"/>
            <a:r>
              <a:rPr/>
              <a:t>Ignoring the missing values (i.e. just discard missing observations), compute the sample mean for variable </a:t>
            </a:r>
            <a:r>
              <a:rPr sz="1800">
                <a:latin typeface="Courier"/>
              </a:rPr>
              <a:t>biomarker</a:t>
            </a:r>
            <a:r>
              <a:rPr/>
              <a:t> and compute the corresponding 95% confidence interval.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Measures</a:t>
            </a:r>
            <a:r>
              <a:rPr/>
              <a:t> </a:t>
            </a:r>
            <a:r>
              <a:rPr/>
              <a:t>of</a:t>
            </a:r>
            <a:r>
              <a:rPr/>
              <a:t> </a:t>
            </a:r>
            <a:r>
              <a:rPr/>
              <a:t>association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Quantitative</a:t>
            </a:r>
            <a:r>
              <a:rPr/>
              <a:t> </a:t>
            </a:r>
            <a:r>
              <a:rPr/>
              <a:t>vs. qualitative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b="1"/>
                  <a:t>Quantitative</a:t>
                </a:r>
                <a:r>
                  <a:rPr/>
                  <a:t> data are measured by numbers. Arithmetic operation such as addition, subtraction, multiplication, division can be used and yield meaningful results.</a:t>
                </a:r>
              </a:p>
              <a:p>
                <a:pPr lvl="0" marL="0" indent="0">
                  <a:buNone/>
                </a:pPr>
                <a14:m>
                  <m:oMathPara xmlns:m="http://schemas.openxmlformats.org/officeDocument/2006/math">
                    <m:oMathParaPr>
                      <m:jc m:val="center"/>
                    </m:oMathParaPr>
                    <m:oMath>
                      <m:r>
                        <m:t> </m:t>
                      </m:r>
                    </m:oMath>
                  </m:oMathPara>
                </a14:m>
              </a:p>
              <a:p>
                <a:pPr lvl="1"/>
                <a:r>
                  <a:rPr b="1"/>
                  <a:t>Qualitative</a:t>
                </a:r>
                <a:r>
                  <a:rPr/>
                  <a:t> or </a:t>
                </a:r>
                <a:r>
                  <a:rPr b="1"/>
                  <a:t>categorical</a:t>
                </a:r>
                <a:r>
                  <a:rPr/>
                  <a:t> data are measured by levels or classes of a categorical variable:</a:t>
                </a:r>
              </a:p>
              <a:p>
                <a:pPr lvl="2"/>
                <a:r>
                  <a:rPr/>
                  <a:t>Marital status: single, married, divorced, widowed.</a:t>
                </a:r>
              </a:p>
              <a:p>
                <a:pPr lvl="2"/>
                <a:r>
                  <a:rPr/>
                  <a:t>Colour: red, green, blue.</a:t>
                </a:r>
              </a:p>
              <a:p>
                <a:pPr lvl="2"/>
                <a:r>
                  <a:rPr/>
                  <a:t>Severity of a disease: low, medium, high.</a:t>
                </a:r>
              </a:p>
              <a:p>
                <a:pPr lvl="2"/>
                <a:r>
                  <a:rPr/>
                  <a:t>…</a:t>
                </a:r>
              </a:p>
              <a:p>
                <a:pPr lvl="0" marL="0" indent="0">
                  <a:buNone/>
                </a:pPr>
                <a14:m>
                  <m:oMathPara xmlns:m="http://schemas.openxmlformats.org/officeDocument/2006/math">
                    <m:oMathParaPr>
                      <m:jc m:val="center"/>
                    </m:oMathParaPr>
                    <m:oMath>
                      <m:r>
                        <m:t> </m:t>
                      </m:r>
                    </m:oMath>
                  </m:oMathPara>
                </a14:m>
              </a:p>
              <a:p>
                <a:pPr lvl="0" marL="0" indent="0">
                  <a:buNone/>
                </a:pPr>
                <a:r>
                  <a:rPr/>
                  <a:t>Note: here </a:t>
                </a:r>
                <a:r>
                  <a:rPr i="1"/>
                  <a:t>“qualitative”</a:t>
                </a:r>
                <a:r>
                  <a:rPr/>
                  <a:t> does not refer to data from a qualitative study.</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Measures of association are a special type of summary statistics designed to </a:t>
            </a:r>
            <a:r>
              <a:rPr b="1"/>
              <a:t>quantify</a:t>
            </a:r>
            <a:r>
              <a:rPr/>
              <a:t> a relationship between 2 given variables.</a:t>
            </a:r>
          </a:p>
          <a:p>
            <a:pPr lvl="0" marL="0" indent="0">
              <a:buNone/>
            </a:pPr>
            <a:r>
              <a:rPr b="1"/>
              <a:t>Association</a:t>
            </a:r>
            <a:r>
              <a:rPr/>
              <a:t> is present between 2 variables, if their distributions are related, i.e. if knowing the value of one variable affects the distribution of values of the second variable.</a:t>
            </a:r>
          </a:p>
          <a:p>
            <a:pPr lvl="0" marL="0" indent="0">
              <a:buNone/>
            </a:pPr>
            <a:r>
              <a:rPr/>
              <a:t>Measures of association quantify the relationship between 2 </a:t>
            </a:r>
            <a:r>
              <a:rPr i="1"/>
              <a:t>observed</a:t>
            </a:r>
            <a:r>
              <a:rPr/>
              <a:t> variables. Tests for statistical significance inform as to whether such a relationship is likely to be present in the population.</a:t>
            </a:r>
          </a:p>
          <a:p>
            <a:pPr lvl="0" marL="0" indent="0">
              <a:buNone/>
            </a:pPr>
            <a:r>
              <a:rPr/>
              <a:t>There exist many measures of association. Some can be difficult to interpret. The type of variables dictates which measures are appropriate.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least one of the 2 variables is categorical, we can only describe the </a:t>
                </a:r>
                <a:r>
                  <a:rPr i="1"/>
                  <a:t>pattern</a:t>
                </a:r>
                <a:r>
                  <a:rPr/>
                  <a:t> of association.</a:t>
                </a:r>
              </a:p>
              <a:p>
                <a:pPr lvl="0" marL="0" indent="0">
                  <a:buNone/>
                </a:pPr>
                <a14:m>
                  <m:oMathPara xmlns:m="http://schemas.openxmlformats.org/officeDocument/2006/math">
                    <m:oMathParaPr>
                      <m:jc m:val="center"/>
                    </m:oMathParaPr>
                    <m:oMath>
                      <m:r>
                        <m:t> </m:t>
                      </m:r>
                    </m:oMath>
                  </m:oMathPara>
                </a14:m>
              </a:p>
              <a:p>
                <a:pPr lvl="0" marL="0" indent="0">
                  <a:buNone/>
                </a:pPr>
                <a:r>
                  <a:rPr/>
                  <a:t>If however both variables are at least ordinal, then we can define the </a:t>
                </a:r>
                <a:r>
                  <a:rPr b="1"/>
                  <a:t>direction of association</a:t>
                </a:r>
                <a:r>
                  <a:rPr/>
                  <a:t>:</a:t>
                </a:r>
              </a:p>
              <a:p>
                <a:pPr lvl="1"/>
                <a:r>
                  <a:rPr/>
                  <a:t>In a </a:t>
                </a:r>
                <a:r>
                  <a:rPr b="1"/>
                  <a:t>positive association</a:t>
                </a:r>
                <a:r>
                  <a:rPr/>
                  <a:t>, if one variables increases / decreases, then the other variable also tends to increase / decrease.</a:t>
                </a:r>
              </a:p>
              <a:p>
                <a:pPr lvl="1"/>
                <a:r>
                  <a:rPr/>
                  <a:t>In a </a:t>
                </a:r>
                <a:r>
                  <a:rPr b="1"/>
                  <a:t>negative association</a:t>
                </a:r>
                <a:r>
                  <a:rPr/>
                  <a:t>, if one variables increases, then the other variable tends to decrease and vice-versa.</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2 types of measures of association: </a:t>
                </a:r>
                <a:r>
                  <a:rPr b="1"/>
                  <a:t>symmetric</a:t>
                </a:r>
                <a:r>
                  <a:rPr/>
                  <a:t> measures yield the same value regardless as to which variable is chosen to be the dependent and independent variable whereas </a:t>
                </a:r>
                <a:r>
                  <a:rPr b="1"/>
                  <a:t>asymmetric</a:t>
                </a:r>
                <a:r>
                  <a:rPr/>
                  <a:t> measures depend on the choice of dependent &amp; independent variable.</a:t>
                </a:r>
              </a:p>
              <a:p>
                <a:pPr lvl="0" marL="0" indent="0">
                  <a:buNone/>
                </a:pPr>
                <a:r>
                  <a:rPr/>
                  <a:t>Many measures of association are scaled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0</m:t>
                            </m:r>
                          </m:e>
                          <m:e>
                            <m:r>
                              <m:t>≡</m:t>
                            </m:r>
                          </m:e>
                          <m:e>
                            <m:r>
                              <m:rPr>
                                <m:sty m:val="p"/>
                              </m:rPr>
                              <m:t>lack of association</m:t>
                            </m:r>
                          </m:e>
                        </m:mr>
                        <m:mr>
                          <m:e>
                            <m:r>
                              <m:t>1</m:t>
                            </m:r>
                          </m:e>
                          <m:e>
                            <m:r>
                              <m:t>≡</m:t>
                            </m:r>
                          </m:e>
                          <m:e>
                            <m:r>
                              <m:rPr>
                                <m:sty m:val="p"/>
                              </m:rPr>
                              <m:t>perfect association</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In the case of ordinal, interval &amp; ratio variables, some measures also indicate direction of association, with </a:t>
                </a:r>
                <a14:m>
                  <m:oMath xmlns:m="http://schemas.openxmlformats.org/officeDocument/2006/math">
                    <m:r>
                      <m:t>+</m:t>
                    </m:r>
                    <m:r>
                      <m:t>1</m:t>
                    </m:r>
                  </m:oMath>
                </a14:m>
                <a:r>
                  <a:rPr/>
                  <a:t> indicating perfect, positive association and </a:t>
                </a:r>
                <a14:m>
                  <m:oMath xmlns:m="http://schemas.openxmlformats.org/officeDocument/2006/math">
                    <m:r>
                      <m:t>−</m:t>
                    </m:r>
                    <m:r>
                      <m:t>1</m:t>
                    </m:r>
                  </m:oMath>
                </a14:m>
                <a:r>
                  <a:rPr/>
                  <a:t> perfect, negative association.</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5257800"/>
                <a:gridCol w="5257800"/>
              </a:tblGrid>
              <a:tr h="0">
                <a:tc>
                  <a:txBody>
                    <a:bodyPr/>
                    <a:lstStyle/>
                    <a:p>
                      <a:pPr lvl="0" marL="0" indent="0" algn="l">
                        <a:buNone/>
                      </a:pPr>
                      <a:r>
                        <a:rPr/>
                        <a:t>Lowest</a:t>
                      </a:r>
                      <a:r>
                        <a:rPr/>
                        <a:t> </a:t>
                      </a:r>
                      <a:r>
                        <a:rPr/>
                        <a:t>level</a:t>
                      </a:r>
                      <a:r>
                        <a:rPr/>
                        <a:t> </a:t>
                      </a:r>
                      <a:r>
                        <a:rPr/>
                        <a:t>of</a:t>
                      </a:r>
                      <a:r>
                        <a:rPr/>
                        <a:t> </a:t>
                      </a:r>
                      <a:r>
                        <a:rPr/>
                        <a:t>measurement</a:t>
                      </a:r>
                    </a:p>
                  </a:txBody>
                  <a:tcPr/>
                </a:tc>
                <a:tc>
                  <a:txBody>
                    <a:bodyPr/>
                    <a:lstStyle/>
                    <a:p>
                      <a:pPr lvl="0" marL="0" indent="0" algn="l">
                        <a:buNone/>
                      </a:pPr>
                      <a:r>
                        <a:rPr/>
                        <a:t>Measure</a:t>
                      </a:r>
                      <a:r>
                        <a:rPr/>
                        <a:t> </a:t>
                      </a:r>
                      <a:r>
                        <a:rPr/>
                        <a:t>of</a:t>
                      </a:r>
                      <a:r>
                        <a:rPr/>
                        <a:t> </a:t>
                      </a:r>
                      <a:r>
                        <a:rPr/>
                        <a:t>association</a:t>
                      </a:r>
                    </a:p>
                  </a:txBody>
                  <a:tcPr/>
                </a:tc>
              </a:tr>
              <a:tr h="0">
                <a:tc>
                  <a:txBody>
                    <a:bodyPr/>
                    <a:lstStyle/>
                    <a:p>
                      <a:pPr lvl="0" marL="0" indent="0" algn="l">
                        <a:buNone/>
                      </a:pPr>
                      <a:r>
                        <a:rPr/>
                        <a:t>Categorical</a:t>
                      </a:r>
                    </a:p>
                  </a:txBody>
                </a:tc>
                <a:tc>
                  <a:txBody>
                    <a:bodyPr/>
                    <a:lstStyle/>
                    <a:p>
                      <a:pPr lvl="0" marL="0" indent="0" algn="l">
                        <a:buNone/>
                      </a:pPr>
                      <a:r>
                        <a:rPr/>
                        <a:t>Pearson’s</a:t>
                      </a:r>
                      <a:r>
                        <a:rPr/>
                        <a:t> </a:t>
                      </a:r>
                      <a:r>
                        <a:rPr/>
                        <a:t>Phi</a:t>
                      </a:r>
                    </a:p>
                  </a:txBody>
                </a:tc>
              </a:tr>
              <a:tr h="0">
                <a:tc>
                  <a:txBody>
                    <a:bodyPr/>
                    <a:lstStyle/>
                    <a:p>
                      <a:endParaRPr/>
                    </a:p>
                  </a:txBody>
                </a:tc>
                <a:tc>
                  <a:txBody>
                    <a:bodyPr/>
                    <a:lstStyle/>
                    <a:p>
                      <a:pPr lvl="0" marL="0" indent="0" algn="l">
                        <a:buNone/>
                      </a:pPr>
                      <a:r>
                        <a:rPr/>
                        <a:t>Cramer’s</a:t>
                      </a:r>
                      <a:r>
                        <a:rPr/>
                        <a:t> </a:t>
                      </a:r>
                      <a:r>
                        <a:rPr/>
                        <a:t>V</a:t>
                      </a:r>
                    </a:p>
                  </a:txBody>
                </a:tc>
              </a:tr>
              <a:tr h="0">
                <a:tc>
                  <a:txBody>
                    <a:bodyPr/>
                    <a:lstStyle/>
                    <a:p>
                      <a:endParaRPr/>
                    </a:p>
                  </a:txBody>
                </a:tc>
                <a:tc>
                  <a:txBody>
                    <a:bodyPr/>
                    <a:lstStyle/>
                    <a:p>
                      <a:pPr lvl="0" marL="0" indent="0" algn="l">
                        <a:buNone/>
                      </a:pPr>
                      <a:r>
                        <a:rPr/>
                        <a:t>Lambda</a:t>
                      </a:r>
                    </a:p>
                  </a:txBody>
                </a:tc>
              </a:tr>
              <a:tr h="0">
                <a:tc>
                  <a:txBody>
                    <a:bodyPr/>
                    <a:lstStyle/>
                    <a:p>
                      <a:pPr lvl="0" marL="0" indent="0" algn="l">
                        <a:buNone/>
                      </a:pPr>
                      <a:r>
                        <a:rPr/>
                        <a:t>Ordinal</a:t>
                      </a:r>
                    </a:p>
                  </a:txBody>
                </a:tc>
                <a:tc>
                  <a:txBody>
                    <a:bodyPr/>
                    <a:lstStyle/>
                    <a:p>
                      <a:pPr lvl="0" marL="0" indent="0" algn="l">
                        <a:buNone/>
                      </a:pPr>
                      <a:r>
                        <a:rPr/>
                        <a:t>Gamma</a:t>
                      </a:r>
                    </a:p>
                  </a:txBody>
                </a:tc>
              </a:tr>
              <a:tr h="0">
                <a:tc>
                  <a:txBody>
                    <a:bodyPr/>
                    <a:lstStyle/>
                    <a:p>
                      <a:endParaRPr/>
                    </a:p>
                  </a:txBody>
                </a:tc>
                <a:tc>
                  <a:txBody>
                    <a:bodyPr/>
                    <a:lstStyle/>
                    <a:p>
                      <a:pPr lvl="0" marL="0" indent="0" algn="l">
                        <a:buNone/>
                      </a:pPr>
                      <a:r>
                        <a:rPr/>
                        <a:t>Spearman’s</a:t>
                      </a:r>
                      <a:r>
                        <a:rPr/>
                        <a:t> </a:t>
                      </a:r>
                      <a:r>
                        <a:rPr/>
                        <a:t>rank</a:t>
                      </a:r>
                      <a:r>
                        <a:rPr/>
                        <a:t> </a:t>
                      </a:r>
                      <a:r>
                        <a:rPr/>
                        <a:t>correlation</a:t>
                      </a:r>
                      <a:r>
                        <a:rPr/>
                        <a:t> </a:t>
                      </a:r>
                      <a:r>
                        <a:rPr/>
                        <a:t>coefficient</a:t>
                      </a:r>
                    </a:p>
                  </a:txBody>
                </a:tc>
              </a:tr>
              <a:tr h="0">
                <a:tc>
                  <a:txBody>
                    <a:bodyPr/>
                    <a:lstStyle/>
                    <a:p>
                      <a:pPr lvl="0" marL="0" indent="0" algn="l">
                        <a:buNone/>
                      </a:pPr>
                      <a:r>
                        <a:rPr/>
                        <a:t>Interval,</a:t>
                      </a:r>
                      <a:r>
                        <a:rPr/>
                        <a:t> </a:t>
                      </a:r>
                      <a:r>
                        <a:rPr/>
                        <a:t>ratio</a:t>
                      </a:r>
                    </a:p>
                  </a:txBody>
                </a:tc>
                <a:tc>
                  <a:txBody>
                    <a:bodyPr/>
                    <a:lstStyle/>
                    <a:p>
                      <a:pPr lvl="0" marL="0" indent="0" algn="l">
                        <a:buNone/>
                      </a:pPr>
                      <a:r>
                        <a:rPr/>
                        <a:t>Correlation</a:t>
                      </a:r>
                      <a:r>
                        <a:rPr/>
                        <a:t> </a:t>
                      </a:r>
                      <a:r>
                        <a:rPr/>
                        <a:t>coefficient</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the lowest level of measurement of the 2 variables is nominal / categorical, then there are broadly 2 types of measures of association: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p>
                      <m:e>
                        <m:r>
                          <m:t>χ</m:t>
                        </m:r>
                      </m:e>
                      <m:sup>
                        <m:r>
                          <m:t>2</m:t>
                        </m:r>
                      </m:sup>
                    </m:sSup>
                  </m:oMath>
                </a14:m>
                <a:r>
                  <a:rPr/>
                  <a:t> based measures</a:t>
                </a:r>
              </a:p>
              <a:p>
                <a:pPr lvl="1"/>
                <a:r>
                  <a:rPr/>
                  <a:t>proportional reduction in error based measures</a:t>
                </a:r>
              </a:p>
              <a:p>
                <a:pPr lvl="0" marL="0" indent="0">
                  <a:buNone/>
                </a:pPr>
                <a14:m>
                  <m:oMathPara xmlns:m="http://schemas.openxmlformats.org/officeDocument/2006/math">
                    <m:oMathParaPr>
                      <m:jc m:val="center"/>
                    </m:oMathParaPr>
                    <m:oMath>
                      <m:r>
                        <m:t> </m:t>
                      </m:r>
                    </m:oMath>
                  </m:oMathPara>
                </a14:m>
              </a:p>
              <a:p>
                <a:pPr lvl="0" marL="0" indent="0">
                  <a:buNone/>
                </a:pPr>
                <a:r>
                  <a:rPr/>
                  <a:t>We will see examples of both.</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t>
                </a:r>
                <a14:m>
                  <m:oMath xmlns:m="http://schemas.openxmlformats.org/officeDocument/2006/math">
                    <m:r>
                      <m:t>V</m:t>
                    </m:r>
                    <m:r>
                      <m:t>2</m:t>
                    </m:r>
                  </m:oMath>
                </a14:m>
                <a:r>
                  <a:rPr/>
                  <a:t> (taking </a:t>
                </a:r>
                <a14:m>
                  <m:oMath xmlns:m="http://schemas.openxmlformats.org/officeDocument/2006/math">
                    <m:r>
                      <m:t>r</m:t>
                    </m:r>
                  </m:oMath>
                </a14:m>
                <a:r>
                  <a:rPr/>
                  <a:t> different values) we can compute a cross-tabulation / contingency table.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t>…</m:t>
                            </m:r>
                          </m:e>
                          <m:e>
                            <m:sSub>
                              <m:e>
                                <m:r>
                                  <m:t>O</m:t>
                                </m:r>
                              </m:e>
                              <m:sub>
                                <m:r>
                                  <m:t>1</m:t>
                                </m:r>
                                <m:r>
                                  <m:t>c</m:t>
                                </m:r>
                              </m:sub>
                            </m:sSub>
                          </m:e>
                        </m:mr>
                        <m:mr>
                          <m:e/>
                          <m:e/>
                          <m:e>
                            <m:sSub>
                              <m:e>
                                <m:r>
                                  <m:t>O</m:t>
                                </m:r>
                              </m:e>
                              <m:sub>
                                <m:r>
                                  <m:t>21</m:t>
                                </m:r>
                              </m:sub>
                            </m:sSub>
                          </m:e>
                          <m:e>
                            <m:sSub>
                              <m:e>
                                <m:r>
                                  <m:t>O</m:t>
                                </m:r>
                              </m:e>
                              <m:sub>
                                <m:r>
                                  <m:t>22</m:t>
                                </m:r>
                              </m:sub>
                            </m:sSub>
                          </m:e>
                          <m:e>
                            <m:r>
                              <m:t>…</m:t>
                            </m:r>
                          </m:e>
                          <m:e>
                            <m:sSub>
                              <m:e>
                                <m:r>
                                  <m:t>O</m:t>
                                </m:r>
                              </m:e>
                              <m:sub>
                                <m:r>
                                  <m:t>2</m:t>
                                </m:r>
                                <m:r>
                                  <m:t>c</m:t>
                                </m:r>
                              </m:sub>
                            </m:sSub>
                          </m:e>
                        </m:mr>
                        <m:mr>
                          <m:e>
                            <m:r>
                              <m:t>V</m:t>
                            </m:r>
                            <m:r>
                              <m:t>2</m:t>
                            </m:r>
                          </m:e>
                          <m:e/>
                          <m:e>
                            <m:r>
                              <m:t>…</m:t>
                            </m:r>
                          </m:e>
                          <m:e/>
                          <m:e>
                            <m:r>
                              <m:t>…</m:t>
                            </m:r>
                          </m:e>
                          <m:e>
                            <m:r>
                              <m:t>…</m:t>
                            </m:r>
                          </m:e>
                        </m:mr>
                        <m:mr>
                          <m:e/>
                          <m:e/>
                          <m:e>
                            <m:sSub>
                              <m:e>
                                <m:r>
                                  <m:t>O</m:t>
                                </m:r>
                              </m:e>
                              <m:sub>
                                <m:r>
                                  <m:t>r</m:t>
                                </m:r>
                                <m:r>
                                  <m:t>1</m:t>
                                </m:r>
                              </m:sub>
                            </m:sSub>
                          </m:e>
                          <m:e>
                            <m:sSub>
                              <m:e>
                                <m:r>
                                  <m:t>O</m:t>
                                </m:r>
                              </m:e>
                              <m:sub>
                                <m:r>
                                  <m:t>r</m:t>
                                </m:r>
                                <m:r>
                                  <m:t>2</m:t>
                                </m:r>
                              </m:sub>
                            </m:sSub>
                          </m:e>
                          <m:e>
                            <m:r>
                              <m:t>…</m:t>
                            </m:r>
                          </m:e>
                          <m:e>
                            <m:sSub>
                              <m:e>
                                <m:r>
                                  <m:t>O</m:t>
                                </m:r>
                              </m:e>
                              <m:sub>
                                <m:r>
                                  <m:t>r</m:t>
                                </m:r>
                                <m:r>
                                  <m:t>c</m:t>
                                </m:r>
                              </m:sub>
                            </m:sSub>
                          </m:e>
                        </m:mr>
                      </m:m>
                    </m:oMath>
                  </m:oMathPara>
                </a14:m>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Define:</a:t>
                </a:r>
              </a:p>
              <a:p>
                <a:pPr lvl="1"/>
                <a14:m>
                  <m:oMath xmlns:m="http://schemas.openxmlformats.org/officeDocument/2006/math">
                    <m:r>
                      <m:t>n</m:t>
                    </m:r>
                    <m:r>
                      <m:t>=</m:t>
                    </m:r>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r>
                      <m:t>  </m:t>
                    </m:r>
                  </m:oMath>
                </a14:m>
                <a:r>
                  <a:rPr/>
                  <a:t> the total number of observations</a:t>
                </a:r>
              </a:p>
              <a:p>
                <a:pPr lvl="1"/>
                <a14:m>
                  <m:oMath xmlns:m="http://schemas.openxmlformats.org/officeDocument/2006/math">
                    <m:sSub>
                      <m:e>
                        <m:r>
                          <m:t>p</m:t>
                        </m:r>
                      </m:e>
                      <m:sub>
                        <m:r>
                          <m:t>i</m:t>
                        </m:r>
                        <m:r>
                          <m:t>.</m:t>
                        </m:r>
                      </m:sub>
                    </m:sSub>
                    <m:r>
                      <m:t>=</m:t>
                    </m:r>
                    <m:f>
                      <m:fPr>
                        <m:type m:val="bar"/>
                      </m:fPr>
                      <m:num>
                        <m:r>
                          <m:t>1</m:t>
                        </m:r>
                      </m:num>
                      <m:den>
                        <m:r>
                          <m:t>n</m:t>
                        </m:r>
                      </m:den>
                    </m:f>
                    <m:nary>
                      <m:naryPr>
                        <m:chr m:val="∑"/>
                        <m:limLoc m:val="undOvr"/>
                        <m:subHide m:val="0"/>
                        <m:supHide m:val="1"/>
                      </m:naryPr>
                      <m:sub>
                        <m:r>
                          <m:t>j</m:t>
                        </m:r>
                      </m:sub>
                      <m:sup>
                        <m:r>
                          <m:t>​</m:t>
                        </m:r>
                      </m:sup>
                      <m:e>
                        <m:sSub>
                          <m:e>
                            <m:r>
                              <m:t>O</m:t>
                            </m:r>
                          </m:e>
                          <m:sub>
                            <m:r>
                              <m:t>i</m:t>
                            </m:r>
                            <m:r>
                              <m:t>j</m:t>
                            </m:r>
                          </m:sub>
                        </m:sSub>
                      </m:e>
                    </m:nary>
                    <m:r>
                      <m:t>  </m:t>
                    </m:r>
                    <m:r>
                      <m:t>i</m:t>
                    </m:r>
                    <m:r>
                      <m:t>=</m:t>
                    </m:r>
                    <m:r>
                      <m:t>1</m:t>
                    </m:r>
                    <m:r>
                      <m:t>,</m:t>
                    </m:r>
                    <m:r>
                      <m:t>…</m:t>
                    </m:r>
                    <m:r>
                      <m:t>,</m:t>
                    </m:r>
                    <m:r>
                      <m:t>r</m:t>
                    </m:r>
                    <m:r>
                      <m:t>  </m:t>
                    </m:r>
                  </m:oMath>
                </a14:m>
                <a:r>
                  <a:rPr/>
                  <a:t> the row marginal proportions</a:t>
                </a:r>
              </a:p>
              <a:p>
                <a:pPr lvl="1"/>
                <a14:m>
                  <m:oMath xmlns:m="http://schemas.openxmlformats.org/officeDocument/2006/math">
                    <m:sSub>
                      <m:e>
                        <m:r>
                          <m:t>p</m:t>
                        </m:r>
                      </m:e>
                      <m:sub>
                        <m:r>
                          <m:t>.</m:t>
                        </m:r>
                        <m:r>
                          <m:t>j</m:t>
                        </m:r>
                      </m:sub>
                    </m:sSub>
                    <m:r>
                      <m:t>=</m:t>
                    </m:r>
                    <m:f>
                      <m:fPr>
                        <m:type m:val="bar"/>
                      </m:fPr>
                      <m:num>
                        <m:r>
                          <m:t>1</m:t>
                        </m:r>
                      </m:num>
                      <m:den>
                        <m:r>
                          <m:t>n</m:t>
                        </m:r>
                      </m:den>
                    </m:f>
                    <m:nary>
                      <m:naryPr>
                        <m:chr m:val="∑"/>
                        <m:limLoc m:val="undOvr"/>
                        <m:subHide m:val="0"/>
                        <m:supHide m:val="1"/>
                      </m:naryPr>
                      <m:sub>
                        <m:r>
                          <m:t>i</m:t>
                        </m:r>
                      </m:sub>
                      <m:sup>
                        <m:r>
                          <m:t>​</m:t>
                        </m:r>
                      </m:sup>
                      <m:e>
                        <m:sSub>
                          <m:e>
                            <m:r>
                              <m:t>O</m:t>
                            </m:r>
                          </m:e>
                          <m:sub>
                            <m:r>
                              <m:t>i</m:t>
                            </m:r>
                            <m:r>
                              <m:t>j</m:t>
                            </m:r>
                          </m:sub>
                        </m:sSub>
                      </m:e>
                    </m:nary>
                    <m:r>
                      <m:t>  </m:t>
                    </m:r>
                    <m:r>
                      <m:t>j</m:t>
                    </m:r>
                    <m:r>
                      <m:t>=</m:t>
                    </m:r>
                    <m:r>
                      <m:t>1</m:t>
                    </m:r>
                    <m:r>
                      <m:t>,</m:t>
                    </m:r>
                    <m:r>
                      <m:t>…</m:t>
                    </m:r>
                    <m:r>
                      <m:t>,</m:t>
                    </m:r>
                    <m:r>
                      <m:t>c</m:t>
                    </m:r>
                    <m:r>
                      <m:t>  </m:t>
                    </m:r>
                  </m:oMath>
                </a14:m>
                <a:r>
                  <a:rPr/>
                  <a:t> the row marginal proportions</a:t>
                </a:r>
              </a:p>
              <a:p>
                <a:pPr lvl="1"/>
                <a14:m>
                  <m:oMath xmlns:m="http://schemas.openxmlformats.org/officeDocument/2006/math">
                    <m:sSub>
                      <m:e>
                        <m:r>
                          <m:t>E</m:t>
                        </m:r>
                      </m:e>
                      <m:sub>
                        <m:r>
                          <m:t>i</m:t>
                        </m:r>
                        <m:r>
                          <m:t>j</m:t>
                        </m:r>
                      </m:sub>
                    </m:sSub>
                    <m:r>
                      <m:t>=</m:t>
                    </m:r>
                    <m:r>
                      <m:t>n</m:t>
                    </m:r>
                    <m:r>
                      <m:t>⋅</m:t>
                    </m:r>
                    <m:sSub>
                      <m:e>
                        <m:r>
                          <m:t>p</m:t>
                        </m:r>
                      </m:e>
                      <m:sub>
                        <m:r>
                          <m:t>i</m:t>
                        </m:r>
                        <m:r>
                          <m:t>.</m:t>
                        </m:r>
                      </m:sub>
                    </m:sSub>
                    <m:r>
                      <m:t>⋅</m:t>
                    </m:r>
                    <m:sSub>
                      <m:e>
                        <m:r>
                          <m:t>p</m:t>
                        </m:r>
                      </m:e>
                      <m:sub>
                        <m:r>
                          <m:t>j</m:t>
                        </m:r>
                        <m:r>
                          <m:t>.</m:t>
                        </m:r>
                      </m:sub>
                    </m:sSub>
                    <m:r>
                      <m:t>  </m:t>
                    </m:r>
                    <m:r>
                      <m:t>i</m:t>
                    </m:r>
                    <m:r>
                      <m:t>=</m:t>
                    </m:r>
                    <m:r>
                      <m:t>1</m:t>
                    </m:r>
                    <m:r>
                      <m:t>,</m:t>
                    </m:r>
                    <m:r>
                      <m:t>…</m:t>
                    </m:r>
                    <m:r>
                      <m:t>,</m:t>
                    </m:r>
                    <m:r>
                      <m:t>r</m:t>
                    </m:r>
                    <m:r>
                      <m:t>,</m:t>
                    </m:r>
                    <m:r>
                      <m:t> </m:t>
                    </m:r>
                    <m:r>
                      <m:t>j</m:t>
                    </m:r>
                    <m:r>
                      <m:t>=</m:t>
                    </m:r>
                    <m:r>
                      <m:t>1</m:t>
                    </m:r>
                    <m:r>
                      <m:t>,</m:t>
                    </m:r>
                    <m:r>
                      <m:t>…</m:t>
                    </m:r>
                    <m:r>
                      <m:t>,</m:t>
                    </m:r>
                    <m:r>
                      <m:t>c</m:t>
                    </m:r>
                    <m:r>
                      <m:t>  </m:t>
                    </m:r>
                  </m:oMath>
                </a14:m>
                <a:r>
                  <a:rPr/>
                  <a:t> the expected counts in each cell</a:t>
                </a:r>
              </a:p>
              <a:p>
                <a:pPr lvl="0" marL="0" indent="0">
                  <a:buNone/>
                </a:pPr>
                <a:r>
                  <a:rPr/>
                  <a:t>We can then calculate the </a:t>
                </a:r>
                <a14:m>
                  <m:oMath xmlns:m="http://schemas.openxmlformats.org/officeDocument/2006/math">
                    <m:sSup>
                      <m:e>
                        <m:r>
                          <m:t>χ</m:t>
                        </m:r>
                      </m:e>
                      <m:sup>
                        <m:r>
                          <m:t>2</m:t>
                        </m:r>
                      </m:sup>
                    </m:sSup>
                  </m:oMath>
                </a14:m>
                <a:r>
                  <a:rPr/>
                  <a:t> statistic for this table:</a:t>
                </a:r>
              </a:p>
              <a:p>
                <a:pPr lvl="0" marL="0" indent="0">
                  <a:buNone/>
                </a:pPr>
                <a14:m>
                  <m:oMathPara xmlns:m="http://schemas.openxmlformats.org/officeDocument/2006/math">
                    <m:oMathParaPr>
                      <m:jc m:val="center"/>
                    </m:oMathParaPr>
                    <m:oMath>
                      <m:sSup>
                        <m:e>
                          <m:r>
                            <m:t>χ</m:t>
                          </m:r>
                        </m:e>
                        <m:sup>
                          <m:r>
                            <m:t>2</m:t>
                          </m:r>
                        </m:sup>
                      </m:sSup>
                      <m: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grow/>
                                        </m:dPr>
                                        <m:e>
                                          <m:sSub>
                                            <m:e>
                                              <m:r>
                                                <m:t>O</m:t>
                                              </m:r>
                                            </m:e>
                                            <m:sub>
                                              <m:r>
                                                <m:t>i</m:t>
                                              </m:r>
                                              <m:r>
                                                <m:t>j</m:t>
                                              </m:r>
                                            </m:sub>
                                          </m:sSub>
                                          <m:r>
                                            <m:t>−</m:t>
                                          </m:r>
                                          <m:sSub>
                                            <m:e>
                                              <m:r>
                                                <m:t>E</m:t>
                                              </m:r>
                                            </m:e>
                                            <m:sub>
                                              <m:r>
                                                <m:t>i</m:t>
                                              </m:r>
                                              <m:r>
                                                <m:t>j</m:t>
                                              </m:r>
                                            </m:sub>
                                          </m:sSub>
                                        </m:e>
                                      </m:d>
                                    </m:e>
                                    <m:sup>
                                      <m:r>
                                        <m:t>2</m:t>
                                      </m:r>
                                    </m:sup>
                                  </m:sSup>
                                </m:num>
                                <m:den>
                                  <m:sSub>
                                    <m:e>
                                      <m:r>
                                        <m:t>E</m:t>
                                      </m:r>
                                    </m:e>
                                    <m:sub>
                                      <m:r>
                                        <m:t>i</m:t>
                                      </m:r>
                                      <m:r>
                                        <m:t>j</m:t>
                                      </m:r>
                                    </m:sub>
                                  </m:sSub>
                                </m:den>
                              </m:f>
                            </m:e>
                          </m:nary>
                        </m:e>
                      </m:nary>
                    </m:oMath>
                  </m:oMathPara>
                </a14:m>
              </a:p>
              <a:p>
                <a:pPr lvl="0" marL="0" indent="0">
                  <a:buNone/>
                </a:pPr>
                <a14:m>
                  <m:oMath xmlns:m="http://schemas.openxmlformats.org/officeDocument/2006/math">
                    <m:sSup>
                      <m:e>
                        <m:r>
                          <m:t>χ</m:t>
                        </m:r>
                      </m:e>
                      <m:sup>
                        <m:r>
                          <m:t>2</m:t>
                        </m:r>
                      </m:sup>
                    </m:sSup>
                  </m:oMath>
                </a14:m>
                <a:r>
                  <a:rPr/>
                  <a:t> follows a chi-squared distribution with </a:t>
                </a:r>
                <a14:m>
                  <m:oMath xmlns:m="http://schemas.openxmlformats.org/officeDocument/2006/math">
                    <m:r>
                      <m:t>(</m:t>
                    </m:r>
                    <m:r>
                      <m:t>r</m:t>
                    </m:r>
                    <m:r>
                      <m:t>−</m:t>
                    </m:r>
                    <m:r>
                      <m:t>1</m:t>
                    </m:r>
                    <m:r>
                      <m:t>)</m:t>
                    </m:r>
                    <m:r>
                      <m:t>(</m:t>
                    </m:r>
                    <m:r>
                      <m:t>c</m:t>
                    </m:r>
                    <m:r>
                      <m:t>−</m:t>
                    </m:r>
                    <m:r>
                      <m:t>1</m:t>
                    </m:r>
                    <m:r>
                      <m:t>)</m:t>
                    </m:r>
                  </m:oMath>
                </a14:m>
                <a:r>
                  <a:rPr/>
                  <a:t> d.f.</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sSup>
                      <m:e>
                        <m:r>
                          <m:t>X</m:t>
                        </m:r>
                      </m:e>
                      <m:sup>
                        <m:r>
                          <m:t>2</m:t>
                        </m:r>
                      </m:sup>
                    </m:sSup>
                  </m:oMath>
                </a14:m>
                <a:r>
                  <a:rPr/>
                  <a:t>, the </a:t>
                </a:r>
                <a:r>
                  <a:rPr b="1"/>
                  <a:t>chi-squared</a:t>
                </a:r>
                <a:r>
                  <a:rPr/>
                  <a:t> statistic, is itself a measure of association. However the value of </a:t>
                </a:r>
                <a14:m>
                  <m:oMath xmlns:m="http://schemas.openxmlformats.org/officeDocument/2006/math">
                    <m:sSup>
                      <m:e>
                        <m:r>
                          <m:t>X</m:t>
                        </m:r>
                      </m:e>
                      <m:sup>
                        <m:r>
                          <m:t>2</m:t>
                        </m:r>
                      </m:sup>
                    </m:sSup>
                  </m:oMath>
                </a14:m>
                <a:r>
                  <a:rPr/>
                  <a:t> depends on the sample size </a:t>
                </a:r>
                <a14:m>
                  <m:oMath xmlns:m="http://schemas.openxmlformats.org/officeDocument/2006/math">
                    <m:r>
                      <m:t>n</m:t>
                    </m:r>
                  </m:oMath>
                </a14:m>
                <a:r>
                  <a:rPr/>
                  <a:t>, the number of rows </a:t>
                </a:r>
                <a14:m>
                  <m:oMath xmlns:m="http://schemas.openxmlformats.org/officeDocument/2006/math">
                    <m:r>
                      <m:t>r</m:t>
                    </m:r>
                  </m:oMath>
                </a14:m>
                <a:r>
                  <a:rPr/>
                  <a:t> and the number of columns </a:t>
                </a:r>
                <a14:m>
                  <m:oMath xmlns:m="http://schemas.openxmlformats.org/officeDocument/2006/math">
                    <m:r>
                      <m:t>c</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For this reason, </a:t>
                </a:r>
                <a14:m>
                  <m:oMath xmlns:m="http://schemas.openxmlformats.org/officeDocument/2006/math">
                    <m:sSup>
                      <m:e>
                        <m:r>
                          <m:t>χ</m:t>
                        </m:r>
                      </m:e>
                      <m:sup>
                        <m:r>
                          <m:t>2</m:t>
                        </m:r>
                      </m:sup>
                    </m:sSup>
                  </m:oMath>
                </a14:m>
                <a:r>
                  <a:rPr/>
                  <a:t> based measures of association correct for these.</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first </a:t>
                </a:r>
                <a14:m>
                  <m:oMath xmlns:m="http://schemas.openxmlformats.org/officeDocument/2006/math">
                    <m:sSup>
                      <m:e>
                        <m:r>
                          <m:t>χ</m:t>
                        </m:r>
                      </m:e>
                      <m:sup>
                        <m:r>
                          <m:t>2</m:t>
                        </m:r>
                      </m:sup>
                    </m:sSup>
                  </m:oMath>
                </a14:m>
                <a:r>
                  <a:rPr/>
                  <a:t> based measure of association is </a:t>
                </a:r>
                <a14:m>
                  <m:oMath xmlns:m="http://schemas.openxmlformats.org/officeDocument/2006/math">
                    <m:r>
                      <m:t>ϕ</m:t>
                    </m:r>
                  </m:oMath>
                </a14:m>
                <a:r>
                  <a:rPr/>
                  <a:t>:</a:t>
                </a:r>
              </a:p>
              <a:p>
                <a:pPr lvl="0" marL="0" indent="0">
                  <a:buNone/>
                </a:pPr>
                <a14:m>
                  <m:oMathPara xmlns:m="http://schemas.openxmlformats.org/officeDocument/2006/math">
                    <m:oMathParaPr>
                      <m:jc m:val="center"/>
                    </m:oMathParaPr>
                    <m:oMath>
                      <m:r>
                        <m:t>ϕ</m:t>
                      </m:r>
                      <m:r>
                        <m:t>=</m:t>
                      </m:r>
                      <m:rad>
                        <m:radPr>
                          <m:degHide m:val="1"/>
                        </m:radPr>
                        <m:deg/>
                        <m:e>
                          <m:f>
                            <m:fPr>
                              <m:type m:val="bar"/>
                            </m:fPr>
                            <m:num>
                              <m:sSup>
                                <m:e>
                                  <m:r>
                                    <m:t>χ</m:t>
                                  </m:r>
                                </m:e>
                                <m:sup>
                                  <m:r>
                                    <m:t>2</m:t>
                                  </m:r>
                                </m:sup>
                              </m:sSup>
                            </m:num>
                            <m:den>
                              <m:r>
                                <m:t>n</m:t>
                              </m:r>
                            </m:den>
                          </m:f>
                        </m:e>
                      </m:rad>
                    </m:oMath>
                  </m:oMathPara>
                </a14:m>
              </a:p>
              <a:p>
                <a:pPr lvl="0" marL="0" indent="0">
                  <a:buNone/>
                </a:pPr>
                <a14:m>
                  <m:oMath xmlns:m="http://schemas.openxmlformats.org/officeDocument/2006/math">
                    <m:r>
                      <m:t>ϕ</m:t>
                    </m:r>
                  </m:oMath>
                </a14:m>
                <a:r>
                  <a:rPr/>
                  <a:t> scales the </a:t>
                </a:r>
                <a14:m>
                  <m:oMath xmlns:m="http://schemas.openxmlformats.org/officeDocument/2006/math">
                    <m:sSup>
                      <m:e>
                        <m:r>
                          <m:t>χ</m:t>
                        </m:r>
                      </m:e>
                      <m:sup>
                        <m:r>
                          <m:t>2</m:t>
                        </m:r>
                      </m:sup>
                    </m:sSup>
                  </m:oMath>
                </a14:m>
                <a:r>
                  <a:rPr/>
                  <a:t> statistic by the sample size and takes the square root.</a:t>
                </a:r>
              </a:p>
              <a:p>
                <a:pPr lvl="0" marL="0" indent="0">
                  <a:buNone/>
                </a:pPr>
                <a:r>
                  <a:rPr/>
                  <a:t>If there is no association between the variables, then </a:t>
                </a:r>
                <a14:m>
                  <m:oMath xmlns:m="http://schemas.openxmlformats.org/officeDocument/2006/math">
                    <m:r>
                      <m:t>ϕ</m:t>
                    </m:r>
                    <m:r>
                      <m:t>=</m:t>
                    </m:r>
                    <m:r>
                      <m:t>0</m:t>
                    </m:r>
                  </m:oMath>
                </a14:m>
                <a:r>
                  <a:rPr/>
                  <a:t>. However, the maximum value of </a:t>
                </a:r>
                <a14:m>
                  <m:oMath xmlns:m="http://schemas.openxmlformats.org/officeDocument/2006/math">
                    <m:r>
                      <m:t>ϕ</m:t>
                    </m:r>
                  </m:oMath>
                </a14:m>
                <a:r>
                  <a:rPr/>
                  <a:t> depends on </a:t>
                </a:r>
                <a14:m>
                  <m:oMath xmlns:m="http://schemas.openxmlformats.org/officeDocument/2006/math">
                    <m:r>
                      <m:t>r</m:t>
                    </m:r>
                  </m:oMath>
                </a14:m>
                <a:r>
                  <a:rPr/>
                  <a:t> and </a:t>
                </a:r>
                <a14:m>
                  <m:oMath xmlns:m="http://schemas.openxmlformats.org/officeDocument/2006/math">
                    <m:r>
                      <m:t>c</m:t>
                    </m:r>
                  </m:oMath>
                </a14:m>
                <a:r>
                  <a:rPr/>
                  <a:t>: the maximum </a:t>
                </a:r>
                <a14:m>
                  <m:oMath xmlns:m="http://schemas.openxmlformats.org/officeDocument/2006/math">
                    <m:r>
                      <m:t>ϕ</m:t>
                    </m:r>
                  </m:oMath>
                </a14:m>
                <a:r>
                  <a:rPr/>
                  <a:t> value is </a:t>
                </a:r>
                <a14:m>
                  <m:oMath xmlns:m="http://schemas.openxmlformats.org/officeDocument/2006/math">
                    <m:r>
                      <m:t>1</m:t>
                    </m:r>
                    <m:r>
                      <m:t>−</m:t>
                    </m:r>
                    <m:r>
                      <m:t>k</m:t>
                    </m:r>
                  </m:oMath>
                </a14:m>
                <a:r>
                  <a:rPr/>
                  <a:t>, where </a:t>
                </a:r>
                <a14:m>
                  <m:oMath xmlns:m="http://schemas.openxmlformats.org/officeDocument/2006/math">
                    <m:r>
                      <m:t>k</m:t>
                    </m:r>
                    <m:r>
                      <m:t>=</m:t>
                    </m:r>
                    <m:r>
                      <m:t>m</m:t>
                    </m:r>
                    <m:r>
                      <m:t>i</m:t>
                    </m:r>
                    <m:r>
                      <m:t>n</m:t>
                    </m:r>
                    <m:r>
                      <m:t>(</m:t>
                    </m:r>
                    <m:r>
                      <m:t>r</m:t>
                    </m:r>
                    <m:r>
                      <m:t>,</m:t>
                    </m:r>
                    <m:r>
                      <m:t>c</m:t>
                    </m:r>
                    <m:r>
                      <m:t>)</m:t>
                    </m:r>
                  </m:oMath>
                </a14:m>
                <a:r>
                  <a:rPr/>
                  <a:t>.</a:t>
                </a:r>
              </a:p>
              <a:p>
                <a:pPr lvl="0" marL="0" indent="0">
                  <a:buNone/>
                </a:pPr>
                <a:r>
                  <a:rPr/>
                  <a:t>This makes it hard to compare </a:t>
                </a:r>
                <a14:m>
                  <m:oMath xmlns:m="http://schemas.openxmlformats.org/officeDocument/2006/math">
                    <m:r>
                      <m:t>ϕ</m:t>
                    </m:r>
                  </m:oMath>
                </a14:m>
                <a:r>
                  <a:rPr/>
                  <a:t> between different pairs of variables where </a:t>
                </a:r>
                <a14:m>
                  <m:oMath xmlns:m="http://schemas.openxmlformats.org/officeDocument/2006/math">
                    <m:r>
                      <m:t>n</m:t>
                    </m:r>
                  </m:oMath>
                </a14:m>
                <a:r>
                  <a:rPr/>
                  <a:t> and/or </a:t>
                </a:r>
                <a14:m>
                  <m:oMath xmlns:m="http://schemas.openxmlformats.org/officeDocument/2006/math">
                    <m:r>
                      <m:t>m</m:t>
                    </m:r>
                  </m:oMath>
                </a14:m>
                <a:r>
                  <a:rPr/>
                  <a:t> vary.</a:t>
                </a:r>
              </a:p>
              <a:p>
                <a:pPr lvl="0" marL="0" indent="0">
                  <a:buNone/>
                </a:pPr>
                <a:r>
                  <a:rPr/>
                  <a:t>For 2 binary variables: </a:t>
                </a:r>
                <a14:m>
                  <m:oMath xmlns:m="http://schemas.openxmlformats.org/officeDocument/2006/math">
                    <m:r>
                      <m:t>ϕ</m:t>
                    </m:r>
                    <m:r>
                      <m:t>=</m:t>
                    </m:r>
                    <m:r>
                      <m:t>ρ</m:t>
                    </m:r>
                  </m:oMath>
                </a14:m>
                <a:r>
                  <a:rPr/>
                  <a:t>, the Pearson correlation coefficient </a:t>
                </a:r>
                <a14:m>
                  <m:oMath xmlns:m="http://schemas.openxmlformats.org/officeDocument/2006/math">
                    <m:r>
                      <m:t>ρ</m:t>
                    </m:r>
                  </m:oMath>
                </a14:m>
                <a:r>
                  <a:rPr/>
                  <a:t>.</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related measure, addresses this issue.</a:t>
                </a:r>
              </a:p>
              <a:p>
                <a:pPr lvl="0" marL="0" indent="0">
                  <a:buNone/>
                </a:pPr>
                <a:r>
                  <a:rPr/>
                  <a:t>As before, define </a:t>
                </a:r>
                <a14:m>
                  <m:oMath xmlns:m="http://schemas.openxmlformats.org/officeDocument/2006/math">
                    <m:r>
                      <m:t>k</m:t>
                    </m:r>
                    <m:r>
                      <m:t>=</m:t>
                    </m:r>
                    <m:r>
                      <m:rPr>
                        <m:sty m:val="p"/>
                      </m:rPr>
                      <m:t>min</m:t>
                    </m:r>
                    <m:r>
                      <m:t>(</m:t>
                    </m:r>
                    <m:r>
                      <m:t>r</m:t>
                    </m:r>
                    <m:r>
                      <m:t>,</m:t>
                    </m:r>
                    <m:r>
                      <m:t>c</m:t>
                    </m:r>
                    <m:r>
                      <m:t>)</m:t>
                    </m:r>
                  </m:oMath>
                </a14:m>
                <a:r>
                  <a:rPr/>
                  <a:t>, then one can calculate </a:t>
                </a:r>
                <a:r>
                  <a:rPr b="1"/>
                  <a:t>Cramer’s V</a:t>
                </a:r>
                <a:r>
                  <a:rPr/>
                  <a:t> statistic:</a:t>
                </a:r>
              </a:p>
              <a:p>
                <a:pPr lvl="0" marL="0" indent="0">
                  <a:buNone/>
                </a:pPr>
                <a14:m>
                  <m:oMathPara xmlns:m="http://schemas.openxmlformats.org/officeDocument/2006/math">
                    <m:oMathParaPr>
                      <m:jc m:val="center"/>
                    </m:oMathParaPr>
                    <m:oMath>
                      <m:r>
                        <m:t>V</m:t>
                      </m:r>
                      <m:r>
                        <m:t>=</m:t>
                      </m:r>
                      <m:rad>
                        <m:radPr>
                          <m:degHide m:val="1"/>
                        </m:radPr>
                        <m:deg/>
                        <m:e>
                          <m:f>
                            <m:fPr>
                              <m:type m:val="bar"/>
                            </m:fPr>
                            <m:num>
                              <m:sSup>
                                <m:e>
                                  <m:r>
                                    <m:t>χ</m:t>
                                  </m:r>
                                </m:e>
                                <m:sup>
                                  <m:r>
                                    <m:t>2</m:t>
                                  </m:r>
                                </m:sup>
                              </m:sSup>
                            </m:num>
                            <m:den>
                              <m:r>
                                <m:t>n</m:t>
                              </m:r>
                              <m:r>
                                <m:t>(</m:t>
                              </m:r>
                              <m:r>
                                <m:t>k</m:t>
                              </m:r>
                              <m:r>
                                <m:t>−</m:t>
                              </m:r>
                              <m:r>
                                <m:t>1</m:t>
                              </m:r>
                              <m:r>
                                <m:t>)</m:t>
                              </m:r>
                            </m:den>
                          </m:f>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V</m:t>
                    </m:r>
                  </m:oMath>
                </a14:m>
                <a:r>
                  <a:rPr/>
                  <a:t> ranges from 0 (no association) to 1 (perfect association), but values between 0 and 1 are difficult to interpret.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Data types, summarising &amp; exploring data</dc:title>
  <dc:creator>Marc Henrion</dc:creator>
  <cp:keywords/>
  <dcterms:created xsi:type="dcterms:W3CDTF">2020-01-13T13:48:56Z</dcterms:created>
  <dcterms:modified xsi:type="dcterms:W3CDTF">2020-01-13T13:48:56Z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January 2020</vt:lpwstr>
  </property>
  <property fmtid="{D5CDD505-2E9C-101B-9397-08002B2CF9AE}" pid="3" name="output">
    <vt:lpwstr/>
  </property>
</Properties>
</file>