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4" Type="http://schemas.openxmlformats.org/officeDocument/2006/relationships/tableStyles" Target="tableStyles.xml" /><Relationship Id="rId1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2" Type="http://schemas.openxmlformats.org/officeDocument/2006/relationships/viewProps" Target="viewProps.xml" /><Relationship Id="rId1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30/11/2018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chemeClr val="accent4">
                  <a:lumMod val="75000"/>
                </a:schemeClr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86916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3.png" />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4.png" />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5.png" />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6.png" />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8.png" />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9.png" />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gitMarcH/COM_STA621_2020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graph-gallery.com/" TargetMode="Externa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8.png" />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9.png" />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0.png" />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1.png" />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2.png" />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MSc</a:t>
            </a:r>
            <a:r>
              <a:rPr/>
              <a:t> </a:t>
            </a:r>
            <a:r>
              <a:rPr/>
              <a:t>Bioinformatics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Marc</a:t>
            </a:r>
            <a:r>
              <a:rPr/>
              <a:t> </a:t>
            </a:r>
            <a:r>
              <a:rPr/>
              <a:t>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17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Graphical</a:t>
            </a:r>
            <a:r>
              <a:rPr/>
              <a:t> </a:t>
            </a:r>
            <a:r>
              <a:rPr/>
              <a:t>libraries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As we have seen in Session 1, there are 2 main ways to do R: base R and tidyverse R. The same is true for prooducing figures:</a:t>
                </a:r>
              </a:p>
              <a:p>
                <a:pPr lvl="1"/>
                <a:r>
                  <a:rPr sz="1800">
                    <a:latin typeface="Courier"/>
                  </a:rPr>
                  <a:t>graphics</a:t>
                </a:r>
                <a:r>
                  <a:rPr/>
                  <a:t> library [base R]</a:t>
                </a:r>
              </a:p>
              <a:p>
                <a:pPr lvl="2"/>
                <a:r>
                  <a:rPr/>
                  <a:t>A different function for each type of graph. Clunky syntax.</a:t>
                </a:r>
              </a:p>
              <a:p>
                <a:pPr lvl="2"/>
                <a:r>
                  <a:rPr/>
                  <a:t>Lots of control over graphical parameters, generally functions do little guessing for sensible values and use fixed defaults.</a:t>
                </a:r>
              </a:p>
              <a:p>
                <a:pPr lvl="2"/>
                <a:r>
                  <a:rPr/>
                  <a:t>You can usually get the figure to look exactly like you want.</a:t>
                </a:r>
              </a:p>
              <a:p>
                <a:pPr lvl="1"/>
                <a:r>
                  <a:rPr sz="1800">
                    <a:latin typeface="Courier"/>
                  </a:rPr>
                  <a:t>ggplot2</a:t>
                </a:r>
                <a:r>
                  <a:rPr/>
                  <a:t> library [tidyverse R]</a:t>
                </a:r>
              </a:p>
              <a:p>
                <a:pPr lvl="2"/>
                <a:r>
                  <a:rPr/>
                  <a:t>“Grammar of graphics”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consistent syntax for all types of graphs. Splits graphs into different elements: data, aesthetic mappings, geoms, …</a:t>
                </a:r>
              </a:p>
              <a:p>
                <a:pPr lvl="2"/>
                <a:r>
                  <a:rPr/>
                  <a:t>Lots of automatic guessing for sensible parameter values. Sometimes tedious to override default behaviour.</a:t>
                </a:r>
              </a:p>
              <a:p>
                <a:pPr lvl="2"/>
                <a:r>
                  <a:rPr/>
                  <a:t>Easier to quickly get nice looking figures, (sometimes) harder to get exactly what you want…</a:t>
                </a:r>
              </a:p>
              <a:p>
                <a:pPr lvl="2"/>
                <a:r>
                  <a:rPr/>
                  <a:t>If used in functions / scripts, need to enclose plotting command in a </a:t>
                </a:r>
                <a:r>
                  <a:rPr sz="1800">
                    <a:latin typeface="Courier"/>
                  </a:rPr>
                  <a:t>print()</a:t>
                </a:r>
                <a:r>
                  <a:rPr/>
                  <a:t> statement.</a:t>
                </a:r>
              </a:p>
            </p:txBody>
          </p:sp>
        </mc:Choice>
      </mc:AlternateContent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graphics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clrs&lt;-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colorRampPalette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"orange"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image</a:t>
            </a:r>
            <a:r>
              <a:rPr sz="1800">
                <a:latin typeface="Courier"/>
              </a:rPr>
              <a:t>(densSurf,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clrs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contour</a:t>
            </a:r>
            <a:r>
              <a:rPr sz="1800">
                <a:latin typeface="Courier"/>
              </a:rPr>
              <a:t>(densSurf,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y)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densSurf2,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y,</a:t>
            </a:r>
            <a:r>
              <a:rPr sz="1800">
                <a:solidFill>
                  <a:srgbClr val="902000"/>
                </a:solidFill>
                <a:latin typeface="Courier"/>
              </a:rPr>
              <a:t>z=</a:t>
            </a:r>
            <a:r>
              <a:rPr sz="1800">
                <a:latin typeface="Courier"/>
              </a:rPr>
              <a:t>dens))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geom_contour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2D density estimation</a:t>
            </a:r>
          </a:p>
          <a:p>
            <a:pPr lvl="0" marL="0" indent="0">
              <a:buNone/>
            </a:pPr>
            <a:r>
              <a:rPr/>
              <a:t>Generate some data: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(MASS) </a:t>
            </a:r>
            <a:br/>
            <a:r>
              <a:rPr sz="1800">
                <a:latin typeface="Courier"/>
              </a:rPr>
              <a:t>X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mvrnorm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Sigma=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  <a:p>
            <a:pPr lvl="1"/>
            <a:r>
              <a:rPr/>
              <a:t>graphics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z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kde2d</a:t>
            </a:r>
            <a:r>
              <a:rPr sz="1800">
                <a:latin typeface="Courier"/>
              </a:rPr>
              <a:t>(X[,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 X[,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(X,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"x"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0.75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contour</a:t>
            </a:r>
            <a:r>
              <a:rPr sz="1800">
                <a:latin typeface="Courier"/>
              </a:rPr>
              <a:t>(z, </a:t>
            </a:r>
            <a:r>
              <a:rPr sz="1800">
                <a:solidFill>
                  <a:srgbClr val="902000"/>
                </a:solidFill>
                <a:latin typeface="Courier"/>
              </a:rPr>
              <a:t>drawlabels=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nlevels=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clrs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14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add=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X[,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X[,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geom_density_2d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Multi-panel</a:t>
            </a:r>
            <a:r>
              <a:rPr/>
              <a:t> </a:t>
            </a:r>
            <a:r>
              <a:rPr/>
              <a:t>figures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Multi-panel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Several options:</a:t>
            </a:r>
          </a:p>
          <a:p>
            <a:pPr lvl="1"/>
            <a:r>
              <a:rPr/>
              <a:t>graphics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mfrow=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followed by commands for individual figures in order</a:t>
            </a:r>
            <a:br/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byrow=</a:t>
            </a:r>
            <a:r>
              <a:rPr sz="1800">
                <a:latin typeface="Courier"/>
              </a:rPr>
              <a:t>T,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layout.show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followed by commands for individual figures in order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split.screen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select each panel with screen(i,new=F), then type plotting command for that panel; type close.screen(i) after each figure is done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Multi-panel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mfrow=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myPlotFun&lt;-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(lab){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axes=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polygon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"darkgrey"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border=</a:t>
            </a:r>
            <a:r>
              <a:rPr sz="1800">
                <a:solidFill>
                  <a:srgbClr val="007020"/>
                </a:solidFill>
                <a:latin typeface="Courier"/>
              </a:rPr>
              <a:t>NA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adj=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font=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,lab)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myPlotFun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"Plot"</a:t>
            </a:r>
            <a:r>
              <a:rPr sz="1800">
                <a:latin typeface="Courier"/>
              </a:rPr>
              <a:t>,i))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Multi-panel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</a:t>
            </a:r>
          </a:p>
          <a:p>
            <a:pPr lvl="2"/>
            <a:r>
              <a:rPr/>
              <a:t>Requires extra package: </a:t>
            </a:r>
            <a:r>
              <a:rPr sz="1800">
                <a:latin typeface="Courier"/>
              </a:rPr>
              <a:t>library(gridExtra)</a:t>
            </a:r>
          </a:p>
          <a:p>
            <a:pPr lvl="2"/>
            <a:r>
              <a:rPr/>
              <a:t>Assign each </a:t>
            </a:r>
            <a:r>
              <a:rPr sz="1800">
                <a:latin typeface="Courier"/>
              </a:rPr>
              <a:t>ggplot()</a:t>
            </a:r>
            <a:r>
              <a:rPr/>
              <a:t> call to an object (</a:t>
            </a:r>
            <a:r>
              <a:rPr sz="1800">
                <a:latin typeface="Courier"/>
              </a:rPr>
              <a:t>p1&lt;-ggplot(...) + ...</a:t>
            </a:r>
            <a:r>
              <a:rPr/>
              <a:t>)</a:t>
            </a:r>
          </a:p>
          <a:p>
            <a:pPr lvl="2"/>
            <a:r>
              <a:rPr/>
              <a:t>Produce multipanel figure with </a:t>
            </a:r>
            <a:r>
              <a:rPr sz="1800">
                <a:latin typeface="Courier"/>
              </a:rPr>
              <a:t>grid.arrange(p1,p2,...,nrow=2)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Multi-panel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myGgplotFun&lt;-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(lab){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panel.background=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element_rect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"darkgrey"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(lab)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g1&lt;-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myGgplotFun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"Plot 1"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myGgplotFun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"Plot 2"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g3&lt;-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myGgplotFun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"Plot 3"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g4&lt;-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myGgplotFun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"Plot 4"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grid.arrange</a:t>
            </a:r>
            <a:r>
              <a:rPr sz="1800">
                <a:latin typeface="Courier"/>
              </a:rPr>
              <a:t>(g1,g2,g3,g4,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files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order to write a graph directly to a file, you enclose your plotting code inside a statement that specifies a </a:t>
            </a:r>
            <a:r>
              <a:rPr i="1"/>
              <a:t>graphical device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“Graphics device” means a pdf, png, jpg or other file.</a:t>
            </a:r>
          </a:p>
          <a:p>
            <a:pPr lvl="0" marL="0" indent="0">
              <a:buNone/>
            </a:pPr>
            <a:r>
              <a:rPr/>
              <a:t>Example: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pdf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"myfile.pdf"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opens the device; pdf will produce vector graphics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plotting code here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dev.off</a:t>
            </a:r>
            <a:r>
              <a:rPr sz="1800">
                <a:latin typeface="Courier"/>
              </a:rPr>
              <a:t>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closes the device</a:t>
            </a:r>
          </a:p>
          <a:p>
            <a:pPr lvl="0" marL="0" indent="0">
              <a:buNone/>
            </a:pPr>
            <a:r>
              <a:rPr/>
              <a:t>Or: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png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16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units=</a:t>
            </a:r>
            <a:r>
              <a:rPr sz="1800">
                <a:solidFill>
                  <a:srgbClr val="4070A0"/>
                </a:solidFill>
                <a:latin typeface="Courier"/>
              </a:rPr>
              <a:t>"in"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res=</a:t>
            </a:r>
            <a:r>
              <a:rPr sz="1800">
                <a:solidFill>
                  <a:srgbClr val="40A070"/>
                </a:solidFill>
                <a:latin typeface="Courier"/>
              </a:rPr>
              <a:t>450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raster graphics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plotting code here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dev.off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[end of Session 2]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Distributions: what values did you record for a given variable?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Discrete values (nominal, ordinal, integer-valued) values:</a:t>
                </a:r>
              </a:p>
              <a:p>
                <a:pPr lvl="2"/>
                <a:r>
                  <a:rPr/>
                  <a:t>bar plots</a:t>
                </a:r>
              </a:p>
              <a:p>
                <a:pPr lvl="2"/>
                <a:r>
                  <a:rPr/>
                  <a:t>pie charts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Continuous values</a:t>
                </a:r>
              </a:p>
              <a:p>
                <a:pPr lvl="2"/>
                <a:r>
                  <a:rPr/>
                  <a:t>histograms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 generate some data: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typesTmp&lt;-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"type"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type&lt;-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sample</a:t>
            </a:r>
            <a:r>
              <a:rPr sz="1800">
                <a:latin typeface="Courier"/>
              </a:rPr>
              <a:t>(typesTmp,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replace=</a:t>
            </a:r>
            <a:r>
              <a:rPr sz="1800">
                <a:latin typeface="Courier"/>
              </a:rPr>
              <a:t>T,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prob=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0.45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0.25</a:t>
            </a:r>
            <a:r>
              <a:rPr sz="1800">
                <a:latin typeface="Courier"/>
              </a:rPr>
              <a:t>)))</a:t>
            </a:r>
            <a:br/>
            <a:r>
              <a:rPr sz="1800">
                <a:latin typeface="Courier"/>
              </a:rPr>
              <a:t>x1&lt;-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rbinom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prob=</a:t>
            </a:r>
            <a:r>
              <a:rPr sz="1800">
                <a:solidFill>
                  <a:srgbClr val="40A070"/>
                </a:solidFill>
                <a:latin typeface="Courier"/>
              </a:rPr>
              <a:t>0.25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x2&lt;-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rpois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lambda=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"type3"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dat&lt;-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(type,x1,x2)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Distributions: bar plots</a:t>
            </a:r>
          </a:p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barplot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x1),</a:t>
            </a:r>
            <a:r>
              <a:rPr sz="1800">
                <a:solidFill>
                  <a:srgbClr val="902000"/>
                </a:solidFill>
                <a:latin typeface="Courier"/>
              </a:rPr>
              <a:t>cex.names=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barplot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x2),</a:t>
            </a:r>
            <a:r>
              <a:rPr sz="1800">
                <a:solidFill>
                  <a:srgbClr val="902000"/>
                </a:solidFill>
                <a:latin typeface="Courier"/>
              </a:rPr>
              <a:t>cex.names=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barplot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type),</a:t>
            </a:r>
            <a:r>
              <a:rPr sz="1800">
                <a:solidFill>
                  <a:srgbClr val="902000"/>
                </a:solidFill>
                <a:latin typeface="Courier"/>
              </a:rPr>
              <a:t>cex.names=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</a:t>
            </a:r>
            <a:r>
              <a:rPr/>
              <a:t> </a:t>
            </a:r>
            <a:r>
              <a:rPr/>
              <a:t>7: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visualisation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barplot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type,dat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x2),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beside=</a:t>
            </a:r>
            <a:r>
              <a:rPr sz="1800">
                <a:latin typeface="Courier"/>
              </a:rPr>
              <a:t>T,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legend.text=</a:t>
            </a:r>
            <a:r>
              <a:rPr sz="1800" b="1">
                <a:solidFill>
                  <a:srgbClr val="007020"/>
                </a:solidFill>
                <a:latin typeface="Courier"/>
              </a:rPr>
              <a:t>levels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cex.names=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Can specify some options: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barplot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x2),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"values"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"count"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"Barplot"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cex.names=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cex.axis=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cex.lab=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cex.main=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barplot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x2),</a:t>
            </a:r>
            <a:r>
              <a:rPr sz="1800">
                <a:solidFill>
                  <a:srgbClr val="902000"/>
                </a:solidFill>
                <a:latin typeface="Courier"/>
              </a:rPr>
              <a:t>horiz=</a:t>
            </a:r>
            <a:r>
              <a:rPr sz="1800">
                <a:latin typeface="Courier"/>
              </a:rPr>
              <a:t>T,</a:t>
            </a:r>
            <a:r>
              <a:rPr sz="1800">
                <a:solidFill>
                  <a:srgbClr val="902000"/>
                </a:solidFill>
                <a:latin typeface="Courier"/>
              </a:rPr>
              <a:t>cex.names=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x1))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x2))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In this session we will cover basic R commands, how to read data in, write data or results to files, merge data tables, produce various data summary statistics etc. We will not cover data visualisation (later session).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1"/>
                <a:r>
                  <a:rPr/>
                  <a:t>Participant packs</a:t>
                </a:r>
              </a:p>
              <a:p>
                <a:pPr lvl="2"/>
                <a:r>
                  <a:rPr>
                    <a:hlinkClick r:id="rId2"/>
                  </a:rPr>
                  <a:t>https://github.com/gitMarcH/COM_STA621_2020</a:t>
                </a:r>
              </a:p>
              <a:p>
                <a:pPr lvl="2"/>
                <a:r>
                  <a:rPr/>
                  <a:t>Copy of slides &amp; some R codes.</a:t>
                </a:r>
              </a:p>
              <a:p>
                <a:pPr lvl="1"/>
                <a:r>
                  <a:rPr/>
                  <a:t>Note</a:t>
                </a:r>
              </a:p>
              <a:p>
                <a:pPr lvl="2"/>
                <a:r>
                  <a:rPr/>
                  <a:t>These slides have been generated by using R Markdown.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type))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4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dat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(type,x2)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complete</a:t>
            </a:r>
            <a:r>
              <a:rPr sz="1800">
                <a:latin typeface="Courier"/>
              </a:rPr>
              <a:t>(type,x2,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type,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n,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x2))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position=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stat=</a:t>
            </a:r>
            <a:r>
              <a:rPr sz="1800">
                <a:solidFill>
                  <a:srgbClr val="4070A0"/>
                </a:solidFill>
                <a:latin typeface="Courier"/>
              </a:rPr>
              <a:t>"identity"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text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4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Can also specify options: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x2))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"Barplot for variable x2"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"values"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"count"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text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Shortcut in ggplot2 for users more familiar with base R: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qplot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x1,</a:t>
            </a:r>
            <a:r>
              <a:rPr sz="1800">
                <a:solidFill>
                  <a:srgbClr val="902000"/>
                </a:solidFill>
                <a:latin typeface="Courier"/>
              </a:rPr>
              <a:t>geom=</a:t>
            </a:r>
            <a:r>
              <a:rPr sz="1800">
                <a:solidFill>
                  <a:srgbClr val="4070A0"/>
                </a:solidFill>
                <a:latin typeface="Courier"/>
              </a:rPr>
              <a:t>"bar"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qplot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x2,</a:t>
            </a:r>
            <a:r>
              <a:rPr sz="1800">
                <a:solidFill>
                  <a:srgbClr val="902000"/>
                </a:solidFill>
                <a:latin typeface="Courier"/>
              </a:rPr>
              <a:t>geom=</a:t>
            </a:r>
            <a:r>
              <a:rPr sz="1800">
                <a:solidFill>
                  <a:srgbClr val="4070A0"/>
                </a:solidFill>
                <a:latin typeface="Courier"/>
              </a:rPr>
              <a:t>"bar"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qplot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type,</a:t>
            </a:r>
            <a:r>
              <a:rPr sz="1800">
                <a:solidFill>
                  <a:srgbClr val="902000"/>
                </a:solidFill>
                <a:latin typeface="Courier"/>
              </a:rPr>
              <a:t>geom=</a:t>
            </a:r>
            <a:r>
              <a:rPr sz="1800">
                <a:solidFill>
                  <a:srgbClr val="4070A0"/>
                </a:solidFill>
                <a:latin typeface="Courier"/>
              </a:rPr>
              <a:t>"bar"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Distributions: pie charts</a:t>
            </a:r>
          </a:p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pie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will only cover basic graphs here.</a:t>
            </a:r>
          </a:p>
          <a:p>
            <a:pPr lvl="0" marL="0" indent="0">
              <a:buNone/>
            </a:pPr>
            <a:r>
              <a:rPr/>
              <a:t>Much more complex &amp; polished graphs will take quite a bit of coding and / or rely on dedicated libraries.</a:t>
            </a:r>
          </a:p>
          <a:p>
            <a:pPr lvl="0" marL="0" indent="0">
              <a:buNone/>
            </a:pPr>
            <a:r>
              <a:rPr/>
              <a:t>A superb resource for idenitfying what kind of figure you want to generate, with tutorials on how to do this, can be found at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https://www.r-graph-gallery.com/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(dat, 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(type)))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coord_polar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"y"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theme_void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</a:p>
          <a:p>
            <a:pPr lvl="0" marL="0" indent="0">
              <a:buNone/>
            </a:pPr>
            <a:r>
              <a:rPr/>
              <a:t>Generally, R discourages the use of pie charts (they are horrible &amp; misleading).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Distributions: histograms</a:t>
            </a:r>
          </a:p>
          <a:p>
            <a:pPr lvl="1"/>
            <a:r>
              <a:rPr/>
              <a:t>Summarise the distribution of continuous variables, by binning data into discrete intervals.</a:t>
            </a:r>
          </a:p>
          <a:p>
            <a:pPr lvl="1"/>
            <a:r>
              <a:rPr/>
              <a:t>Can be used for binary and discrete variables as well, but barplots better suited for such variables.</a:t>
            </a:r>
          </a:p>
          <a:p>
            <a:pPr lvl="0" marL="0" indent="0">
              <a:buNone/>
            </a:pPr>
            <a:r>
              <a:rPr/>
              <a:t>Let’s generate some more data: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(dat,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x3=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"type1"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mean=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ifelse</a:t>
            </a:r>
            <a:r>
              <a:rPr sz="1800">
                <a:latin typeface="Courier"/>
              </a:rPr>
              <a:t>(type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"type2"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mean=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runif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500</a:t>
            </a:r>
            <a:r>
              <a:rPr sz="1800">
                <a:latin typeface="Courier"/>
              </a:rPr>
              <a:t>))))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"normal data"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"grey"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"normal data"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"grey"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freq=</a:t>
            </a:r>
            <a:r>
              <a:rPr sz="1800">
                <a:latin typeface="Courier"/>
              </a:rPr>
              <a:t>F)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"normal data"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"grey"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xlim=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`stat_bin()` using `bins = 30`. Pick better value with `binwidth`.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binwidth=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x3,</a:t>
            </a:r>
            <a:r>
              <a:rPr sz="1800" b="1">
                <a:solidFill>
                  <a:srgbClr val="007020"/>
                </a:solidFill>
                <a:latin typeface="Courier"/>
              </a:rPr>
              <a:t>stat</a:t>
            </a:r>
            <a:r>
              <a:rPr sz="1800">
                <a:latin typeface="Courier"/>
              </a:rPr>
              <a:t>(density)))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binwidth=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x3,</a:t>
            </a:r>
            <a:r>
              <a:rPr sz="1800" b="1">
                <a:solidFill>
                  <a:srgbClr val="007020"/>
                </a:solidFill>
                <a:latin typeface="Courier"/>
              </a:rPr>
              <a:t>stat</a:t>
            </a:r>
            <a:r>
              <a:rPr sz="1800">
                <a:latin typeface="Courier"/>
              </a:rPr>
              <a:t>(density)))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binwidth=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coord_cartesian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xlim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"Histogram"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text=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24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2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 from Session 1: a variable has one of 4 levels of measurement:</a:t>
            </a:r>
          </a:p>
          <a:p>
            <a:pPr lvl="1"/>
            <a:r>
              <a:rPr b="1"/>
              <a:t>nominal</a:t>
            </a:r>
            <a:r>
              <a:rPr/>
              <a:t> - classifies observations into different categories</a:t>
            </a:r>
          </a:p>
          <a:p>
            <a:pPr lvl="2"/>
            <a:r>
              <a:rPr/>
              <a:t>alive / dead</a:t>
            </a:r>
          </a:p>
          <a:p>
            <a:pPr lvl="2"/>
            <a:r>
              <a:rPr/>
              <a:t>human, fish, goat, bird</a:t>
            </a:r>
          </a:p>
          <a:p>
            <a:pPr lvl="1"/>
            <a:r>
              <a:rPr b="1"/>
              <a:t>ordinal</a:t>
            </a:r>
            <a:r>
              <a:rPr/>
              <a:t> - different categories, but categories are ordered</a:t>
            </a:r>
          </a:p>
          <a:p>
            <a:pPr lvl="2"/>
            <a:r>
              <a:rPr/>
              <a:t>low, medium, high</a:t>
            </a:r>
          </a:p>
          <a:p>
            <a:pPr lvl="1"/>
            <a:r>
              <a:rPr b="1"/>
              <a:t>interval</a:t>
            </a:r>
            <a:r>
              <a:rPr/>
              <a:t> - ordered data with degree of difference; ratios not meaningful</a:t>
            </a:r>
          </a:p>
          <a:p>
            <a:pPr lvl="2"/>
            <a:r>
              <a:rPr/>
              <a:t>temperature in centigrade: difference betwen 10</a:t>
            </a:r>
            <a:r>
              <a:rPr baseline="30000"/>
              <a:t>o</a:t>
            </a:r>
            <a:r>
              <a:rPr/>
              <a:t> and 20</a:t>
            </a:r>
            <a:r>
              <a:rPr baseline="30000"/>
              <a:t>o</a:t>
            </a:r>
            <a:r>
              <a:rPr/>
              <a:t> same as between 50</a:t>
            </a:r>
            <a:r>
              <a:rPr baseline="30000"/>
              <a:t>o</a:t>
            </a:r>
            <a:r>
              <a:rPr/>
              <a:t> and 60</a:t>
            </a:r>
            <a:r>
              <a:rPr baseline="30000"/>
              <a:t>o</a:t>
            </a:r>
            <a:r>
              <a:rPr/>
              <a:t> but 20</a:t>
            </a:r>
            <a:r>
              <a:rPr baseline="30000"/>
              <a:t>o</a:t>
            </a:r>
            <a:r>
              <a:rPr/>
              <a:t> not twice as hot as 10</a:t>
            </a:r>
            <a:r>
              <a:rPr baseline="30000"/>
              <a:t>o</a:t>
            </a:r>
          </a:p>
          <a:p>
            <a:pPr lvl="1"/>
            <a:r>
              <a:rPr b="1"/>
              <a:t>ratio</a:t>
            </a:r>
            <a:r>
              <a:rPr/>
              <a:t> - interval data with a unique, non arbitrary zero value; ratios meaningful</a:t>
            </a:r>
          </a:p>
          <a:p>
            <a:pPr lvl="2"/>
            <a:r>
              <a:rPr/>
              <a:t>temperature in Kelvin</a:t>
            </a:r>
          </a:p>
          <a:p>
            <a:pPr lvl="2"/>
            <a:r>
              <a:rPr/>
              <a:t>length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"normal data"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"Histogram"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"grey"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freq=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density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bw=</a:t>
            </a:r>
            <a:r>
              <a:rPr sz="1800">
                <a:solidFill>
                  <a:srgbClr val="4070A0"/>
                </a:solidFill>
                <a:latin typeface="Courier"/>
              </a:rPr>
              <a:t>"SJ"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>
                <a:latin typeface="Courier"/>
              </a:rPr>
              <a:t>h&lt;-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plot=</a:t>
            </a:r>
            <a:r>
              <a:rPr sz="1800">
                <a:latin typeface="Courier"/>
              </a:rPr>
              <a:t>F)</a:t>
            </a:r>
            <a:br/>
            <a:r>
              <a:rPr sz="1800">
                <a:latin typeface="Courier"/>
              </a:rPr>
              <a:t>col1&lt;-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col2rgb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col1&lt;-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(col1[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],col1[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],col1[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150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maxColorValue=</a:t>
            </a:r>
            <a:r>
              <a:rPr sz="1800">
                <a:solidFill>
                  <a:srgbClr val="40A070"/>
                </a:solidFill>
                <a:latin typeface="Courier"/>
              </a:rPr>
              <a:t>255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col2&lt;-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col2rgb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"salmon"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col2&lt;-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(col2[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],col2[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],col2[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150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maxColorValue=</a:t>
            </a:r>
            <a:r>
              <a:rPr sz="1800">
                <a:solidFill>
                  <a:srgbClr val="40A070"/>
                </a:solidFill>
                <a:latin typeface="Courier"/>
              </a:rPr>
              <a:t>255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col3&lt;-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col2rgb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"orange"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col3&lt;-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rgb</a:t>
            </a:r>
            <a:r>
              <a:rPr sz="1800">
                <a:latin typeface="Courier"/>
              </a:rPr>
              <a:t>(col3[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],col3[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],col3[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alpha=</a:t>
            </a:r>
            <a:r>
              <a:rPr sz="1800">
                <a:solidFill>
                  <a:srgbClr val="40A070"/>
                </a:solidFill>
                <a:latin typeface="Courier"/>
              </a:rPr>
              <a:t>150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maxColorValue=</a:t>
            </a:r>
            <a:r>
              <a:rPr sz="1800">
                <a:solidFill>
                  <a:srgbClr val="40A070"/>
                </a:solidFill>
                <a:latin typeface="Courier"/>
              </a:rPr>
              <a:t>255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x3[dat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"type1"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"x3"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col1,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latin typeface="Courier"/>
              </a:rPr>
              <a:t>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breaks,</a:t>
            </a:r>
            <a:r>
              <a:rPr sz="1800">
                <a:solidFill>
                  <a:srgbClr val="902000"/>
                </a:solidFill>
                <a:latin typeface="Courier"/>
              </a:rPr>
              <a:t>ylim=</a:t>
            </a: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counts))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x3[dat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"type2"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col2,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latin typeface="Courier"/>
              </a:rPr>
              <a:t>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breaks,</a:t>
            </a:r>
            <a:r>
              <a:rPr sz="1800">
                <a:solidFill>
                  <a:srgbClr val="902000"/>
                </a:solidFill>
                <a:latin typeface="Courier"/>
              </a:rPr>
              <a:t>add=</a:t>
            </a:r>
            <a:r>
              <a:rPr sz="1800">
                <a:latin typeface="Courier"/>
              </a:rPr>
              <a:t>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hist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x3[dat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"type3"</a:t>
            </a:r>
            <a:r>
              <a:rPr sz="1800">
                <a:latin typeface="Courier"/>
              </a:rPr>
              <a:t>],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col3,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latin typeface="Courier"/>
              </a:rPr>
              <a:t>h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breaks,</a:t>
            </a:r>
            <a:r>
              <a:rPr sz="1800">
                <a:solidFill>
                  <a:srgbClr val="902000"/>
                </a:solidFill>
                <a:latin typeface="Courier"/>
              </a:rPr>
              <a:t>add=</a:t>
            </a:r>
            <a:r>
              <a:rPr sz="1800">
                <a:latin typeface="Courier"/>
              </a:rPr>
              <a:t>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70A0"/>
                </a:solidFill>
                <a:latin typeface="Courier"/>
              </a:rPr>
              <a:t>"topright"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"salmon"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"orange"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cex=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legend=</a:t>
            </a:r>
            <a:r>
              <a:rPr sz="1800" b="1">
                <a:solidFill>
                  <a:srgbClr val="007020"/>
                </a:solidFill>
                <a:latin typeface="Courier"/>
              </a:rPr>
              <a:t>levels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type),</a:t>
            </a:r>
            <a:r>
              <a:rPr sz="1800">
                <a:solidFill>
                  <a:srgbClr val="902000"/>
                </a:solidFill>
                <a:latin typeface="Courier"/>
              </a:rPr>
              <a:t>bty=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x3,</a:t>
            </a:r>
            <a:r>
              <a:rPr sz="1800" b="1">
                <a:solidFill>
                  <a:srgbClr val="007020"/>
                </a:solidFill>
                <a:latin typeface="Courier"/>
              </a:rPr>
              <a:t>stat</a:t>
            </a:r>
            <a:r>
              <a:rPr sz="1800">
                <a:latin typeface="Courier"/>
              </a:rPr>
              <a:t>(density)))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binwidth=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geom_density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bw=</a:t>
            </a:r>
            <a:r>
              <a:rPr sz="1800">
                <a:solidFill>
                  <a:srgbClr val="4070A0"/>
                </a:solidFill>
                <a:latin typeface="Courier"/>
              </a:rPr>
              <a:t>"SJ"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type))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geom_histogram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binwidth=</a:t>
            </a:r>
            <a:r>
              <a:rPr sz="1800">
                <a:solidFill>
                  <a:srgbClr val="40A070"/>
                </a:solidFill>
                <a:latin typeface="Courier"/>
              </a:rPr>
              <a:t>0.15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position=</a:t>
            </a:r>
            <a:r>
              <a:rPr sz="1800">
                <a:solidFill>
                  <a:srgbClr val="4070A0"/>
                </a:solidFill>
                <a:latin typeface="Courier"/>
              </a:rPr>
              <a:t>"dodge"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box &amp; whisker, violin plots</a:t>
            </a:r>
          </a:p>
          <a:p>
            <a:pPr lvl="0" marL="0" indent="0">
              <a:buNone/>
            </a:pPr>
            <a:r>
              <a:rPr/>
              <a:t>Is there a relationship between a binary / discrete / categorical and a continuous variable?</a:t>
            </a:r>
          </a:p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dat,x3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type)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boxplot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dat,x3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type,</a:t>
            </a:r>
            <a:r>
              <a:rPr sz="1800">
                <a:solidFill>
                  <a:srgbClr val="902000"/>
                </a:solidFill>
                <a:latin typeface="Courier"/>
              </a:rPr>
              <a:t>horizontal=</a:t>
            </a:r>
            <a:r>
              <a:rPr sz="1800">
                <a:latin typeface="Courier"/>
              </a:rPr>
              <a:t>T)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7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type,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x3))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supports the following data types:</a:t>
            </a:r>
          </a:p>
          <a:p>
            <a:pPr lvl="1"/>
            <a:r>
              <a:rPr b="1"/>
              <a:t>Character</a:t>
            </a:r>
          </a:p>
          <a:p>
            <a:pPr lvl="1"/>
            <a:r>
              <a:rPr b="1"/>
              <a:t>Integer</a:t>
            </a:r>
          </a:p>
          <a:p>
            <a:pPr lvl="1"/>
            <a:r>
              <a:rPr b="1"/>
              <a:t>Numeric / double</a:t>
            </a:r>
          </a:p>
          <a:p>
            <a:pPr lvl="1"/>
            <a:r>
              <a:rPr b="1"/>
              <a:t>Logical / boolean</a:t>
            </a:r>
          </a:p>
          <a:p>
            <a:pPr lvl="1"/>
            <a:r>
              <a:rPr b="1"/>
              <a:t>Factor / nominal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type,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x3))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coord_flip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8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pic>
        <p:nvPicPr>
          <p:cNvPr descr="images/boxWhisker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816100"/>
            <a:ext cx="83566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Wickham,</a:t>
            </a:r>
            <a:r>
              <a:rPr/>
              <a:t> </a:t>
            </a:r>
            <a:r>
              <a:rPr/>
              <a:t>H.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Grolemund</a:t>
            </a:r>
            <a:r>
              <a:rPr/>
              <a:t> </a:t>
            </a:r>
            <a:r>
              <a:rPr/>
              <a:t>G.,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Science,</a:t>
            </a:r>
            <a:r>
              <a:rPr/>
              <a:t> </a:t>
            </a:r>
            <a:r>
              <a:rPr/>
              <a:t>O’Reilly,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violin plots</a:t>
            </a:r>
          </a:p>
          <a:p>
            <a:pPr lvl="0" marL="0" indent="0">
              <a:buNone/>
            </a:pPr>
            <a:r>
              <a:rPr/>
              <a:t>Combines histogram and box plot.</a:t>
            </a:r>
          </a:p>
          <a:p>
            <a:pPr lvl="0" marL="0" indent="0">
              <a:buNone/>
            </a:pPr>
            <a:r>
              <a:rPr/>
              <a:t>Not natively supported by graphics library (need </a:t>
            </a:r>
            <a:r>
              <a:rPr sz="1800">
                <a:latin typeface="Courier"/>
              </a:rPr>
              <a:t>vioplot</a:t>
            </a:r>
            <a:r>
              <a:rPr/>
              <a:t> library), but is supported by ggplot2.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type,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type))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geom_violin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geom_boxplot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0.05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solidFill>
                  <a:srgbClr val="4070A0"/>
                </a:solidFill>
                <a:latin typeface="Courier"/>
              </a:rPr>
              <a:t>"white"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scatter plots</a:t>
            </a:r>
          </a:p>
          <a:p>
            <a:pPr lvl="1"/>
            <a:r>
              <a:rPr/>
              <a:t>Probably the most basic, most used and most useful plot.</a:t>
            </a:r>
          </a:p>
          <a:p>
            <a:pPr lvl="1"/>
            <a:r>
              <a:rPr/>
              <a:t>Let’s generate some more data.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(dat,</a:t>
            </a:r>
            <a:r>
              <a:rPr sz="1800">
                <a:solidFill>
                  <a:srgbClr val="902000"/>
                </a:solidFill>
                <a:latin typeface="Courier"/>
              </a:rPr>
              <a:t>x4=</a:t>
            </a:r>
            <a:r>
              <a:rPr sz="1800" b="1">
                <a:solidFill>
                  <a:srgbClr val="007020"/>
                </a:solidFill>
                <a:latin typeface="Courier"/>
              </a:rPr>
              <a:t>rnorm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(dat),</a:t>
            </a:r>
            <a:r>
              <a:rPr sz="1800">
                <a:solidFill>
                  <a:srgbClr val="902000"/>
                </a:solidFill>
                <a:latin typeface="Courier"/>
              </a:rPr>
              <a:t>mean=</a:t>
            </a:r>
            <a:r>
              <a:rPr sz="1800">
                <a:latin typeface="Courier"/>
              </a:rPr>
              <a:t>x3))</a:t>
            </a:r>
          </a:p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x3,dat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x4)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(x4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dat)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How to plot the data depends the types of the variable(s) you are going to plot.</a:t>
                </a:r>
              </a:p>
            </p:txBody>
          </p:sp>
        </mc:Choice>
      </mc:AlternateContent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x4))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graphics: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(x4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main=</a:t>
            </a:r>
            <a:r>
              <a:rPr sz="1800">
                <a:solidFill>
                  <a:srgbClr val="4070A0"/>
                </a:solidFill>
                <a:latin typeface="Courier"/>
              </a:rPr>
              <a:t>"scatterplot"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"orange"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"salmon"</a:t>
            </a:r>
            <a:r>
              <a:rPr sz="1800">
                <a:latin typeface="Courier"/>
              </a:rPr>
              <a:t>)[</a:t>
            </a:r>
            <a:r>
              <a:rPr sz="1800" b="1">
                <a:solidFill>
                  <a:srgbClr val="007020"/>
                </a:solidFill>
                <a:latin typeface="Courier"/>
              </a:rPr>
              <a:t>as.integer</a:t>
            </a:r>
            <a:r>
              <a:rPr sz="1800">
                <a:latin typeface="Courier"/>
              </a:rPr>
              <a:t>(type)],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abline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lty=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"darkgrey"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70A0"/>
                </a:solidFill>
                <a:latin typeface="Courier"/>
              </a:rPr>
              <a:t>"topright"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"steelblue"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"salmon"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"orange"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pch=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</a:t>
            </a:r>
            <a:r>
              <a:rPr sz="1800">
                <a:solidFill>
                  <a:srgbClr val="902000"/>
                </a:solidFill>
                <a:latin typeface="Courier"/>
              </a:rPr>
              <a:t>legend=</a:t>
            </a:r>
            <a:r>
              <a:rPr sz="1800" b="1">
                <a:solidFill>
                  <a:srgbClr val="007020"/>
                </a:solidFill>
                <a:latin typeface="Courier"/>
              </a:rPr>
              <a:t>levels</a:t>
            </a:r>
            <a:r>
              <a:rPr sz="1800">
                <a:latin typeface="Courier"/>
              </a:rPr>
              <a:t>(dat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type))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dat,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x3,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x4,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type))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geom_smooth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`geom_smooth()` using method = 'loess' and formula 'y ~ x'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line &amp; time plots</a:t>
            </a:r>
          </a:p>
          <a:p>
            <a:pPr lvl="0" marL="0" indent="0">
              <a:buNone/>
            </a:pPr>
            <a:r>
              <a:rPr/>
              <a:t>Prepare some data: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beaver&lt;-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rbind</a:t>
            </a:r>
            <a:r>
              <a:rPr sz="1800">
                <a:latin typeface="Courier"/>
              </a:rPr>
              <a:t>(beaver1[beaver1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346</a:t>
            </a:r>
            <a:r>
              <a:rPr sz="1800">
                <a:latin typeface="Courier"/>
              </a:rPr>
              <a:t>,],beaver2[beaver2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307</a:t>
            </a:r>
            <a:r>
              <a:rPr sz="1800">
                <a:latin typeface="Courier"/>
              </a:rPr>
              <a:t>,])</a:t>
            </a:r>
            <a:br/>
            <a:r>
              <a:rPr sz="1800">
                <a:latin typeface="Courier"/>
              </a:rPr>
              <a:t>beaver&lt;-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name=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"beaver1"</a:t>
            </a:r>
            <a:r>
              <a:rPr sz="1800">
                <a:latin typeface="Courier"/>
              </a:rPr>
              <a:t>,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(beaver1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346</a:t>
            </a:r>
            <a:r>
              <a:rPr sz="1800">
                <a:latin typeface="Courier"/>
              </a:rPr>
              <a:t>)),</a:t>
            </a:r>
            <a:br/>
            <a:r>
              <a:rPr sz="1800">
                <a:latin typeface="Courier"/>
              </a:rPr>
              <a:t>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"beaver2"</a:t>
            </a:r>
            <a:r>
              <a:rPr sz="1800">
                <a:latin typeface="Courier"/>
              </a:rPr>
              <a:t>,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(beaver2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day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307</a:t>
            </a:r>
            <a:r>
              <a:rPr sz="1800">
                <a:latin typeface="Courier"/>
              </a:rPr>
              <a:t>))),beaver)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line &amp; time plots</a:t>
            </a:r>
          </a:p>
          <a:p>
            <a:pPr lvl="1"/>
            <a:r>
              <a:rPr/>
              <a:t>graphics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(temp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time,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beaver[beaver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name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"beaver1"</a:t>
            </a:r>
            <a:r>
              <a:rPr sz="1800">
                <a:latin typeface="Courier"/>
              </a:rPr>
              <a:t>,],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"l"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(temp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time,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beaver,</a:t>
            </a:r>
            <a:r>
              <a:rPr sz="1800">
                <a:solidFill>
                  <a:srgbClr val="902000"/>
                </a:solidFill>
                <a:latin typeface="Courier"/>
              </a:rPr>
              <a:t>type=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(temp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time,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beaver[beaver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name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"beaver1"</a:t>
            </a:r>
            <a:r>
              <a:rPr sz="1800">
                <a:latin typeface="Courier"/>
              </a:rPr>
              <a:t>,],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lines</a:t>
            </a:r>
            <a:r>
              <a:rPr sz="1800">
                <a:latin typeface="Courier"/>
              </a:rPr>
              <a:t>(temp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time,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beaver[beaver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name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"beaver2"</a:t>
            </a:r>
            <a:r>
              <a:rPr sz="1800">
                <a:latin typeface="Courier"/>
              </a:rPr>
              <a:t>,],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solidFill>
                  <a:srgbClr val="4070A0"/>
                </a:solidFill>
                <a:latin typeface="Courier"/>
              </a:rPr>
              <a:t>"bottomright"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),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legend=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"beaver1"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"beaver2"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Main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libraries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ggplot2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beaver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(name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"beaver1"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time,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temp))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beaver,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time,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temp,</a:t>
            </a:r>
            <a:r>
              <a:rPr sz="1800">
                <a:solidFill>
                  <a:srgbClr val="902000"/>
                </a:solidFill>
                <a:latin typeface="Courier"/>
              </a:rPr>
              <a:t>colour=</a:t>
            </a:r>
            <a:r>
              <a:rPr sz="1800">
                <a:latin typeface="Courier"/>
              </a:rPr>
              <a:t>name))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lwd=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7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heat maps</a:t>
            </a:r>
          </a:p>
          <a:p>
            <a:pPr lvl="1"/>
            <a:r>
              <a:rPr/>
              <a:t>data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dmnds&lt;-diamonds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</a:t>
            </a:r>
            <a:r>
              <a:rPr sz="1800">
                <a:latin typeface="Courier"/>
              </a:rPr>
              <a:t>(cut,color)</a:t>
            </a:r>
          </a:p>
          <a:p>
            <a:pPr lvl="1"/>
            <a:r>
              <a:rPr/>
              <a:t>ggplot2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dmnds, </a:t>
            </a:r>
            <a:r>
              <a:rPr sz="1800">
                <a:solidFill>
                  <a:srgbClr val="902000"/>
                </a:solidFill>
                <a:latin typeface="Courier"/>
              </a:rPr>
              <a:t>mapping=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color,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cut,</a:t>
            </a:r>
            <a:r>
              <a:rPr sz="1800">
                <a:solidFill>
                  <a:srgbClr val="902000"/>
                </a:solidFill>
                <a:latin typeface="Courier"/>
              </a:rPr>
              <a:t>fill=</a:t>
            </a:r>
            <a:r>
              <a:rPr sz="1800">
                <a:latin typeface="Courier"/>
              </a:rPr>
              <a:t>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geom_tile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2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graphics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plotData&lt;-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cut)),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color)))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(plotData)&lt;-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cut)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(plotData)&lt;-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unique</a:t>
            </a:r>
            <a:r>
              <a:rPr sz="1800">
                <a:latin typeface="Courier"/>
              </a:rPr>
              <a:t>(dmnds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color)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(plotData)){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(j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(plotData)){</a:t>
            </a:r>
            <a:br/>
            <a:r>
              <a:rPr sz="1800">
                <a:latin typeface="Courier"/>
              </a:rPr>
              <a:t>    plotData[i,j]&lt;-dmnds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n[dmnds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cut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(plotData)[i] </a:t>
            </a:r>
            <a:r>
              <a:rPr sz="1800">
                <a:solidFill>
                  <a:srgbClr val="666666"/>
                </a:solidFill>
                <a:latin typeface="Courier"/>
              </a:rPr>
              <a:t>&amp;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               </a:t>
            </a:r>
            <a:r>
              <a:rPr sz="1800">
                <a:latin typeface="Courier"/>
              </a:rPr>
              <a:t>dmnds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color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(plotData)[j]]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image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</a:t>
            </a:r>
            <a:r>
              <a:rPr sz="1800">
                <a:latin typeface="Courier"/>
              </a:rPr>
              <a:t>(plotData),</a:t>
            </a:r>
            <a:r>
              <a:rPr sz="1800">
                <a:solidFill>
                  <a:srgbClr val="902000"/>
                </a:solidFill>
                <a:latin typeface="Courier"/>
              </a:rPr>
              <a:t>axes=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"colour"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"cut"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axis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side=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labels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(plotData),</a:t>
            </a:r>
            <a:r>
              <a:rPr sz="1800">
                <a:solidFill>
                  <a:srgbClr val="902000"/>
                </a:solidFill>
                <a:latin typeface="Courier"/>
              </a:rPr>
              <a:t>at=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 b="1">
                <a:solidFill>
                  <a:srgbClr val="007020"/>
                </a:solidFill>
                <a:latin typeface="Courier"/>
              </a:rPr>
              <a:t>ncol</a:t>
            </a:r>
            <a:r>
              <a:rPr sz="1800">
                <a:latin typeface="Courier"/>
              </a:rPr>
              <a:t>(plotData)))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axis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side=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rownames</a:t>
            </a:r>
            <a:r>
              <a:rPr sz="1800">
                <a:latin typeface="Courier"/>
              </a:rPr>
              <a:t>(plotData),</a:t>
            </a:r>
            <a:r>
              <a:rPr sz="1800">
                <a:solidFill>
                  <a:srgbClr val="902000"/>
                </a:solidFill>
                <a:latin typeface="Courier"/>
              </a:rPr>
              <a:t>at=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 b="1">
                <a:solidFill>
                  <a:srgbClr val="007020"/>
                </a:solidFill>
                <a:latin typeface="Courier"/>
              </a:rPr>
              <a:t>nrow</a:t>
            </a:r>
            <a:r>
              <a:rPr sz="1800">
                <a:latin typeface="Courier"/>
              </a:rPr>
              <a:t>(plotData)))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_MScBioinformatics_2020_Session7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Covariation</a:t>
            </a:r>
            <a:r>
              <a:rPr/>
              <a:t> </a:t>
            </a:r>
            <a:r>
              <a:rPr/>
              <a:t>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Covariation: heat maps and contour plots</a:t>
            </a:r>
          </a:p>
          <a:p>
            <a:pPr lvl="0" marL="0" indent="0">
              <a:buNone/>
            </a:pPr>
            <a:r>
              <a:rPr/>
              <a:t>Generate some data: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dens&lt;-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(x,y){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return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A070"/>
                </a:solidFill>
                <a:latin typeface="Courier"/>
              </a:rPr>
              <a:t>0.35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(y,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>
                <a:solidFill>
                  <a:srgbClr val="40A070"/>
                </a:solidFill>
                <a:latin typeface="Courier"/>
              </a:rPr>
              <a:t>0.65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(x,</a:t>
            </a:r>
            <a:r>
              <a:rPr sz="1800">
                <a:solidFill>
                  <a:srgbClr val="902000"/>
                </a:solidFill>
                <a:latin typeface="Courier"/>
              </a:rPr>
              <a:t>mean=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 b="1">
                <a:solidFill>
                  <a:srgbClr val="007020"/>
                </a:solidFill>
                <a:latin typeface="Courier"/>
              </a:rPr>
              <a:t>dnorm</a:t>
            </a:r>
            <a:r>
              <a:rPr sz="1800">
                <a:latin typeface="Courier"/>
              </a:rPr>
              <a:t>(y,</a:t>
            </a:r>
            <a:r>
              <a:rPr sz="1800">
                <a:solidFill>
                  <a:srgbClr val="902000"/>
                </a:solidFill>
                <a:latin typeface="Courier"/>
              </a:rPr>
              <a:t>mean=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x&lt;-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6.5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y&lt;-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length=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densSurf&lt;-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matrix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nrow=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ncol=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(j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){</a:t>
            </a:r>
            <a:br/>
            <a:r>
              <a:rPr sz="1800">
                <a:latin typeface="Courier"/>
              </a:rPr>
              <a:t>    densSurf[i,j]&lt;-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dens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x[i],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y[j])</a:t>
            </a:r>
            <a:br/>
            <a:r>
              <a:rPr sz="1800">
                <a:latin typeface="Courier"/>
              </a:rPr>
              <a:t>  }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densSurf2&lt;-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expand.grid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y)</a:t>
            </a:r>
            <a:br/>
            <a:r>
              <a:rPr sz="1800">
                <a:latin typeface="Courier"/>
              </a:rPr>
              <a:t>densSurf2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dens&lt;-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dens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densSurf2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x,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densSurf2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Bioinformatics - Data visualisation in R</dc:title>
  <dc:creator>Marc Henrion</dc:creator>
  <cp:keywords/>
  <dcterms:created xsi:type="dcterms:W3CDTF">2020-01-15T13:10:58Z</dcterms:created>
  <dcterms:modified xsi:type="dcterms:W3CDTF">2020-01-15T13:10:58Z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17 January 2020</vt:lpwstr>
  </property>
  <property fmtid="{D5CDD505-2E9C-101B-9397-08002B2CF9AE}" pid="3" name="output">
    <vt:lpwstr/>
  </property>
</Properties>
</file>