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9" Type="http://schemas.openxmlformats.org/officeDocument/2006/relationships/tableStyles" Target="tableStyles.xml" /><Relationship Id="rId78" Type="http://schemas.openxmlformats.org/officeDocument/2006/relationships/theme" Target="theme/theme1.xml" /><Relationship Id="rId1" Type="http://schemas.openxmlformats.org/officeDocument/2006/relationships/slideMaster" Target="slideMasters/slideMaster1.xml" /><Relationship Id="rId77" Type="http://schemas.openxmlformats.org/officeDocument/2006/relationships/viewProps" Target="viewProps.xml" /><Relationship Id="rId7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i.org/10.1371/journal.pone.0122589" TargetMode="Externa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jpg" /><Relationship Id="rId2" Type="http://schemas.openxmlformats.org/officeDocument/2006/relationships/image" Target="../media/image2.jp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waikato.ac.nz/ml/weka/" TargetMode="External" /><Relationship Id="rId3" Type="http://schemas.openxmlformats.org/officeDocument/2006/relationships/hyperlink" Target="https://www.tensorflow.org/" TargetMode="Externa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Machine</a:t>
            </a:r>
            <a:r>
              <a:rPr/>
              <a:t> </a:t>
            </a:r>
            <a:r>
              <a:rPr/>
              <a:t>learning</a:t>
            </a:r>
            <a:r>
              <a:rPr/>
              <a:t> </a:t>
            </a:r>
            <a:r>
              <a:rPr/>
              <a:t>primer</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17</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a:t>
                </a:r>
                <a:r>
                  <a:rPr b="1"/>
                  <a:t>PCA</a:t>
                </a:r>
                <a:r>
                  <a:rPr/>
                  <a:t>, you compute the sample covariance matrix, then do an eigenvalue decomposition of this matrix. You will end up with with a new set of </a:t>
                </a:r>
                <a:r>
                  <a:rPr i="1"/>
                  <a:t>p</a:t>
                </a:r>
                <a:r>
                  <a:rPr/>
                  <a:t> features that are just the projections of the data onto the ordered eigenvectors of the covariance matrix (ordered from largest to smallest eigenvalue).</a:t>
                </a:r>
              </a:p>
              <a:p>
                <a:pPr lvl="0" marL="0" indent="0">
                  <a:buNone/>
                </a:pPr>
                <a14:m>
                  <m:oMathPara xmlns:m="http://schemas.openxmlformats.org/officeDocument/2006/math">
                    <m:oMathParaPr>
                      <m:jc m:val="center"/>
                    </m:oMathParaPr>
                    <m:oMath>
                      <m:r>
                        <m:t> </m:t>
                      </m:r>
                    </m:oMath>
                  </m:oMathPara>
                </a14:m>
              </a:p>
              <a:p>
                <a:pPr lvl="0" marL="0" indent="0">
                  <a:buNone/>
                </a:pPr>
                <a:r>
                  <a:rPr/>
                  <a:t>This first new feature, the first principle component, will explain most of the variance among the new features, the second the next most and so on. Each pair of components are </a:t>
                </a:r>
                <a:r>
                  <a:rPr i="1"/>
                  <a:t>orthogonal</a:t>
                </a:r>
                <a:r>
                  <a:rPr/>
                  <a:t> to each other and explain different aspects of the variation in the data.</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an ideal world therefore, all of the “signal” in your data is on the first few principal components, whereas all the random noise is on the last few principal components.</a:t>
                </a:r>
              </a:p>
              <a:p>
                <a:pPr lvl="0" marL="0" indent="0">
                  <a:buNone/>
                </a:pPr>
                <a:r>
                  <a:rPr/>
                  <a:t>To interpret the new coordinates, you can look at the </a:t>
                </a:r>
                <a:r>
                  <a:rPr i="1"/>
                  <a:t>factor loadings</a:t>
                </a:r>
                <a:r>
                  <a:rPr/>
                  <a:t>.</a:t>
                </a:r>
              </a:p>
              <a:p>
                <a:pPr lvl="0" marL="0" indent="0">
                  <a:buNone/>
                </a:pPr>
                <a14:m>
                  <m:oMathPara xmlns:m="http://schemas.openxmlformats.org/officeDocument/2006/math">
                    <m:oMathParaPr>
                      <m:jc m:val="center"/>
                    </m:oMathParaPr>
                    <m:oMath>
                      <m:r>
                        <m:t> </m:t>
                      </m:r>
                    </m:oMath>
                  </m:oMathPara>
                </a14:m>
              </a:p>
              <a:p>
                <a:pPr lvl="0" marL="0" indent="0">
                  <a:buNone/>
                </a:pPr>
                <a:r>
                  <a:rPr/>
                  <a:t>Important application: identify ancestry / ethnicity from NGS data.</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p:pic>
        <p:nvPicPr>
          <p:cNvPr descr="images/pcaGWAS.png" id="0" name="Picture 1"/>
          <p:cNvPicPr>
            <a:picLocks noGrp="1" noChangeAspect="1"/>
          </p:cNvPicPr>
          <p:nvPr/>
        </p:nvPicPr>
        <p:blipFill>
          <a:blip r:embed="rId2"/>
          <a:stretch>
            <a:fillRect/>
          </a:stretch>
        </p:blipFill>
        <p:spPr bwMode="auto">
          <a:xfrm>
            <a:off x="4064000" y="1816100"/>
            <a:ext cx="40767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PCA</a:t>
            </a:r>
            <a:r>
              <a:rPr/>
              <a:t> </a:t>
            </a:r>
            <a:r>
              <a:rPr/>
              <a:t>for</a:t>
            </a:r>
            <a:r>
              <a:rPr/>
              <a:t> </a:t>
            </a:r>
            <a:r>
              <a:rPr/>
              <a:t>GWAS</a:t>
            </a:r>
            <a:r>
              <a:rPr/>
              <a:t> </a:t>
            </a:r>
            <a:r>
              <a:rPr/>
              <a:t>ancestry</a:t>
            </a:r>
            <a:r>
              <a:rPr/>
              <a:t> </a:t>
            </a:r>
            <a:r>
              <a:rPr/>
              <a:t>(</a:t>
            </a:r>
            <a:r>
              <a:rPr/>
              <a:t> </a:t>
            </a:r>
            <a:r>
              <a:rPr>
                <a:hlinkClick r:id="rId3"/>
              </a:rPr>
              <a:t>https://doi.org/10.1371/journal.pone.0122589</a:t>
            </a:r>
            <a: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R:</a:t>
                </a:r>
              </a:p>
              <a:p>
                <a:pPr lvl="0" marL="0" indent="0">
                  <a:buNone/>
                </a:pPr>
                <a14:m>
                  <m:oMathPara xmlns:m="http://schemas.openxmlformats.org/officeDocument/2006/math">
                    <m:oMathParaPr>
                      <m:jc m:val="center"/>
                    </m:oMathParaPr>
                    <m:oMath>
                      <m:r>
                        <m:t> </m:t>
                      </m:r>
                    </m:oMath>
                  </m:oMathPara>
                </a14:m>
              </a:p>
              <a:p>
                <a:pPr lvl="0" marL="0" indent="0">
                  <a:buNone/>
                </a:pPr>
                <a:r>
                  <a:rPr/>
                  <a:t>MDS: </a:t>
                </a:r>
                <a:r>
                  <a:rPr sz="1800">
                    <a:latin typeface="Courier"/>
                  </a:rPr>
                  <a:t>cmdscale()</a:t>
                </a:r>
              </a:p>
              <a:p>
                <a:pPr lvl="0" marL="0" indent="0">
                  <a:buNone/>
                </a:pPr>
                <a:r>
                  <a:rPr/>
                  <a:t>PCA: </a:t>
                </a:r>
                <a:r>
                  <a:rPr sz="1800">
                    <a:latin typeface="Courier"/>
                  </a:rPr>
                  <a:t>prcomp()</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loc&lt;-</a:t>
                </a:r>
                <a:r>
                  <a:rPr sz="1800" b="1">
                    <a:solidFill>
                      <a:srgbClr val="007020"/>
                    </a:solidFill>
                    <a:latin typeface="Courier"/>
                  </a:rPr>
                  <a:t>cmdscale</a:t>
                </a:r>
                <a:r>
                  <a:rPr sz="1800">
                    <a:latin typeface="Courier"/>
                  </a:rPr>
                  <a:t>(eurodist)</a:t>
                </a:r>
                <a:br/>
                <a:r>
                  <a:rPr sz="1800" b="1">
                    <a:solidFill>
                      <a:srgbClr val="007020"/>
                    </a:solidFill>
                    <a:latin typeface="Courier"/>
                  </a:rPr>
                  <a:t>plot</a:t>
                </a:r>
                <a:r>
                  <a:rPr sz="1800">
                    <a:latin typeface="Courier"/>
                  </a:rPr>
                  <a:t>(loc[,</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loc[,</a:t>
                </a:r>
                <a:r>
                  <a:rPr sz="1800">
                    <a:solidFill>
                      <a:srgbClr val="40A070"/>
                    </a:solidFill>
                    <a:latin typeface="Courier"/>
                  </a:rPr>
                  <a:t>2</a:t>
                </a:r>
                <a:r>
                  <a:rPr sz="1800">
                    <a:latin typeface="Courier"/>
                  </a:rPr>
                  <a:t>],</a:t>
                </a:r>
                <a:r>
                  <a:rPr sz="1800">
                    <a:solidFill>
                      <a:srgbClr val="902000"/>
                    </a:solidFill>
                    <a:latin typeface="Courier"/>
                  </a:rPr>
                  <a:t>xlab=</a:t>
                </a:r>
                <a:r>
                  <a:rPr sz="1800">
                    <a:solidFill>
                      <a:srgbClr val="4070A0"/>
                    </a:solidFill>
                    <a:latin typeface="Courier"/>
                  </a:rPr>
                  <a:t>""</a:t>
                </a:r>
                <a:r>
                  <a:rPr sz="1800">
                    <a:latin typeface="Courier"/>
                  </a:rPr>
                  <a:t>,</a:t>
                </a:r>
                <a:r>
                  <a:rPr sz="1800">
                    <a:solidFill>
                      <a:srgbClr val="902000"/>
                    </a:solidFill>
                    <a:latin typeface="Courier"/>
                  </a:rPr>
                  <a:t>ylab=</a:t>
                </a:r>
                <a:r>
                  <a:rPr sz="1800">
                    <a:solidFill>
                      <a:srgbClr val="4070A0"/>
                    </a:solidFill>
                    <a:latin typeface="Courier"/>
                  </a:rPr>
                  <a:t>""</a:t>
                </a:r>
                <a:r>
                  <a:rPr sz="1800">
                    <a:latin typeface="Courier"/>
                  </a:rPr>
                  <a:t>,</a:t>
                </a:r>
                <a:r>
                  <a:rPr sz="1800">
                    <a:solidFill>
                      <a:srgbClr val="902000"/>
                    </a:solidFill>
                    <a:latin typeface="Courier"/>
                  </a:rPr>
                  <a:t>axes=</a:t>
                </a:r>
                <a:r>
                  <a:rPr sz="1800">
                    <a:latin typeface="Courier"/>
                  </a:rPr>
                  <a:t>F,</a:t>
                </a:r>
                <a:r>
                  <a:rPr sz="1800">
                    <a:solidFill>
                      <a:srgbClr val="902000"/>
                    </a:solidFill>
                    <a:latin typeface="Courier"/>
                  </a:rPr>
                  <a:t>type=</a:t>
                </a:r>
                <a:r>
                  <a:rPr sz="1800">
                    <a:solidFill>
                      <a:srgbClr val="4070A0"/>
                    </a:solidFill>
                    <a:latin typeface="Courier"/>
                  </a:rPr>
                  <a:t>"n"</a:t>
                </a:r>
                <a:r>
                  <a:rPr sz="1800">
                    <a:latin typeface="Courier"/>
                  </a:rPr>
                  <a:t>,</a:t>
                </a:r>
                <a:r>
                  <a:rPr sz="1800">
                    <a:solidFill>
                      <a:srgbClr val="902000"/>
                    </a:solidFill>
                    <a:latin typeface="Courier"/>
                  </a:rPr>
                  <a:t>main=</a:t>
                </a:r>
                <a:r>
                  <a:rPr sz="1800">
                    <a:solidFill>
                      <a:srgbClr val="4070A0"/>
                    </a:solidFill>
                    <a:latin typeface="Courier"/>
                  </a:rPr>
                  <a:t>"MDS for distances between European cities"</a:t>
                </a:r>
                <a:r>
                  <a:rPr sz="1800">
                    <a:latin typeface="Courier"/>
                  </a:rPr>
                  <a:t>,</a:t>
                </a:r>
                <a:r>
                  <a:rPr sz="1800">
                    <a:solidFill>
                      <a:srgbClr val="902000"/>
                    </a:solidFill>
                    <a:latin typeface="Courier"/>
                  </a:rPr>
                  <a:t>cex=</a:t>
                </a:r>
                <a:r>
                  <a:rPr sz="1800">
                    <a:solidFill>
                      <a:srgbClr val="40A070"/>
                    </a:solidFill>
                    <a:latin typeface="Courier"/>
                  </a:rPr>
                  <a:t>2</a:t>
                </a:r>
                <a:r>
                  <a:rPr sz="1800">
                    <a:latin typeface="Courier"/>
                  </a:rPr>
                  <a:t>)</a:t>
                </a:r>
                <a:br/>
                <a:r>
                  <a:rPr sz="1800" b="1">
                    <a:solidFill>
                      <a:srgbClr val="007020"/>
                    </a:solidFill>
                    <a:latin typeface="Courier"/>
                  </a:rPr>
                  <a:t>text</a:t>
                </a:r>
                <a:r>
                  <a:rPr sz="1800">
                    <a:latin typeface="Courier"/>
                  </a:rPr>
                  <a:t>(loc[,</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loc[,</a:t>
                </a:r>
                <a:r>
                  <a:rPr sz="1800">
                    <a:solidFill>
                      <a:srgbClr val="40A070"/>
                    </a:solidFill>
                    <a:latin typeface="Courier"/>
                  </a:rPr>
                  <a:t>2</a:t>
                </a:r>
                <a:r>
                  <a:rPr sz="1800">
                    <a:latin typeface="Courier"/>
                  </a:rPr>
                  <a:t>],</a:t>
                </a:r>
                <a:r>
                  <a:rPr sz="1800">
                    <a:solidFill>
                      <a:srgbClr val="902000"/>
                    </a:solidFill>
                    <a:latin typeface="Courier"/>
                  </a:rPr>
                  <a:t>labels=</a:t>
                </a:r>
                <a:r>
                  <a:rPr sz="1800" b="1">
                    <a:solidFill>
                      <a:srgbClr val="007020"/>
                    </a:solidFill>
                    <a:latin typeface="Courier"/>
                  </a:rPr>
                  <a:t>rownames</a:t>
                </a:r>
                <a:r>
                  <a:rPr sz="1800">
                    <a:latin typeface="Courier"/>
                  </a:rPr>
                  <a:t>(loc),</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Session8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Artificial</a:t>
            </a:r>
            <a:r>
              <a:rPr/>
              <a:t> </a:t>
            </a:r>
            <a:r>
              <a:rPr/>
              <a:t>intelligence,</a:t>
            </a:r>
            <a:r>
              <a:rPr/>
              <a:t> </a:t>
            </a:r>
            <a:r>
              <a:rPr/>
              <a:t>machine</a:t>
            </a:r>
            <a:r>
              <a:rPr/>
              <a:t> </a:t>
            </a:r>
            <a:r>
              <a:rPr/>
              <a:t>learning,</a:t>
            </a:r>
            <a:r>
              <a:rPr/>
              <a:t> </a:t>
            </a:r>
            <a:r>
              <a:rPr/>
              <a:t>statistics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Artificial </a:t>
                </a:r>
                <a:r>
                  <a:rPr b="1"/>
                  <a:t>general</a:t>
                </a:r>
                <a:r>
                  <a:rPr/>
                  <a:t> intelligence</a:t>
                </a:r>
              </a:p>
              <a:p>
                <a:pPr lvl="0" marL="0" indent="0">
                  <a:buNone/>
                </a:pPr>
                <a:r>
                  <a:rPr/>
                  <a:t>Ability of a machine to represent the human mind and perform any human intellectual task.</a:t>
                </a:r>
              </a:p>
              <a:p>
                <a:pPr lvl="0" marL="0" indent="0">
                  <a:buNone/>
                </a:pPr>
                <a14:m>
                  <m:oMathPara xmlns:m="http://schemas.openxmlformats.org/officeDocument/2006/math">
                    <m:oMathParaPr>
                      <m:jc m:val="center"/>
                    </m:oMathParaPr>
                    <m:oMath>
                      <m:r>
                        <m:t> </m:t>
                      </m:r>
                    </m:oMath>
                  </m:oMathPara>
                </a14:m>
              </a:p>
              <a:p>
                <a:pPr lvl="0" marL="0" indent="0">
                  <a:buNone/>
                </a:pPr>
                <a:r>
                  <a:rPr/>
                  <a:t>Artificial </a:t>
                </a:r>
                <a:r>
                  <a:rPr b="1"/>
                  <a:t>narrow</a:t>
                </a:r>
                <a:r>
                  <a:rPr/>
                  <a:t> intelligence</a:t>
                </a:r>
              </a:p>
              <a:p>
                <a:pPr lvl="0" marL="0" indent="0">
                  <a:buNone/>
                </a:pPr>
                <a:r>
                  <a:rPr/>
                  <a:t>Ability of a machine to perform a single or a few well-defined intellectual tasks extremely well.</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Machine learning</a:t>
            </a:r>
          </a:p>
          <a:p>
            <a:pPr lvl="2"/>
            <a:r>
              <a:rPr/>
              <a:t>Often used interchangeably with AI (technically a sub-discipline).</a:t>
            </a:r>
          </a:p>
          <a:p>
            <a:pPr lvl="1"/>
            <a:r>
              <a:rPr/>
              <a:t>Expert systems</a:t>
            </a:r>
          </a:p>
          <a:p>
            <a:pPr lvl="2"/>
            <a:r>
              <a:rPr/>
              <a:t>Requires (i) knowledge base and (ii) reasoning engine</a:t>
            </a:r>
          </a:p>
          <a:p>
            <a:pPr lvl="1"/>
            <a:r>
              <a:rPr/>
              <a:t>Natural language processing</a:t>
            </a:r>
          </a:p>
          <a:p>
            <a:pPr lvl="1"/>
            <a:r>
              <a:rPr/>
              <a:t>Automated planning &amp; scheduling</a:t>
            </a:r>
          </a:p>
          <a:p>
            <a:pPr lvl="1"/>
            <a: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a set of training data vectors </a:t>
                </a:r>
                <a14:m>
                  <m:oMath xmlns:m="http://schemas.openxmlformats.org/officeDocument/2006/math">
                    <m:r>
                      <m:rPr>
                        <m:sty m:val="b"/>
                      </m:rPr>
                      <m:t>x</m:t>
                    </m:r>
                    <m:r>
                      <m:t>=</m:t>
                    </m:r>
                    <m:r>
                      <m:t>{</m:t>
                    </m:r>
                    <m:sSub>
                      <m:e>
                        <m:r>
                          <m:t>x</m:t>
                        </m:r>
                      </m:e>
                      <m:sub>
                        <m:r>
                          <m:t>1</m:t>
                        </m:r>
                      </m:sub>
                    </m:sSub>
                    <m:r>
                      <m:t>,</m:t>
                    </m:r>
                    <m:r>
                      <m:t>.</m:t>
                    </m:r>
                    <m:r>
                      <m:t>.</m:t>
                    </m:r>
                    <m:r>
                      <m:t>.</m:t>
                    </m:r>
                    <m:r>
                      <m:t>,</m:t>
                    </m:r>
                    <m:sSub>
                      <m:e>
                        <m:r>
                          <m:t>x</m:t>
                        </m:r>
                      </m:e>
                      <m:sub>
                        <m:r>
                          <m:t>n</m:t>
                        </m:r>
                      </m:sub>
                    </m:sSub>
                    <m:r>
                      <m:t>}</m:t>
                    </m:r>
                  </m:oMath>
                </a14:m>
                <a:r>
                  <a:rPr/>
                  <a:t>, learn / tune / estimate a certain parameter of an adaptive model </a:t>
                </a:r>
                <a14:m>
                  <m:oMath xmlns:m="http://schemas.openxmlformats.org/officeDocument/2006/math">
                    <m:r>
                      <m:rPr>
                        <m:sty m:val="p"/>
                        <m:scr m:val="script"/>
                      </m:rPr>
                      <m:t>M</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Focus is on how to instruct a computer to do this task.</a:t>
                </a:r>
              </a:p>
              <a:p>
                <a:pPr lvl="0" marL="0" indent="0">
                  <a:buNone/>
                </a:pPr>
                <a14:m>
                  <m:oMathPara xmlns:m="http://schemas.openxmlformats.org/officeDocument/2006/math">
                    <m:oMathParaPr>
                      <m:jc m:val="center"/>
                    </m:oMathParaPr>
                    <m:oMath>
                      <m:r>
                        <m:t> </m:t>
                      </m:r>
                    </m:oMath>
                  </m:oMathPara>
                </a14:m>
              </a:p>
              <a:p>
                <a:pPr lvl="0" marL="0" indent="0">
                  <a:buNone/>
                </a:pPr>
                <a:r>
                  <a:rPr i="1"/>
                  <a:t>“The field of machine learning is concerned with the question of how to construct computer programs that automatically improve with experience.”</a:t>
                </a:r>
                <a:r>
                  <a:rPr/>
                  <a:t> (Mitchell, T.M., Machine Learning, McGraw-Hill, 1997)</a:t>
                </a:r>
              </a:p>
              <a:p>
                <a:pPr lvl="0" marL="0" indent="0">
                  <a:buNone/>
                </a:pPr>
                <a14:m>
                  <m:oMathPara xmlns:m="http://schemas.openxmlformats.org/officeDocument/2006/math">
                    <m:oMathParaPr>
                      <m:jc m:val="center"/>
                    </m:oMathParaPr>
                    <m:oMath>
                      <m:r>
                        <m:t> </m:t>
                      </m:r>
                    </m:oMath>
                  </m:oMathPara>
                </a14:m>
              </a:p>
              <a:p>
                <a:pPr lvl="0" marL="0" indent="0">
                  <a:buNone/>
                </a:pPr>
                <a:r>
                  <a:rPr/>
                  <a:t>In practice, the goal is usually prediction.</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Supervised</a:t>
                </a:r>
              </a:p>
              <a:p>
                <a:pPr lvl="2"/>
                <a:r>
                  <a:rPr/>
                  <a:t>Classification</a:t>
                </a:r>
              </a:p>
              <a:p>
                <a:pPr lvl="2"/>
                <a:r>
                  <a:rPr/>
                  <a:t>Regression</a:t>
                </a:r>
              </a:p>
              <a:p>
                <a:pPr lvl="0" marL="0" indent="0">
                  <a:buNone/>
                </a:pPr>
                <a14:m>
                  <m:oMathPara xmlns:m="http://schemas.openxmlformats.org/officeDocument/2006/math">
                    <m:oMathParaPr>
                      <m:jc m:val="center"/>
                    </m:oMathParaPr>
                    <m:oMath>
                      <m:r>
                        <m:t> </m:t>
                      </m:r>
                    </m:oMath>
                  </m:oMathPara>
                </a14:m>
              </a:p>
              <a:p>
                <a:pPr lvl="1"/>
                <a:r>
                  <a:rPr/>
                  <a:t>Unsupervised</a:t>
                </a:r>
              </a:p>
              <a:p>
                <a:pPr lvl="2"/>
                <a:r>
                  <a:rPr/>
                  <a:t>Clustering</a:t>
                </a:r>
              </a:p>
              <a:p>
                <a:pPr lvl="2"/>
                <a:r>
                  <a:rPr/>
                  <a:t>Density estimation</a:t>
                </a:r>
              </a:p>
              <a:p>
                <a:pPr lvl="2"/>
                <a:r>
                  <a:rPr/>
                  <a:t>Visualisation</a:t>
                </a:r>
              </a:p>
              <a:p>
                <a:pPr lvl="2"/>
                <a:r>
                  <a:rPr/>
                  <a:t>Data mining</a:t>
                </a:r>
              </a:p>
              <a:p>
                <a:pPr lvl="0" marL="0" indent="0">
                  <a:buNone/>
                </a:pPr>
                <a14:m>
                  <m:oMathPara xmlns:m="http://schemas.openxmlformats.org/officeDocument/2006/math">
                    <m:oMathParaPr>
                      <m:jc m:val="center"/>
                    </m:oMathParaPr>
                    <m:oMath>
                      <m:r>
                        <m:t> </m:t>
                      </m:r>
                    </m:oMath>
                  </m:oMathPara>
                </a14:m>
              </a:p>
              <a:p>
                <a:pPr lvl="1"/>
                <a:r>
                  <a:rPr/>
                  <a:t>Reinforcement learning</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8:</a:t>
            </a:r>
            <a:r>
              <a:rPr/>
              <a:t> </a:t>
            </a:r>
            <a:r>
              <a:rPr/>
              <a:t>Machine</a:t>
            </a:r>
            <a:r>
              <a:rPr/>
              <a:t> </a:t>
            </a:r>
            <a:r>
              <a:rPr/>
              <a:t>learning</a:t>
            </a:r>
            <a:r>
              <a:rPr/>
              <a:t> </a:t>
            </a:r>
            <a:r>
              <a:rPr/>
              <a:t>primer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“When you’re fundraising, it’s AI. When you’re hiring, it’s ML. When you’re implementing, it’s logistic regression.”</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(The internet.)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A lot of these algorithms developed outside the context of statistical science. Many are heuristics – i.e. practical, not necessarily optimal.</a:t>
            </a:r>
          </a:p>
          <a:p>
            <a:pPr lvl="1"/>
            <a:r>
              <a:rPr/>
              <a:t>Statisticians interested in knowing asymptotic properties of methods:</a:t>
            </a:r>
          </a:p>
          <a:p>
            <a:pPr lvl="2"/>
            <a:r>
              <a:rPr/>
              <a:t>Given infinite amounts of data, are you actually going to get the right solution?</a:t>
            </a:r>
          </a:p>
          <a:p>
            <a:pPr lvl="2"/>
            <a:r>
              <a:rPr/>
              <a:t>If not, by how far are you off?</a:t>
            </a:r>
          </a:p>
          <a:p>
            <a:pPr lvl="2"/>
            <a:r>
              <a:rPr/>
              <a:t>How precise will your estimate be?</a:t>
            </a:r>
          </a:p>
          <a:p>
            <a:pPr lvl="1"/>
            <a:r>
              <a:rPr/>
              <a:t>Estimated parameters have statistical properties: bias, variance, …</a:t>
            </a:r>
          </a:p>
          <a:p>
            <a:pPr lvl="1"/>
            <a:r>
              <a:rPr/>
              <a:t>Much (most?) of statistics is about minimising the bias-variance trade-off.</a:t>
            </a:r>
          </a:p>
          <a:p>
            <a:pPr lvl="1"/>
            <a:r>
              <a:rPr/>
              <a:t>In other words: While an algorithm may work on a particular dataset, will it work in general with any dataset?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pic>
        <p:nvPicPr>
          <p:cNvPr descr="COM_MScBioinformatics_Session8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Assume that 2 random variables, </a:t>
                </a:r>
                <a14:m>
                  <m:oMath xmlns:m="http://schemas.openxmlformats.org/officeDocument/2006/math">
                    <m:r>
                      <m:t>X</m:t>
                    </m:r>
                    <m:r>
                      <m:t>,</m:t>
                    </m:r>
                    <m:r>
                      <m:t>Y</m:t>
                    </m:r>
                  </m:oMath>
                </a14:m>
                <a:r>
                  <a:rPr/>
                  <a:t> are related via the relationship </a:t>
                </a:r>
                <a14:m>
                  <m:oMath xmlns:m="http://schemas.openxmlformats.org/officeDocument/2006/math">
                    <m:r>
                      <m:t>Y</m:t>
                    </m:r>
                    <m:r>
                      <m:t>=</m:t>
                    </m:r>
                    <m:r>
                      <m:t>f</m:t>
                    </m:r>
                    <m:r>
                      <m:t>(</m:t>
                    </m:r>
                    <m:r>
                      <m:t>X</m:t>
                    </m:r>
                    <m:r>
                      <m:t>)</m:t>
                    </m:r>
                    <m:r>
                      <m:t>+</m:t>
                    </m:r>
                    <m:r>
                      <m:t>ϵ</m:t>
                    </m:r>
                  </m:oMath>
                </a14:m>
                <a:r>
                  <a:rPr/>
                  <a:t>, with </a:t>
                </a:r>
                <a14:m>
                  <m:oMath xmlns:m="http://schemas.openxmlformats.org/officeDocument/2006/math">
                    <m:r>
                      <m:t>ϵ</m:t>
                    </m:r>
                  </m:oMath>
                </a14:m>
                <a:r>
                  <a:rPr/>
                  <a:t> some random error.</a:t>
                </a:r>
              </a:p>
              <a:p>
                <a:pPr lvl="0" marL="0" indent="0">
                  <a:buNone/>
                </a:pPr>
                <a:r>
                  <a:rPr/>
                  <a:t>One can estimate several models, each of which produces a prediction </a:t>
                </a:r>
                <a14:m>
                  <m:oMath xmlns:m="http://schemas.openxmlformats.org/officeDocument/2006/math">
                    <m:r>
                      <m:t>h</m:t>
                    </m:r>
                    <m:r>
                      <m:t>a</m:t>
                    </m:r>
                    <m:r>
                      <m:t>t</m:t>
                    </m:r>
                    <m:r>
                      <m:t>Y</m:t>
                    </m:r>
                  </m:oMath>
                </a14:m>
                <a:r>
                  <a:rPr/>
                  <a:t> of </a:t>
                </a:r>
                <a14:m>
                  <m:oMath xmlns:m="http://schemas.openxmlformats.org/officeDocument/2006/math">
                    <m:r>
                      <m:t>Y</m:t>
                    </m:r>
                  </m:oMath>
                </a14:m>
                <a:r>
                  <a:rPr/>
                  <a:t>. The total error may be lowest not for the model with the lowest bias but with the best </a:t>
                </a:r>
                <a:r>
                  <a:rPr b="1"/>
                  <a:t>bias-variance trade-off</a:t>
                </a:r>
                <a:r>
                  <a:rPr/>
                  <a:t>.</a:t>
                </a:r>
              </a:p>
              <a:p>
                <a:pPr lvl="0" marL="0" indent="0">
                  <a:buNone/>
                </a:pPr>
                <a:r>
                  <a:rPr/>
                  <a:t>One can show that the total squared error </a:t>
                </a:r>
                <a14:m>
                  <m:oMath xmlns:m="http://schemas.openxmlformats.org/officeDocument/2006/math">
                    <m:r>
                      <m:t>E</m:t>
                    </m:r>
                    <m:r>
                      <m:t>[</m:t>
                    </m:r>
                    <m:r>
                      <m:t>(</m:t>
                    </m:r>
                    <m:r>
                      <m:t>Y</m:t>
                    </m:r>
                    <m:r>
                      <m:t>−</m:t>
                    </m:r>
                    <m:acc>
                      <m:accPr>
                        <m:chr m:val="̂"/>
                      </m:accPr>
                      <m:e>
                        <m:r>
                          <m:t>Y</m:t>
                        </m:r>
                      </m:e>
                    </m:acc>
                    <m:sSup>
                      <m:e>
                        <m:r>
                          <m:t>)</m:t>
                        </m:r>
                      </m:e>
                      <m:sup>
                        <m:r>
                          <m:t>2</m:t>
                        </m:r>
                      </m:sup>
                    </m:sSup>
                    <m:r>
                      <m:t>]</m:t>
                    </m:r>
                  </m:oMath>
                </a14:m>
                <a:r>
                  <a:rPr/>
                  <a:t> for an estimator </a:t>
                </a:r>
                <a14:m>
                  <m:oMath xmlns:m="http://schemas.openxmlformats.org/officeDocument/2006/math">
                    <m:acc>
                      <m:accPr>
                        <m:chr m:val="̂"/>
                      </m:accPr>
                      <m:e>
                        <m:r>
                          <m:t>Y</m:t>
                        </m:r>
                      </m:e>
                    </m:acc>
                  </m:oMath>
                </a14:m>
                <a:r>
                  <a:rPr/>
                  <a:t> of </a:t>
                </a:r>
                <a14:m>
                  <m:oMath xmlns:m="http://schemas.openxmlformats.org/officeDocument/2006/math">
                    <m:r>
                      <m:t>Y</m:t>
                    </m:r>
                  </m:oMath>
                </a14:m>
                <a:r>
                  <a:rPr/>
                  <a: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s>
                        </m:mPr>
                        <m:mr>
                          <m:e>
                            <m:r>
                              <m:t>E</m:t>
                            </m:r>
                            <m:r>
                              <m:t>[</m:t>
                            </m:r>
                            <m:r>
                              <m:t>(</m:t>
                            </m:r>
                            <m:r>
                              <m:t>Y</m:t>
                            </m:r>
                            <m:r>
                              <m:t>−</m:t>
                            </m:r>
                            <m:acc>
                              <m:accPr>
                                <m:chr m:val="̂"/>
                              </m:accPr>
                              <m:e>
                                <m:r>
                                  <m:t>Y</m:t>
                                </m:r>
                              </m:e>
                            </m:acc>
                            <m:sSup>
                              <m:e>
                                <m:r>
                                  <m:t>)</m:t>
                                </m:r>
                              </m:e>
                              <m:sup>
                                <m:r>
                                  <m:t>2</m:t>
                                </m:r>
                              </m:sup>
                            </m:sSup>
                            <m:r>
                              <m:t>]</m:t>
                            </m:r>
                          </m:e>
                          <m:e>
                            <m:r>
                              <m:t>=</m:t>
                            </m:r>
                          </m:e>
                          <m:e>
                            <m:r>
                              <m:t>(</m:t>
                            </m:r>
                            <m:r>
                              <m:t>E</m:t>
                            </m:r>
                            <m:r>
                              <m:t>[</m:t>
                            </m:r>
                            <m:acc>
                              <m:accPr>
                                <m:chr m:val="̂"/>
                              </m:accPr>
                              <m:e>
                                <m:r>
                                  <m:t>Y</m:t>
                                </m:r>
                              </m:e>
                            </m:acc>
                            <m:r>
                              <m:t>]</m:t>
                            </m:r>
                            <m:r>
                              <m:t>−</m:t>
                            </m:r>
                            <m:r>
                              <m:t>Y</m:t>
                            </m:r>
                            <m:sSup>
                              <m:e>
                                <m:r>
                                  <m:t>)</m:t>
                                </m:r>
                              </m:e>
                              <m:sup>
                                <m:r>
                                  <m:t>2</m:t>
                                </m:r>
                              </m:sup>
                            </m:sSup>
                          </m:e>
                          <m:e>
                            <m:r>
                              <m:t>+</m:t>
                            </m:r>
                          </m:e>
                          <m:e>
                            <m:r>
                              <m:t>E</m:t>
                            </m:r>
                            <m:r>
                              <m:t>[</m:t>
                            </m:r>
                            <m:r>
                              <m:t>(</m:t>
                            </m:r>
                            <m:acc>
                              <m:accPr>
                                <m:chr m:val="̂"/>
                              </m:accPr>
                              <m:e>
                                <m:r>
                                  <m:t>Y</m:t>
                                </m:r>
                              </m:e>
                            </m:acc>
                            <m:r>
                              <m:t>−</m:t>
                            </m:r>
                            <m:r>
                              <m:t>E</m:t>
                            </m:r>
                            <m:r>
                              <m:t>[</m:t>
                            </m:r>
                            <m:acc>
                              <m:accPr>
                                <m:chr m:val="̂"/>
                              </m:accPr>
                              <m:e>
                                <m:r>
                                  <m:t>Y</m:t>
                                </m:r>
                              </m:e>
                            </m:acc>
                            <m:r>
                              <m:t>]</m:t>
                            </m:r>
                            <m:sSup>
                              <m:e>
                                <m:r>
                                  <m:t>)</m:t>
                                </m:r>
                              </m:e>
                              <m:sup>
                                <m:r>
                                  <m:t>2</m:t>
                                </m:r>
                              </m:sup>
                            </m:sSup>
                            <m:r>
                              <m:t>]</m:t>
                            </m:r>
                            <m:r>
                              <m:t>  </m:t>
                            </m:r>
                            <m:r>
                              <m:t>+</m:t>
                            </m:r>
                            <m:r>
                              <m:t>  </m:t>
                            </m:r>
                            <m:sSubSup>
                              <m:e>
                                <m:r>
                                  <m:t>σ</m:t>
                                </m:r>
                              </m:e>
                              <m:sub>
                                <m:r>
                                  <m:t>ϵ</m:t>
                                </m:r>
                              </m:sub>
                              <m:sup>
                                <m:r>
                                  <m:t>2</m:t>
                                </m:r>
                              </m:sup>
                            </m:sSubSup>
                          </m:e>
                        </m:mr>
                        <m:mr>
                          <m:e/>
                          <m:e/>
                          <m:e/>
                          <m:e/>
                          <m:e/>
                        </m:mr>
                        <m:mr>
                          <m:e>
                            <m:r>
                              <m:rPr>
                                <m:sty m:val="p"/>
                              </m:rPr>
                              <m:t>squared error</m:t>
                            </m:r>
                          </m:e>
                          <m:e>
                            <m:r>
                              <m:t>=</m:t>
                            </m:r>
                          </m:e>
                          <m:e>
                            <m:sSup>
                              <m:e>
                                <m:r>
                                  <m:rPr>
                                    <m:sty m:val="p"/>
                                  </m:rPr>
                                  <m:t>bias</m:t>
                                </m:r>
                              </m:e>
                              <m:sup>
                                <m:r>
                                  <m:t>2</m:t>
                                </m:r>
                              </m:sup>
                            </m:sSup>
                            <m:r>
                              <m:t> </m:t>
                            </m:r>
                          </m:e>
                          <m:e>
                            <m:r>
                              <m:t>+</m:t>
                            </m:r>
                          </m:e>
                          <m:e>
                            <m:r>
                              <m:rPr>
                                <m:sty m:val="p"/>
                              </m:rPr>
                              <m:t>variance </m:t>
                            </m:r>
                            <m:r>
                              <m:t> </m:t>
                            </m:r>
                            <m:r>
                              <m:t>+</m:t>
                            </m:r>
                            <m:r>
                              <m:t> </m:t>
                            </m:r>
                            <m:r>
                              <m:rPr>
                                <m:sty m:val="p"/>
                              </m:rPr>
                              <m:t> irreducible error</m:t>
                            </m:r>
                          </m:e>
                        </m:mr>
                      </m:m>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pic>
        <p:nvPicPr>
          <p:cNvPr descr="COM_MScBioinformatics_Session8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Sum of squares is the most common error function because it leads to a convex optimisation problem.</a:t>
            </a:r>
          </a:p>
          <a:p>
            <a:pPr lvl="1"/>
            <a:r>
              <a:rPr/>
              <a:t>Statisticians tend not to optimise the sum of squared errors (least squares - LS), but rather maximise the likelihood (maximum likelihood - ML) of observing a given dataset assuming a given model. This is a more general approach, though it does make additional assumptions.</a:t>
            </a:r>
          </a:p>
          <a:p>
            <a:pPr lvl="1"/>
            <a:r>
              <a:rPr/>
              <a:t>For many models, ML &amp; LS are equivalent, for some they are not (e.g. non-normal errors in linear model).</a:t>
            </a:r>
          </a:p>
          <a:p>
            <a:pPr lvl="1"/>
            <a:r>
              <a:rPr/>
              <a:t>In machine learning, usually predictive accuracy is optimised (using, e.g. cross-validation).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Arguably better to maximise predictive accuracy:</a:t>
                </a:r>
              </a:p>
              <a:p>
                <a:pPr lvl="0" marL="0" indent="0">
                  <a:buNone/>
                </a:pPr>
                <a:r>
                  <a:rPr/>
                  <a:t>Consider not only how well a model fits the current dataset, but also how well it will perform on future data.</a:t>
                </a:r>
              </a:p>
              <a:p>
                <a:pPr lvl="0" marL="0" indent="0">
                  <a:buNone/>
                </a:pPr>
                <a14:m>
                  <m:oMathPara xmlns:m="http://schemas.openxmlformats.org/officeDocument/2006/math">
                    <m:oMathParaPr>
                      <m:jc m:val="center"/>
                    </m:oMathParaPr>
                    <m:oMath>
                      <m:r>
                        <m:t> </m:t>
                      </m:r>
                    </m:oMath>
                  </m:oMathPara>
                </a14:m>
              </a:p>
              <a:p>
                <a:pPr lvl="0" marL="0" indent="0">
                  <a:buNone/>
                </a:pPr>
                <a:r>
                  <a:rPr/>
                  <a:t>But this comes at a cost:</a:t>
                </a:r>
              </a:p>
              <a:p>
                <a:pPr lvl="0" marL="0" indent="0">
                  <a:buNone/>
                </a:pPr>
                <a:r>
                  <a:rPr/>
                  <a:t>Not all the data is used to estimate the model parameters.</a:t>
                </a:r>
              </a:p>
              <a:p>
                <a:pPr lvl="0" marL="0" indent="0">
                  <a:buNone/>
                </a:pPr>
                <a14:m>
                  <m:oMathPara xmlns:m="http://schemas.openxmlformats.org/officeDocument/2006/math">
                    <m:oMathParaPr>
                      <m:jc m:val="center"/>
                    </m:oMathParaPr>
                    <m:oMath>
                      <m:r>
                        <m:t> </m:t>
                      </m:r>
                    </m:oMath>
                  </m:oMathPara>
                </a14:m>
              </a:p>
              <a:p>
                <a:pPr lvl="0" marL="0" indent="0">
                  <a:buNone/>
                </a:pPr>
                <a:r>
                  <a:rPr/>
                  <a:t>What should the focus be: inference or prediction?</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classification problems with a zero-one loss function (i.e. all misclassifications equally bad), one can show that the optimal classification rule is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t>C</m:t>
                          </m:r>
                        </m:e>
                      </m:acc>
                      <m:r>
                        <m:t>(</m:t>
                      </m:r>
                      <m:r>
                        <m:t>x</m:t>
                      </m:r>
                      <m:r>
                        <m:t>)</m:t>
                      </m:r>
                      <m:r>
                        <m:t>=</m:t>
                      </m:r>
                      <m:sSub>
                        <m:e>
                          <m:r>
                            <m:rPr>
                              <m:sty m:val="p"/>
                            </m:rPr>
                            <m:t>argmax</m:t>
                          </m:r>
                        </m:e>
                        <m:sub>
                          <m:r>
                            <m:t>c</m:t>
                          </m:r>
                          <m:r>
                            <m:t>∈</m:t>
                          </m:r>
                          <m:r>
                            <m:t>G</m:t>
                          </m:r>
                        </m:sub>
                      </m:sSub>
                      <m:r>
                        <m:t>P</m:t>
                      </m:r>
                      <m:r>
                        <m:t>(</m:t>
                      </m:r>
                      <m:r>
                        <m:t>c</m:t>
                      </m:r>
                      <m:r>
                        <m:t>|</m:t>
                      </m:r>
                      <m:r>
                        <m:rPr>
                          <m:sty m:val="b"/>
                        </m:rPr>
                        <m:t>x</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is known as the </a:t>
                </a:r>
                <a:r>
                  <a:rPr b="1"/>
                  <a:t>Bayes classifier</a:t>
                </a:r>
                <a:r>
                  <a:rPr/>
                  <a:t> and its error rate (the Bayes rate) is the lowest you can achieve.</a:t>
                </a:r>
              </a:p>
              <a:p>
                <a:pPr lvl="0" marL="0" indent="0">
                  <a:buNone/>
                </a:pPr>
                <a:r>
                  <a:rPr/>
                  <a:t>The practical problem is how to estimate the probabilities </a:t>
                </a:r>
                <a14:m>
                  <m:oMath xmlns:m="http://schemas.openxmlformats.org/officeDocument/2006/math">
                    <m:r>
                      <m:t>P</m:t>
                    </m:r>
                    <m:r>
                      <m:t>(</m:t>
                    </m:r>
                    <m:r>
                      <m:t>c</m:t>
                    </m:r>
                    <m:r>
                      <m:t>|</m:t>
                    </m:r>
                    <m:r>
                      <m:rPr>
                        <m:sty m:val="b"/>
                      </m:rPr>
                      <m:t>x</m:t>
                    </m:r>
                    <m:r>
                      <m:t>)</m:t>
                    </m:r>
                  </m:oMath>
                </a14:m>
                <a:r>
                  <a:rPr/>
                  <a: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Statistics</a:t>
                </a:r>
              </a:p>
              <a:p>
                <a:pPr lvl="1"/>
                <a:r>
                  <a:rPr/>
                  <a:t>Focus on statistical inference about model parameters.</a:t>
                </a:r>
              </a:p>
              <a:p>
                <a:pPr lvl="2"/>
                <a:r>
                  <a:rPr/>
                  <a:t>Do these 2 groups have different mean values?</a:t>
                </a:r>
              </a:p>
              <a:p>
                <a:pPr lvl="2"/>
                <a:r>
                  <a:rPr/>
                  <a:t>Is this slope coefficient different from 0?</a:t>
                </a:r>
              </a:p>
              <a:p>
                <a:pPr lvl="0" marL="0" indent="0">
                  <a:buNone/>
                </a:pPr>
                <a14:m>
                  <m:oMathPara xmlns:m="http://schemas.openxmlformats.org/officeDocument/2006/math">
                    <m:oMathParaPr>
                      <m:jc m:val="center"/>
                    </m:oMathParaPr>
                    <m:oMath>
                      <m:r>
                        <m:t> </m:t>
                      </m:r>
                    </m:oMath>
                  </m:oMathPara>
                </a14:m>
              </a:p>
              <a:p>
                <a:pPr lvl="0" marL="0" indent="0">
                  <a:buNone/>
                </a:pPr>
                <a:r>
                  <a:rPr b="1"/>
                  <a:t>Machine learning</a:t>
                </a:r>
              </a:p>
              <a:p>
                <a:pPr lvl="1"/>
                <a:r>
                  <a:rPr/>
                  <a:t>Focus on prediction.</a:t>
                </a:r>
              </a:p>
              <a:p>
                <a:pPr lvl="2"/>
                <a:r>
                  <a:rPr/>
                  <a:t>What is most likely type of an object, given an image of it?</a:t>
                </a:r>
              </a:p>
              <a:p>
                <a:pPr lvl="2"/>
                <a:r>
                  <a:rPr/>
                  <a:t>What is the most likely successful advert to display to a user?</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p:pic>
        <p:nvPicPr>
          <p:cNvPr descr="images/breiman2cultures.png" id="0" name="Picture 1"/>
          <p:cNvPicPr>
            <a:picLocks noGrp="1" noChangeAspect="1"/>
          </p:cNvPicPr>
          <p:nvPr/>
        </p:nvPicPr>
        <p:blipFill>
          <a:blip r:embed="rId2"/>
          <a:stretch>
            <a:fillRect/>
          </a:stretch>
        </p:blipFill>
        <p:spPr bwMode="auto">
          <a:xfrm>
            <a:off x="1181100" y="1816100"/>
            <a:ext cx="98171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Breiman,</a:t>
            </a:r>
            <a:r>
              <a:rPr/>
              <a:t> </a:t>
            </a:r>
            <a:r>
              <a:rPr/>
              <a:t>L.,</a:t>
            </a:r>
            <a:r>
              <a:rPr/>
              <a:t> </a:t>
            </a:r>
            <a:r>
              <a:rPr i="1"/>
              <a:t>Statistical</a:t>
            </a:r>
            <a:r>
              <a:rPr i="1"/>
              <a:t> </a:t>
            </a:r>
            <a:r>
              <a:rPr i="1"/>
              <a:t>Modeling:</a:t>
            </a:r>
            <a:r>
              <a:rPr i="1"/>
              <a:t> </a:t>
            </a:r>
            <a:r>
              <a:rPr i="1"/>
              <a:t>The</a:t>
            </a:r>
            <a:r>
              <a:rPr i="1"/>
              <a:t> </a:t>
            </a:r>
            <a:r>
              <a:rPr i="1"/>
              <a:t>two</a:t>
            </a:r>
            <a:r>
              <a:rPr i="1"/>
              <a:t> </a:t>
            </a:r>
            <a:r>
              <a:rPr i="1"/>
              <a:t>Cultures</a:t>
            </a:r>
            <a:r>
              <a:rPr/>
              <a:t> </a:t>
            </a:r>
            <a:r>
              <a:rPr/>
              <a:t>(2001).</a:t>
            </a:r>
            <a:r>
              <a:rPr/>
              <a:t> </a:t>
            </a:r>
            <a:r>
              <a:rPr/>
              <a:t>Statistical</a:t>
            </a:r>
            <a:r>
              <a:rPr/>
              <a:t> </a:t>
            </a:r>
            <a:r>
              <a:rPr/>
              <a:t>Science,</a:t>
            </a:r>
            <a:r>
              <a:rPr/>
              <a:t> </a:t>
            </a:r>
            <a:r>
              <a:rPr/>
              <a:t>16:199-231.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have a very wuick look at some machine learning tools. We will focus primarily on a selection of tools for data exploration, clustering and classification / regression.</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rPr>
                                <m:sty m:val="p"/>
                              </m:rPr>
                              <m:t>Mathematics</m:t>
                            </m:r>
                          </m:e>
                          <m:e>
                            <m:r>
                              <m:t>→</m:t>
                            </m:r>
                          </m:e>
                          <m:e>
                            <m:r>
                              <m:rPr>
                                <m:sty m:val="p"/>
                              </m:rPr>
                              <m:t>Statistics</m:t>
                            </m:r>
                          </m:e>
                        </m:mr>
                        <m:mr>
                          <m:e/>
                          <m:e/>
                          <m:e/>
                        </m:mr>
                        <m:mr>
                          <m:e>
                            <m:r>
                              <m:rPr>
                                <m:sty m:val="p"/>
                              </m:rPr>
                              <m:t>Computer science</m:t>
                            </m:r>
                          </m:e>
                          <m:e>
                            <m:r>
                              <m:t>→</m:t>
                            </m:r>
                          </m:e>
                          <m:e>
                            <m:r>
                              <m:rPr>
                                <m:sty m:val="p"/>
                              </m:rPr>
                              <m:t>Machine learning</m:t>
                            </m:r>
                          </m:e>
                        </m:mr>
                        <m:mr>
                          <m:e/>
                          <m:e/>
                          <m:e/>
                        </m:mr>
                        <m:mr>
                          <m:e>
                            <m:r>
                              <m:rPr>
                                <m:sty m:val="p"/>
                              </m:rPr>
                              <m:t>Engineering</m:t>
                            </m:r>
                          </m:e>
                          <m:e>
                            <m:r>
                              <m:t>→</m:t>
                            </m:r>
                          </m:e>
                          <m:e>
                            <m:r>
                              <m:rPr>
                                <m:sty m:val="p"/>
                              </m:rPr>
                              <m:t>Pattern recognition</m:t>
                            </m:r>
                          </m:e>
                        </m:mr>
                      </m:m>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AI,</a:t>
            </a:r>
            <a:r>
              <a:rPr/>
              <a:t> </a:t>
            </a:r>
            <a:r>
              <a:rPr/>
              <a:t>machine</a:t>
            </a:r>
            <a:r>
              <a:rPr/>
              <a:t> </a:t>
            </a:r>
            <a:r>
              <a:rPr/>
              <a:t>learning,</a:t>
            </a:r>
            <a:r>
              <a:rPr/>
              <a:t> </a:t>
            </a:r>
            <a:r>
              <a:rPr/>
              <a:t>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rPr>
                                <m:sty m:val="b"/>
                              </m:rPr>
                              <m:t>S</m:t>
                            </m:r>
                            <m:r>
                              <m:rPr>
                                <m:sty m:val="b"/>
                              </m:rPr>
                              <m:t>t</m:t>
                            </m:r>
                            <m:r>
                              <m:rPr>
                                <m:sty m:val="b"/>
                              </m:rPr>
                              <m:t>a</m:t>
                            </m:r>
                            <m:r>
                              <m:rPr>
                                <m:sty m:val="b"/>
                              </m:rPr>
                              <m:t>t</m:t>
                            </m:r>
                            <m:r>
                              <m:rPr>
                                <m:sty m:val="b"/>
                              </m:rPr>
                              <m:t>i</m:t>
                            </m:r>
                            <m:r>
                              <m:rPr>
                                <m:sty m:val="b"/>
                              </m:rPr>
                              <m:t>s</m:t>
                            </m:r>
                            <m:r>
                              <m:rPr>
                                <m:sty m:val="b"/>
                              </m:rPr>
                              <m:t>t</m:t>
                            </m:r>
                            <m:r>
                              <m:rPr>
                                <m:sty m:val="b"/>
                              </m:rPr>
                              <m:t>i</m:t>
                            </m:r>
                            <m:r>
                              <m:rPr>
                                <m:sty m:val="b"/>
                              </m:rPr>
                              <m:t>c</m:t>
                            </m:r>
                            <m:r>
                              <m:rPr>
                                <m:sty m:val="b"/>
                              </m:rPr>
                              <m:t>s</m:t>
                            </m:r>
                          </m:e>
                          <m:e>
                            <m:r>
                              <m:t>↔</m:t>
                            </m:r>
                          </m:e>
                          <m:e>
                            <m:r>
                              <m:rPr>
                                <m:sty m:val="b"/>
                              </m:rPr>
                              <m:t>M</m:t>
                            </m:r>
                            <m:r>
                              <m:rPr>
                                <m:sty m:val="b"/>
                              </m:rPr>
                              <m:t>a</m:t>
                            </m:r>
                            <m:r>
                              <m:rPr>
                                <m:sty m:val="b"/>
                              </m:rPr>
                              <m:t>c</m:t>
                            </m:r>
                            <m:r>
                              <m:rPr>
                                <m:sty m:val="b"/>
                              </m:rPr>
                              <m:t>h</m:t>
                            </m:r>
                            <m:r>
                              <m:rPr>
                                <m:sty m:val="b"/>
                              </m:rPr>
                              <m:t>i</m:t>
                            </m:r>
                            <m:r>
                              <m:rPr>
                                <m:sty m:val="b"/>
                              </m:rPr>
                              <m:t>n</m:t>
                            </m:r>
                            <m:r>
                              <m:rPr>
                                <m:sty m:val="b"/>
                              </m:rPr>
                              <m:t>e</m:t>
                            </m:r>
                            <m:r>
                              <m:rPr>
                                <m:sty m:val="b"/>
                              </m:rPr>
                              <m:t> </m:t>
                            </m:r>
                            <m:r>
                              <m:rPr>
                                <m:sty m:val="b"/>
                              </m:rPr>
                              <m:t>l</m:t>
                            </m:r>
                            <m:r>
                              <m:rPr>
                                <m:sty m:val="b"/>
                              </m:rPr>
                              <m:t>e</m:t>
                            </m:r>
                            <m:r>
                              <m:rPr>
                                <m:sty m:val="b"/>
                              </m:rPr>
                              <m:t>a</m:t>
                            </m:r>
                            <m:r>
                              <m:rPr>
                                <m:sty m:val="b"/>
                              </m:rPr>
                              <m:t>r</m:t>
                            </m:r>
                            <m:r>
                              <m:rPr>
                                <m:sty m:val="b"/>
                              </m:rPr>
                              <m:t>n</m:t>
                            </m:r>
                            <m:r>
                              <m:rPr>
                                <m:sty m:val="b"/>
                              </m:rPr>
                              <m:t>i</m:t>
                            </m:r>
                            <m:r>
                              <m:rPr>
                                <m:sty m:val="b"/>
                              </m:rPr>
                              <m:t>n</m:t>
                            </m:r>
                            <m:r>
                              <m:rPr>
                                <m:sty m:val="b"/>
                              </m:rPr>
                              <m:t>g</m:t>
                            </m:r>
                          </m:e>
                        </m:mr>
                        <m:mr>
                          <m:e/>
                          <m:e/>
                          <m:e/>
                        </m:mr>
                        <m:mr>
                          <m:e>
                            <m:r>
                              <m:rPr>
                                <m:sty m:val="p"/>
                              </m:rPr>
                              <m:t>models</m:t>
                            </m:r>
                          </m:e>
                          <m:e>
                            <m:r>
                              <m:t>↔</m:t>
                            </m:r>
                          </m:e>
                          <m:e>
                            <m:r>
                              <m:rPr>
                                <m:sty m:val="p"/>
                              </m:rPr>
                              <m:t>networks, graphs</m:t>
                            </m:r>
                          </m:e>
                        </m:mr>
                        <m:mr>
                          <m:e/>
                          <m:e/>
                          <m:e/>
                        </m:mr>
                        <m:mr>
                          <m:e>
                            <m:r>
                              <m:rPr>
                                <m:sty m:val="p"/>
                              </m:rPr>
                              <m:t>parameters</m:t>
                            </m:r>
                          </m:e>
                          <m:e>
                            <m:r>
                              <m:t>↔</m:t>
                            </m:r>
                          </m:e>
                          <m:e>
                            <m:r>
                              <m:rPr>
                                <m:sty m:val="p"/>
                              </m:rPr>
                              <m:t>weights</m:t>
                            </m:r>
                          </m:e>
                        </m:mr>
                        <m:mr>
                          <m:e/>
                          <m:e/>
                          <m:e/>
                        </m:mr>
                        <m:mr>
                          <m:e>
                            <m:r>
                              <m:rPr>
                                <m:sty m:val="p"/>
                              </m:rPr>
                              <m:t>fitting, estimating</m:t>
                            </m:r>
                          </m:e>
                          <m:e>
                            <m:r>
                              <m:t>↔</m:t>
                            </m:r>
                          </m:e>
                          <m:e>
                            <m:r>
                              <m:rPr>
                                <m:sty m:val="p"/>
                              </m:rPr>
                              <m:t>learning</m:t>
                            </m:r>
                          </m:e>
                        </m:mr>
                        <m:mr>
                          <m:e/>
                          <m:e/>
                          <m:e/>
                        </m:mr>
                        <m:mr>
                          <m:e>
                            <m:r>
                              <m:rPr>
                                <m:sty m:val="p"/>
                              </m:rPr>
                              <m:t>test set performance</m:t>
                            </m:r>
                          </m:e>
                          <m:e>
                            <m:r>
                              <m:t>↔</m:t>
                            </m:r>
                          </m:e>
                          <m:e>
                            <m:r>
                              <m:rPr>
                                <m:sty m:val="p"/>
                              </m:rPr>
                              <m:t>generalisation</m:t>
                            </m:r>
                          </m:e>
                        </m:mr>
                        <m:mr>
                          <m:e/>
                          <m:e/>
                          <m:e/>
                        </m:mr>
                        <m:mr>
                          <m:e/>
                          <m:e/>
                          <m:e/>
                        </m:mr>
                        <m:mr>
                          <m:e>
                            <m:r>
                              <m:rPr>
                                <m:sty m:val="p"/>
                              </m:rPr>
                              <m:t>logistic regression</m:t>
                            </m:r>
                          </m:e>
                          <m:e>
                            <m:r>
                              <m:t>≈</m:t>
                            </m:r>
                          </m:e>
                          <m:e>
                            <m:r>
                              <m:rPr>
                                <m:sty m:val="p"/>
                              </m:rPr>
                              <m:t>perceptron</m:t>
                            </m:r>
                          </m:e>
                        </m:mr>
                      </m:m>
                    </m:oMath>
                  </m:oMathPara>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Clustering</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MDS and PCA allow you to visualise high-dimensional data.</a:t>
            </a:r>
          </a:p>
          <a:p>
            <a:pPr lvl="0" marL="0" indent="0">
              <a:buNone/>
            </a:pPr>
            <a:r>
              <a:rPr/>
              <a:t>As discussed often this is to discover if there are patterns or clusters of your samples (and quite often you hope to look for clusters in terms of some covariates).</a:t>
            </a:r>
          </a:p>
          <a:p>
            <a:pPr lvl="0" marL="0" indent="0">
              <a:buNone/>
            </a:pPr>
            <a:r>
              <a:rPr/>
              <a:t>So whether you’ll do this on the raw data or the MDS / PCA transformed data, you will need to use techniques that can discover such patterns or clusters.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Clustering</a:t>
            </a:r>
            <a:r>
              <a:rPr/>
              <a:t> refers to discovering groups / patterns / clusters of data without knowing how such clusters should be defined. This is also called </a:t>
            </a:r>
            <a:r>
              <a:rPr b="1"/>
              <a:t>unsupervised classification</a:t>
            </a:r>
            <a:r>
              <a:rPr/>
              <a:t>.</a:t>
            </a:r>
          </a:p>
          <a:p>
            <a:pPr lvl="0" marL="0" indent="0">
              <a:buNone/>
            </a:pPr>
            <a:r>
              <a:rPr/>
              <a:t>If you do know group labels, then you hope to learn rules from the data on how to predict these labels. This is called </a:t>
            </a:r>
            <a:r>
              <a:rPr b="1"/>
              <a:t>(supervised) classification</a:t>
            </a:r>
            <a:r>
              <a:rPr/>
              <a:t> (more on this later).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We will look at 3 techniques:</a:t>
                </a:r>
              </a:p>
              <a:p>
                <a:pPr lvl="1"/>
                <a:r>
                  <a:rPr/>
                  <a:t>hiearchical clustering</a:t>
                </a:r>
              </a:p>
              <a:p>
                <a:pPr lvl="1"/>
                <a:r>
                  <a:rPr/>
                  <a:t>K-means clustering</a:t>
                </a:r>
              </a:p>
              <a:p>
                <a:pPr lvl="1"/>
                <a:r>
                  <a:rPr/>
                  <a:t>(statistical) mixture models</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K-means clustering</a:t>
                </a:r>
              </a:p>
              <a:p>
                <a:pPr lvl="0" marL="0" indent="0">
                  <a:buNone/>
                </a:pPr>
                <a:r>
                  <a:rPr/>
                  <a:t>We want to cluster some dataset </a:t>
                </a:r>
                <a14:m>
                  <m:oMath xmlns:m="http://schemas.openxmlformats.org/officeDocument/2006/math">
                    <m:r>
                      <m:t>D</m:t>
                    </m:r>
                    <m:r>
                      <m:t>=</m:t>
                    </m:r>
                    <m:r>
                      <m:t>{</m:t>
                    </m:r>
                    <m:sSub>
                      <m:e>
                        <m:r>
                          <m:rPr>
                            <m:sty m:val="b"/>
                          </m:rPr>
                          <m:t>x</m:t>
                        </m:r>
                      </m:e>
                      <m:sub>
                        <m:r>
                          <m:t>i</m:t>
                        </m:r>
                      </m:sub>
                    </m:sSub>
                    <m:r>
                      <m:t>}</m:t>
                    </m:r>
                  </m:oMath>
                </a14:m>
                <a:r>
                  <a:rPr/>
                  <a:t> into </a:t>
                </a:r>
                <a14:m>
                  <m:oMath xmlns:m="http://schemas.openxmlformats.org/officeDocument/2006/math">
                    <m:r>
                      <m:t>K</m:t>
                    </m:r>
                  </m:oMath>
                </a14:m>
                <a:r>
                  <a:rPr/>
                  <a:t> groups. We need to fix </a:t>
                </a:r>
                <a14:m>
                  <m:oMath xmlns:m="http://schemas.openxmlformats.org/officeDocument/2006/math">
                    <m:r>
                      <m:t>K</m:t>
                    </m:r>
                  </m:oMath>
                </a14:m>
                <a:r>
                  <a:rPr/>
                  <a:t>, though nothing will stop us do try different values of </a:t>
                </a:r>
                <a14:m>
                  <m:oMath xmlns:m="http://schemas.openxmlformats.org/officeDocument/2006/math">
                    <m:r>
                      <m:t>K</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Algorithm:</a:t>
                </a:r>
              </a:p>
              <a:p>
                <a:pPr lvl="1">
                  <a:buAutoNum type="arabicPeriod"/>
                </a:pPr>
                <a:r>
                  <a:rPr/>
                  <a:t>We start by randomly selecting </a:t>
                </a:r>
                <a14:m>
                  <m:oMath xmlns:m="http://schemas.openxmlformats.org/officeDocument/2006/math">
                    <m:r>
                      <m:t>K</m:t>
                    </m:r>
                  </m:oMath>
                </a14:m>
                <a:r>
                  <a:rPr/>
                  <a:t> centres for the clusters: </a:t>
                </a:r>
                <a14:m>
                  <m:oMath xmlns:m="http://schemas.openxmlformats.org/officeDocument/2006/math">
                    <m:sSub>
                      <m:e>
                        <m:r>
                          <m:rPr>
                            <m:sty m:val="b"/>
                          </m:rPr>
                          <m:t>c</m:t>
                        </m:r>
                      </m:e>
                      <m:sub>
                        <m:r>
                          <m:t>1</m:t>
                        </m:r>
                      </m:sub>
                    </m:sSub>
                    <m:r>
                      <m:t>,</m:t>
                    </m:r>
                    <m:r>
                      <m:t>…</m:t>
                    </m:r>
                    <m:r>
                      <m:t>,</m:t>
                    </m:r>
                    <m:sSub>
                      <m:e>
                        <m:r>
                          <m:rPr>
                            <m:sty m:val="b"/>
                          </m:rPr>
                          <m:t>c</m:t>
                        </m:r>
                      </m:e>
                      <m:sub>
                        <m:r>
                          <m:t>K</m:t>
                        </m:r>
                      </m:sub>
                    </m:sSub>
                  </m:oMath>
                </a14:m>
              </a:p>
              <a:p>
                <a:pPr lvl="1">
                  <a:buAutoNum type="arabicPeriod"/>
                </a:pPr>
                <a:r>
                  <a:rPr/>
                  <a:t>Assign points to cluster whose centre is nearest.</a:t>
                </a:r>
              </a:p>
              <a:p>
                <a:pPr lvl="1">
                  <a:buAutoNum type="arabicPeriod"/>
                </a:pPr>
                <a:r>
                  <a:rPr/>
                  <a:t>Update the positions of the centres of the clusters.</a:t>
                </a:r>
              </a:p>
              <a:p>
                <a:pPr lvl="0" marL="0" indent="0">
                  <a:buNone/>
                </a:pPr>
                <a:r>
                  <a:rPr/>
                  <a:t>Repeat steps 2. and 3. until convergence.</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Hiearchical clustering</a:t>
            </a:r>
          </a:p>
          <a:p>
            <a:pPr lvl="0" marL="0" indent="0">
              <a:buNone/>
            </a:pPr>
            <a:r>
              <a:rPr/>
              <a:t>You do not fix a number of clusters. Rather you group observations into clusters depending on how similar they are. You build a tree-like graph and the final step is where to “cut” the tree - this will define the clusters.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Hiearchical clustering</a:t>
            </a:r>
          </a:p>
          <a:p>
            <a:pPr lvl="0" marL="0" indent="0">
              <a:buNone/>
            </a:pPr>
            <a:r>
              <a:rPr/>
              <a:t>Algorithm: 2 approaches</a:t>
            </a:r>
          </a:p>
          <a:p>
            <a:pPr lvl="1">
              <a:buAutoNum type="arabicPeriod"/>
            </a:pPr>
            <a:r>
              <a:rPr/>
              <a:t>Bottom-up / agglomerative</a:t>
            </a:r>
          </a:p>
          <a:p>
            <a:pPr lvl="2"/>
            <a:r>
              <a:rPr/>
              <a:t>Each observation is its own cluster.</a:t>
            </a:r>
          </a:p>
          <a:p>
            <a:pPr lvl="2"/>
            <a:r>
              <a:rPr/>
              <a:t>Merge the two closest observations together</a:t>
            </a:r>
          </a:p>
          <a:p>
            <a:pPr lvl="2"/>
            <a:r>
              <a:rPr/>
              <a:t>Continue until all observations are in a single cluster.</a:t>
            </a:r>
          </a:p>
          <a:p>
            <a:pPr lvl="1">
              <a:buAutoNum type="arabicPeriod"/>
            </a:pPr>
            <a:r>
              <a:rPr/>
              <a:t>Top-down / divisive</a:t>
            </a:r>
          </a:p>
          <a:p>
            <a:pPr lvl="2"/>
            <a:r>
              <a:rPr/>
              <a:t>All observations are in a single cluster.</a:t>
            </a:r>
          </a:p>
          <a:p>
            <a:pPr lvl="2"/>
            <a:r>
              <a:rPr/>
              <a:t>Choose a cluster and a split for that cluster that best separates observations that are similar to each other from others.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Hiearchical clustering</a:t>
                </a:r>
              </a:p>
              <a:p>
                <a:pPr lvl="0" marL="0" indent="0">
                  <a:buNone/>
                </a:pPr>
                <a:r>
                  <a:rPr/>
                  <a:t>In R:</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hclust()</a:t>
                </a:r>
                <a:r>
                  <a:rPr/>
                  <a:t> (agglomerative)</a:t>
                </a:r>
              </a:p>
              <a:p>
                <a:pPr lvl="0" marL="0" indent="0">
                  <a:buNone/>
                </a:pPr>
                <a:r>
                  <a:rPr/>
                  <a:t>Also many dedicated packages for different types of hiearchical clustering and similarity metrics used along with them.</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Useful</a:t>
            </a:r>
            <a:r>
              <a:rPr/>
              <a:t> </a:t>
            </a:r>
            <a:r>
              <a:rPr/>
              <a:t>references</a:t>
            </a:r>
          </a:p>
        </p:txBody>
      </p:sp>
      <p:pic>
        <p:nvPicPr>
          <p:cNvPr descr="images/hastietibshiranifriedman.jpg" id="0" name="Picture 1"/>
          <p:cNvPicPr>
            <a:picLocks noGrp="1" noChangeAspect="1"/>
          </p:cNvPicPr>
          <p:nvPr/>
        </p:nvPicPr>
        <p:blipFill>
          <a:blip r:embed="rId2"/>
          <a:stretch>
            <a:fillRect/>
          </a:stretch>
        </p:blipFill>
        <p:spPr bwMode="auto">
          <a:xfrm>
            <a:off x="2260600" y="1816100"/>
            <a:ext cx="23368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Hastie,</a:t>
            </a:r>
            <a:r>
              <a:rPr/>
              <a:t> </a:t>
            </a:r>
            <a:r>
              <a:rPr/>
              <a:t>T.,</a:t>
            </a:r>
            <a:r>
              <a:rPr/>
              <a:t> </a:t>
            </a:r>
            <a:r>
              <a:rPr/>
              <a:t>Tibshirani,</a:t>
            </a:r>
            <a:r>
              <a:rPr/>
              <a:t> </a:t>
            </a:r>
            <a:r>
              <a:rPr/>
              <a:t>R.,</a:t>
            </a:r>
            <a:r>
              <a:rPr/>
              <a:t> </a:t>
            </a:r>
            <a:r>
              <a:rPr/>
              <a:t>Friedman,</a:t>
            </a:r>
            <a:r>
              <a:rPr/>
              <a:t> </a:t>
            </a:r>
            <a:r>
              <a:rPr/>
              <a:t>J.,</a:t>
            </a:r>
            <a:r>
              <a:rPr/>
              <a:t> </a:t>
            </a:r>
            <a:r>
              <a:rPr i="1"/>
              <a:t>The</a:t>
            </a:r>
            <a:r>
              <a:rPr i="1"/>
              <a:t> </a:t>
            </a:r>
            <a:r>
              <a:rPr i="1"/>
              <a:t>elements</a:t>
            </a:r>
            <a:r>
              <a:rPr i="1"/>
              <a:t> </a:t>
            </a:r>
            <a:r>
              <a:rPr i="1"/>
              <a:t>of</a:t>
            </a:r>
            <a:r>
              <a:rPr i="1"/>
              <a:t> </a:t>
            </a:r>
            <a:r>
              <a:rPr i="1"/>
              <a:t>statistical</a:t>
            </a:r>
            <a:r>
              <a:rPr i="1"/>
              <a:t> </a:t>
            </a:r>
            <a:r>
              <a:rPr i="1"/>
              <a:t>learning</a:t>
            </a:r>
            <a:r>
              <a:rPr/>
              <a:t>,</a:t>
            </a:r>
            <a:r>
              <a:rPr/>
              <a:t> </a:t>
            </a:r>
            <a:r>
              <a:rPr/>
              <a:t>2</a:t>
            </a:r>
            <a:r>
              <a:rPr baseline="30000"/>
              <a:t>nd</a:t>
            </a:r>
            <a:r>
              <a:rPr/>
              <a:t> </a:t>
            </a:r>
            <a:r>
              <a:rPr/>
              <a:t>ed.,</a:t>
            </a:r>
            <a:r>
              <a:rPr/>
              <a:t> </a:t>
            </a:r>
            <a:r>
              <a:rPr/>
              <a:t>2009,</a:t>
            </a:r>
            <a:r>
              <a:rPr/>
              <a:t> </a:t>
            </a:r>
            <a:r>
              <a:rPr/>
              <a:t>Springer</a:t>
            </a:r>
          </a:p>
        </p:txBody>
      </p:sp>
      <p:pic>
        <p:nvPicPr>
          <p:cNvPr descr="images/bishop.jpg" id="0" name="Picture 1"/>
          <p:cNvPicPr>
            <a:picLocks noGrp="1" noChangeAspect="1"/>
          </p:cNvPicPr>
          <p:nvPr/>
        </p:nvPicPr>
        <p:blipFill>
          <a:blip r:embed="rId3"/>
          <a:stretch>
            <a:fillRect/>
          </a:stretch>
        </p:blipFill>
        <p:spPr bwMode="auto">
          <a:xfrm>
            <a:off x="7340600" y="1816100"/>
            <a:ext cx="28448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Bishop,</a:t>
            </a:r>
            <a:r>
              <a:rPr/>
              <a:t> </a:t>
            </a:r>
            <a:r>
              <a:rPr/>
              <a:t>C.M.,</a:t>
            </a:r>
            <a:r>
              <a:rPr/>
              <a:t> </a:t>
            </a:r>
            <a:r>
              <a:rPr i="1"/>
              <a:t>Pattern</a:t>
            </a:r>
            <a:r>
              <a:rPr i="1"/>
              <a:t> </a:t>
            </a:r>
            <a:r>
              <a:rPr i="1"/>
              <a:t>recognition</a:t>
            </a:r>
            <a:r>
              <a:rPr i="1"/>
              <a:t> </a:t>
            </a:r>
            <a:r>
              <a:rPr i="1"/>
              <a:t>and</a:t>
            </a:r>
            <a:r>
              <a:rPr i="1"/>
              <a:t> </a:t>
            </a:r>
            <a:r>
              <a:rPr i="1"/>
              <a:t>machine</a:t>
            </a:r>
            <a:r>
              <a:rPr i="1"/>
              <a:t> </a:t>
            </a:r>
            <a:r>
              <a:rPr i="1"/>
              <a:t>learning</a:t>
            </a:r>
            <a:r>
              <a:rPr/>
              <a:t>,</a:t>
            </a:r>
            <a:r>
              <a:rPr/>
              <a:t> </a:t>
            </a:r>
            <a:r>
              <a:rPr/>
              <a:t>2006,</a:t>
            </a:r>
            <a:r>
              <a:rPr/>
              <a:t> </a:t>
            </a:r>
            <a:r>
              <a:rPr/>
              <a:t>Springer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p:pic>
        <p:nvPicPr>
          <p:cNvPr descr="images/hiearchicalClusteringDE.png" id="0" name="Picture 1"/>
          <p:cNvPicPr>
            <a:picLocks noGrp="1" noChangeAspect="1"/>
          </p:cNvPicPr>
          <p:nvPr/>
        </p:nvPicPr>
        <p:blipFill>
          <a:blip r:embed="rId2"/>
          <a:stretch>
            <a:fillRect/>
          </a:stretch>
        </p:blipFill>
        <p:spPr bwMode="auto">
          <a:xfrm>
            <a:off x="4013200" y="1816100"/>
            <a:ext cx="41529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Hiearchical</a:t>
            </a:r>
            <a:r>
              <a:rPr/>
              <a:t> </a:t>
            </a:r>
            <a:r>
              <a:rPr/>
              <a:t>sample</a:t>
            </a:r>
            <a:r>
              <a:rPr/>
              <a:t> </a:t>
            </a:r>
            <a:r>
              <a:rPr/>
              <a:t>and</a:t>
            </a:r>
            <a:r>
              <a:rPr/>
              <a:t> </a:t>
            </a:r>
            <a:r>
              <a:rPr/>
              <a:t>gene</a:t>
            </a:r>
            <a:r>
              <a:rPr/>
              <a:t> </a:t>
            </a:r>
            <a:r>
              <a:rPr/>
              <a:t>clustering</a:t>
            </a:r>
            <a:r>
              <a:rPr/>
              <a:t> </a:t>
            </a:r>
            <a:r>
              <a:rPr/>
              <a:t>for</a:t>
            </a:r>
            <a:r>
              <a:rPr/>
              <a:t> </a:t>
            </a:r>
            <a:r>
              <a:rPr/>
              <a:t>DE</a:t>
            </a:r>
            <a:r>
              <a:rPr/>
              <a:t> </a:t>
            </a:r>
            <a:r>
              <a:rPr/>
              <a:t>analysis</a:t>
            </a:r>
            <a:r>
              <a:rPr/>
              <a:t> </a:t>
            </a:r>
            <a:r>
              <a:rPr/>
              <a:t>(unpublished</a:t>
            </a:r>
            <a:r>
              <a:rPr/>
              <a:t> </a:t>
            </a:r>
            <a:r>
              <a:rPr/>
              <a:t>iPSC</a:t>
            </a:r>
            <a:r>
              <a:rPr/>
              <a:t> </a:t>
            </a:r>
            <a:r>
              <a:rPr/>
              <a:t>data)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Mixture models</a:t>
                </a:r>
              </a:p>
              <a:p>
                <a:pPr lvl="0" marL="0" indent="0">
                  <a:buNone/>
                </a:pPr>
                <a:r>
                  <a:rPr/>
                  <a:t>We can take a formal statistical approach. Suppose we have data </a:t>
                </a:r>
                <a14:m>
                  <m:oMath xmlns:m="http://schemas.openxmlformats.org/officeDocument/2006/math">
                    <m:r>
                      <m:t>D</m:t>
                    </m:r>
                    <m:r>
                      <m:t>=</m:t>
                    </m:r>
                    <m:r>
                      <m:t>{</m:t>
                    </m:r>
                    <m:sSub>
                      <m:e>
                        <m:r>
                          <m:rPr>
                            <m:sty m:val="b"/>
                          </m:rPr>
                          <m:t>x</m:t>
                        </m:r>
                      </m:e>
                      <m:sub>
                        <m:r>
                          <m:t>i</m:t>
                        </m:r>
                      </m:sub>
                    </m:sSub>
                    <m:r>
                      <m:t>}</m:t>
                    </m:r>
                  </m:oMath>
                </a14:m>
                <a:r>
                  <a:rPr/>
                  <a:t>. For each observation </a:t>
                </a:r>
                <a14:m>
                  <m:oMath xmlns:m="http://schemas.openxmlformats.org/officeDocument/2006/math">
                    <m:sSub>
                      <m:e>
                        <m:r>
                          <m:rPr>
                            <m:sty m:val="b"/>
                          </m:rPr>
                          <m:t>x</m:t>
                        </m:r>
                      </m:e>
                      <m:sub>
                        <m:r>
                          <m:t>i</m:t>
                        </m:r>
                      </m:sub>
                    </m:sSub>
                  </m:oMath>
                </a14:m>
                <a:r>
                  <a:rPr/>
                  <a:t> we can write down it’s likelihood using the Theorem of Total Probability: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p</m:t>
                      </m:r>
                      <m:r>
                        <m:t>(</m:t>
                      </m:r>
                      <m:sSub>
                        <m:e>
                          <m:r>
                            <m:rPr>
                              <m:sty m:val="b"/>
                            </m:rPr>
                            <m:t>x</m:t>
                          </m:r>
                        </m:e>
                        <m:sub>
                          <m:r>
                            <m:t>i</m:t>
                          </m:r>
                        </m:sub>
                      </m:sSub>
                      <m:r>
                        <m:t>)</m:t>
                      </m:r>
                      <m:r>
                        <m:t>=</m:t>
                      </m:r>
                      <m:nary>
                        <m:naryPr>
                          <m:chr m:val="∑"/>
                          <m:limLoc m:val="undOvr"/>
                          <m:subHide m:val="0"/>
                          <m:supHide m:val="0"/>
                        </m:naryPr>
                        <m:sub>
                          <m:r>
                            <m:t>k</m:t>
                          </m:r>
                          <m:r>
                            <m:t>=</m:t>
                          </m:r>
                          <m:r>
                            <m:t>1</m:t>
                          </m:r>
                        </m:sub>
                        <m:sup>
                          <m:r>
                            <m:t>K</m:t>
                          </m:r>
                        </m:sup>
                        <m:e>
                          <m:r>
                            <m:t>P</m:t>
                          </m:r>
                          <m:r>
                            <m:t>(</m:t>
                          </m:r>
                          <m:sSub>
                            <m:e>
                              <m:r>
                                <m:t>C</m:t>
                              </m:r>
                            </m:e>
                            <m:sub>
                              <m:r>
                                <m:t>i</m:t>
                              </m:r>
                            </m:sub>
                          </m:sSub>
                          <m:r>
                            <m:t>=</m:t>
                          </m:r>
                          <m:sSub>
                            <m:e>
                              <m:r>
                                <m:t>c</m:t>
                              </m:r>
                            </m:e>
                            <m:sub>
                              <m:r>
                                <m:t>k</m:t>
                              </m:r>
                            </m:sub>
                          </m:sSub>
                          <m:r>
                            <m:t>)</m:t>
                          </m:r>
                          <m:r>
                            <m:t>⋅</m:t>
                          </m:r>
                          <m:r>
                            <m:t>p</m:t>
                          </m:r>
                          <m:r>
                            <m:t>(</m:t>
                          </m:r>
                          <m:sSub>
                            <m:e>
                              <m:r>
                                <m:rPr>
                                  <m:sty m:val="b"/>
                                </m:rPr>
                                <m:t>x</m:t>
                              </m:r>
                            </m:e>
                            <m:sub>
                              <m:r>
                                <m:t>i</m:t>
                              </m:r>
                            </m:sub>
                          </m:sSub>
                          <m:r>
                            <m:t>|</m:t>
                          </m:r>
                          <m:sSub>
                            <m:e>
                              <m:r>
                                <m:t>C</m:t>
                              </m:r>
                            </m:e>
                            <m:sub>
                              <m:r>
                                <m:t>i</m:t>
                              </m:r>
                            </m:sub>
                          </m:sSub>
                          <m:r>
                            <m:t>=</m:t>
                          </m:r>
                          <m:sSub>
                            <m:e>
                              <m:r>
                                <m:t>c</m:t>
                              </m:r>
                            </m:e>
                            <m:sub>
                              <m:r>
                                <m:t>k</m:t>
                              </m:r>
                            </m:sub>
                          </m:sSub>
                          <m:r>
                            <m:t>)</m:t>
                          </m:r>
                        </m:e>
                      </m:nary>
                      <m:r>
                        <m:t>=</m:t>
                      </m:r>
                      <m:nary>
                        <m:naryPr>
                          <m:chr m:val="∑"/>
                          <m:limLoc m:val="undOvr"/>
                          <m:subHide m:val="0"/>
                          <m:supHide m:val="0"/>
                        </m:naryPr>
                        <m:sub>
                          <m:r>
                            <m:t>k</m:t>
                          </m:r>
                          <m:r>
                            <m:t>=</m:t>
                          </m:r>
                          <m:r>
                            <m:t>1</m:t>
                          </m:r>
                        </m:sub>
                        <m:sup>
                          <m:r>
                            <m:t>K</m:t>
                          </m:r>
                        </m:sup>
                        <m:e>
                          <m:sSub>
                            <m:e>
                              <m:r>
                                <m:t>π</m:t>
                              </m:r>
                            </m:e>
                            <m:sub>
                              <m:r>
                                <m:t>k</m:t>
                              </m:r>
                            </m:sub>
                          </m:sSub>
                          <m:r>
                            <m:t>⋅</m:t>
                          </m:r>
                          <m:r>
                            <m:t>p</m:t>
                          </m:r>
                          <m:r>
                            <m:t>(</m:t>
                          </m:r>
                          <m:sSub>
                            <m:e>
                              <m:r>
                                <m:rPr>
                                  <m:sty m:val="b"/>
                                </m:rPr>
                                <m:t>x</m:t>
                              </m:r>
                            </m:e>
                            <m:sub>
                              <m:r>
                                <m:t>i</m:t>
                              </m:r>
                            </m:sub>
                          </m:sSub>
                          <m:r>
                            <m:t>|</m:t>
                          </m:r>
                          <m:sSub>
                            <m:e>
                              <m:r>
                                <m:t>C</m:t>
                              </m:r>
                            </m:e>
                            <m:sub>
                              <m:r>
                                <m:t>i</m:t>
                              </m:r>
                            </m:sub>
                          </m:sSub>
                          <m:r>
                            <m:t>=</m:t>
                          </m:r>
                          <m:sSub>
                            <m:e>
                              <m:r>
                                <m:t>c</m:t>
                              </m:r>
                            </m:e>
                            <m:sub>
                              <m:r>
                                <m:t>k</m:t>
                              </m:r>
                            </m:sub>
                          </m:sSub>
                          <m:r>
                            <m:t>)</m:t>
                          </m:r>
                        </m:e>
                      </m:nary>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Clustering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Mixture models</a:t>
                </a:r>
              </a:p>
              <a:p>
                <a:pPr lvl="0" marL="0" indent="0">
                  <a:buNone/>
                </a:pPr>
                <a:r>
                  <a:rPr/>
                  <a:t>The likelihood of the data is then simply</a:t>
                </a:r>
              </a:p>
              <a:p>
                <a:pPr lvl="0" marL="0" indent="0">
                  <a:buNone/>
                </a:pPr>
                <a14:m>
                  <m:oMathPara xmlns:m="http://schemas.openxmlformats.org/officeDocument/2006/math">
                    <m:oMathParaPr>
                      <m:jc m:val="center"/>
                    </m:oMathParaPr>
                    <m:oMath>
                      <m:r>
                        <m:t>L</m:t>
                      </m:r>
                      <m:r>
                        <m:t>(</m:t>
                      </m:r>
                      <m:r>
                        <m:rPr>
                          <m:sty m:val="b"/>
                        </m:rPr>
                        <m:t>X</m:t>
                      </m:r>
                      <m:r>
                        <m:t>|</m:t>
                      </m:r>
                      <m:sSub>
                        <m:e>
                          <m:r>
                            <m:t>π</m:t>
                          </m:r>
                        </m:e>
                        <m:sub>
                          <m:r>
                            <m:t>1</m:t>
                          </m:r>
                        </m:sub>
                      </m:sSub>
                      <m:r>
                        <m:t>,</m:t>
                      </m:r>
                      <m:r>
                        <m:t>…</m:t>
                      </m:r>
                      <m:r>
                        <m:t>,</m:t>
                      </m:r>
                      <m:sSub>
                        <m:e>
                          <m:r>
                            <m:t>π</m:t>
                          </m:r>
                        </m:e>
                        <m:sub>
                          <m:r>
                            <m:t>K</m:t>
                          </m:r>
                        </m:sub>
                      </m:sSub>
                      <m:r>
                        <m:t>)</m:t>
                      </m:r>
                      <m:r>
                        <m:t>=</m:t>
                      </m:r>
                      <m:nary>
                        <m:naryPr>
                          <m:chr m:val="∏"/>
                          <m:limLoc m:val="undOvr"/>
                          <m:subHide m:val="0"/>
                          <m:supHide m:val="0"/>
                        </m:naryPr>
                        <m:sub>
                          <m:r>
                            <m:t>i</m:t>
                          </m:r>
                          <m:r>
                            <m:t>=</m:t>
                          </m:r>
                          <m:r>
                            <m:t>1</m:t>
                          </m:r>
                        </m:sub>
                        <m:sup>
                          <m:r>
                            <m:t>n</m:t>
                          </m:r>
                        </m:sup>
                        <m:e>
                          <m:r>
                            <m:t>p</m:t>
                          </m:r>
                        </m:e>
                      </m:nary>
                      <m:r>
                        <m:t>(</m:t>
                      </m:r>
                      <m:sSub>
                        <m:e>
                          <m:r>
                            <m:rPr>
                              <m:sty m:val="b"/>
                            </m:rPr>
                            <m:t>x</m:t>
                          </m:r>
                        </m:e>
                        <m:sub>
                          <m:r>
                            <m:t>i</m:t>
                          </m:r>
                        </m:sub>
                      </m:sSub>
                      <m:r>
                        <m:t>)</m:t>
                      </m:r>
                    </m:oMath>
                  </m:oMathPara>
                </a14:m>
              </a:p>
              <a:p>
                <a:pPr lvl="0" marL="0" indent="0">
                  <a:buNone/>
                </a:pPr>
                <a:r>
                  <a:rPr/>
                  <a:t>Because the classes are unknown we need special estimation algorithms. The most commonly used algorithm for these models is the </a:t>
                </a:r>
                <a:r>
                  <a:rPr b="1"/>
                  <a:t>Expectation Maximisation (EM)</a:t>
                </a:r>
                <a:r>
                  <a:rPr/>
                  <a:t> algorithm.</a:t>
                </a:r>
              </a:p>
              <a:p>
                <a:pPr lvl="0" marL="0" indent="0">
                  <a:buNone/>
                </a:pPr>
                <a:r>
                  <a:rPr/>
                  <a:t>Start with initial parameters values, then iterate until convergence:</a:t>
                </a:r>
              </a:p>
              <a:p>
                <a:pPr lvl="1">
                  <a:buAutoNum type="arabicPeriod"/>
                </a:pPr>
                <a:r>
                  <a:rPr/>
                  <a:t>Expectation step: Do a soft assignment of observations to classes.</a:t>
                </a:r>
              </a:p>
              <a:p>
                <a:pPr lvl="1">
                  <a:buAutoNum type="arabicPeriod"/>
                </a:pPr>
                <a:r>
                  <a:rPr/>
                  <a:t>Maximisation step: Optimise the weighted likelihoods for each class.</a:t>
                </a:r>
              </a:p>
              <a:p>
                <a:pPr lvl="0" marL="0" indent="0">
                  <a:buNone/>
                </a:pPr>
                <a:r>
                  <a:rPr/>
                  <a:t>Mixture models are a large class of models and have wide applicability.</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Classification</a:t>
            </a:r>
            <a:r>
              <a:rPr/>
              <a:t> </a:t>
            </a:r>
            <a:r>
              <a:rPr/>
              <a:t>&amp;</a:t>
            </a:r>
            <a:r>
              <a:rPr/>
              <a:t> </a:t>
            </a:r>
            <a:r>
              <a:rPr/>
              <a:t>regression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Classification</a:t>
            </a:r>
            <a:r>
              <a:rPr/>
              <a:t> </a:t>
            </a:r>
            <a:r>
              <a:rPr/>
              <a:t>&amp;</a:t>
            </a:r>
            <a:r>
              <a:rPr/>
              <a:t> </a:t>
            </a:r>
            <a:r>
              <a:rPr/>
              <a:t>regression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will cover 10 key techniques for regression and / or classification:</a:t>
            </a:r>
          </a:p>
          <a:p>
            <a:pPr lvl="1">
              <a:buAutoNum type="arabicPeriod"/>
            </a:pPr>
            <a:r>
              <a:rPr/>
              <a:t>GLM: linear, log-linear, logistic, Poisson, …</a:t>
            </a:r>
          </a:p>
          <a:p>
            <a:pPr lvl="1">
              <a:buAutoNum type="arabicPeriod"/>
            </a:pPr>
            <a:r>
              <a:rPr/>
              <a:t>Splines &amp; GAM</a:t>
            </a:r>
          </a:p>
          <a:p>
            <a:pPr lvl="1">
              <a:buAutoNum type="arabicPeriod"/>
            </a:pPr>
            <a:r>
              <a:rPr/>
              <a:t>Regularisation: lasso, ridge, elastic net</a:t>
            </a:r>
          </a:p>
          <a:p>
            <a:pPr lvl="1">
              <a:buAutoNum type="arabicPeriod"/>
            </a:pPr>
            <a:r>
              <a:rPr/>
              <a:t>Simple classification / clustering: k-nearest neighbour, k-means</a:t>
            </a:r>
          </a:p>
          <a:p>
            <a:pPr lvl="1">
              <a:buAutoNum type="arabicPeriod"/>
            </a:pPr>
            <a:r>
              <a:rPr/>
              <a:t>Kernel density estimation &amp; classification</a:t>
            </a:r>
          </a:p>
          <a:p>
            <a:pPr lvl="1">
              <a:buAutoNum type="arabicPeriod"/>
            </a:pPr>
            <a:r>
              <a:rPr/>
              <a:t>LDA, QDA, RDA</a:t>
            </a:r>
          </a:p>
          <a:p>
            <a:pPr lvl="1">
              <a:buAutoNum type="arabicPeriod"/>
            </a:pPr>
            <a:r>
              <a:rPr/>
              <a:t>Decision trees &amp; random forest</a:t>
            </a:r>
          </a:p>
          <a:p>
            <a:pPr lvl="1">
              <a:buAutoNum type="arabicPeriod"/>
            </a:pPr>
            <a:r>
              <a:rPr/>
              <a:t>Neural networks &amp; deep learning</a:t>
            </a:r>
          </a:p>
          <a:p>
            <a:pPr lvl="1">
              <a:buAutoNum type="arabicPeriod"/>
            </a:pPr>
            <a:r>
              <a:rPr/>
              <a:t>Graphical models</a:t>
            </a:r>
          </a:p>
          <a:p>
            <a:pPr lvl="1">
              <a:buAutoNum type="arabicPeriod"/>
            </a:pPr>
            <a:r>
              <a:rPr/>
              <a:t>Bootstrap &amp; resampling techniques</a:t>
            </a:r>
          </a:p>
          <a:p>
            <a:pPr lvl="0" marL="0" indent="0">
              <a:buNone/>
            </a:pPr>
            <a:r>
              <a:rPr/>
              <a:t>But first, let’s generate some data.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Classification</a:t>
            </a:r>
            <a:r>
              <a:rPr/>
              <a:t> </a:t>
            </a:r>
            <a:r>
              <a:rPr/>
              <a:t>&amp;</a:t>
            </a:r>
            <a:r>
              <a:rPr/>
              <a:t> </a:t>
            </a:r>
            <a:r>
              <a:rPr/>
              <a:t>regression</a:t>
            </a:r>
          </a:p>
        </p:txBody>
      </p:sp>
      <p:pic>
        <p:nvPicPr>
          <p:cNvPr descr="COM_MScBioinformatics_Session8_files/figure-pptx/genDat-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Classification</a:t>
            </a:r>
            <a:r>
              <a:rPr/>
              <a:t> </a:t>
            </a:r>
            <a:r>
              <a:rPr/>
              <a:t>&amp;</a:t>
            </a:r>
            <a:r>
              <a:rPr/>
              <a:t> </a:t>
            </a:r>
            <a:r>
              <a:rPr/>
              <a:t>regression</a:t>
            </a:r>
          </a:p>
        </p:txBody>
      </p:sp>
      <p:pic>
        <p:nvPicPr>
          <p:cNvPr descr="COM_MScBioinformatics_Session8_files/figure-pptx/genDat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Classification</a:t>
            </a:r>
            <a:r>
              <a:rPr/>
              <a:t> </a:t>
            </a:r>
            <a:r>
              <a:rPr/>
              <a:t>&amp;</a:t>
            </a:r>
            <a:r>
              <a:rPr/>
              <a:t> </a:t>
            </a:r>
            <a:r>
              <a:rPr/>
              <a:t>regression</a:t>
            </a:r>
            <a:r>
              <a:rPr/>
              <a:t> </a:t>
            </a:r>
            <a:r>
              <a:rPr/>
              <a:t>-</a:t>
            </a:r>
            <a:r>
              <a:rPr/>
              <a:t> </a:t>
            </a:r>
            <a:r>
              <a:rPr/>
              <a:t>1.</a:t>
            </a:r>
            <a:r>
              <a:rPr/>
              <a:t> </a:t>
            </a:r>
            <a:r>
              <a:rPr/>
              <a:t>GLM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GLM: linear, log-linear, logistic, Poisson, …</a:t>
                </a:r>
              </a:p>
              <a:p>
                <a:pPr lvl="0" marL="0" indent="0">
                  <a:buNone/>
                </a:pPr>
                <a:r>
                  <a:rPr b="1"/>
                  <a:t>Linear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sSub>
                        <m:e>
                          <m:r>
                            <m:t>β</m:t>
                          </m:r>
                        </m:e>
                        <m:sub>
                          <m:r>
                            <m:t>2</m:t>
                          </m:r>
                        </m:sub>
                      </m:sSub>
                      <m:sSub>
                        <m:e>
                          <m:r>
                            <m:t>X</m:t>
                          </m:r>
                        </m:e>
                        <m:sub>
                          <m:r>
                            <m:t>2</m:t>
                          </m:r>
                        </m:sub>
                      </m:sSub>
                      <m:r>
                        <m:t>+</m:t>
                      </m:r>
                      <m:r>
                        <m:t>…</m:t>
                      </m:r>
                      <m:r>
                        <m:t>+</m:t>
                      </m:r>
                      <m:r>
                        <m:t>ϵ</m:t>
                      </m:r>
                      <m:r>
                        <m:t>  </m:t>
                      </m:r>
                      <m:r>
                        <m:t>ϵ</m:t>
                      </m:r>
                      <m:r>
                        <m:t>∼</m:t>
                      </m:r>
                      <m:r>
                        <m:rPr>
                          <m:sty m:val="p"/>
                          <m:scr m:val="script"/>
                        </m:rPr>
                        <m:t>N</m:t>
                      </m:r>
                      <m:r>
                        <m:t>(</m:t>
                      </m:r>
                      <m:r>
                        <m:t>0</m:t>
                      </m:r>
                      <m:r>
                        <m:t>,</m:t>
                      </m:r>
                      <m:sSup>
                        <m:e>
                          <m:r>
                            <m:t>σ</m:t>
                          </m:r>
                        </m:e>
                        <m:sup>
                          <m:r>
                            <m:t>2</m:t>
                          </m:r>
                        </m:sup>
                      </m:sSup>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b="1"/>
                  <a:t>Generalised linear model (GLM)</a:t>
                </a:r>
              </a:p>
              <a:p>
                <a:pPr lvl="0" marL="0" indent="0">
                  <a:buNone/>
                </a:pPr>
                <a:r>
                  <a:rPr/>
                  <a:t>Includes logistic regression, Poisson regression, …</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g</m:t>
                      </m:r>
                      <m:r>
                        <m:t>(</m:t>
                      </m:r>
                      <m:r>
                        <m:t>E</m:t>
                      </m:r>
                      <m:r>
                        <m:t>[</m:t>
                      </m:r>
                      <m:r>
                        <m:t>Y</m:t>
                      </m:r>
                      <m:r>
                        <m:t>|</m:t>
                      </m:r>
                      <m:r>
                        <m:rPr>
                          <m:sty m:val="b"/>
                        </m:rPr>
                        <m:t>X</m:t>
                      </m:r>
                      <m:r>
                        <m:t>]</m:t>
                      </m:r>
                      <m:r>
                        <m:t>)</m:t>
                      </m:r>
                      <m:r>
                        <m:t>=</m:t>
                      </m:r>
                      <m:sSub>
                        <m:e>
                          <m:r>
                            <m:t>β</m:t>
                          </m:r>
                        </m:e>
                        <m:sub>
                          <m:r>
                            <m:t>0</m:t>
                          </m:r>
                        </m:sub>
                      </m:sSub>
                      <m:r>
                        <m:t>+</m:t>
                      </m:r>
                      <m:sSub>
                        <m:e>
                          <m:r>
                            <m:t>β</m:t>
                          </m:r>
                        </m:e>
                        <m:sub>
                          <m:r>
                            <m:t>1</m:t>
                          </m:r>
                        </m:sub>
                      </m:sSub>
                      <m:sSub>
                        <m:e>
                          <m:r>
                            <m:t>X</m:t>
                          </m:r>
                        </m:e>
                        <m:sub>
                          <m:r>
                            <m:t>1</m:t>
                          </m:r>
                        </m:sub>
                      </m:sSub>
                      <m:r>
                        <m:t>+</m:t>
                      </m:r>
                      <m:sSub>
                        <m:e>
                          <m:r>
                            <m:t>β</m:t>
                          </m:r>
                        </m:e>
                        <m:sub>
                          <m:r>
                            <m:t>2</m:t>
                          </m:r>
                        </m:sub>
                      </m:sSub>
                      <m:sSub>
                        <m:e>
                          <m:r>
                            <m:t>X</m:t>
                          </m:r>
                        </m:e>
                        <m:sub>
                          <m:r>
                            <m:t>2</m:t>
                          </m:r>
                        </m:sub>
                      </m:sSub>
                      <m:r>
                        <m:t>+</m:t>
                      </m:r>
                      <m:r>
                        <m:t>…</m:t>
                      </m:r>
                    </m:oMath>
                  </m:oMathPara>
                </a14:m>
              </a:p>
              <a:p>
                <a:pPr lvl="0" marL="0" indent="0">
                  <a:buNone/>
                </a:pPr>
                <a14:m>
                  <m:oMathPara xmlns:m="http://schemas.openxmlformats.org/officeDocument/2006/math">
                    <m:oMathParaPr>
                      <m:jc m:val="center"/>
                    </m:oMathParaPr>
                    <m:oMath>
                      <m:r>
                        <m:t>Y</m:t>
                      </m:r>
                      <m:r>
                        <m:t>|</m:t>
                      </m:r>
                      <m:r>
                        <m:rPr>
                          <m:sty m:val="b"/>
                        </m:rPr>
                        <m:t>X</m:t>
                      </m:r>
                      <m:r>
                        <m:t>∼</m:t>
                      </m:r>
                      <m:r>
                        <m:t>F</m:t>
                      </m:r>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1.</a:t>
            </a:r>
            <a:r>
              <a:rPr/>
              <a:t> </a:t>
            </a:r>
            <a:r>
              <a:rPr/>
              <a:t>GLM</a:t>
            </a:r>
          </a:p>
        </p:txBody>
      </p:sp>
      <p:pic>
        <p:nvPicPr>
          <p:cNvPr descr="COM_MScBioinformatics_Session8_files/figure-pptx/glm-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1.</a:t>
            </a:r>
            <a:r>
              <a:rPr/>
              <a:t> </a:t>
            </a:r>
            <a:r>
              <a:rPr/>
              <a:t>GLM</a:t>
            </a:r>
          </a:p>
        </p:txBody>
      </p:sp>
      <p:pic>
        <p:nvPicPr>
          <p:cNvPr descr="COM_MScBioinformatics_Session8_files/figure-pptx/glm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Data exploration: PCA &amp; MDS</a:t>
            </a:r>
          </a:p>
          <a:p>
            <a:pPr lvl="1"/>
            <a:r>
              <a:rPr/>
              <a:t>Artificial intelligence, machine learning, statistics</a:t>
            </a:r>
          </a:p>
          <a:p>
            <a:pPr lvl="1"/>
            <a:r>
              <a:rPr/>
              <a:t>Clustering</a:t>
            </a:r>
          </a:p>
          <a:p>
            <a:pPr lvl="1"/>
            <a:r>
              <a:rPr/>
              <a:t>Classification &amp; regression: 10 key techniques</a:t>
            </a:r>
          </a:p>
          <a:p>
            <a:pPr lvl="1"/>
            <a:r>
              <a:rPr/>
              <a:t>Boostrap &amp; resampling</a:t>
            </a:r>
          </a:p>
          <a:p>
            <a:pPr lvl="1"/>
            <a:r>
              <a:rPr/>
              <a:t>Tools / further reading</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2.</a:t>
            </a:r>
            <a:r>
              <a:rPr/>
              <a:t> </a:t>
            </a:r>
            <a:r>
              <a:rPr/>
              <a:t>Splines</a:t>
            </a:r>
            <a:r>
              <a:rPr/>
              <a:t> </a:t>
            </a:r>
            <a:r>
              <a:rPr/>
              <a:t>&amp;</a:t>
            </a:r>
            <a:r>
              <a:rPr/>
              <a:t> </a:t>
            </a:r>
            <a:r>
              <a:rPr/>
              <a:t>GAM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Splines and GAMS relax the linearity of GLMs and allow quite smooth fits.</a:t>
                </a:r>
              </a:p>
              <a:p>
                <a:pPr lvl="0" marL="0" indent="0">
                  <a:buNone/>
                </a:pPr>
                <a14:m>
                  <m:oMathPara xmlns:m="http://schemas.openxmlformats.org/officeDocument/2006/math">
                    <m:oMathParaPr>
                      <m:jc m:val="center"/>
                    </m:oMathParaPr>
                    <m:oMath>
                      <m:r>
                        <m:t> </m:t>
                      </m:r>
                    </m:oMath>
                  </m:oMathPara>
                </a14:m>
              </a:p>
              <a:p>
                <a:pPr lvl="0" marL="0" indent="0">
                  <a:buNone/>
                </a:pPr>
                <a:r>
                  <a:rPr b="1"/>
                  <a:t>Linear spline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sSub>
                        <m:e>
                          <m:r>
                            <m:t>β</m:t>
                          </m:r>
                        </m:e>
                        <m:sub>
                          <m:r>
                            <m:t>2</m:t>
                          </m:r>
                        </m:sub>
                      </m:sSub>
                      <m:r>
                        <m:t>(</m:t>
                      </m:r>
                      <m:r>
                        <m:t>X</m:t>
                      </m:r>
                      <m:r>
                        <m:t>−</m:t>
                      </m:r>
                      <m:r>
                        <m:t>k</m:t>
                      </m:r>
                      <m:sSub>
                        <m:e>
                          <m:r>
                            <m:t>)</m:t>
                          </m:r>
                        </m:e>
                        <m:sub>
                          <m:r>
                            <m:t>+</m:t>
                          </m:r>
                        </m:sub>
                      </m:sSub>
                      <m:r>
                        <m:t>+</m:t>
                      </m:r>
                      <m:r>
                        <m:t>ϵ</m:t>
                      </m:r>
                      <m:r>
                        <m:t>  </m:t>
                      </m:r>
                      <m:r>
                        <m:t>ϵ</m:t>
                      </m:r>
                      <m:r>
                        <m:t>∼</m:t>
                      </m:r>
                      <m:r>
                        <m:rPr>
                          <m:sty m:val="p"/>
                          <m:scr m:val="script"/>
                        </m:rPr>
                        <m:t>N</m:t>
                      </m:r>
                      <m:r>
                        <m:t>(</m:t>
                      </m:r>
                      <m:r>
                        <m:t>0</m:t>
                      </m:r>
                      <m:r>
                        <m:t>,</m:t>
                      </m:r>
                      <m:sSup>
                        <m:e>
                          <m:r>
                            <m:t>σ</m:t>
                          </m:r>
                        </m:e>
                        <m:sup>
                          <m:r>
                            <m:t>2</m:t>
                          </m:r>
                        </m:sup>
                      </m:sSup>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m:t>
                    </m:r>
                    <m:r>
                      <m:t>X</m:t>
                    </m:r>
                    <m:r>
                      <m:t>−</m:t>
                    </m:r>
                    <m:r>
                      <m:t>k</m:t>
                    </m:r>
                    <m:sSub>
                      <m:e>
                        <m:r>
                          <m:t>)</m:t>
                        </m:r>
                      </m:e>
                      <m:sub>
                        <m:r>
                          <m:t>+</m:t>
                        </m:r>
                      </m:sub>
                    </m:sSub>
                    <m:r>
                      <m:t>=</m:t>
                    </m:r>
                    <m:r>
                      <m:t>X</m:t>
                    </m:r>
                    <m:r>
                      <m:t>−</m:t>
                    </m:r>
                    <m:r>
                      <m:t>k</m:t>
                    </m:r>
                  </m:oMath>
                </a14:m>
                <a:r>
                  <a:rPr/>
                  <a:t> if </a:t>
                </a:r>
                <a14:m>
                  <m:oMath xmlns:m="http://schemas.openxmlformats.org/officeDocument/2006/math">
                    <m:r>
                      <m:t>X</m:t>
                    </m:r>
                    <m:r>
                      <m:t>&gt;</m:t>
                    </m:r>
                    <m:r>
                      <m:t>k</m:t>
                    </m:r>
                  </m:oMath>
                </a14:m>
                <a:r>
                  <a:rPr/>
                  <a:t> and </a:t>
                </a:r>
                <a14:m>
                  <m:oMath xmlns:m="http://schemas.openxmlformats.org/officeDocument/2006/math">
                    <m:r>
                      <m:t>0</m:t>
                    </m:r>
                  </m:oMath>
                </a14:m>
                <a:r>
                  <a:rPr/>
                  <a:t> otherwise.</a:t>
                </a:r>
              </a:p>
              <a:p>
                <a:pPr lvl="0" marL="0" indent="0">
                  <a:buNone/>
                </a:pPr>
                <a14:m>
                  <m:oMathPara xmlns:m="http://schemas.openxmlformats.org/officeDocument/2006/math">
                    <m:oMathParaPr>
                      <m:jc m:val="center"/>
                    </m:oMathParaPr>
                    <m:oMath>
                      <m:r>
                        <m:t> </m:t>
                      </m:r>
                    </m:oMath>
                  </m:oMathPara>
                </a14:m>
              </a:p>
              <a:p>
                <a:pPr lvl="0" marL="0" indent="0">
                  <a:buNone/>
                </a:pPr>
                <a:r>
                  <a:rPr b="1"/>
                  <a:t>Generalised additive model (GAM)</a:t>
                </a:r>
              </a:p>
              <a:p>
                <a:pPr lvl="0" marL="0" indent="0">
                  <a:buNone/>
                </a:pPr>
                <a14:m>
                  <m:oMathPara xmlns:m="http://schemas.openxmlformats.org/officeDocument/2006/math">
                    <m:oMathParaPr>
                      <m:jc m:val="center"/>
                    </m:oMathParaPr>
                    <m:oMath>
                      <m:r>
                        <m:t>g</m:t>
                      </m:r>
                      <m:r>
                        <m:t>(</m:t>
                      </m:r>
                      <m:r>
                        <m:t>E</m:t>
                      </m:r>
                      <m:r>
                        <m:t>[</m:t>
                      </m:r>
                      <m:r>
                        <m:t>Y</m:t>
                      </m:r>
                      <m:r>
                        <m:t>|</m:t>
                      </m:r>
                      <m:r>
                        <m:rPr>
                          <m:sty m:val="b"/>
                        </m:rPr>
                        <m:t>X</m:t>
                      </m:r>
                      <m:r>
                        <m:t>]</m:t>
                      </m:r>
                      <m:r>
                        <m:t>)</m:t>
                      </m:r>
                      <m:r>
                        <m:t>=</m:t>
                      </m:r>
                      <m:sSub>
                        <m:e>
                          <m:r>
                            <m:t>f</m:t>
                          </m:r>
                        </m:e>
                        <m:sub>
                          <m:r>
                            <m:t>1</m:t>
                          </m:r>
                        </m:sub>
                      </m:sSub>
                      <m:r>
                        <m:t>(</m:t>
                      </m:r>
                      <m:sSub>
                        <m:e>
                          <m:r>
                            <m:t>X</m:t>
                          </m:r>
                        </m:e>
                        <m:sub>
                          <m:r>
                            <m:t>1</m:t>
                          </m:r>
                        </m:sub>
                      </m:sSub>
                      <m:r>
                        <m:t>)</m:t>
                      </m:r>
                      <m:r>
                        <m:t>+</m:t>
                      </m:r>
                      <m:sSub>
                        <m:e>
                          <m:r>
                            <m:t>f</m:t>
                          </m:r>
                        </m:e>
                        <m:sub>
                          <m:r>
                            <m:t>2</m:t>
                          </m:r>
                        </m:sub>
                      </m:sSub>
                      <m:r>
                        <m:t>(</m:t>
                      </m:r>
                      <m:sSub>
                        <m:e>
                          <m:r>
                            <m:t>X</m:t>
                          </m:r>
                        </m:e>
                        <m:sub>
                          <m:r>
                            <m:t>2</m:t>
                          </m:r>
                        </m:sub>
                      </m:sSub>
                      <m:r>
                        <m:t>)</m:t>
                      </m:r>
                      <m:r>
                        <m:t>+</m:t>
                      </m:r>
                      <m:r>
                        <m:t>…</m:t>
                      </m:r>
                    </m:oMath>
                  </m:oMathPara>
                </a14:m>
              </a:p>
              <a:p>
                <a:pPr lvl="0" marL="0" indent="0">
                  <a:buNone/>
                </a:pPr>
                <a14:m>
                  <m:oMathPara xmlns:m="http://schemas.openxmlformats.org/officeDocument/2006/math">
                    <m:oMathParaPr>
                      <m:jc m:val="center"/>
                    </m:oMathParaPr>
                    <m:oMath>
                      <m:r>
                        <m:t>Y</m:t>
                      </m:r>
                      <m:r>
                        <m:t>|</m:t>
                      </m:r>
                      <m:r>
                        <m:rPr>
                          <m:sty m:val="b"/>
                        </m:rPr>
                        <m:t>X</m:t>
                      </m:r>
                      <m:r>
                        <m:t>∼</m:t>
                      </m:r>
                      <m:r>
                        <m:t>F</m:t>
                      </m:r>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2.</a:t>
            </a:r>
            <a:r>
              <a:rPr/>
              <a:t> </a:t>
            </a:r>
            <a:r>
              <a:rPr/>
              <a:t>Splines</a:t>
            </a:r>
            <a:r>
              <a:rPr/>
              <a:t> </a:t>
            </a:r>
            <a:r>
              <a:rPr/>
              <a:t>&amp;</a:t>
            </a:r>
            <a:r>
              <a:rPr/>
              <a:t> </a:t>
            </a:r>
            <a:r>
              <a:rPr/>
              <a:t>GAM</a:t>
            </a:r>
          </a:p>
        </p:txBody>
      </p:sp>
      <p:pic>
        <p:nvPicPr>
          <p:cNvPr descr="COM_MScBioinformatics_Session8_files/figure-pptx/splinesGAMs-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3.</a:t>
            </a:r>
            <a:r>
              <a:rPr/>
              <a:t> </a:t>
            </a:r>
            <a:r>
              <a:rPr/>
              <a:t>Regularisation</a:t>
            </a:r>
            <a:r>
              <a:rPr/>
              <a:t> </a:t>
            </a:r>
            <a:r>
              <a:rPr/>
              <a:t>/</a:t>
            </a:r>
            <a:r>
              <a:rPr/>
              <a:t> </a:t>
            </a:r>
            <a:r>
              <a:rPr/>
              <a:t>penalisation</a:t>
            </a:r>
            <a:r>
              <a:rPr/>
              <a:t> </a:t>
            </a:r>
            <a:r>
              <a:rPr/>
              <a:t>/</a:t>
            </a:r>
            <a:r>
              <a:rPr/>
              <a:t> </a:t>
            </a:r>
            <a:r>
              <a:rPr/>
              <a:t>shrinkage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GLM – but with additional parameter constraints to shrink parameters. This controls variability and helps with variable selection.</a:t>
                </a:r>
              </a:p>
              <a:p>
                <a:pPr lvl="0" marL="0" indent="0">
                  <a:buNone/>
                </a:pPr>
                <a14:m>
                  <m:oMathPara xmlns:m="http://schemas.openxmlformats.org/officeDocument/2006/math">
                    <m:oMathParaPr>
                      <m:jc m:val="center"/>
                    </m:oMathParaPr>
                    <m:oMath>
                      <m:r>
                        <m:t> </m:t>
                      </m:r>
                    </m:oMath>
                  </m:oMathPara>
                </a14:m>
              </a:p>
              <a:p>
                <a:pPr lvl="0" marL="0" indent="0">
                  <a:buNone/>
                </a:pPr>
                <a:r>
                  <a:rPr b="1"/>
                  <a:t>Ridge regression</a:t>
                </a:r>
                <a:r>
                  <a:rPr/>
                  <a:t> – L2 norm: </a:t>
                </a:r>
                <a14:m>
                  <m:oMath xmlns:m="http://schemas.openxmlformats.org/officeDocument/2006/math">
                    <m:r>
                      <m:t>λ</m:t>
                    </m:r>
                    <m:nary>
                      <m:naryPr>
                        <m:chr m:val="∑"/>
                        <m:limLoc m:val="undOvr"/>
                        <m:subHide m:val="0"/>
                        <m:supHide m:val="1"/>
                      </m:naryPr>
                      <m:sub>
                        <m:r>
                          <m:t>j</m:t>
                        </m:r>
                      </m:sub>
                      <m:sup>
                        <m:r>
                          <m:t>​</m:t>
                        </m:r>
                      </m:sup>
                      <m:e>
                        <m:sSubSup>
                          <m:e>
                            <m:r>
                              <m:t>β</m:t>
                            </m:r>
                          </m:e>
                          <m:sub>
                            <m:r>
                              <m:t>j</m:t>
                            </m:r>
                          </m:sub>
                          <m:sup>
                            <m:r>
                              <m:t>2</m:t>
                            </m:r>
                          </m:sup>
                        </m:sSubSup>
                      </m:e>
                    </m:nary>
                  </m:oMath>
                </a14:m>
              </a:p>
              <a:p>
                <a:pPr lvl="0" marL="0" indent="0">
                  <a:buNone/>
                </a:pPr>
                <a:r>
                  <a:rPr/>
                  <a:t>Coefficients are shrunk, but kept in the model.</a:t>
                </a:r>
              </a:p>
              <a:p>
                <a:pPr lvl="0" marL="0" indent="0">
                  <a:buNone/>
                </a:pPr>
                <a14:m>
                  <m:oMathPara xmlns:m="http://schemas.openxmlformats.org/officeDocument/2006/math">
                    <m:oMathParaPr>
                      <m:jc m:val="center"/>
                    </m:oMathParaPr>
                    <m:oMath>
                      <m:r>
                        <m:t> </m:t>
                      </m:r>
                    </m:oMath>
                  </m:oMathPara>
                </a14:m>
              </a:p>
              <a:p>
                <a:pPr lvl="0" marL="0" indent="0">
                  <a:buNone/>
                </a:pPr>
                <a:r>
                  <a:rPr b="1"/>
                  <a:t>Lasso regression</a:t>
                </a:r>
                <a:r>
                  <a:rPr/>
                  <a:t> – L1 norm: </a:t>
                </a:r>
                <a14:m>
                  <m:oMath xmlns:m="http://schemas.openxmlformats.org/officeDocument/2006/math">
                    <m:r>
                      <m:t>λ</m:t>
                    </m:r>
                    <m:nary>
                      <m:naryPr>
                        <m:chr m:val="∑"/>
                        <m:limLoc m:val="undOvr"/>
                        <m:subHide m:val="0"/>
                        <m:supHide m:val="1"/>
                      </m:naryPr>
                      <m:sub>
                        <m:r>
                          <m:t>j</m:t>
                        </m:r>
                      </m:sub>
                      <m:sup>
                        <m:r>
                          <m:t>​</m:t>
                        </m:r>
                      </m:sup>
                      <m:e>
                        <m:r>
                          <m:t>|</m:t>
                        </m:r>
                      </m:e>
                    </m:nary>
                    <m:sSub>
                      <m:e>
                        <m:r>
                          <m:t>β</m:t>
                        </m:r>
                      </m:e>
                      <m:sub>
                        <m:r>
                          <m:t>j</m:t>
                        </m:r>
                      </m:sub>
                    </m:sSub>
                    <m:r>
                      <m:t>|</m:t>
                    </m:r>
                  </m:oMath>
                </a14:m>
              </a:p>
              <a:p>
                <a:pPr lvl="0" marL="0" indent="0">
                  <a:buNone/>
                </a:pPr>
                <a:r>
                  <a:rPr/>
                  <a:t>Coefficients are shrunk, some to exactly 0.</a:t>
                </a:r>
              </a:p>
              <a:p>
                <a:pPr lvl="0" marL="0" indent="0">
                  <a:buNone/>
                </a:pPr>
                <a14:m>
                  <m:oMathPara xmlns:m="http://schemas.openxmlformats.org/officeDocument/2006/math">
                    <m:oMathParaPr>
                      <m:jc m:val="center"/>
                    </m:oMathParaPr>
                    <m:oMath>
                      <m:r>
                        <m:t> </m:t>
                      </m:r>
                    </m:oMath>
                  </m:oMathPara>
                </a14:m>
              </a:p>
              <a:p>
                <a:pPr lvl="0" marL="0" indent="0">
                  <a:buNone/>
                </a:pPr>
                <a:r>
                  <a:rPr b="1"/>
                  <a:t>Elastic net</a:t>
                </a:r>
                <a:r>
                  <a:rPr/>
                  <a:t> – a compromise: </a:t>
                </a:r>
                <a14:m>
                  <m:oMath xmlns:m="http://schemas.openxmlformats.org/officeDocument/2006/math">
                    <m:r>
                      <m:t>λ</m:t>
                    </m:r>
                    <m:nary>
                      <m:naryPr>
                        <m:chr m:val="∑"/>
                        <m:limLoc m:val="undOvr"/>
                        <m:subHide m:val="0"/>
                        <m:supHide m:val="1"/>
                      </m:naryPr>
                      <m:sub>
                        <m:r>
                          <m:t>j</m:t>
                        </m:r>
                      </m:sub>
                      <m:sup>
                        <m:r>
                          <m:t>​</m:t>
                        </m:r>
                      </m:sup>
                      <m:e>
                        <m:d>
                          <m:dPr>
                            <m:begChr m:val="("/>
                            <m:endChr m:val=")"/>
                            <m:grow/>
                          </m:dPr>
                          <m:e>
                            <m:r>
                              <m:t>α</m:t>
                            </m:r>
                            <m:sSubSup>
                              <m:e>
                                <m:r>
                                  <m:t>β</m:t>
                                </m:r>
                              </m:e>
                              <m:sub>
                                <m:r>
                                  <m:t>j</m:t>
                                </m:r>
                              </m:sub>
                              <m:sup>
                                <m:r>
                                  <m:t>2</m:t>
                                </m:r>
                              </m:sup>
                            </m:sSubSup>
                            <m:r>
                              <m:t>+</m:t>
                            </m:r>
                            <m:r>
                              <m:t>(</m:t>
                            </m:r>
                            <m:r>
                              <m:t>1</m:t>
                            </m:r>
                            <m:r>
                              <m:t>−</m:t>
                            </m:r>
                            <m:r>
                              <m:t>α</m:t>
                            </m:r>
                            <m:r>
                              <m:t>)</m:t>
                            </m:r>
                            <m:r>
                              <m:t>|</m:t>
                            </m:r>
                            <m:sSub>
                              <m:e>
                                <m:r>
                                  <m:t>β</m:t>
                                </m:r>
                              </m:e>
                              <m:sub>
                                <m:r>
                                  <m:t>j</m:t>
                                </m:r>
                              </m:sub>
                            </m:sSub>
                            <m:r>
                              <m:t>|</m:t>
                            </m:r>
                          </m:e>
                        </m:d>
                      </m:e>
                    </m:nary>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3.</a:t>
            </a:r>
            <a:r>
              <a:rPr/>
              <a:t> </a:t>
            </a:r>
            <a:r>
              <a:rPr/>
              <a:t>Regularisation</a:t>
            </a:r>
            <a:r>
              <a:rPr/>
              <a:t> </a:t>
            </a:r>
            <a:r>
              <a:rPr/>
              <a:t>/</a:t>
            </a:r>
            <a:r>
              <a:rPr/>
              <a:t> </a:t>
            </a:r>
            <a:r>
              <a:rPr/>
              <a:t>penalisation</a:t>
            </a:r>
            <a:r>
              <a:rPr/>
              <a:t> </a:t>
            </a:r>
            <a:r>
              <a:rPr/>
              <a:t>/</a:t>
            </a:r>
            <a:r>
              <a:rPr/>
              <a:t> </a:t>
            </a:r>
            <a:r>
              <a:rPr/>
              <a:t>shrinkage</a:t>
            </a:r>
          </a:p>
        </p:txBody>
      </p:sp>
      <p:pic>
        <p:nvPicPr>
          <p:cNvPr descr="COM_MScBioinformatics_Session8_files/figure-pptx/regul-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4.</a:t>
            </a:r>
            <a:r>
              <a:rPr/>
              <a:t> </a:t>
            </a:r>
            <a:r>
              <a:rPr/>
              <a:t>Simple</a:t>
            </a:r>
            <a:r>
              <a:rPr/>
              <a:t> </a:t>
            </a:r>
            <a:r>
              <a:rPr/>
              <a:t>classification</a:t>
            </a:r>
            <a:r>
              <a:rPr/>
              <a:t> </a:t>
            </a:r>
            <a:r>
              <a:rPr/>
              <a:t>/</a:t>
            </a:r>
            <a:r>
              <a:rPr/>
              <a:t> </a:t>
            </a:r>
            <a:r>
              <a:rPr/>
              <a:t>clustering:</a:t>
            </a:r>
            <a:r>
              <a:rPr/>
              <a:t> </a:t>
            </a:r>
            <a:r>
              <a:rPr/>
              <a:t>kNN,</a:t>
            </a:r>
            <a:r>
              <a:rPr/>
              <a:t> </a:t>
            </a:r>
            <a:r>
              <a:rPr/>
              <a:t>k-Means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These are prototype, memory-based, model-free methods.</a:t>
                </a:r>
              </a:p>
              <a:p>
                <a:pPr lvl="0" marL="0" indent="0">
                  <a:buNone/>
                </a:pPr>
                <a14:m>
                  <m:oMathPara xmlns:m="http://schemas.openxmlformats.org/officeDocument/2006/math">
                    <m:oMathParaPr>
                      <m:jc m:val="center"/>
                    </m:oMathParaPr>
                    <m:oMath>
                      <m:r>
                        <m:t> </m:t>
                      </m:r>
                    </m:oMath>
                  </m:oMathPara>
                </a14:m>
              </a:p>
              <a:p>
                <a:pPr lvl="0" marL="0" indent="0">
                  <a:spcBef>
                    <a:spcPts val="3000"/>
                  </a:spcBef>
                  <a:buNone/>
                </a:pPr>
                <a:r>
                  <a:rPr b="1"/>
                  <a:t>4.1 kNN</a:t>
                </a:r>
              </a:p>
              <a:p>
                <a:pPr lvl="0" marL="0" indent="0">
                  <a:buNone/>
                </a:pPr>
                <a:r>
                  <a:rPr/>
                  <a:t>Assign to majority class among </a:t>
                </a:r>
                <a14:m>
                  <m:oMath xmlns:m="http://schemas.openxmlformats.org/officeDocument/2006/math">
                    <m:r>
                      <m:t>k</m:t>
                    </m:r>
                  </m:oMath>
                </a14:m>
                <a:r>
                  <a:rPr/>
                  <a:t> nearest data points in the training set.</a:t>
                </a:r>
              </a:p>
              <a:p>
                <a:pPr lvl="0" marL="0" indent="0">
                  <a:buNone/>
                </a:pPr>
                <a:r>
                  <a:rPr/>
                  <a:t>Can also be used for regression: </a:t>
                </a:r>
                <a14:m>
                  <m:oMath xmlns:m="http://schemas.openxmlformats.org/officeDocument/2006/math">
                    <m:r>
                      <m:t>y</m:t>
                    </m:r>
                    <m:r>
                      <m:t>=</m:t>
                    </m:r>
                    <m:f>
                      <m:fPr>
                        <m:type m:val="bar"/>
                      </m:fPr>
                      <m:num>
                        <m:r>
                          <m:t>1</m:t>
                        </m:r>
                      </m:num>
                      <m:den>
                        <m:r>
                          <m:t>k</m:t>
                        </m:r>
                      </m:den>
                    </m:f>
                    <m:nary>
                      <m:naryPr>
                        <m:chr m:val="∑"/>
                        <m:limLoc m:val="undOvr"/>
                        <m:subHide m:val="0"/>
                        <m:supHide m:val="1"/>
                      </m:naryPr>
                      <m:sub>
                        <m:sSub>
                          <m:e>
                            <m:r>
                              <m:t>x</m:t>
                            </m:r>
                          </m:e>
                          <m:sub>
                            <m:r>
                              <m:t>i</m:t>
                            </m:r>
                          </m:sub>
                        </m:sSub>
                        <m:r>
                          <m:t>∈</m:t>
                        </m:r>
                        <m:sSub>
                          <m:e>
                            <m:r>
                              <m:t>N</m:t>
                            </m:r>
                          </m:e>
                          <m:sub>
                            <m:r>
                              <m:t>k</m:t>
                            </m:r>
                          </m:sub>
                        </m:sSub>
                      </m:sub>
                      <m:sup>
                        <m:r>
                          <m:t>​</m:t>
                        </m:r>
                      </m:sup>
                      <m:e>
                        <m:sSub>
                          <m:e>
                            <m:r>
                              <m:t>y</m:t>
                            </m:r>
                          </m:e>
                          <m:sub>
                            <m:r>
                              <m:t>i</m:t>
                            </m:r>
                          </m:sub>
                        </m:sSub>
                      </m:e>
                    </m:nary>
                  </m:oMath>
                </a14:m>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4.</a:t>
            </a:r>
            <a:r>
              <a:rPr/>
              <a:t> </a:t>
            </a:r>
            <a:r>
              <a:rPr/>
              <a:t>Simple</a:t>
            </a:r>
            <a:r>
              <a:rPr/>
              <a:t> </a:t>
            </a:r>
            <a:r>
              <a:rPr/>
              <a:t>classification</a:t>
            </a:r>
            <a:r>
              <a:rPr/>
              <a:t> </a:t>
            </a:r>
            <a:r>
              <a:rPr/>
              <a:t>/</a:t>
            </a:r>
            <a:r>
              <a:rPr/>
              <a:t> </a:t>
            </a:r>
            <a:r>
              <a:rPr/>
              <a:t>clustering:</a:t>
            </a:r>
            <a:r>
              <a:rPr/>
              <a:t> </a:t>
            </a:r>
            <a:r>
              <a:rPr/>
              <a:t>kNN,</a:t>
            </a:r>
            <a:r>
              <a:rPr/>
              <a:t> </a:t>
            </a:r>
            <a:r>
              <a:rPr/>
              <a:t>k-Means</a:t>
            </a:r>
          </a:p>
        </p:txBody>
      </p:sp>
      <p:pic>
        <p:nvPicPr>
          <p:cNvPr descr="COM_MScBioinformatics_Session8_files/figure-pptx/kNN-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Simple</a:t>
            </a:r>
            <a:r>
              <a:rPr/>
              <a:t> </a:t>
            </a:r>
            <a:r>
              <a:rPr/>
              <a:t>classification</a:t>
            </a:r>
            <a:r>
              <a:rPr/>
              <a:t> </a:t>
            </a:r>
            <a:r>
              <a:rPr/>
              <a:t>/</a:t>
            </a:r>
            <a:r>
              <a:rPr/>
              <a:t> </a:t>
            </a:r>
            <a:r>
              <a:rPr/>
              <a:t>clustering:</a:t>
            </a:r>
            <a:r>
              <a:rPr/>
              <a:t> </a:t>
            </a:r>
            <a:r>
              <a:rPr/>
              <a:t>kNN,</a:t>
            </a:r>
            <a:r>
              <a:rPr/>
              <a:t> </a:t>
            </a:r>
            <a:r>
              <a:rPr/>
              <a:t>k-Means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These are prototype, memory-based, model-free methods.</a:t>
                </a:r>
              </a:p>
              <a:p>
                <a:pPr lvl="0" marL="0" indent="0">
                  <a:buNone/>
                </a:pPr>
                <a14:m>
                  <m:oMathPara xmlns:m="http://schemas.openxmlformats.org/officeDocument/2006/math">
                    <m:oMathParaPr>
                      <m:jc m:val="center"/>
                    </m:oMathParaPr>
                    <m:oMath>
                      <m:r>
                        <m:t> </m:t>
                      </m:r>
                    </m:oMath>
                  </m:oMathPara>
                </a14:m>
              </a:p>
              <a:p>
                <a:pPr lvl="0" marL="0" indent="0">
                  <a:spcBef>
                    <a:spcPts val="3000"/>
                  </a:spcBef>
                  <a:buNone/>
                </a:pPr>
                <a:r>
                  <a:rPr b="1"/>
                  <a:t>4.2 k-Means</a:t>
                </a:r>
              </a:p>
              <a:p>
                <a:pPr lvl="1">
                  <a:buAutoNum type="arabicPeriod"/>
                </a:pPr>
                <a:r>
                  <a:rPr/>
                  <a:t>Start with a random set of initial cluster centroids.</a:t>
                </a:r>
              </a:p>
              <a:p>
                <a:pPr lvl="1">
                  <a:buAutoNum type="arabicPeriod"/>
                </a:pPr>
                <a:r>
                  <a:rPr/>
                  <a:t>Assign samples to nearest centroid.</a:t>
                </a:r>
              </a:p>
              <a:p>
                <a:pPr lvl="1">
                  <a:buAutoNum type="arabicPeriod"/>
                </a:pPr>
                <a:r>
                  <a:rPr/>
                  <a:t>Recompute centroids for each cluster.</a:t>
                </a:r>
              </a:p>
              <a:p>
                <a:pPr lvl="1">
                  <a:buAutoNum type="arabicPeriod"/>
                </a:pPr>
                <a:r>
                  <a:rPr/>
                  <a:t>Iterate until convergence.</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4.</a:t>
            </a:r>
            <a:r>
              <a:rPr/>
              <a:t> </a:t>
            </a:r>
            <a:r>
              <a:rPr/>
              <a:t>Simple</a:t>
            </a:r>
            <a:r>
              <a:rPr/>
              <a:t> </a:t>
            </a:r>
            <a:r>
              <a:rPr/>
              <a:t>classification</a:t>
            </a:r>
            <a:r>
              <a:rPr/>
              <a:t> </a:t>
            </a:r>
            <a:r>
              <a:rPr/>
              <a:t>/</a:t>
            </a:r>
            <a:r>
              <a:rPr/>
              <a:t> </a:t>
            </a:r>
            <a:r>
              <a:rPr/>
              <a:t>clustering:</a:t>
            </a:r>
            <a:r>
              <a:rPr/>
              <a:t> </a:t>
            </a:r>
            <a:r>
              <a:rPr/>
              <a:t>kNN,</a:t>
            </a:r>
            <a:r>
              <a:rPr/>
              <a:t> </a:t>
            </a:r>
            <a:r>
              <a:rPr/>
              <a:t>k-Means</a:t>
            </a:r>
          </a:p>
        </p:txBody>
      </p:sp>
      <p:pic>
        <p:nvPicPr>
          <p:cNvPr descr="COM_MScBioinformatics_Session8_files/figure-pptx/kMeans-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5.</a:t>
            </a:r>
            <a:r>
              <a:rPr/>
              <a:t> </a:t>
            </a:r>
            <a:r>
              <a:rPr/>
              <a:t>kernel</a:t>
            </a:r>
            <a:r>
              <a:rPr/>
              <a:t> </a:t>
            </a:r>
            <a:r>
              <a:rPr/>
              <a:t>density</a:t>
            </a:r>
            <a:r>
              <a:rPr/>
              <a:t> </a:t>
            </a:r>
            <a:r>
              <a:rPr/>
              <a:t>estimation</a:t>
            </a:r>
            <a:r>
              <a:rPr/>
              <a:t> </a:t>
            </a:r>
            <a:r>
              <a:rPr/>
              <a:t>&amp;</a:t>
            </a:r>
            <a:r>
              <a:rPr/>
              <a:t> </a:t>
            </a:r>
            <a:r>
              <a:rPr/>
              <a:t>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Kernel density estimation</a:t>
                </a:r>
                <a:r>
                  <a:rPr/>
                  <a:t> – drop a probability kernel at each observation:</a:t>
                </a:r>
              </a:p>
              <a:p>
                <a:pPr lvl="0" marL="0" indent="0">
                  <a:buNone/>
                </a:pPr>
                <a14:m>
                  <m:oMathPara xmlns:m="http://schemas.openxmlformats.org/officeDocument/2006/math">
                    <m:oMathParaPr>
                      <m:jc m:val="center"/>
                    </m:oMathParaPr>
                    <m:oMath>
                      <m:acc>
                        <m:accPr>
                          <m:chr m:val="̂"/>
                        </m:accPr>
                        <m:e>
                          <m:r>
                            <m:t>f</m:t>
                          </m:r>
                        </m:e>
                      </m:acc>
                      <m:r>
                        <m:t>(</m:t>
                      </m:r>
                      <m:r>
                        <m:rPr>
                          <m:sty m:val="b"/>
                        </m:rPr>
                        <m:t>x</m:t>
                      </m:r>
                      <m:r>
                        <m:t>)</m:t>
                      </m:r>
                      <m:r>
                        <m:t>=</m:t>
                      </m:r>
                      <m:f>
                        <m:fPr>
                          <m:type m:val="bar"/>
                        </m:fPr>
                        <m:num>
                          <m:r>
                            <m:t>1</m:t>
                          </m:r>
                        </m:num>
                        <m:den>
                          <m:r>
                            <m:t>n</m:t>
                          </m:r>
                        </m:den>
                      </m:f>
                      <m:nary>
                        <m:naryPr>
                          <m:chr m:val="∑"/>
                          <m:limLoc m:val="undOvr"/>
                          <m:subHide m:val="0"/>
                          <m:supHide m:val="0"/>
                        </m:naryPr>
                        <m:sub>
                          <m:r>
                            <m:t>i</m:t>
                          </m:r>
                          <m:r>
                            <m:t>=</m:t>
                          </m:r>
                          <m:r>
                            <m:t>1</m:t>
                          </m:r>
                        </m:sub>
                        <m:sup>
                          <m:r>
                            <m:t>n</m:t>
                          </m:r>
                        </m:sup>
                        <m:e>
                          <m:r>
                            <m:t>g</m:t>
                          </m:r>
                        </m:e>
                      </m:nary>
                      <m:r>
                        <m:t>(</m:t>
                      </m:r>
                      <m:r>
                        <m:rPr>
                          <m:sty m:val="b"/>
                        </m:rPr>
                        <m:t>x</m:t>
                      </m:r>
                      <m:r>
                        <m:t>−</m:t>
                      </m:r>
                      <m:sSub>
                        <m:e>
                          <m:r>
                            <m:rPr>
                              <m:sty m:val="b"/>
                            </m:rPr>
                            <m:t>x</m:t>
                          </m:r>
                        </m:e>
                        <m:sub>
                          <m:r>
                            <m:t>i</m:t>
                          </m:r>
                        </m:sub>
                      </m:sSub>
                      <m:r>
                        <m:t>|</m:t>
                      </m:r>
                      <m:r>
                        <m:rPr>
                          <m:sty m:val="b"/>
                        </m:rPr>
                        <m:t>θ</m:t>
                      </m:r>
                      <m:r>
                        <m:t>)</m:t>
                      </m:r>
                    </m:oMath>
                  </m:oMathPara>
                </a14:m>
              </a:p>
              <a:p>
                <a:pPr lvl="0" marL="0" indent="0">
                  <a:buNone/>
                </a:pPr>
                <a:r>
                  <a:rPr/>
                  <a:t>For classification, estimate densities for each class, then use Bayes’ Rule:</a:t>
                </a:r>
              </a:p>
              <a:p>
                <a:pPr lvl="0" marL="0" indent="0">
                  <a:buNone/>
                </a:pPr>
                <a14:m>
                  <m:oMathPara xmlns:m="http://schemas.openxmlformats.org/officeDocument/2006/math">
                    <m:oMathParaPr>
                      <m:jc m:val="center"/>
                    </m:oMathParaPr>
                    <m:oMath>
                      <m:r>
                        <m:t>P</m:t>
                      </m:r>
                      <m:r>
                        <m:t>(</m:t>
                      </m:r>
                      <m:r>
                        <m:t>C</m:t>
                      </m:r>
                      <m:r>
                        <m:t>=</m:t>
                      </m:r>
                      <m:r>
                        <m:t>j</m:t>
                      </m:r>
                      <m:r>
                        <m:t>|</m:t>
                      </m:r>
                      <m:r>
                        <m:rPr>
                          <m:sty m:val="b"/>
                        </m:rPr>
                        <m:t>x</m:t>
                      </m:r>
                      <m:r>
                        <m:t>)</m:t>
                      </m:r>
                      <m:r>
                        <m:t>=</m:t>
                      </m:r>
                      <m:f>
                        <m:fPr>
                          <m:type m:val="bar"/>
                        </m:fPr>
                        <m:num>
                          <m:sSub>
                            <m:e>
                              <m:acc>
                                <m:accPr>
                                  <m:chr m:val="̂"/>
                                </m:accPr>
                                <m:e>
                                  <m:r>
                                    <m:t>π</m:t>
                                  </m:r>
                                </m:e>
                              </m:acc>
                            </m:e>
                            <m:sub>
                              <m:r>
                                <m:t>j</m:t>
                              </m:r>
                            </m:sub>
                          </m:sSub>
                          <m:sSub>
                            <m:e>
                              <m:acc>
                                <m:accPr>
                                  <m:chr m:val="̂"/>
                                </m:accPr>
                                <m:e>
                                  <m:r>
                                    <m:t>f</m:t>
                                  </m:r>
                                </m:e>
                              </m:acc>
                            </m:e>
                            <m:sub>
                              <m:r>
                                <m:t>j</m:t>
                              </m:r>
                            </m:sub>
                          </m:sSub>
                          <m:r>
                            <m:t>(</m:t>
                          </m:r>
                          <m:r>
                            <m:rPr>
                              <m:sty m:val="b"/>
                            </m:rPr>
                            <m:t>x</m:t>
                          </m:r>
                          <m:r>
                            <m:t>)</m:t>
                          </m:r>
                        </m:num>
                        <m:den>
                          <m:nary>
                            <m:naryPr>
                              <m:chr m:val="∑"/>
                              <m:limLoc m:val="undOvr"/>
                              <m:subHide m:val="0"/>
                              <m:supHide m:val="1"/>
                            </m:naryPr>
                            <m:sub>
                              <m:r>
                                <m:t>k</m:t>
                              </m:r>
                            </m:sub>
                            <m:sup>
                              <m:r>
                                <m:t>​</m:t>
                              </m:r>
                            </m:sup>
                            <m:e>
                              <m:sSub>
                                <m:e>
                                  <m:acc>
                                    <m:accPr>
                                      <m:chr m:val="̂"/>
                                    </m:accPr>
                                    <m:e>
                                      <m:r>
                                        <m:t>π</m:t>
                                      </m:r>
                                    </m:e>
                                  </m:acc>
                                </m:e>
                                <m:sub>
                                  <m:r>
                                    <m:t>k</m:t>
                                  </m:r>
                                </m:sub>
                              </m:sSub>
                            </m:e>
                          </m:nary>
                          <m:sSub>
                            <m:e>
                              <m:acc>
                                <m:accPr>
                                  <m:chr m:val="̂"/>
                                </m:accPr>
                                <m:e>
                                  <m:r>
                                    <m:t>f</m:t>
                                  </m:r>
                                </m:e>
                              </m:acc>
                            </m:e>
                            <m:sub>
                              <m:r>
                                <m:t>k</m:t>
                              </m:r>
                            </m:sub>
                          </m:sSub>
                          <m:r>
                            <m:t>(</m:t>
                          </m:r>
                          <m:r>
                            <m:rPr>
                              <m:sty m:val="b"/>
                            </m:rPr>
                            <m:t>x</m:t>
                          </m:r>
                          <m:r>
                            <m:t>)</m:t>
                          </m:r>
                        </m:den>
                      </m:f>
                    </m:oMath>
                  </m:oMathPara>
                </a14:m>
              </a:p>
              <a:p>
                <a:pPr lvl="0" marL="0" indent="0">
                  <a:buNone/>
                </a:pPr>
                <a:r>
                  <a:rPr/>
                  <a:t>Note: only need to estimate densities well near the decision boundary.</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5.</a:t>
            </a:r>
            <a:r>
              <a:rPr/>
              <a:t> </a:t>
            </a:r>
            <a:r>
              <a:rPr/>
              <a:t>kernel</a:t>
            </a:r>
            <a:r>
              <a:rPr/>
              <a:t> </a:t>
            </a:r>
            <a:r>
              <a:rPr/>
              <a:t>density</a:t>
            </a:r>
            <a:r>
              <a:rPr/>
              <a:t> </a:t>
            </a:r>
            <a:r>
              <a:rPr/>
              <a:t>estimation</a:t>
            </a:r>
            <a:r>
              <a:rPr/>
              <a:t> </a:t>
            </a:r>
            <a:r>
              <a:rPr/>
              <a:t>&amp;</a:t>
            </a:r>
            <a:r>
              <a:rPr/>
              <a:t> </a:t>
            </a:r>
            <a:r>
              <a:rPr/>
              <a:t>classification</a:t>
            </a:r>
          </a:p>
        </p:txBody>
      </p:sp>
      <p:pic>
        <p:nvPicPr>
          <p:cNvPr descr="COM_MScBioinformatics_Session8_files/figure-pptx/kde-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Data</a:t>
            </a:r>
            <a:r>
              <a:rPr/>
              <a:t> </a:t>
            </a:r>
            <a:r>
              <a:rPr/>
              <a:t>exploration:</a:t>
            </a:r>
            <a:r>
              <a:rPr/>
              <a:t> </a:t>
            </a:r>
            <a:r>
              <a:rPr/>
              <a:t>PCA</a:t>
            </a:r>
            <a:r>
              <a:rPr/>
              <a:t> </a:t>
            </a:r>
            <a:r>
              <a:rPr/>
              <a:t>&amp;</a:t>
            </a:r>
            <a:r>
              <a:rPr/>
              <a:t> </a:t>
            </a:r>
            <a:r>
              <a:rPr/>
              <a:t>MDS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5.</a:t>
            </a:r>
            <a:r>
              <a:rPr/>
              <a:t> </a:t>
            </a:r>
            <a:r>
              <a:rPr/>
              <a:t>kernel</a:t>
            </a:r>
            <a:r>
              <a:rPr/>
              <a:t> </a:t>
            </a:r>
            <a:r>
              <a:rPr/>
              <a:t>density</a:t>
            </a:r>
            <a:r>
              <a:rPr/>
              <a:t> </a:t>
            </a:r>
            <a:r>
              <a:rPr/>
              <a:t>estimation</a:t>
            </a:r>
            <a:r>
              <a:rPr/>
              <a:t> </a:t>
            </a:r>
            <a:r>
              <a:rPr/>
              <a:t>&amp;</a:t>
            </a:r>
            <a:r>
              <a:rPr/>
              <a:t> </a:t>
            </a:r>
            <a:r>
              <a:rPr/>
              <a:t>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Naïve Bayes – useful in high-dimensional problems:</a:t>
                </a:r>
              </a:p>
              <a:p>
                <a:pPr lvl="0" marL="0" indent="0">
                  <a:buNone/>
                </a:pPr>
                <a14:m>
                  <m:oMathPara xmlns:m="http://schemas.openxmlformats.org/officeDocument/2006/math">
                    <m:oMathParaPr>
                      <m:jc m:val="center"/>
                    </m:oMathParaPr>
                    <m:oMath>
                      <m:acc>
                        <m:accPr>
                          <m:chr m:val="̂"/>
                        </m:accPr>
                        <m:e>
                          <m:r>
                            <m:t>f</m:t>
                          </m:r>
                        </m:e>
                      </m:acc>
                      <m:r>
                        <m:t>(</m:t>
                      </m:r>
                      <m:r>
                        <m:rPr>
                          <m:sty m:val="b"/>
                        </m:rPr>
                        <m:t>x</m:t>
                      </m:r>
                      <m:r>
                        <m:t>)</m:t>
                      </m:r>
                      <m:r>
                        <m:t>=</m:t>
                      </m:r>
                      <m:nary>
                        <m:naryPr>
                          <m:chr m:val="∏"/>
                          <m:limLoc m:val="undOvr"/>
                          <m:subHide m:val="0"/>
                          <m:supHide m:val="0"/>
                        </m:naryPr>
                        <m:sub>
                          <m:r>
                            <m:t>m</m:t>
                          </m:r>
                          <m:r>
                            <m:t>=</m:t>
                          </m:r>
                          <m:r>
                            <m:t>1</m:t>
                          </m:r>
                        </m:sub>
                        <m:sup>
                          <m:r>
                            <m:t>p</m:t>
                          </m:r>
                        </m:sup>
                        <m:e>
                          <m:sSub>
                            <m:e>
                              <m:acc>
                                <m:accPr>
                                  <m:chr m:val="̂"/>
                                </m:accPr>
                                <m:e>
                                  <m:r>
                                    <m:t>f</m:t>
                                  </m:r>
                                </m:e>
                              </m:acc>
                            </m:e>
                            <m:sub>
                              <m:r>
                                <m:t>j</m:t>
                              </m:r>
                              <m:r>
                                <m:t>m</m:t>
                              </m:r>
                            </m:sub>
                          </m:sSub>
                        </m:e>
                      </m:nary>
                      <m:r>
                        <m:t>(</m:t>
                      </m:r>
                      <m:sSub>
                        <m:e>
                          <m:r>
                            <m:t>x</m:t>
                          </m:r>
                        </m:e>
                        <m:sub>
                          <m:r>
                            <m:t>m</m:t>
                          </m:r>
                        </m:sub>
                      </m:sSub>
                      <m:r>
                        <m:t>)</m:t>
                      </m:r>
                    </m:oMath>
                  </m:oMathPara>
                </a14:m>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6.</a:t>
            </a:r>
            <a:r>
              <a:rPr/>
              <a:t> </a:t>
            </a:r>
            <a:r>
              <a:rPr/>
              <a:t>LDA,</a:t>
            </a:r>
            <a:r>
              <a:rPr/>
              <a:t> </a:t>
            </a:r>
            <a:r>
              <a:rPr/>
              <a:t>QDA,</a:t>
            </a:r>
            <a:r>
              <a:rPr/>
              <a:t> </a:t>
            </a:r>
            <a:r>
              <a:rPr/>
              <a:t>RDA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for kernel density estimation, classification is based on</a:t>
                </a:r>
              </a:p>
              <a:p>
                <a:pPr lvl="0" marL="0" indent="0">
                  <a:buNone/>
                </a:pPr>
                <a14:m>
                  <m:oMathPara xmlns:m="http://schemas.openxmlformats.org/officeDocument/2006/math">
                    <m:oMathParaPr>
                      <m:jc m:val="center"/>
                    </m:oMathParaPr>
                    <m:oMath>
                      <m:r>
                        <m:t>P</m:t>
                      </m:r>
                      <m:r>
                        <m:t>(</m:t>
                      </m:r>
                      <m:r>
                        <m:t>C</m:t>
                      </m:r>
                      <m:r>
                        <m:t>=</m:t>
                      </m:r>
                      <m:r>
                        <m:t>j</m:t>
                      </m:r>
                      <m:r>
                        <m:t>|</m:t>
                      </m:r>
                      <m:r>
                        <m:rPr>
                          <m:sty m:val="b"/>
                        </m:rPr>
                        <m:t>x</m:t>
                      </m:r>
                      <m:r>
                        <m:t>)</m:t>
                      </m:r>
                      <m:r>
                        <m:t>=</m:t>
                      </m:r>
                      <m:f>
                        <m:fPr>
                          <m:type m:val="bar"/>
                        </m:fPr>
                        <m:num>
                          <m:sSub>
                            <m:e>
                              <m:acc>
                                <m:accPr>
                                  <m:chr m:val="̂"/>
                                </m:accPr>
                                <m:e>
                                  <m:r>
                                    <m:t>π</m:t>
                                  </m:r>
                                </m:e>
                              </m:acc>
                            </m:e>
                            <m:sub>
                              <m:r>
                                <m:t>j</m:t>
                              </m:r>
                            </m:sub>
                          </m:sSub>
                          <m:sSub>
                            <m:e>
                              <m:acc>
                                <m:accPr>
                                  <m:chr m:val="̂"/>
                                </m:accPr>
                                <m:e>
                                  <m:r>
                                    <m:t>f</m:t>
                                  </m:r>
                                </m:e>
                              </m:acc>
                            </m:e>
                            <m:sub>
                              <m:r>
                                <m:t>j</m:t>
                              </m:r>
                            </m:sub>
                          </m:sSub>
                          <m:r>
                            <m:t>(</m:t>
                          </m:r>
                          <m:r>
                            <m:rPr>
                              <m:sty m:val="b"/>
                            </m:rPr>
                            <m:t>x</m:t>
                          </m:r>
                          <m:r>
                            <m:t>)</m:t>
                          </m:r>
                        </m:num>
                        <m:den>
                          <m:nary>
                            <m:naryPr>
                              <m:chr m:val="∑"/>
                              <m:limLoc m:val="undOvr"/>
                              <m:subHide m:val="0"/>
                              <m:supHide m:val="1"/>
                            </m:naryPr>
                            <m:sub>
                              <m:r>
                                <m:t>k</m:t>
                              </m:r>
                            </m:sub>
                            <m:sup>
                              <m:r>
                                <m:t>​</m:t>
                              </m:r>
                            </m:sup>
                            <m:e>
                              <m:sSub>
                                <m:e>
                                  <m:acc>
                                    <m:accPr>
                                      <m:chr m:val="̂"/>
                                    </m:accPr>
                                    <m:e>
                                      <m:r>
                                        <m:t>π</m:t>
                                      </m:r>
                                    </m:e>
                                  </m:acc>
                                </m:e>
                                <m:sub>
                                  <m:r>
                                    <m:t>k</m:t>
                                  </m:r>
                                </m:sub>
                              </m:sSub>
                            </m:e>
                          </m:nary>
                          <m:sSub>
                            <m:e>
                              <m:acc>
                                <m:accPr>
                                  <m:chr m:val="̂"/>
                                </m:accPr>
                                <m:e>
                                  <m:r>
                                    <m:t>f</m:t>
                                  </m:r>
                                </m:e>
                              </m:acc>
                            </m:e>
                            <m:sub>
                              <m:r>
                                <m:t>k</m:t>
                              </m:r>
                            </m:sub>
                          </m:sSub>
                          <m:r>
                            <m:t>(</m:t>
                          </m:r>
                          <m:r>
                            <m:rPr>
                              <m:sty m:val="b"/>
                            </m:rPr>
                            <m:t>x</m:t>
                          </m:r>
                          <m:r>
                            <m:t>)</m:t>
                          </m:r>
                        </m:den>
                      </m:f>
                    </m:oMath>
                  </m:oMathPara>
                </a14:m>
              </a:p>
              <a:p>
                <a:pPr lvl="0" marL="0" indent="0">
                  <a:buNone/>
                </a:pPr>
                <a:r>
                  <a:rPr/>
                  <a:t>But the </a:t>
                </a:r>
                <a:r>
                  <a:rPr/>
                  <a:t>$\hat{f}_j(\hatbf{x})$</a:t>
                </a:r>
                <a:r>
                  <a:rPr/>
                  <a:t> are assumed to be normal distributions of which we estimate the parameters.</a:t>
                </a:r>
              </a:p>
              <a:p>
                <a:pPr lvl="0" marL="0" indent="0">
                  <a:buNone/>
                </a:pPr>
                <a:r>
                  <a:rPr/>
                  <a:t>In a two-class problem, it is enough to consider the log-ratio of the posterior class probabilities.</a:t>
                </a:r>
              </a:p>
              <a:p>
                <a:pPr lvl="0" marL="0" indent="0">
                  <a:buNone/>
                </a:pPr>
                <a:r>
                  <a:rPr b="1"/>
                  <a:t>LDA</a:t>
                </a:r>
                <a:r>
                  <a:rPr/>
                  <a:t>: assume equal covariance matrix for all classes – linear in </a:t>
                </a:r>
                <a14:m>
                  <m:oMath xmlns:m="http://schemas.openxmlformats.org/officeDocument/2006/math">
                    <m:r>
                      <m:rPr>
                        <m:sty m:val="b"/>
                      </m:rPr>
                      <m:t>x</m:t>
                    </m:r>
                  </m:oMath>
                </a14:m>
              </a:p>
              <a:p>
                <a:pPr lvl="0" marL="0" indent="0">
                  <a:buNone/>
                </a:pPr>
                <a:r>
                  <a:rPr b="1"/>
                  <a:t>QDA</a:t>
                </a:r>
                <a:r>
                  <a:rPr/>
                  <a:t>: unequal covariance matrices – quadratic in </a:t>
                </a:r>
                <a14:m>
                  <m:oMath xmlns:m="http://schemas.openxmlformats.org/officeDocument/2006/math">
                    <m:r>
                      <m:rPr>
                        <m:sty m:val="b"/>
                      </m:rPr>
                      <m:t>x</m:t>
                    </m:r>
                  </m:oMath>
                </a14:m>
              </a:p>
              <a:p>
                <a:pPr lvl="0" marL="0" indent="0">
                  <a:buNone/>
                </a:pPr>
                <a:r>
                  <a:rPr b="1"/>
                  <a:t>RDA</a:t>
                </a:r>
                <a:r>
                  <a:rPr/>
                  <a:t>: shrink QDA covariances to a common covariance matrix.</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6.</a:t>
            </a:r>
            <a:r>
              <a:rPr/>
              <a:t> </a:t>
            </a:r>
            <a:r>
              <a:rPr/>
              <a:t>LDA,</a:t>
            </a:r>
            <a:r>
              <a:rPr/>
              <a:t> </a:t>
            </a:r>
            <a:r>
              <a:rPr/>
              <a:t>QDA,</a:t>
            </a:r>
            <a:r>
              <a:rPr/>
              <a:t> </a:t>
            </a:r>
            <a:r>
              <a:rPr/>
              <a:t>RDA</a:t>
            </a:r>
          </a:p>
        </p:txBody>
      </p:sp>
      <p:pic>
        <p:nvPicPr>
          <p:cNvPr descr="COM_MScBioinformatics_Session8_files/figure-pptx/discAnal-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7.</a:t>
            </a:r>
            <a:r>
              <a:rPr/>
              <a:t> </a:t>
            </a:r>
            <a:r>
              <a:rPr/>
              <a:t>Decision</a:t>
            </a:r>
            <a:r>
              <a:rPr/>
              <a:t> </a:t>
            </a:r>
            <a:r>
              <a:rPr/>
              <a:t>trees</a:t>
            </a:r>
            <a:r>
              <a:rPr/>
              <a:t> </a:t>
            </a:r>
            <a:r>
              <a:rPr/>
              <a:t>&amp;</a:t>
            </a:r>
            <a:r>
              <a:rPr/>
              <a:t> </a:t>
            </a:r>
            <a:r>
              <a:rPr/>
              <a:t>random</a:t>
            </a:r>
            <a:r>
              <a:rPr/>
              <a:t> </a:t>
            </a:r>
            <a:r>
              <a:rPr/>
              <a:t>forest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Decision trees aim to partition the feature space into sub-regions, with a simple model in each region:</a:t>
                </a:r>
              </a:p>
              <a:p>
                <a:pPr lvl="1"/>
                <a:r>
                  <a:rPr/>
                  <a:t>Average value of response variable in region </a:t>
                </a:r>
                <a14:m>
                  <m:oMath xmlns:m="http://schemas.openxmlformats.org/officeDocument/2006/math">
                    <m:sSub>
                      <m:e>
                        <m:r>
                          <m:t>R</m:t>
                        </m:r>
                      </m:e>
                      <m:sub>
                        <m:r>
                          <m:t>m</m:t>
                        </m:r>
                      </m:sub>
                    </m:sSub>
                  </m:oMath>
                </a14:m>
                <a:r>
                  <a:rPr/>
                  <a:t> (regression).</a:t>
                </a:r>
              </a:p>
              <a:p>
                <a:pPr lvl="1"/>
                <a:r>
                  <a:rPr/>
                  <a:t>Majority class in region </a:t>
                </a:r>
                <a14:m>
                  <m:oMath xmlns:m="http://schemas.openxmlformats.org/officeDocument/2006/math">
                    <m:sSub>
                      <m:e>
                        <m:r>
                          <m:t>R</m:t>
                        </m:r>
                      </m:e>
                      <m:sub>
                        <m:r>
                          <m:t>m</m:t>
                        </m:r>
                      </m:sub>
                    </m:sSub>
                  </m:oMath>
                </a14:m>
                <a:r>
                  <a:rPr/>
                  <a:t> (classification).</a:t>
                </a:r>
              </a:p>
              <a:p>
                <a:pPr lvl="0" marL="0" indent="0">
                  <a:buNone/>
                </a:pPr>
                <a14:m>
                  <m:oMathPara xmlns:m="http://schemas.openxmlformats.org/officeDocument/2006/math">
                    <m:oMathParaPr>
                      <m:jc m:val="center"/>
                    </m:oMathParaPr>
                    <m:oMath>
                      <m:r>
                        <m:t> </m:t>
                      </m:r>
                    </m:oMath>
                  </m:oMathPara>
                </a14:m>
              </a:p>
              <a:p>
                <a:pPr lvl="0" marL="0" indent="0">
                  <a:buNone/>
                </a:pPr>
                <a:r>
                  <a:rPr/>
                  <a:t>At each step the algorithm selects a variable and a split on that variable that minimizes a node impurity function.</a:t>
                </a:r>
              </a:p>
              <a:p>
                <a:pPr lvl="1"/>
                <a:r>
                  <a:rPr/>
                  <a:t>Squared error node impurity (regression).</a:t>
                </a:r>
              </a:p>
              <a:p>
                <a:pPr lvl="1"/>
                <a:r>
                  <a:rPr/>
                  <a:t>Misclassification rate / Gini coefficient / deviance (classification).</a:t>
                </a:r>
              </a:p>
              <a:p>
                <a:pPr lvl="0" marL="0" indent="0">
                  <a:buNone/>
                </a:pPr>
                <a14:m>
                  <m:oMathPara xmlns:m="http://schemas.openxmlformats.org/officeDocument/2006/math">
                    <m:oMathParaPr>
                      <m:jc m:val="center"/>
                    </m:oMathParaPr>
                    <m:oMath>
                      <m:r>
                        <m:t> </m:t>
                      </m:r>
                    </m:oMath>
                  </m:oMathPara>
                </a14:m>
              </a:p>
              <a:p>
                <a:pPr lvl="0" marL="0" indent="0">
                  <a:buNone/>
                </a:pPr>
                <a:r>
                  <a:rPr/>
                  <a:t>To avoid overfitting a cost-complexity function is optimised that penalises large trees.</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7.1</a:t>
            </a:r>
            <a:r>
              <a:rPr/>
              <a:t> </a:t>
            </a:r>
            <a:r>
              <a:rPr/>
              <a:t>CART</a:t>
            </a:r>
          </a:p>
        </p:txBody>
      </p:sp>
      <p:pic>
        <p:nvPicPr>
          <p:cNvPr descr="COM_MScBioinformatics_Session8_files/figure-pptx/cart-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7.</a:t>
            </a:r>
            <a:r>
              <a:rPr/>
              <a:t> </a:t>
            </a:r>
            <a:r>
              <a:rPr/>
              <a:t>Decision</a:t>
            </a:r>
            <a:r>
              <a:rPr/>
              <a:t> </a:t>
            </a:r>
            <a:r>
              <a:rPr/>
              <a:t>trees</a:t>
            </a:r>
            <a:r>
              <a:rPr/>
              <a:t> </a:t>
            </a:r>
            <a:r>
              <a:rPr/>
              <a:t>&amp;</a:t>
            </a:r>
            <a:r>
              <a:rPr/>
              <a:t> </a:t>
            </a:r>
            <a:r>
              <a:rPr/>
              <a:t>random</a:t>
            </a:r>
            <a:r>
              <a:rPr/>
              <a:t> </a:t>
            </a:r>
            <a:r>
              <a:rPr/>
              <a:t>forest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Decision trees are highly</a:t>
                </a:r>
              </a:p>
              <a:p>
                <a:pPr lvl="2"/>
                <a:r>
                  <a:rPr/>
                  <a:t>Interpretable.</a:t>
                </a:r>
              </a:p>
              <a:p>
                <a:pPr lvl="2"/>
                <a:r>
                  <a:rPr/>
                  <a:t>Unstable (high variance).</a:t>
                </a:r>
              </a:p>
              <a:p>
                <a:pPr lvl="0" marL="0" indent="0">
                  <a:buNone/>
                </a:pPr>
                <a14:m>
                  <m:oMathPara xmlns:m="http://schemas.openxmlformats.org/officeDocument/2006/math">
                    <m:oMathParaPr>
                      <m:jc m:val="center"/>
                    </m:oMathParaPr>
                    <m:oMath>
                      <m:r>
                        <m:t> </m:t>
                      </m:r>
                    </m:oMath>
                  </m:oMathPara>
                </a14:m>
              </a:p>
              <a:p>
                <a:pPr lvl="1"/>
                <a:r>
                  <a:rPr/>
                  <a:t>Random forest tries to overcome the latter at the cost of the former:</a:t>
                </a:r>
              </a:p>
              <a:p>
                <a:pPr lvl="2"/>
                <a:r>
                  <a:rPr/>
                  <a:t>Draw </a:t>
                </a:r>
                <a14:m>
                  <m:oMath xmlns:m="http://schemas.openxmlformats.org/officeDocument/2006/math">
                    <m:r>
                      <m:t>B</m:t>
                    </m:r>
                  </m:oMath>
                </a14:m>
                <a:r>
                  <a:rPr/>
                  <a:t> bootstrap samples.</a:t>
                </a:r>
              </a:p>
              <a:p>
                <a:pPr lvl="2"/>
                <a:r>
                  <a:rPr/>
                  <a:t>Grow a tree for each bootstrapped dataset</a:t>
                </a:r>
              </a:p>
              <a:p>
                <a:pPr lvl="2"/>
                <a:r>
                  <a:rPr/>
                  <a:t>Randomly select </a:t>
                </a:r>
                <a14:m>
                  <m:oMath xmlns:m="http://schemas.openxmlformats.org/officeDocument/2006/math">
                    <m:r>
                      <m:t>m</m:t>
                    </m:r>
                  </m:oMath>
                </a14:m>
                <a:r>
                  <a:rPr/>
                  <a:t> out of </a:t>
                </a:r>
                <a14:m>
                  <m:oMath xmlns:m="http://schemas.openxmlformats.org/officeDocument/2006/math">
                    <m:r>
                      <m:t>p</m:t>
                    </m:r>
                  </m:oMath>
                </a14:m>
                <a:r>
                  <a:rPr/>
                  <a:t> variables.</a:t>
                </a:r>
              </a:p>
              <a:p>
                <a:pPr lvl="2"/>
                <a:r>
                  <a:rPr/>
                  <a:t>Pick best variable &amp; split among the m variables.</a:t>
                </a:r>
              </a:p>
              <a:p>
                <a:pPr lvl="2"/>
                <a:r>
                  <a:rPr/>
                  <a:t>Split the node.</a:t>
                </a:r>
              </a:p>
              <a:p>
                <a:pPr lvl="0" marL="0" indent="0">
                  <a:buNone/>
                </a:pPr>
                <a14:m>
                  <m:oMathPara xmlns:m="http://schemas.openxmlformats.org/officeDocument/2006/math">
                    <m:oMathParaPr>
                      <m:jc m:val="center"/>
                    </m:oMathParaPr>
                    <m:oMath>
                      <m:r>
                        <m:t> </m:t>
                      </m:r>
                    </m:oMath>
                  </m:oMathPara>
                </a14:m>
              </a:p>
              <a:p>
                <a:pPr lvl="1"/>
                <a:r>
                  <a:rPr/>
                  <a:t>Predict</a:t>
                </a:r>
              </a:p>
              <a:p>
                <a:pPr lvl="2"/>
                <a:r>
                  <a:rPr/>
                  <a:t>Regression: average predicted value among the </a:t>
                </a:r>
                <a14:m>
                  <m:oMath xmlns:m="http://schemas.openxmlformats.org/officeDocument/2006/math">
                    <m:r>
                      <m:t>B</m:t>
                    </m:r>
                  </m:oMath>
                </a14:m>
                <a:r>
                  <a:rPr/>
                  <a:t> trees</a:t>
                </a:r>
              </a:p>
              <a:p>
                <a:pPr lvl="2"/>
                <a:r>
                  <a:rPr/>
                  <a:t>Classification: majority vote among the </a:t>
                </a:r>
                <a14:m>
                  <m:oMath xmlns:m="http://schemas.openxmlformats.org/officeDocument/2006/math">
                    <m:r>
                      <m:t>B</m:t>
                    </m:r>
                  </m:oMath>
                </a14:m>
                <a:r>
                  <a:rPr/>
                  <a:t> trees</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7.2</a:t>
            </a:r>
            <a:r>
              <a:rPr/>
              <a:t> </a:t>
            </a:r>
            <a:r>
              <a:rPr/>
              <a:t>Random</a:t>
            </a:r>
            <a:r>
              <a:rPr/>
              <a:t> </a:t>
            </a:r>
            <a:r>
              <a:rPr/>
              <a:t>forest</a:t>
            </a:r>
          </a:p>
        </p:txBody>
      </p:sp>
      <p:pic>
        <p:nvPicPr>
          <p:cNvPr descr="COM_MScBioinformatics_Session8_files/figure-pptx/rf-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8.</a:t>
            </a:r>
            <a:r>
              <a:rPr/>
              <a:t> </a:t>
            </a:r>
            <a:r>
              <a:rPr/>
              <a:t>Neural</a:t>
            </a:r>
            <a:r>
              <a:rPr/>
              <a:t> </a:t>
            </a:r>
            <a:r>
              <a:rPr/>
              <a:t>networks</a:t>
            </a:r>
            <a:r>
              <a:rPr/>
              <a:t> </a:t>
            </a:r>
            <a:r>
              <a:rPr/>
              <a:t>&amp;</a:t>
            </a:r>
            <a:r>
              <a:rPr/>
              <a:t> </a:t>
            </a:r>
            <a:r>
              <a:rPr/>
              <a:t>deep</a:t>
            </a:r>
            <a:r>
              <a:rPr/>
              <a:t> </a:t>
            </a:r>
            <a:r>
              <a:rPr/>
              <a:t>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Developed independently in the fields of statistics (projection pursuit) and artificial intelligence.</a:t>
                </a:r>
              </a:p>
              <a:p>
                <a:pPr lvl="0" marL="0" indent="0">
                  <a:buNone/>
                </a:pPr>
                <a14:m>
                  <m:oMathPara xmlns:m="http://schemas.openxmlformats.org/officeDocument/2006/math">
                    <m:oMathParaPr>
                      <m:jc m:val="center"/>
                    </m:oMathParaPr>
                    <m:oMath>
                      <m:r>
                        <m:t> </m:t>
                      </m:r>
                    </m:oMath>
                  </m:oMathPara>
                </a14:m>
              </a:p>
              <a:p>
                <a:pPr lvl="0" marL="0" indent="0">
                  <a:buNone/>
                </a:pPr>
                <a:r>
                  <a:rPr/>
                  <a:t>The basic idea is: form non-linear functions of linear combination of non-linear functions of linear combinations of …</a:t>
                </a:r>
              </a:p>
              <a:p>
                <a:pPr lvl="0" marL="0" indent="0">
                  <a:buNone/>
                </a:pPr>
                <a14:m>
                  <m:oMathPara xmlns:m="http://schemas.openxmlformats.org/officeDocument/2006/math">
                    <m:oMathParaPr>
                      <m:jc m:val="center"/>
                    </m:oMathParaPr>
                    <m:oMath>
                      <m:r>
                        <m:t> </m:t>
                      </m:r>
                    </m:oMath>
                  </m:oMathPara>
                </a14:m>
              </a:p>
              <a:p>
                <a:pPr lvl="0" marL="0" indent="0">
                  <a:buNone/>
                </a:pPr>
                <a:r>
                  <a:rPr/>
                  <a:t>This results in a </a:t>
                </a:r>
                <a:r>
                  <a:rPr i="1"/>
                  <a:t>universal approximator</a:t>
                </a:r>
                <a:r>
                  <a:rPr/>
                  <a:t>: for large enough numbers of nodes in the model, any continuous function can be approximated arbitrarily well.</a:t>
                </a:r>
              </a:p>
              <a:p>
                <a:pPr lvl="0" marL="0" indent="0">
                  <a:buNone/>
                </a:pPr>
                <a14:m>
                  <m:oMathPara xmlns:m="http://schemas.openxmlformats.org/officeDocument/2006/math">
                    <m:oMathParaPr>
                      <m:jc m:val="center"/>
                    </m:oMathParaPr>
                    <m:oMath>
                      <m:r>
                        <m:t> </m:t>
                      </m:r>
                    </m:oMath>
                  </m:oMathPara>
                </a14:m>
              </a:p>
              <a:p>
                <a:pPr lvl="0" marL="0" indent="0">
                  <a:buNone/>
                </a:pPr>
                <a:r>
                  <a:rPr/>
                  <a:t>Large class of models (focus here on the </a:t>
                </a:r>
                <a:r>
                  <a:rPr b="1"/>
                  <a:t>multilayer perceptron</a:t>
                </a:r>
                <a:r>
                  <a:rPr/>
                  <a:t> - MLP).</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8.</a:t>
            </a:r>
            <a:r>
              <a:rPr/>
              <a:t> </a:t>
            </a:r>
            <a:r>
              <a:rPr/>
              <a:t>Neural</a:t>
            </a:r>
            <a:r>
              <a:rPr/>
              <a:t> </a:t>
            </a:r>
            <a:r>
              <a:rPr/>
              <a:t>networks</a:t>
            </a:r>
            <a:r>
              <a:rPr/>
              <a:t> </a:t>
            </a:r>
            <a:r>
              <a:rPr/>
              <a:t>&amp;</a:t>
            </a:r>
            <a:r>
              <a:rPr/>
              <a:t> </a:t>
            </a:r>
            <a:r>
              <a:rPr/>
              <a:t>deep</a:t>
            </a:r>
            <a:r>
              <a:rPr/>
              <a:t> </a:t>
            </a:r>
            <a:r>
              <a:rPr/>
              <a:t>learning</a:t>
            </a:r>
          </a:p>
        </p:txBody>
      </p:sp>
      <p:pic>
        <p:nvPicPr>
          <p:cNvPr descr="images/nnets.png" id="0" name="Picture 1"/>
          <p:cNvPicPr>
            <a:picLocks noGrp="1" noChangeAspect="1"/>
          </p:cNvPicPr>
          <p:nvPr/>
        </p:nvPicPr>
        <p:blipFill>
          <a:blip r:embed="rId2"/>
          <a:stretch>
            <a:fillRect/>
          </a:stretch>
        </p:blipFill>
        <p:spPr bwMode="auto">
          <a:xfrm>
            <a:off x="3797300" y="1816100"/>
            <a:ext cx="45847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The</a:t>
            </a:r>
            <a:r>
              <a:rPr/>
              <a:t> </a:t>
            </a:r>
            <a:r>
              <a:rPr/>
              <a:t>perceptron</a:t>
            </a:r>
            <a:r>
              <a:rPr/>
              <a:t> </a:t>
            </a:r>
            <a:r>
              <a:rPr/>
              <a:t>and</a:t>
            </a:r>
            <a:r>
              <a:rPr/>
              <a:t> </a:t>
            </a:r>
            <a:r>
              <a:rPr/>
              <a:t>a</a:t>
            </a:r>
            <a:r>
              <a:rPr/>
              <a:t> </a:t>
            </a:r>
            <a:r>
              <a:rPr/>
              <a:t>multilayer</a:t>
            </a:r>
            <a:r>
              <a:rPr/>
              <a:t> </a:t>
            </a:r>
            <a:r>
              <a:rPr/>
              <a:t>perceptron.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8.</a:t>
            </a:r>
            <a:r>
              <a:rPr/>
              <a:t> </a:t>
            </a:r>
            <a:r>
              <a:rPr/>
              <a:t>Neural</a:t>
            </a:r>
            <a:r>
              <a:rPr/>
              <a:t> </a:t>
            </a:r>
            <a:r>
              <a:rPr/>
              <a:t>networks</a:t>
            </a:r>
            <a:r>
              <a:rPr/>
              <a:t> </a:t>
            </a:r>
            <a:r>
              <a:rPr/>
              <a:t>&amp;</a:t>
            </a:r>
            <a:r>
              <a:rPr/>
              <a:t> </a:t>
            </a:r>
            <a:r>
              <a:rPr/>
              <a:t>deep</a:t>
            </a:r>
            <a:r>
              <a:rPr/>
              <a:t> </a:t>
            </a:r>
            <a:r>
              <a:rPr/>
              <a:t>learning</a:t>
            </a:r>
          </a:p>
        </p:txBody>
      </p:sp>
      <p:pic>
        <p:nvPicPr>
          <p:cNvPr descr="COM_MScBioinformatics_Session8_files/figure-pptx/nnets-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have multivariate data wit </a:t>
                </a:r>
                <a14:m>
                  <m:oMath xmlns:m="http://schemas.openxmlformats.org/officeDocument/2006/math">
                    <m:r>
                      <m:t>p</m:t>
                    </m:r>
                    <m:r>
                      <m:t>&gt;</m:t>
                    </m:r>
                    <m:r>
                      <m:t>2</m:t>
                    </m:r>
                  </m:oMath>
                </a14:m>
                <a:r>
                  <a:rPr/>
                  <a:t> variables. You want to see whether some of your covariates drive some of the variation. In other words: do we see clusters / patterns in the data?</a:t>
                </a:r>
              </a:p>
              <a:p>
                <a:pPr lvl="0" marL="0" indent="0">
                  <a:buNone/>
                </a:pPr>
                <a14:m>
                  <m:oMathPara xmlns:m="http://schemas.openxmlformats.org/officeDocument/2006/math">
                    <m:oMathParaPr>
                      <m:jc m:val="center"/>
                    </m:oMathParaPr>
                    <m:oMath>
                      <m:r>
                        <m:t> </m:t>
                      </m:r>
                    </m:oMath>
                  </m:oMathPara>
                </a14:m>
              </a:p>
              <a:p>
                <a:pPr lvl="0" marL="0" indent="0">
                  <a:buNone/>
                </a:pPr>
                <a:r>
                  <a:rPr/>
                  <a:t>The problem: how do you look at high-dimensional data?</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9.</a:t>
            </a:r>
            <a:r>
              <a:rPr/>
              <a:t> </a:t>
            </a:r>
            <a:r>
              <a:rPr/>
              <a:t>Graphical</a:t>
            </a:r>
            <a:r>
              <a:rPr/>
              <a:t> </a:t>
            </a:r>
            <a:r>
              <a:rPr/>
              <a:t>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large class of models, that uses graphs (and graph theory) to represent the joint distribution of sets of random variables.</a:t>
                </a:r>
              </a:p>
              <a:p>
                <a:pPr lvl="0" marL="0" indent="0">
                  <a:buNone/>
                </a:pPr>
                <a14:m>
                  <m:oMathPara xmlns:m="http://schemas.openxmlformats.org/officeDocument/2006/math">
                    <m:oMathParaPr>
                      <m:jc m:val="center"/>
                    </m:oMathParaPr>
                    <m:oMath>
                      <m:r>
                        <m:t> </m:t>
                      </m:r>
                    </m:oMath>
                  </m:oMathPara>
                </a14:m>
              </a:p>
              <a:p>
                <a:pPr lvl="0" marL="0" indent="0">
                  <a:buNone/>
                </a:pPr>
                <a:r>
                  <a:rPr/>
                  <a:t>2 broad families:</a:t>
                </a:r>
              </a:p>
              <a:p>
                <a:pPr lvl="1"/>
                <a:r>
                  <a:rPr/>
                  <a:t>Bayesian networks (directed acyclic graphs)</a:t>
                </a:r>
              </a:p>
              <a:p>
                <a:pPr lvl="1"/>
                <a:r>
                  <a:rPr/>
                  <a:t>Markov graphs (undirected graphs)</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10.</a:t>
            </a:r>
            <a:r>
              <a:rPr/>
              <a:t> </a:t>
            </a:r>
            <a:r>
              <a:rPr/>
              <a:t>Bootstrap</a:t>
            </a:r>
            <a:r>
              <a:rPr/>
              <a:t> </a:t>
            </a:r>
            <a:r>
              <a:rPr/>
              <a:t>&amp;</a:t>
            </a:r>
            <a:r>
              <a:rPr/>
              <a:t> </a:t>
            </a:r>
            <a:r>
              <a:rPr/>
              <a:t>resampling</a:t>
            </a:r>
            <a:r>
              <a:rPr/>
              <a:t> </a:t>
            </a:r>
            <a:r>
              <a:rPr/>
              <a:t>techniques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is a set of techniques to use the data itself, to do (usually) one of 3 things:</a:t>
                </a:r>
              </a:p>
              <a:p>
                <a:pPr lvl="0" marL="0" indent="0">
                  <a:buNone/>
                </a:pPr>
                <a14:m>
                  <m:oMathPara xmlns:m="http://schemas.openxmlformats.org/officeDocument/2006/math">
                    <m:oMathParaPr>
                      <m:jc m:val="center"/>
                    </m:oMathParaPr>
                    <m:oMath>
                      <m:r>
                        <m:t> </m:t>
                      </m:r>
                    </m:oMath>
                  </m:oMathPara>
                </a14:m>
              </a:p>
              <a:p>
                <a:pPr lvl="1"/>
                <a:r>
                  <a:rPr/>
                  <a:t>Estimate precision of estimated parameters.</a:t>
                </a:r>
              </a:p>
              <a:p>
                <a:pPr lvl="2"/>
                <a:r>
                  <a:rPr/>
                  <a:t>Bootstrap (draw a new set of same size from the data with replacement)</a:t>
                </a:r>
              </a:p>
              <a:p>
                <a:pPr lvl="2"/>
                <a:r>
                  <a:rPr/>
                  <a:t>Jackknife (systematic subsets of size n-1)</a:t>
                </a:r>
              </a:p>
              <a:p>
                <a:pPr lvl="0" marL="0" indent="0">
                  <a:buNone/>
                </a:pPr>
                <a14:m>
                  <m:oMathPara xmlns:m="http://schemas.openxmlformats.org/officeDocument/2006/math">
                    <m:oMathParaPr>
                      <m:jc m:val="center"/>
                    </m:oMathParaPr>
                    <m:oMath>
                      <m:r>
                        <m:t> </m:t>
                      </m:r>
                    </m:oMath>
                  </m:oMathPara>
                </a14:m>
              </a:p>
              <a:p>
                <a:pPr lvl="1"/>
                <a:r>
                  <a:rPr/>
                  <a:t>Perform statistical tests via permutation.</a:t>
                </a:r>
              </a:p>
              <a:p>
                <a:pPr lvl="2"/>
                <a:r>
                  <a:rPr/>
                  <a:t>Permutation tests (permute labels)</a:t>
                </a:r>
              </a:p>
              <a:p>
                <a:pPr lvl="0" marL="0" indent="0">
                  <a:buNone/>
                </a:pPr>
                <a14:m>
                  <m:oMathPara xmlns:m="http://schemas.openxmlformats.org/officeDocument/2006/math">
                    <m:oMathParaPr>
                      <m:jc m:val="center"/>
                    </m:oMathParaPr>
                    <m:oMath>
                      <m:r>
                        <m:t> </m:t>
                      </m:r>
                    </m:oMath>
                  </m:oMathPara>
                </a14:m>
              </a:p>
              <a:p>
                <a:pPr lvl="1"/>
                <a:r>
                  <a:rPr/>
                  <a:t>Assess model performance.</a:t>
                </a:r>
              </a:p>
              <a:p>
                <a:pPr lvl="2"/>
                <a:r>
                  <a:rPr/>
                  <a:t>Cross-validation, leave-one-out (draw random subsets)</a:t>
                </a:r>
              </a:p>
              <a:p>
                <a:pPr lvl="2"/>
                <a:r>
                  <a:rPr/>
                  <a:t>Bootstrap</a:t>
                </a: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Tools</a:t>
            </a:r>
            <a:r>
              <a:rPr/>
              <a:t> </a:t>
            </a:r>
            <a:r>
              <a:rPr/>
              <a:t>/</a:t>
            </a:r>
            <a:r>
              <a:rPr/>
              <a:t> </a:t>
            </a:r>
            <a:r>
              <a:rPr/>
              <a:t>further</a:t>
            </a:r>
            <a:r>
              <a:rPr/>
              <a:t> </a:t>
            </a:r>
            <a:r>
              <a:rPr/>
              <a:t>reading</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Tools</a:t>
            </a:r>
            <a:r>
              <a:rPr/>
              <a:t> </a:t>
            </a:r>
            <a:r>
              <a:rPr/>
              <a:t>/</a:t>
            </a:r>
            <a:r>
              <a:rPr/>
              <a:t> </a:t>
            </a:r>
            <a:r>
              <a:rPr/>
              <a:t>further</a:t>
            </a:r>
            <a:r>
              <a:rPr/>
              <a:t> </a:t>
            </a:r>
            <a:r>
              <a:rPr/>
              <a:t>reading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R package &amp; library: </a:t>
                </a:r>
                <a:r>
                  <a:rPr sz="1800">
                    <a:latin typeface="Courier"/>
                  </a:rPr>
                  <a:t>caret</a:t>
                </a:r>
              </a:p>
              <a:p>
                <a:pPr lvl="0" marL="0" indent="0">
                  <a:buNone/>
                </a:pPr>
                <a14:m>
                  <m:oMathPara xmlns:m="http://schemas.openxmlformats.org/officeDocument/2006/math">
                    <m:oMathParaPr>
                      <m:jc m:val="center"/>
                    </m:oMathParaPr>
                    <m:oMath>
                      <m:r>
                        <m:t> </m:t>
                      </m:r>
                    </m:oMath>
                  </m:oMathPara>
                </a14:m>
              </a:p>
              <a:p>
                <a:pPr lvl="0" marL="0" indent="0">
                  <a:buNone/>
                </a:pPr>
                <a:r>
                  <a:rPr/>
                  <a:t>WEKA: </a:t>
                </a:r>
                <a:r>
                  <a:rPr>
                    <a:hlinkClick r:id="rId2"/>
                  </a:rPr>
                  <a:t>https://www.cs.waikato.ac.nz/ml/weka/</a:t>
                </a:r>
              </a:p>
              <a:p>
                <a:pPr lvl="0" marL="0" indent="0">
                  <a:buNone/>
                </a:pPr>
                <a14:m>
                  <m:oMathPara xmlns:m="http://schemas.openxmlformats.org/officeDocument/2006/math">
                    <m:oMathParaPr>
                      <m:jc m:val="center"/>
                    </m:oMathParaPr>
                    <m:oMath>
                      <m:r>
                        <m:t> </m:t>
                      </m:r>
                    </m:oMath>
                  </m:oMathPara>
                </a14:m>
              </a:p>
              <a:p>
                <a:pPr lvl="0" marL="0" indent="0">
                  <a:buNone/>
                </a:pPr>
                <a:r>
                  <a:rPr/>
                  <a:t>TensorFlow: </a:t>
                </a:r>
                <a:r>
                  <a:rPr>
                    <a:hlinkClick r:id="rId3"/>
                  </a:rPr>
                  <a:t>https://www.tensorflow.org/</a:t>
                </a: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[end of Session 8]</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first idea:</a:t>
                </a:r>
              </a:p>
              <a:p>
                <a:pPr lvl="0" marL="0" indent="0">
                  <a:buNone/>
                </a:pPr>
                <a:r>
                  <a:rPr/>
                  <a:t>We can compute distances (for various distance metrics) between samples. Obviously one can also compute distances in 1-dimensional, 2-dimensional, … space.</a:t>
                </a:r>
              </a:p>
              <a:p>
                <a:pPr lvl="0" marL="0" indent="0">
                  <a:buNone/>
                </a:pPr>
                <a14:m>
                  <m:oMathPara xmlns:m="http://schemas.openxmlformats.org/officeDocument/2006/math">
                    <m:oMathParaPr>
                      <m:jc m:val="center"/>
                    </m:oMathParaPr>
                    <m:oMath>
                      <m:r>
                        <m:t> </m:t>
                      </m:r>
                    </m:oMath>
                  </m:oMathPara>
                </a14:m>
              </a:p>
              <a:p>
                <a:pPr lvl="0" marL="0" indent="0">
                  <a:buNone/>
                </a:pPr>
                <a:r>
                  <a:rPr/>
                  <a:t>Could we compute distances in the p-dimensional space, and then find a 2-dimensional projection that preserves these distances?</a:t>
                </a:r>
              </a:p>
              <a:p>
                <a:pPr lvl="0" marL="0" indent="0">
                  <a:buNone/>
                </a:pPr>
                <a14:m>
                  <m:oMathPara xmlns:m="http://schemas.openxmlformats.org/officeDocument/2006/math">
                    <m:oMathParaPr>
                      <m:jc m:val="center"/>
                    </m:oMathParaPr>
                    <m:oMath>
                      <m:r>
                        <m:t> </m:t>
                      </m:r>
                    </m:oMath>
                  </m:oMathPara>
                </a14:m>
              </a:p>
              <a:p>
                <a:pPr lvl="0" marL="0" indent="0">
                  <a:buNone/>
                </a:pPr>
                <a:r>
                  <a:rPr/>
                  <a:t>This is what </a:t>
                </a:r>
                <a:r>
                  <a:rPr b="1"/>
                  <a:t>multidimensional scaling</a:t>
                </a:r>
                <a:r>
                  <a:rPr/>
                  <a:t> (MDS) attempts to do.</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PCA</a:t>
            </a:r>
            <a:r>
              <a:rPr/>
              <a:t> </a:t>
            </a:r>
            <a:r>
              <a:rPr/>
              <a:t>&amp;</a:t>
            </a:r>
            <a:r>
              <a:rPr/>
              <a:t> </a:t>
            </a:r>
            <a:r>
              <a:rPr/>
              <a:t>MDS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Mathematically to do MDS, you start from a distance matrix, reconstruct a coordinate matrix, then do an eigenvalue decomposition. This is also what another technique, </a:t>
                </a:r>
                <a:r>
                  <a:rPr b="1"/>
                  <a:t>Principle Component Analysis</a:t>
                </a:r>
                <a:r>
                  <a:rPr/>
                  <a:t> (PCA) will do.</a:t>
                </a:r>
              </a:p>
              <a:p>
                <a:pPr lvl="0" marL="0" indent="0">
                  <a:buNone/>
                </a:pPr>
                <a14:m>
                  <m:oMathPara xmlns:m="http://schemas.openxmlformats.org/officeDocument/2006/math">
                    <m:oMathParaPr>
                      <m:jc m:val="center"/>
                    </m:oMathParaPr>
                    <m:oMath>
                      <m:r>
                        <m:t> </m:t>
                      </m:r>
                    </m:oMath>
                  </m:oMathPara>
                </a14:m>
              </a:p>
              <a:p>
                <a:pPr lvl="0" marL="0" indent="0">
                  <a:buNone/>
                </a:pPr>
                <a:r>
                  <a:rPr/>
                  <a:t>Both are part of a larger set of techniques to perform dimensionality reduction. MDS can be generalised, but in its classical form both MDS and PCA are </a:t>
                </a:r>
                <a:r>
                  <a:rPr i="1"/>
                  <a:t>linear</a:t>
                </a:r>
                <a:r>
                  <a:rPr/>
                  <a:t> dimensionality reduction techniques.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Machine learning primer</dc:title>
  <dc:creator>Marc Henrion</dc:creator>
  <cp:keywords/>
  <dcterms:created xsi:type="dcterms:W3CDTF">2020-01-17T14:35:28Z</dcterms:created>
  <dcterms:modified xsi:type="dcterms:W3CDTF">2020-01-17T14:35:28Z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17 January 2020</vt:lpwstr>
  </property>
  <property fmtid="{D5CDD505-2E9C-101B-9397-08002B2CF9AE}" pid="3" name="output">
    <vt:lpwstr/>
  </property>
</Properties>
</file>