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41" Type="http://schemas.openxmlformats.org/officeDocument/2006/relationships/tableStyles" Target="tableStyles.xml" /><Relationship Id="rId140" Type="http://schemas.openxmlformats.org/officeDocument/2006/relationships/theme" Target="theme/theme1.xml" /><Relationship Id="rId1" Type="http://schemas.openxmlformats.org/officeDocument/2006/relationships/slideMaster" Target="slideMasters/slideMaster1.xml" /><Relationship Id="rId139" Type="http://schemas.openxmlformats.org/officeDocument/2006/relationships/viewProps" Target="viewProps.xml" /><Relationship Id="rId13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jpg" /><Relationship Id="rId2" Type="http://schemas.openxmlformats.org/officeDocument/2006/relationships/image" Target="../media/image25.jpg"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jp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jpg"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jpg" /><Relationship Id="rId2" Type="http://schemas.openxmlformats.org/officeDocument/2006/relationships/image" Target="../media/image7.jp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gif"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Probability</a:t>
            </a:r>
            <a:r>
              <a:rPr/>
              <a:t> </a:t>
            </a:r>
            <a:r>
              <a:rPr/>
              <a:t>theory</a:t>
            </a:r>
            <a:r>
              <a:rPr/>
              <a:t> </a:t>
            </a:r>
            <a:r>
              <a:rPr/>
              <a:t>&amp;</a:t>
            </a:r>
            <a:r>
              <a:rPr/>
              <a:t> </a:t>
            </a:r>
            <a:r>
              <a:rPr/>
              <a:t>statistical</a:t>
            </a:r>
            <a:r>
              <a:rPr/>
              <a:t> </a:t>
            </a:r>
            <a:r>
              <a:rPr/>
              <a:t>concepts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Sometimes the coin with a lesser probability of heads yields more heads.</a:t>
            </a:r>
          </a:p>
          <a:p>
            <a:pPr lvl="0" marL="1270000" indent="0">
              <a:buNone/>
            </a:pP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count</a:t>
            </a:r>
            <a:r>
              <a:rPr sz="1800">
                <a:latin typeface="Courier"/>
              </a:rPr>
              <a:t>(coin,H)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complete</a:t>
            </a:r>
            <a:r>
              <a:rPr sz="1800">
                <a:latin typeface="Courier"/>
              </a:rPr>
              <a:t>(coin,H,</a:t>
            </a:r>
            <a:r>
              <a:rPr sz="1800">
                <a:solidFill>
                  <a:srgbClr val="902000"/>
                </a:solidFill>
                <a:latin typeface="Courier"/>
              </a:rPr>
              <a:t>fill=</a:t>
            </a:r>
            <a:r>
              <a:rPr sz="1800" b="1">
                <a:solidFill>
                  <a:srgbClr val="007020"/>
                </a:solidFill>
                <a:latin typeface="Courier"/>
              </a:rPr>
              <a:t>list</a:t>
            </a:r>
            <a:r>
              <a:rPr sz="1800">
                <a:latin typeface="Courier"/>
              </a:rPr>
              <a:t>(</a:t>
            </a:r>
            <a:r>
              <a:rPr sz="1800">
                <a:solidFill>
                  <a:srgbClr val="902000"/>
                </a:solidFill>
                <a:latin typeface="Courier"/>
              </a:rPr>
              <a:t>n=</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fill=</a:t>
            </a:r>
            <a:r>
              <a:rPr sz="1800">
                <a:latin typeface="Courier"/>
              </a:rPr>
              <a:t>coin,</a:t>
            </a:r>
            <a:r>
              <a:rPr sz="1800">
                <a:solidFill>
                  <a:srgbClr val="902000"/>
                </a:solidFill>
                <a:latin typeface="Courier"/>
              </a:rPr>
              <a:t>y=</a:t>
            </a:r>
            <a:r>
              <a:rPr sz="1800">
                <a:latin typeface="Courier"/>
              </a:rPr>
              <a:t>n,</a:t>
            </a:r>
            <a:r>
              <a:rPr sz="1800">
                <a:solidFill>
                  <a:srgbClr val="902000"/>
                </a:solidFill>
                <a:latin typeface="Courier"/>
              </a:rPr>
              <a:t>x=</a:t>
            </a:r>
            <a:r>
              <a:rPr sz="1800">
                <a:latin typeface="Courier"/>
              </a:rPr>
              <a:t>H))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"count"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1</a:t>
            </a:r>
            <a:r>
              <a:rPr sz="1800">
                <a:latin typeface="Courier"/>
              </a:rPr>
              <a:t>); p2x&lt;-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br/>
            <a:r>
              <a:rPr sz="1800">
                <a:latin typeface="Courier"/>
              </a:rPr>
              <a:t>p3x&lt;-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0.5</a:t>
            </a:r>
            <a:r>
              <a:rPr sz="1800">
                <a:latin typeface="Courier"/>
              </a:rPr>
              <a:t>); p4x&lt;-</a:t>
            </a:r>
            <a:r>
              <a:rPr sz="1800" b="1">
                <a:solidFill>
                  <a:srgbClr val="007020"/>
                </a:solidFill>
                <a:latin typeface="Courier"/>
              </a:rPr>
              <a:t>dnorm</a:t>
            </a:r>
            <a:r>
              <a:rPr sz="1800">
                <a:latin typeface="Courier"/>
              </a:rPr>
              <a:t>(x,</a:t>
            </a:r>
            <a:r>
              <a:rPr sz="1800">
                <a:solidFill>
                  <a:srgbClr val="902000"/>
                </a:solidFill>
                <a:latin typeface="Courier"/>
              </a:rPr>
              <a:t>mean=</a:t>
            </a:r>
            <a:r>
              <a:rPr sz="1800">
                <a:solidFill>
                  <a:srgbClr val="40A070"/>
                </a:solidFill>
                <a:latin typeface="Courier"/>
              </a:rPr>
              <a:t>2</a:t>
            </a:r>
            <a:r>
              <a:rPr sz="1800">
                <a:latin typeface="Courier"/>
              </a:rPr>
              <a:t>,</a:t>
            </a:r>
            <a:r>
              <a:rPr sz="1800">
                <a:solidFill>
                  <a:srgbClr val="902000"/>
                </a:solidFill>
                <a:latin typeface="Courier"/>
              </a:rPr>
              <a:t>sd=</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"=0, "</a:t>
            </a:r>
            <a:r>
              <a:rPr sz="1800">
                <a:latin typeface="Courier"/>
              </a:rPr>
              <a:t>,sigma,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,mu,</a:t>
            </a:r>
            <a:r>
              <a:rPr sz="1800">
                <a:solidFill>
                  <a:srgbClr val="4070A0"/>
                </a:solidFill>
                <a:latin typeface="Courier"/>
              </a:rPr>
              <a:t>"=2, "</a:t>
            </a:r>
            <a:r>
              <a:rPr sz="1800">
                <a:latin typeface="Courier"/>
              </a:rPr>
              <a:t>,sigma,</a:t>
            </a:r>
            <a:r>
              <a:rPr sz="1800">
                <a:solidFill>
                  <a:srgbClr val="4070A0"/>
                </a:solidFill>
                <a:latin typeface="Courier"/>
              </a:rPr>
              <a:t>"=1"</a:t>
            </a:r>
            <a:r>
              <a:rPr sz="1800">
                <a:latin typeface="Courie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0.25</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"Normal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p:pic>
        <p:nvPicPr>
          <p:cNvPr descr="images/gauss.jpg" id="0" name="Picture 1"/>
          <p:cNvPicPr>
            <a:picLocks noGrp="1" noChangeAspect="1"/>
          </p:cNvPicPr>
          <p:nvPr/>
        </p:nvPicPr>
        <p:blipFill>
          <a:blip r:embed="rId2"/>
          <a:stretch>
            <a:fillRect/>
          </a:stretch>
        </p:blipFill>
        <p:spPr bwMode="auto">
          <a:xfrm>
            <a:off x="1943100" y="1816100"/>
            <a:ext cx="29845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Carl</a:t>
            </a:r>
            <a:r>
              <a:rPr/>
              <a:t> </a:t>
            </a:r>
            <a:r>
              <a:rPr/>
              <a:t>Friedrich</a:t>
            </a:r>
            <a:r>
              <a:rPr/>
              <a:t> </a:t>
            </a:r>
            <a:r>
              <a:rPr/>
              <a:t>Gauss</a:t>
            </a:r>
            <a:r>
              <a:rPr/>
              <a:t> </a:t>
            </a:r>
            <a:r>
              <a:rPr/>
              <a:t>(public</a:t>
            </a:r>
            <a:r>
              <a:rPr/>
              <a:t> </a:t>
            </a:r>
            <a:r>
              <a:rPr/>
              <a:t>domain</a:t>
            </a:r>
            <a:r>
              <a:rPr/>
              <a:t> </a:t>
            </a:r>
            <a:r>
              <a:rPr/>
              <a:t>/</a:t>
            </a:r>
            <a:r>
              <a:rPr/>
              <a:t> </a:t>
            </a:r>
            <a:r>
              <a:rPr/>
              <a:t>Wikipedia)</a:t>
            </a:r>
          </a:p>
        </p:txBody>
      </p:sp>
      <p:pic>
        <p:nvPicPr>
          <p:cNvPr descr="images/laplace.jpg" id="0" name="Picture 1"/>
          <p:cNvPicPr>
            <a:picLocks noGrp="1" noChangeAspect="1"/>
          </p:cNvPicPr>
          <p:nvPr/>
        </p:nvPicPr>
        <p:blipFill>
          <a:blip r:embed="rId3"/>
          <a:stretch>
            <a:fillRect/>
          </a:stretch>
        </p:blipFill>
        <p:spPr bwMode="auto">
          <a:xfrm>
            <a:off x="7264400" y="1816100"/>
            <a:ext cx="2984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Pierre</a:t>
            </a:r>
            <a:r>
              <a:rPr/>
              <a:t> </a:t>
            </a:r>
            <a:r>
              <a:rPr/>
              <a:t>Simon</a:t>
            </a:r>
            <a:r>
              <a:rPr/>
              <a:t> </a:t>
            </a:r>
            <a:r>
              <a:rPr/>
              <a:t>Laplace</a:t>
            </a:r>
            <a:r>
              <a:rPr/>
              <a:t> </a:t>
            </a:r>
            <a:r>
              <a:rPr/>
              <a:t>(public</a:t>
            </a:r>
            <a:r>
              <a:rPr/>
              <a:t> </a:t>
            </a:r>
            <a:r>
              <a:rPr/>
              <a:t>domain</a:t>
            </a:r>
            <a:r>
              <a:rPr/>
              <a:t> </a:t>
            </a:r>
            <a:r>
              <a:rPr/>
              <a:t>/</a:t>
            </a:r>
            <a:r>
              <a:rPr/>
              <a:t> </a:t>
            </a:r>
            <a:r>
              <a:rPr/>
              <a:t>Wikipedia)</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Chi-squared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sum of </a:t>
                </a:r>
                <a14:m>
                  <m:oMath xmlns:m="http://schemas.openxmlformats.org/officeDocument/2006/math">
                    <m:r>
                      <m:t>k</m:t>
                    </m:r>
                  </m:oMath>
                </a14:m>
                <a:r>
                  <a:rPr/>
                  <a:t> independent, standard normal distributed random variables follows a </a:t>
                </a:r>
                <a14:m>
                  <m:oMath xmlns:m="http://schemas.openxmlformats.org/officeDocument/2006/math">
                    <m:sSup>
                      <m:e>
                        <m:r>
                          <m:t>χ</m:t>
                        </m:r>
                      </m:e>
                      <m:sup>
                        <m:r>
                          <m:t>2</m:t>
                        </m:r>
                      </m:sup>
                    </m:sSup>
                  </m:oMath>
                </a14:m>
                <a:r>
                  <a:rPr/>
                  <a:t> distribution with </a:t>
                </a:r>
                <a14:m>
                  <m:oMath xmlns:m="http://schemas.openxmlformats.org/officeDocument/2006/math">
                    <m:r>
                      <m:t>k</m:t>
                    </m:r>
                  </m:oMath>
                </a14:m>
                <a:r>
                  <a:rPr/>
                  <a:t> degrees of freedom.</a:t>
                </a:r>
              </a:p>
              <a:p>
                <a:pPr lvl="0" marL="0" indent="0">
                  <a:buNone/>
                </a:pPr>
                <a14:m>
                  <m:oMathPara xmlns:m="http://schemas.openxmlformats.org/officeDocument/2006/math">
                    <m:oMathParaPr>
                      <m:jc m:val="center"/>
                    </m:oMathParaPr>
                    <m:oMath>
                      <m:sSub>
                        <m:e>
                          <m:r>
                            <m:t>Z</m:t>
                          </m:r>
                        </m:e>
                        <m:sub>
                          <m:r>
                            <m:t>i</m:t>
                          </m:r>
                        </m:sub>
                      </m:sSub>
                      <m:limLow>
                        <m:e>
                          <m:r>
                            <m:t>∼</m:t>
                          </m:r>
                        </m:e>
                        <m:lim>
                          <m:r>
                            <m:t>i</m:t>
                          </m:r>
                          <m:r>
                            <m:t>i</m:t>
                          </m:r>
                          <m:r>
                            <m:t>d</m:t>
                          </m:r>
                        </m:lim>
                      </m:limLow>
                      <m:r>
                        <m:rPr>
                          <m:sty m:val="p"/>
                          <m:scr m:val="script"/>
                        </m:rPr>
                        <m:t>N</m:t>
                      </m:r>
                      <m:r>
                        <m:t>(</m:t>
                      </m:r>
                      <m:r>
                        <m:t>0</m:t>
                      </m:r>
                      <m:r>
                        <m:t>,</m:t>
                      </m:r>
                      <m:r>
                        <m:t>1</m:t>
                      </m:r>
                      <m:r>
                        <m:t>)</m:t>
                      </m:r>
                      <m:r>
                        <m:t>,</m:t>
                      </m:r>
                      <m:r>
                        <m:t>i</m:t>
                      </m:r>
                      <m:r>
                        <m:t>=</m:t>
                      </m:r>
                      <m:r>
                        <m:t>1</m:t>
                      </m:r>
                      <m:r>
                        <m:t>,</m:t>
                      </m:r>
                      <m:r>
                        <m:t>.</m:t>
                      </m:r>
                      <m:r>
                        <m:t>.</m:t>
                      </m:r>
                      <m:r>
                        <m:t>.</m:t>
                      </m:r>
                      <m:r>
                        <m:t>,</m:t>
                      </m:r>
                      <m:r>
                        <m:t>k</m:t>
                      </m:r>
                      <m:r>
                        <m:t> </m:t>
                      </m:r>
                      <m:r>
                        <m:t> </m:t>
                      </m:r>
                      <m:r>
                        <m:t> </m:t>
                      </m:r>
                      <m:r>
                        <m:t>⇒</m:t>
                      </m:r>
                      <m:r>
                        <m:t> </m:t>
                      </m:r>
                      <m:r>
                        <m:t> </m:t>
                      </m:r>
                      <m:r>
                        <m:t> </m:t>
                      </m:r>
                      <m:r>
                        <m:t>X</m:t>
                      </m:r>
                      <m:r>
                        <m:t>=</m:t>
                      </m:r>
                      <m:nary>
                        <m:naryPr>
                          <m:chr m:val="∑"/>
                          <m:limLoc m:val="undOvr"/>
                          <m:subHide m:val="0"/>
                          <m:supHide m:val="0"/>
                        </m:naryPr>
                        <m:sub>
                          <m:r>
                            <m:t>i</m:t>
                          </m:r>
                          <m:r>
                            <m:t>=</m:t>
                          </m:r>
                          <m:r>
                            <m:t>1</m:t>
                          </m:r>
                        </m:sub>
                        <m:sup>
                          <m:r>
                            <m:t>k</m:t>
                          </m:r>
                        </m:sup>
                        <m:e>
                          <m:sSubSup>
                            <m:e>
                              <m:r>
                                <m:t>Z</m:t>
                              </m:r>
                            </m:e>
                            <m:sub>
                              <m:r>
                                <m:t>i</m:t>
                              </m:r>
                            </m:sub>
                            <m:sup>
                              <m:r>
                                <m:t>2</m:t>
                              </m:r>
                            </m:sup>
                          </m:sSubSup>
                        </m:e>
                      </m:nary>
                      <m:r>
                        <m:t>∼</m:t>
                      </m:r>
                      <m:sSubSup>
                        <m:e>
                          <m:r>
                            <m:t>χ</m:t>
                          </m:r>
                        </m:e>
                        <m:sub>
                          <m:r>
                            <m:t>k</m:t>
                          </m:r>
                        </m:sub>
                        <m:sup>
                          <m:r>
                            <m:t>2</m:t>
                          </m:r>
                        </m:sup>
                      </m:sSub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k</m:t>
                      </m:r>
                      <m:r>
                        <m:t>,</m:t>
                      </m:r>
                      <m:r>
                        <m:t> </m:t>
                      </m:r>
                      <m:r>
                        <m:t>V</m:t>
                      </m:r>
                      <m:r>
                        <m:t>a</m:t>
                      </m:r>
                      <m:r>
                        <m:t>r</m:t>
                      </m:r>
                      <m:r>
                        <m:t>(</m:t>
                      </m:r>
                      <m:r>
                        <m:t>X</m:t>
                      </m:r>
                      <m:r>
                        <m:t>)</m:t>
                      </m:r>
                      <m:r>
                        <m:t>=</m:t>
                      </m:r>
                      <m:r>
                        <m:t>2</m:t>
                      </m:r>
                      <m:r>
                        <m:t>k</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Important in statistical hypothesis testing, more rarely used to directly model data.</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distribution arises in parameter estimation and hypothesis testing.</a:t>
                </a:r>
              </a:p>
              <a:p>
                <a:pPr lvl="0" marL="0" indent="0">
                  <a:buNone/>
                </a:pPr>
                <a:r>
                  <a:rPr/>
                  <a:t>Let </a:t>
                </a:r>
                <a14:m>
                  <m:oMath xmlns:m="http://schemas.openxmlformats.org/officeDocument/2006/math">
                    <m:sSub>
                      <m:e>
                        <m:r>
                          <m:t>z</m:t>
                        </m:r>
                      </m:e>
                      <m:sub>
                        <m:r>
                          <m:t>i</m:t>
                        </m:r>
                      </m:sub>
                    </m:sSub>
                    <m:sSub>
                      <m:e>
                        <m:r>
                          <m:t>∼</m:t>
                        </m:r>
                      </m:e>
                      <m:sub>
                        <m:r>
                          <m:t>i</m:t>
                        </m:r>
                        <m:r>
                          <m:t>i</m:t>
                        </m:r>
                        <m:r>
                          <m:t>d</m:t>
                        </m:r>
                      </m:sub>
                    </m:sSub>
                    <m:r>
                      <m:rPr>
                        <m:sty m:val="p"/>
                        <m:scr m:val="script"/>
                      </m:rPr>
                      <m:t>N</m:t>
                    </m:r>
                    <m:r>
                      <m:t>(</m:t>
                    </m:r>
                    <m:r>
                      <m:t>μ</m:t>
                    </m:r>
                    <m:r>
                      <m:t>,</m:t>
                    </m:r>
                    <m:sSup>
                      <m:e>
                        <m:r>
                          <m:t>σ</m:t>
                        </m:r>
                      </m:e>
                      <m:sup>
                        <m:r>
                          <m:t>2</m:t>
                        </m:r>
                      </m:sup>
                    </m:sSup>
                    <m:r>
                      <m:t>)</m:t>
                    </m:r>
                    <m:r>
                      <m:t>,</m:t>
                    </m:r>
                    <m:r>
                      <m:t>i</m:t>
                    </m:r>
                    <m:r>
                      <m:t>=</m:t>
                    </m:r>
                    <m:r>
                      <m:t>1</m:t>
                    </m:r>
                    <m:r>
                      <m:t>,</m:t>
                    </m:r>
                    <m:r>
                      <m:t>.</m:t>
                    </m:r>
                    <m:r>
                      <m:t>.</m:t>
                    </m:r>
                    <m:r>
                      <m:t>.</m:t>
                    </m:r>
                    <m:r>
                      <m:t>,</m:t>
                    </m:r>
                    <m:r>
                      <m:t>n</m:t>
                    </m:r>
                  </m:oMath>
                </a14:m>
                <a:r>
                  <a:rPr/>
                  <a:t>. Define</a:t>
                </a:r>
              </a:p>
              <a:p>
                <a:pPr lvl="0" marL="0" indent="0">
                  <a:buNone/>
                </a:pPr>
                <a14:m>
                  <m:oMath xmlns:m="http://schemas.openxmlformats.org/officeDocument/2006/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and </a:t>
                </a:r>
                <a14:m>
                  <m:oMath xmlns:m="http://schemas.openxmlformats.org/officeDocument/2006/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a14:m>
              </a:p>
              <a:p>
                <a:pPr lvl="0" marL="0" indent="0">
                  <a:buNone/>
                </a:pPr>
                <a:r>
                  <a:rPr/>
                  <a:t>Then</a:t>
                </a:r>
              </a:p>
              <a:p>
                <a:pPr lvl="0" marL="0" indent="0">
                  <a:buNone/>
                </a:pPr>
                <a14:m>
                  <m:oMathPara xmlns:m="http://schemas.openxmlformats.org/officeDocument/2006/math">
                    <m:oMathParaPr>
                      <m:jc m:val="center"/>
                    </m:oMathParaPr>
                    <m:oMath>
                      <m:r>
                        <m:t>T</m:t>
                      </m:r>
                      <m:r>
                        <m:t>=</m:t>
                      </m:r>
                      <m:f>
                        <m:fPr>
                          <m:type m:val="bar"/>
                        </m:fPr>
                        <m:num>
                          <m:bar>
                            <m:barPr>
                              <m:pos m:val="top"/>
                            </m:barPr>
                            <m:e>
                              <m:r>
                                <m:t>X</m:t>
                              </m:r>
                            </m:e>
                          </m:bar>
                          <m:r>
                            <m:t>−</m:t>
                          </m:r>
                          <m:r>
                            <m:t>μ</m:t>
                          </m:r>
                        </m:num>
                        <m:den>
                          <m:r>
                            <m:t>S</m:t>
                          </m:r>
                          <m:r>
                            <m:t>/</m:t>
                          </m:r>
                          <m:rad>
                            <m:radPr>
                              <m:degHide m:val="1"/>
                            </m:radPr>
                            <m:deg/>
                            <m:e>
                              <m:r>
                                <m:t>n</m:t>
                              </m:r>
                            </m:e>
                          </m:rad>
                        </m:den>
                      </m:f>
                      <m:r>
                        <m:t>∼</m:t>
                      </m:r>
                      <m:sSub>
                        <m:e>
                          <m:r>
                            <m:t>t</m:t>
                          </m:r>
                        </m:e>
                        <m:sub>
                          <m:r>
                            <m:t>n</m:t>
                          </m:r>
                          <m:r>
                            <m:t>−</m:t>
                          </m:r>
                          <m:r>
                            <m:t>1</m:t>
                          </m:r>
                        </m:sub>
                      </m:sSub>
                    </m:oMath>
                  </m:oMathPara>
                </a14:m>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degrees of freedom of the distribution, </a:t>
                </a:r>
                <a14:m>
                  <m:oMath xmlns:m="http://schemas.openxmlformats.org/officeDocument/2006/math">
                    <m:r>
                      <m:t>ν</m:t>
                    </m:r>
                    <m:r>
                      <m:t>=</m:t>
                    </m:r>
                    <m:r>
                      <m:t>n</m:t>
                    </m:r>
                    <m:r>
                      <m:t>−</m:t>
                    </m:r>
                    <m:r>
                      <m:t>1</m:t>
                    </m:r>
                  </m:oMath>
                </a14:m>
                <a:r>
                  <a:rPr/>
                  <a:t> above, does not need to be integer valued, but can take any real value </a:t>
                </a:r>
                <a14:m>
                  <m:oMath xmlns:m="http://schemas.openxmlformats.org/officeDocument/2006/math">
                    <m:r>
                      <m:t>ν</m:t>
                    </m:r>
                    <m:r>
                      <m:t>&gt;</m:t>
                    </m:r>
                    <m:r>
                      <m:t>0</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1</m:t>
                      </m:r>
                      <m:r>
                        <m:rPr>
                          <m:sty m:val="p"/>
                        </m:rPr>
                        <m:t> if </m:t>
                      </m:r>
                      <m:r>
                        <m:t>ν</m:t>
                      </m:r>
                      <m:r>
                        <m:t>&gt;</m:t>
                      </m:r>
                      <m:r>
                        <m:t>1</m:t>
                      </m:r>
                      <m:r>
                        <m:rPr>
                          <m:sty m:val="p"/>
                        </m:rPr>
                        <m:t> otherwise undefined</m:t>
                      </m:r>
                    </m:oMath>
                  </m:oMathPara>
                </a14:m>
              </a:p>
              <a:p>
                <a:pPr lvl="0" marL="0" indent="0">
                  <a:buNone/>
                </a:pPr>
                <a14:m>
                  <m:oMathPara xmlns:m="http://schemas.openxmlformats.org/officeDocument/2006/math">
                    <m:oMathParaPr>
                      <m:jc m:val="center"/>
                    </m:oMathParaPr>
                    <m:oMath>
                      <m:r>
                        <m:t>V</m:t>
                      </m:r>
                      <m:r>
                        <m:t>a</m:t>
                      </m:r>
                      <m:r>
                        <m:t>r</m:t>
                      </m:r>
                      <m:r>
                        <m:t>(</m:t>
                      </m:r>
                      <m:r>
                        <m:t>X</m:t>
                      </m:r>
                      <m:r>
                        <m:t>)</m:t>
                      </m:r>
                      <m:r>
                        <m:t>=</m:t>
                      </m:r>
                      <m:r>
                        <m:t>ν</m:t>
                      </m:r>
                      <m:r>
                        <m:t>/</m:t>
                      </m:r>
                      <m:r>
                        <m:t>(</m:t>
                      </m:r>
                      <m:r>
                        <m:t>ν</m:t>
                      </m:r>
                      <m:r>
                        <m:t>−</m:t>
                      </m:r>
                      <m:r>
                        <m:t>2</m:t>
                      </m:r>
                      <m:r>
                        <m:t>)</m:t>
                      </m:r>
                      <m:r>
                        <m:rPr>
                          <m:sty m:val="p"/>
                        </m:rPr>
                        <m:t> if </m:t>
                      </m:r>
                      <m:r>
                        <m:t>ν</m:t>
                      </m:r>
                      <m:r>
                        <m:t>&gt;</m:t>
                      </m:r>
                      <m:r>
                        <m:t>2</m:t>
                      </m:r>
                      <m:r>
                        <m:t>,</m:t>
                      </m:r>
                      <m:r>
                        <m:t> </m:t>
                      </m:r>
                      <m:r>
                        <m:t>∞</m:t>
                      </m:r>
                      <m:r>
                        <m:rPr>
                          <m:sty m:val="p"/>
                        </m:rPr>
                        <m:t> if </m:t>
                      </m:r>
                      <m:r>
                        <m:t>1</m:t>
                      </m:r>
                      <m:r>
                        <m:t>&lt;</m:t>
                      </m:r>
                      <m:r>
                        <m:t>ν</m:t>
                      </m:r>
                      <m:r>
                        <m:t>≤</m:t>
                      </m:r>
                      <m:r>
                        <m:t>2</m:t>
                      </m:r>
                      <m:r>
                        <m:rPr>
                          <m:sty m:val="p"/>
                        </m:rPr>
                        <m:t>, undefined otherwise</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Like the normal distribution, the t distribution is bell-shaped, but has heavier tails, meaning observations further away from the mean are more likely.</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8</a:t>
            </a:r>
            <a:r>
              <a:rPr sz="1800">
                <a:latin typeface="Courier"/>
              </a:rPr>
              <a:t>,</a:t>
            </a:r>
            <a:r>
              <a:rPr sz="1800">
                <a:solidFill>
                  <a:srgbClr val="40A070"/>
                </a:solidFill>
                <a:latin typeface="Courier"/>
              </a:rPr>
              <a:t>8</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0.25</a:t>
            </a:r>
            <a:r>
              <a:rPr sz="1800">
                <a:latin typeface="Courier"/>
              </a:rPr>
              <a:t>); p2x&lt;-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1</a:t>
            </a:r>
            <a:r>
              <a:rPr sz="1800">
                <a:latin typeface="Courier"/>
              </a:rPr>
              <a:t>)</a:t>
            </a:r>
            <a:br/>
            <a:r>
              <a:rPr sz="1800">
                <a:latin typeface="Courier"/>
              </a:rPr>
              <a:t>p3x&lt;-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5</a:t>
            </a:r>
            <a:r>
              <a:rPr sz="1800">
                <a:latin typeface="Courier"/>
              </a:rPr>
              <a:t>); p4x&lt;-</a:t>
            </a:r>
            <a:r>
              <a:rPr sz="1800" b="1">
                <a:solidFill>
                  <a:srgbClr val="007020"/>
                </a:solidFill>
                <a:latin typeface="Courier"/>
              </a:rPr>
              <a:t>dt</a:t>
            </a:r>
            <a:r>
              <a:rPr sz="1800">
                <a:latin typeface="Courier"/>
              </a:rPr>
              <a:t>(x,</a:t>
            </a:r>
            <a:r>
              <a:rPr sz="1800">
                <a:solidFill>
                  <a:srgbClr val="902000"/>
                </a:solidFill>
                <a:latin typeface="Courier"/>
              </a:rPr>
              <a:t>df=</a:t>
            </a:r>
            <a:r>
              <a:rPr sz="1800">
                <a:solidFill>
                  <a:srgbClr val="40A070"/>
                </a:solidFill>
                <a:latin typeface="Courier"/>
              </a:rPr>
              <a:t>100</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"k="</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0.25</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100</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0.05</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"Student's t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Student’s</a:t>
            </a:r>
            <a:r>
              <a:rPr/>
              <a:t> </a:t>
            </a:r>
            <a:r>
              <a:rPr/>
              <a:t>t</a:t>
            </a:r>
          </a:p>
        </p:txBody>
      </p:sp>
      <p:pic>
        <p:nvPicPr>
          <p:cNvPr descr="images/gosset.jpg" id="0" name="Picture 1"/>
          <p:cNvPicPr>
            <a:picLocks noGrp="1" noChangeAspect="1"/>
          </p:cNvPicPr>
          <p:nvPr/>
        </p:nvPicPr>
        <p:blipFill>
          <a:blip r:embed="rId2"/>
          <a:stretch>
            <a:fillRect/>
          </a:stretch>
        </p:blipFill>
        <p:spPr bwMode="auto">
          <a:xfrm>
            <a:off x="4483100" y="1816100"/>
            <a:ext cx="3225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William</a:t>
            </a:r>
            <a:r>
              <a:rPr/>
              <a:t> </a:t>
            </a:r>
            <a:r>
              <a:rPr/>
              <a:t>Sealy</a:t>
            </a:r>
            <a:r>
              <a:rPr/>
              <a:t> </a:t>
            </a:r>
            <a:r>
              <a:rPr/>
              <a:t>Gosset,</a:t>
            </a:r>
            <a:r>
              <a:rPr/>
              <a:t> </a:t>
            </a:r>
            <a:r>
              <a:rPr/>
              <a:t>aka</a:t>
            </a:r>
            <a:r>
              <a:rPr/>
              <a:t> </a:t>
            </a:r>
            <a:r>
              <a:rPr/>
              <a:t>“</a:t>
            </a:r>
            <a:r>
              <a:rPr/>
              <a:t>Student</a:t>
            </a:r>
            <a:r>
              <a:rPr/>
              <a:t>”</a:t>
            </a:r>
            <a:r>
              <a:rPr/>
              <a:t> </a:t>
            </a:r>
            <a:r>
              <a:rPr/>
              <a:t>(public</a:t>
            </a:r>
            <a:r>
              <a:rPr/>
              <a:t> </a:t>
            </a:r>
            <a:r>
              <a:rPr/>
              <a:t>domain</a:t>
            </a:r>
            <a:r>
              <a:rPr/>
              <a:t> </a:t>
            </a:r>
            <a:r>
              <a:rPr/>
              <a:t>/</a:t>
            </a:r>
            <a:r>
              <a:rPr/>
              <a:t> </a:t>
            </a:r>
            <a:r>
              <a:rPr/>
              <a:t>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Also a distribution that arises as the null hypothesis of a test statistic.</a:t>
                </a:r>
              </a:p>
              <a:p>
                <a:pPr lvl="0" marL="0" indent="0">
                  <a:buNone/>
                </a:pPr>
                <a14:m>
                  <m:oMathPara xmlns:m="http://schemas.openxmlformats.org/officeDocument/2006/math">
                    <m:oMathParaPr>
                      <m:jc m:val="center"/>
                    </m:oMathParaPr>
                    <m:oMath>
                      <m:r>
                        <m:t> </m:t>
                      </m:r>
                    </m:oMath>
                  </m:oMathPara>
                </a14:m>
              </a:p>
              <a:p>
                <a:pPr lvl="0" marL="0" indent="0">
                  <a:buNone/>
                </a:pPr>
                <a:r>
                  <a:rPr/>
                  <a:t>If two independent random variables </a:t>
                </a:r>
                <a14:m>
                  <m:oMath xmlns:m="http://schemas.openxmlformats.org/officeDocument/2006/math">
                    <m:sSub>
                      <m:e>
                        <m:r>
                          <m:t>X</m:t>
                        </m:r>
                      </m:e>
                      <m:sub>
                        <m:r>
                          <m:t>1</m:t>
                        </m:r>
                      </m:sub>
                    </m:sSub>
                    <m:r>
                      <m:t>∼</m:t>
                    </m:r>
                    <m:sSubSup>
                      <m:e>
                        <m:r>
                          <m:t>χ</m:t>
                        </m:r>
                      </m:e>
                      <m:sub>
                        <m:r>
                          <m:t>k</m:t>
                        </m:r>
                        <m:r>
                          <m:t>1</m:t>
                        </m:r>
                      </m:sub>
                      <m:sup>
                        <m:r>
                          <m:t>2</m:t>
                        </m:r>
                      </m:sup>
                    </m:sSubSup>
                  </m:oMath>
                </a14:m>
                <a:r>
                  <a:rPr/>
                  <a:t>, </a:t>
                </a:r>
                <a14:m>
                  <m:oMath xmlns:m="http://schemas.openxmlformats.org/officeDocument/2006/math">
                    <m:sSub>
                      <m:e>
                        <m:r>
                          <m:t>X</m:t>
                        </m:r>
                      </m:e>
                      <m:sub>
                        <m:r>
                          <m:t>2</m:t>
                        </m:r>
                      </m:sub>
                    </m:sSub>
                    <m:r>
                      <m:t>∼</m:t>
                    </m:r>
                    <m:sSubSup>
                      <m:e>
                        <m:r>
                          <m:t>χ</m:t>
                        </m:r>
                      </m:e>
                      <m:sub>
                        <m:r>
                          <m:t>k</m:t>
                        </m:r>
                        <m:r>
                          <m:t>2</m:t>
                        </m:r>
                      </m:sub>
                      <m:sup>
                        <m:r>
                          <m:t>2</m:t>
                        </m:r>
                      </m:sup>
                    </m:sSubSup>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F</m:t>
                      </m:r>
                      <m:r>
                        <m:t>=</m:t>
                      </m:r>
                      <m:f>
                        <m:fPr>
                          <m:type m:val="bar"/>
                        </m:fPr>
                        <m:num>
                          <m:sSub>
                            <m:e>
                              <m:r>
                                <m:t>X</m:t>
                              </m:r>
                            </m:e>
                            <m:sub>
                              <m:r>
                                <m:t>1</m:t>
                              </m:r>
                            </m:sub>
                          </m:sSub>
                          <m:r>
                            <m:t>/</m:t>
                          </m:r>
                          <m:sSub>
                            <m:e>
                              <m:r>
                                <m:t>k</m:t>
                              </m:r>
                            </m:e>
                            <m:sub>
                              <m:r>
                                <m:t>1</m:t>
                              </m:r>
                            </m:sub>
                          </m:sSub>
                        </m:num>
                        <m:den>
                          <m:sSub>
                            <m:e>
                              <m:r>
                                <m:t>X</m:t>
                              </m:r>
                            </m:e>
                            <m:sub>
                              <m:r>
                                <m:t>2</m:t>
                              </m:r>
                            </m:sub>
                          </m:sSub>
                          <m:r>
                            <m:t>/</m:t>
                          </m:r>
                          <m:sSub>
                            <m:e>
                              <m:r>
                                <m:t>k</m:t>
                              </m:r>
                            </m:e>
                            <m:sub>
                              <m:r>
                                <m:t>2</m:t>
                              </m:r>
                            </m:sub>
                          </m:sSub>
                        </m:den>
                      </m:f>
                      <m:r>
                        <m:t>∼</m:t>
                      </m:r>
                      <m:sSub>
                        <m:e>
                          <m:r>
                            <m:t>F</m:t>
                          </m:r>
                        </m:e>
                        <m:sub>
                          <m:sSub>
                            <m:e>
                              <m:r>
                                <m:t>k</m:t>
                              </m:r>
                            </m:e>
                            <m:sub>
                              <m:r>
                                <m:t>1</m:t>
                              </m:r>
                            </m:sub>
                          </m:sSub>
                          <m:r>
                            <m:t>,</m:t>
                          </m:r>
                          <m:sSub>
                            <m:e>
                              <m:r>
                                <m:t>k</m:t>
                              </m:r>
                            </m:e>
                            <m:sub>
                              <m:r>
                                <m:t>2</m:t>
                              </m:r>
                            </m:sub>
                          </m:sSub>
                        </m:sub>
                      </m:sSub>
                    </m:oMath>
                  </m:oMathPara>
                </a14:m>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relationships</a:t>
            </a:r>
          </a:p>
        </p:txBody>
      </p:sp>
      <p:pic>
        <p:nvPicPr>
          <p:cNvPr descr="images/CasellaBerger_DistRels.jpg" id="0" name="Picture 1"/>
          <p:cNvPicPr>
            <a:picLocks noGrp="1" noChangeAspect="1"/>
          </p:cNvPicPr>
          <p:nvPr/>
        </p:nvPicPr>
        <p:blipFill>
          <a:blip r:embed="rId2"/>
          <a:stretch>
            <a:fillRect/>
          </a:stretch>
        </p:blipFill>
        <p:spPr bwMode="auto">
          <a:xfrm>
            <a:off x="4305300" y="1816100"/>
            <a:ext cx="35814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Relationships</a:t>
            </a:r>
            <a:r>
              <a:rPr/>
              <a:t> </a:t>
            </a:r>
            <a:r>
              <a:rPr/>
              <a:t>between</a:t>
            </a:r>
            <a:r>
              <a:rPr/>
              <a:t> </a:t>
            </a:r>
            <a:r>
              <a:rPr/>
              <a:t>common</a:t>
            </a:r>
            <a:r>
              <a:rPr/>
              <a:t> </a:t>
            </a:r>
            <a:r>
              <a:rPr/>
              <a:t>distributions.</a:t>
            </a:r>
            <a:r>
              <a:rPr/>
              <a:t> </a:t>
            </a:r>
            <a:r>
              <a:rPr/>
              <a:t>(Casella,</a:t>
            </a:r>
            <a:r>
              <a:rPr/>
              <a:t> </a:t>
            </a:r>
            <a:r>
              <a:rPr/>
              <a:t>G.,</a:t>
            </a:r>
            <a:r>
              <a:rPr/>
              <a:t> </a:t>
            </a:r>
            <a:r>
              <a:rPr/>
              <a:t>Berger,</a:t>
            </a:r>
            <a:r>
              <a:rPr/>
              <a:t> </a:t>
            </a:r>
            <a:r>
              <a:rPr/>
              <a:t>R.L.</a:t>
            </a:r>
            <a:r>
              <a:rPr/>
              <a:t> </a:t>
            </a:r>
            <a:r>
              <a:rPr/>
              <a:t>(2002),</a:t>
            </a:r>
            <a:r>
              <a:rPr/>
              <a:t> </a:t>
            </a:r>
            <a:r>
              <a:rPr i="1"/>
              <a:t>Statistical</a:t>
            </a:r>
            <a:r>
              <a:rPr i="1"/>
              <a:t> </a:t>
            </a:r>
            <a:r>
              <a:rPr i="1"/>
              <a:t>Inference</a:t>
            </a:r>
            <a:r>
              <a:rPr/>
              <a:t>,</a:t>
            </a:r>
            <a:r>
              <a:rPr/>
              <a:t> </a:t>
            </a:r>
            <a:r>
              <a:rPr/>
              <a:t>2</a:t>
            </a:r>
            <a:r>
              <a:rPr baseline="30000"/>
              <a:t>nd</a:t>
            </a:r>
            <a:r>
              <a:rPr/>
              <a:t> </a:t>
            </a:r>
            <a:r>
              <a:rPr/>
              <a:t>ed.,</a:t>
            </a:r>
            <a:r>
              <a:rPr/>
              <a:t> </a:t>
            </a:r>
            <a:r>
              <a:rPr/>
              <a:t>Duxbury)</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Central</a:t>
            </a:r>
            <a:r>
              <a:rPr/>
              <a:t> </a:t>
            </a:r>
            <a:r>
              <a:rPr/>
              <a:t>Limit</a:t>
            </a:r>
            <a:r>
              <a:rPr/>
              <a:t> </a:t>
            </a:r>
            <a:r>
              <a:rPr/>
              <a:t>Theorem</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Almost all of the studies you will work on will consist of drawing one (or several) samples that permits you to make inferences about a population (or several) of interest.</a:t>
            </a:r>
          </a:p>
          <a:p>
            <a:pPr lvl="0" marL="0" indent="0">
              <a:buNone/>
            </a:pPr>
            <a:r>
              <a:rPr/>
              <a:t>How you sample from your population will impact your analysis. Objective assessment can only be made for </a:t>
            </a:r>
            <a:r>
              <a:rPr b="1"/>
              <a:t>probability samples</a:t>
            </a:r>
            <a:r>
              <a:rPr/>
              <a:t>, i.e. for samples where the inclusion probability is known and positive for every unit in the target population. In a </a:t>
            </a:r>
            <a:r>
              <a:rPr b="1"/>
              <a:t>simple random sample</a:t>
            </a:r>
            <a:r>
              <a:rPr/>
              <a:t> all units are sampled with equal probability from the target population.</a:t>
            </a:r>
          </a:p>
          <a:p>
            <a:pPr lvl="0" marL="0" indent="0">
              <a:buNone/>
            </a:pPr>
            <a:r>
              <a:rPr/>
              <a:t>For every unit in the sample you observe one or several variables. In probability samples, these can be viewed as random variables.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we are not interested in the individual outcomes of the sample, but rather in some sample statistic. A </a:t>
                </a:r>
                <a:r>
                  <a:rPr b="1"/>
                  <a:t>statistic</a:t>
                </a:r>
                <a:r>
                  <a:rPr/>
                  <a:t> is a function of the sample observations </a:t>
                </a:r>
                <a14:m>
                  <m:oMath xmlns:m="http://schemas.openxmlformats.org/officeDocument/2006/math">
                    <m:sSub>
                      <m:e>
                        <m:r>
                          <m:t>X</m:t>
                        </m:r>
                      </m:e>
                      <m:sub>
                        <m:r>
                          <m:t>i</m:t>
                        </m:r>
                      </m:sub>
                    </m:sSub>
                  </m:oMath>
                </a14:m>
                <a:r>
                  <a:rPr/>
                  <a:t> and is therefore itself a random variable.</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the sample mean </a:t>
                </a:r>
                <a14:m>
                  <m:oMath xmlns:m="http://schemas.openxmlformats.org/officeDocument/2006/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(sample fraction if </a:t>
                </a:r>
                <a14:m>
                  <m:oMath xmlns:m="http://schemas.openxmlformats.org/officeDocument/2006/math">
                    <m:sSub>
                      <m:e>
                        <m:r>
                          <m:t>X</m:t>
                        </m:r>
                      </m:e>
                      <m:sub>
                        <m:r>
                          <m:t>i</m:t>
                        </m:r>
                      </m:sub>
                    </m:sSub>
                  </m:oMath>
                </a14:m>
                <a:r>
                  <a:rPr/>
                  <a:t> binary)</a:t>
                </a:r>
              </a:p>
              <a:p>
                <a:pPr lvl="1"/>
                <a:r>
                  <a:rPr/>
                  <a:t>the sample variance </a:t>
                </a:r>
                <a14:m>
                  <m:oMath xmlns:m="http://schemas.openxmlformats.org/officeDocument/2006/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Sampling</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probability distribution of a sample statistic is called its </a:t>
                </a:r>
                <a:r>
                  <a:rPr b="1"/>
                  <a:t>sampling distribution</a:t>
                </a:r>
                <a:r>
                  <a:rPr/>
                  <a:t>.</a:t>
                </a:r>
              </a:p>
              <a:p>
                <a:pPr lvl="0" marL="0" indent="0">
                  <a:buNone/>
                </a:pPr>
                <a:r>
                  <a:rPr/>
                  <a:t>In practice it can be hard to derive the sampling distribution analytically and we need to rely on approximations of this distibution based on so called </a:t>
                </a:r>
                <a:r>
                  <a:rPr b="1"/>
                  <a:t>asymptotic</a:t>
                </a:r>
                <a:r>
                  <a:rPr/>
                  <a:t> results.</a:t>
                </a:r>
              </a:p>
              <a:p>
                <a:pPr lvl="0" marL="0" indent="0">
                  <a:buNone/>
                </a:pPr>
                <a14:m>
                  <m:oMathPara xmlns:m="http://schemas.openxmlformats.org/officeDocument/2006/math">
                    <m:oMathParaPr>
                      <m:jc m:val="center"/>
                    </m:oMathParaPr>
                    <m:oMath>
                      <m:r>
                        <m:t> </m:t>
                      </m:r>
                    </m:oMath>
                  </m:oMathPara>
                </a14:m>
              </a:p>
              <a:p>
                <a:pPr lvl="0" marL="0" indent="0">
                  <a:buNone/>
                </a:pPr>
                <a:r>
                  <a:rPr/>
                  <a:t>The most important of these results is the </a:t>
                </a:r>
                <a:r>
                  <a:rPr b="1"/>
                  <a:t>Central Limit Theorem</a:t>
                </a:r>
                <a:r>
                  <a:rPr/>
                  <a:t>.</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Law</a:t>
            </a:r>
            <a:r>
              <a:rPr/>
              <a:t> </a:t>
            </a:r>
            <a:r>
              <a:rPr/>
              <a:t>of</a:t>
            </a:r>
            <a:r>
              <a:rPr/>
              <a:t> </a:t>
            </a:r>
            <a:r>
              <a:rPr/>
              <a:t>Large</a:t>
            </a:r>
            <a:r>
              <a:rPr/>
              <a:t> </a:t>
            </a:r>
            <a:r>
              <a:rPr/>
              <a:t>Numbers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sSub>
                      <m:e>
                        <m:r>
                          <m:t>X</m:t>
                        </m:r>
                      </m:e>
                      <m:sub>
                        <m:r>
                          <m:t>1</m:t>
                        </m:r>
                      </m:sub>
                    </m:sSub>
                    <m:r>
                      <m:t>,</m:t>
                    </m:r>
                    <m:r>
                      <m:t>.</m:t>
                    </m:r>
                    <m:r>
                      <m:t>.</m:t>
                    </m:r>
                    <m:r>
                      <m:t>.</m:t>
                    </m:r>
                    <m:r>
                      <m:t>,</m:t>
                    </m:r>
                    <m:sSub>
                      <m:e>
                        <m:r>
                          <m:t>X</m:t>
                        </m:r>
                      </m:e>
                      <m:sub>
                        <m:r>
                          <m:t>n</m:t>
                        </m:r>
                      </m:sub>
                    </m:sSub>
                  </m:oMath>
                </a14:m>
                <a:r>
                  <a:rPr/>
                  <a:t> be a sequence of iid random variables, with </a:t>
                </a:r>
                <a14:m>
                  <m:oMath xmlns:m="http://schemas.openxmlformats.org/officeDocument/2006/math">
                    <m:sSub>
                      <m:e>
                        <m:r>
                          <m:t>X</m:t>
                        </m:r>
                      </m:e>
                      <m:sub>
                        <m:r>
                          <m:t>i</m:t>
                        </m:r>
                      </m:sub>
                    </m:sSub>
                    <m:r>
                      <m:t>∼</m:t>
                    </m:r>
                    <m:r>
                      <m:t>F</m:t>
                    </m:r>
                  </m:oMath>
                </a14:m>
                <a:r>
                  <a:rPr/>
                  <a:t>, where F is a distribution with some finite mean </a:t>
                </a:r>
                <a14:m>
                  <m:oMath xmlns:m="http://schemas.openxmlformats.org/officeDocument/2006/math">
                    <m:r>
                      <m:t>μ</m:t>
                    </m:r>
                  </m:oMath>
                </a14:m>
                <a:r>
                  <a:rPr/>
                  <a:t> and a finite variance </a:t>
                </a:r>
                <a14:m>
                  <m:oMath xmlns:m="http://schemas.openxmlformats.org/officeDocument/2006/math">
                    <m:sSup>
                      <m:e>
                        <m:r>
                          <m:t>σ</m:t>
                        </m:r>
                      </m:e>
                      <m:sup>
                        <m:r>
                          <m:t>2</m:t>
                        </m:r>
                      </m:sup>
                    </m:sSup>
                  </m:oMath>
                </a14:m>
                <a:r>
                  <a:rPr/>
                  <a:t>. Let </a:t>
                </a:r>
                <a14:m>
                  <m:oMath xmlns:m="http://schemas.openxmlformats.org/officeDocument/2006/math">
                    <m:sSub>
                      <m:e>
                        <m:bar>
                          <m:barPr>
                            <m:pos m:val="top"/>
                          </m:barPr>
                          <m:e>
                            <m:r>
                              <m:t>X</m:t>
                            </m:r>
                          </m:e>
                        </m:bar>
                      </m:e>
                      <m:sub>
                        <m:r>
                          <m:t>n</m:t>
                        </m:r>
                      </m:sub>
                    </m:sSub>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a14:m>
                <a:r>
                  <a:rPr/>
                  <a:t> be the sample average.</a:t>
                </a:r>
              </a:p>
              <a:p>
                <a:pPr lvl="0" marL="0" indent="0">
                  <a:buNone/>
                </a:pPr>
                <a:r>
                  <a:rPr/>
                  <a:t>The </a:t>
                </a:r>
                <a:r>
                  <a:rPr b="1"/>
                  <a:t>Law of Large Numbers (LLN)</a:t>
                </a:r>
                <a:r>
                  <a:rPr/>
                  <a:t> states that as </a:t>
                </a:r>
                <a14:m>
                  <m:oMath xmlns:m="http://schemas.openxmlformats.org/officeDocument/2006/math">
                    <m:r>
                      <m:t>n</m:t>
                    </m:r>
                    <m:r>
                      <m:t>→</m:t>
                    </m:r>
                    <m:r>
                      <m:t>∞</m:t>
                    </m:r>
                  </m:oMath>
                </a14:m>
                <a:r>
                  <a:rPr/>
                  <a:t>, </a:t>
                </a:r>
                <a14:m>
                  <m:oMath xmlns:m="http://schemas.openxmlformats.org/officeDocument/2006/math">
                    <m:sSub>
                      <m:e>
                        <m:bar>
                          <m:barPr>
                            <m:pos m:val="top"/>
                          </m:barPr>
                          <m:e>
                            <m:r>
                              <m:t>X</m:t>
                            </m:r>
                          </m:e>
                        </m:bar>
                      </m:e>
                      <m:sub>
                        <m:r>
                          <m:t>n</m:t>
                        </m:r>
                      </m:sub>
                    </m:sSub>
                    <m:r>
                      <m:t>→</m:t>
                    </m:r>
                    <m:r>
                      <m:t>μ</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there is a strong and a weak version of this law, depending on what exactly you mean by “</a:t>
                </a:r>
                <a14:m>
                  <m:oMath xmlns:m="http://schemas.openxmlformats.org/officeDocument/2006/math">
                    <m:r>
                      <m:t>→</m:t>
                    </m:r>
                  </m:oMath>
                </a14:m>
                <a:r>
                  <a:rPr/>
                  <a:t>” and they differ slightly in necessary conditions for them to hold.</a:t>
                </a: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While the LLN states that a sample average will get closer and closer to the true mean as the number of samples increases, fluctuating ever more closely around this value, the </a:t>
                </a:r>
                <a:r>
                  <a:rPr b="1"/>
                  <a:t>Central Limit Theorem (CLT)</a:t>
                </a:r>
                <a:r>
                  <a:rPr/>
                  <a:t> goes a step further and describes the distribution of these fluctuations.</a:t>
                </a:r>
              </a:p>
              <a:p>
                <a:pPr lvl="0" marL="0" indent="0">
                  <a:buNone/>
                </a:pPr>
                <a:r>
                  <a:rPr/>
                  <a:t>Let </a:t>
                </a:r>
                <a14:m>
                  <m:oMath xmlns:m="http://schemas.openxmlformats.org/officeDocument/2006/math">
                    <m:sSub>
                      <m:e>
                        <m:r>
                          <m:t>X</m:t>
                        </m:r>
                      </m:e>
                      <m:sub>
                        <m:r>
                          <m:t>1</m:t>
                        </m:r>
                      </m:sub>
                    </m:sSub>
                    <m:r>
                      <m:t>,</m:t>
                    </m:r>
                    <m:r>
                      <m:t>.</m:t>
                    </m:r>
                    <m:r>
                      <m:t>.</m:t>
                    </m:r>
                    <m:r>
                      <m:t>.</m:t>
                    </m:r>
                    <m:r>
                      <m:t>,</m:t>
                    </m:r>
                    <m:sSub>
                      <m:e>
                        <m:r>
                          <m:t>X</m:t>
                        </m:r>
                      </m:e>
                      <m:sub>
                        <m:r>
                          <m:t>n</m:t>
                        </m:r>
                      </m:sub>
                    </m:sSub>
                  </m:oMath>
                </a14:m>
                <a:r>
                  <a:rPr/>
                  <a:t> a sequence of iid random variables, </a:t>
                </a:r>
                <a14:m>
                  <m:oMath xmlns:m="http://schemas.openxmlformats.org/officeDocument/2006/math">
                    <m:sSub>
                      <m:e>
                        <m:r>
                          <m:t>X</m:t>
                        </m:r>
                      </m:e>
                      <m:sub>
                        <m:r>
                          <m:t>i</m:t>
                        </m:r>
                      </m:sub>
                    </m:sSub>
                    <m:r>
                      <m:t>∼</m:t>
                    </m:r>
                    <m:r>
                      <m:t>F</m:t>
                    </m:r>
                  </m:oMath>
                </a14:m>
                <a:r>
                  <a:rPr/>
                  <a:t> a distribution with finite mean </a:t>
                </a:r>
                <a14:m>
                  <m:oMath xmlns:m="http://schemas.openxmlformats.org/officeDocument/2006/math">
                    <m:r>
                      <m:t>μ</m:t>
                    </m:r>
                  </m:oMath>
                </a14:m>
                <a:r>
                  <a:rPr/>
                  <a:t> and finite variance </a:t>
                </a:r>
                <a14:m>
                  <m:oMath xmlns:m="http://schemas.openxmlformats.org/officeDocument/2006/math">
                    <m:sSup>
                      <m:e>
                        <m:r>
                          <m:t>σ</m:t>
                        </m:r>
                      </m:e>
                      <m:sup>
                        <m:r>
                          <m:t>2</m:t>
                        </m:r>
                      </m:sup>
                    </m:sSup>
                  </m:oMath>
                </a14:m>
                <a:r>
                  <a:rPr/>
                  <a:t>. Then</a:t>
                </a:r>
              </a:p>
              <a:p>
                <a:pPr lvl="0" marL="0" indent="0">
                  <a:buNone/>
                </a:pPr>
                <a14:m>
                  <m:oMathPara xmlns:m="http://schemas.openxmlformats.org/officeDocument/2006/math">
                    <m:oMathParaPr>
                      <m:jc m:val="center"/>
                    </m:oMathParaPr>
                    <m:oMath>
                      <m:f>
                        <m:fPr>
                          <m:type m:val="bar"/>
                        </m:fPr>
                        <m:num>
                          <m:bar>
                            <m:barPr>
                              <m:pos m:val="top"/>
                            </m:barPr>
                            <m:e>
                              <m:r>
                                <m:t>X</m:t>
                              </m:r>
                            </m:e>
                          </m:bar>
                          <m:r>
                            <m:t>−</m:t>
                          </m:r>
                          <m:r>
                            <m:t>μ</m:t>
                          </m:r>
                        </m:num>
                        <m:den>
                          <m:r>
                            <m:t>σ</m:t>
                          </m:r>
                          <m:r>
                            <m:t>/</m:t>
                          </m:r>
                          <m:rad>
                            <m:radPr>
                              <m:degHide m:val="1"/>
                            </m:radPr>
                            <m:deg/>
                            <m:e>
                              <m:r>
                                <m:t>n</m:t>
                              </m:r>
                            </m:e>
                          </m:rad>
                        </m:den>
                      </m:f>
                      <m:limUpp>
                        <m:e>
                          <m:r>
                            <m:t>→</m:t>
                          </m:r>
                        </m:e>
                        <m:lim>
                          <m:r>
                            <m:t>D</m:t>
                          </m:r>
                        </m:lim>
                      </m:limUpp>
                      <m:r>
                        <m:rPr>
                          <m:sty m:val="p"/>
                          <m:scr m:val="script"/>
                        </m:rPr>
                        <m:t>N</m:t>
                      </m:r>
                      <m:r>
                        <m:t>(</m:t>
                      </m:r>
                      <m:r>
                        <m:t>0</m:t>
                      </m:r>
                      <m:r>
                        <m:t>,</m:t>
                      </m:r>
                      <m:r>
                        <m:t>1</m:t>
                      </m:r>
                      <m:r>
                        <m:t>)</m:t>
                      </m:r>
                    </m:oMath>
                  </m:oMathPara>
                </a14:m>
              </a:p>
              <a:p>
                <a:pPr lvl="0" marL="0" indent="0">
                  <a:buNone/>
                </a:pPr>
                <a:r>
                  <a:rPr/>
                  <a:t>where </a:t>
                </a:r>
                <a14:m>
                  <m:oMath xmlns:m="http://schemas.openxmlformats.org/officeDocument/2006/math">
                    <m:limUpp>
                      <m:e>
                        <m:r>
                          <m:t>→</m:t>
                        </m:r>
                      </m:e>
                      <m:lim>
                        <m:r>
                          <m:t>D</m:t>
                        </m:r>
                      </m:lim>
                    </m:limUpp>
                  </m:oMath>
                </a14:m>
                <a:r>
                  <a:rPr/>
                  <a:t> denotes convergence in distribution.</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CLT is central / key in statistics because:</a:t>
                </a:r>
              </a:p>
              <a:p>
                <a:pPr lvl="1"/>
                <a:r>
                  <a:rPr/>
                  <a:t>Any statistic that is a sum of enough random variables with similar distributions will be approximately normally distributed.</a:t>
                </a:r>
              </a:p>
              <a:p>
                <a:pPr lvl="1"/>
                <a:r>
                  <a:rPr/>
                  <a:t>The normal distribution can be used to approximate the sampling distributions of many statistics, and the statistical theory for the normal distribution can be used to derive properties.</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Normal approximation to the binomial.</a:t>
                </a:r>
              </a:p>
              <a:p>
                <a:pPr lvl="1"/>
                <a:r>
                  <a:rPr/>
                  <a:t>t test robust against deviations from normality.</a:t>
                </a:r>
              </a:p>
              <a:p>
                <a:pPr lvl="1"/>
                <a:r>
                  <a:rPr/>
                  <a:t>Height distributions of humans.</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generateMeans&lt;-</a:t>
            </a:r>
            <a:r>
              <a:rPr sz="1800" b="1">
                <a:solidFill>
                  <a:srgbClr val="007020"/>
                </a:solidFill>
                <a:latin typeface="Courier"/>
              </a:rPr>
              <a:t>function</a:t>
            </a:r>
            <a:r>
              <a:rPr sz="1800">
                <a:latin typeface="Courier"/>
              </a:rPr>
              <a:t>(</a:t>
            </a:r>
            <a:r>
              <a:rPr sz="1800">
                <a:solidFill>
                  <a:srgbClr val="902000"/>
                </a:solidFill>
                <a:latin typeface="Courier"/>
              </a:rPr>
              <a:t>n=</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50</a:t>
            </a:r>
            <a:r>
              <a:rPr sz="1800">
                <a:latin typeface="Courier"/>
              </a:rPr>
              <a:t>,</a:t>
            </a:r>
            <a:r>
              <a:rPr sz="1800">
                <a:solidFill>
                  <a:srgbClr val="40A070"/>
                </a:solidFill>
                <a:latin typeface="Courier"/>
              </a:rPr>
              <a:t>100</a:t>
            </a:r>
            <a:r>
              <a:rPr sz="1800">
                <a:latin typeface="Courier"/>
              </a:rPr>
              <a:t>,</a:t>
            </a:r>
            <a:r>
              <a:rPr sz="1800">
                <a:solidFill>
                  <a:srgbClr val="40A070"/>
                </a:solidFill>
                <a:latin typeface="Courier"/>
              </a:rPr>
              <a:t>500</a:t>
            </a:r>
            <a:r>
              <a:rPr sz="1800">
                <a:latin typeface="Courier"/>
              </a:rPr>
              <a:t>,</a:t>
            </a:r>
            <a:r>
              <a:rPr sz="1800">
                <a:solidFill>
                  <a:srgbClr val="40A070"/>
                </a:solidFill>
                <a:latin typeface="Courier"/>
              </a:rPr>
              <a:t>1000</a:t>
            </a:r>
            <a:r>
              <a:rPr sz="1800">
                <a:latin typeface="Courier"/>
              </a:rPr>
              <a:t>),</a:t>
            </a:r>
            <a:r>
              <a:rPr sz="1800">
                <a:solidFill>
                  <a:srgbClr val="902000"/>
                </a:solidFill>
                <a:latin typeface="Courier"/>
              </a:rPr>
              <a:t>col=</a:t>
            </a:r>
            <a:r>
              <a:rPr sz="1800">
                <a:latin typeface="Courier"/>
              </a:rPr>
              <a:t>cols,</a:t>
            </a:r>
            <a:r>
              <a:rPr sz="1800">
                <a:solidFill>
                  <a:srgbClr val="902000"/>
                </a:solidFill>
                <a:latin typeface="Courier"/>
              </a:rPr>
              <a:t>N=</a:t>
            </a:r>
            <a:r>
              <a:rPr sz="1800">
                <a:solidFill>
                  <a:srgbClr val="40A070"/>
                </a:solidFill>
                <a:latin typeface="Courier"/>
              </a:rPr>
              <a:t>1e4</a:t>
            </a:r>
            <a:r>
              <a:rPr sz="1800">
                <a:latin typeface="Courier"/>
              </a:rPr>
              <a:t>,rDistFun,</a:t>
            </a:r>
            <a:r>
              <a:rPr sz="1800">
                <a:solidFill>
                  <a:srgbClr val="902000"/>
                </a:solidFill>
                <a:latin typeface="Courier"/>
              </a:rPr>
              <a:t>xlim=</a:t>
            </a:r>
            <a:r>
              <a:rPr sz="1800">
                <a:solidFill>
                  <a:srgbClr val="007020"/>
                </a:solidFill>
                <a:latin typeface="Courier"/>
              </a:rPr>
              <a:t>NULL</a:t>
            </a:r>
            <a:r>
              <a:rPr sz="1800">
                <a:latin typeface="Courier"/>
              </a:rPr>
              <a:t>,...){</a:t>
            </a:r>
            <a:br/>
            <a:r>
              <a:rPr sz="1800">
                <a:latin typeface="Courier"/>
              </a:rPr>
              <a:t>    sim&lt;-</a:t>
            </a:r>
            <a:r>
              <a:rPr sz="1800" b="1">
                <a:solidFill>
                  <a:srgbClr val="007020"/>
                </a:solidFill>
                <a:latin typeface="Courier"/>
              </a:rPr>
              <a:t>matrix</a:t>
            </a:r>
            <a:r>
              <a:rPr sz="1800">
                <a:latin typeface="Courier"/>
              </a:rPr>
              <a:t>(</a:t>
            </a:r>
            <a:r>
              <a:rPr sz="1800">
                <a:solidFill>
                  <a:srgbClr val="902000"/>
                </a:solidFill>
                <a:latin typeface="Courier"/>
              </a:rPr>
              <a:t>nrow=</a:t>
            </a:r>
            <a:r>
              <a:rPr sz="1800">
                <a:latin typeface="Courier"/>
              </a:rPr>
              <a:t>N,</a:t>
            </a:r>
            <a:r>
              <a:rPr sz="1800">
                <a:solidFill>
                  <a:srgbClr val="902000"/>
                </a:solidFill>
                <a:latin typeface="Courier"/>
              </a:rPr>
              <a:t>ncol=</a:t>
            </a:r>
            <a:r>
              <a:rPr sz="1800" b="1">
                <a:solidFill>
                  <a:srgbClr val="007020"/>
                </a:solidFill>
                <a:latin typeface="Courier"/>
              </a:rPr>
              <a:t>length</a:t>
            </a:r>
            <a:r>
              <a:rPr sz="1800">
                <a:latin typeface="Courier"/>
              </a:rPr>
              <a:t>(n))</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length</a:t>
            </a:r>
            <a:r>
              <a:rPr sz="1800">
                <a:latin typeface="Courier"/>
              </a:rPr>
              <a:t>(n)){</a:t>
            </a:r>
            <a:r>
              <a:rPr sz="1800" b="1">
                <a:solidFill>
                  <a:srgbClr val="007020"/>
                </a:solidFill>
                <a:latin typeface="Courier"/>
              </a:rPr>
              <a:t>for</a:t>
            </a:r>
            <a:r>
              <a:rPr sz="1800">
                <a:latin typeface="Courier"/>
              </a:rPr>
              <a:t>(i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N){</a:t>
            </a:r>
            <a:br/>
            <a:r>
              <a:rPr sz="1800">
                <a:latin typeface="Courier"/>
              </a:rPr>
              <a:t>            sim[i,j]&lt;-</a:t>
            </a:r>
            <a:r>
              <a:rPr sz="1800" b="1">
                <a:solidFill>
                  <a:srgbClr val="007020"/>
                </a:solidFill>
                <a:latin typeface="Courier"/>
              </a:rPr>
              <a:t>mean</a:t>
            </a:r>
            <a:r>
              <a:rPr sz="1800">
                <a:latin typeface="Courier"/>
              </a:rPr>
              <a:t>(</a:t>
            </a:r>
            <a:r>
              <a:rPr sz="1800" b="1">
                <a:solidFill>
                  <a:srgbClr val="007020"/>
                </a:solidFill>
                <a:latin typeface="Courier"/>
              </a:rPr>
              <a:t>rDistFun</a:t>
            </a:r>
            <a:r>
              <a:rPr sz="1800">
                <a:latin typeface="Courier"/>
              </a:rPr>
              <a:t>(n[j],...))</a:t>
            </a:r>
            <a:br/>
            <a:r>
              <a:rPr sz="1800">
                <a:latin typeface="Courier"/>
              </a:rPr>
              <a:t>    }}</a:t>
            </a:r>
            <a:br/>
            <a:br/>
            <a:r>
              <a:rPr sz="1800">
                <a:latin typeface="Courier"/>
              </a:rPr>
              <a:t>    </a:t>
            </a: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1.5</a:t>
            </a:r>
            <a:r>
              <a:rPr sz="1800">
                <a:latin typeface="Courier"/>
              </a:rPr>
              <a:t>,</a:t>
            </a:r>
            <a:r>
              <a:rPr sz="1800">
                <a:solidFill>
                  <a:srgbClr val="40A070"/>
                </a:solidFill>
                <a:latin typeface="Courier"/>
              </a:rPr>
              <a:t>2.5</a:t>
            </a:r>
            <a:r>
              <a:rPr sz="1800">
                <a:latin typeface="Courier"/>
              </a:rPr>
              <a:t>,</a:t>
            </a:r>
            <a:r>
              <a:rPr sz="1800">
                <a:solidFill>
                  <a:srgbClr val="40A070"/>
                </a:solidFill>
                <a:latin typeface="Courier"/>
              </a:rPr>
              <a:t>1.5</a:t>
            </a:r>
            <a:r>
              <a:rPr sz="1800">
                <a:latin typeface="Courier"/>
              </a:rPr>
              <a:t>,</a:t>
            </a:r>
            <a:r>
              <a:rPr sz="1800">
                <a:solidFill>
                  <a:srgbClr val="40A070"/>
                </a:solidFill>
                <a:latin typeface="Courier"/>
              </a:rPr>
              <a:t>0.5</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b="1">
                <a:solidFill>
                  <a:srgbClr val="007020"/>
                </a:solidFill>
                <a:latin typeface="Courier"/>
              </a:rPr>
              <a:t>length</a:t>
            </a:r>
            <a:r>
              <a:rPr sz="1800">
                <a:latin typeface="Courier"/>
              </a:rPr>
              <a:t>(n),</a:t>
            </a:r>
            <a:r>
              <a:rPr sz="1800">
                <a:solidFill>
                  <a:srgbClr val="40A070"/>
                </a:solidFill>
                <a:latin typeface="Courier"/>
              </a:rPr>
              <a:t>1</a:t>
            </a:r>
            <a:r>
              <a:rPr sz="1800">
                <a:latin typeface="Courier"/>
              </a:rPr>
              <a:t>))</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length</a:t>
            </a:r>
            <a:r>
              <a:rPr sz="1800">
                <a:latin typeface="Courier"/>
              </a:rPr>
              <a:t>(n)){</a:t>
            </a:r>
            <a:br/>
            <a:r>
              <a:rPr sz="1800">
                <a:latin typeface="Courier"/>
              </a:rPr>
              <a:t>        </a:t>
            </a:r>
            <a:r>
              <a:rPr sz="1800" b="1">
                <a:solidFill>
                  <a:srgbClr val="007020"/>
                </a:solidFill>
                <a:latin typeface="Courier"/>
              </a:rPr>
              <a:t>if</a:t>
            </a:r>
            <a:r>
              <a:rPr sz="1800">
                <a:latin typeface="Courier"/>
              </a:rPr>
              <a:t>(</a:t>
            </a:r>
            <a:r>
              <a:rPr sz="1800" b="1">
                <a:solidFill>
                  <a:srgbClr val="007020"/>
                </a:solidFill>
                <a:latin typeface="Courier"/>
              </a:rPr>
              <a:t>length</a:t>
            </a:r>
            <a:r>
              <a:rPr sz="1800">
                <a:latin typeface="Courier"/>
              </a:rPr>
              <a:t>(xlim)</a:t>
            </a:r>
            <a:r>
              <a:rPr sz="1800">
                <a:solidFill>
                  <a:srgbClr val="666666"/>
                </a:solidFill>
                <a:latin typeface="Courier"/>
              </a:rPr>
              <a:t>&lt;</a:t>
            </a:r>
            <a:r>
              <a:rPr sz="1800">
                <a:solidFill>
                  <a:srgbClr val="40A070"/>
                </a:solidFill>
                <a:latin typeface="Courier"/>
              </a:rPr>
              <a:t>2</a:t>
            </a:r>
            <a:r>
              <a:rPr sz="1800">
                <a:latin typeface="Courier"/>
              </a:rPr>
              <a:t>){</a:t>
            </a:r>
            <a:br/>
            <a:r>
              <a:rPr sz="1800">
                <a:latin typeface="Courier"/>
              </a:rPr>
              <a:t>            </a:t>
            </a:r>
            <a:r>
              <a:rPr sz="1800" b="1">
                <a:solidFill>
                  <a:srgbClr val="007020"/>
                </a:solidFill>
                <a:latin typeface="Courier"/>
              </a:rPr>
              <a:t>hist</a:t>
            </a:r>
            <a:r>
              <a:rPr sz="1800">
                <a:latin typeface="Courier"/>
              </a:rPr>
              <a:t>(</a:t>
            </a:r>
            <a:r>
              <a:rPr sz="1800">
                <a:solidFill>
                  <a:srgbClr val="902000"/>
                </a:solidFill>
                <a:latin typeface="Courier"/>
              </a:rPr>
              <a:t>breaks=</a:t>
            </a:r>
            <a:r>
              <a:rPr sz="1800">
                <a:solidFill>
                  <a:srgbClr val="40A070"/>
                </a:solidFill>
                <a:latin typeface="Courier"/>
              </a:rPr>
              <a:t>100</a:t>
            </a:r>
            <a:r>
              <a:rPr sz="1800">
                <a:latin typeface="Courier"/>
              </a:rPr>
              <a:t>,sim[,j],</a:t>
            </a:r>
            <a:r>
              <a:rPr sz="1800">
                <a:solidFill>
                  <a:srgbClr val="902000"/>
                </a:solidFill>
                <a:latin typeface="Courier"/>
              </a:rPr>
              <a:t>main=</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 = "</a:t>
            </a:r>
            <a:r>
              <a:rPr sz="1800">
                <a:latin typeface="Courier"/>
              </a:rPr>
              <a:t>,n[j]),</a:t>
            </a:r>
            <a:r>
              <a:rPr sz="1800">
                <a:solidFill>
                  <a:srgbClr val="902000"/>
                </a:solidFill>
                <a:latin typeface="Courier"/>
              </a:rPr>
              <a:t>yaxt=</a:t>
            </a:r>
            <a:r>
              <a:rPr sz="1800">
                <a:solidFill>
                  <a:srgbClr val="4070A0"/>
                </a:solidFill>
                <a:latin typeface="Courier"/>
              </a:rPr>
              <a:t>"n"</a:t>
            </a:r>
            <a:r>
              <a:rPr sz="1800">
                <a:latin typeface="Courier"/>
              </a:rPr>
              <a:t>,</a:t>
            </a:r>
            <a:r>
              <a:rPr sz="1800">
                <a:solidFill>
                  <a:srgbClr val="902000"/>
                </a:solidFill>
                <a:latin typeface="Courier"/>
              </a:rPr>
              <a:t>col=</a:t>
            </a:r>
            <a:r>
              <a:rPr sz="1800">
                <a:latin typeface="Courier"/>
              </a:rPr>
              <a:t>col[j])</a:t>
            </a:r>
            <a:br/>
            <a:r>
              <a:rPr sz="1800">
                <a:latin typeface="Courier"/>
              </a:rPr>
              <a:t>        }</a:t>
            </a:r>
            <a:r>
              <a:rPr sz="1800" b="1">
                <a:solidFill>
                  <a:srgbClr val="007020"/>
                </a:solidFill>
                <a:latin typeface="Courier"/>
              </a:rPr>
              <a:t>else</a:t>
            </a:r>
            <a:r>
              <a:rPr sz="1800">
                <a:latin typeface="Courier"/>
              </a:rPr>
              <a:t>{</a:t>
            </a:r>
            <a:br/>
            <a:r>
              <a:rPr sz="1800">
                <a:latin typeface="Courier"/>
              </a:rPr>
              <a:t>            </a:t>
            </a:r>
            <a:r>
              <a:rPr sz="1800" b="1">
                <a:solidFill>
                  <a:srgbClr val="007020"/>
                </a:solidFill>
                <a:latin typeface="Courier"/>
              </a:rPr>
              <a:t>hist</a:t>
            </a:r>
            <a:r>
              <a:rPr sz="1800">
                <a:latin typeface="Courier"/>
              </a:rPr>
              <a:t>(</a:t>
            </a:r>
            <a:r>
              <a:rPr sz="1800">
                <a:solidFill>
                  <a:srgbClr val="902000"/>
                </a:solidFill>
                <a:latin typeface="Courier"/>
              </a:rPr>
              <a:t>breaks=</a:t>
            </a:r>
            <a:r>
              <a:rPr sz="1800">
                <a:solidFill>
                  <a:srgbClr val="40A070"/>
                </a:solidFill>
                <a:latin typeface="Courier"/>
              </a:rPr>
              <a:t>100</a:t>
            </a:r>
            <a:r>
              <a:rPr sz="1800">
                <a:latin typeface="Courier"/>
              </a:rPr>
              <a:t>,sim[,j],</a:t>
            </a:r>
            <a:r>
              <a:rPr sz="1800">
                <a:solidFill>
                  <a:srgbClr val="902000"/>
                </a:solidFill>
                <a:latin typeface="Courier"/>
              </a:rPr>
              <a:t>main=</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 = "</a:t>
            </a:r>
            <a:r>
              <a:rPr sz="1800">
                <a:latin typeface="Courier"/>
              </a:rPr>
              <a:t>,n[j]),</a:t>
            </a:r>
            <a:r>
              <a:rPr sz="1800">
                <a:solidFill>
                  <a:srgbClr val="902000"/>
                </a:solidFill>
                <a:latin typeface="Courier"/>
              </a:rPr>
              <a:t>xlim=</a:t>
            </a:r>
            <a:r>
              <a:rPr sz="1800">
                <a:latin typeface="Courier"/>
              </a:rPr>
              <a:t>xlim,</a:t>
            </a:r>
            <a:r>
              <a:rPr sz="1800">
                <a:solidFill>
                  <a:srgbClr val="902000"/>
                </a:solidFill>
                <a:latin typeface="Courier"/>
              </a:rPr>
              <a:t>yaxt=</a:t>
            </a:r>
            <a:r>
              <a:rPr sz="1800">
                <a:solidFill>
                  <a:srgbClr val="4070A0"/>
                </a:solidFill>
                <a:latin typeface="Courier"/>
              </a:rPr>
              <a:t>"n"</a:t>
            </a:r>
            <a:r>
              <a:rPr sz="1800">
                <a:latin typeface="Courier"/>
              </a:rPr>
              <a:t>,</a:t>
            </a:r>
            <a:r>
              <a:rPr sz="1800">
                <a:solidFill>
                  <a:srgbClr val="902000"/>
                </a:solidFill>
                <a:latin typeface="Courier"/>
              </a:rPr>
              <a:t>col=</a:t>
            </a:r>
            <a:r>
              <a:rPr sz="1800">
                <a:latin typeface="Courier"/>
              </a:rPr>
              <a:t>col[j])</a:t>
            </a:r>
            <a:br/>
            <a:r>
              <a:rPr sz="1800">
                <a:latin typeface="Courier"/>
              </a:rPr>
              <a:t>        }</a:t>
            </a:r>
            <a:br/>
            <a:r>
              <a:rPr sz="1800">
                <a:latin typeface="Courier"/>
              </a:rPr>
              <a:t>    }</a:t>
            </a:r>
            <a:br/>
            <a:r>
              <a:rPr sz="1800">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weight was a deterministic function of a toddler’s age: you start off at 3.5kg, and then your weight follows a logarithmic curve until age 24 months at which point you reach 11.5kg.</a:t>
            </a:r>
          </a:p>
          <a:p>
            <a:pPr lvl="0" marL="0" indent="0">
              <a:buNone/>
            </a:pPr>
            <a:r>
              <a:rPr/>
              <a:t>This is obviously not what happens in real life (though an OK approximation for US girls).</a:t>
            </a:r>
          </a:p>
          <a:p>
            <a:pPr lvl="0" marL="1270000" indent="0">
              <a:buNone/>
            </a:pPr>
            <a:r>
              <a:rPr sz="1800">
                <a:latin typeface="Courier"/>
              </a:rPr>
              <a:t>ageMonths&lt;-</a:t>
            </a:r>
            <a:r>
              <a:rPr sz="1800" b="1">
                <a:solidFill>
                  <a:srgbClr val="007020"/>
                </a:solidFill>
                <a:latin typeface="Courier"/>
              </a:rPr>
              <a:t>runif</a:t>
            </a:r>
            <a:r>
              <a:rPr sz="1800">
                <a:latin typeface="Courier"/>
              </a:rPr>
              <a:t>(</a:t>
            </a:r>
            <a:r>
              <a:rPr sz="1800">
                <a:solidFill>
                  <a:srgbClr val="40A070"/>
                </a:solidFill>
                <a:latin typeface="Courier"/>
              </a:rPr>
              <a:t>100</a:t>
            </a:r>
            <a:r>
              <a:rPr sz="1800">
                <a:latin typeface="Courier"/>
              </a:rPr>
              <a:t>,</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24</a:t>
            </a:r>
            <a:r>
              <a:rPr sz="1800">
                <a:latin typeface="Courier"/>
              </a:rPr>
              <a:t>) </a:t>
            </a:r>
            <a:r>
              <a:rPr sz="1800" i="1">
                <a:solidFill>
                  <a:srgbClr val="60A0B0"/>
                </a:solidFill>
                <a:latin typeface="Courier"/>
              </a:rPr>
              <a:t># sample some random ages</a:t>
            </a:r>
            <a:br/>
            <a:r>
              <a:rPr sz="1800">
                <a:latin typeface="Courier"/>
              </a:rPr>
              <a:t>weight&lt;-</a:t>
            </a:r>
            <a:r>
              <a:rPr sz="1800">
                <a:solidFill>
                  <a:srgbClr val="40A070"/>
                </a:solidFill>
                <a:latin typeface="Courier"/>
              </a:rPr>
              <a:t>3.5+2.5</a:t>
            </a:r>
            <a:r>
              <a:rPr sz="1800">
                <a:solidFill>
                  <a:srgbClr val="666666"/>
                </a:solidFill>
                <a:latin typeface="Courier"/>
              </a:rPr>
              <a:t>*</a:t>
            </a:r>
            <a:r>
              <a:rPr sz="1800" b="1">
                <a:solidFill>
                  <a:srgbClr val="007020"/>
                </a:solidFill>
                <a:latin typeface="Courier"/>
              </a:rPr>
              <a:t>log</a:t>
            </a:r>
            <a:r>
              <a:rPr sz="1800">
                <a:latin typeface="Courier"/>
              </a:rPr>
              <a:t>(ageMonths</a:t>
            </a:r>
            <a:r>
              <a:rPr sz="1800">
                <a:solidFill>
                  <a:srgbClr val="666666"/>
                </a:solidFill>
                <a:latin typeface="Courier"/>
              </a:rPr>
              <a:t>+</a:t>
            </a:r>
            <a:r>
              <a:rPr sz="1800">
                <a:solidFill>
                  <a:srgbClr val="40A070"/>
                </a:solidFill>
                <a:latin typeface="Courier"/>
              </a:rPr>
              <a:t>1</a:t>
            </a:r>
            <a:r>
              <a:rPr sz="1800">
                <a:latin typeface="Courier"/>
              </a:rPr>
              <a:t>) </a:t>
            </a:r>
            <a:r>
              <a:rPr sz="1800" i="1">
                <a:solidFill>
                  <a:srgbClr val="60A0B0"/>
                </a:solidFill>
                <a:latin typeface="Courier"/>
              </a:rPr>
              <a:t># compute the weights</a:t>
            </a:r>
            <a:br/>
            <a:r>
              <a:rPr sz="1800">
                <a:latin typeface="Courier"/>
              </a:rPr>
              <a:t>dat&lt;-</a:t>
            </a:r>
            <a:r>
              <a:rPr sz="1800" b="1">
                <a:solidFill>
                  <a:srgbClr val="007020"/>
                </a:solidFill>
                <a:latin typeface="Courier"/>
              </a:rPr>
              <a:t>tibble</a:t>
            </a:r>
            <a:r>
              <a:rPr sz="1800">
                <a:latin typeface="Courier"/>
              </a:rPr>
              <a:t>(ageMonths,weight)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rnorm,</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40A070"/>
                </a:solidFill>
                <a:latin typeface="Courier"/>
              </a:rPr>
              <a:t>3</a:t>
            </a:r>
            <a:r>
              <a:rPr sz="1800">
                <a:latin typeface="Courier"/>
              </a:rPr>
              <a:t>))</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rbeta,</a:t>
            </a:r>
            <a:r>
              <a:rPr sz="1800">
                <a:solidFill>
                  <a:srgbClr val="902000"/>
                </a:solidFill>
                <a:latin typeface="Courier"/>
              </a:rPr>
              <a:t>shape1=</a:t>
            </a:r>
            <a:r>
              <a:rPr sz="1800">
                <a:solidFill>
                  <a:srgbClr val="40A070"/>
                </a:solidFill>
                <a:latin typeface="Courier"/>
              </a:rPr>
              <a:t>0.5</a:t>
            </a:r>
            <a:r>
              <a:rPr sz="1800">
                <a:latin typeface="Courier"/>
              </a:rPr>
              <a:t>,</a:t>
            </a:r>
            <a:r>
              <a:rPr sz="1800">
                <a:solidFill>
                  <a:srgbClr val="902000"/>
                </a:solidFill>
                <a:latin typeface="Courier"/>
              </a:rPr>
              <a:t>shape2=</a:t>
            </a:r>
            <a:r>
              <a:rPr sz="1800">
                <a:solidFill>
                  <a:srgbClr val="40A070"/>
                </a:solidFill>
                <a:latin typeface="Courier"/>
              </a:rPr>
              <a:t>0.5</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Limit</a:t>
            </a:r>
            <a:r>
              <a:rPr/>
              <a:t> </a:t>
            </a:r>
            <a:r>
              <a:rPr/>
              <a:t>Theorem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generateMeans</a:t>
            </a:r>
            <a:r>
              <a:rPr sz="1800">
                <a:latin typeface="Courier"/>
              </a:rPr>
              <a:t>(</a:t>
            </a:r>
            <a:r>
              <a:rPr sz="1800">
                <a:solidFill>
                  <a:srgbClr val="902000"/>
                </a:solidFill>
                <a:latin typeface="Courier"/>
              </a:rPr>
              <a:t>rDistFun=</a:t>
            </a:r>
            <a:r>
              <a:rPr sz="1800">
                <a:latin typeface="Courier"/>
              </a:rPr>
              <a:t>rbinom,</a:t>
            </a:r>
            <a:r>
              <a:rPr sz="1800">
                <a:solidFill>
                  <a:srgbClr val="902000"/>
                </a:solidFill>
                <a:latin typeface="Courier"/>
              </a:rPr>
              <a:t>size=</a:t>
            </a:r>
            <a:r>
              <a:rPr sz="1800">
                <a:solidFill>
                  <a:srgbClr val="40A070"/>
                </a:solidFill>
                <a:latin typeface="Courier"/>
              </a:rPr>
              <a:t>2</a:t>
            </a:r>
            <a:r>
              <a:rPr sz="1800">
                <a:latin typeface="Courier"/>
              </a:rPr>
              <a:t>,</a:t>
            </a:r>
            <a:r>
              <a:rPr sz="1800">
                <a:solidFill>
                  <a:srgbClr val="902000"/>
                </a:solidFill>
                <a:latin typeface="Courier"/>
              </a:rPr>
              <a:t>prob=</a:t>
            </a:r>
            <a:r>
              <a:rPr sz="1800">
                <a:solidFill>
                  <a:srgbClr val="40A070"/>
                </a:solidFill>
                <a:latin typeface="Courier"/>
              </a:rPr>
              <a:t>0.25</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Simulating</a:t>
            </a:r>
            <a:r>
              <a:rPr/>
              <a:t> </a:t>
            </a:r>
            <a:r>
              <a:rPr/>
              <a:t>data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seen common distributions in this session and how / when they arise.</a:t>
            </a:r>
          </a:p>
          <a:p>
            <a:pPr lvl="0" marL="0" indent="0">
              <a:buNone/>
            </a:pPr>
            <a:r>
              <a:rPr/>
              <a:t>You have seen commands in R (e.g. </a:t>
            </a:r>
            <a:r>
              <a:rPr sz="1800">
                <a:latin typeface="Courier"/>
              </a:rPr>
              <a:t>rnorm()</a:t>
            </a:r>
            <a:r>
              <a:rPr/>
              <a:t>, </a:t>
            </a:r>
            <a:r>
              <a:rPr sz="1800">
                <a:latin typeface="Courier"/>
              </a:rPr>
              <a:t>rpois()</a:t>
            </a:r>
            <a:r>
              <a:rPr/>
              <a:t>) to generate draws from specific distributions.</a:t>
            </a:r>
          </a:p>
          <a:p>
            <a:pPr lvl="0" marL="0" indent="0">
              <a:buNone/>
            </a:pPr>
            <a:r>
              <a:rPr/>
              <a:t>This and your expert knowledge about the types of diseases and populations you study, can allow you to generate artificial data according to a hypothesised model. This is called </a:t>
            </a:r>
            <a:r>
              <a:rPr b="1"/>
              <a:t>simulating</a:t>
            </a:r>
            <a:r>
              <a:rPr/>
              <a:t> data.</a:t>
            </a:r>
          </a:p>
          <a:p>
            <a:pPr lvl="0" marL="0" indent="0">
              <a:buNone/>
            </a:pPr>
            <a:r>
              <a:rPr/>
              <a:t>This can be useful in its own right, but most helpful at the planning stages for a study: it can allow you to compute more accurate sample sizes than when relying on simple, approximate formulas (which you will cover tomorrow).</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You plan to run a vaccine trial. You will randomise 800 participants to the placebo and 800 participants to the experimental vaccine arms respectively. Your primary outcome is the number of events requiring hospitalisation over 1 year.</a:t>
            </a:r>
          </a:p>
          <a:p>
            <a:pPr lvl="0" marL="0" indent="0">
              <a:buNone/>
            </a:pPr>
            <a:r>
              <a:rPr/>
              <a:t>From previous data you expect the control group to have a rate of 0.3 events per person-year and the vaccine group a rate of 0.25 events per person-year. Due to loss-to-follow-up you expect each participant, in each group, to contribute on average 0.87 years of observation time over the study period.</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(cont’d)</a:t>
            </a:r>
          </a:p>
          <a:p>
            <a:pPr lvl="0" marL="0" indent="0">
              <a:buNone/>
            </a:pPr>
            <a:r>
              <a:rPr/>
              <a:t>Simulate data like this 5,000 times and plot the distributions of the estimated event rates in each group.</a:t>
            </a:r>
          </a:p>
          <a:p>
            <a:pPr lvl="0" marL="0" indent="0">
              <a:buNone/>
            </a:pPr>
            <a:r>
              <a:rPr/>
              <a:t>How many times is the estimated rate in the vaccine group lower than the one in the control group?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simFun&lt;-</a:t>
            </a:r>
            <a:r>
              <a:rPr sz="1800" b="1">
                <a:solidFill>
                  <a:srgbClr val="007020"/>
                </a:solidFill>
                <a:latin typeface="Courier"/>
              </a:rPr>
              <a:t>function</a:t>
            </a:r>
            <a:r>
              <a:rPr sz="1800">
                <a:latin typeface="Courier"/>
              </a:rPr>
              <a:t>(N,r1,r2,n1,n2,obsTime){</a:t>
            </a:r>
            <a:br/>
            <a:r>
              <a:rPr sz="1800">
                <a:latin typeface="Courier"/>
              </a:rPr>
              <a:t>  df&lt;-</a:t>
            </a:r>
            <a:r>
              <a:rPr sz="1800" b="1">
                <a:solidFill>
                  <a:srgbClr val="007020"/>
                </a:solidFill>
                <a:latin typeface="Courier"/>
              </a:rPr>
              <a:t>data.frame</a:t>
            </a:r>
            <a:r>
              <a:rPr sz="1800">
                <a:latin typeface="Courier"/>
              </a:rPr>
              <a:t>(</a:t>
            </a:r>
            <a:r>
              <a:rPr sz="1800">
                <a:solidFill>
                  <a:srgbClr val="902000"/>
                </a:solidFill>
                <a:latin typeface="Courier"/>
              </a:rPr>
              <a:t>treat=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"placebo"</a:t>
            </a:r>
            <a:r>
              <a:rPr sz="1800">
                <a:latin typeface="Courier"/>
              </a:rPr>
              <a:t>,n1),</a:t>
            </a:r>
            <a:r>
              <a:rPr sz="1800" b="1">
                <a:solidFill>
                  <a:srgbClr val="007020"/>
                </a:solidFill>
                <a:latin typeface="Courier"/>
              </a:rPr>
              <a:t>rep</a:t>
            </a:r>
            <a:r>
              <a:rPr sz="1800">
                <a:latin typeface="Courier"/>
              </a:rPr>
              <a:t>(</a:t>
            </a:r>
            <a:r>
              <a:rPr sz="1800">
                <a:solidFill>
                  <a:srgbClr val="4070A0"/>
                </a:solidFill>
                <a:latin typeface="Courier"/>
              </a:rPr>
              <a:t>"vaccine"</a:t>
            </a:r>
            <a:r>
              <a:rPr sz="1800">
                <a:latin typeface="Courier"/>
              </a:rPr>
              <a:t>,n2))))</a:t>
            </a:r>
            <a:br/>
            <a:r>
              <a:rPr sz="1800">
                <a:latin typeface="Courier"/>
              </a:rPr>
              <a:t>  </a:t>
            </a:r>
            <a:r>
              <a:rPr sz="1800" b="1">
                <a:solidFill>
                  <a:srgbClr val="007020"/>
                </a:solidFill>
                <a:latin typeface="Courier"/>
              </a:rPr>
              <a:t>for</a:t>
            </a:r>
            <a:r>
              <a:rPr sz="1800">
                <a:latin typeface="Courier"/>
              </a:rPr>
              <a:t>(j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N){</a:t>
            </a:r>
            <a:br/>
            <a:r>
              <a:rPr sz="1800">
                <a:latin typeface="Courier"/>
              </a:rPr>
              <a:t>    df[,</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"sim"</a:t>
            </a:r>
            <a:r>
              <a:rPr sz="1800">
                <a:latin typeface="Courier"/>
              </a:rPr>
              <a:t>,j)]&lt;-</a:t>
            </a:r>
            <a:r>
              <a:rPr sz="1800" b="1">
                <a:solidFill>
                  <a:srgbClr val="007020"/>
                </a:solidFill>
                <a:latin typeface="Courier"/>
              </a:rPr>
              <a:t>c</a:t>
            </a:r>
            <a:r>
              <a:rPr sz="1800">
                <a:latin typeface="Courier"/>
              </a:rPr>
              <a:t>(</a:t>
            </a:r>
            <a:r>
              <a:rPr sz="1800" b="1">
                <a:solidFill>
                  <a:srgbClr val="007020"/>
                </a:solidFill>
                <a:latin typeface="Courier"/>
              </a:rPr>
              <a:t>rpois</a:t>
            </a:r>
            <a:r>
              <a:rPr sz="1800">
                <a:latin typeface="Courier"/>
              </a:rPr>
              <a:t>(n1,</a:t>
            </a:r>
            <a:r>
              <a:rPr sz="1800">
                <a:solidFill>
                  <a:srgbClr val="902000"/>
                </a:solidFill>
                <a:latin typeface="Courier"/>
              </a:rPr>
              <a:t>lambda=</a:t>
            </a:r>
            <a:r>
              <a:rPr sz="1800">
                <a:latin typeface="Courier"/>
              </a:rPr>
              <a:t>r1</a:t>
            </a:r>
            <a:r>
              <a:rPr sz="1800">
                <a:solidFill>
                  <a:srgbClr val="666666"/>
                </a:solidFill>
                <a:latin typeface="Courier"/>
              </a:rPr>
              <a:t>*</a:t>
            </a:r>
            <a:r>
              <a:rPr sz="1800">
                <a:latin typeface="Courier"/>
              </a:rPr>
              <a:t>obsTime),</a:t>
            </a:r>
            <a:r>
              <a:rPr sz="1800" b="1">
                <a:solidFill>
                  <a:srgbClr val="007020"/>
                </a:solidFill>
                <a:latin typeface="Courier"/>
              </a:rPr>
              <a:t>rpois</a:t>
            </a:r>
            <a:r>
              <a:rPr sz="1800">
                <a:latin typeface="Courier"/>
              </a:rPr>
              <a:t>(n2,</a:t>
            </a:r>
            <a:r>
              <a:rPr sz="1800">
                <a:solidFill>
                  <a:srgbClr val="902000"/>
                </a:solidFill>
                <a:latin typeface="Courier"/>
              </a:rPr>
              <a:t>lambda=</a:t>
            </a:r>
            <a:r>
              <a:rPr sz="1800">
                <a:latin typeface="Courier"/>
              </a:rPr>
              <a:t>r2</a:t>
            </a:r>
            <a:r>
              <a:rPr sz="1800">
                <a:solidFill>
                  <a:srgbClr val="666666"/>
                </a:solidFill>
                <a:latin typeface="Courier"/>
              </a:rPr>
              <a:t>*</a:t>
            </a:r>
            <a:r>
              <a:rPr sz="1800">
                <a:latin typeface="Courier"/>
              </a:rPr>
              <a:t>obsTime))</a:t>
            </a:r>
            <a:br/>
            <a:r>
              <a:rPr sz="1800">
                <a:latin typeface="Courier"/>
              </a:rPr>
              <a:t>  }</a:t>
            </a:r>
            <a:br/>
            <a:r>
              <a:rPr sz="1800">
                <a:latin typeface="Courier"/>
              </a:rPr>
              <a:t>  </a:t>
            </a:r>
            <a:r>
              <a:rPr sz="1800" b="1">
                <a:solidFill>
                  <a:srgbClr val="007020"/>
                </a:solidFill>
                <a:latin typeface="Courier"/>
              </a:rPr>
              <a:t>return</a:t>
            </a:r>
            <a:r>
              <a:rPr sz="1800">
                <a:latin typeface="Courier"/>
              </a:rPr>
              <a:t>(df)</a:t>
            </a:r>
            <a:br/>
            <a:r>
              <a:rPr sz="1800">
                <a:latin typeface="Courier"/>
              </a:rPr>
              <a:t>}</a:t>
            </a:r>
            <a:br/>
            <a:br/>
            <a:r>
              <a:rPr sz="1800">
                <a:latin typeface="Courier"/>
              </a:rPr>
              <a:t>N&lt;-</a:t>
            </a:r>
            <a:r>
              <a:rPr sz="1800">
                <a:solidFill>
                  <a:srgbClr val="40A070"/>
                </a:solidFill>
                <a:latin typeface="Courier"/>
              </a:rPr>
              <a:t>5e3</a:t>
            </a:r>
            <a:br/>
            <a:r>
              <a:rPr sz="1800">
                <a:latin typeface="Courier"/>
              </a:rPr>
              <a:t>df&lt;-</a:t>
            </a:r>
            <a:r>
              <a:rPr sz="1800" b="1">
                <a:solidFill>
                  <a:srgbClr val="007020"/>
                </a:solidFill>
                <a:latin typeface="Courier"/>
              </a:rPr>
              <a:t>simFun</a:t>
            </a:r>
            <a:r>
              <a:rPr sz="1800">
                <a:latin typeface="Courier"/>
              </a:rPr>
              <a:t>(</a:t>
            </a:r>
            <a:r>
              <a:rPr sz="1800">
                <a:solidFill>
                  <a:srgbClr val="902000"/>
                </a:solidFill>
                <a:latin typeface="Courier"/>
              </a:rPr>
              <a:t>N=</a:t>
            </a:r>
            <a:r>
              <a:rPr sz="1800">
                <a:latin typeface="Courier"/>
              </a:rPr>
              <a:t>N,</a:t>
            </a:r>
            <a:r>
              <a:rPr sz="1800">
                <a:solidFill>
                  <a:srgbClr val="902000"/>
                </a:solidFill>
                <a:latin typeface="Courier"/>
              </a:rPr>
              <a:t>r1=</a:t>
            </a:r>
            <a:r>
              <a:rPr sz="1800">
                <a:solidFill>
                  <a:srgbClr val="40A070"/>
                </a:solidFill>
                <a:latin typeface="Courier"/>
              </a:rPr>
              <a:t>0.3</a:t>
            </a:r>
            <a:r>
              <a:rPr sz="1800">
                <a:latin typeface="Courier"/>
              </a:rPr>
              <a:t>,</a:t>
            </a:r>
            <a:r>
              <a:rPr sz="1800">
                <a:solidFill>
                  <a:srgbClr val="902000"/>
                </a:solidFill>
                <a:latin typeface="Courier"/>
              </a:rPr>
              <a:t>r2=</a:t>
            </a:r>
            <a:r>
              <a:rPr sz="1800">
                <a:solidFill>
                  <a:srgbClr val="40A070"/>
                </a:solidFill>
                <a:latin typeface="Courier"/>
              </a:rPr>
              <a:t>0.25</a:t>
            </a:r>
            <a:r>
              <a:rPr sz="1800">
                <a:latin typeface="Courier"/>
              </a:rPr>
              <a:t>,</a:t>
            </a:r>
            <a:r>
              <a:rPr sz="1800">
                <a:solidFill>
                  <a:srgbClr val="902000"/>
                </a:solidFill>
                <a:latin typeface="Courier"/>
              </a:rPr>
              <a:t>n1=</a:t>
            </a:r>
            <a:r>
              <a:rPr sz="1800">
                <a:solidFill>
                  <a:srgbClr val="40A070"/>
                </a:solidFill>
                <a:latin typeface="Courier"/>
              </a:rPr>
              <a:t>800</a:t>
            </a:r>
            <a:r>
              <a:rPr sz="1800">
                <a:latin typeface="Courier"/>
              </a:rPr>
              <a:t>,</a:t>
            </a:r>
            <a:r>
              <a:rPr sz="1800">
                <a:solidFill>
                  <a:srgbClr val="902000"/>
                </a:solidFill>
                <a:latin typeface="Courier"/>
              </a:rPr>
              <a:t>n2=</a:t>
            </a:r>
            <a:r>
              <a:rPr sz="1800">
                <a:solidFill>
                  <a:srgbClr val="40A070"/>
                </a:solidFill>
                <a:latin typeface="Courier"/>
              </a:rPr>
              <a:t>800</a:t>
            </a:r>
            <a:r>
              <a:rPr sz="1800">
                <a:latin typeface="Courier"/>
              </a:rPr>
              <a:t>,</a:t>
            </a:r>
            <a:r>
              <a:rPr sz="1800">
                <a:solidFill>
                  <a:srgbClr val="902000"/>
                </a:solidFill>
                <a:latin typeface="Courier"/>
              </a:rPr>
              <a:t>obsTime=</a:t>
            </a:r>
            <a:r>
              <a:rPr sz="1800">
                <a:solidFill>
                  <a:srgbClr val="40A070"/>
                </a:solidFill>
                <a:latin typeface="Courier"/>
              </a:rPr>
              <a:t>0.87</a:t>
            </a:r>
            <a:r>
              <a:rPr sz="1800">
                <a:latin typeface="Courier"/>
              </a:rPr>
              <a:t>)</a:t>
            </a:r>
            <a:br/>
            <a:r>
              <a:rPr sz="1800">
                <a:latin typeface="Courier"/>
              </a:rPr>
              <a:t>estRates&lt;-</a:t>
            </a:r>
            <a:r>
              <a:rPr sz="1800" b="1">
                <a:solidFill>
                  <a:srgbClr val="007020"/>
                </a:solidFill>
                <a:latin typeface="Courier"/>
              </a:rPr>
              <a:t>data.frame</a:t>
            </a:r>
            <a:r>
              <a:rPr sz="1800">
                <a:latin typeface="Courier"/>
              </a:rPr>
              <a:t>(</a:t>
            </a:r>
            <a:br/>
            <a:r>
              <a:rPr sz="1800">
                <a:latin typeface="Courier"/>
              </a:rPr>
              <a:t>           </a:t>
            </a:r>
            <a:r>
              <a:rPr sz="1800">
                <a:solidFill>
                  <a:srgbClr val="902000"/>
                </a:solidFill>
                <a:latin typeface="Courier"/>
              </a:rPr>
              <a:t>treat=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"placebo"</a:t>
            </a:r>
            <a:r>
              <a:rPr sz="1800">
                <a:latin typeface="Courier"/>
              </a:rPr>
              <a:t>,N),</a:t>
            </a:r>
            <a:r>
              <a:rPr sz="1800" b="1">
                <a:solidFill>
                  <a:srgbClr val="007020"/>
                </a:solidFill>
                <a:latin typeface="Courier"/>
              </a:rPr>
              <a:t>rep</a:t>
            </a:r>
            <a:r>
              <a:rPr sz="1800">
                <a:latin typeface="Courier"/>
              </a:rPr>
              <a:t>(</a:t>
            </a:r>
            <a:r>
              <a:rPr sz="1800">
                <a:solidFill>
                  <a:srgbClr val="4070A0"/>
                </a:solidFill>
                <a:latin typeface="Courier"/>
              </a:rPr>
              <a:t>"vaccine"</a:t>
            </a:r>
            <a:r>
              <a:rPr sz="1800">
                <a:latin typeface="Courier"/>
              </a:rPr>
              <a:t>,N))),</a:t>
            </a:r>
            <a:br/>
            <a:r>
              <a:rPr sz="1800">
                <a:latin typeface="Courier"/>
              </a:rPr>
              <a:t>           </a:t>
            </a:r>
            <a:r>
              <a:rPr sz="1800">
                <a:solidFill>
                  <a:srgbClr val="902000"/>
                </a:solidFill>
                <a:latin typeface="Courier"/>
              </a:rPr>
              <a:t>rate=</a:t>
            </a:r>
            <a:r>
              <a:rPr sz="1800" b="1">
                <a:solidFill>
                  <a:srgbClr val="007020"/>
                </a:solidFill>
                <a:latin typeface="Courier"/>
              </a:rPr>
              <a:t>c</a:t>
            </a:r>
            <a:r>
              <a:rPr sz="1800">
                <a:latin typeface="Courier"/>
              </a:rPr>
              <a:t>(</a:t>
            </a:r>
            <a:r>
              <a:rPr sz="1800" b="1">
                <a:solidFill>
                  <a:srgbClr val="007020"/>
                </a:solidFill>
                <a:latin typeface="Courier"/>
              </a:rPr>
              <a:t>apply</a:t>
            </a:r>
            <a:r>
              <a:rPr sz="1800">
                <a:latin typeface="Courier"/>
              </a:rPr>
              <a:t>(</a:t>
            </a:r>
            <a:r>
              <a:rPr sz="1800">
                <a:solidFill>
                  <a:srgbClr val="902000"/>
                </a:solidFill>
                <a:latin typeface="Courier"/>
              </a:rPr>
              <a:t>FUN=</a:t>
            </a:r>
            <a:r>
              <a:rPr sz="1800">
                <a:latin typeface="Courier"/>
              </a:rPr>
              <a:t>mean,</a:t>
            </a:r>
            <a:r>
              <a:rPr sz="1800">
                <a:solidFill>
                  <a:srgbClr val="902000"/>
                </a:solidFill>
                <a:latin typeface="Courier"/>
              </a:rPr>
              <a:t>MARGIN=</a:t>
            </a:r>
            <a:r>
              <a:rPr sz="1800">
                <a:solidFill>
                  <a:srgbClr val="40A070"/>
                </a:solidFill>
                <a:latin typeface="Courier"/>
              </a:rPr>
              <a:t>2</a:t>
            </a:r>
            <a:r>
              <a:rPr sz="1800">
                <a:latin typeface="Courier"/>
              </a:rPr>
              <a:t>,</a:t>
            </a:r>
            <a:r>
              <a:rPr sz="1800">
                <a:solidFill>
                  <a:srgbClr val="902000"/>
                </a:solidFill>
                <a:latin typeface="Courier"/>
              </a:rPr>
              <a:t>X=</a:t>
            </a:r>
            <a:r>
              <a:rPr sz="1800">
                <a:latin typeface="Courier"/>
              </a:rPr>
              <a:t>df[df</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"placebo"</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                  </a:t>
            </a:r>
            <a:r>
              <a:rPr sz="1800" b="1">
                <a:solidFill>
                  <a:srgbClr val="007020"/>
                </a:solidFill>
                <a:latin typeface="Courier"/>
              </a:rPr>
              <a:t>apply</a:t>
            </a:r>
            <a:r>
              <a:rPr sz="1800">
                <a:latin typeface="Courier"/>
              </a:rPr>
              <a:t>(</a:t>
            </a:r>
            <a:r>
              <a:rPr sz="1800">
                <a:solidFill>
                  <a:srgbClr val="902000"/>
                </a:solidFill>
                <a:latin typeface="Courier"/>
              </a:rPr>
              <a:t>FUN=</a:t>
            </a:r>
            <a:r>
              <a:rPr sz="1800">
                <a:latin typeface="Courier"/>
              </a:rPr>
              <a:t>mean,</a:t>
            </a:r>
            <a:r>
              <a:rPr sz="1800">
                <a:solidFill>
                  <a:srgbClr val="902000"/>
                </a:solidFill>
                <a:latin typeface="Courier"/>
              </a:rPr>
              <a:t>MARGIN=</a:t>
            </a:r>
            <a:r>
              <a:rPr sz="1800">
                <a:solidFill>
                  <a:srgbClr val="40A070"/>
                </a:solidFill>
                <a:latin typeface="Courier"/>
              </a:rPr>
              <a:t>2</a:t>
            </a:r>
            <a:r>
              <a:rPr sz="1800">
                <a:latin typeface="Courier"/>
              </a:rPr>
              <a:t>,</a:t>
            </a:r>
            <a:r>
              <a:rPr sz="1800">
                <a:solidFill>
                  <a:srgbClr val="902000"/>
                </a:solidFill>
                <a:latin typeface="Courier"/>
              </a:rPr>
              <a:t>X=</a:t>
            </a:r>
            <a:r>
              <a:rPr sz="1800">
                <a:latin typeface="Courier"/>
              </a:rPr>
              <a:t>df[df</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"vaccine"</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0.87</a:t>
            </a:r>
            <a:r>
              <a:rPr sz="1800">
                <a:latin typeface="Courier"/>
              </a:rPr>
              <a:t>)</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estRates,</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rate,</a:t>
            </a:r>
            <a:r>
              <a:rPr sz="1800">
                <a:solidFill>
                  <a:srgbClr val="902000"/>
                </a:solidFill>
                <a:latin typeface="Courier"/>
              </a:rPr>
              <a:t>fill=</a:t>
            </a:r>
            <a:r>
              <a:rPr sz="1800">
                <a:latin typeface="Courier"/>
              </a:rPr>
              <a:t>treat))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r>
              <a:rPr sz="1800">
                <a:solidFill>
                  <a:srgbClr val="902000"/>
                </a:solidFill>
                <a:latin typeface="Courier"/>
              </a:rPr>
              <a:t>bins=</a:t>
            </a:r>
            <a:r>
              <a:rPr sz="1800">
                <a:solidFill>
                  <a:srgbClr val="40A070"/>
                </a:solidFill>
                <a:latin typeface="Courier"/>
              </a:rPr>
              <a:t>50</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"Distribution of estimated event rates"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3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sum</a:t>
            </a:r>
            <a:r>
              <a:rPr sz="1800">
                <a:latin typeface="Courier"/>
              </a:rPr>
              <a:t>(estRates</a:t>
            </a:r>
            <a:r>
              <a:rPr sz="1800">
                <a:solidFill>
                  <a:srgbClr val="666666"/>
                </a:solidFill>
                <a:latin typeface="Courier"/>
              </a:rPr>
              <a:t>$</a:t>
            </a:r>
            <a:r>
              <a:rPr sz="1800">
                <a:latin typeface="Courier"/>
              </a:rPr>
              <a:t>rate[estRates</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"vaccine"</a:t>
            </a:r>
            <a:r>
              <a:rPr sz="1800">
                <a:latin typeface="Courier"/>
              </a:rPr>
              <a:t>]</a:t>
            </a:r>
            <a:r>
              <a:rPr sz="1800">
                <a:solidFill>
                  <a:srgbClr val="666666"/>
                </a:solidFill>
                <a:latin typeface="Courier"/>
              </a:rPr>
              <a:t>&lt;</a:t>
            </a:r>
            <a:r>
              <a:rPr sz="1800">
                <a:latin typeface="Courier"/>
              </a:rPr>
              <a:t>estRates</a:t>
            </a:r>
            <a:r>
              <a:rPr sz="1800">
                <a:solidFill>
                  <a:srgbClr val="666666"/>
                </a:solidFill>
                <a:latin typeface="Courier"/>
              </a:rPr>
              <a:t>$</a:t>
            </a:r>
            <a:r>
              <a:rPr sz="1800">
                <a:latin typeface="Courier"/>
              </a:rPr>
              <a:t>rate[estRates</a:t>
            </a:r>
            <a:r>
              <a:rPr sz="1800">
                <a:solidFill>
                  <a:srgbClr val="666666"/>
                </a:solidFill>
                <a:latin typeface="Courier"/>
              </a:rPr>
              <a:t>$</a:t>
            </a:r>
            <a:r>
              <a:rPr sz="1800">
                <a:latin typeface="Courier"/>
              </a:rPr>
              <a:t>treat</a:t>
            </a:r>
            <a:r>
              <a:rPr sz="1800">
                <a:solidFill>
                  <a:srgbClr val="666666"/>
                </a:solidFill>
                <a:latin typeface="Courier"/>
              </a:rPr>
              <a:t>==</a:t>
            </a:r>
            <a:r>
              <a:rPr sz="1800">
                <a:solidFill>
                  <a:srgbClr val="4070A0"/>
                </a:solidFill>
                <a:latin typeface="Courier"/>
              </a:rPr>
              <a:t>"placebo"</a:t>
            </a:r>
            <a:r>
              <a:rPr sz="1800">
                <a:latin typeface="Courier"/>
              </a:rPr>
              <a:t>]))</a:t>
            </a:r>
          </a:p>
          <a:p>
            <a:pPr lvl="0" marL="1270000" indent="0">
              <a:buNone/>
            </a:pPr>
            <a:r>
              <a:rPr sz="1800">
                <a:latin typeface="Courier"/>
              </a:rPr>
              <a:t>## [1] 4795</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r>
              <a:rPr/>
              <a:t>Think about a study you are working on.</a:t>
            </a:r>
          </a:p>
          <a:p>
            <a:pPr lvl="0" marL="0" indent="0">
              <a:buNone/>
            </a:pPr>
            <a:r>
              <a:rPr/>
              <a:t>Can you think of a model that could generate data that you are collecting / are plannning to collect? Try simulating data for your study.</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Simulating</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Binary distributions</a:t>
            </a:r>
          </a:p>
          <a:p>
            <a:pPr lvl="2"/>
            <a:r>
              <a:rPr sz="1800">
                <a:latin typeface="Courier"/>
              </a:rPr>
              <a:t>rbinom(n,size=1,prob)</a:t>
            </a:r>
          </a:p>
          <a:p>
            <a:pPr lvl="2"/>
            <a:r>
              <a:rPr sz="1800">
                <a:latin typeface="Courier"/>
              </a:rPr>
              <a:t>sample(size,x=c("cat1","cat2"),prob=c(p,1-p),replace=T)</a:t>
            </a:r>
          </a:p>
          <a:p>
            <a:pPr lvl="1"/>
            <a:r>
              <a:rPr/>
              <a:t>Count data</a:t>
            </a:r>
          </a:p>
          <a:p>
            <a:pPr lvl="2"/>
            <a:r>
              <a:rPr sz="1800">
                <a:latin typeface="Courier"/>
              </a:rPr>
              <a:t>rbinom(n,size,prob)</a:t>
            </a:r>
          </a:p>
          <a:p>
            <a:pPr lvl="2"/>
            <a:r>
              <a:rPr sz="1800">
                <a:latin typeface="Courier"/>
              </a:rPr>
              <a:t>rgeom(n,prob)</a:t>
            </a:r>
          </a:p>
          <a:p>
            <a:pPr lvl="2"/>
            <a:r>
              <a:rPr sz="1800">
                <a:latin typeface="Courier"/>
              </a:rPr>
              <a:t>rpois(n,lambda)</a:t>
            </a:r>
          </a:p>
          <a:p>
            <a:pPr lvl="2"/>
            <a:r>
              <a:rPr sz="1800">
                <a:latin typeface="Courier"/>
              </a:rPr>
              <a:t>rnbinom(n,size,prob)</a:t>
            </a:r>
          </a:p>
          <a:p>
            <a:pPr lvl="1"/>
            <a:r>
              <a:rPr/>
              <a:t>Continuous variables</a:t>
            </a:r>
          </a:p>
          <a:p>
            <a:pPr lvl="2"/>
            <a:r>
              <a:rPr sz="1800">
                <a:latin typeface="Courier"/>
              </a:rPr>
              <a:t>runif(n,min,max)</a:t>
            </a:r>
          </a:p>
          <a:p>
            <a:pPr lvl="2"/>
            <a:r>
              <a:rPr sz="1800">
                <a:latin typeface="Courier"/>
              </a:rPr>
              <a:t>rnorm(n,mean,sd)</a:t>
            </a:r>
          </a:p>
          <a:p>
            <a:pPr lvl="2"/>
            <a:r>
              <a:rPr sz="1800">
                <a:latin typeface="Courier"/>
              </a:rPr>
              <a:t>rexp(n,rate)</a:t>
            </a:r>
          </a:p>
          <a:p>
            <a:pPr lvl="2"/>
            <a:r>
              <a:rPr sz="1800">
                <a:latin typeface="Courier"/>
              </a:rPr>
              <a:t>rt(m,df)</a:t>
            </a:r>
          </a:p>
          <a:p>
            <a:pPr lvl="2"/>
            <a:r>
              <a:rPr sz="1800">
                <a:latin typeface="Courier"/>
              </a:rPr>
              <a:t>rgamma(n,shape,rate)</a:t>
            </a:r>
          </a:p>
          <a:p>
            <a:pPr lvl="2"/>
            <a:r>
              <a:rPr sz="1800">
                <a:latin typeface="Courier"/>
              </a:rPr>
              <a:t>rbeta(n,shape1,shape2)</a:t>
            </a:r>
          </a:p>
          <a:p>
            <a:pPr lvl="0" marL="0" indent="0">
              <a:buNone/>
            </a:pPr>
            <a:r>
              <a:rPr/>
              <a:t>…</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when we measure a toddler’s weight, the accuracy of our measurement is not perfect: each time we record a slightly different value than the true one, though on average we get it right.</a:t>
            </a:r>
          </a:p>
          <a:p>
            <a:pPr lvl="0" marL="1270000" indent="0">
              <a:buNone/>
            </a:pPr>
            <a:r>
              <a:rPr sz="1800">
                <a:latin typeface="Courier"/>
              </a:rPr>
              <a:t>dat&lt;-</a:t>
            </a:r>
            <a:r>
              <a:rPr sz="1800" b="1">
                <a:solidFill>
                  <a:srgbClr val="007020"/>
                </a:solidFill>
                <a:latin typeface="Courier"/>
              </a:rPr>
              <a:t>mutate</a:t>
            </a:r>
            <a:r>
              <a:rPr sz="1800">
                <a:latin typeface="Courier"/>
              </a:rPr>
              <a:t>(dat,</a:t>
            </a:r>
            <a:r>
              <a:rPr sz="1800">
                <a:solidFill>
                  <a:srgbClr val="902000"/>
                </a:solidFill>
                <a:latin typeface="Courier"/>
              </a:rPr>
              <a:t>weightWithError=</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latin typeface="Courier"/>
              </a:rPr>
              <a:t>weight,</a:t>
            </a:r>
            <a:r>
              <a:rPr sz="1800">
                <a:solidFill>
                  <a:srgbClr val="902000"/>
                </a:solidFill>
                <a:latin typeface="Courier"/>
              </a:rPr>
              <a:t>sd=</a:t>
            </a:r>
            <a:r>
              <a:rPr sz="1800">
                <a:solidFill>
                  <a:srgbClr val="40A070"/>
                </a:solidFill>
                <a:latin typeface="Courier"/>
              </a:rPr>
              <a:t>0.25</a:t>
            </a:r>
            <a:r>
              <a:rPr sz="1800">
                <a:latin typeface="Courier"/>
              </a:rPr>
              <a: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weightWithError))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we can measure weights perfectly again. But now suppose that there are unobserved characteristics (e.g. genetic factors, nutritional status, …) that impact on children’s weights.</a:t>
            </a:r>
          </a:p>
          <a:p>
            <a:pPr lvl="0" marL="1270000" indent="0">
              <a:buNone/>
            </a:pPr>
            <a:r>
              <a:rPr sz="1800">
                <a:latin typeface="Courier"/>
              </a:rPr>
              <a:t>dat&lt;-dat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latentFactor1=</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0.5</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latentFactor2=</a:t>
            </a:r>
            <a:r>
              <a:rPr sz="1800" b="1">
                <a:solidFill>
                  <a:srgbClr val="007020"/>
                </a:solidFill>
                <a:latin typeface="Courier"/>
              </a:rPr>
              <a:t>rnorm</a:t>
            </a:r>
            <a:r>
              <a:rPr sz="1800">
                <a:latin typeface="Courier"/>
              </a:rPr>
              <a:t>(</a:t>
            </a:r>
            <a:r>
              <a:rPr sz="1800" b="1">
                <a:solidFill>
                  <a:srgbClr val="007020"/>
                </a:solidFill>
                <a:latin typeface="Courier"/>
              </a:rPr>
              <a:t>nrow</a:t>
            </a:r>
            <a:r>
              <a:rPr sz="1800">
                <a:latin typeface="Courier"/>
              </a:rPr>
              <a:t>(dat),</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0.1</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weightGivenLatentFactors=</a:t>
            </a:r>
            <a:r>
              <a:rPr sz="1800">
                <a:solidFill>
                  <a:srgbClr val="40A070"/>
                </a:solidFill>
                <a:latin typeface="Courier"/>
              </a:rPr>
              <a:t>3.5</a:t>
            </a:r>
            <a:r>
              <a:rPr sz="1800">
                <a:solidFill>
                  <a:srgbClr val="666666"/>
                </a:solidFill>
                <a:latin typeface="Courier"/>
              </a:rPr>
              <a:t>+</a:t>
            </a:r>
            <a:r>
              <a:rPr sz="1800">
                <a:latin typeface="Courier"/>
              </a:rPr>
              <a:t>latentFactor1</a:t>
            </a:r>
            <a:r>
              <a:rPr sz="1800">
                <a:solidFill>
                  <a:srgbClr val="666666"/>
                </a:solidFill>
                <a:latin typeface="Courier"/>
              </a:rPr>
              <a:t>+</a:t>
            </a:r>
            <a:r>
              <a:rPr sz="1800">
                <a:latin typeface="Courier"/>
              </a:rPr>
              <a:t>(</a:t>
            </a:r>
            <a:r>
              <a:rPr sz="1800">
                <a:solidFill>
                  <a:srgbClr val="40A070"/>
                </a:solidFill>
                <a:latin typeface="Courier"/>
              </a:rPr>
              <a:t>2.5</a:t>
            </a:r>
            <a:r>
              <a:rPr sz="1800">
                <a:solidFill>
                  <a:srgbClr val="666666"/>
                </a:solidFill>
                <a:latin typeface="Courier"/>
              </a:rPr>
              <a:t>+</a:t>
            </a:r>
            <a:r>
              <a:rPr sz="1800">
                <a:latin typeface="Courier"/>
              </a:rPr>
              <a:t>latentFactor2)</a:t>
            </a:r>
            <a:r>
              <a:rPr sz="1800">
                <a:solidFill>
                  <a:srgbClr val="666666"/>
                </a:solidFill>
                <a:latin typeface="Courier"/>
              </a:rPr>
              <a:t>*</a:t>
            </a:r>
            <a:r>
              <a:rPr sz="1800" b="1">
                <a:solidFill>
                  <a:srgbClr val="007020"/>
                </a:solidFill>
                <a:latin typeface="Courier"/>
              </a:rPr>
              <a:t>log</a:t>
            </a:r>
            <a:r>
              <a:rPr sz="1800">
                <a:latin typeface="Courier"/>
              </a:rPr>
              <a:t>(ageMonths</a:t>
            </a:r>
            <a:r>
              <a:rPr sz="1800">
                <a:solidFill>
                  <a:srgbClr val="666666"/>
                </a:solidFill>
                <a:latin typeface="Courier"/>
              </a:rPr>
              <a:t>+</a:t>
            </a:r>
            <a:r>
              <a:rPr sz="1800">
                <a:solidFill>
                  <a:srgbClr val="40A070"/>
                </a:solidFill>
                <a:latin typeface="Courier"/>
              </a:rPr>
              <a:t>1</a:t>
            </a:r>
            <a:r>
              <a:rPr sz="1800">
                <a:latin typeface="Courier"/>
              </a:rPr>
              <a:t>))</a:t>
            </a:r>
            <a:br/>
            <a:br/>
            <a:r>
              <a:rPr sz="1800">
                <a:latin typeface="Courier"/>
              </a:rPr>
              <a:t>dat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ageMonths,</a:t>
            </a:r>
            <a:r>
              <a:rPr sz="1800">
                <a:solidFill>
                  <a:srgbClr val="902000"/>
                </a:solidFill>
                <a:latin typeface="Courier"/>
              </a:rPr>
              <a:t>y=</a:t>
            </a:r>
            <a:r>
              <a:rPr sz="1800">
                <a:latin typeface="Courier"/>
              </a:rPr>
              <a:t>weightGivenLatentFactors))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color=</a:t>
            </a:r>
            <a:r>
              <a:rPr sz="1800">
                <a:solidFill>
                  <a:srgbClr val="4070A0"/>
                </a:solidFill>
                <a:latin typeface="Courier"/>
              </a:rPr>
              <a:t>"steelblue"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"age in months"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"weight in kg"</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"Toddlers' weights versus ages"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3 sources of uncertainty:</a:t>
                </a:r>
              </a:p>
              <a:p>
                <a:pPr lvl="1"/>
                <a:r>
                  <a:rPr/>
                  <a:t>inherent uncertainty / randomness of an experiment</a:t>
                </a:r>
              </a:p>
              <a:p>
                <a:pPr lvl="1"/>
                <a:r>
                  <a:rPr/>
                  <a:t>measurement error</a:t>
                </a:r>
              </a:p>
              <a:p>
                <a:pPr lvl="1"/>
                <a:r>
                  <a:rPr/>
                  <a:t>unobserved relevant variables</a:t>
                </a:r>
              </a:p>
              <a:p>
                <a:pPr lvl="0" marL="0" indent="0">
                  <a:buNone/>
                </a:pPr>
                <a14:m>
                  <m:oMathPara xmlns:m="http://schemas.openxmlformats.org/officeDocument/2006/math">
                    <m:oMathParaPr>
                      <m:jc m:val="center"/>
                    </m:oMathParaPr>
                    <m:oMath>
                      <m:r>
                        <m:t> </m:t>
                      </m:r>
                    </m:oMath>
                  </m:oMathPara>
                </a14:m>
              </a:p>
              <a:p>
                <a:pPr lvl="0" marL="0" indent="0">
                  <a:buNone/>
                </a:pPr>
                <a:r>
                  <a:rPr/>
                  <a:t>There can be many other sources of uncertainty.</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PROBABILITY</a:t>
            </a:r>
          </a:p>
          <a:p>
            <a:pPr lvl="0" marL="0" indent="0">
              <a:buNone/>
            </a:pPr>
            <a:r>
              <a:rPr/>
              <a:t>To quantify uncertainty we need to use the tools of </a:t>
            </a:r>
            <a:r>
              <a:rPr b="1"/>
              <a:t>probability theory</a:t>
            </a:r>
            <a:r>
              <a:rPr/>
              <a:t>.</a:t>
            </a:r>
          </a:p>
          <a:p>
            <a:pPr lvl="0" marL="0" indent="0">
              <a:spcBef>
                <a:spcPts val="3000"/>
              </a:spcBef>
              <a:buNone/>
            </a:pPr>
            <a:r>
              <a:rPr b="1"/>
              <a:t>STATISTICS</a:t>
            </a:r>
          </a:p>
          <a:p>
            <a:pPr lvl="0" marL="0" indent="0">
              <a:buNone/>
            </a:pPr>
            <a:r>
              <a:rPr/>
              <a:t>To gain insights from observational data we need to make </a:t>
            </a:r>
            <a:r>
              <a:rPr b="1"/>
              <a:t>statistical inference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1:</a:t>
            </a:r>
            <a:r>
              <a:rPr/>
              <a:t> </a:t>
            </a:r>
            <a:r>
              <a:rPr/>
              <a:t>Probability</a:t>
            </a:r>
            <a:r>
              <a:rPr/>
              <a:t> </a:t>
            </a:r>
            <a:r>
              <a:rPr/>
              <a:t>theory</a:t>
            </a:r>
            <a:r>
              <a:rPr/>
              <a:t> </a:t>
            </a:r>
            <a:r>
              <a:rPr/>
              <a:t>&amp;</a:t>
            </a:r>
            <a:r>
              <a:rPr/>
              <a:t> </a:t>
            </a:r>
            <a:r>
              <a:rPr/>
              <a:t>statistical</a:t>
            </a:r>
            <a:r>
              <a:rPr/>
              <a:t> </a:t>
            </a:r>
            <a:r>
              <a:rPr/>
              <a:t>concepts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Probability</a:t>
            </a:r>
            <a:r>
              <a:rPr/>
              <a:t> </a:t>
            </a:r>
            <a:r>
              <a:rPr/>
              <a:t>theory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section is largely based on and in places quoted verbatim from</a:t>
                </a:r>
              </a:p>
              <a:p>
                <a:pPr lvl="0" marL="0" indent="0">
                  <a:buNone/>
                </a:pPr>
                <a14:m>
                  <m:oMathPara xmlns:m="http://schemas.openxmlformats.org/officeDocument/2006/math">
                    <m:oMathParaPr>
                      <m:jc m:val="center"/>
                    </m:oMathParaPr>
                    <m:oMath>
                      <m:r>
                        <m:t> </m:t>
                      </m:r>
                    </m:oMath>
                  </m:oMathPara>
                </a14:m>
              </a:p>
              <a:p>
                <a:pPr lvl="0" marL="0" indent="0">
                  <a:buNone/>
                </a:pPr>
                <a:r>
                  <a:rPr/>
                  <a:t>Feelders, Ad J. (2007), ‘Statistical Concepts’, in Berthold, M., Hand, D.J. (eds.) </a:t>
                </a:r>
                <a:r>
                  <a:rPr i="1"/>
                  <a:t>Intelligent Data Analysis</a:t>
                </a:r>
                <a:r>
                  <a:rPr/>
                  <a:t>, 2</a:t>
                </a:r>
                <a:r>
                  <a:rPr baseline="30000"/>
                  <a:t>nd</a:t>
                </a:r>
                <a:r>
                  <a:rPr/>
                  <a:t> ed., Springer, pp.17-68</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random</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random experiment</a:t>
                </a:r>
                <a:r>
                  <a:rPr/>
                  <a:t> is an experiment that satisfies the following conditions:</a:t>
                </a:r>
              </a:p>
              <a:p>
                <a:pPr lvl="1">
                  <a:buAutoNum type="arabicPeriod"/>
                </a:pPr>
                <a:r>
                  <a:rPr/>
                  <a:t> All possible outcomes are known in advance.</a:t>
                </a:r>
              </a:p>
              <a:p>
                <a:pPr lvl="1">
                  <a:buAutoNum type="arabicPeriod"/>
                </a:pPr>
                <a:r>
                  <a:rPr/>
                  <a:t> In any particular trial, the outcome is not known in advance.</a:t>
                </a:r>
              </a:p>
              <a:p>
                <a:pPr lvl="1">
                  <a:buAutoNum type="arabicPeriod"/>
                </a:pPr>
                <a:r>
                  <a:rPr/>
                  <a:t> The experiment can be repeated under identical conditions.</a:t>
                </a:r>
              </a:p>
              <a:p>
                <a:pPr lvl="0" marL="0" indent="0">
                  <a:buNone/>
                </a:pPr>
                <a:r>
                  <a:rPr/>
                  <a:t>The </a:t>
                </a:r>
                <a:r>
                  <a:rPr b="1"/>
                  <a:t>outcome space</a:t>
                </a:r>
                <a:r>
                  <a:rPr/>
                  <a:t> </a:t>
                </a:r>
                <a14:m>
                  <m:oMath xmlns:m="http://schemas.openxmlformats.org/officeDocument/2006/math">
                    <m:r>
                      <m:t>Ω</m:t>
                    </m:r>
                  </m:oMath>
                </a14:m>
                <a:r>
                  <a:rPr/>
                  <a:t> of an experiment is the set of all possible outcomes of the experiment.</a:t>
                </a:r>
              </a:p>
              <a:p>
                <a:pPr lvl="0" marL="0" indent="0">
                  <a:buNone/>
                </a:pPr>
                <a:r>
                  <a:rPr/>
                  <a:t>Examples</a:t>
                </a:r>
              </a:p>
              <a:p>
                <a:pPr lvl="1"/>
                <a:r>
                  <a:rPr/>
                  <a:t>In the coin tossing experiment earlier </a:t>
                </a:r>
                <a14:m>
                  <m:oMath xmlns:m="http://schemas.openxmlformats.org/officeDocument/2006/math">
                    <m:r>
                      <m:t>Ω</m:t>
                    </m:r>
                    <m:r>
                      <m:t>=</m:t>
                    </m:r>
                    <m:r>
                      <m:t>{</m:t>
                    </m:r>
                    <m:r>
                      <m:t>H</m:t>
                    </m:r>
                    <m:r>
                      <m:t>,</m:t>
                    </m:r>
                    <m:r>
                      <m:t>T</m:t>
                    </m:r>
                    <m:r>
                      <m:t>}</m:t>
                    </m:r>
                  </m:oMath>
                </a14:m>
                <a:r>
                  <a:rPr/>
                  <a:t>.</a:t>
                </a:r>
              </a:p>
              <a:p>
                <a:pPr lvl="1"/>
                <a:r>
                  <a:rPr/>
                  <a:t>When you roll a die </a:t>
                </a:r>
                <a14:m>
                  <m:oMath xmlns:m="http://schemas.openxmlformats.org/officeDocument/2006/math">
                    <m:r>
                      <m:t>Ω</m:t>
                    </m:r>
                    <m:r>
                      <m:t>=</m:t>
                    </m:r>
                    <m:r>
                      <m:t>{</m:t>
                    </m:r>
                    <m:r>
                      <m:t>1</m:t>
                    </m:r>
                    <m:r>
                      <m:t>,</m:t>
                    </m:r>
                    <m:r>
                      <m:t>2</m:t>
                    </m:r>
                    <m:r>
                      <m:t>,</m:t>
                    </m:r>
                    <m:r>
                      <m:t>3</m:t>
                    </m:r>
                    <m:r>
                      <m:t>,</m:t>
                    </m:r>
                    <m:r>
                      <m:t>4</m:t>
                    </m:r>
                    <m:r>
                      <m:t>,</m:t>
                    </m:r>
                    <m:r>
                      <m:t>5</m:t>
                    </m:r>
                    <m:r>
                      <m:t>,</m:t>
                    </m:r>
                    <m:r>
                      <m:t>6</m:t>
                    </m:r>
                    <m:r>
                      <m:t>}</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random</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a:t>
                </a:r>
                <a:r>
                  <a:rPr b="1"/>
                  <a:t>event</a:t>
                </a:r>
                <a:r>
                  <a:rPr/>
                  <a:t> is a subset of the outcome space.</a:t>
                </a:r>
              </a:p>
              <a:p>
                <a:pPr lvl="0" marL="0" indent="0">
                  <a:buNone/>
                </a:pPr>
                <a:r>
                  <a:rPr/>
                  <a:t>Examples</a:t>
                </a:r>
              </a:p>
              <a:p>
                <a:pPr lvl="1"/>
                <a:r>
                  <a:rPr/>
                  <a:t>“Coin lands head”: </a:t>
                </a:r>
                <a14:m>
                  <m:oMath xmlns:m="http://schemas.openxmlformats.org/officeDocument/2006/math">
                    <m:r>
                      <m:t>A</m:t>
                    </m:r>
                    <m:r>
                      <m:t>=</m:t>
                    </m:r>
                    <m:r>
                      <m:t>{</m:t>
                    </m:r>
                    <m:r>
                      <m:t>x</m:t>
                    </m:r>
                    <m:r>
                      <m:t>∈</m:t>
                    </m:r>
                    <m:r>
                      <m:t>Ω</m:t>
                    </m:r>
                    <m:r>
                      <m:t>|</m:t>
                    </m:r>
                    <m:r>
                      <m:t> </m:t>
                    </m:r>
                    <m:r>
                      <m:t>x</m:t>
                    </m:r>
                    <m:r>
                      <m:rPr>
                        <m:sty m:val="p"/>
                      </m:rPr>
                      <m:t> is heads</m:t>
                    </m:r>
                    <m:r>
                      <m:t>}</m:t>
                    </m:r>
                    <m:r>
                      <m:t>=</m:t>
                    </m:r>
                    <m:r>
                      <m:t>{</m:t>
                    </m:r>
                    <m:r>
                      <m:t>H</m:t>
                    </m:r>
                    <m:r>
                      <m:t>}</m:t>
                    </m:r>
                  </m:oMath>
                </a14:m>
              </a:p>
              <a:p>
                <a:pPr lvl="1"/>
                <a:r>
                  <a:rPr/>
                  <a:t>“Die shows even number”: </a:t>
                </a:r>
                <a14:m>
                  <m:oMath xmlns:m="http://schemas.openxmlformats.org/officeDocument/2006/math">
                    <m:r>
                      <m:t>B</m:t>
                    </m:r>
                    <m:r>
                      <m:t>=</m:t>
                    </m:r>
                    <m:r>
                      <m:t>{</m:t>
                    </m:r>
                    <m:r>
                      <m:t>x</m:t>
                    </m:r>
                    <m:r>
                      <m:t>∈</m:t>
                    </m:r>
                    <m:r>
                      <m:t>Ω</m:t>
                    </m:r>
                    <m:r>
                      <m:t>|</m:t>
                    </m:r>
                    <m:r>
                      <m:t> </m:t>
                    </m:r>
                    <m:r>
                      <m:t>x</m:t>
                    </m:r>
                    <m:r>
                      <m:rPr>
                        <m:sty m:val="p"/>
                      </m:rPr>
                      <m:t> is even</m:t>
                    </m:r>
                    <m:r>
                      <m:t>}</m:t>
                    </m:r>
                    <m:r>
                      <m:t>=</m:t>
                    </m:r>
                    <m:r>
                      <m:t>{</m:t>
                    </m:r>
                    <m:r>
                      <m:t>2</m:t>
                    </m:r>
                    <m:r>
                      <m:t>,</m:t>
                    </m:r>
                    <m:r>
                      <m:t>4</m:t>
                    </m:r>
                    <m:r>
                      <m:t>,</m:t>
                    </m:r>
                    <m:r>
                      <m:t>6</m:t>
                    </m:r>
                    <m:r>
                      <m:t>}</m:t>
                    </m:r>
                  </m:oMath>
                </a14:m>
              </a:p>
              <a:p>
                <a:pPr lvl="0" marL="0" indent="0">
                  <a:buNone/>
                </a:pPr>
                <a:r>
                  <a:rPr/>
                  <a:t>Special events</a:t>
                </a:r>
              </a:p>
              <a:p>
                <a:pPr lvl="1"/>
                <a:r>
                  <a:rPr/>
                  <a:t>Impossible / empty event: </a:t>
                </a:r>
                <a14:m>
                  <m:oMath xmlns:m="http://schemas.openxmlformats.org/officeDocument/2006/math">
                    <m:r>
                      <m:t>A</m:t>
                    </m:r>
                    <m:r>
                      <m:t>=</m:t>
                    </m:r>
                    <m:r>
                      <m:t>∅</m:t>
                    </m:r>
                  </m:oMath>
                </a14:m>
              </a:p>
              <a:p>
                <a:pPr lvl="1"/>
                <a:r>
                  <a:rPr/>
                  <a:t>Sure event / outcome space: </a:t>
                </a:r>
                <a14:m>
                  <m:oMath xmlns:m="http://schemas.openxmlformats.org/officeDocument/2006/math">
                    <m:r>
                      <m:t>A</m:t>
                    </m:r>
                    <m:r>
                      <m:t>=</m:t>
                    </m:r>
                    <m:r>
                      <m:t>Ω</m:t>
                    </m:r>
                  </m:oMath>
                </a14:m>
              </a:p>
              <a:p>
                <a:pPr lvl="1"/>
                <a:r>
                  <a:rPr/>
                  <a:t>Singleton events: </a:t>
                </a:r>
                <a14:m>
                  <m:oMath xmlns:m="http://schemas.openxmlformats.org/officeDocument/2006/math">
                    <m:r>
                      <m:t>A</m:t>
                    </m:r>
                    <m:r>
                      <m:t>=</m:t>
                    </m:r>
                    <m:r>
                      <m:t>{</m:t>
                    </m:r>
                    <m:r>
                      <m:t>H</m:t>
                    </m:r>
                    <m:r>
                      <m:t>}</m:t>
                    </m:r>
                  </m:oMath>
                </a14:m>
                <a:r>
                  <a:rPr/>
                  <a:t>, </a:t>
                </a:r>
                <a14:m>
                  <m:oMath xmlns:m="http://schemas.openxmlformats.org/officeDocument/2006/math">
                    <m:r>
                      <m:t>A</m:t>
                    </m:r>
                    <m:r>
                      <m:t>=</m:t>
                    </m:r>
                    <m:r>
                      <m:t>{</m:t>
                    </m:r>
                    <m:r>
                      <m:t>3</m:t>
                    </m:r>
                    <m:r>
                      <m:t>}</m:t>
                    </m:r>
                  </m:oMath>
                </a14:m>
              </a:p>
              <a:p>
                <a:pPr lvl="1"/>
                <a:r>
                  <a:rPr/>
                  <a:t>The complementary event: </a:t>
                </a:r>
                <a14:m>
                  <m:oMath xmlns:m="http://schemas.openxmlformats.org/officeDocument/2006/math">
                    <m:bar>
                      <m:barPr>
                        <m:pos m:val="top"/>
                      </m:barPr>
                      <m:e>
                        <m:r>
                          <m:t>A</m:t>
                        </m:r>
                      </m:e>
                    </m:bar>
                    <m:r>
                      <m:t>=</m:t>
                    </m:r>
                    <m:r>
                      <m:t>Ω</m:t>
                    </m:r>
                    <m:r>
                      <m:t>\</m:t>
                    </m:r>
                    <m:r>
                      <m:t>A</m:t>
                    </m:r>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Classical definition of probability:</a:t>
                </a:r>
              </a:p>
              <a:p>
                <a:pPr lvl="0" marL="0" indent="0">
                  <a:buNone/>
                </a:pPr>
                <a:r>
                  <a:rPr/>
                  <a:t>Let </a:t>
                </a:r>
                <a14:m>
                  <m:oMath xmlns:m="http://schemas.openxmlformats.org/officeDocument/2006/math">
                    <m:r>
                      <m:t>|</m:t>
                    </m:r>
                    <m:r>
                      <m:t>.</m:t>
                    </m:r>
                    <m:r>
                      <m:t>|</m:t>
                    </m:r>
                  </m:oMath>
                </a14:m>
                <a:r>
                  <a:rPr/>
                  <a:t> denote the operator measuring the size of an event. The </a:t>
                </a:r>
                <a:r>
                  <a:rPr b="1"/>
                  <a:t>probability</a:t>
                </a:r>
                <a:r>
                  <a:rPr/>
                  <a:t> of an event </a:t>
                </a:r>
                <a14:m>
                  <m:oMath xmlns:m="http://schemas.openxmlformats.org/officeDocument/2006/math">
                    <m:r>
                      <m:t>A</m:t>
                    </m:r>
                    <m:r>
                      <m:t>⊆</m:t>
                    </m:r>
                    <m:r>
                      <m:t>Ω</m:t>
                    </m:r>
                  </m:oMath>
                </a14:m>
                <a:r>
                  <a:rPr/>
                  <a:t> is defined as</a:t>
                </a:r>
              </a:p>
              <a:p>
                <a:pPr lvl="0" marL="0" indent="0">
                  <a:buNone/>
                </a:pPr>
                <a14:m>
                  <m:oMathPara xmlns:m="http://schemas.openxmlformats.org/officeDocument/2006/math">
                    <m:oMathParaPr>
                      <m:jc m:val="center"/>
                    </m:oMathParaPr>
                    <m:oMath>
                      <m:r>
                        <m:t>P</m:t>
                      </m:r>
                      <m:r>
                        <m:t>(</m:t>
                      </m:r>
                      <m:r>
                        <m:t>A</m:t>
                      </m:r>
                      <m:r>
                        <m:t>)</m:t>
                      </m:r>
                      <m:r>
                        <m:t>=</m:t>
                      </m:r>
                      <m:f>
                        <m:fPr>
                          <m:type m:val="bar"/>
                        </m:fPr>
                        <m:num>
                          <m:r>
                            <m:t>|</m:t>
                          </m:r>
                          <m:r>
                            <m:t>A</m:t>
                          </m:r>
                          <m:r>
                            <m:t>|</m:t>
                          </m:r>
                        </m:num>
                        <m:den>
                          <m:r>
                            <m:t>|</m:t>
                          </m:r>
                          <m:r>
                            <m:t>Ω</m:t>
                          </m:r>
                          <m:r>
                            <m:t>|</m:t>
                          </m:r>
                        </m:den>
                      </m:f>
                    </m:oMath>
                  </m:oMathPara>
                </a14:m>
              </a:p>
              <a:p>
                <a:pPr lvl="0" marL="0" indent="0">
                  <a:buNone/>
                </a:pPr>
                <a:r>
                  <a:rPr/>
                  <a:t>If all outcomes in </a:t>
                </a:r>
                <a14:m>
                  <m:oMath xmlns:m="http://schemas.openxmlformats.org/officeDocument/2006/math">
                    <m:r>
                      <m:t>Ω</m:t>
                    </m:r>
                  </m:oMath>
                </a14:m>
                <a:r>
                  <a:rPr/>
                  <a:t> are equally likely, then this means the probability of </a:t>
                </a:r>
                <a14:m>
                  <m:oMath xmlns:m="http://schemas.openxmlformats.org/officeDocument/2006/math">
                    <m:r>
                      <m:t>A</m:t>
                    </m:r>
                  </m:oMath>
                </a14:m>
                <a:r>
                  <a:rPr/>
                  <a:t> is the ratio of the number of outcomes in </a:t>
                </a:r>
                <a14:m>
                  <m:oMath xmlns:m="http://schemas.openxmlformats.org/officeDocument/2006/math">
                    <m:r>
                      <m:t>A</m:t>
                    </m:r>
                  </m:oMath>
                </a14:m>
                <a:r>
                  <a:rPr/>
                  <a:t> and the number of outcomes in </a:t>
                </a:r>
                <a14:m>
                  <m:oMath xmlns:m="http://schemas.openxmlformats.org/officeDocument/2006/math">
                    <m:r>
                      <m:t>Ω</m:t>
                    </m:r>
                  </m:oMath>
                </a14:m>
                <a:r>
                  <a:rPr/>
                  <a:t>.</a:t>
                </a:r>
              </a:p>
              <a:p>
                <a:pPr lvl="0" marL="0" indent="0">
                  <a:buNone/>
                </a:pPr>
                <a:r>
                  <a:rPr/>
                  <a:t>If your outcome space is not discrete, then </a:t>
                </a:r>
                <a14:m>
                  <m:oMath xmlns:m="http://schemas.openxmlformats.org/officeDocument/2006/math">
                    <m:r>
                      <m:t>|</m:t>
                    </m:r>
                    <m:r>
                      <m:t>.</m:t>
                    </m:r>
                    <m:r>
                      <m:t>|</m:t>
                    </m:r>
                  </m:oMath>
                </a14:m>
                <a:r>
                  <a:rPr/>
                  <a:t> is a function mapping outcome sets to the positive real line.</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Probability as a mathematical concept was formally introduced in the 17</a:t>
                </a:r>
                <a:r>
                  <a:rPr baseline="30000"/>
                  <a:t>th</a:t>
                </a:r>
                <a:r>
                  <a:rPr/>
                  <a:t> century by French mathematicians </a:t>
                </a:r>
                <a:r>
                  <a:rPr b="1"/>
                  <a:t>Blaise Pascal</a:t>
                </a:r>
                <a:r>
                  <a:rPr/>
                  <a:t> and </a:t>
                </a:r>
                <a:r>
                  <a:rPr b="1"/>
                  <a:t>Pierre de Fermat</a:t>
                </a:r>
                <a:r>
                  <a:rPr/>
                  <a:t> when they were discussing games of chance.</a:t>
                </a:r>
              </a:p>
              <a:p>
                <a:pPr lvl="0" marL="0" indent="0">
                  <a:buNone/>
                </a:pPr>
                <a14:m>
                  <m:oMathPara xmlns:m="http://schemas.openxmlformats.org/officeDocument/2006/math">
                    <m:oMathParaPr>
                      <m:jc m:val="center"/>
                    </m:oMathParaPr>
                    <m:oMath>
                      <m:r>
                        <m:t> </m:t>
                      </m:r>
                    </m:oMath>
                  </m:oMathPara>
                </a14:m>
              </a:p>
              <a:p>
                <a:pPr lvl="0" marL="0" indent="0">
                  <a:buNone/>
                </a:pPr>
                <a:r>
                  <a:rPr/>
                  <a:t>Note: also a frequency and a subjective definition of probability.</a:t>
                </a:r>
              </a:p>
              <a:p>
                <a:pPr lvl="0" marL="0" indent="0">
                  <a:buNone/>
                </a:pPr>
                <a14:m>
                  <m:oMathPara xmlns:m="http://schemas.openxmlformats.org/officeDocument/2006/math">
                    <m:oMathParaPr>
                      <m:jc m:val="center"/>
                    </m:oMathParaPr>
                    <m:oMath>
                      <m:r>
                        <m:t> </m:t>
                      </m:r>
                    </m:oMath>
                  </m:oMathPara>
                </a14:m>
              </a:p>
              <a:p>
                <a:pPr lvl="0" marL="0" indent="0">
                  <a:buNone/>
                </a:pPr>
                <a:r>
                  <a:rPr/>
                  <a:t>The formal, mathematical derivation of probability theory follows from set theory and measure theory.</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Probability</a:t>
            </a:r>
            <a:r>
              <a:rPr/>
              <a:t> </a:t>
            </a:r>
            <a:r>
              <a:rPr/>
              <a:t>theory:</a:t>
            </a:r>
            <a:r>
              <a:rPr/>
              <a:t> </a:t>
            </a:r>
            <a:r>
              <a:rPr/>
              <a:t>probability</a:t>
            </a:r>
          </a:p>
        </p:txBody>
      </p:sp>
      <p:pic>
        <p:nvPicPr>
          <p:cNvPr descr="images/pascal.jpg" id="0" name="Picture 1"/>
          <p:cNvPicPr>
            <a:picLocks noGrp="1" noChangeAspect="1"/>
          </p:cNvPicPr>
          <p:nvPr/>
        </p:nvPicPr>
        <p:blipFill>
          <a:blip r:embed="rId2"/>
          <a:stretch>
            <a:fillRect/>
          </a:stretch>
        </p:blipFill>
        <p:spPr bwMode="auto">
          <a:xfrm>
            <a:off x="1816100" y="1816100"/>
            <a:ext cx="32258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Blaise</a:t>
            </a:r>
            <a:r>
              <a:rPr/>
              <a:t> </a:t>
            </a:r>
            <a:r>
              <a:rPr/>
              <a:t>Pascal</a:t>
            </a:r>
            <a:r>
              <a:rPr/>
              <a:t> </a:t>
            </a:r>
            <a:r>
              <a:rPr/>
              <a:t>(public</a:t>
            </a:r>
            <a:r>
              <a:rPr/>
              <a:t> </a:t>
            </a:r>
            <a:r>
              <a:rPr/>
              <a:t>domain</a:t>
            </a:r>
            <a:r>
              <a:rPr/>
              <a:t> </a:t>
            </a:r>
            <a:r>
              <a:rPr/>
              <a:t>/</a:t>
            </a:r>
            <a:r>
              <a:rPr/>
              <a:t> </a:t>
            </a:r>
            <a:r>
              <a:rPr/>
              <a:t>Wikipedia)</a:t>
            </a:r>
          </a:p>
        </p:txBody>
      </p:sp>
      <p:pic>
        <p:nvPicPr>
          <p:cNvPr descr="images/fermat.jpg" id="0" name="Picture 1"/>
          <p:cNvPicPr>
            <a:picLocks noGrp="1" noChangeAspect="1"/>
          </p:cNvPicPr>
          <p:nvPr/>
        </p:nvPicPr>
        <p:blipFill>
          <a:blip r:embed="rId3"/>
          <a:stretch>
            <a:fillRect/>
          </a:stretch>
        </p:blipFill>
        <p:spPr bwMode="auto">
          <a:xfrm>
            <a:off x="7327900" y="1816100"/>
            <a:ext cx="28702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Pierre</a:t>
            </a:r>
            <a:r>
              <a:rPr/>
              <a:t> </a:t>
            </a:r>
            <a:r>
              <a:rPr/>
              <a:t>de</a:t>
            </a:r>
            <a:r>
              <a:rPr/>
              <a:t> </a:t>
            </a:r>
            <a:r>
              <a:rPr/>
              <a:t>Fermat</a:t>
            </a:r>
            <a:r>
              <a:rPr/>
              <a:t> </a:t>
            </a:r>
            <a:r>
              <a:rPr/>
              <a:t>(public</a:t>
            </a:r>
            <a:r>
              <a:rPr/>
              <a:t> </a:t>
            </a:r>
            <a:r>
              <a:rPr/>
              <a:t>domain</a:t>
            </a:r>
            <a:r>
              <a:rPr/>
              <a:t> </a:t>
            </a:r>
            <a:r>
              <a:rPr/>
              <a:t>/</a:t>
            </a:r>
            <a:r>
              <a:rPr/>
              <a:t> </a:t>
            </a:r>
            <a:r>
              <a:rPr/>
              <a:t>Wikipedia)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probability</a:t>
            </a:r>
            <a:r>
              <a:rPr/>
              <a:t> </a:t>
            </a:r>
            <a:r>
              <a:rPr/>
              <a:t>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Probability is a function </a:t>
                </a:r>
                <a14:m>
                  <m:oMath xmlns:m="http://schemas.openxmlformats.org/officeDocument/2006/math">
                    <m:r>
                      <m:t>P</m:t>
                    </m:r>
                    <m:r>
                      <m:t>(</m:t>
                    </m:r>
                    <m:r>
                      <m:t>)</m:t>
                    </m:r>
                  </m:oMath>
                </a14:m>
                <a:r>
                  <a:rPr/>
                  <a:t> from subsets </a:t>
                </a:r>
                <a14:m>
                  <m:oMath xmlns:m="http://schemas.openxmlformats.org/officeDocument/2006/math">
                    <m:r>
                      <m:t>A</m:t>
                    </m:r>
                  </m:oMath>
                </a14:m>
                <a:r>
                  <a:rPr/>
                  <a:t> of </a:t>
                </a:r>
                <a14:m>
                  <m:oMath xmlns:m="http://schemas.openxmlformats.org/officeDocument/2006/math">
                    <m:r>
                      <m:t>Ω</m:t>
                    </m:r>
                  </m:oMath>
                </a14:m>
                <a:r>
                  <a:rPr/>
                  <a:t> to the real line satisfying the following axioms: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1">
                  <a:buAutoNum type="arabicPeriod"/>
                </a:pPr>
                <a:r>
                  <a:rPr/>
                  <a:t> </a:t>
                </a:r>
                <a14:m>
                  <m:oMath xmlns:m="http://schemas.openxmlformats.org/officeDocument/2006/math">
                    <m:r>
                      <m:t>P</m:t>
                    </m:r>
                    <m:r>
                      <m:t>(</m:t>
                    </m:r>
                    <m:r>
                      <m:t>A</m:t>
                    </m:r>
                    <m:r>
                      <m:t>)</m:t>
                    </m:r>
                    <m:r>
                      <m:t>≥</m:t>
                    </m:r>
                    <m:r>
                      <m:t>0</m:t>
                    </m:r>
                  </m:oMath>
                </a14:m>
                <a:r>
                  <a:rPr/>
                  <a:t>, for any subset </a:t>
                </a:r>
                <a14:m>
                  <m:oMath xmlns:m="http://schemas.openxmlformats.org/officeDocument/2006/math">
                    <m:r>
                      <m:t>A</m:t>
                    </m:r>
                  </m:oMath>
                </a14:m>
                <a:r>
                  <a:rPr/>
                  <a:t> of </a:t>
                </a:r>
                <a14:m>
                  <m:oMath xmlns:m="http://schemas.openxmlformats.org/officeDocument/2006/math">
                    <m:r>
                      <m:t>Ω</m:t>
                    </m:r>
                  </m:oMath>
                </a14:m>
              </a:p>
              <a:p>
                <a:pPr lvl="1">
                  <a:buAutoNum type="arabicPeriod"/>
                </a:pPr>
                <a:r>
                  <a:rPr/>
                  <a:t> if </a:t>
                </a:r>
                <a14:m>
                  <m:oMath xmlns:m="http://schemas.openxmlformats.org/officeDocument/2006/math">
                    <m:r>
                      <m:t>A</m:t>
                    </m:r>
                    <m:r>
                      <m:t>∩</m:t>
                    </m:r>
                    <m:r>
                      <m:t>B</m:t>
                    </m:r>
                    <m:r>
                      <m:t>=</m:t>
                    </m:r>
                    <m:r>
                      <m:t>∅</m:t>
                    </m:r>
                  </m:oMath>
                </a14:m>
                <a:r>
                  <a:rPr/>
                  <a:t>, then </a:t>
                </a:r>
                <a14:m>
                  <m:oMath xmlns:m="http://schemas.openxmlformats.org/officeDocument/2006/math">
                    <m:r>
                      <m:t>P</m:t>
                    </m:r>
                    <m:r>
                      <m:t>(</m:t>
                    </m:r>
                    <m:r>
                      <m:t>A</m:t>
                    </m:r>
                    <m:r>
                      <m:t>∪</m:t>
                    </m:r>
                    <m:r>
                      <m:t>B</m:t>
                    </m:r>
                    <m:r>
                      <m:t>)</m:t>
                    </m:r>
                    <m:r>
                      <m:t>=</m:t>
                    </m:r>
                    <m:r>
                      <m:t>P</m:t>
                    </m:r>
                    <m:r>
                      <m:t>(</m:t>
                    </m:r>
                    <m:r>
                      <m:t>A</m:t>
                    </m:r>
                    <m:r>
                      <m:t>)</m:t>
                    </m:r>
                    <m:r>
                      <m:t>+</m:t>
                    </m:r>
                    <m:r>
                      <m:t>P</m:t>
                    </m:r>
                    <m:r>
                      <m:t>(</m:t>
                    </m:r>
                    <m:r>
                      <m:t>B</m:t>
                    </m:r>
                    <m:r>
                      <m:t>)</m:t>
                    </m:r>
                  </m:oMath>
                </a14:m>
                <a:r>
                  <a:rPr/>
                  <a:t>, for any subsets </a:t>
                </a:r>
                <a14:m>
                  <m:oMath xmlns:m="http://schemas.openxmlformats.org/officeDocument/2006/math">
                    <m:r>
                      <m:t>A</m:t>
                    </m:r>
                    <m:r>
                      <m:t>,</m:t>
                    </m:r>
                    <m:r>
                      <m:t>B</m:t>
                    </m:r>
                  </m:oMath>
                </a14:m>
                <a:r>
                  <a:rPr/>
                  <a:t> of </a:t>
                </a:r>
                <a14:m>
                  <m:oMath xmlns:m="http://schemas.openxmlformats.org/officeDocument/2006/math">
                    <m:r>
                      <m:t>Ω</m:t>
                    </m:r>
                  </m:oMath>
                </a14:m>
              </a:p>
              <a:p>
                <a:pPr lvl="1">
                  <a:buAutoNum type="arabicPeriod"/>
                </a:pPr>
                <a:r>
                  <a:rPr/>
                  <a:t> </a:t>
                </a:r>
                <a14:m>
                  <m:oMath xmlns:m="http://schemas.openxmlformats.org/officeDocument/2006/math">
                    <m:r>
                      <m:t>P</m:t>
                    </m:r>
                    <m:r>
                      <m:t>(</m:t>
                    </m:r>
                    <m:r>
                      <m:t>Ω</m:t>
                    </m:r>
                    <m:r>
                      <m:t>)</m:t>
                    </m:r>
                    <m:r>
                      <m:t>=</m:t>
                    </m:r>
                    <m:r>
                      <m:t>1</m:t>
                    </m:r>
                  </m:oMath>
                </a14:m>
              </a:p>
              <a:p>
                <a:pPr lvl="0" marL="0" indent="0">
                  <a:buNone/>
                </a:pPr>
                <a14:m>
                  <m:oMathPara xmlns:m="http://schemas.openxmlformats.org/officeDocument/2006/math">
                    <m:oMathParaPr>
                      <m:jc m:val="center"/>
                    </m:oMathParaPr>
                    <m:oMath>
                      <m:r>
                        <m:t> </m:t>
                      </m:r>
                    </m:oMath>
                  </m:oMathPara>
                </a14:m>
              </a:p>
              <a:p>
                <a:pPr lvl="0" marL="0" indent="0">
                  <a:buNone/>
                </a:pPr>
                <a:r>
                  <a:rPr/>
                  <a:t>Everything else in probability theory is derived from these 3 axioms.</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probability of an event </a:t>
                </a:r>
                <a14:m>
                  <m:oMath xmlns:m="http://schemas.openxmlformats.org/officeDocument/2006/math">
                    <m:r>
                      <m:t>A</m:t>
                    </m:r>
                  </m:oMath>
                </a14:m>
                <a:r>
                  <a:rPr/>
                  <a:t> can be influenced by information about the occurrence of an event </a:t>
                </a:r>
                <a14:m>
                  <m:oMath xmlns:m="http://schemas.openxmlformats.org/officeDocument/2006/math">
                    <m:r>
                      <m:t>B</m:t>
                    </m:r>
                  </m:oMath>
                </a14:m>
                <a:r>
                  <a:rPr/>
                  <a:t>. The </a:t>
                </a:r>
                <a:r>
                  <a:rPr b="1"/>
                  <a:t>conditional probability</a:t>
                </a:r>
                <a:r>
                  <a:rPr/>
                  <a:t> of </a:t>
                </a:r>
                <a14:m>
                  <m:oMath xmlns:m="http://schemas.openxmlformats.org/officeDocument/2006/math">
                    <m:r>
                      <m:t>A</m:t>
                    </m:r>
                  </m:oMath>
                </a14:m>
                <a:r>
                  <a:rPr/>
                  <a:t> given </a:t>
                </a:r>
                <a14:m>
                  <m:oMath xmlns:m="http://schemas.openxmlformats.org/officeDocument/2006/math">
                    <m:r>
                      <m:t>B</m:t>
                    </m:r>
                  </m:oMath>
                </a14:m>
                <a:r>
                  <a:rPr/>
                  <a:t>, denoted </a:t>
                </a:r>
                <a14:m>
                  <m:oMath xmlns:m="http://schemas.openxmlformats.org/officeDocument/2006/math">
                    <m:r>
                      <m:t>P</m:t>
                    </m:r>
                    <m:r>
                      <m:t>(</m:t>
                    </m:r>
                    <m:r>
                      <m:t>A</m:t>
                    </m:r>
                    <m:r>
                      <m:t>|</m:t>
                    </m:r>
                    <m:r>
                      <m:t>B</m:t>
                    </m:r>
                    <m:r>
                      <m:t>)</m:t>
                    </m:r>
                  </m:oMath>
                </a14:m>
                <a:r>
                  <a:rPr/>
                  <a:t>, is defined as the probability of event </a:t>
                </a:r>
                <a14:m>
                  <m:oMath xmlns:m="http://schemas.openxmlformats.org/officeDocument/2006/math">
                    <m:r>
                      <m:t>A</m:t>
                    </m:r>
                  </m:oMath>
                </a14:m>
                <a:r>
                  <a:rPr/>
                  <a:t> given that </a:t>
                </a:r>
                <a14:m>
                  <m:oMath xmlns:m="http://schemas.openxmlformats.org/officeDocument/2006/math">
                    <m:r>
                      <m:t>B</m:t>
                    </m:r>
                  </m:oMath>
                </a14:m>
                <a:r>
                  <a:rPr/>
                  <a:t> has occurred.</a:t>
                </a:r>
              </a:p>
              <a:p>
                <a:pPr lvl="0" marL="0" indent="0">
                  <a:buNone/>
                </a:pPr>
                <a14:m>
                  <m:oMathPara xmlns:m="http://schemas.openxmlformats.org/officeDocument/2006/math">
                    <m:oMathParaPr>
                      <m:jc m:val="center"/>
                    </m:oMathParaPr>
                    <m:oMath>
                      <m:r>
                        <m:t>P</m:t>
                      </m:r>
                      <m:r>
                        <m:t>(</m:t>
                      </m:r>
                      <m:r>
                        <m:t>A</m:t>
                      </m:r>
                      <m:r>
                        <m:t>|</m:t>
                      </m:r>
                      <m:r>
                        <m:t>B</m:t>
                      </m:r>
                      <m:r>
                        <m:t>)</m:t>
                      </m:r>
                      <m:r>
                        <m:t>=</m:t>
                      </m:r>
                      <m:f>
                        <m:fPr>
                          <m:type m:val="bar"/>
                        </m:fPr>
                        <m:num>
                          <m:r>
                            <m:t>P</m:t>
                          </m:r>
                          <m:r>
                            <m:t>(</m:t>
                          </m:r>
                          <m:r>
                            <m:t>A</m:t>
                          </m:r>
                          <m:r>
                            <m:t>∩</m:t>
                          </m:r>
                          <m:r>
                            <m:t>B</m:t>
                          </m:r>
                          <m:r>
                            <m:t>)</m:t>
                          </m:r>
                        </m:num>
                        <m:den>
                          <m:r>
                            <m:t>P</m:t>
                          </m:r>
                          <m:r>
                            <m:t>(</m:t>
                          </m:r>
                          <m:r>
                            <m:t>B</m:t>
                          </m:r>
                          <m:r>
                            <m:t>)</m:t>
                          </m:r>
                        </m:den>
                      </m:f>
                    </m:oMath>
                  </m:oMathPara>
                </a14:m>
              </a:p>
              <a:p>
                <a:pPr lvl="0" marL="0" indent="0">
                  <a:buNone/>
                </a:pPr>
                <a:r>
                  <a:rPr/>
                  <a:t>for </a:t>
                </a:r>
                <a14:m>
                  <m:oMath xmlns:m="http://schemas.openxmlformats.org/officeDocument/2006/math">
                    <m:r>
                      <m:t>P</m:t>
                    </m:r>
                    <m:r>
                      <m:t>(</m:t>
                    </m:r>
                    <m:r>
                      <m:t>B</m:t>
                    </m:r>
                    <m:r>
                      <m:t>)</m:t>
                    </m:r>
                    <m:r>
                      <m:t>&gt;</m:t>
                    </m:r>
                    <m:r>
                      <m:t>0</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Intuitively: </a:t>
                </a:r>
                <a14:m>
                  <m:oMath xmlns:m="http://schemas.openxmlformats.org/officeDocument/2006/math">
                    <m:r>
                      <m:t>B</m:t>
                    </m:r>
                  </m:oMath>
                </a14:m>
                <a:r>
                  <a:rPr/>
                  <a:t> is the new outcome space.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Events </a:t>
                </a:r>
                <a14:m>
                  <m:oMath xmlns:m="http://schemas.openxmlformats.org/officeDocument/2006/math">
                    <m:r>
                      <m:t>A</m:t>
                    </m:r>
                  </m:oMath>
                </a14:m>
                <a:r>
                  <a:rPr/>
                  <a:t> and </a:t>
                </a:r>
                <a14:m>
                  <m:oMath xmlns:m="http://schemas.openxmlformats.org/officeDocument/2006/math">
                    <m:r>
                      <m:t>B</m:t>
                    </m:r>
                  </m:oMath>
                </a14:m>
                <a:r>
                  <a:rPr/>
                  <a:t> are said to be </a:t>
                </a:r>
                <a:r>
                  <a:rPr b="1"/>
                  <a:t>independent</a:t>
                </a:r>
                <a:r>
                  <a:rPr/>
                  <a:t> if the occurrence of one event does not influence the probability of occurrence of the other events.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A</m:t>
                      </m:r>
                      <m:r>
                        <m:t>|</m:t>
                      </m:r>
                      <m:r>
                        <m:t>B</m:t>
                      </m:r>
                      <m:r>
                        <m:t>)</m:t>
                      </m:r>
                      <m:r>
                        <m:t>=</m:t>
                      </m:r>
                      <m:r>
                        <m:t>P</m:t>
                      </m:r>
                      <m:r>
                        <m:t>(</m:t>
                      </m:r>
                      <m:r>
                        <m:t>A</m:t>
                      </m:r>
                      <m:r>
                        <m:t>)</m:t>
                      </m:r>
                    </m:oMath>
                  </m:oMathPara>
                </a14:m>
              </a:p>
              <a:p>
                <a:pPr lvl="0" marL="0" indent="0">
                  <a:buNone/>
                </a:pPr>
                <a14:m>
                  <m:oMathPara xmlns:m="http://schemas.openxmlformats.org/officeDocument/2006/math">
                    <m:oMathParaPr>
                      <m:jc m:val="center"/>
                    </m:oMathParaPr>
                    <m:oMath>
                      <m:r>
                        <m:t>P</m:t>
                      </m:r>
                      <m:r>
                        <m:t>(</m:t>
                      </m:r>
                      <m:r>
                        <m:t>B</m:t>
                      </m:r>
                      <m:r>
                        <m:t>|</m:t>
                      </m:r>
                      <m:r>
                        <m:t>A</m:t>
                      </m:r>
                      <m:r>
                        <m:t>)</m:t>
                      </m:r>
                      <m:r>
                        <m:t>=</m:t>
                      </m:r>
                      <m:r>
                        <m:t>P</m:t>
                      </m:r>
                      <m:r>
                        <m:t>(</m:t>
                      </m:r>
                      <m:r>
                        <m:t>B</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can more concisely be expressed as:</a:t>
                </a:r>
              </a:p>
              <a:p>
                <a:pPr lvl="0" marL="0" indent="0">
                  <a:buNone/>
                </a:pPr>
                <a14:m>
                  <m:oMathPara xmlns:m="http://schemas.openxmlformats.org/officeDocument/2006/math">
                    <m:oMathParaPr>
                      <m:jc m:val="center"/>
                    </m:oMathParaPr>
                    <m:oMath>
                      <m:r>
                        <m:t>P</m:t>
                      </m:r>
                      <m:r>
                        <m:t>(</m:t>
                      </m:r>
                      <m:r>
                        <m:t>A</m:t>
                      </m:r>
                      <m:r>
                        <m:t>∩</m:t>
                      </m:r>
                      <m:r>
                        <m:t>B</m:t>
                      </m:r>
                      <m:r>
                        <m:t>)</m:t>
                      </m:r>
                      <m:r>
                        <m:t>=</m:t>
                      </m:r>
                      <m:r>
                        <m:t>P</m:t>
                      </m:r>
                      <m:r>
                        <m:t>(</m:t>
                      </m:r>
                      <m:r>
                        <m:t>A</m:t>
                      </m:r>
                      <m:r>
                        <m:t>)</m:t>
                      </m:r>
                      <m:r>
                        <m:t>P</m:t>
                      </m:r>
                      <m:r>
                        <m:t>(</m:t>
                      </m:r>
                      <m:r>
                        <m:t>B</m:t>
                      </m:r>
                      <m:r>
                        <m:t>)</m:t>
                      </m:r>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(re)view the basic fundaments of probability and statistical theory that you need to know for later sessions.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define events </a:t>
                </a:r>
                <a14:m>
                  <m:oMath xmlns:m="http://schemas.openxmlformats.org/officeDocument/2006/math">
                    <m:sSub>
                      <m:e>
                        <m:r>
                          <m:t>B</m:t>
                        </m:r>
                      </m:e>
                      <m:sub>
                        <m:r>
                          <m:t>1</m:t>
                        </m:r>
                      </m:sub>
                    </m:sSub>
                    <m:r>
                      <m:t>,</m:t>
                    </m:r>
                    <m:sSub>
                      <m:e>
                        <m:r>
                          <m:t>B</m:t>
                        </m:r>
                      </m:e>
                      <m:sub>
                        <m:r>
                          <m:t>2</m:t>
                        </m:r>
                      </m:sub>
                    </m:sSub>
                    <m:r>
                      <m:t>,</m:t>
                    </m:r>
                    <m:r>
                      <m:t>…</m:t>
                    </m:r>
                    <m:r>
                      <m:t>,</m:t>
                    </m:r>
                    <m:sSub>
                      <m:e>
                        <m:r>
                          <m:t>B</m:t>
                        </m:r>
                      </m:e>
                      <m:sub>
                        <m:r>
                          <m:t>n</m:t>
                        </m:r>
                      </m:sub>
                    </m:sSub>
                    <m:r>
                      <m:t>⊆</m:t>
                    </m:r>
                    <m:r>
                      <m:t>Ω</m:t>
                    </m:r>
                  </m:oMath>
                </a14:m>
                <a:r>
                  <a:rPr/>
                  <a:t> to form a </a:t>
                </a:r>
                <a:r>
                  <a:rPr b="1"/>
                  <a:t>partition</a:t>
                </a:r>
                <a:r>
                  <a:rPr/>
                  <a:t> of </a:t>
                </a:r>
                <a14:m>
                  <m:oMath xmlns:m="http://schemas.openxmlformats.org/officeDocument/2006/math">
                    <m:r>
                      <m:t>Ω</m:t>
                    </m:r>
                  </m:oMath>
                </a14:m>
                <a:r>
                  <a:rPr/>
                  <a:t> if</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r>
                          <m:t>B</m:t>
                        </m:r>
                      </m:e>
                      <m:sub>
                        <m:r>
                          <m:t>i</m:t>
                        </m:r>
                      </m:sub>
                    </m:sSub>
                    <m:r>
                      <m:t>∩</m:t>
                    </m:r>
                    <m:sSub>
                      <m:e>
                        <m:r>
                          <m:t>B</m:t>
                        </m:r>
                      </m:e>
                      <m:sub>
                        <m:r>
                          <m:t>j</m:t>
                        </m:r>
                      </m:sub>
                    </m:sSub>
                    <m:r>
                      <m:t>=</m:t>
                    </m:r>
                    <m:r>
                      <m:t>∅</m:t>
                    </m:r>
                  </m:oMath>
                </a14:m>
                <a:r>
                  <a:rPr/>
                  <a:t>, </a:t>
                </a:r>
                <a14:m>
                  <m:oMath xmlns:m="http://schemas.openxmlformats.org/officeDocument/2006/math">
                    <m:r>
                      <m:t>∀</m:t>
                    </m:r>
                    <m:r>
                      <m:t>i</m:t>
                    </m:r>
                    <m:r>
                      <m:t>≠</m:t>
                    </m:r>
                    <m:r>
                      <m:t>j</m:t>
                    </m:r>
                  </m:oMath>
                </a14:m>
              </a:p>
              <a:p>
                <a:pPr lvl="1"/>
                <a14:m>
                  <m:oMath xmlns:m="http://schemas.openxmlformats.org/officeDocument/2006/math">
                    <m:nary>
                      <m:naryPr>
                        <m:chr m:val="⋃"/>
                        <m:limLoc m:val="undOvr"/>
                        <m:subHide m:val="0"/>
                        <m:supHide m:val="0"/>
                      </m:naryPr>
                      <m:sub>
                        <m:r>
                          <m:t>i</m:t>
                        </m:r>
                        <m:r>
                          <m:t>=</m:t>
                        </m:r>
                        <m:r>
                          <m:t>1</m:t>
                        </m:r>
                      </m:sub>
                      <m:sup>
                        <m:r>
                          <m:t>n</m:t>
                        </m:r>
                      </m:sup>
                      <m:e>
                        <m:sSub>
                          <m:e>
                            <m:r>
                              <m:t>B</m:t>
                            </m:r>
                          </m:e>
                          <m:sub>
                            <m:r>
                              <m:t>i</m:t>
                            </m:r>
                          </m:sub>
                        </m:sSub>
                      </m:e>
                    </m:nary>
                    <m:r>
                      <m:t>=</m:t>
                    </m:r>
                    <m:r>
                      <m:t>Ω</m:t>
                    </m:r>
                  </m:oMath>
                </a14:m>
              </a:p>
              <a:p>
                <a:pPr lvl="0" marL="0" indent="0">
                  <a:buNone/>
                </a:pPr>
                <a14:m>
                  <m:oMathPara xmlns:m="http://schemas.openxmlformats.org/officeDocument/2006/math">
                    <m:oMathParaPr>
                      <m:jc m:val="center"/>
                    </m:oMathParaPr>
                    <m:oMath>
                      <m:r>
                        <m:t> </m:t>
                      </m:r>
                    </m:oMath>
                  </m:oMathPara>
                </a14:m>
              </a:p>
              <a:p>
                <a:pPr lvl="0" marL="0" indent="0">
                  <a:buNone/>
                </a:pPr>
                <a:r>
                  <a:rPr/>
                  <a:t>From the probability axioms it follows that, for any event </a:t>
                </a:r>
                <a14:m>
                  <m:oMath xmlns:m="http://schemas.openxmlformats.org/officeDocument/2006/math">
                    <m:r>
                      <m:t>A</m:t>
                    </m:r>
                  </m:oMath>
                </a14:m>
                <a:r>
                  <a:rPr/>
                  <a:t> in </a:t>
                </a:r>
                <a14:m>
                  <m:oMath xmlns:m="http://schemas.openxmlformats.org/officeDocument/2006/math">
                    <m:r>
                      <m:t>Ω</m:t>
                    </m:r>
                  </m:oMath>
                </a14:m>
                <a:r>
                  <a:rPr/>
                  <a:t>, </a:t>
                </a:r>
                <a14:m>
                  <m:oMath xmlns:m="http://schemas.openxmlformats.org/officeDocument/2006/math">
                    <m:r>
                      <m:t>P</m:t>
                    </m:r>
                    <m:r>
                      <m:t>(</m:t>
                    </m:r>
                    <m:r>
                      <m:t>A</m:t>
                    </m:r>
                    <m:r>
                      <m:t>)</m:t>
                    </m:r>
                  </m:oMath>
                </a14:m>
                <a:r>
                  <a:rPr/>
                  <a:t> can be written as a sum: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A</m:t>
                      </m:r>
                      <m:r>
                        <m:t>)</m:t>
                      </m:r>
                      <m:r>
                        <m:t>=</m:t>
                      </m:r>
                      <m:nary>
                        <m:naryPr>
                          <m:chr m:val="∑"/>
                          <m:limLoc m:val="undOvr"/>
                          <m:subHide m:val="0"/>
                          <m:supHide m:val="0"/>
                        </m:naryPr>
                        <m:sub>
                          <m:r>
                            <m:t>i</m:t>
                          </m:r>
                          <m:r>
                            <m:t>=</m:t>
                          </m:r>
                          <m:r>
                            <m:t>1</m:t>
                          </m:r>
                        </m:sub>
                        <m:sup>
                          <m:r>
                            <m:t>n</m:t>
                          </m:r>
                        </m:sup>
                        <m:e>
                          <m:r>
                            <m:t>P</m:t>
                          </m:r>
                          <m:r>
                            <m:t>(</m:t>
                          </m:r>
                          <m:r>
                            <m:t>A</m:t>
                          </m:r>
                          <m:r>
                            <m:t>|</m:t>
                          </m:r>
                          <m:sSub>
                            <m:e>
                              <m:r>
                                <m:t>B</m:t>
                              </m:r>
                            </m:e>
                            <m:sub>
                              <m:r>
                                <m:t>i</m:t>
                              </m:r>
                            </m:sub>
                          </m:sSub>
                          <m:r>
                            <m:t>)</m:t>
                          </m:r>
                          <m:r>
                            <m:t> </m:t>
                          </m:r>
                          <m:r>
                            <m:t>P</m:t>
                          </m:r>
                          <m:r>
                            <m:t>(</m:t>
                          </m:r>
                          <m:sSub>
                            <m:e>
                              <m:r>
                                <m:t>B</m:t>
                              </m:r>
                            </m:e>
                            <m:sub>
                              <m:r>
                                <m:t>i</m:t>
                              </m:r>
                            </m:sub>
                          </m:sSub>
                          <m:r>
                            <m:t>)</m:t>
                          </m:r>
                        </m:e>
                      </m:nary>
                      <m:r>
                        <m:t>=</m:t>
                      </m:r>
                      <m:nary>
                        <m:naryPr>
                          <m:chr m:val="∑"/>
                          <m:limLoc m:val="undOvr"/>
                          <m:subHide m:val="0"/>
                          <m:supHide m:val="0"/>
                        </m:naryPr>
                        <m:sub>
                          <m:r>
                            <m:t>i</m:t>
                          </m:r>
                          <m:r>
                            <m:t>=</m:t>
                          </m:r>
                          <m:r>
                            <m:t>1</m:t>
                          </m:r>
                        </m:sub>
                        <m:sup>
                          <m:r>
                            <m:t>n</m:t>
                          </m:r>
                        </m:sup>
                        <m:e>
                          <m:r>
                            <m:t>P</m:t>
                          </m:r>
                          <m:r>
                            <m:t>(</m:t>
                          </m:r>
                          <m:r>
                            <m:t>A</m:t>
                          </m:r>
                          <m:r>
                            <m:t>∩</m:t>
                          </m:r>
                          <m:sSub>
                            <m:e>
                              <m:r>
                                <m:t>B</m:t>
                              </m:r>
                            </m:e>
                            <m:sub>
                              <m:r>
                                <m:t>i</m:t>
                              </m:r>
                            </m:sub>
                          </m:sSub>
                          <m:r>
                            <m:t>)</m:t>
                          </m:r>
                        </m:e>
                      </m:nary>
                    </m:oMath>
                  </m:oMathPara>
                </a14:m>
              </a:p>
              <a:p>
                <a:pPr lvl="0" marL="0" indent="0">
                  <a:buNone/>
                </a:pPr>
                <a:r>
                  <a:rPr/>
                  <a:t>This is known as the </a:t>
                </a:r>
                <a:r>
                  <a:rPr b="1"/>
                  <a:t>Theorem of Total Probability</a:t>
                </a:r>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box contains 4 balls: 3 white, 1 red.</a:t>
            </a:r>
          </a:p>
          <a:p>
            <a:pPr lvl="0" marL="0" indent="0">
              <a:buNone/>
            </a:pPr>
            <a:r>
              <a:rPr/>
              <a:t>First draw one ball at random. Then, without replacing the first ball, draw a second ball from the box.</a:t>
            </a:r>
          </a:p>
          <a:p>
            <a:pPr lvl="0" marL="0" indent="0">
              <a:buNone/>
            </a:pPr>
            <a:r>
              <a:rPr/>
              <a:t>What is the probability that the second ball is a red ball?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Law</a:t>
            </a:r>
            <a:r>
              <a:rPr/>
              <a:t> </a:t>
            </a:r>
            <a:r>
              <a:rPr/>
              <a:t>of</a:t>
            </a:r>
            <a:r>
              <a:rPr/>
              <a:t> </a:t>
            </a:r>
            <a:r>
              <a:rPr/>
              <a:t>Total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most easily calculated using the TTP.</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r>
                          <m:t>R</m:t>
                        </m:r>
                      </m:e>
                      <m:sub>
                        <m:r>
                          <m:t>1</m:t>
                        </m:r>
                      </m:sub>
                    </m:sSub>
                    <m:r>
                      <m:t>,</m:t>
                    </m:r>
                    <m:sSub>
                      <m:e>
                        <m:r>
                          <m:t>R</m:t>
                        </m:r>
                      </m:e>
                      <m:sub>
                        <m:r>
                          <m:t>2</m:t>
                        </m:r>
                      </m:sub>
                    </m:sSub>
                  </m:oMath>
                </a14:m>
                <a:r>
                  <a:rPr/>
                  <a:t> be the event of drawing a red ball on the first / second draw, and similarly for </a:t>
                </a:r>
                <a14:m>
                  <m:oMath xmlns:m="http://schemas.openxmlformats.org/officeDocument/2006/math">
                    <m:sSub>
                      <m:e>
                        <m:r>
                          <m:t>W</m:t>
                        </m:r>
                      </m:e>
                      <m:sub>
                        <m:r>
                          <m:t>1</m:t>
                        </m:r>
                      </m:sub>
                    </m:sSub>
                    <m:r>
                      <m:t>,</m:t>
                    </m:r>
                    <m:sSub>
                      <m:e>
                        <m:r>
                          <m:t>W</m:t>
                        </m:r>
                      </m:e>
                      <m:sub>
                        <m:r>
                          <m:t>2</m:t>
                        </m:r>
                      </m:sub>
                    </m:sSub>
                  </m:oMath>
                </a14:m>
                <a:r>
                  <a:rPr/>
                  <a:t>.</a:t>
                </a:r>
              </a:p>
              <a:p>
                <a:pPr lvl="0" marL="0" indent="0">
                  <a:buNone/>
                </a:pPr>
                <a:r>
                  <a:rPr/>
                  <a:t>Note that </a:t>
                </a:r>
                <a14:m>
                  <m:oMath xmlns:m="http://schemas.openxmlformats.org/officeDocument/2006/math">
                    <m:sSub>
                      <m:e>
                        <m:bar>
                          <m:barPr>
                            <m:pos m:val="top"/>
                          </m:barPr>
                          <m:e>
                            <m:r>
                              <m:t>R</m:t>
                            </m:r>
                          </m:e>
                        </m:bar>
                      </m:e>
                      <m:sub>
                        <m:r>
                          <m:t>1</m:t>
                        </m:r>
                      </m:sub>
                    </m:sSub>
                    <m:r>
                      <m:t>=</m:t>
                    </m:r>
                    <m:sSub>
                      <m:e>
                        <m:r>
                          <m:t>W</m:t>
                        </m:r>
                      </m:e>
                      <m:sub>
                        <m:r>
                          <m:t>1</m:t>
                        </m:r>
                      </m:sub>
                    </m:sSub>
                  </m:oMath>
                </a14:m>
                <a:r>
                  <a:rPr/>
                  <a:t>, and hence </a:t>
                </a:r>
                <a14:m>
                  <m:oMath xmlns:m="http://schemas.openxmlformats.org/officeDocument/2006/math">
                    <m:sSub>
                      <m:e>
                        <m:r>
                          <m:t>R</m:t>
                        </m:r>
                      </m:e>
                      <m:sub>
                        <m:r>
                          <m:t>1</m:t>
                        </m:r>
                      </m:sub>
                    </m:sSub>
                    <m:r>
                      <m:t>,</m:t>
                    </m:r>
                    <m:sSub>
                      <m:e>
                        <m:r>
                          <m:t>W</m:t>
                        </m:r>
                      </m:e>
                      <m:sub>
                        <m:r>
                          <m:t>1</m:t>
                        </m:r>
                      </m:sub>
                    </m:sSub>
                  </m:oMath>
                </a14:m>
                <a:r>
                  <a:rPr/>
                  <a:t> form a parition of </a:t>
                </a:r>
                <a14:m>
                  <m:oMath xmlns:m="http://schemas.openxmlformats.org/officeDocument/2006/math">
                    <m:r>
                      <m:t>Ω</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t>R</m:t>
                          </m:r>
                        </m:e>
                        <m:sub>
                          <m:r>
                            <m:t>2</m:t>
                          </m:r>
                        </m:sub>
                      </m:sSub>
                      <m:r>
                        <m:t>)</m:t>
                      </m:r>
                      <m:r>
                        <m:t>=</m:t>
                      </m:r>
                      <m:r>
                        <m:t>P</m:t>
                      </m:r>
                      <m:r>
                        <m:t>(</m:t>
                      </m:r>
                      <m:sSub>
                        <m:e>
                          <m:r>
                            <m:t>R</m:t>
                          </m:r>
                        </m:e>
                        <m:sub>
                          <m:r>
                            <m:t>2</m:t>
                          </m:r>
                        </m:sub>
                      </m:sSub>
                      <m:r>
                        <m:t>|</m:t>
                      </m:r>
                      <m:sSub>
                        <m:e>
                          <m:r>
                            <m:t>W</m:t>
                          </m:r>
                        </m:e>
                        <m:sub>
                          <m:r>
                            <m:t>1</m:t>
                          </m:r>
                        </m:sub>
                      </m:sSub>
                      <m:r>
                        <m:t>)</m:t>
                      </m:r>
                      <m:r>
                        <m:t>P</m:t>
                      </m:r>
                      <m:r>
                        <m:t>(</m:t>
                      </m:r>
                      <m:sSub>
                        <m:e>
                          <m:r>
                            <m:t>W</m:t>
                          </m:r>
                        </m:e>
                        <m:sub>
                          <m:r>
                            <m:t>1</m:t>
                          </m:r>
                        </m:sub>
                      </m:sSub>
                      <m:r>
                        <m:t>)</m:t>
                      </m:r>
                      <m:r>
                        <m:t>+</m:t>
                      </m:r>
                      <m:r>
                        <m:t>P</m:t>
                      </m:r>
                      <m:r>
                        <m:t>(</m:t>
                      </m:r>
                      <m:sSub>
                        <m:e>
                          <m:r>
                            <m:t>R</m:t>
                          </m:r>
                        </m:e>
                        <m:sub>
                          <m:r>
                            <m:t>2</m:t>
                          </m:r>
                        </m:sub>
                      </m:sSub>
                      <m:r>
                        <m:t>|</m:t>
                      </m:r>
                      <m:sSub>
                        <m:e>
                          <m:r>
                            <m:t>R</m:t>
                          </m:r>
                        </m:e>
                        <m:sub>
                          <m:r>
                            <m:t>1</m:t>
                          </m:r>
                        </m:sub>
                      </m:sSub>
                      <m:r>
                        <m:t>)</m:t>
                      </m:r>
                      <m:r>
                        <m:t>P</m:t>
                      </m:r>
                      <m:r>
                        <m:t>(</m:t>
                      </m:r>
                      <m:sSub>
                        <m:e>
                          <m:r>
                            <m:t>R</m:t>
                          </m:r>
                        </m:e>
                        <m:sub>
                          <m:r>
                            <m:t>1</m:t>
                          </m:r>
                        </m:sub>
                      </m:sSub>
                      <m:r>
                        <m:t>)</m:t>
                      </m:r>
                      <m:r>
                        <m:t>=</m:t>
                      </m:r>
                      <m:f>
                        <m:fPr>
                          <m:type m:val="bar"/>
                        </m:fPr>
                        <m:num>
                          <m:r>
                            <m:t>1</m:t>
                          </m:r>
                        </m:num>
                        <m:den>
                          <m:r>
                            <m:t>3</m:t>
                          </m:r>
                        </m:den>
                      </m:f>
                      <m:r>
                        <m:t>⋅</m:t>
                      </m:r>
                      <m:f>
                        <m:fPr>
                          <m:type m:val="bar"/>
                        </m:fPr>
                        <m:num>
                          <m:r>
                            <m:t>3</m:t>
                          </m:r>
                        </m:num>
                        <m:den>
                          <m:r>
                            <m:t>4</m:t>
                          </m:r>
                        </m:den>
                      </m:f>
                      <m:r>
                        <m:t>+</m:t>
                      </m:r>
                      <m:r>
                        <m:t>0</m:t>
                      </m:r>
                      <m:r>
                        <m:t>⋅</m:t>
                      </m:r>
                      <m:f>
                        <m:fPr>
                          <m:type m:val="bar"/>
                        </m:fPr>
                        <m:num>
                          <m:r>
                            <m:t>1</m:t>
                          </m:r>
                        </m:num>
                        <m:den>
                          <m:r>
                            <m:t>4</m:t>
                          </m:r>
                        </m:den>
                      </m:f>
                      <m:r>
                        <m:t>=</m:t>
                      </m:r>
                      <m:f>
                        <m:fPr>
                          <m:type m:val="bar"/>
                        </m:fPr>
                        <m:num>
                          <m:r>
                            <m:t>1</m:t>
                          </m:r>
                        </m:num>
                        <m:den>
                          <m:r>
                            <m:t>4</m:t>
                          </m:r>
                        </m:den>
                      </m:f>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Bayes’ rule shows how probabilities change in light of evidence. First formulated by an 18</a:t>
                </a:r>
                <a:r>
                  <a:rPr baseline="30000"/>
                  <a:t>th</a:t>
                </a:r>
                <a:r>
                  <a:rPr/>
                  <a:t> century English clergyman, Thomas Bayes, it was only published after his death.</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B</m:t>
                      </m:r>
                      <m:r>
                        <m:t>|</m:t>
                      </m:r>
                      <m:r>
                        <m:t>A</m:t>
                      </m:r>
                      <m:r>
                        <m:t>)</m:t>
                      </m:r>
                      <m:r>
                        <m:t>=</m:t>
                      </m:r>
                      <m:f>
                        <m:fPr>
                          <m:type m:val="bar"/>
                        </m:fPr>
                        <m:num>
                          <m:r>
                            <m:t>P</m:t>
                          </m:r>
                          <m:r>
                            <m:t>(</m:t>
                          </m:r>
                          <m:r>
                            <m:t>A</m:t>
                          </m:r>
                          <m:r>
                            <m:t>|</m:t>
                          </m:r>
                          <m:r>
                            <m:t>B</m:t>
                          </m:r>
                          <m:r>
                            <m:t>)</m:t>
                          </m:r>
                          <m:r>
                            <m:t>P</m:t>
                          </m:r>
                          <m:r>
                            <m:t>(</m:t>
                          </m:r>
                          <m:r>
                            <m:t>B</m:t>
                          </m:r>
                          <m:r>
                            <m:t>)</m:t>
                          </m:r>
                        </m:num>
                        <m:den>
                          <m:r>
                            <m:t>P</m:t>
                          </m:r>
                          <m:r>
                            <m:t>(</m:t>
                          </m:r>
                          <m:r>
                            <m:t>A</m:t>
                          </m:r>
                          <m:r>
                            <m:t>)</m:t>
                          </m:r>
                        </m:den>
                      </m:f>
                    </m:oMath>
                  </m:oMathPara>
                </a14:m>
              </a:p>
              <a:p>
                <a:pPr lvl="0" marL="0" indent="0">
                  <a:buNone/>
                </a:pPr>
                <a:r>
                  <a:rPr/>
                  <a:t>And for a partition </a:t>
                </a:r>
                <a14:m>
                  <m:oMath xmlns:m="http://schemas.openxmlformats.org/officeDocument/2006/math">
                    <m:sSub>
                      <m:e>
                        <m:r>
                          <m:t>B</m:t>
                        </m:r>
                      </m:e>
                      <m:sub>
                        <m:r>
                          <m:t>1</m:t>
                        </m:r>
                      </m:sub>
                    </m:sSub>
                    <m:r>
                      <m:t>,</m:t>
                    </m:r>
                    <m:r>
                      <m:t>…</m:t>
                    </m:r>
                    <m:r>
                      <m:t>,</m:t>
                    </m:r>
                    <m:sSub>
                      <m:e>
                        <m:r>
                          <m:t>B</m:t>
                        </m:r>
                      </m:e>
                      <m:sub>
                        <m:r>
                          <m:t>n</m:t>
                        </m:r>
                      </m:sub>
                    </m:sSub>
                  </m:oMath>
                </a14:m>
                <a:r>
                  <a:rPr/>
                  <a:t> of </a:t>
                </a:r>
                <a14:m>
                  <m:oMath xmlns:m="http://schemas.openxmlformats.org/officeDocument/2006/math">
                    <m:r>
                      <m:t>Ω</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t>B</m:t>
                          </m:r>
                        </m:e>
                        <m:sub>
                          <m:r>
                            <m:t>i</m:t>
                          </m:r>
                        </m:sub>
                      </m:sSub>
                      <m:r>
                        <m:t>|</m:t>
                      </m:r>
                      <m:r>
                        <m:t>A</m:t>
                      </m:r>
                      <m:r>
                        <m:t>)</m:t>
                      </m:r>
                      <m:r>
                        <m:t>=</m:t>
                      </m:r>
                      <m:f>
                        <m:fPr>
                          <m:type m:val="bar"/>
                        </m:fPr>
                        <m:num>
                          <m:r>
                            <m:t>P</m:t>
                          </m:r>
                          <m:r>
                            <m:t>(</m:t>
                          </m:r>
                          <m:r>
                            <m:t>A</m:t>
                          </m:r>
                          <m:r>
                            <m:t>|</m:t>
                          </m:r>
                          <m:sSub>
                            <m:e>
                              <m:r>
                                <m:t>B</m:t>
                              </m:r>
                            </m:e>
                            <m:sub>
                              <m:r>
                                <m:t>i</m:t>
                              </m:r>
                            </m:sub>
                          </m:sSub>
                          <m:r>
                            <m:t>)</m:t>
                          </m:r>
                          <m:r>
                            <m:t>P</m:t>
                          </m:r>
                          <m:r>
                            <m:t>(</m:t>
                          </m:r>
                          <m:sSub>
                            <m:e>
                              <m:r>
                                <m:t>B</m:t>
                              </m:r>
                            </m:e>
                            <m:sub>
                              <m:r>
                                <m:t>i</m:t>
                              </m:r>
                            </m:sub>
                          </m:sSub>
                          <m:r>
                            <m:t>)</m:t>
                          </m:r>
                        </m:num>
                        <m:den>
                          <m:nary>
                            <m:naryPr>
                              <m:chr m:val="∑"/>
                              <m:limLoc m:val="undOvr"/>
                              <m:subHide m:val="0"/>
                              <m:supHide m:val="1"/>
                            </m:naryPr>
                            <m:sub>
                              <m:r>
                                <m:t>j</m:t>
                              </m:r>
                            </m:sub>
                            <m:sup>
                              <m:r>
                                <m:t>​</m:t>
                              </m:r>
                            </m:sup>
                            <m:e>
                              <m:r>
                                <m:t>P</m:t>
                              </m:r>
                              <m:r>
                                <m:t>(</m:t>
                              </m:r>
                              <m:r>
                                <m:t>A</m:t>
                              </m:r>
                              <m:r>
                                <m:t>|</m:t>
                              </m:r>
                              <m:sSub>
                                <m:e>
                                  <m:r>
                                    <m:t>B</m:t>
                                  </m:r>
                                </m:e>
                                <m:sub>
                                  <m:r>
                                    <m:t>j</m:t>
                                  </m:r>
                                </m:sub>
                              </m:sSub>
                              <m:r>
                                <m:t>)</m:t>
                              </m:r>
                              <m:r>
                                <m:t>P</m:t>
                              </m:r>
                              <m:r>
                                <m:t>(</m:t>
                              </m:r>
                              <m:sSub>
                                <m:e>
                                  <m:r>
                                    <m:t>B</m:t>
                                  </m:r>
                                </m:e>
                                <m:sub>
                                  <m:r>
                                    <m:t>j</m:t>
                                  </m:r>
                                </m:sub>
                              </m:sSub>
                              <m:r>
                                <m:t>)</m:t>
                              </m:r>
                            </m:e>
                          </m:nary>
                        </m:den>
                      </m:f>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p:pic>
        <p:nvPicPr>
          <p:cNvPr descr="images/bayes.gif" id="0" name="Picture 1"/>
          <p:cNvPicPr>
            <a:picLocks noGrp="1" noChangeAspect="1"/>
          </p:cNvPicPr>
          <p:nvPr/>
        </p:nvPicPr>
        <p:blipFill>
          <a:blip r:embed="rId2"/>
          <a:stretch>
            <a:fillRect/>
          </a:stretch>
        </p:blipFill>
        <p:spPr bwMode="auto">
          <a:xfrm>
            <a:off x="4165600" y="1816100"/>
            <a:ext cx="38735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Thomas</a:t>
            </a:r>
            <a:r>
              <a:rPr/>
              <a:t> </a:t>
            </a:r>
            <a:r>
              <a:rPr/>
              <a:t>Bayes</a:t>
            </a:r>
            <a:r>
              <a:rPr/>
              <a:t> </a:t>
            </a:r>
            <a:r>
              <a:rPr/>
              <a:t>(public</a:t>
            </a:r>
            <a:r>
              <a:rPr/>
              <a:t> </a:t>
            </a:r>
            <a:r>
              <a:rPr/>
              <a:t>domain</a:t>
            </a:r>
            <a:r>
              <a:rPr/>
              <a:t> </a:t>
            </a:r>
            <a:r>
              <a:rPr/>
              <a:t>/</a:t>
            </a:r>
            <a:r>
              <a:rPr/>
              <a:t> </a:t>
            </a:r>
            <a:r>
              <a:rPr/>
              <a:t>Wikipedia)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diagnostic test</a:t>
                </a:r>
              </a:p>
              <a:p>
                <a:pPr lvl="0" marL="0" indent="0">
                  <a:buNone/>
                </a:pPr>
                <a:r>
                  <a:rPr/>
                  <a:t>Disease </a:t>
                </a:r>
                <a14:m>
                  <m:oMath xmlns:m="http://schemas.openxmlformats.org/officeDocument/2006/math">
                    <m:r>
                      <m:t>D</m:t>
                    </m:r>
                  </m:oMath>
                </a14:m>
                <a:r>
                  <a:rPr/>
                  <a:t>, with </a:t>
                </a:r>
                <a14:m>
                  <m:oMath xmlns:m="http://schemas.openxmlformats.org/officeDocument/2006/math">
                    <m:r>
                      <m:t>P</m:t>
                    </m:r>
                    <m:r>
                      <m:t>(</m:t>
                    </m:r>
                    <m:r>
                      <m:t>D</m:t>
                    </m:r>
                    <m:r>
                      <m:t>)</m:t>
                    </m:r>
                    <m:r>
                      <m:t>=</m:t>
                    </m:r>
                    <m:r>
                      <m:t>0.001</m:t>
                    </m:r>
                  </m:oMath>
                </a14:m>
                <a:r>
                  <a:rPr/>
                  <a:t>, i.e. occurs only in </a:t>
                </a:r>
                <a14:m>
                  <m:oMath xmlns:m="http://schemas.openxmlformats.org/officeDocument/2006/math">
                    <m:r>
                      <m:t>0.1</m:t>
                    </m:r>
                    <m:r>
                      <m:t>%</m:t>
                    </m:r>
                  </m:oMath>
                </a14:m>
                <a:r>
                  <a:rPr/>
                  <a:t> of the population.</a:t>
                </a:r>
              </a:p>
              <a:p>
                <a:pPr lvl="0" marL="0" indent="0">
                  <a:buNone/>
                </a:pPr>
                <a:r>
                  <a:rPr/>
                  <a:t>There is a diagnostic test, which can give a positive (</a:t>
                </a:r>
                <a14:m>
                  <m:oMath xmlns:m="http://schemas.openxmlformats.org/officeDocument/2006/math">
                    <m:r>
                      <m:t>T</m:t>
                    </m:r>
                  </m:oMath>
                </a14:m>
                <a:r>
                  <a:rPr/>
                  <a:t>) or negative (</a:t>
                </a:r>
                <a14:m>
                  <m:oMath xmlns:m="http://schemas.openxmlformats.org/officeDocument/2006/math">
                    <m:bar>
                      <m:barPr>
                        <m:pos m:val="top"/>
                      </m:barPr>
                      <m:e>
                        <m:r>
                          <m:t>T</m:t>
                        </m:r>
                      </m:e>
                    </m:bar>
                  </m:oMath>
                </a14:m>
                <a:r>
                  <a:rPr/>
                  <a:t>) result. The diagnostic test has </a:t>
                </a:r>
                <a14:m>
                  <m:oMath xmlns:m="http://schemas.openxmlformats.org/officeDocument/2006/math">
                    <m:r>
                      <m:t>95</m:t>
                    </m:r>
                    <m:r>
                      <m:t>%</m:t>
                    </m:r>
                  </m:oMath>
                </a14:m>
                <a:r>
                  <a:rPr/>
                  <a:t> sensitivity (i.e. </a:t>
                </a:r>
                <a14:m>
                  <m:oMath xmlns:m="http://schemas.openxmlformats.org/officeDocument/2006/math">
                    <m:r>
                      <m:t>P</m:t>
                    </m:r>
                    <m:r>
                      <m:t>(</m:t>
                    </m:r>
                    <m:r>
                      <m:t>T</m:t>
                    </m:r>
                    <m:r>
                      <m:t>|</m:t>
                    </m:r>
                    <m:r>
                      <m:t>D</m:t>
                    </m:r>
                    <m:r>
                      <m:t>)</m:t>
                    </m:r>
                    <m:r>
                      <m:t>=</m:t>
                    </m:r>
                    <m:r>
                      <m:t>0.95</m:t>
                    </m:r>
                  </m:oMath>
                </a14:m>
                <a:r>
                  <a:rPr/>
                  <a:t>) and </a:t>
                </a:r>
                <a14:m>
                  <m:oMath xmlns:m="http://schemas.openxmlformats.org/officeDocument/2006/math">
                    <m:r>
                      <m:t>98</m:t>
                    </m:r>
                    <m:r>
                      <m:t>%</m:t>
                    </m:r>
                  </m:oMath>
                </a14:m>
                <a:r>
                  <a:rPr/>
                  <a:t> specificity (i.e. </a:t>
                </a:r>
                <a14:m>
                  <m:oMath xmlns:m="http://schemas.openxmlformats.org/officeDocument/2006/math">
                    <m:r>
                      <m:t>P</m:t>
                    </m:r>
                    <m:r>
                      <m:t>(</m:t>
                    </m:r>
                    <m:bar>
                      <m:barPr>
                        <m:pos m:val="top"/>
                      </m:barPr>
                      <m:e>
                        <m:r>
                          <m:t>T</m:t>
                        </m:r>
                      </m:e>
                    </m:bar>
                    <m:r>
                      <m:t>|</m:t>
                    </m:r>
                    <m:bar>
                      <m:barPr>
                        <m:pos m:val="top"/>
                      </m:barPr>
                      <m:e>
                        <m:r>
                          <m:t>D</m:t>
                        </m:r>
                      </m:e>
                    </m:bar>
                    <m:r>
                      <m:t>)</m:t>
                    </m:r>
                    <m:r>
                      <m:t>=</m:t>
                    </m:r>
                    <m:r>
                      <m:t>0.98</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What is the probability that a patient has the disease if the test result is positive?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Probability</a:t>
            </a:r>
            <a:r>
              <a:rPr/>
              <a:t> </a:t>
            </a:r>
            <a:r>
              <a:rPr/>
              <a:t>theory:</a:t>
            </a:r>
            <a:r>
              <a:rPr/>
              <a:t> </a:t>
            </a:r>
            <a:r>
              <a:rPr/>
              <a:t>Bayes’</a:t>
            </a:r>
            <a:r>
              <a:rPr/>
              <a:t> </a:t>
            </a:r>
            <a:r>
              <a:rPr/>
              <a:t>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a:t>
                </a:r>
                <a14:m>
                  <m:oMath xmlns:m="http://schemas.openxmlformats.org/officeDocument/2006/math">
                    <m:r>
                      <m:t>D</m:t>
                    </m:r>
                    <m:r>
                      <m:t>,</m:t>
                    </m:r>
                    <m:bar>
                      <m:barPr>
                        <m:pos m:val="top"/>
                      </m:barPr>
                      <m:e>
                        <m:r>
                          <m:t>D</m:t>
                        </m:r>
                      </m:e>
                    </m:bar>
                  </m:oMath>
                </a14:m>
                <a:r>
                  <a:rPr/>
                  <a:t> is a partition of the outcome space.</a:t>
                </a:r>
              </a:p>
              <a:p>
                <a:pPr lvl="0" marL="0" indent="0">
                  <a:buNone/>
                </a:pPr>
                <a14:m>
                  <m:oMathPara xmlns:m="http://schemas.openxmlformats.org/officeDocument/2006/math">
                    <m:oMathParaPr>
                      <m:jc m:val="center"/>
                    </m:oMathParaPr>
                    <m:oMath>
                      <m:r>
                        <m:t> </m:t>
                      </m:r>
                    </m:oMath>
                  </m:oMathPara>
                </a14:m>
              </a:p>
              <a:p>
                <a:pPr lvl="0" marL="0" indent="0">
                  <a:buNone/>
                </a:pPr>
                <a:r>
                  <a:rPr/>
                  <a:t>Apply Bayes’s Rule: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D</m:t>
                            </m:r>
                            <m:r>
                              <m:t>|</m:t>
                            </m:r>
                            <m:r>
                              <m:t>T</m:t>
                            </m:r>
                            <m:r>
                              <m:t>)</m:t>
                            </m:r>
                          </m:e>
                          <m:e>
                            <m:r>
                              <m:t>=</m:t>
                            </m:r>
                            <m:f>
                              <m:fPr>
                                <m:type m:val="bar"/>
                              </m:fPr>
                              <m:num>
                                <m:r>
                                  <m:t>P</m:t>
                                </m:r>
                                <m:r>
                                  <m:t>(</m:t>
                                </m:r>
                                <m:r>
                                  <m:t>T</m:t>
                                </m:r>
                                <m:r>
                                  <m:t>|</m:t>
                                </m:r>
                                <m:r>
                                  <m:t>D</m:t>
                                </m:r>
                                <m:r>
                                  <m:t>)</m:t>
                                </m:r>
                                <m:r>
                                  <m:t>P</m:t>
                                </m:r>
                                <m:r>
                                  <m:t>(</m:t>
                                </m:r>
                                <m:r>
                                  <m:t>D</m:t>
                                </m:r>
                                <m:r>
                                  <m:t>)</m:t>
                                </m:r>
                              </m:num>
                              <m:den>
                                <m:r>
                                  <m:t>P</m:t>
                                </m:r>
                                <m:r>
                                  <m:t>(</m:t>
                                </m:r>
                                <m:r>
                                  <m:t>T</m:t>
                                </m:r>
                                <m:r>
                                  <m:t>|</m:t>
                                </m:r>
                                <m:r>
                                  <m:t>D</m:t>
                                </m:r>
                                <m:r>
                                  <m:t>)</m:t>
                                </m:r>
                                <m:r>
                                  <m:t>P</m:t>
                                </m:r>
                                <m:r>
                                  <m:t>(</m:t>
                                </m:r>
                                <m:r>
                                  <m:t>D</m:t>
                                </m:r>
                                <m:r>
                                  <m:t>)</m:t>
                                </m:r>
                                <m:r>
                                  <m:t>+</m:t>
                                </m:r>
                                <m:r>
                                  <m:t>P</m:t>
                                </m:r>
                                <m:r>
                                  <m:t>(</m:t>
                                </m:r>
                                <m:r>
                                  <m:t>T</m:t>
                                </m:r>
                                <m:r>
                                  <m:t>|</m:t>
                                </m:r>
                                <m:bar>
                                  <m:barPr>
                                    <m:pos m:val="top"/>
                                  </m:barPr>
                                  <m:e>
                                    <m:r>
                                      <m:t>D</m:t>
                                    </m:r>
                                  </m:e>
                                </m:bar>
                                <m:r>
                                  <m:t>)</m:t>
                                </m:r>
                                <m:r>
                                  <m:t>P</m:t>
                                </m:r>
                                <m:r>
                                  <m:t>(</m:t>
                                </m:r>
                                <m:bar>
                                  <m:barPr>
                                    <m:pos m:val="top"/>
                                  </m:barPr>
                                  <m:e>
                                    <m:r>
                                      <m:t>D</m:t>
                                    </m:r>
                                  </m:e>
                                </m:bar>
                                <m:r>
                                  <m:t>)</m:t>
                                </m:r>
                              </m:den>
                            </m:f>
                          </m:e>
                        </m:mr>
                        <m:mr>
                          <m:e/>
                          <m:e>
                            <m:r>
                              <m:t>=</m:t>
                            </m:r>
                            <m:f>
                              <m:fPr>
                                <m:type m:val="bar"/>
                              </m:fPr>
                              <m:num>
                                <m:r>
                                  <m:t>0.95</m:t>
                                </m:r>
                                <m:r>
                                  <m:t>⋅</m:t>
                                </m:r>
                                <m:r>
                                  <m:t>0.001</m:t>
                                </m:r>
                              </m:num>
                              <m:den>
                                <m:r>
                                  <m:t>0.95</m:t>
                                </m:r>
                                <m:r>
                                  <m:t>⋅</m:t>
                                </m:r>
                                <m:r>
                                  <m:t>0.001</m:t>
                                </m:r>
                                <m:r>
                                  <m:t>+</m:t>
                                </m:r>
                                <m:r>
                                  <m:t>(</m:t>
                                </m:r>
                                <m:r>
                                  <m:t>1</m:t>
                                </m:r>
                                <m:r>
                                  <m:t>−</m:t>
                                </m:r>
                                <m:r>
                                  <m:t>0.98</m:t>
                                </m:r>
                                <m:r>
                                  <m:t>)</m:t>
                                </m:r>
                                <m:r>
                                  <m:t>⋅</m:t>
                                </m:r>
                                <m:r>
                                  <m:t>(</m:t>
                                </m:r>
                                <m:r>
                                  <m:t>1</m:t>
                                </m:r>
                                <m:r>
                                  <m:t>−</m:t>
                                </m:r>
                                <m:r>
                                  <m:t>0.001</m:t>
                                </m:r>
                                <m:r>
                                  <m:t>)</m:t>
                                </m:r>
                              </m:den>
                            </m:f>
                          </m:e>
                        </m:mr>
                        <m:mr>
                          <m:e/>
                          <m:e>
                            <m:r>
                              <m:t>=</m:t>
                            </m:r>
                            <m:r>
                              <m:t>0.0454</m:t>
                            </m:r>
                          </m:e>
                        </m:mr>
                      </m:m>
                    </m:oMath>
                  </m:oMathPara>
                </a14:m>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a:t>
                </a:r>
                <a:r>
                  <a:rPr sz="1800">
                    <a:solidFill>
                      <a:srgbClr val="40A070"/>
                    </a:solidFill>
                    <a:latin typeface="Courier"/>
                  </a:rPr>
                  <a:t>0.95</a:t>
                </a:r>
                <a:r>
                  <a:rPr sz="1800">
                    <a:solidFill>
                      <a:srgbClr val="666666"/>
                    </a:solidFill>
                    <a:latin typeface="Courier"/>
                  </a:rPr>
                  <a:t>*</a:t>
                </a:r>
                <a:r>
                  <a:rPr sz="1800">
                    <a:solidFill>
                      <a:srgbClr val="40A070"/>
                    </a:solidFill>
                    <a:latin typeface="Courier"/>
                  </a:rPr>
                  <a:t>0.001</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0.95</a:t>
                </a:r>
                <a:r>
                  <a:rPr sz="1800">
                    <a:solidFill>
                      <a:srgbClr val="666666"/>
                    </a:solidFill>
                    <a:latin typeface="Courier"/>
                  </a:rPr>
                  <a:t>*</a:t>
                </a:r>
                <a:r>
                  <a:rPr sz="1800">
                    <a:solidFill>
                      <a:srgbClr val="40A070"/>
                    </a:solidFill>
                    <a:latin typeface="Courier"/>
                  </a:rPr>
                  <a:t>0.001</a:t>
                </a:r>
                <a:r>
                  <a:rPr sz="1800">
                    <a:solidFill>
                      <a:srgbClr val="666666"/>
                    </a:solidFill>
                    <a:latin typeface="Courier"/>
                  </a:rPr>
                  <a:t>+</a:t>
                </a:r>
                <a:r>
                  <a:rPr sz="1800">
                    <a:latin typeface="Courier"/>
                  </a:rPr>
                  <a:t>(</a:t>
                </a:r>
                <a:r>
                  <a:rPr sz="1800">
                    <a:solidFill>
                      <a:srgbClr val="40A070"/>
                    </a:solidFill>
                    <a:latin typeface="Courier"/>
                  </a:rPr>
                  <a:t>1-0.98</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1-0.001</a:t>
                </a:r>
                <a:r>
                  <a:rPr sz="1800">
                    <a:latin typeface="Courier"/>
                  </a:rPr>
                  <a:t>))</a:t>
                </a:r>
              </a:p>
              <a:p>
                <a:pPr lvl="0" marL="1270000" indent="0">
                  <a:buNone/>
                </a:pPr>
                <a:r>
                  <a:rPr sz="1800">
                    <a:latin typeface="Courier"/>
                  </a:rPr>
                  <a:t>## [1] 0.04538939</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Random</a:t>
            </a:r>
            <a:r>
              <a:rPr/>
              <a:t> </a:t>
            </a:r>
            <a:r>
              <a:rPr/>
              <a:t>variables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random variable</a:t>
                </a:r>
                <a:r>
                  <a:rPr/>
                  <a:t> </a:t>
                </a:r>
                <a14:m>
                  <m:oMath xmlns:m="http://schemas.openxmlformats.org/officeDocument/2006/math">
                    <m:r>
                      <m:t>X</m:t>
                    </m:r>
                  </m:oMath>
                </a14:m>
                <a:r>
                  <a:rPr/>
                  <a:t> is a function from the outcome space </a:t>
                </a:r>
                <a14:m>
                  <m:oMath xmlns:m="http://schemas.openxmlformats.org/officeDocument/2006/math">
                    <m:r>
                      <m:t>Ω</m:t>
                    </m:r>
                  </m:oMath>
                </a14:m>
                <a:r>
                  <a:rPr/>
                  <a:t> to the real line:</a:t>
                </a:r>
              </a:p>
              <a:p>
                <a:pPr lvl="0" marL="0" indent="0">
                  <a:buNone/>
                </a:pPr>
                <a14:m>
                  <m:oMathPara xmlns:m="http://schemas.openxmlformats.org/officeDocument/2006/math">
                    <m:oMathParaPr>
                      <m:jc m:val="center"/>
                    </m:oMathParaPr>
                    <m:oMath>
                      <m:r>
                        <m:t>X</m:t>
                      </m:r>
                      <m:r>
                        <m:t>:</m:t>
                      </m:r>
                      <m:r>
                        <m:t>Ω</m:t>
                      </m:r>
                      <m:r>
                        <m:t>→</m:t>
                      </m:r>
                      <m:r>
                        <m:rPr>
                          <m:sty m:val="p"/>
                          <m:scr m:val="double-struck"/>
                        </m:rPr>
                        <m:t>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Example: Consider the experiment of tossing a coin 2 times:</a:t>
                </a:r>
              </a:p>
              <a:p>
                <a:pPr lvl="0" marL="0" indent="0">
                  <a:buNone/>
                </a:pPr>
                <a14:m>
                  <m:oMathPara xmlns:m="http://schemas.openxmlformats.org/officeDocument/2006/math">
                    <m:oMathParaPr>
                      <m:jc m:val="center"/>
                    </m:oMathParaPr>
                    <m:oMath>
                      <m:r>
                        <m:t>Ω</m:t>
                      </m:r>
                      <m:r>
                        <m:t>=</m:t>
                      </m:r>
                      <m:r>
                        <m:t>{</m:t>
                      </m:r>
                      <m:r>
                        <m:t>(</m:t>
                      </m:r>
                      <m:r>
                        <m:t>H</m:t>
                      </m:r>
                      <m:r>
                        <m:t>,</m:t>
                      </m:r>
                      <m:r>
                        <m:t>H</m:t>
                      </m:r>
                      <m:r>
                        <m:t>)</m:t>
                      </m:r>
                      <m:r>
                        <m:t>,</m:t>
                      </m:r>
                      <m:r>
                        <m:t>(</m:t>
                      </m:r>
                      <m:r>
                        <m:t>H</m:t>
                      </m:r>
                      <m:r>
                        <m:t>,</m:t>
                      </m:r>
                      <m:r>
                        <m:t>T</m:t>
                      </m:r>
                      <m:r>
                        <m:t>)</m:t>
                      </m:r>
                      <m:r>
                        <m:t>,</m:t>
                      </m:r>
                      <m:r>
                        <m:t>(</m:t>
                      </m:r>
                      <m:r>
                        <m:t>T</m:t>
                      </m:r>
                      <m:r>
                        <m:t>,</m:t>
                      </m:r>
                      <m:r>
                        <m:t>H</m:t>
                      </m:r>
                      <m:r>
                        <m:t>)</m:t>
                      </m:r>
                      <m:r>
                        <m:t>,</m:t>
                      </m:r>
                      <m:r>
                        <m:t>(</m:t>
                      </m:r>
                      <m:r>
                        <m:t>T</m:t>
                      </m:r>
                      <m:r>
                        <m:t>,</m:t>
                      </m:r>
                      <m:r>
                        <m:t>T</m:t>
                      </m:r>
                      <m:r>
                        <m:t>)</m:t>
                      </m:r>
                      <m:r>
                        <m:t>}</m:t>
                      </m:r>
                    </m:oMath>
                  </m:oMathPara>
                </a14:m>
              </a:p>
              <a:p>
                <a:pPr lvl="0" marL="0" indent="0">
                  <a:buNone/>
                </a:pPr>
                <a:r>
                  <a:rPr/>
                  <a:t>The number of heads turning up is a random variable </a:t>
                </a:r>
                <a14:m>
                  <m:oMath xmlns:m="http://schemas.openxmlformats.org/officeDocument/2006/math">
                    <m:r>
                      <m:t>X</m:t>
                    </m:r>
                  </m:oMath>
                </a14:m>
                <a:r>
                  <a:rPr/>
                  <a:t>:</a:t>
                </a:r>
              </a:p>
              <a:p>
                <a:pPr lvl="0" marL="0" indent="0">
                  <a:buNone/>
                </a:pPr>
                <a14:m>
                  <m:oMathPara xmlns:m="http://schemas.openxmlformats.org/officeDocument/2006/math">
                    <m:oMathParaPr>
                      <m:jc m:val="center"/>
                    </m:oMathParaPr>
                    <m:oMath>
                      <m:r>
                        <m:t>X</m:t>
                      </m:r>
                      <m:r>
                        <m:t>(</m:t>
                      </m:r>
                      <m:r>
                        <m:t>(</m:t>
                      </m:r>
                      <m:r>
                        <m:t>H</m:t>
                      </m:r>
                      <m:r>
                        <m:t>,</m:t>
                      </m:r>
                      <m:r>
                        <m:t>H</m:t>
                      </m:r>
                      <m:r>
                        <m:t>)</m:t>
                      </m:r>
                      <m:r>
                        <m:t>)</m:t>
                      </m:r>
                      <m:r>
                        <m:t>=</m:t>
                      </m:r>
                      <m:r>
                        <m:t>2</m:t>
                      </m:r>
                    </m:oMath>
                  </m:oMathPara>
                </a14:m>
              </a:p>
              <a:p>
                <a:pPr lvl="0" marL="0" indent="0">
                  <a:buNone/>
                </a:pPr>
                <a14:m>
                  <m:oMathPara xmlns:m="http://schemas.openxmlformats.org/officeDocument/2006/math">
                    <m:oMathParaPr>
                      <m:jc m:val="center"/>
                    </m:oMathParaPr>
                    <m:oMath>
                      <m:r>
                        <m:t>X</m:t>
                      </m:r>
                      <m:r>
                        <m:t>(</m:t>
                      </m:r>
                      <m:r>
                        <m:t>(</m:t>
                      </m:r>
                      <m:r>
                        <m:t>H</m:t>
                      </m:r>
                      <m:r>
                        <m:t>,</m:t>
                      </m:r>
                      <m:r>
                        <m:t>T</m:t>
                      </m:r>
                      <m:r>
                        <m:t>)</m:t>
                      </m:r>
                      <m:r>
                        <m:t>)</m:t>
                      </m:r>
                      <m:r>
                        <m:t>=</m:t>
                      </m:r>
                      <m:r>
                        <m:t>1</m:t>
                      </m:r>
                    </m:oMath>
                  </m:oMathPara>
                </a14:m>
              </a:p>
              <a:p>
                <a:pPr lvl="0" marL="0" indent="0">
                  <a:buNone/>
                </a:pPr>
                <a14:m>
                  <m:oMathPara xmlns:m="http://schemas.openxmlformats.org/officeDocument/2006/math">
                    <m:oMathParaPr>
                      <m:jc m:val="center"/>
                    </m:oMathParaPr>
                    <m:oMath>
                      <m:r>
                        <m:t>X</m:t>
                      </m:r>
                      <m:r>
                        <m:t>(</m:t>
                      </m:r>
                      <m:r>
                        <m:t>(</m:t>
                      </m:r>
                      <m:r>
                        <m:t>T</m:t>
                      </m:r>
                      <m:r>
                        <m:t>,</m:t>
                      </m:r>
                      <m:r>
                        <m:t>H</m:t>
                      </m:r>
                      <m:r>
                        <m:t>)</m:t>
                      </m:r>
                      <m:r>
                        <m:t>)</m:t>
                      </m:r>
                      <m:r>
                        <m:t>=</m:t>
                      </m:r>
                      <m:r>
                        <m:t>1</m:t>
                      </m:r>
                    </m:oMath>
                  </m:oMathPara>
                </a14:m>
              </a:p>
              <a:p>
                <a:pPr lvl="0" marL="0" indent="0">
                  <a:buNone/>
                </a:pPr>
                <a14:m>
                  <m:oMathPara xmlns:m="http://schemas.openxmlformats.org/officeDocument/2006/math">
                    <m:oMathParaPr>
                      <m:jc m:val="center"/>
                    </m:oMathParaPr>
                    <m:oMath>
                      <m:r>
                        <m:t>X</m:t>
                      </m:r>
                      <m:r>
                        <m:t>(</m:t>
                      </m:r>
                      <m:r>
                        <m:t>(</m:t>
                      </m:r>
                      <m:r>
                        <m:t>T</m:t>
                      </m:r>
                      <m:r>
                        <m:t>,</m:t>
                      </m:r>
                      <m:r>
                        <m:t>T</m:t>
                      </m:r>
                      <m:r>
                        <m:t>)</m:t>
                      </m:r>
                      <m:r>
                        <m:t>)</m:t>
                      </m:r>
                      <m:r>
                        <m:t>=</m:t>
                      </m:r>
                      <m:r>
                        <m:t>0</m:t>
                      </m:r>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probability mass function</a:t>
                </a:r>
                <a:r>
                  <a:rPr/>
                  <a:t> (pmf) </a:t>
                </a:r>
                <a14:m>
                  <m:oMath xmlns:m="http://schemas.openxmlformats.org/officeDocument/2006/math">
                    <m:r>
                      <m:t>p</m:t>
                    </m:r>
                  </m:oMath>
                </a14:m>
                <a:r>
                  <a:rPr/>
                  <a:t> assigns to each realisation </a:t>
                </a:r>
                <a14:m>
                  <m:oMath xmlns:m="http://schemas.openxmlformats.org/officeDocument/2006/math">
                    <m:r>
                      <m:t>x</m:t>
                    </m:r>
                  </m:oMath>
                </a14:m>
                <a:r>
                  <a:rPr/>
                  <a:t> of a </a:t>
                </a:r>
                <a:r>
                  <a:rPr i="1"/>
                  <a:t>discrete</a:t>
                </a:r>
                <a:r>
                  <a:rPr/>
                  <a:t> random variable X the probability </a:t>
                </a:r>
                <a14:m>
                  <m:oMath xmlns:m="http://schemas.openxmlformats.org/officeDocument/2006/math">
                    <m:r>
                      <m:t>P</m:t>
                    </m:r>
                    <m:r>
                      <m:t>(</m:t>
                    </m:r>
                    <m:r>
                      <m:t>X</m:t>
                    </m:r>
                    <m:r>
                      <m:t>=</m:t>
                    </m:r>
                    <m:r>
                      <m:t>x</m:t>
                    </m:r>
                    <m:r>
                      <m:t>)</m:t>
                    </m:r>
                    <m:r>
                      <m:t>=</m:t>
                    </m:r>
                    <m:r>
                      <m:t>p</m:t>
                    </m:r>
                    <m:r>
                      <m:t>(</m:t>
                    </m:r>
                    <m:r>
                      <m:t>x</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It follows from the axioms of probability that:</a:t>
                </a:r>
              </a:p>
              <a:p>
                <a:pPr lvl="1"/>
                <a14:m>
                  <m:oMath xmlns:m="http://schemas.openxmlformats.org/officeDocument/2006/math">
                    <m:r>
                      <m:t>p</m:t>
                    </m:r>
                    <m:r>
                      <m:t>(</m:t>
                    </m:r>
                    <m:r>
                      <m:t>x</m:t>
                    </m:r>
                    <m:r>
                      <m:t>)</m:t>
                    </m:r>
                    <m:r>
                      <m:t>≥</m:t>
                    </m:r>
                    <m:r>
                      <m:t>0</m:t>
                    </m:r>
                  </m:oMath>
                </a14:m>
              </a:p>
              <a:p>
                <a:pPr lvl="1"/>
                <a14:m>
                  <m:oMath xmlns:m="http://schemas.openxmlformats.org/officeDocument/2006/math">
                    <m:nary>
                      <m:naryPr>
                        <m:chr m:val="∑"/>
                        <m:limLoc m:val="undOvr"/>
                        <m:subHide m:val="0"/>
                        <m:supHide m:val="1"/>
                      </m:naryPr>
                      <m:sub>
                        <m:r>
                          <m:t>x</m:t>
                        </m:r>
                      </m:sub>
                      <m:sup>
                        <m:r>
                          <m:t>​</m:t>
                        </m:r>
                      </m:sup>
                      <m:e>
                        <m:r>
                          <m:t>p</m:t>
                        </m:r>
                        <m:r>
                          <m:t>(</m:t>
                        </m:r>
                        <m:r>
                          <m:t>x</m:t>
                        </m:r>
                        <m:r>
                          <m:t>)</m:t>
                        </m:r>
                      </m:e>
                    </m:nary>
                    <m:r>
                      <m:t>=</m:t>
                    </m:r>
                    <m:r>
                      <m:t>1</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Statistics &amp; uncertainty</a:t>
            </a:r>
          </a:p>
          <a:p>
            <a:pPr lvl="1"/>
            <a:r>
              <a:rPr/>
              <a:t>Probability theory</a:t>
            </a:r>
          </a:p>
          <a:p>
            <a:pPr lvl="1"/>
            <a:r>
              <a:rPr/>
              <a:t>Random variables</a:t>
            </a:r>
          </a:p>
          <a:p>
            <a:pPr lvl="1"/>
            <a:r>
              <a:rPr/>
              <a:t>Common distributions</a:t>
            </a:r>
          </a:p>
          <a:p>
            <a:pPr lvl="1"/>
            <a:r>
              <a:rPr/>
              <a:t>Central Limit Theorem</a:t>
            </a:r>
          </a:p>
          <a:p>
            <a:pPr lvl="1"/>
            <a:r>
              <a:rPr/>
              <a:t>Simulating data (using 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a:t>
                </a:r>
                <a:r>
                  <a:rPr sz="1800">
                    <a:solidFill>
                      <a:srgbClr val="902000"/>
                    </a:solidFill>
                    <a:latin typeface="Courier"/>
                  </a:rPr>
                  <a:t>pmf=</a:t>
                </a:r>
                <a:r>
                  <a:rPr sz="1800" b="1">
                    <a:solidFill>
                      <a:srgbClr val="007020"/>
                    </a:solidFill>
                    <a:latin typeface="Courier"/>
                  </a:rPr>
                  <a:t>dbinom</a:t>
                </a:r>
                <a:r>
                  <a:rPr sz="1800">
                    <a:latin typeface="Courier"/>
                  </a:rPr>
                  <a:t>(</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pmf))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"probability mass"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"pmf of the random variable counting numbers of H in 10 coin tosses"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What about continuous random variables?</a:t>
                </a:r>
              </a:p>
              <a:p>
                <a:pPr lvl="0" marL="0" indent="0">
                  <a:buNone/>
                </a:pPr>
                <a14:m>
                  <m:oMathPara xmlns:m="http://schemas.openxmlformats.org/officeDocument/2006/math">
                    <m:oMathParaPr>
                      <m:jc m:val="center"/>
                    </m:oMathParaPr>
                    <m:oMath>
                      <m:r>
                        <m:t> </m:t>
                      </m:r>
                    </m:oMath>
                  </m:oMathPara>
                </a14:m>
              </a:p>
              <a:p>
                <a:pPr lvl="0" marL="0" indent="0">
                  <a:buNone/>
                </a:pPr>
                <a:r>
                  <a:rPr/>
                  <a:t>For a continuous random variable </a:t>
                </a:r>
                <a14:m>
                  <m:oMath xmlns:m="http://schemas.openxmlformats.org/officeDocument/2006/math">
                    <m:r>
                      <m:t>X</m:t>
                    </m:r>
                  </m:oMath>
                </a14:m>
                <a:r>
                  <a:rPr/>
                  <a:t>, </a:t>
                </a:r>
                <a14:m>
                  <m:oMath xmlns:m="http://schemas.openxmlformats.org/officeDocument/2006/math">
                    <m:r>
                      <m:t>P</m:t>
                    </m:r>
                    <m:r>
                      <m:t>(</m:t>
                    </m:r>
                    <m:r>
                      <m:t>X</m:t>
                    </m:r>
                    <m:r>
                      <m:t>=</m:t>
                    </m:r>
                    <m:r>
                      <m:t>x</m:t>
                    </m:r>
                    <m:r>
                      <m:t>)</m:t>
                    </m:r>
                    <m:r>
                      <m:t>=</m:t>
                    </m:r>
                    <m:r>
                      <m:t>0</m:t>
                    </m:r>
                  </m:oMath>
                </a14:m>
                <a:r>
                  <a:rPr/>
                  <a:t> for all values of x (the probability of </a:t>
                </a:r>
                <a:r>
                  <a:rPr i="1"/>
                  <a:t>exactly</a:t>
                </a:r>
                <a:r>
                  <a:rPr/>
                  <a:t> realising one value among an infinity of possible values is 0). Hence it makes little sense to define a pmf.</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Instead, we will define probabilities as areas under a curve. A </a:t>
                </a:r>
                <a:r>
                  <a:rPr b="1"/>
                  <a:t>probability density function</a:t>
                </a:r>
                <a:r>
                  <a:rPr/>
                  <a:t> (pdf) is a function </a:t>
                </a:r>
                <a14:m>
                  <m:oMath xmlns:m="http://schemas.openxmlformats.org/officeDocument/2006/math">
                    <m:r>
                      <m:t>p</m:t>
                    </m:r>
                    <m:r>
                      <m:t>:</m:t>
                    </m:r>
                    <m:r>
                      <m:rPr>
                        <m:sty m:val="p"/>
                        <m:scr m:val="double-struck"/>
                      </m:rPr>
                      <m:t>R</m:t>
                    </m:r>
                    <m:r>
                      <m:t>→</m:t>
                    </m:r>
                    <m:sSup>
                      <m:e>
                        <m:r>
                          <m:rPr>
                            <m:sty m:val="p"/>
                            <m:scr m:val="double-struck"/>
                          </m:rPr>
                          <m:t>R</m:t>
                        </m:r>
                      </m:e>
                      <m:sup>
                        <m:r>
                          <m:t>+</m:t>
                        </m:r>
                      </m:sup>
                    </m:sSup>
                  </m:oMath>
                </a14:m>
                <a:r>
                  <a:rPr/>
                  <a:t> so that</a:t>
                </a:r>
              </a:p>
              <a:p>
                <a:pPr lvl="0" marL="0" indent="0">
                  <a:buNone/>
                </a:pPr>
                <a14:m>
                  <m:oMathPara xmlns:m="http://schemas.openxmlformats.org/officeDocument/2006/math">
                    <m:oMathParaPr>
                      <m:jc m:val="center"/>
                    </m:oMathParaPr>
                    <m:oMath>
                      <m:r>
                        <m:t>P</m:t>
                      </m:r>
                      <m:r>
                        <m:t>(</m:t>
                      </m:r>
                      <m:r>
                        <m:t>a</m:t>
                      </m:r>
                      <m:r>
                        <m:t>&lt;</m:t>
                      </m:r>
                      <m:r>
                        <m:t>X</m:t>
                      </m:r>
                      <m:r>
                        <m:t>≤</m:t>
                      </m:r>
                      <m:r>
                        <m:t>b</m:t>
                      </m:r>
                      <m:r>
                        <m:t>)</m:t>
                      </m:r>
                      <m:r>
                        <m:t>=</m:t>
                      </m:r>
                      <m:nary>
                        <m:naryPr>
                          <m:chr m:val="∫"/>
                          <m:limLoc m:val="subSup"/>
                          <m:subHide m:val="0"/>
                          <m:supHide m:val="0"/>
                        </m:naryPr>
                        <m:sub>
                          <m:r>
                            <m:t>a</m:t>
                          </m:r>
                        </m:sub>
                        <m:sup>
                          <m:r>
                            <m:t>b</m:t>
                          </m:r>
                        </m:sup>
                        <m:e>
                          <m:r>
                            <m:t>p</m:t>
                          </m:r>
                        </m:e>
                      </m:nary>
                      <m:r>
                        <m:t>(</m:t>
                      </m:r>
                      <m:r>
                        <m:t>x</m:t>
                      </m:r>
                      <m:r>
                        <m:t>)</m:t>
                      </m:r>
                      <m:r>
                        <m:t>d</m:t>
                      </m:r>
                      <m:r>
                        <m:t>x</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It follows from the axioms of probability that </a:t>
                </a:r>
                <a14:m>
                  <m:oMath xmlns:m="http://schemas.openxmlformats.org/officeDocument/2006/math">
                    <m:r>
                      <m:t>p</m:t>
                    </m:r>
                    <m:r>
                      <m:t>(</m:t>
                    </m:r>
                    <m:r>
                      <m:t>x</m:t>
                    </m:r>
                    <m:r>
                      <m:t>)</m:t>
                    </m:r>
                    <m:r>
                      <m:t>≥</m:t>
                    </m:r>
                    <m:r>
                      <m:t>0</m:t>
                    </m:r>
                  </m:oMath>
                </a14:m>
                <a:r>
                  <a:rPr/>
                  <a:t> and </a:t>
                </a:r>
                <a14:m>
                  <m:oMath xmlns:m="http://schemas.openxmlformats.org/officeDocument/2006/math">
                    <m:nary>
                      <m:naryPr>
                        <m:chr m:val="∫"/>
                        <m:limLoc m:val="subSup"/>
                        <m:subHide m:val="0"/>
                        <m:supHide m:val="0"/>
                      </m:naryPr>
                      <m:sub>
                        <m:r>
                          <m:t>−</m:t>
                        </m:r>
                        <m:r>
                          <m:t>∞</m:t>
                        </m:r>
                      </m:sub>
                      <m:sup>
                        <m:r>
                          <m:t>∞</m:t>
                        </m:r>
                      </m:sup>
                      <m:e>
                        <m:r>
                          <m:t>p</m:t>
                        </m:r>
                        <m:r>
                          <m:t>(</m:t>
                        </m:r>
                        <m:r>
                          <m:t>x</m:t>
                        </m:r>
                        <m:r>
                          <m:t>)</m:t>
                        </m:r>
                        <m:r>
                          <m:t>d</m:t>
                        </m:r>
                        <m:r>
                          <m:t>x</m:t>
                        </m:r>
                      </m:e>
                    </m:nary>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that while the axioms of probability imply that in the discrete case, a pmf satisfies </a:t>
                </a:r>
                <a14:m>
                  <m:oMath xmlns:m="http://schemas.openxmlformats.org/officeDocument/2006/math">
                    <m:r>
                      <m:t>p</m:t>
                    </m:r>
                    <m:r>
                      <m:t>(</m:t>
                    </m:r>
                    <m:r>
                      <m:t>x</m:t>
                    </m:r>
                    <m:r>
                      <m:t>)</m:t>
                    </m:r>
                    <m:r>
                      <m:t>≤</m:t>
                    </m:r>
                    <m:r>
                      <m:t>1</m:t>
                    </m:r>
                  </m:oMath>
                </a14:m>
                <a:r>
                  <a:rPr/>
                  <a:t>, in the continuous case, a pdf </a:t>
                </a:r>
                <a14:m>
                  <m:oMath xmlns:m="http://schemas.openxmlformats.org/officeDocument/2006/math">
                    <m:r>
                      <m:t>p</m:t>
                    </m:r>
                    <m:r>
                      <m:t>(</m:t>
                    </m:r>
                    <m:r>
                      <m:t>x</m:t>
                    </m:r>
                    <m:r>
                      <m:t>)</m:t>
                    </m:r>
                  </m:oMath>
                </a14:m>
                <a:r>
                  <a:rPr/>
                  <a:t> does not have to be bounded above by 1.</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4</a:t>
                </a:r>
                <a:r>
                  <a:rPr sz="1800">
                    <a:latin typeface="Courier"/>
                  </a:rPr>
                  <a:t>,</a:t>
                </a:r>
                <a:r>
                  <a:rPr sz="1800">
                    <a:solidFill>
                      <a:srgbClr val="40A070"/>
                    </a:solidFill>
                    <a:latin typeface="Courier"/>
                  </a:rPr>
                  <a:t>4</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xArea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40A070"/>
                    </a:solidFill>
                    <a:latin typeface="Courier"/>
                  </a:rPr>
                  <a:t>0.5</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yArea &lt;-</a:t>
                </a:r>
                <a:r>
                  <a:rPr sz="1800">
                    <a:solidFill>
                      <a:srgbClr val="4070A0"/>
                    </a:solidFill>
                    <a:latin typeface="Courier"/>
                  </a:rPr>
                  <a:t> </a:t>
                </a:r>
                <a:r>
                  <a:rPr sz="1800" b="1">
                    <a:solidFill>
                      <a:srgbClr val="007020"/>
                    </a:solidFill>
                    <a:latin typeface="Courier"/>
                  </a:rPr>
                  <a:t>dnorm</a:t>
                </a:r>
                <a:r>
                  <a:rPr sz="1800">
                    <a:latin typeface="Courier"/>
                  </a:rPr>
                  <a:t>(xArea)</a:t>
                </a:r>
                <a:br/>
                <a:b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dnorm</a:t>
                </a:r>
                <a:r>
                  <a:rPr sz="1800">
                    <a:latin typeface="Courier"/>
                  </a:rPr>
                  <a:t>(x), </a:t>
                </a:r>
                <a:r>
                  <a:rPr sz="1800">
                    <a:solidFill>
                      <a:srgbClr val="902000"/>
                    </a:solidFill>
                    <a:latin typeface="Courier"/>
                  </a:rPr>
                  <a:t>main=</a:t>
                </a:r>
                <a:r>
                  <a:rPr sz="1800">
                    <a:solidFill>
                      <a:srgbClr val="4070A0"/>
                    </a:solidFill>
                    <a:latin typeface="Courier"/>
                  </a:rPr>
                  <a:t>"pdf of the standard normal"</a:t>
                </a:r>
                <a:r>
                  <a:rPr sz="1800">
                    <a:latin typeface="Courier"/>
                  </a:rPr>
                  <a:t>, </a:t>
                </a:r>
                <a:r>
                  <a:rPr sz="1800">
                    <a:solidFill>
                      <a:srgbClr val="902000"/>
                    </a:solidFill>
                    <a:latin typeface="Courier"/>
                  </a:rPr>
                  <a:t>xlab=</a:t>
                </a:r>
                <a:r>
                  <a:rPr sz="1800">
                    <a:solidFill>
                      <a:srgbClr val="4070A0"/>
                    </a:solidFill>
                    <a:latin typeface="Courier"/>
                  </a:rPr>
                  <a:t>"x"</a:t>
                </a:r>
                <a:r>
                  <a:rPr sz="1800">
                    <a:latin typeface="Courier"/>
                  </a:rPr>
                  <a:t>, </a:t>
                </a:r>
                <a:r>
                  <a:rPr sz="1800">
                    <a:solidFill>
                      <a:srgbClr val="902000"/>
                    </a:solidFill>
                    <a:latin typeface="Courier"/>
                  </a:rPr>
                  <a:t>ylab=</a:t>
                </a:r>
                <a:r>
                  <a:rPr sz="1800">
                    <a:solidFill>
                      <a:srgbClr val="4070A0"/>
                    </a:solidFill>
                    <a:latin typeface="Courier"/>
                  </a:rPr>
                  <a:t>"density"</a:t>
                </a:r>
                <a:r>
                  <a:rPr sz="1800">
                    <a:latin typeface="Courier"/>
                  </a:rPr>
                  <a:t>, </a:t>
                </a:r>
                <a:r>
                  <a:rPr sz="1800">
                    <a:solidFill>
                      <a:srgbClr val="902000"/>
                    </a:solidFill>
                    <a:latin typeface="Courier"/>
                  </a:rPr>
                  <a:t>type=</a:t>
                </a:r>
                <a:r>
                  <a:rPr sz="1800">
                    <a:solidFill>
                      <a:srgbClr val="4070A0"/>
                    </a:solidFill>
                    <a:latin typeface="Courier"/>
                  </a:rPr>
                  <a:t>"l"</a:t>
                </a:r>
                <a:r>
                  <a:rPr sz="1800">
                    <a:latin typeface="Courier"/>
                  </a:rPr>
                  <a:t>, </a:t>
                </a:r>
                <a:r>
                  <a:rPr sz="1800">
                    <a:solidFill>
                      <a:srgbClr val="902000"/>
                    </a:solidFill>
                    <a:latin typeface="Courier"/>
                  </a:rPr>
                  <a:t>cex.lab=</a:t>
                </a:r>
                <a:r>
                  <a:rPr sz="1800">
                    <a:solidFill>
                      <a:srgbClr val="40A070"/>
                    </a:solidFill>
                    <a:latin typeface="Courier"/>
                  </a:rPr>
                  <a:t>2.5</a:t>
                </a:r>
                <a:r>
                  <a:rPr sz="1800">
                    <a:latin typeface="Courier"/>
                  </a:rPr>
                  <a:t>,</a:t>
                </a:r>
                <a:r>
                  <a:rPr sz="1800">
                    <a:solidFill>
                      <a:srgbClr val="902000"/>
                    </a:solidFill>
                    <a:latin typeface="Courier"/>
                  </a:rPr>
                  <a:t>cex.axis=</a:t>
                </a:r>
                <a:r>
                  <a:rPr sz="1800">
                    <a:solidFill>
                      <a:srgbClr val="40A070"/>
                    </a:solidFill>
                    <a:latin typeface="Courier"/>
                  </a:rPr>
                  <a:t>2.5</a:t>
                </a:r>
                <a:r>
                  <a:rPr sz="1800">
                    <a:latin typeface="Courier"/>
                  </a:rPr>
                  <a:t>,</a:t>
                </a:r>
                <a:r>
                  <a:rPr sz="1800">
                    <a:solidFill>
                      <a:srgbClr val="902000"/>
                    </a:solidFill>
                    <a:latin typeface="Courier"/>
                  </a:rPr>
                  <a:t>cex.main=</a:t>
                </a:r>
                <a:r>
                  <a:rPr sz="1800">
                    <a:solidFill>
                      <a:srgbClr val="40A070"/>
                    </a:solidFill>
                    <a:latin typeface="Courier"/>
                  </a:rPr>
                  <a:t>2.5</a:t>
                </a:r>
                <a:r>
                  <a:rPr sz="1800">
                    <a:latin typeface="Courier"/>
                  </a:rPr>
                  <a:t>) </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,xArea,</a:t>
                </a:r>
                <a:r>
                  <a:rPr sz="1800">
                    <a:solidFill>
                      <a:srgbClr val="40A070"/>
                    </a:solidFill>
                    <a:latin typeface="Courier"/>
                  </a:rPr>
                  <a:t>0.5</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,yArea,</a:t>
                </a:r>
                <a:r>
                  <a:rPr sz="1800">
                    <a:solidFill>
                      <a:srgbClr val="40A070"/>
                    </a:solidFill>
                    <a:latin typeface="Courier"/>
                  </a:rPr>
                  <a:t>0</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lty=</a:t>
                </a:r>
                <a:r>
                  <a:rPr sz="1800">
                    <a:solidFill>
                      <a:srgbClr val="40A070"/>
                    </a:solidFill>
                    <a:latin typeface="Courier"/>
                  </a:rPr>
                  <a:t>0</a:t>
                </a:r>
                <a:r>
                  <a:rPr sz="1800">
                    <a:latin typeface="Courier"/>
                  </a:rPr>
                  <a:t>)</a:t>
                </a:r>
                <a:br/>
                <a:r>
                  <a:rPr sz="1800" b="1">
                    <a:solidFill>
                      <a:srgbClr val="007020"/>
                    </a:solidFill>
                    <a:latin typeface="Courier"/>
                  </a:rPr>
                  <a:t>text</a:t>
                </a:r>
                <a:r>
                  <a:rPr sz="1800">
                    <a:latin typeface="Courier"/>
                  </a:rPr>
                  <a:t>(</a:t>
                </a:r>
                <a:r>
                  <a:rPr sz="1800">
                    <a:solidFill>
                      <a:srgbClr val="902000"/>
                    </a:solidFill>
                    <a:latin typeface="Courier"/>
                  </a:rPr>
                  <a:t>cex=</a:t>
                </a:r>
                <a:r>
                  <a:rPr sz="1800">
                    <a:solidFill>
                      <a:srgbClr val="40A070"/>
                    </a:solidFill>
                    <a:latin typeface="Courier"/>
                  </a:rPr>
                  <a:t>2.5</a:t>
                </a:r>
                <a:r>
                  <a:rPr sz="1800">
                    <a:latin typeface="Courier"/>
                  </a:rPr>
                  <a:t>,</a:t>
                </a:r>
                <a:r>
                  <a:rPr sz="1800">
                    <a:solidFill>
                      <a:srgbClr val="4070A0"/>
                    </a:solidFill>
                    <a:latin typeface="Courier"/>
                  </a:rPr>
                  <a:t>"P(-2&lt;X&lt;0.5)=0.67"</a:t>
                </a:r>
                <a:r>
                  <a:rPr sz="1800">
                    <a:latin typeface="Courier"/>
                  </a:rPr>
                  <a:t>,</a:t>
                </a:r>
                <a:r>
                  <a:rPr sz="1800">
                    <a:solidFill>
                      <a:srgbClr val="902000"/>
                    </a:solidFill>
                    <a:latin typeface="Courier"/>
                  </a:rPr>
                  <a:t>x=</a:t>
                </a:r>
                <a:r>
                  <a:rPr sz="1800">
                    <a:solidFill>
                      <a:srgbClr val="666666"/>
                    </a:solidFill>
                    <a:latin typeface="Courier"/>
                  </a:rPr>
                  <a:t>-</a:t>
                </a:r>
                <a:r>
                  <a:rPr sz="1800">
                    <a:solidFill>
                      <a:srgbClr val="40A070"/>
                    </a:solidFill>
                    <a:latin typeface="Courier"/>
                  </a:rPr>
                  <a:t>2.5</a:t>
                </a:r>
                <a:r>
                  <a:rPr sz="1800">
                    <a:latin typeface="Courier"/>
                  </a:rPr>
                  <a:t>,</a:t>
                </a:r>
                <a:r>
                  <a:rPr sz="1800">
                    <a:solidFill>
                      <a:srgbClr val="902000"/>
                    </a:solidFill>
                    <a:latin typeface="Courier"/>
                  </a:rPr>
                  <a:t>y=</a:t>
                </a:r>
                <a:r>
                  <a:rPr sz="1800">
                    <a:solidFill>
                      <a:srgbClr val="40A070"/>
                    </a:solidFill>
                    <a:latin typeface="Courier"/>
                  </a:rPr>
                  <a:t>0.25</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If we have the pdf given by</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r>
                                  <m:t>2</m:t>
                                </m:r>
                              </m:e>
                              <m:e>
                                <m:r>
                                  <m:rPr>
                                    <m:sty m:val="p"/>
                                  </m:rPr>
                                  <m:t> for </m:t>
                                </m:r>
                                <m:r>
                                  <m:t>0</m:t>
                                </m:r>
                                <m:r>
                                  <m:t>≤</m:t>
                                </m:r>
                                <m:r>
                                  <m:t>x</m:t>
                                </m:r>
                                <m:r>
                                  <m:t>≤</m:t>
                                </m:r>
                                <m:r>
                                  <m:t>0.5</m:t>
                                </m:r>
                              </m:e>
                            </m:mr>
                            <m:mr>
                              <m:e>
                                <m:r>
                                  <m:t>0</m:t>
                                </m:r>
                              </m:e>
                              <m:e>
                                <m:r>
                                  <m:rPr>
                                    <m:sty m:val="p"/>
                                  </m:rPr>
                                  <m:t> otherwise</m:t>
                                </m:r>
                              </m:e>
                            </m:mr>
                          </m:m>
                        </m:e>
                      </m:d>
                    </m:oMath>
                  </m:oMathPara>
                </a14:m>
              </a:p>
              <a:p>
                <a:pPr lvl="0" marL="0" indent="0">
                  <a:buNone/>
                </a:pPr>
                <a:r>
                  <a:rPr/>
                  <a:t>Then it follows that</a:t>
                </a:r>
              </a:p>
              <a:p>
                <a:pPr lvl="0" marL="0" indent="0">
                  <a:buNone/>
                </a:pPr>
                <a14:m>
                  <m:oMathPara xmlns:m="http://schemas.openxmlformats.org/officeDocument/2006/math">
                    <m:oMathParaPr>
                      <m:jc m:val="center"/>
                    </m:oMathParaPr>
                    <m:oMath>
                      <m:r>
                        <m:t>P</m:t>
                      </m:r>
                      <m:r>
                        <m:t>(</m:t>
                      </m:r>
                      <m:r>
                        <m:t>0.1</m:t>
                      </m:r>
                      <m:r>
                        <m:t>&lt;</m:t>
                      </m:r>
                      <m:r>
                        <m:t>X</m:t>
                      </m:r>
                      <m:r>
                        <m:t>≤</m:t>
                      </m:r>
                      <m:r>
                        <m:t>0.3</m:t>
                      </m:r>
                      <m:r>
                        <m:t>)</m:t>
                      </m:r>
                      <m:r>
                        <m:t>=</m:t>
                      </m:r>
                      <m:nary>
                        <m:naryPr>
                          <m:chr m:val="∫"/>
                          <m:limLoc m:val="subSup"/>
                          <m:subHide m:val="0"/>
                          <m:supHide m:val="0"/>
                        </m:naryPr>
                        <m:sub>
                          <m:r>
                            <m:t>0.1</m:t>
                          </m:r>
                        </m:sub>
                        <m:sup>
                          <m:r>
                            <m:t>0.3</m:t>
                          </m:r>
                        </m:sup>
                        <m:e>
                          <m:r>
                            <m:t>2</m:t>
                          </m:r>
                        </m:e>
                      </m:nary>
                      <m:r>
                        <m:t>d</m:t>
                      </m:r>
                      <m:r>
                        <m:t>x</m:t>
                      </m:r>
                      <m:r>
                        <m:t>=</m:t>
                      </m:r>
                      <m:r>
                        <m:t>[</m:t>
                      </m:r>
                      <m:r>
                        <m:t>2</m:t>
                      </m:r>
                      <m:r>
                        <m:t>x</m:t>
                      </m:r>
                      <m:sSubSup>
                        <m:e>
                          <m:r>
                            <m:t>]</m:t>
                          </m:r>
                        </m:e>
                        <m:sub>
                          <m:r>
                            <m:t>0.1</m:t>
                          </m:r>
                        </m:sub>
                        <m:sup>
                          <m:r>
                            <m:t>0.3</m:t>
                          </m:r>
                        </m:sup>
                      </m:sSubSup>
                      <m:r>
                        <m:t>=</m:t>
                      </m:r>
                      <m:r>
                        <m:t>0.6</m:t>
                      </m:r>
                      <m:r>
                        <m:t>−</m:t>
                      </m:r>
                      <m:r>
                        <m:t>0.2</m:t>
                      </m:r>
                      <m:r>
                        <m:t>=</m:t>
                      </m:r>
                      <m:r>
                        <m:t>0.4</m:t>
                      </m:r>
                    </m:oMath>
                  </m:oMathPara>
                </a14:m>
              </a:p>
              <a:p>
                <a:pPr lvl="0" marL="1270000" indent="0">
                  <a:buNone/>
                </a:pPr>
                <a:r>
                  <a:rPr sz="1800">
                    <a:latin typeface="Courier"/>
                  </a:rPr>
                  <a:t>pdf&lt;-</a:t>
                </a:r>
                <a:r>
                  <a:rPr sz="1800" b="1">
                    <a:solidFill>
                      <a:srgbClr val="007020"/>
                    </a:solidFill>
                    <a:latin typeface="Courier"/>
                  </a:rPr>
                  <a:t>function</a:t>
                </a:r>
                <a:r>
                  <a:rPr sz="1800">
                    <a:latin typeface="Courier"/>
                  </a:rPr>
                  <a:t>(x){</a:t>
                </a:r>
                <a:r>
                  <a:rPr sz="1800" b="1">
                    <a:solidFill>
                      <a:srgbClr val="007020"/>
                    </a:solidFill>
                    <a:latin typeface="Courier"/>
                  </a:rPr>
                  <a:t>return</a:t>
                </a:r>
                <a:r>
                  <a:rPr sz="1800">
                    <a:latin typeface="Courier"/>
                  </a:rPr>
                  <a:t>(</a:t>
                </a:r>
                <a:r>
                  <a:rPr sz="1800" b="1">
                    <a:solidFill>
                      <a:srgbClr val="007020"/>
                    </a:solidFill>
                    <a:latin typeface="Courier"/>
                  </a:rPr>
                  <a:t>ifelse</a:t>
                </a:r>
                <a:r>
                  <a:rPr sz="1800">
                    <a:latin typeface="Courier"/>
                  </a:rPr>
                  <a:t>(x</a:t>
                </a:r>
                <a:r>
                  <a:rPr sz="1800">
                    <a:solidFill>
                      <a:srgbClr val="666666"/>
                    </a:solidFill>
                    <a:latin typeface="Courier"/>
                  </a:rPr>
                  <a:t>&gt;=</a:t>
                </a:r>
                <a:r>
                  <a:rPr sz="1800">
                    <a:solidFill>
                      <a:srgbClr val="40A070"/>
                    </a:solidFill>
                    <a:latin typeface="Courier"/>
                  </a:rPr>
                  <a:t>0</a:t>
                </a:r>
                <a:r>
                  <a:rPr sz="1800">
                    <a:latin typeface="Courier"/>
                  </a:rPr>
                  <a:t> </a:t>
                </a:r>
                <a:r>
                  <a:rPr sz="1800">
                    <a:solidFill>
                      <a:srgbClr val="666666"/>
                    </a:solidFill>
                    <a:latin typeface="Courier"/>
                  </a:rPr>
                  <a:t>&amp;</a:t>
                </a:r>
                <a:r>
                  <a:rPr sz="1800">
                    <a:solidFill>
                      <a:srgbClr val="4070A0"/>
                    </a:solidFill>
                    <a:latin typeface="Courier"/>
                  </a:rPr>
                  <a:t> </a:t>
                </a:r>
                <a:r>
                  <a:rPr sz="1800">
                    <a:latin typeface="Courier"/>
                  </a:rPr>
                  <a:t>x</a:t>
                </a:r>
                <a:r>
                  <a:rPr sz="1800">
                    <a:solidFill>
                      <a:srgbClr val="666666"/>
                    </a:solidFill>
                    <a:latin typeface="Courier"/>
                  </a:rPr>
                  <a:t>&lt;=</a:t>
                </a:r>
                <a:r>
                  <a:rPr sz="1800">
                    <a:solidFill>
                      <a:srgbClr val="40A070"/>
                    </a:solidFill>
                    <a:latin typeface="Courier"/>
                  </a:rPr>
                  <a:t>0.5</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integrate</a:t>
                </a:r>
                <a:r>
                  <a:rPr sz="1800">
                    <a:latin typeface="Courier"/>
                  </a:rPr>
                  <a:t>(pdf,</a:t>
                </a:r>
                <a:r>
                  <a:rPr sz="1800">
                    <a:solidFill>
                      <a:srgbClr val="40A070"/>
                    </a:solidFill>
                    <a:latin typeface="Courier"/>
                  </a:rPr>
                  <a:t>0.1</a:t>
                </a:r>
                <a:r>
                  <a:rPr sz="1800">
                    <a:latin typeface="Courier"/>
                  </a:rPr>
                  <a:t>,</a:t>
                </a:r>
                <a:r>
                  <a:rPr sz="1800">
                    <a:solidFill>
                      <a:srgbClr val="40A070"/>
                    </a:solidFill>
                    <a:latin typeface="Courier"/>
                  </a:rPr>
                  <a:t>0.3</a:t>
                </a:r>
                <a:r>
                  <a:rPr sz="1800">
                    <a:latin typeface="Courier"/>
                  </a:rPr>
                  <a:t>)</a:t>
                </a:r>
              </a:p>
              <a:p>
                <a:pPr lvl="0" marL="1270000" indent="0">
                  <a:buNone/>
                </a:pPr>
                <a:r>
                  <a:rPr sz="1800">
                    <a:latin typeface="Courier"/>
                  </a:rPr>
                  <a:t>## 0.4 with absolute error &lt; 4.4e-15</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probability</a:t>
            </a:r>
            <a:r>
              <a:rPr/>
              <a:t> </a:t>
            </a:r>
            <a:r>
              <a:rPr/>
              <a:t>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x&lt;-</a:t>
                </a:r>
                <a:r>
                  <a:rPr sz="1800" b="1">
                    <a:solidFill>
                      <a:srgbClr val="007020"/>
                    </a:solidFill>
                    <a:latin typeface="Courier"/>
                  </a:rPr>
                  <a:t>seq</a:t>
                </a:r>
                <a:r>
                  <a:rPr sz="1800">
                    <a:latin typeface="Courier"/>
                  </a:rPr>
                  <a:t>(</a:t>
                </a:r>
                <a:r>
                  <a:rPr sz="1800">
                    <a:solidFill>
                      <a:srgbClr val="666666"/>
                    </a:solidFill>
                    <a:latin typeface="Courier"/>
                  </a:rPr>
                  <a:t>-</a:t>
                </a:r>
                <a:r>
                  <a:rPr sz="1800">
                    <a:solidFill>
                      <a:srgbClr val="40A070"/>
                    </a:solidFill>
                    <a:latin typeface="Courier"/>
                  </a:rPr>
                  <a:t>0.25</a:t>
                </a:r>
                <a:r>
                  <a:rPr sz="1800">
                    <a:latin typeface="Courier"/>
                  </a:rPr>
                  <a:t>,</a:t>
                </a:r>
                <a:r>
                  <a:rPr sz="1800">
                    <a:solidFill>
                      <a:srgbClr val="40A070"/>
                    </a:solidFill>
                    <a:latin typeface="Courier"/>
                  </a:rPr>
                  <a:t>0.75</a:t>
                </a:r>
                <a:r>
                  <a:rPr sz="1800">
                    <a:latin typeface="Courier"/>
                  </a:rPr>
                  <a:t>,</a:t>
                </a:r>
                <a:r>
                  <a:rPr sz="1800">
                    <a:solidFill>
                      <a:srgbClr val="902000"/>
                    </a:solidFill>
                    <a:latin typeface="Courier"/>
                  </a:rPr>
                  <a:t>by=</a:t>
                </a:r>
                <a:r>
                  <a:rPr sz="1800">
                    <a:solidFill>
                      <a:srgbClr val="40A070"/>
                    </a:solidFill>
                    <a:latin typeface="Courier"/>
                  </a:rPr>
                  <a:t>0.001</a:t>
                </a:r>
                <a:r>
                  <a:rPr sz="1800">
                    <a:latin typeface="Courier"/>
                  </a:rPr>
                  <a:t>)</a:t>
                </a:r>
                <a:br/>
                <a:r>
                  <a:rPr sz="1800">
                    <a:latin typeface="Courier"/>
                  </a:rPr>
                  <a:t>xArea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40A070"/>
                    </a:solidFill>
                    <a:latin typeface="Courier"/>
                  </a:rPr>
                  <a:t>0.1</a:t>
                </a:r>
                <a:r>
                  <a:rPr sz="1800">
                    <a:latin typeface="Courier"/>
                  </a:rPr>
                  <a:t>,</a:t>
                </a:r>
                <a:r>
                  <a:rPr sz="1800">
                    <a:solidFill>
                      <a:srgbClr val="40A070"/>
                    </a:solidFill>
                    <a:latin typeface="Courier"/>
                  </a:rPr>
                  <a:t>0.3</a:t>
                </a:r>
                <a:r>
                  <a:rPr sz="1800">
                    <a:latin typeface="Courier"/>
                  </a:rPr>
                  <a:t>,</a:t>
                </a:r>
                <a:r>
                  <a:rPr sz="1800">
                    <a:solidFill>
                      <a:srgbClr val="902000"/>
                    </a:solidFill>
                    <a:latin typeface="Courier"/>
                  </a:rPr>
                  <a:t>by=</a:t>
                </a:r>
                <a:r>
                  <a:rPr sz="1800">
                    <a:solidFill>
                      <a:srgbClr val="40A070"/>
                    </a:solidFill>
                    <a:latin typeface="Courier"/>
                  </a:rPr>
                  <a:t>0.01</a:t>
                </a:r>
                <a:r>
                  <a:rPr sz="1800">
                    <a:latin typeface="Courier"/>
                  </a:rPr>
                  <a:t>)</a:t>
                </a:r>
                <a:br/>
                <a:r>
                  <a:rPr sz="1800">
                    <a:latin typeface="Courier"/>
                  </a:rPr>
                  <a:t>yArea &lt;-</a:t>
                </a:r>
                <a:r>
                  <a:rPr sz="1800">
                    <a:solidFill>
                      <a:srgbClr val="4070A0"/>
                    </a:solidFill>
                    <a:latin typeface="Courier"/>
                  </a:rPr>
                  <a:t> </a:t>
                </a:r>
                <a:r>
                  <a:rPr sz="1800" b="1">
                    <a:solidFill>
                      <a:srgbClr val="007020"/>
                    </a:solidFill>
                    <a:latin typeface="Courier"/>
                  </a:rPr>
                  <a:t>dunif</a:t>
                </a:r>
                <a:r>
                  <a:rPr sz="1800">
                    <a:latin typeface="Courier"/>
                  </a:rPr>
                  <a:t>(xArea,</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0.5</a:t>
                </a:r>
                <a:r>
                  <a:rPr sz="1800">
                    <a:latin typeface="Courier"/>
                  </a:rPr>
                  <a:t>)</a:t>
                </a:r>
                <a:br/>
                <a:b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dunif</a:t>
                </a:r>
                <a:r>
                  <a:rPr sz="1800">
                    <a:latin typeface="Courier"/>
                  </a:rPr>
                  <a:t>(x,</a:t>
                </a:r>
                <a:r>
                  <a:rPr sz="1800">
                    <a:solidFill>
                      <a:srgbClr val="902000"/>
                    </a:solidFill>
                    <a:latin typeface="Courier"/>
                  </a:rPr>
                  <a:t>min=</a:t>
                </a:r>
                <a:r>
                  <a:rPr sz="1800">
                    <a:solidFill>
                      <a:srgbClr val="40A070"/>
                    </a:solidFill>
                    <a:latin typeface="Courier"/>
                  </a:rPr>
                  <a:t>0</a:t>
                </a:r>
                <a:r>
                  <a:rPr sz="1800">
                    <a:latin typeface="Courier"/>
                  </a:rPr>
                  <a:t>,</a:t>
                </a:r>
                <a:r>
                  <a:rPr sz="1800">
                    <a:solidFill>
                      <a:srgbClr val="902000"/>
                    </a:solidFill>
                    <a:latin typeface="Courier"/>
                  </a:rPr>
                  <a:t>max=</a:t>
                </a:r>
                <a:r>
                  <a:rPr sz="1800">
                    <a:solidFill>
                      <a:srgbClr val="40A070"/>
                    </a:solidFill>
                    <a:latin typeface="Courier"/>
                  </a:rPr>
                  <a:t>0.5</a:t>
                </a:r>
                <a:r>
                  <a:rPr sz="1800">
                    <a:latin typeface="Courier"/>
                  </a:rPr>
                  <a:t>), </a:t>
                </a:r>
                <a:r>
                  <a:rPr sz="1800">
                    <a:solidFill>
                      <a:srgbClr val="902000"/>
                    </a:solidFill>
                    <a:latin typeface="Courier"/>
                  </a:rPr>
                  <a:t>main=</a:t>
                </a:r>
                <a:r>
                  <a:rPr sz="1800">
                    <a:solidFill>
                      <a:srgbClr val="4070A0"/>
                    </a:solidFill>
                    <a:latin typeface="Courier"/>
                  </a:rPr>
                  <a:t>"pdf of uniform distribution"</a:t>
                </a:r>
                <a:r>
                  <a:rPr sz="1800">
                    <a:latin typeface="Courier"/>
                  </a:rPr>
                  <a:t>, </a:t>
                </a:r>
                <a:r>
                  <a:rPr sz="1800">
                    <a:solidFill>
                      <a:srgbClr val="902000"/>
                    </a:solidFill>
                    <a:latin typeface="Courier"/>
                  </a:rPr>
                  <a:t>xlab=</a:t>
                </a:r>
                <a:r>
                  <a:rPr sz="1800">
                    <a:solidFill>
                      <a:srgbClr val="4070A0"/>
                    </a:solidFill>
                    <a:latin typeface="Courier"/>
                  </a:rPr>
                  <a:t>"x"</a:t>
                </a:r>
                <a:r>
                  <a:rPr sz="1800">
                    <a:latin typeface="Courier"/>
                  </a:rPr>
                  <a:t>, </a:t>
                </a:r>
                <a:r>
                  <a:rPr sz="1800">
                    <a:solidFill>
                      <a:srgbClr val="902000"/>
                    </a:solidFill>
                    <a:latin typeface="Courier"/>
                  </a:rPr>
                  <a:t>ylab=</a:t>
                </a:r>
                <a:r>
                  <a:rPr sz="1800">
                    <a:solidFill>
                      <a:srgbClr val="4070A0"/>
                    </a:solidFill>
                    <a:latin typeface="Courier"/>
                  </a:rPr>
                  <a:t>"density"</a:t>
                </a:r>
                <a:r>
                  <a:rPr sz="1800">
                    <a:latin typeface="Courier"/>
                  </a:rPr>
                  <a:t>, </a:t>
                </a:r>
                <a:r>
                  <a:rPr sz="1800">
                    <a:solidFill>
                      <a:srgbClr val="902000"/>
                    </a:solidFill>
                    <a:latin typeface="Courier"/>
                  </a:rPr>
                  <a:t>type=</a:t>
                </a:r>
                <a:r>
                  <a:rPr sz="1800">
                    <a:solidFill>
                      <a:srgbClr val="4070A0"/>
                    </a:solidFill>
                    <a:latin typeface="Courier"/>
                  </a:rPr>
                  <a:t>"l"</a:t>
                </a:r>
                <a:r>
                  <a:rPr sz="1800">
                    <a:latin typeface="Courier"/>
                  </a:rPr>
                  <a:t>, </a:t>
                </a:r>
                <a:r>
                  <a:rPr sz="1800">
                    <a:solidFill>
                      <a:srgbClr val="902000"/>
                    </a:solidFill>
                    <a:latin typeface="Courier"/>
                  </a:rPr>
                  <a:t>cex.lab=</a:t>
                </a:r>
                <a:r>
                  <a:rPr sz="1800">
                    <a:solidFill>
                      <a:srgbClr val="40A070"/>
                    </a:solidFill>
                    <a:latin typeface="Courier"/>
                  </a:rPr>
                  <a:t>2.5</a:t>
                </a:r>
                <a:r>
                  <a:rPr sz="1800">
                    <a:latin typeface="Courier"/>
                  </a:rPr>
                  <a:t>,</a:t>
                </a:r>
                <a:r>
                  <a:rPr sz="1800">
                    <a:solidFill>
                      <a:srgbClr val="902000"/>
                    </a:solidFill>
                    <a:latin typeface="Courier"/>
                  </a:rPr>
                  <a:t>cex.axis=</a:t>
                </a:r>
                <a:r>
                  <a:rPr sz="1800">
                    <a:solidFill>
                      <a:srgbClr val="40A070"/>
                    </a:solidFill>
                    <a:latin typeface="Courier"/>
                  </a:rPr>
                  <a:t>2.5</a:t>
                </a:r>
                <a:r>
                  <a:rPr sz="1800">
                    <a:latin typeface="Courier"/>
                  </a:rPr>
                  <a:t>,</a:t>
                </a:r>
                <a:r>
                  <a:rPr sz="1800">
                    <a:solidFill>
                      <a:srgbClr val="902000"/>
                    </a:solidFill>
                    <a:latin typeface="Courier"/>
                  </a:rPr>
                  <a:t>cex.main=</a:t>
                </a:r>
                <a:r>
                  <a:rPr sz="1800">
                    <a:solidFill>
                      <a:srgbClr val="40A070"/>
                    </a:solidFill>
                    <a:latin typeface="Courier"/>
                  </a:rPr>
                  <a:t>2.5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2.25</a:t>
                </a:r>
                <a:r>
                  <a:rPr sz="1800">
                    <a:latin typeface="Courier"/>
                  </a:rPr>
                  <a:t>)) </a:t>
                </a:r>
                <a:br/>
                <a:r>
                  <a:rPr sz="1800" b="1">
                    <a:solidFill>
                      <a:srgbClr val="007020"/>
                    </a:solidFill>
                    <a:latin typeface="Courier"/>
                  </a:rPr>
                  <a:t>polygon</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0.1</a:t>
                </a:r>
                <a:r>
                  <a:rPr sz="1800">
                    <a:latin typeface="Courier"/>
                  </a:rPr>
                  <a:t>,xArea,</a:t>
                </a:r>
                <a:r>
                  <a:rPr sz="1800">
                    <a:solidFill>
                      <a:srgbClr val="40A070"/>
                    </a:solidFill>
                    <a:latin typeface="Courier"/>
                  </a:rPr>
                  <a:t>0.3</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,yArea,</a:t>
                </a:r>
                <a:r>
                  <a:rPr sz="1800">
                    <a:solidFill>
                      <a:srgbClr val="40A070"/>
                    </a:solidFill>
                    <a:latin typeface="Courier"/>
                  </a:rPr>
                  <a:t>0</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lty=</a:t>
                </a:r>
                <a:r>
                  <a:rPr sz="1800">
                    <a:solidFill>
                      <a:srgbClr val="40A070"/>
                    </a:solidFill>
                    <a:latin typeface="Courier"/>
                  </a:rPr>
                  <a:t>0</a:t>
                </a:r>
                <a:r>
                  <a:rPr sz="1800">
                    <a:latin typeface="Courier"/>
                  </a:rPr>
                  <a:t>)</a:t>
                </a:r>
                <a:br/>
                <a:r>
                  <a:rPr sz="1800" b="1">
                    <a:solidFill>
                      <a:srgbClr val="007020"/>
                    </a:solidFill>
                    <a:latin typeface="Courier"/>
                  </a:rPr>
                  <a:t>text</a:t>
                </a:r>
                <a:r>
                  <a:rPr sz="1800">
                    <a:latin typeface="Courier"/>
                  </a:rPr>
                  <a:t>(</a:t>
                </a:r>
                <a:r>
                  <a:rPr sz="1800">
                    <a:solidFill>
                      <a:srgbClr val="902000"/>
                    </a:solidFill>
                    <a:latin typeface="Courier"/>
                  </a:rPr>
                  <a:t>cex=</a:t>
                </a:r>
                <a:r>
                  <a:rPr sz="1800">
                    <a:solidFill>
                      <a:srgbClr val="40A070"/>
                    </a:solidFill>
                    <a:latin typeface="Courier"/>
                  </a:rPr>
                  <a:t>2.5</a:t>
                </a:r>
                <a:r>
                  <a:rPr sz="1800">
                    <a:latin typeface="Courier"/>
                  </a:rPr>
                  <a:t>,</a:t>
                </a:r>
                <a:r>
                  <a:rPr sz="1800">
                    <a:solidFill>
                      <a:srgbClr val="4070A0"/>
                    </a:solidFill>
                    <a:latin typeface="Courier"/>
                  </a:rPr>
                  <a:t>"P(0.1&lt;X&lt;0.3)=0.4"</a:t>
                </a:r>
                <a:r>
                  <a:rPr sz="1800">
                    <a:latin typeface="Courier"/>
                  </a:rPr>
                  <a:t>,</a:t>
                </a:r>
                <a:r>
                  <a:rPr sz="1800">
                    <a:solidFill>
                      <a:srgbClr val="902000"/>
                    </a:solidFill>
                    <a:latin typeface="Courier"/>
                  </a:rPr>
                  <a:t>x=</a:t>
                </a:r>
                <a:r>
                  <a:rPr sz="1800">
                    <a:solidFill>
                      <a:srgbClr val="40A070"/>
                    </a:solidFill>
                    <a:latin typeface="Courier"/>
                  </a:rPr>
                  <a:t>0.2</a:t>
                </a:r>
                <a:r>
                  <a:rPr sz="1800">
                    <a:latin typeface="Courier"/>
                  </a:rPr>
                  <a:t>,</a:t>
                </a:r>
                <a:r>
                  <a:rPr sz="1800">
                    <a:solidFill>
                      <a:srgbClr val="902000"/>
                    </a:solidFill>
                    <a:latin typeface="Courier"/>
                  </a:rPr>
                  <a:t>y=</a:t>
                </a:r>
                <a:r>
                  <a:rPr sz="1800">
                    <a:solidFill>
                      <a:srgbClr val="40A070"/>
                    </a:solidFill>
                    <a:latin typeface="Courier"/>
                  </a:rPr>
                  <a:t>2.1</a:t>
                </a:r>
                <a:r>
                  <a:rPr sz="1800">
                    <a:latin typeface="Courier"/>
                  </a:rPr>
                  <a:t>,</a:t>
                </a:r>
                <a:r>
                  <a:rPr sz="1800">
                    <a:solidFill>
                      <a:srgbClr val="902000"/>
                    </a:solidFill>
                    <a:latin typeface="Courier"/>
                  </a:rPr>
                  <a:t>col=</a:t>
                </a:r>
                <a:r>
                  <a:rPr sz="1800">
                    <a:solidFill>
                      <a:srgbClr val="4070A0"/>
                    </a:solidFill>
                    <a:latin typeface="Courier"/>
                  </a:rPr>
                  <a:t>"steelblue"</a:t>
                </a:r>
                <a:r>
                  <a:rPr sz="1800">
                    <a:latin typeface="Courie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is the expected or average / mean value for a given distribution? Let us define the </a:t>
                </a:r>
                <a:r>
                  <a:rPr b="1"/>
                  <a:t>expectation</a:t>
                </a:r>
                <a:r>
                  <a:rPr/>
                  <a:t> or the </a:t>
                </a:r>
                <a:r>
                  <a:rPr b="1"/>
                  <a:t>mean</a:t>
                </a:r>
                <a:r>
                  <a:rPr/>
                  <a:t> of a random value.</a:t>
                </a:r>
              </a:p>
              <a:p>
                <a:pPr lvl="0" marL="0" indent="0">
                  <a:buNone/>
                </a:pPr>
                <a:r>
                  <a:rPr/>
                  <a:t>Discrete random variables:</a:t>
                </a:r>
              </a:p>
              <a:p>
                <a:pPr lvl="0" marL="0" indent="0">
                  <a:buNone/>
                </a:pPr>
                <a14:m>
                  <m:oMathPara xmlns:m="http://schemas.openxmlformats.org/officeDocument/2006/math">
                    <m:oMathParaPr>
                      <m:jc m:val="center"/>
                    </m:oMathParaPr>
                    <m:oMath>
                      <m:r>
                        <m:t>E</m:t>
                      </m:r>
                      <m:r>
                        <m:t>[</m:t>
                      </m:r>
                      <m:r>
                        <m:t>X</m:t>
                      </m:r>
                      <m:r>
                        <m:t>]</m:t>
                      </m:r>
                      <m:r>
                        <m:t>=</m:t>
                      </m:r>
                      <m:nary>
                        <m:naryPr>
                          <m:chr m:val="∑"/>
                          <m:limLoc m:val="undOvr"/>
                          <m:subHide m:val="0"/>
                          <m:supHide m:val="1"/>
                        </m:naryPr>
                        <m:sub>
                          <m:r>
                            <m:t>x</m:t>
                          </m:r>
                        </m:sub>
                        <m:sup>
                          <m:r>
                            <m:t>​</m:t>
                          </m:r>
                        </m:sup>
                        <m:e>
                          <m:r>
                            <m:t>x</m:t>
                          </m:r>
                          <m:r>
                            <m:t> </m:t>
                          </m:r>
                          <m:r>
                            <m:t>p</m:t>
                          </m:r>
                          <m:r>
                            <m:t>(</m:t>
                          </m:r>
                          <m:r>
                            <m:t>x</m:t>
                          </m:r>
                          <m:r>
                            <m:t>)</m:t>
                          </m:r>
                        </m:e>
                      </m:nary>
                    </m:oMath>
                  </m:oMathPara>
                </a14:m>
              </a:p>
              <a:p>
                <a:pPr lvl="0" marL="0" indent="0">
                  <a:buNone/>
                </a:pPr>
                <a:r>
                  <a:rPr/>
                  <a:t>Continuous random variables:</a:t>
                </a:r>
              </a:p>
              <a:p>
                <a:pPr lvl="0" marL="0" indent="0">
                  <a:buNone/>
                </a:pPr>
                <a14:m>
                  <m:oMathPara xmlns:m="http://schemas.openxmlformats.org/officeDocument/2006/math">
                    <m:oMathParaPr>
                      <m:jc m:val="center"/>
                    </m:oMathParaPr>
                    <m:oMath>
                      <m:r>
                        <m:t>E</m:t>
                      </m:r>
                      <m:r>
                        <m:t>[</m:t>
                      </m:r>
                      <m:r>
                        <m:t>X</m:t>
                      </m:r>
                      <m:r>
                        <m:t>]</m:t>
                      </m:r>
                      <m:r>
                        <m:t>=</m:t>
                      </m:r>
                      <m:nary>
                        <m:naryPr>
                          <m:chr m:val="∫"/>
                          <m:limLoc m:val="subSup"/>
                          <m:subHide m:val="0"/>
                          <m:supHide m:val="0"/>
                        </m:naryPr>
                        <m:sub>
                          <m:r>
                            <m:t>−</m:t>
                          </m:r>
                          <m:r>
                            <m:t>∞</m:t>
                          </m:r>
                        </m:sub>
                        <m:sup>
                          <m:r>
                            <m:t>∞</m:t>
                          </m:r>
                        </m:sup>
                        <m:e>
                          <m:r>
                            <m:t>x</m:t>
                          </m:r>
                          <m:r>
                            <m:t> </m:t>
                          </m:r>
                          <m:r>
                            <m:t>p</m:t>
                          </m:r>
                          <m:r>
                            <m:t>(</m:t>
                          </m:r>
                          <m:r>
                            <m:t>x</m:t>
                          </m:r>
                          <m:r>
                            <m:t>)</m:t>
                          </m:r>
                          <m:r>
                            <m:t> </m:t>
                          </m:r>
                          <m:r>
                            <m:t>d</m:t>
                          </m:r>
                          <m:r>
                            <m:t>x</m:t>
                          </m:r>
                        </m:e>
                      </m:nary>
                    </m:oMath>
                  </m:oMathPara>
                </a14:m>
              </a:p>
              <a:p>
                <a:pPr lvl="0" marL="0" indent="0">
                  <a:buNone/>
                </a:pPr>
                <a:r>
                  <a:rPr/>
                  <a:t>Notation:</a:t>
                </a:r>
              </a:p>
              <a:p>
                <a:pPr lvl="0" marL="0" indent="0">
                  <a:buNone/>
                </a:pPr>
                <a14:m>
                  <m:oMathPara xmlns:m="http://schemas.openxmlformats.org/officeDocument/2006/math">
                    <m:oMathParaPr>
                      <m:jc m:val="center"/>
                    </m:oMathParaPr>
                    <m:oMath>
                      <m:r>
                        <m:t>μ</m:t>
                      </m:r>
                      <m:r>
                        <m:t>=</m:t>
                      </m:r>
                      <m:r>
                        <m:t>E</m:t>
                      </m:r>
                      <m:r>
                        <m:t>[</m:t>
                      </m:r>
                      <m:r>
                        <m:t>X</m:t>
                      </m:r>
                      <m:r>
                        <m:t>]</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Statistics</a:t>
            </a:r>
            <a:r>
              <a:rPr/>
              <a:t> </a:t>
            </a:r>
            <a:r>
              <a:rPr/>
              <a:t>&amp;</a:t>
            </a:r>
            <a:r>
              <a:rPr/>
              <a:t> </a:t>
            </a:r>
            <a:r>
              <a:rPr/>
              <a:t>uncertainty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expectations for arbitrary functions </a:t>
                </a:r>
                <a14:m>
                  <m:oMath xmlns:m="http://schemas.openxmlformats.org/officeDocument/2006/math">
                    <m:r>
                      <m:t>h</m:t>
                    </m:r>
                    <m:r>
                      <m:t>:</m:t>
                    </m:r>
                    <m:r>
                      <m:rPr>
                        <m:sty m:val="p"/>
                        <m:scr m:val="double-struck"/>
                      </m:rPr>
                      <m:t>R</m:t>
                    </m:r>
                    <m:r>
                      <m:t>→</m:t>
                    </m:r>
                    <m:r>
                      <m:rPr>
                        <m:sty m:val="p"/>
                        <m:scr m:val="double-struck"/>
                      </m:rPr>
                      <m:t>R</m:t>
                    </m:r>
                  </m:oMath>
                </a14:m>
                <a:r>
                  <a:rPr/>
                  <a:t> of a random variable: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h</m:t>
                      </m:r>
                      <m:r>
                        <m:t>(</m:t>
                      </m:r>
                      <m:r>
                        <m:t>X</m:t>
                      </m:r>
                      <m:r>
                        <m:t>)</m:t>
                      </m:r>
                      <m:r>
                        <m:t>]</m:t>
                      </m:r>
                      <m:r>
                        <m:t>=</m:t>
                      </m:r>
                      <m:d>
                        <m:dPr>
                          <m:begChr m:val="{"/>
                          <m:endChr m:val=""/>
                          <m:grow/>
                        </m:dPr>
                        <m:e>
                          <m:m>
                            <m:mPr>
                              <m:baseJc m:val="center"/>
                              <m:plcHide m:val="1"/>
                              <m:mcs>
                                <m:mc>
                                  <m:mcPr>
                                    <m:mcJc m:val="left"/>
                                    <m:count m:val="1"/>
                                  </m:mcPr>
                                </m:mc>
                                <m:mc>
                                  <m:mcPr>
                                    <m:mcJc m:val="left"/>
                                    <m:count m:val="1"/>
                                  </m:mcPr>
                                </m:mc>
                              </m:mcs>
                            </m:mPr>
                            <m:mr>
                              <m:e>
                                <m:nary>
                                  <m:naryPr>
                                    <m:chr m:val="∑"/>
                                    <m:limLoc m:val="undOvr"/>
                                    <m:subHide m:val="0"/>
                                    <m:supHide m:val="1"/>
                                  </m:naryPr>
                                  <m:sub>
                                    <m:r>
                                      <m:t>x</m:t>
                                    </m:r>
                                  </m:sub>
                                  <m:sup>
                                    <m:r>
                                      <m:t>​</m:t>
                                    </m:r>
                                  </m:sup>
                                  <m:e>
                                    <m:r>
                                      <m:t>h</m:t>
                                    </m:r>
                                    <m:r>
                                      <m:t>(</m:t>
                                    </m:r>
                                    <m:r>
                                      <m:t>x</m:t>
                                    </m:r>
                                    <m:r>
                                      <m:t>)</m:t>
                                    </m:r>
                                    <m:r>
                                      <m:t> </m:t>
                                    </m:r>
                                    <m:r>
                                      <m:t>p</m:t>
                                    </m:r>
                                    <m:r>
                                      <m:t>(</m:t>
                                    </m:r>
                                    <m:r>
                                      <m:t>x</m:t>
                                    </m:r>
                                    <m:r>
                                      <m:t>)</m:t>
                                    </m:r>
                                  </m:e>
                                </m:nary>
                              </m:e>
                              <m:e>
                                <m:r>
                                  <m:rPr>
                                    <m:sty m:val="p"/>
                                  </m:rPr>
                                  <m:t> if </m:t>
                                </m:r>
                                <m:r>
                                  <m:t>x</m:t>
                                </m:r>
                                <m:r>
                                  <m:rPr>
                                    <m:sty m:val="p"/>
                                  </m:rPr>
                                  <m:t> is discrete</m:t>
                                </m:r>
                              </m:e>
                            </m:mr>
                            <m:mr>
                              <m:e>
                                <m:nary>
                                  <m:naryPr>
                                    <m:chr m:val="∫"/>
                                    <m:limLoc m:val="subSup"/>
                                    <m:subHide m:val="0"/>
                                    <m:supHide m:val="0"/>
                                  </m:naryPr>
                                  <m:sub>
                                    <m:r>
                                      <m:t>−</m:t>
                                    </m:r>
                                    <m:r>
                                      <m:t>∞</m:t>
                                    </m:r>
                                  </m:sub>
                                  <m:sup>
                                    <m:r>
                                      <m:t>∞</m:t>
                                    </m:r>
                                  </m:sup>
                                  <m:e>
                                    <m:r>
                                      <m:t>h</m:t>
                                    </m:r>
                                    <m:r>
                                      <m:t>(</m:t>
                                    </m:r>
                                    <m:r>
                                      <m:t>x</m:t>
                                    </m:r>
                                    <m:r>
                                      <m:t>)</m:t>
                                    </m:r>
                                    <m:r>
                                      <m:t> </m:t>
                                    </m:r>
                                    <m:r>
                                      <m:t>p</m:t>
                                    </m:r>
                                    <m:r>
                                      <m:t>(</m:t>
                                    </m:r>
                                    <m:r>
                                      <m:t>x</m:t>
                                    </m:r>
                                    <m:r>
                                      <m:t>)</m:t>
                                    </m:r>
                                    <m:r>
                                      <m:t> </m:t>
                                    </m:r>
                                    <m:r>
                                      <m:t>d</m:t>
                                    </m:r>
                                    <m:r>
                                      <m:t>x</m:t>
                                    </m:r>
                                  </m:e>
                                </m:nary>
                              </m:e>
                              <m:e>
                                <m:r>
                                  <m:rPr>
                                    <m:sty m:val="p"/>
                                  </m:rPr>
                                  <m:t> if </m:t>
                                </m:r>
                                <m:r>
                                  <m:t>x</m:t>
                                </m:r>
                                <m:r>
                                  <m:rPr>
                                    <m:sty m:val="p"/>
                                  </m:rPr>
                                  <m:t> is continuous</m:t>
                                </m:r>
                              </m:e>
                            </m:mr>
                          </m:m>
                        </m:e>
                      </m:d>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special case of such a function </a:t>
                </a:r>
                <a14:m>
                  <m:oMath xmlns:m="http://schemas.openxmlformats.org/officeDocument/2006/math">
                    <m:r>
                      <m:t>h</m:t>
                    </m:r>
                  </m:oMath>
                </a14:m>
                <a:r>
                  <a:rPr/>
                  <a:t> is </a:t>
                </a:r>
                <a14:m>
                  <m:oMath xmlns:m="http://schemas.openxmlformats.org/officeDocument/2006/math">
                    <m:r>
                      <m:t>h</m:t>
                    </m:r>
                    <m:r>
                      <m:t>(</m:t>
                    </m:r>
                    <m:r>
                      <m:t>x</m:t>
                    </m:r>
                    <m:r>
                      <m:t>)</m:t>
                    </m:r>
                    <m:r>
                      <m:t>=</m:t>
                    </m:r>
                    <m:r>
                      <m:t>(</m:t>
                    </m:r>
                    <m:r>
                      <m:t>x</m:t>
                    </m:r>
                    <m:r>
                      <m:t>−</m:t>
                    </m:r>
                    <m:r>
                      <m:t>μ</m:t>
                    </m:r>
                    <m:sSup>
                      <m:e>
                        <m:r>
                          <m:t>)</m:t>
                        </m:r>
                      </m:e>
                      <m:sup>
                        <m:r>
                          <m:t>2</m:t>
                        </m:r>
                      </m:sup>
                    </m:sSup>
                  </m:oMath>
                </a14:m>
                <a:r>
                  <a:rPr/>
                  <a:t> and is used to define the variance of a random variable.</a:t>
                </a:r>
              </a:p>
              <a:p>
                <a:pPr lvl="0" marL="0" indent="0">
                  <a:buNone/>
                </a:pPr>
                <a:r>
                  <a:rPr/>
                  <a:t>The </a:t>
                </a:r>
                <a:r>
                  <a:rPr b="1"/>
                  <a:t>variance</a:t>
                </a:r>
                <a:r>
                  <a:rPr/>
                  <a:t> </a:t>
                </a:r>
                <a14:m>
                  <m:oMath xmlns:m="http://schemas.openxmlformats.org/officeDocument/2006/math">
                    <m:r>
                      <m:t>V</m:t>
                    </m:r>
                    <m:r>
                      <m:t>a</m:t>
                    </m:r>
                    <m:r>
                      <m:t>r</m:t>
                    </m:r>
                    <m:r>
                      <m:t>(</m:t>
                    </m:r>
                    <m:r>
                      <m:t>X</m:t>
                    </m:r>
                    <m:r>
                      <m:t>)</m:t>
                    </m:r>
                    <m:r>
                      <m:t>=</m:t>
                    </m:r>
                    <m:sSup>
                      <m:e>
                        <m:r>
                          <m:t>σ</m:t>
                        </m:r>
                      </m:e>
                      <m:sup>
                        <m:r>
                          <m:t>2</m:t>
                        </m:r>
                      </m:sup>
                    </m:sSup>
                  </m:oMath>
                </a14:m>
                <a:r>
                  <a:rPr/>
                  <a:t> of a random variable </a:t>
                </a:r>
                <a14:m>
                  <m:oMath xmlns:m="http://schemas.openxmlformats.org/officeDocument/2006/math">
                    <m:r>
                      <m:t>X</m:t>
                    </m:r>
                  </m:oMath>
                </a14:m>
                <a:r>
                  <a:rPr/>
                  <a:t> is defined as spread around the mean and obtained by averaging the squared differences </a:t>
                </a:r>
                <a14:m>
                  <m:oMath xmlns:m="http://schemas.openxmlformats.org/officeDocument/2006/math">
                    <m:r>
                      <m:t>(</m:t>
                    </m:r>
                    <m:r>
                      <m:t>x</m:t>
                    </m:r>
                    <m:r>
                      <m:t>−</m:t>
                    </m:r>
                    <m:r>
                      <m:t>μ</m:t>
                    </m:r>
                    <m:sSup>
                      <m:e>
                        <m:r>
                          <m:t>)</m:t>
                        </m:r>
                      </m:e>
                      <m:sup>
                        <m:r>
                          <m:t>2</m:t>
                        </m:r>
                      </m:sup>
                    </m:sSup>
                  </m:oMath>
                </a14:m>
                <a:r>
                  <a:rPr/>
                  <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sSup>
                              <m:e>
                                <m:r>
                                  <m:t>σ</m:t>
                                </m:r>
                              </m:e>
                              <m:sup>
                                <m:r>
                                  <m:t>2</m:t>
                                </m:r>
                              </m:sup>
                            </m:sSup>
                          </m:e>
                          <m:e>
                            <m:r>
                              <m:t>=</m:t>
                            </m:r>
                          </m:e>
                          <m:e>
                            <m:r>
                              <m:t>E</m:t>
                            </m:r>
                            <m:r>
                              <m:t>[</m:t>
                            </m:r>
                            <m:r>
                              <m:t>(</m:t>
                            </m:r>
                            <m:r>
                              <m:t>X</m:t>
                            </m:r>
                            <m:r>
                              <m:t>−</m:t>
                            </m:r>
                            <m:r>
                              <m:t>μ</m:t>
                            </m:r>
                            <m:sSup>
                              <m:e>
                                <m:r>
                                  <m:t>)</m:t>
                                </m:r>
                              </m:e>
                              <m:sup>
                                <m:r>
                                  <m:t>2</m:t>
                                </m:r>
                              </m:sup>
                            </m:sSup>
                            <m:r>
                              <m:t>]</m:t>
                            </m:r>
                          </m:e>
                        </m:mr>
                        <m:mr>
                          <m:e/>
                          <m:e>
                            <m:r>
                              <m:t>=</m:t>
                            </m:r>
                          </m:e>
                          <m:e>
                            <m:r>
                              <m:t>E</m:t>
                            </m:r>
                            <m:r>
                              <m:t>[</m:t>
                            </m:r>
                            <m:r>
                              <m:t>(</m:t>
                            </m:r>
                            <m:r>
                              <m:t>X</m:t>
                            </m:r>
                            <m:r>
                              <m:t>−</m:t>
                            </m:r>
                            <m:r>
                              <m:t>E</m:t>
                            </m:r>
                            <m:r>
                              <m:t>[</m:t>
                            </m:r>
                            <m:r>
                              <m:t>X</m:t>
                            </m:r>
                            <m:r>
                              <m:t>]</m:t>
                            </m:r>
                            <m:sSup>
                              <m:e>
                                <m:r>
                                  <m:t>)</m:t>
                                </m:r>
                              </m:e>
                              <m:sup>
                                <m:r>
                                  <m:t>2</m:t>
                                </m:r>
                              </m:sup>
                            </m:sSup>
                            <m:r>
                              <m:t>]</m:t>
                            </m:r>
                          </m:e>
                        </m:mr>
                      </m:m>
                    </m:oMath>
                  </m:oMathPara>
                </a14:m>
              </a:p>
              <a:p>
                <a:pPr lvl="0" marL="0" indent="0">
                  <a:buNone/>
                </a:pPr>
                <a:r>
                  <a:rPr/>
                  <a:t>The </a:t>
                </a:r>
                <a:r>
                  <a:rPr b="1"/>
                  <a:t>standard deviation</a:t>
                </a:r>
                <a:r>
                  <a:rPr/>
                  <a:t> </a:t>
                </a:r>
                <a14:m>
                  <m:oMath xmlns:m="http://schemas.openxmlformats.org/officeDocument/2006/math">
                    <m:r>
                      <m:t>σ</m:t>
                    </m:r>
                  </m:oMath>
                </a14:m>
                <a:r>
                  <a:rPr/>
                  <a:t> has the advantage of being on the same scale as </a:t>
                </a:r>
                <a14:m>
                  <m:oMath xmlns:m="http://schemas.openxmlformats.org/officeDocument/2006/math">
                    <m:r>
                      <m:t>X</m:t>
                    </m:r>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expectation</a:t>
            </a:r>
            <a:r>
              <a:rPr/>
              <a:t> </a:t>
            </a:r>
            <a:r>
              <a:rPr/>
              <a:t>&amp;</a:t>
            </a:r>
            <a:r>
              <a:rPr/>
              <a:t> </a:t>
            </a:r>
            <a:r>
              <a:rPr/>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summary:</a:t>
                </a:r>
              </a:p>
              <a:p>
                <a:pPr lvl="1"/>
                <a:r>
                  <a:rPr/>
                  <a:t>The </a:t>
                </a:r>
                <a:r>
                  <a:rPr b="1"/>
                  <a:t>expectation</a:t>
                </a:r>
                <a:r>
                  <a:rPr/>
                  <a:t> </a:t>
                </a:r>
                <a14:m>
                  <m:oMath xmlns:m="http://schemas.openxmlformats.org/officeDocument/2006/math">
                    <m:r>
                      <m:t>E</m:t>
                    </m:r>
                    <m:r>
                      <m:t>[</m:t>
                    </m:r>
                    <m:r>
                      <m:t>X</m:t>
                    </m:r>
                    <m:r>
                      <m:t>]</m:t>
                    </m:r>
                  </m:oMath>
                </a14:m>
                <a:r>
                  <a:rPr/>
                  <a:t> characterises the </a:t>
                </a:r>
                <a:r>
                  <a:rPr i="1"/>
                  <a:t>central tendency</a:t>
                </a:r>
                <a:r>
                  <a:rPr/>
                  <a:t> / </a:t>
                </a:r>
                <a:r>
                  <a:rPr i="1"/>
                  <a:t>mean</a:t>
                </a:r>
                <a:r>
                  <a:rPr/>
                  <a:t> / </a:t>
                </a:r>
                <a:r>
                  <a:rPr i="1"/>
                  <a:t>average</a:t>
                </a:r>
                <a:r>
                  <a:rPr/>
                  <a:t> of a distribution.</a:t>
                </a:r>
              </a:p>
              <a:p>
                <a:pPr lvl="1"/>
                <a:r>
                  <a:rPr/>
                  <a:t>The </a:t>
                </a:r>
                <a:r>
                  <a:rPr b="1"/>
                  <a:t>variance</a:t>
                </a:r>
                <a:r>
                  <a:rPr/>
                  <a:t> </a:t>
                </a:r>
                <a14:m>
                  <m:oMath xmlns:m="http://schemas.openxmlformats.org/officeDocument/2006/math">
                    <m:r>
                      <m:t>V</m:t>
                    </m:r>
                    <m:r>
                      <m:t>a</m:t>
                    </m:r>
                    <m:r>
                      <m:t>r</m:t>
                    </m:r>
                    <m:r>
                      <m:t>(</m:t>
                    </m:r>
                    <m:r>
                      <m:t>X</m:t>
                    </m:r>
                    <m:r>
                      <m:t>)</m:t>
                    </m:r>
                  </m:oMath>
                </a14:m>
                <a:r>
                  <a:rPr/>
                  <a:t> characterises the </a:t>
                </a:r>
                <a:r>
                  <a:rPr i="1"/>
                  <a:t>variability</a:t>
                </a:r>
                <a:r>
                  <a:rPr/>
                  <a:t> / </a:t>
                </a:r>
                <a:r>
                  <a:rPr i="1"/>
                  <a:t>spread</a:t>
                </a:r>
                <a:r>
                  <a:rPr/>
                  <a:t> of a distribution.</a:t>
                </a:r>
              </a:p>
              <a:p>
                <a:pPr lvl="0" marL="0" indent="0">
                  <a:buNone/>
                </a:pPr>
                <a14:m>
                  <m:oMathPara xmlns:m="http://schemas.openxmlformats.org/officeDocument/2006/math">
                    <m:oMathParaPr>
                      <m:jc m:val="center"/>
                    </m:oMathParaPr>
                    <m:oMath>
                      <m:r>
                        <m:t> </m:t>
                      </m:r>
                    </m:oMath>
                  </m:oMathPara>
                </a14:m>
              </a:p>
              <a:p>
                <a:pPr lvl="0" marL="0" indent="0">
                  <a:buNone/>
                </a:pPr>
                <a:r>
                  <a:rPr/>
                  <a:t>They are usually the most important properties of a distribution, but they do not say anything about the </a:t>
                </a:r>
                <a:r>
                  <a:rPr i="1"/>
                  <a:t>shape</a:t>
                </a:r>
                <a:r>
                  <a:rPr/>
                  <a:t> of the distribution (higher moments needed to look at skew or kurtosis of a distribution).</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conditional</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Discrete case:</a:t>
                </a:r>
              </a:p>
              <a:p>
                <a:pPr lvl="0" marL="0" indent="0">
                  <a:buNone/>
                </a:pPr>
                <a14:m>
                  <m:oMathPara xmlns:m="http://schemas.openxmlformats.org/officeDocument/2006/math">
                    <m:oMathParaPr>
                      <m:jc m:val="center"/>
                    </m:oMathParaPr>
                    <m:oMath>
                      <m:r>
                        <m:t>p</m:t>
                      </m:r>
                      <m:r>
                        <m:t>(</m:t>
                      </m:r>
                      <m:r>
                        <m:t>x</m:t>
                      </m:r>
                      <m:r>
                        <m:t>|</m:t>
                      </m:r>
                      <m:r>
                        <m:t>C</m:t>
                      </m:r>
                      <m:r>
                        <m:t>)</m:t>
                      </m:r>
                      <m:r>
                        <m:t>=</m:t>
                      </m:r>
                      <m:r>
                        <m:t>P</m:t>
                      </m:r>
                      <m:r>
                        <m:t>(</m:t>
                      </m:r>
                      <m:r>
                        <m:t>X</m:t>
                      </m:r>
                      <m:r>
                        <m:t>=</m:t>
                      </m:r>
                      <m:r>
                        <m:t>x</m:t>
                      </m:r>
                      <m:r>
                        <m:t>|</m:t>
                      </m:r>
                      <m:r>
                        <m:t>C</m:t>
                      </m:r>
                      <m:r>
                        <m:t>)</m:t>
                      </m:r>
                      <m:r>
                        <m:t>=</m:t>
                      </m:r>
                      <m:f>
                        <m:fPr>
                          <m:type m:val="bar"/>
                        </m:fPr>
                        <m:num>
                          <m:r>
                            <m:t>P</m:t>
                          </m:r>
                          <m:r>
                            <m:t>(</m:t>
                          </m:r>
                          <m:r>
                            <m:t>{</m:t>
                          </m:r>
                          <m:r>
                            <m:t>X</m:t>
                          </m:r>
                          <m:r>
                            <m:t>=</m:t>
                          </m:r>
                          <m:r>
                            <m:t>x</m:t>
                          </m:r>
                          <m:r>
                            <m:t>}</m:t>
                          </m:r>
                          <m:r>
                            <m:t>∩</m:t>
                          </m:r>
                          <m:r>
                            <m:t>C</m:t>
                          </m:r>
                          <m:r>
                            <m:t>)</m:t>
                          </m:r>
                        </m:num>
                        <m:den>
                          <m:r>
                            <m:t>P</m:t>
                          </m:r>
                          <m:r>
                            <m:t>(</m:t>
                          </m:r>
                          <m:r>
                            <m:t>C</m:t>
                          </m:r>
                          <m:r>
                            <m:t>)</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Continuous case:</a:t>
                </a:r>
              </a:p>
              <a:p>
                <a:pPr lvl="0" marL="0" indent="0">
                  <a:buNone/>
                </a:pPr>
                <a14:m>
                  <m:oMathPara xmlns:m="http://schemas.openxmlformats.org/officeDocument/2006/math">
                    <m:oMathParaPr>
                      <m:jc m:val="center"/>
                    </m:oMathParaPr>
                    <m:oMath>
                      <m:r>
                        <m:t>p</m:t>
                      </m:r>
                      <m:r>
                        <m:t>(</m:t>
                      </m:r>
                      <m:r>
                        <m:t>x</m:t>
                      </m:r>
                      <m:r>
                        <m:t>|</m:t>
                      </m:r>
                      <m:r>
                        <m:t>C</m:t>
                      </m:r>
                      <m:r>
                        <m:t>)</m:t>
                      </m:r>
                      <m:r>
                        <m:t>=</m:t>
                      </m:r>
                      <m:d>
                        <m:dPr>
                          <m:begChr m:val="{"/>
                          <m:endChr m:val=""/>
                          <m:grow/>
                        </m:dPr>
                        <m:e>
                          <m:m>
                            <m:mPr>
                              <m:baseJc m:val="center"/>
                              <m:plcHide m:val="1"/>
                              <m:mcs>
                                <m:mc>
                                  <m:mcPr>
                                    <m:mcJc m:val="left"/>
                                    <m:count m:val="1"/>
                                  </m:mcPr>
                                </m:mc>
                                <m:mc>
                                  <m:mcPr>
                                    <m:mcJc m:val="left"/>
                                    <m:count m:val="1"/>
                                  </m:mcPr>
                                </m:mc>
                              </m:mcs>
                            </m:mPr>
                            <m:mr>
                              <m:e>
                                <m:r>
                                  <m:t>p</m:t>
                                </m:r>
                                <m:r>
                                  <m:t>(</m:t>
                                </m:r>
                                <m:r>
                                  <m:t>x</m:t>
                                </m:r>
                                <m:r>
                                  <m:t>)</m:t>
                                </m:r>
                                <m:r>
                                  <m:t>/</m:t>
                                </m:r>
                                <m:r>
                                  <m:t>P</m:t>
                                </m:r>
                                <m:r>
                                  <m:t>(</m:t>
                                </m:r>
                                <m:r>
                                  <m:t>C</m:t>
                                </m:r>
                                <m:r>
                                  <m:t>)</m:t>
                                </m:r>
                              </m:e>
                              <m:e>
                                <m:r>
                                  <m:rPr>
                                    <m:sty m:val="p"/>
                                  </m:rPr>
                                  <m:t> for </m:t>
                                </m:r>
                                <m:r>
                                  <m:t>x</m:t>
                                </m:r>
                                <m:r>
                                  <m:t>∈</m:t>
                                </m:r>
                                <m:r>
                                  <m:t>C</m:t>
                                </m:r>
                              </m:e>
                            </m:mr>
                            <m:mr>
                              <m:e>
                                <m:r>
                                  <m:t>0</m:t>
                                </m:r>
                              </m:e>
                              <m:e>
                                <m:r>
                                  <m:rPr>
                                    <m:sty m:val="p"/>
                                  </m:rPr>
                                  <m:t> otherwise</m:t>
                                </m:r>
                              </m:e>
                            </m:mr>
                          </m:m>
                        </m:e>
                      </m:d>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joint</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pair of random variables </a:t>
                </a:r>
                <a14:m>
                  <m:oMath xmlns:m="http://schemas.openxmlformats.org/officeDocument/2006/math">
                    <m:r>
                      <m:t>(</m:t>
                    </m:r>
                    <m:r>
                      <m:t>X</m:t>
                    </m:r>
                    <m:r>
                      <m:t>,</m:t>
                    </m:r>
                    <m:r>
                      <m:t>Y</m:t>
                    </m:r>
                    <m:r>
                      <m:t>)</m:t>
                    </m:r>
                  </m:oMath>
                </a14:m>
                <a:r>
                  <a:rPr/>
                  <a:t> will have a joint distribution and this is uniquely determined by their </a:t>
                </a:r>
                <a:r>
                  <a:rPr b="1"/>
                  <a:t>joint probability function</a:t>
                </a:r>
                <a:r>
                  <a:rPr/>
                  <a:t> </a:t>
                </a:r>
                <a14:m>
                  <m:oMath xmlns:m="http://schemas.openxmlformats.org/officeDocument/2006/math">
                    <m:r>
                      <m:t>p</m:t>
                    </m:r>
                    <m:r>
                      <m:t>:</m:t>
                    </m:r>
                    <m:sSup>
                      <m:e>
                        <m:r>
                          <m:rPr>
                            <m:sty m:val="p"/>
                            <m:scr m:val="double-struck"/>
                          </m:rPr>
                          <m:t>R</m:t>
                        </m:r>
                      </m:e>
                      <m:sup>
                        <m:r>
                          <m:t>2</m:t>
                        </m:r>
                      </m:sup>
                    </m:sSup>
                    <m:r>
                      <m:t>→</m:t>
                    </m:r>
                    <m:r>
                      <m:rPr>
                        <m:sty m:val="p"/>
                        <m:scr m:val="double-struck"/>
                      </m:rPr>
                      <m:t>R</m:t>
                    </m:r>
                  </m:oMath>
                </a14:m>
                <a:r>
                  <a:rPr/>
                  <a:t>.</a:t>
                </a:r>
              </a:p>
              <a:p>
                <a:pPr lvl="0" marL="0" indent="0">
                  <a:buNone/>
                </a:pPr>
                <a:r>
                  <a:rPr/>
                  <a:t>Discrete case:</a:t>
                </a:r>
              </a:p>
              <a:p>
                <a:pPr lvl="0" marL="0" indent="0">
                  <a:buNone/>
                </a:pPr>
                <a14:m>
                  <m:oMathPara xmlns:m="http://schemas.openxmlformats.org/officeDocument/2006/math">
                    <m:oMathParaPr>
                      <m:jc m:val="center"/>
                    </m:oMathParaPr>
                    <m:oMath>
                      <m:r>
                        <m:t>p</m:t>
                      </m:r>
                      <m:r>
                        <m:t>(</m:t>
                      </m:r>
                      <m:r>
                        <m:t>x</m:t>
                      </m:r>
                      <m:r>
                        <m:t>,</m:t>
                      </m:r>
                      <m:r>
                        <m:t>y</m:t>
                      </m:r>
                      <m:r>
                        <m:t>)</m:t>
                      </m:r>
                      <m:r>
                        <m:t>=</m:t>
                      </m:r>
                      <m:r>
                        <m:t>P</m:t>
                      </m:r>
                      <m:r>
                        <m:t>(</m:t>
                      </m:r>
                      <m:r>
                        <m:t>(</m:t>
                      </m:r>
                      <m:r>
                        <m:t>X</m:t>
                      </m:r>
                      <m:r>
                        <m:t>,</m:t>
                      </m:r>
                      <m:r>
                        <m:t>Y</m:t>
                      </m:r>
                      <m:r>
                        <m:t>)</m:t>
                      </m:r>
                      <m:r>
                        <m:t>=</m:t>
                      </m:r>
                      <m:r>
                        <m:t>(</m:t>
                      </m:r>
                      <m:r>
                        <m:t>x</m:t>
                      </m:r>
                      <m:r>
                        <m:t>,</m:t>
                      </m:r>
                      <m:r>
                        <m:t>y</m:t>
                      </m:r>
                      <m:r>
                        <m:t>)</m:t>
                      </m:r>
                      <m:r>
                        <m:t>)</m:t>
                      </m:r>
                      <m:r>
                        <m:t>=</m:t>
                      </m:r>
                      <m:r>
                        <m:t>P</m:t>
                      </m:r>
                      <m:r>
                        <m:t>(</m:t>
                      </m:r>
                      <m:r>
                        <m:t>X</m:t>
                      </m:r>
                      <m:r>
                        <m:t>=</m:t>
                      </m:r>
                      <m:r>
                        <m:t>x</m:t>
                      </m:r>
                      <m:r>
                        <m:t>,</m:t>
                      </m:r>
                      <m:r>
                        <m:t>Y</m:t>
                      </m:r>
                      <m:r>
                        <m:t>=</m:t>
                      </m:r>
                      <m:r>
                        <m:t>y</m:t>
                      </m:r>
                      <m:r>
                        <m:t>)</m:t>
                      </m:r>
                    </m:oMath>
                  </m:oMathPara>
                </a14:m>
              </a:p>
              <a:p>
                <a:pPr lvl="0" marL="0" indent="0">
                  <a:buNone/>
                </a:pPr>
                <a:r>
                  <a:rPr/>
                  <a:t>From the axioms of probability: </a:t>
                </a:r>
                <a14:m>
                  <m:oMath xmlns:m="http://schemas.openxmlformats.org/officeDocument/2006/math">
                    <m:r>
                      <m:t>p</m:t>
                    </m:r>
                    <m:r>
                      <m:t>(</m:t>
                    </m:r>
                    <m:r>
                      <m:t>x</m:t>
                    </m:r>
                    <m:r>
                      <m:t>,</m:t>
                    </m:r>
                    <m:r>
                      <m:t>y</m:t>
                    </m:r>
                    <m:r>
                      <m:t>)</m:t>
                    </m:r>
                    <m:r>
                      <m:t>≥</m:t>
                    </m:r>
                    <m:r>
                      <m:t>0</m:t>
                    </m:r>
                  </m:oMath>
                </a14:m>
                <a:r>
                  <a:rPr/>
                  <a:t> and </a:t>
                </a:r>
                <a14:m>
                  <m:oMath xmlns:m="http://schemas.openxmlformats.org/officeDocument/2006/math">
                    <m:nary>
                      <m:naryPr>
                        <m:chr m:val="∑"/>
                        <m:limLoc m:val="undOvr"/>
                        <m:subHide m:val="0"/>
                        <m:supHide m:val="1"/>
                      </m:naryPr>
                      <m:sub>
                        <m:r>
                          <m:t>x</m:t>
                        </m:r>
                      </m:sub>
                      <m:sup>
                        <m:r>
                          <m:t>​</m:t>
                        </m:r>
                      </m:sup>
                      <m:e>
                        <m:nary>
                          <m:naryPr>
                            <m:chr m:val="∑"/>
                            <m:limLoc m:val="undOvr"/>
                            <m:subHide m:val="0"/>
                            <m:supHide m:val="1"/>
                          </m:naryPr>
                          <m:sub>
                            <m:r>
                              <m:t>y</m:t>
                            </m:r>
                          </m:sub>
                          <m:sup>
                            <m:r>
                              <m:t>​</m:t>
                            </m:r>
                          </m:sup>
                          <m:e>
                            <m:r>
                              <m:t>p</m:t>
                            </m:r>
                          </m:e>
                        </m:nary>
                      </m:e>
                    </m:nary>
                    <m:r>
                      <m:t>(</m:t>
                    </m:r>
                    <m:r>
                      <m:t>x</m:t>
                    </m:r>
                    <m:r>
                      <m:t>,</m:t>
                    </m:r>
                    <m:r>
                      <m:t>y</m:t>
                    </m:r>
                    <m:r>
                      <m:t>)</m:t>
                    </m:r>
                    <m:r>
                      <m:t>=</m:t>
                    </m:r>
                    <m:r>
                      <m:t>1</m:t>
                    </m:r>
                  </m:oMath>
                </a14:m>
                <a:r>
                  <a:rPr/>
                  <a:t>.</a:t>
                </a:r>
              </a:p>
              <a:p>
                <a:pPr lvl="0" marL="0" indent="0">
                  <a:buNone/>
                </a:pPr>
                <a:r>
                  <a:rPr/>
                  <a:t>Continuous case:</a:t>
                </a:r>
              </a:p>
              <a:p>
                <a:pPr lvl="0" marL="0" indent="0">
                  <a:buNone/>
                </a:pPr>
                <a14:m>
                  <m:oMathPara xmlns:m="http://schemas.openxmlformats.org/officeDocument/2006/math">
                    <m:oMathParaPr>
                      <m:jc m:val="center"/>
                    </m:oMathParaPr>
                    <m:oMath>
                      <m:r>
                        <m:t>P</m:t>
                      </m:r>
                      <m:r>
                        <m:t>(</m:t>
                      </m:r>
                      <m:r>
                        <m:t>a</m:t>
                      </m:r>
                      <m:r>
                        <m:t>&lt;</m:t>
                      </m:r>
                      <m:r>
                        <m:t>X</m:t>
                      </m:r>
                      <m:r>
                        <m:t>≤</m:t>
                      </m:r>
                      <m:r>
                        <m:t>b</m:t>
                      </m:r>
                      <m:r>
                        <m:t>,</m:t>
                      </m:r>
                      <m:r>
                        <m:t>c</m:t>
                      </m:r>
                      <m:r>
                        <m:t>&lt;</m:t>
                      </m:r>
                      <m:r>
                        <m:t>Y</m:t>
                      </m:r>
                      <m:r>
                        <m:t>≤</m:t>
                      </m:r>
                      <m:r>
                        <m:t>d</m:t>
                      </m:r>
                      <m:r>
                        <m:t>)</m:t>
                      </m:r>
                      <m:r>
                        <m:t>=</m:t>
                      </m:r>
                      <m:nary>
                        <m:naryPr>
                          <m:chr m:val="∫"/>
                          <m:limLoc m:val="subSup"/>
                          <m:subHide m:val="0"/>
                          <m:supHide m:val="0"/>
                        </m:naryPr>
                        <m:sub>
                          <m:r>
                            <m:t>a</m:t>
                          </m:r>
                        </m:sub>
                        <m:sup>
                          <m:r>
                            <m:t>b</m:t>
                          </m:r>
                        </m:sup>
                        <m:e>
                          <m:nary>
                            <m:naryPr>
                              <m:chr m:val="∫"/>
                              <m:limLoc m:val="subSup"/>
                              <m:subHide m:val="0"/>
                              <m:supHide m:val="0"/>
                            </m:naryPr>
                            <m:sub>
                              <m:r>
                                <m:t>c</m:t>
                              </m:r>
                            </m:sub>
                            <m:sup>
                              <m:r>
                                <m:t>d</m:t>
                              </m:r>
                            </m:sup>
                            <m:e>
                              <m:r>
                                <m:t>p</m:t>
                              </m:r>
                            </m:e>
                          </m:nary>
                        </m:e>
                      </m:nary>
                      <m:r>
                        <m:t>(</m:t>
                      </m:r>
                      <m:r>
                        <m:t>x</m:t>
                      </m:r>
                      <m:r>
                        <m:t>,</m:t>
                      </m:r>
                      <m:r>
                        <m:t>y</m:t>
                      </m:r>
                      <m:r>
                        <m:t>)</m:t>
                      </m:r>
                      <m:r>
                        <m:t>d</m:t>
                      </m:r>
                      <m:r>
                        <m:t>x</m:t>
                      </m:r>
                      <m:r>
                        <m:t>d</m:t>
                      </m:r>
                      <m:r>
                        <m:t>y</m:t>
                      </m:r>
                    </m:oMath>
                  </m:oMathPara>
                </a14:m>
              </a:p>
              <a:p>
                <a:pPr lvl="0" marL="0" indent="0">
                  <a:buNone/>
                </a:pPr>
                <a:r>
                  <a:rPr/>
                  <a:t>From the axioms of probability: </a:t>
                </a:r>
                <a14:m>
                  <m:oMath xmlns:m="http://schemas.openxmlformats.org/officeDocument/2006/math">
                    <m:r>
                      <m:t>p</m:t>
                    </m:r>
                    <m:r>
                      <m:t>(</m:t>
                    </m:r>
                    <m:r>
                      <m:t>x</m:t>
                    </m:r>
                    <m:r>
                      <m:t>,</m:t>
                    </m:r>
                    <m:r>
                      <m:t>y</m:t>
                    </m:r>
                    <m:r>
                      <m:t>)</m:t>
                    </m:r>
                    <m:r>
                      <m:t>≥</m:t>
                    </m:r>
                    <m:r>
                      <m:t>0</m:t>
                    </m:r>
                  </m:oMath>
                </a14:m>
                <a:r>
                  <a:rPr/>
                  <a:t> and </a:t>
                </a:r>
                <a14:m>
                  <m:oMath xmlns:m="http://schemas.openxmlformats.org/officeDocument/2006/math">
                    <m:nary>
                      <m:naryPr>
                        <m:chr m:val="∫"/>
                        <m:limLoc m:val="subSup"/>
                        <m:subHide m:val="0"/>
                        <m:supHide m:val="0"/>
                      </m:naryPr>
                      <m:sub>
                        <m:r>
                          <m:t>−</m:t>
                        </m:r>
                        <m:r>
                          <m:t>∞</m:t>
                        </m:r>
                      </m:sub>
                      <m:sup>
                        <m:r>
                          <m:t>∞</m:t>
                        </m:r>
                      </m:sup>
                      <m:e>
                        <m:nary>
                          <m:naryPr>
                            <m:chr m:val="∫"/>
                            <m:limLoc m:val="subSup"/>
                            <m:subHide m:val="0"/>
                            <m:supHide m:val="0"/>
                          </m:naryPr>
                          <m:sub>
                            <m:r>
                              <m:t>−</m:t>
                            </m:r>
                            <m:r>
                              <m:t>∞</m:t>
                            </m:r>
                          </m:sub>
                          <m:sup>
                            <m:r>
                              <m:t>∞</m:t>
                            </m:r>
                          </m:sup>
                          <m:e>
                            <m:r>
                              <m:t>p</m:t>
                            </m:r>
                          </m:e>
                        </m:nary>
                      </m:e>
                    </m:nary>
                    <m:r>
                      <m:t>(</m:t>
                    </m:r>
                    <m:r>
                      <m:t>x</m:t>
                    </m:r>
                    <m:r>
                      <m:t>,</m:t>
                    </m:r>
                    <m:r>
                      <m:t>y</m:t>
                    </m:r>
                    <m:r>
                      <m:t>)</m:t>
                    </m:r>
                    <m:r>
                      <m:t> </m:t>
                    </m:r>
                    <m:r>
                      <m:t>d</m:t>
                    </m:r>
                    <m:r>
                      <m:t>x</m:t>
                    </m:r>
                    <m:r>
                      <m:t>d</m:t>
                    </m:r>
                    <m:r>
                      <m:t>y</m:t>
                    </m:r>
                    <m:r>
                      <m:t>=</m:t>
                    </m:r>
                    <m:r>
                      <m:t>1</m:t>
                    </m:r>
                  </m:oMath>
                </a14:m>
                <a:r>
                  <a:rPr/>
                  <a: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marginal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t>
                </a:r>
                <a:r>
                  <a:rPr b="1"/>
                  <a:t>marginal probability function</a:t>
                </a:r>
                <a:r>
                  <a:rPr/>
                  <a:t> of X can be obtained from the joint distribution function by summing (discrete case) or integrating (continuous case) over Y.</a:t>
                </a:r>
              </a:p>
              <a:p>
                <a:pPr lvl="0" marL="0" indent="0">
                  <a:buNone/>
                </a:pPr>
                <a14:m>
                  <m:oMathPara xmlns:m="http://schemas.openxmlformats.org/officeDocument/2006/math">
                    <m:oMathParaPr>
                      <m:jc m:val="center"/>
                    </m:oMathParaPr>
                    <m:oMath>
                      <m:r>
                        <m:t> </m:t>
                      </m:r>
                    </m:oMath>
                  </m:oMathPara>
                </a14:m>
              </a:p>
              <a:p>
                <a:pPr lvl="0" marL="0" indent="0">
                  <a:buNone/>
                </a:pPr>
                <a:r>
                  <a:rPr/>
                  <a:t>Discrete case:</a:t>
                </a:r>
              </a:p>
              <a:p>
                <a:pPr lvl="0" marL="0" indent="0">
                  <a:buNone/>
                </a:pPr>
                <a14:m>
                  <m:oMathPara xmlns:m="http://schemas.openxmlformats.org/officeDocument/2006/math">
                    <m:oMathParaPr>
                      <m:jc m:val="center"/>
                    </m:oMathParaPr>
                    <m:oMath>
                      <m:sSub>
                        <m:e>
                          <m:r>
                            <m:t>p</m:t>
                          </m:r>
                        </m:e>
                        <m:sub>
                          <m:r>
                            <m:t>X</m:t>
                          </m:r>
                        </m:sub>
                      </m:sSub>
                      <m:r>
                        <m:t>(</m:t>
                      </m:r>
                      <m:r>
                        <m:t>x</m:t>
                      </m:r>
                      <m:r>
                        <m:t>)</m:t>
                      </m:r>
                      <m:r>
                        <m:t>=</m:t>
                      </m:r>
                      <m:r>
                        <m:t>P</m:t>
                      </m:r>
                      <m:r>
                        <m:t>(</m:t>
                      </m:r>
                      <m:r>
                        <m:t>X</m:t>
                      </m:r>
                      <m:r>
                        <m:t>=</m:t>
                      </m:r>
                      <m:r>
                        <m:t>x</m:t>
                      </m:r>
                      <m:r>
                        <m:t>)</m:t>
                      </m:r>
                      <m:r>
                        <m:t>=</m:t>
                      </m:r>
                      <m:nary>
                        <m:naryPr>
                          <m:chr m:val="∑"/>
                          <m:limLoc m:val="undOvr"/>
                          <m:subHide m:val="0"/>
                          <m:supHide m:val="1"/>
                        </m:naryPr>
                        <m:sub>
                          <m:r>
                            <m:t>y</m:t>
                          </m:r>
                        </m:sub>
                        <m:sup>
                          <m:r>
                            <m:t>​</m:t>
                          </m:r>
                        </m:sup>
                        <m:e>
                          <m:r>
                            <m:t>P</m:t>
                          </m:r>
                        </m:e>
                      </m:nary>
                      <m:r>
                        <m:t>(</m:t>
                      </m:r>
                      <m:r>
                        <m:t>(</m:t>
                      </m:r>
                      <m:r>
                        <m:t>X</m:t>
                      </m:r>
                      <m:r>
                        <m:t>,</m:t>
                      </m:r>
                      <m:r>
                        <m:t>Y</m:t>
                      </m:r>
                      <m:r>
                        <m:t>)</m:t>
                      </m:r>
                      <m:r>
                        <m:t>=</m:t>
                      </m:r>
                      <m:r>
                        <m:t>(</m:t>
                      </m:r>
                      <m:r>
                        <m:t>x</m:t>
                      </m:r>
                      <m:r>
                        <m:t>,</m:t>
                      </m:r>
                      <m:r>
                        <m:t>y</m:t>
                      </m:r>
                      <m:r>
                        <m:t>)</m:t>
                      </m:r>
                      <m:r>
                        <m:t>)</m:t>
                      </m:r>
                      <m:r>
                        <m:t>=</m:t>
                      </m:r>
                      <m:nary>
                        <m:naryPr>
                          <m:chr m:val="∑"/>
                          <m:limLoc m:val="undOvr"/>
                          <m:subHide m:val="0"/>
                          <m:supHide m:val="1"/>
                        </m:naryPr>
                        <m:sub>
                          <m:r>
                            <m:t>y</m:t>
                          </m:r>
                        </m:sub>
                        <m:sup>
                          <m:r>
                            <m:t>​</m:t>
                          </m:r>
                        </m:sup>
                        <m:e>
                          <m:r>
                            <m:t>p</m:t>
                          </m:r>
                        </m:e>
                      </m:nary>
                      <m:r>
                        <m:t>(</m:t>
                      </m:r>
                      <m:r>
                        <m:t>x</m:t>
                      </m:r>
                      <m:r>
                        <m:t>,</m:t>
                      </m:r>
                      <m:r>
                        <m:t>y</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Continuous case:</a:t>
                </a:r>
              </a:p>
              <a:p>
                <a:pPr lvl="0" marL="0" indent="0">
                  <a:buNone/>
                </a:pPr>
                <a14:m>
                  <m:oMathPara xmlns:m="http://schemas.openxmlformats.org/officeDocument/2006/math">
                    <m:oMathParaPr>
                      <m:jc m:val="center"/>
                    </m:oMathParaPr>
                    <m:oMath>
                      <m:sSub>
                        <m:e>
                          <m:r>
                            <m:t>p</m:t>
                          </m:r>
                        </m:e>
                        <m:sub>
                          <m:r>
                            <m:t>X</m:t>
                          </m:r>
                        </m:sub>
                      </m:sSub>
                      <m:r>
                        <m:t>(</m:t>
                      </m:r>
                      <m:r>
                        <m:t>x</m:t>
                      </m:r>
                      <m:r>
                        <m:t>)</m:t>
                      </m:r>
                      <m:r>
                        <m:t>=</m:t>
                      </m:r>
                      <m:nary>
                        <m:naryPr>
                          <m:chr m:val="∫"/>
                          <m:limLoc m:val="subSup"/>
                          <m:subHide m:val="0"/>
                          <m:supHide m:val="0"/>
                        </m:naryPr>
                        <m:sub>
                          <m:r>
                            <m:t>−</m:t>
                          </m:r>
                          <m:r>
                            <m:t>∞</m:t>
                          </m:r>
                        </m:sub>
                        <m:sup>
                          <m:r>
                            <m:t>∞</m:t>
                          </m:r>
                        </m:sup>
                        <m:e>
                          <m:r>
                            <m:t>p</m:t>
                          </m:r>
                        </m:e>
                      </m:nary>
                      <m:r>
                        <m:t>(</m:t>
                      </m:r>
                      <m:r>
                        <m:t>x</m:t>
                      </m:r>
                      <m:r>
                        <m:t>,</m:t>
                      </m:r>
                      <m:r>
                        <m:t>y</m:t>
                      </m:r>
                      <m:r>
                        <m:t>)</m:t>
                      </m:r>
                      <m:r>
                        <m:t> </m:t>
                      </m:r>
                      <m:r>
                        <m:t>d</m:t>
                      </m:r>
                      <m:r>
                        <m:t>y</m:t>
                      </m:r>
                    </m:oMath>
                  </m:oMathPara>
                </a14:m>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Random</a:t>
            </a:r>
            <a:r>
              <a:rPr/>
              <a:t> </a:t>
            </a:r>
            <a:r>
              <a:rPr/>
              <a:t>variables:</a:t>
            </a:r>
            <a:r>
              <a:rPr/>
              <a:t> </a:t>
            </a: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define the </a:t>
                </a:r>
                <a:r>
                  <a:rPr b="1"/>
                  <a:t>conditional</a:t>
                </a:r>
                <a:r>
                  <a:rPr/>
                  <a:t> distribution function of X given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x</m:t>
                      </m:r>
                      <m:r>
                        <m:t>|</m:t>
                      </m:r>
                      <m:r>
                        <m:t>y</m:t>
                      </m:r>
                      <m:r>
                        <m:t>)</m:t>
                      </m:r>
                      <m:r>
                        <m:t>=</m:t>
                      </m:r>
                      <m:f>
                        <m:fPr>
                          <m:type m:val="bar"/>
                        </m:fPr>
                        <m:num>
                          <m:r>
                            <m:t>p</m:t>
                          </m:r>
                          <m:r>
                            <m:t>(</m:t>
                          </m:r>
                          <m:r>
                            <m:t>x</m:t>
                          </m:r>
                          <m:r>
                            <m:t>,</m:t>
                          </m:r>
                          <m:r>
                            <m:t>y</m:t>
                          </m:r>
                          <m:r>
                            <m:t>)</m:t>
                          </m:r>
                        </m:num>
                        <m:den>
                          <m:sSub>
                            <m:e>
                              <m:r>
                                <m:t>p</m:t>
                              </m:r>
                            </m:e>
                            <m:sub>
                              <m:r>
                                <m:t>Y</m:t>
                              </m:r>
                            </m:sub>
                          </m:sSub>
                          <m:r>
                            <m:t>(</m:t>
                          </m:r>
                          <m:r>
                            <m:t>y</m:t>
                          </m:r>
                          <m:r>
                            <m:t>)</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As before for events, we define random variables </a:t>
                </a:r>
                <a14:m>
                  <m:oMath xmlns:m="http://schemas.openxmlformats.org/officeDocument/2006/math">
                    <m:r>
                      <m:t>X</m:t>
                    </m:r>
                    <m:r>
                      <m:t>,</m:t>
                    </m:r>
                    <m:r>
                      <m:t>Y</m:t>
                    </m:r>
                  </m:oMath>
                </a14:m>
                <a:r>
                  <a:rPr/>
                  <a:t> to be independent if</a:t>
                </a:r>
              </a:p>
              <a:p>
                <a:pPr lvl="0" marL="0" indent="0">
                  <a:buNone/>
                </a:pPr>
                <a14:m>
                  <m:oMathPara xmlns:m="http://schemas.openxmlformats.org/officeDocument/2006/math">
                    <m:oMathParaPr>
                      <m:jc m:val="center"/>
                    </m:oMathParaPr>
                    <m:oMath>
                      <m:r>
                        <m:t>p</m:t>
                      </m:r>
                      <m:r>
                        <m:t>(</m:t>
                      </m:r>
                      <m:r>
                        <m:t>x</m:t>
                      </m:r>
                      <m:r>
                        <m:t>,</m:t>
                      </m:r>
                      <m:r>
                        <m:t>y</m:t>
                      </m:r>
                      <m:r>
                        <m:t>)</m:t>
                      </m:r>
                      <m:r>
                        <m:t>=</m:t>
                      </m:r>
                      <m:sSub>
                        <m:e>
                          <m:r>
                            <m:t>p</m:t>
                          </m:r>
                        </m:e>
                        <m:sub>
                          <m:r>
                            <m:t>X</m:t>
                          </m:r>
                        </m:sub>
                      </m:sSub>
                      <m:r>
                        <m:t>(</m:t>
                      </m:r>
                      <m:r>
                        <m:t>x</m:t>
                      </m:r>
                      <m:r>
                        <m:t>)</m:t>
                      </m:r>
                      <m:sSub>
                        <m:e>
                          <m:r>
                            <m:t>p</m:t>
                          </m:r>
                        </m:e>
                        <m:sub>
                          <m:r>
                            <m:t>Y</m:t>
                          </m:r>
                        </m:sub>
                      </m:sSub>
                      <m:r>
                        <m:t>(</m:t>
                      </m:r>
                      <m:r>
                        <m:t>y</m:t>
                      </m:r>
                      <m:r>
                        <m:t>)</m:t>
                      </m:r>
                      <m:r>
                        <m:rPr>
                          <m:sty m:val="p"/>
                        </m:rPr>
                        <m:t> for all </m:t>
                      </m:r>
                      <m:r>
                        <m:t>(</m:t>
                      </m:r>
                      <m:r>
                        <m:t>x</m:t>
                      </m:r>
                      <m:r>
                        <m:t>,</m:t>
                      </m:r>
                      <m:r>
                        <m:t>y</m:t>
                      </m:r>
                      <m:r>
                        <m:t>)</m:t>
                      </m:r>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Common</a:t>
            </a:r>
            <a:r>
              <a:rPr/>
              <a:t> </a:t>
            </a:r>
            <a:r>
              <a:rPr/>
              <a:t>distributions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Parametric distributions depend on parameters who completely define the shape and properties of the distribution. Parametric distributions are important because many arise naturally and because they provide an easy way to model real-world data.</a:t>
            </a:r>
          </a:p>
          <a:p>
            <a:pPr lvl="0" marL="0" indent="0">
              <a:buNone/>
            </a:pPr>
            <a:r>
              <a:rPr/>
              <a:t>For any given distribution it is important to know its</a:t>
            </a:r>
          </a:p>
          <a:p>
            <a:pPr lvl="1"/>
            <a:r>
              <a:rPr/>
              <a:t>Support (what range of values are possible?)</a:t>
            </a:r>
          </a:p>
          <a:p>
            <a:pPr lvl="1"/>
            <a:r>
              <a:rPr/>
              <a:t>Shape (bell-shaped, flat, skew, symmetric, …?)</a:t>
            </a:r>
          </a:p>
          <a:p>
            <a:pPr lvl="1"/>
            <a:r>
              <a:rPr/>
              <a:t>Mean / median / mode (central tendancy)</a:t>
            </a:r>
          </a:p>
          <a:p>
            <a:pPr lvl="1"/>
            <a:r>
              <a:rPr/>
              <a:t>Variance (how much spread in values does it allow?)</a:t>
            </a:r>
          </a:p>
          <a:p>
            <a:pPr lvl="0" marL="0" indent="0">
              <a:buNone/>
            </a:pPr>
            <a:r>
              <a:rPr/>
              <a:t>We will look at discrete distributions first, then continuous distributions.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discrete</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Unif</m:t>
                    </m:r>
                    <m:r>
                      <m:t>(</m:t>
                    </m:r>
                    <m:r>
                      <m:t>k</m:t>
                    </m:r>
                    <m:r>
                      <m:t>,</m:t>
                    </m:r>
                    <m:r>
                      <m:t>n</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1</m:t>
                                </m:r>
                                <m:r>
                                  <m:t>/</m:t>
                                </m:r>
                                <m:r>
                                  <m:t>k</m:t>
                                </m:r>
                              </m:e>
                              <m:e>
                                <m:r>
                                  <m:rPr>
                                    <m:sty m:val="p"/>
                                  </m:rPr>
                                  <m:t> if </m:t>
                                </m:r>
                                <m:r>
                                  <m:t>x</m:t>
                                </m:r>
                                <m:r>
                                  <m:t>∈</m:t>
                                </m:r>
                                <m:r>
                                  <m:t>{</m:t>
                                </m:r>
                                <m:r>
                                  <m:t>a</m:t>
                                </m:r>
                                <m:r>
                                  <m:t>,</m:t>
                                </m:r>
                                <m:r>
                                  <m:t>a</m:t>
                                </m:r>
                                <m:r>
                                  <m:t>+</m:t>
                                </m:r>
                                <m:r>
                                  <m:t>1</m:t>
                                </m:r>
                                <m:r>
                                  <m:t>,</m:t>
                                </m:r>
                                <m:r>
                                  <m:t>…</m:t>
                                </m:r>
                                <m:r>
                                  <m:t>,</m:t>
                                </m:r>
                                <m:r>
                                  <m:t>a</m:t>
                                </m:r>
                                <m:r>
                                  <m:t>+</m:t>
                                </m:r>
                                <m:r>
                                  <m:t>k</m:t>
                                </m:r>
                                <m:r>
                                  <m:t>−</m:t>
                                </m:r>
                                <m:r>
                                  <m:t>1</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a</m:t>
                      </m:r>
                      <m:r>
                        <m:t>+</m:t>
                      </m:r>
                      <m:f>
                        <m:fPr>
                          <m:type m:val="bar"/>
                        </m:fPr>
                        <m:num>
                          <m:r>
                            <m:t>k</m:t>
                          </m:r>
                          <m:r>
                            <m:t>−</m:t>
                          </m:r>
                          <m:r>
                            <m:t>1</m:t>
                          </m:r>
                        </m:num>
                        <m:den>
                          <m:r>
                            <m:t>2</m:t>
                          </m:r>
                        </m:den>
                      </m:f>
                      <m:r>
                        <m:t>,</m:t>
                      </m:r>
                      <m:r>
                        <m:t> </m:t>
                      </m:r>
                      <m:r>
                        <m:t>V</m:t>
                      </m:r>
                      <m:r>
                        <m:t>a</m:t>
                      </m:r>
                      <m:r>
                        <m:t>r</m:t>
                      </m:r>
                      <m:r>
                        <m:t>(</m:t>
                      </m:r>
                      <m:r>
                        <m:t>X</m:t>
                      </m:r>
                      <m:r>
                        <m:t>)</m:t>
                      </m:r>
                      <m:r>
                        <m:t>=</m:t>
                      </m:r>
                      <m:f>
                        <m:fPr>
                          <m:type m:val="bar"/>
                        </m:fPr>
                        <m:num>
                          <m:sSup>
                            <m:e>
                              <m:r>
                                <m:t>k</m:t>
                              </m:r>
                            </m:e>
                            <m:sup>
                              <m:r>
                                <m:t>2</m:t>
                              </m:r>
                            </m:sup>
                          </m:sSup>
                          <m:r>
                            <m:t>−</m:t>
                          </m:r>
                          <m:r>
                            <m:t>1</m:t>
                          </m:r>
                        </m:num>
                        <m:den>
                          <m:r>
                            <m:t>12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distribution occurs when there are k equally likely outcomes, each of which occurs with probability </a:t>
                </a:r>
                <a14:m>
                  <m:oMath xmlns:m="http://schemas.openxmlformats.org/officeDocument/2006/math">
                    <m:r>
                      <m:t>1</m:t>
                    </m:r>
                    <m:r>
                      <m:t>/</m:t>
                    </m:r>
                    <m:r>
                      <m:t>k</m:t>
                    </m:r>
                  </m:oMath>
                </a14:m>
                <a:r>
                  <a:rPr/>
                  <a:t>.</a:t>
                </a:r>
              </a:p>
              <a:p>
                <a:pPr lvl="0" marL="0" indent="0">
                  <a:buNone/>
                </a:pPr>
                <a:r>
                  <a:rPr/>
                  <a:t>Example:</a:t>
                </a:r>
              </a:p>
              <a:p>
                <a:pPr lvl="0" marL="0" indent="0">
                  <a:buNone/>
                </a:pPr>
                <a:r>
                  <a:rPr/>
                  <a:t>Roll a die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Flip a (balanced) coin: the probability of H or T is exactly 0.5.</a:t>
                </a:r>
              </a:p>
              <a:p>
                <a:pPr lvl="0" marL="0" indent="0">
                  <a:buNone/>
                </a:pPr>
                <a:r>
                  <a:rPr/>
                  <a:t>Flip the coin 10 times:</a:t>
                </a:r>
              </a:p>
              <a:p>
                <a:pPr lvl="1"/>
                <a:r>
                  <a:rPr/>
                  <a:t>you would expect 5 H and 5 T</a:t>
                </a:r>
              </a:p>
              <a:p>
                <a:pPr lvl="1"/>
                <a:r>
                  <a:rPr/>
                  <a:t>yet sometimes you will see 3 H, sometimes 6 H, sometimes 5 H, …</a:t>
                </a:r>
              </a:p>
              <a:p>
                <a:pPr lvl="1"/>
                <a:r>
                  <a:rPr/>
                  <a:t>there is inherent </a:t>
                </a:r>
                <a:r>
                  <a:rPr b="1"/>
                  <a:t>uncertainty</a:t>
                </a:r>
                <a:r>
                  <a:rPr/>
                  <a:t> in the experiment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H&lt;-</a:t>
                </a:r>
                <a:r>
                  <a:rPr sz="1800" b="1">
                    <a:solidFill>
                      <a:srgbClr val="007020"/>
                    </a:solidFill>
                    <a:latin typeface="Courier"/>
                  </a:rPr>
                  <a:t>rbinom</a:t>
                </a:r>
                <a:r>
                  <a:rPr sz="1800">
                    <a:latin typeface="Courier"/>
                  </a:rPr>
                  <a:t>(</a:t>
                </a:r>
                <a:r>
                  <a:rPr sz="1800">
                    <a:solidFill>
                      <a:srgbClr val="40A070"/>
                    </a:solidFill>
                    <a:latin typeface="Courier"/>
                  </a:rPr>
                  <a:t>5</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r>
                  <a:rPr sz="1800" b="1">
                    <a:solidFill>
                      <a:srgbClr val="007020"/>
                    </a:solidFill>
                    <a:latin typeface="Courier"/>
                  </a:rPr>
                  <a:t>print</a:t>
                </a:r>
                <a:r>
                  <a:rPr sz="1800">
                    <a:latin typeface="Courier"/>
                  </a:rPr>
                  <a:t>(H)</a:t>
                </a:r>
              </a:p>
              <a:p>
                <a:pPr lvl="0" marL="1270000" indent="0">
                  <a:buNone/>
                </a:pPr>
                <a:r>
                  <a:rPr sz="1800">
                    <a:latin typeface="Courier"/>
                  </a:rPr>
                  <a:t>## [1] 5 9 4 4 8</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discrete</a:t>
            </a:r>
            <a:r>
              <a:rPr/>
              <a:t> </a:t>
            </a:r>
            <a:r>
              <a:rPr/>
              <a:t>uniform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plotDUnif&lt;-</a:t>
            </a:r>
            <a:r>
              <a:rPr sz="1800" b="1">
                <a:solidFill>
                  <a:srgbClr val="007020"/>
                </a:solidFill>
                <a:latin typeface="Courier"/>
              </a:rPr>
              <a:t>function</a:t>
            </a:r>
            <a:r>
              <a:rPr sz="1800">
                <a:latin typeface="Courier"/>
              </a:rPr>
              <a:t>(k,col,</a:t>
            </a:r>
            <a:r>
              <a:rPr sz="1800">
                <a:solidFill>
                  <a:srgbClr val="902000"/>
                </a:solidFill>
                <a:latin typeface="Courier"/>
              </a:rPr>
              <a:t>maxK=</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1</a:t>
            </a:r>
            <a:r>
              <a:rPr sz="1800">
                <a:latin typeface="Courier"/>
              </a:rPr>
              <a:t>,k,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rep</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k,k)</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"Discrete uniform with a=1, k="</a:t>
            </a:r>
            <a:r>
              <a:rPr sz="1800">
                <a:latin typeface="Courier"/>
              </a:rPr>
              <a:t>,k))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1</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plotDUnif</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plotDUnif</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plotDUnif</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plotDUnif</a:t>
            </a:r>
            <a:r>
              <a:rPr sz="1800">
                <a:latin typeface="Courier"/>
              </a:rPr>
              <a:t>(</a:t>
            </a:r>
            <a:r>
              <a:rPr sz="1800">
                <a:solidFill>
                  <a:srgbClr val="40A070"/>
                </a:solidFill>
                <a:latin typeface="Courier"/>
              </a:rPr>
              <a:t>10</a:t>
            </a:r>
            <a:r>
              <a:rPr sz="1800">
                <a:latin typeface="Courier"/>
              </a:rPr>
              <a:t>,</a:t>
            </a:r>
            <a:r>
              <a:rPr sz="1800">
                <a:solidFill>
                  <a:srgbClr val="4070A0"/>
                </a:solidFill>
                <a:latin typeface="Courier"/>
              </a:rPr>
              <a:t>"orange"</a:t>
            </a:r>
            <a:r>
              <a:rPr sz="1800">
                <a:latin typeface="Courier"/>
              </a:rPr>
              <a:t>)</a:t>
            </a:r>
            <a:br/>
            <a:br/>
            <a:r>
              <a:rPr sz="1800" b="1">
                <a:solidFill>
                  <a:srgbClr val="007020"/>
                </a:solidFill>
                <a:latin typeface="Courier"/>
              </a:rPr>
              <a:t>grid.arrange</a:t>
            </a:r>
            <a:r>
              <a:rPr sz="1800">
                <a:latin typeface="Courier"/>
              </a:rPr>
              <a:t>(g1,g2,g3,g4)</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Bern</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p</m:t>
                                </m:r>
                              </m:e>
                              <m:e>
                                <m:r>
                                  <m:rPr>
                                    <m:sty m:val="p"/>
                                  </m:rPr>
                                  <m:t> if </m:t>
                                </m:r>
                                <m:r>
                                  <m:t>x</m:t>
                                </m:r>
                                <m:r>
                                  <m:t>=</m:t>
                                </m:r>
                                <m:r>
                                  <m:t>1</m:t>
                                </m:r>
                              </m:e>
                            </m:mr>
                            <m:mr>
                              <m:e>
                                <m:r>
                                  <m:t>1</m:t>
                                </m:r>
                                <m:r>
                                  <m:t>−</m:t>
                                </m:r>
                                <m:r>
                                  <m:t>p</m:t>
                                </m:r>
                              </m:e>
                              <m:e>
                                <m:r>
                                  <m:rPr>
                                    <m:sty m:val="p"/>
                                  </m:rPr>
                                  <m:t> if </m:t>
                                </m:r>
                                <m:r>
                                  <m:t>x</m:t>
                                </m:r>
                                <m:r>
                                  <m:t>=</m:t>
                                </m:r>
                                <m:r>
                                  <m:t>0</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p</m:t>
                      </m:r>
                      <m:r>
                        <m:t>,</m:t>
                      </m:r>
                      <m:r>
                        <m:t> </m:t>
                      </m:r>
                      <m:r>
                        <m:t>V</m:t>
                      </m:r>
                      <m:r>
                        <m:t>a</m:t>
                      </m:r>
                      <m:r>
                        <m:t>r</m:t>
                      </m:r>
                      <m:r>
                        <m:t>(</m:t>
                      </m:r>
                      <m:r>
                        <m:t>X</m:t>
                      </m:r>
                      <m:r>
                        <m:t>)</m:t>
                      </m:r>
                      <m:r>
                        <m:t>=</m:t>
                      </m:r>
                      <m:r>
                        <m:t>p</m:t>
                      </m:r>
                      <m:r>
                        <m:t>(</m:t>
                      </m:r>
                      <m:r>
                        <m:t>1</m:t>
                      </m:r>
                      <m:r>
                        <m:t>−</m:t>
                      </m:r>
                      <m:r>
                        <m:t>p</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distribution occurs when there are only 2 outcomes, one of which occurs with probability </a:t>
                </a:r>
                <a14:m>
                  <m:oMath xmlns:m="http://schemas.openxmlformats.org/officeDocument/2006/math">
                    <m:r>
                      <m:t>p</m:t>
                    </m:r>
                  </m:oMath>
                </a14:m>
                <a:r>
                  <a:rPr/>
                  <a:t>.</a:t>
                </a:r>
              </a:p>
              <a:p>
                <a:pPr lvl="0" marL="0" indent="0">
                  <a:buNone/>
                </a:pPr>
                <a:r>
                  <a:rPr/>
                  <a:t>Example:</a:t>
                </a:r>
              </a:p>
              <a:p>
                <a:pPr lvl="0" marL="0" indent="0">
                  <a:buNone/>
                </a:pPr>
                <a:r>
                  <a:rPr/>
                  <a:t>Coin tossing experiment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plotBern&lt;-</a:t>
            </a:r>
            <a:r>
              <a:rPr sz="1800" b="1">
                <a:solidFill>
                  <a:srgbClr val="007020"/>
                </a:solidFill>
                <a:latin typeface="Courier"/>
              </a:rPr>
              <a:t>function</a:t>
            </a:r>
            <a:r>
              <a:rPr sz="1800">
                <a:latin typeface="Courier"/>
              </a:rPr>
              <a:t>(p,col){</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dbinom</a:t>
            </a:r>
            <a:r>
              <a:rPr sz="1800">
                <a:latin typeface="Courier"/>
              </a:rPr>
              <a:t>(x,</a:t>
            </a:r>
            <a:r>
              <a:rPr sz="1800">
                <a:solidFill>
                  <a:srgbClr val="902000"/>
                </a:solidFill>
                <a:latin typeface="Courier"/>
              </a:rPr>
              <a:t>size=</a:t>
            </a:r>
            <a:r>
              <a:rPr sz="1800">
                <a:solidFill>
                  <a:srgbClr val="40A070"/>
                </a:solidFill>
                <a:latin typeface="Courier"/>
              </a:rPr>
              <a:t>1</a:t>
            </a:r>
            <a:r>
              <a:rPr sz="1800">
                <a:latin typeface="Courier"/>
              </a:rPr>
              <a:t>,</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"Bernoulli with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a:t>
            </a:r>
            <a:r>
              <a:rPr sz="1800">
                <a:solidFill>
                  <a:srgbClr val="40A070"/>
                </a:solidFill>
                <a:latin typeface="Courier"/>
              </a:rPr>
              <a:t>1.5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plotBern</a:t>
            </a:r>
            <a:r>
              <a:rPr sz="1800">
                <a:latin typeface="Courier"/>
              </a:rPr>
              <a:t>(</a:t>
            </a:r>
            <a:r>
              <a:rPr sz="1800">
                <a:solidFill>
                  <a:srgbClr val="40A070"/>
                </a:solidFill>
                <a:latin typeface="Courier"/>
              </a:rPr>
              <a:t>0</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plotBern</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plotBern</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plotBern</a:t>
            </a:r>
            <a:r>
              <a:rPr sz="1800">
                <a:latin typeface="Courier"/>
              </a:rPr>
              <a:t>(</a:t>
            </a:r>
            <a:r>
              <a:rPr sz="1800">
                <a:solidFill>
                  <a:srgbClr val="40A070"/>
                </a:solidFill>
                <a:latin typeface="Courier"/>
              </a:rPr>
              <a:t>0.9</a:t>
            </a:r>
            <a:r>
              <a:rPr sz="1800">
                <a:latin typeface="Courier"/>
              </a:rPr>
              <a:t>,</a:t>
            </a:r>
            <a:r>
              <a:rPr sz="1800">
                <a:solidFill>
                  <a:srgbClr val="4070A0"/>
                </a:solidFill>
                <a:latin typeface="Courier"/>
              </a:rPr>
              <a:t>"orange"</a:t>
            </a:r>
            <a:r>
              <a:rPr sz="1800">
                <a:latin typeface="Courier"/>
              </a:rPr>
              <a:t>)</a:t>
            </a:r>
            <a:br/>
            <a:br/>
            <a:r>
              <a:rPr sz="1800" b="1">
                <a:solidFill>
                  <a:srgbClr val="007020"/>
                </a:solidFill>
                <a:latin typeface="Courier"/>
              </a:rPr>
              <a:t>grid.arrange</a:t>
            </a:r>
            <a:r>
              <a:rPr sz="1800">
                <a:latin typeface="Courier"/>
              </a:rPr>
              <a:t>(g1,g2,g3,g4)</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Bernoulli</a:t>
            </a:r>
          </a:p>
        </p:txBody>
      </p:sp>
      <p:pic>
        <p:nvPicPr>
          <p:cNvPr descr="images/bernoulli.jpg" id="0" name="Picture 1"/>
          <p:cNvPicPr>
            <a:picLocks noGrp="1" noChangeAspect="1"/>
          </p:cNvPicPr>
          <p:nvPr/>
        </p:nvPicPr>
        <p:blipFill>
          <a:blip r:embed="rId2"/>
          <a:stretch>
            <a:fillRect/>
          </a:stretch>
        </p:blipFill>
        <p:spPr bwMode="auto">
          <a:xfrm>
            <a:off x="4241800" y="1816100"/>
            <a:ext cx="37084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Jacob</a:t>
            </a:r>
            <a:r>
              <a:rPr/>
              <a:t> </a:t>
            </a:r>
            <a:r>
              <a:rPr/>
              <a:t>Bernoulli</a:t>
            </a:r>
            <a:r>
              <a:rPr/>
              <a:t> </a:t>
            </a:r>
            <a:r>
              <a:rPr/>
              <a:t>(public</a:t>
            </a:r>
            <a:r>
              <a:rPr/>
              <a:t> </a:t>
            </a:r>
            <a:r>
              <a:rPr/>
              <a:t>domain</a:t>
            </a:r>
            <a:r>
              <a:rPr/>
              <a:t> </a:t>
            </a:r>
            <a:r>
              <a:rPr/>
              <a:t>/</a:t>
            </a:r>
            <a:r>
              <a:rPr/>
              <a:t> </a:t>
            </a:r>
            <a:r>
              <a:rPr/>
              <a:t>Wikipedia)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Bin</m:t>
                    </m:r>
                    <m:r>
                      <m:t>(</m:t>
                    </m:r>
                    <m:r>
                      <m:t>n</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d>
                                  <m:dPr>
                                    <m:begChr m:val="("/>
                                    <m:endChr m:val=")"/>
                                    <m:grow/>
                                  </m:dPr>
                                  <m:e>
                                    <m:f>
                                      <m:fPr>
                                        <m:type m:val="noBar"/>
                                      </m:fPr>
                                      <m:num>
                                        <m:r>
                                          <m:t>n</m:t>
                                        </m:r>
                                      </m:num>
                                      <m:den>
                                        <m:r>
                                          <m:t>x</m:t>
                                        </m:r>
                                      </m:den>
                                    </m:f>
                                  </m:e>
                                </m:d>
                                <m:r>
                                  <m:t> </m:t>
                                </m:r>
                                <m:sSup>
                                  <m:e>
                                    <m:r>
                                      <m:t>p</m:t>
                                    </m:r>
                                  </m:e>
                                  <m:sup>
                                    <m:r>
                                      <m:t>x</m:t>
                                    </m:r>
                                  </m:sup>
                                </m:sSup>
                                <m:r>
                                  <m:t> </m:t>
                                </m:r>
                                <m:r>
                                  <m:t>(</m:t>
                                </m:r>
                                <m:r>
                                  <m:t>1</m:t>
                                </m:r>
                                <m:r>
                                  <m:t>−</m:t>
                                </m:r>
                                <m:r>
                                  <m:t>p</m:t>
                                </m:r>
                                <m:sSup>
                                  <m:e>
                                    <m:r>
                                      <m:t>)</m:t>
                                    </m:r>
                                  </m:e>
                                  <m:sup>
                                    <m:r>
                                      <m:t>n</m:t>
                                    </m:r>
                                    <m:r>
                                      <m:t>−</m:t>
                                    </m:r>
                                    <m:r>
                                      <m:t>x</m:t>
                                    </m:r>
                                  </m:sup>
                                </m:sSup>
                              </m:e>
                              <m:e>
                                <m:r>
                                  <m:rPr>
                                    <m:sty m:val="p"/>
                                  </m:rPr>
                                  <m:t> if </m:t>
                                </m:r>
                                <m:r>
                                  <m:t>x</m:t>
                                </m:r>
                                <m:r>
                                  <m:t>∈</m:t>
                                </m:r>
                                <m:r>
                                  <m:t>{</m:t>
                                </m:r>
                                <m:r>
                                  <m:t>0</m:t>
                                </m:r>
                                <m:r>
                                  <m:t>,</m:t>
                                </m:r>
                                <m:r>
                                  <m:t>1</m:t>
                                </m:r>
                                <m:r>
                                  <m:t>,</m:t>
                                </m:r>
                                <m:r>
                                  <m:t>…</m:t>
                                </m:r>
                                <m:r>
                                  <m:t>,</m:t>
                                </m:r>
                                <m:r>
                                  <m:t>n</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n</m:t>
                      </m:r>
                      <m:r>
                        <m:t>p</m:t>
                      </m:r>
                      <m:r>
                        <m:t>,</m:t>
                      </m:r>
                      <m:r>
                        <m:t> </m:t>
                      </m:r>
                      <m:r>
                        <m:t>V</m:t>
                      </m:r>
                      <m:r>
                        <m:t>a</m:t>
                      </m:r>
                      <m:r>
                        <m:t>r</m:t>
                      </m:r>
                      <m:r>
                        <m:t>(</m:t>
                      </m:r>
                      <m:r>
                        <m:t>X</m:t>
                      </m:r>
                      <m:r>
                        <m:t>)</m:t>
                      </m:r>
                      <m:r>
                        <m:t>=</m:t>
                      </m:r>
                      <m:r>
                        <m:t>n</m:t>
                      </m:r>
                      <m:r>
                        <m:t>p</m:t>
                      </m:r>
                      <m:r>
                        <m:t>(</m:t>
                      </m:r>
                      <m:r>
                        <m:t>1</m:t>
                      </m:r>
                      <m:r>
                        <m:t>−</m:t>
                      </m:r>
                      <m:r>
                        <m:t>p</m:t>
                      </m:r>
                      <m:r>
                        <m:t>)</m:t>
                      </m:r>
                    </m:oMath>
                  </m:oMathPara>
                </a14:m>
              </a:p>
              <a:p>
                <a:pPr lvl="0" marL="0" indent="0">
                  <a:buNone/>
                </a:pPr>
                <a:r>
                  <a:rPr/>
                  <a:t>The special case </a:t>
                </a:r>
                <a14:m>
                  <m:oMath xmlns:m="http://schemas.openxmlformats.org/officeDocument/2006/math">
                    <m:r>
                      <m:t>n</m:t>
                    </m:r>
                    <m:r>
                      <m:t>=</m:t>
                    </m:r>
                    <m:r>
                      <m:t>1</m:t>
                    </m:r>
                  </m:oMath>
                </a14:m>
                <a:r>
                  <a:rPr/>
                  <a:t> is the Bernoulli distribution. Also if </a:t>
                </a:r>
                <a14:m>
                  <m:oMath xmlns:m="http://schemas.openxmlformats.org/officeDocument/2006/math">
                    <m:sSub>
                      <m:e>
                        <m:r>
                          <m:t>X</m:t>
                        </m:r>
                      </m:e>
                      <m:sub>
                        <m:r>
                          <m:t>1</m:t>
                        </m:r>
                      </m:sub>
                    </m:sSub>
                    <m:r>
                      <m:t>,</m:t>
                    </m:r>
                    <m:sSub>
                      <m:e>
                        <m:r>
                          <m:t>X</m:t>
                        </m:r>
                      </m:e>
                      <m:sub>
                        <m:r>
                          <m:t>2</m:t>
                        </m:r>
                      </m:sub>
                    </m:sSub>
                    <m:r>
                      <m:t>,</m:t>
                    </m:r>
                    <m:r>
                      <m:t>…</m:t>
                    </m:r>
                    <m:r>
                      <m:t>,</m:t>
                    </m:r>
                    <m:sSub>
                      <m:e>
                        <m:r>
                          <m:t>X</m:t>
                        </m:r>
                      </m:e>
                      <m:sub>
                        <m:r>
                          <m:t>n</m:t>
                        </m:r>
                      </m:sub>
                    </m:sSub>
                    <m:sSub>
                      <m:e>
                        <m:r>
                          <m:t>∼</m:t>
                        </m:r>
                      </m:e>
                      <m:sub>
                        <m:r>
                          <m:t>i</m:t>
                        </m:r>
                        <m:r>
                          <m:t>i</m:t>
                        </m:r>
                        <m:r>
                          <m:t>d</m:t>
                        </m:r>
                      </m:sub>
                    </m:sSub>
                    <m:r>
                      <m:rPr>
                        <m:sty m:val="p"/>
                      </m:rPr>
                      <m:t> Bern(p)</m:t>
                    </m:r>
                  </m:oMath>
                </a14:m>
                <a:r>
                  <a:rPr/>
                  <a:t>, then </a:t>
                </a:r>
                <a14:m>
                  <m:oMath xmlns:m="http://schemas.openxmlformats.org/officeDocument/2006/math">
                    <m:r>
                      <m:t>Y</m:t>
                    </m:r>
                    <m:r>
                      <m:t>=</m:t>
                    </m:r>
                    <m:nary>
                      <m:naryPr>
                        <m:chr m:val="∑"/>
                        <m:limLoc m:val="undOvr"/>
                        <m:subHide m:val="0"/>
                        <m:supHide m:val="0"/>
                      </m:naryPr>
                      <m:sub>
                        <m:r>
                          <m:t>i</m:t>
                        </m:r>
                        <m:r>
                          <m:t>=</m:t>
                        </m:r>
                        <m:r>
                          <m:t>1</m:t>
                        </m:r>
                      </m:sub>
                      <m:sup>
                        <m:r>
                          <m:t>n</m:t>
                        </m:r>
                      </m:sup>
                      <m:e>
                        <m:sSub>
                          <m:e>
                            <m:r>
                              <m:t>X</m:t>
                            </m:r>
                          </m:e>
                          <m:sub>
                            <m:r>
                              <m:t>i</m:t>
                            </m:r>
                          </m:sub>
                        </m:sSub>
                      </m:e>
                    </m:nary>
                    <m:r>
                      <m:t>∼</m:t>
                    </m:r>
                    <m:r>
                      <m:rPr>
                        <m:sty m:val="p"/>
                      </m:rPr>
                      <m:t> Bin</m:t>
                    </m:r>
                    <m:r>
                      <m:t>(</m:t>
                    </m:r>
                    <m:r>
                      <m:t>n</m:t>
                    </m:r>
                    <m:r>
                      <m:t>,</m:t>
                    </m:r>
                    <m:r>
                      <m:t>p</m:t>
                    </m:r>
                    <m:r>
                      <m:t>)</m:t>
                    </m:r>
                  </m:oMath>
                </a14:m>
                <a:r>
                  <a:rPr/>
                  <a:t>.</a:t>
                </a:r>
              </a:p>
              <a:p>
                <a:pPr lvl="0" marL="0" indent="0">
                  <a:buNone/>
                </a:pPr>
                <a:r>
                  <a:rPr/>
                  <a:t>It is the distribution that arises if you count the number of successes among </a:t>
                </a:r>
                <a14:m>
                  <m:oMath xmlns:m="http://schemas.openxmlformats.org/officeDocument/2006/math">
                    <m:r>
                      <m:t>n</m:t>
                    </m:r>
                  </m:oMath>
                </a14:m>
                <a:r>
                  <a:rPr/>
                  <a:t> independent Bernoulli trials.</a:t>
                </a:r>
              </a:p>
              <a:p>
                <a:pPr lvl="0" marL="0" indent="0">
                  <a:buNone/>
                </a:pPr>
                <a:r>
                  <a:rPr/>
                  <a:t>Example: Counting the number of heads in 10 coin tosses.</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plotBin&lt;-</a:t>
            </a:r>
            <a:r>
              <a:rPr sz="1800" b="1">
                <a:solidFill>
                  <a:srgbClr val="007020"/>
                </a:solidFill>
                <a:latin typeface="Courier"/>
              </a:rPr>
              <a:t>function</a:t>
            </a:r>
            <a:r>
              <a:rPr sz="1800">
                <a:latin typeface="Courier"/>
              </a:rPr>
              <a:t>(n,p,col,</a:t>
            </a:r>
            <a:r>
              <a:rPr sz="1800">
                <a:solidFill>
                  <a:srgbClr val="902000"/>
                </a:solidFill>
                <a:latin typeface="Courier"/>
              </a:rPr>
              <a:t>maxN=</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,n,</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dbinom</a:t>
            </a:r>
            <a:r>
              <a:rPr sz="1800">
                <a:latin typeface="Courier"/>
              </a:rPr>
              <a:t>(x,</a:t>
            </a:r>
            <a:r>
              <a:rPr sz="1800">
                <a:solidFill>
                  <a:srgbClr val="902000"/>
                </a:solidFill>
                <a:latin typeface="Courier"/>
              </a:rPr>
              <a:t>size=</a:t>
            </a:r>
            <a:r>
              <a:rPr sz="1800">
                <a:latin typeface="Courier"/>
              </a:rPr>
              <a:t>n,</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"Binomial with n="</a:t>
            </a:r>
            <a:r>
              <a:rPr sz="1800">
                <a:latin typeface="Courier"/>
              </a:rPr>
              <a:t>,n,</a:t>
            </a:r>
            <a:r>
              <a:rPr sz="1800">
                <a:solidFill>
                  <a:srgbClr val="4070A0"/>
                </a:solidFill>
                <a:latin typeface="Courier"/>
              </a:rPr>
              <a:t>",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maxN)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,maxN</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plotBin</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plotBin</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plotBin</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plotBin</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plotBin</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plotBin</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Multinomial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You can generalise the binomial to events with more than 2 outcomes.</a:t>
                </a:r>
              </a:p>
              <a:p>
                <a:pPr lvl="0" marL="0" indent="0">
                  <a:buNone/>
                </a:pPr>
                <a14:m>
                  <m:oMathPara xmlns:m="http://schemas.openxmlformats.org/officeDocument/2006/math">
                    <m:oMathParaPr>
                      <m:jc m:val="center"/>
                    </m:oMathParaPr>
                    <m:oMath>
                      <m:r>
                        <m:t> </m:t>
                      </m:r>
                    </m:oMath>
                  </m:oMathPara>
                </a14:m>
              </a:p>
              <a:p>
                <a:pPr lvl="0" marL="0" indent="0">
                  <a:buNone/>
                </a:pPr>
                <a:r>
                  <a:rPr/>
                  <a:t>This yields the multinomial distribution.</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repeat this 1000 times:</a:t>
            </a:r>
          </a:p>
          <a:p>
            <a:pPr lvl="0" marL="1270000" indent="0">
              <a:buNone/>
            </a:pPr>
            <a:r>
              <a:rPr sz="1800">
                <a:latin typeface="Courier"/>
              </a:rPr>
              <a:t>H&lt;-</a:t>
            </a:r>
            <a:r>
              <a:rPr sz="1800" b="1">
                <a:solidFill>
                  <a:srgbClr val="007020"/>
                </a:solidFill>
                <a:latin typeface="Courier"/>
              </a:rPr>
              <a:t>rbinom</a:t>
            </a:r>
            <a:r>
              <a:rPr sz="1800">
                <a:latin typeface="Courier"/>
              </a:rPr>
              <a:t>(</a:t>
            </a:r>
            <a:r>
              <a:rPr sz="1800">
                <a:solidFill>
                  <a:srgbClr val="40A070"/>
                </a:solidFill>
                <a:latin typeface="Courier"/>
              </a:rPr>
              <a:t>1000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0.5</a:t>
            </a:r>
            <a:r>
              <a:rPr sz="1800">
                <a:latin typeface="Courier"/>
              </a:rPr>
              <a:t>)</a:t>
            </a:r>
            <a:br/>
            <a:br/>
            <a:r>
              <a:rPr sz="1800" b="1">
                <a:solidFill>
                  <a:srgbClr val="007020"/>
                </a:solidFill>
                <a:latin typeface="Courier"/>
              </a:rPr>
              <a:t>tibble</a:t>
            </a:r>
            <a:r>
              <a:rPr sz="1800">
                <a:latin typeface="Courier"/>
              </a:rPr>
              <a:t>(H)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H))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heads"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Poisson</m:t>
                    </m:r>
                    <m:r>
                      <m:t>(</m:t>
                    </m:r>
                    <m:r>
                      <m:t>λ</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λ</m:t>
                                        </m:r>
                                      </m:e>
                                      <m:sup>
                                        <m:r>
                                          <m:t>x</m:t>
                                        </m:r>
                                      </m:sup>
                                    </m:sSup>
                                    <m:sSup>
                                      <m:e>
                                        <m:r>
                                          <m:t>e</m:t>
                                        </m:r>
                                      </m:e>
                                      <m:sup>
                                        <m:r>
                                          <m:t>−</m:t>
                                        </m:r>
                                        <m:r>
                                          <m:t>λ</m:t>
                                        </m:r>
                                      </m:sup>
                                    </m:sSup>
                                  </m:num>
                                  <m:den>
                                    <m:r>
                                      <m:t>x</m:t>
                                    </m:r>
                                    <m:r>
                                      <m:t>!</m:t>
                                    </m:r>
                                  </m:den>
                                </m:f>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λ</m:t>
                      </m:r>
                      <m:r>
                        <m:t>,</m:t>
                      </m:r>
                      <m:r>
                        <m:t> </m:t>
                      </m:r>
                      <m:r>
                        <m:t>V</m:t>
                      </m:r>
                      <m:r>
                        <m:t>a</m:t>
                      </m:r>
                      <m:r>
                        <m:t>r</m:t>
                      </m:r>
                      <m:r>
                        <m:t>(</m:t>
                      </m:r>
                      <m:r>
                        <m:t>X</m:t>
                      </m:r>
                      <m:r>
                        <m:t>)</m:t>
                      </m:r>
                      <m:r>
                        <m:t>=</m:t>
                      </m:r>
                      <m:r>
                        <m:t>λ</m:t>
                      </m:r>
                    </m:oMath>
                  </m:oMathPara>
                </a14:m>
              </a:p>
              <a:p>
                <a:pPr lvl="0" marL="0" indent="0">
                  <a:buNone/>
                </a:pPr>
                <a:r>
                  <a:rPr/>
                  <a:t>This distribution arises if you count the number of events that occur during a fixed interval, with </a:t>
                </a:r>
                <a14:m>
                  <m:oMath xmlns:m="http://schemas.openxmlformats.org/officeDocument/2006/math">
                    <m:r>
                      <m:t>λ</m:t>
                    </m:r>
                  </m:oMath>
                </a14:m>
                <a:r>
                  <a:rPr/>
                  <a:t> the rate with which events occur.</a:t>
                </a:r>
              </a:p>
              <a:p>
                <a:pPr lvl="0" marL="0" indent="0">
                  <a:buNone/>
                </a:pPr>
                <a:r>
                  <a:rPr/>
                  <a:t>The Poisson distribution is a limiting case of the Binomial:</a:t>
                </a:r>
              </a:p>
              <a:p>
                <a:pPr lvl="0" marL="0" indent="0">
                  <a:buNone/>
                </a:pPr>
                <a:r>
                  <a:rPr/>
                  <a:t>Let </a:t>
                </a:r>
                <a14:m>
                  <m:oMath xmlns:m="http://schemas.openxmlformats.org/officeDocument/2006/math">
                    <m:sSub>
                      <m:e>
                        <m:r>
                          <m:t>X</m:t>
                        </m:r>
                      </m:e>
                      <m:sub>
                        <m:r>
                          <m:t>n</m:t>
                        </m:r>
                      </m:sub>
                    </m:sSub>
                    <m:r>
                      <m:t>∼</m:t>
                    </m:r>
                    <m:r>
                      <m:rPr>
                        <m:sty m:val="p"/>
                      </m:rPr>
                      <m:t> Bin</m:t>
                    </m:r>
                    <m:r>
                      <m:t>(</m:t>
                    </m:r>
                    <m:r>
                      <m:t>n</m:t>
                    </m:r>
                    <m:r>
                      <m:t>,</m:t>
                    </m:r>
                    <m:r>
                      <m:t>p</m:t>
                    </m:r>
                    <m:r>
                      <m:t>)</m:t>
                    </m:r>
                  </m:oMath>
                </a14:m>
                <a:r>
                  <a:rPr/>
                  <a:t> and </a:t>
                </a:r>
                <a14:m>
                  <m:oMath xmlns:m="http://schemas.openxmlformats.org/officeDocument/2006/math">
                    <m:r>
                      <m:t>Y</m:t>
                    </m:r>
                    <m:r>
                      <m:t>=</m:t>
                    </m:r>
                    <m:sSub>
                      <m:e>
                        <m:r>
                          <m:rPr>
                            <m:sty m:val="p"/>
                          </m:rPr>
                          <m:t>lim</m:t>
                        </m:r>
                      </m:e>
                      <m:sub>
                        <m:r>
                          <m:t>n</m:t>
                        </m:r>
                        <m:r>
                          <m:t>→</m:t>
                        </m:r>
                        <m:r>
                          <m:t>∞</m:t>
                        </m:r>
                        <m:r>
                          <m:t>,</m:t>
                        </m:r>
                        <m:r>
                          <m:t>p</m:t>
                        </m:r>
                        <m:r>
                          <m:t>→</m:t>
                        </m:r>
                        <m:r>
                          <m:t>0</m:t>
                        </m:r>
                      </m:sub>
                    </m:sSub>
                    <m:sSub>
                      <m:e>
                        <m:r>
                          <m:t>X</m:t>
                        </m:r>
                      </m:e>
                      <m:sub>
                        <m:r>
                          <m:t>n</m:t>
                        </m:r>
                      </m:sub>
                    </m:sSub>
                  </m:oMath>
                </a14:m>
                <a:r>
                  <a:rPr/>
                  <a:t>.</a:t>
                </a:r>
              </a:p>
              <a:p>
                <a:pPr lvl="0" marL="0" indent="0">
                  <a:buNone/>
                </a:pPr>
                <a:r>
                  <a:rPr/>
                  <a:t>If </a:t>
                </a:r>
                <a14:m>
                  <m:oMath xmlns:m="http://schemas.openxmlformats.org/officeDocument/2006/math">
                    <m:r>
                      <m:t>n</m:t>
                    </m:r>
                    <m:r>
                      <m:t>p</m:t>
                    </m:r>
                  </m:oMath>
                </a14:m>
                <a:r>
                  <a:rPr/>
                  <a:t> is kept fixed, then </a:t>
                </a:r>
                <a14:m>
                  <m:oMath xmlns:m="http://schemas.openxmlformats.org/officeDocument/2006/math">
                    <m:r>
                      <m:t>Y</m:t>
                    </m:r>
                    <m:r>
                      <m:t>∼</m:t>
                    </m:r>
                    <m:r>
                      <m:rPr>
                        <m:sty m:val="p"/>
                      </m:rPr>
                      <m:t> Poisson</m:t>
                    </m:r>
                    <m:r>
                      <m:t>(</m:t>
                    </m:r>
                    <m:r>
                      <m:t>λ</m:t>
                    </m:r>
                    <m:r>
                      <m:t>)</m:t>
                    </m:r>
                  </m:oMath>
                </a14:m>
                <a:r>
                  <a:rPr/>
                  <a:t> with rate </a:t>
                </a:r>
                <a14:m>
                  <m:oMath xmlns:m="http://schemas.openxmlformats.org/officeDocument/2006/math">
                    <m:r>
                      <m:t>λ</m:t>
                    </m:r>
                    <m:r>
                      <m:t>=</m:t>
                    </m:r>
                    <m:r>
                      <m:t>n</m:t>
                    </m:r>
                    <m:r>
                      <m:t>p</m:t>
                    </m:r>
                  </m:oMath>
                </a14:m>
                <a:r>
                  <a:rPr/>
                  <a:t>.</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Examples:</a:t>
                </a:r>
              </a:p>
              <a:p>
                <a:pPr lvl="0" marL="0" indent="0">
                  <a:buNone/>
                </a:pPr>
                <a14:m>
                  <m:oMathPara xmlns:m="http://schemas.openxmlformats.org/officeDocument/2006/math">
                    <m:oMathParaPr>
                      <m:jc m:val="center"/>
                    </m:oMathParaPr>
                    <m:oMath>
                      <m:r>
                        <m:t> </m:t>
                      </m:r>
                    </m:oMath>
                  </m:oMathPara>
                </a14:m>
              </a:p>
              <a:p>
                <a:pPr lvl="1"/>
                <a:r>
                  <a:rPr/>
                  <a:t>number of mutations on strand of DNA per unit time,</a:t>
                </a:r>
              </a:p>
              <a:p>
                <a:pPr lvl="1"/>
                <a:r>
                  <a:rPr/>
                  <a:t>number of asthma patient arrivals within a given hour of a walk-in clinic</a:t>
                </a:r>
              </a:p>
              <a:p>
                <a:pPr lvl="1"/>
                <a:r>
                  <a:rPr/>
                  <a:t>number of births, deaths, …, over a given period</a:t>
                </a:r>
              </a:p>
              <a:p>
                <a:pPr lvl="1"/>
                <a:r>
                  <a:rPr/>
                  <a:t>number of photons hitting a telescope image sensor</a:t>
                </a:r>
              </a:p>
              <a:p>
                <a:pPr lvl="1"/>
                <a:r>
                  <a:rPr/>
                  <a:t>…</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Poisson</a:t>
            </a:r>
          </a:p>
        </p:txBody>
      </p:sp>
      <p:pic>
        <p:nvPicPr>
          <p:cNvPr descr="images/poisson.jpg" id="0" name="Picture 1"/>
          <p:cNvPicPr>
            <a:picLocks noGrp="1" noChangeAspect="1"/>
          </p:cNvPicPr>
          <p:nvPr/>
        </p:nvPicPr>
        <p:blipFill>
          <a:blip r:embed="rId2"/>
          <a:stretch>
            <a:fillRect/>
          </a:stretch>
        </p:blipFill>
        <p:spPr bwMode="auto">
          <a:xfrm>
            <a:off x="4330700" y="1816100"/>
            <a:ext cx="35433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Sim?on</a:t>
            </a:r>
            <a:r>
              <a:rPr/>
              <a:t> </a:t>
            </a:r>
            <a:r>
              <a:rPr/>
              <a:t>Denis</a:t>
            </a:r>
            <a:r>
              <a:rPr/>
              <a:t> </a:t>
            </a:r>
            <a:r>
              <a:rPr/>
              <a:t>Poisson</a:t>
            </a:r>
            <a:r>
              <a:rPr/>
              <a:t> </a:t>
            </a:r>
            <a:r>
              <a:rPr/>
              <a:t>(public</a:t>
            </a:r>
            <a:r>
              <a:rPr/>
              <a:t> </a:t>
            </a:r>
            <a:r>
              <a:rPr/>
              <a:t>domain</a:t>
            </a:r>
            <a:r>
              <a:rPr/>
              <a:t> </a:t>
            </a:r>
            <a:r>
              <a:rPr/>
              <a:t>/</a:t>
            </a:r>
            <a:r>
              <a:rPr/>
              <a:t> </a:t>
            </a:r>
            <a:r>
              <a:rPr/>
              <a:t>Wikipedia)</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plotPois&lt;-</a:t>
            </a:r>
            <a:r>
              <a:rPr sz="1800" b="1">
                <a:solidFill>
                  <a:srgbClr val="007020"/>
                </a:solidFill>
                <a:latin typeface="Courier"/>
              </a:rPr>
              <a:t>function</a:t>
            </a:r>
            <a:r>
              <a:rPr sz="1800">
                <a:latin typeface="Courier"/>
              </a:rPr>
              <a:t>(lambda,col,</a:t>
            </a:r>
            <a:r>
              <a:rPr sz="1800">
                <a:solidFill>
                  <a:srgbClr val="902000"/>
                </a:solidFill>
                <a:latin typeface="Courier"/>
              </a:rPr>
              <a:t>maxK=</a:t>
            </a:r>
            <a:r>
              <a:rPr sz="1800">
                <a:solidFill>
                  <a:srgbClr val="40A070"/>
                </a:solidFill>
                <a:latin typeface="Courier"/>
              </a:rPr>
              <a:t>10</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,maxK,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dpois</a:t>
            </a:r>
            <a:r>
              <a:rPr sz="1800">
                <a:latin typeface="Courier"/>
              </a:rPr>
              <a:t>(x,</a:t>
            </a:r>
            <a:r>
              <a:rPr sz="1800">
                <a:solidFill>
                  <a:srgbClr val="902000"/>
                </a:solidFill>
                <a:latin typeface="Courier"/>
              </a:rPr>
              <a:t>lambda=</a:t>
            </a:r>
            <a:r>
              <a:rPr sz="1800">
                <a:latin typeface="Courier"/>
              </a:rPr>
              <a:t>lambda)</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"Poisson with rate="</a:t>
            </a:r>
            <a:r>
              <a:rPr sz="1800">
                <a:latin typeface="Courier"/>
              </a:rPr>
              <a:t>,lambda))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plotPois</a:t>
            </a:r>
            <a:r>
              <a:rPr sz="1800">
                <a:latin typeface="Courier"/>
              </a:rPr>
              <a:t>(</a:t>
            </a:r>
            <a:r>
              <a:rPr sz="1800">
                <a:solidFill>
                  <a:srgbClr val="40A070"/>
                </a:solidFill>
                <a:latin typeface="Courier"/>
              </a:rPr>
              <a:t>0</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plotPois</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plotPois</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plotPois</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plotPois</a:t>
            </a:r>
            <a:r>
              <a:rPr sz="1800">
                <a:latin typeface="Courier"/>
              </a:rPr>
              <a:t>(</a:t>
            </a:r>
            <a:r>
              <a:rPr sz="1800">
                <a:solidFill>
                  <a:srgbClr val="40A070"/>
                </a:solidFill>
                <a:latin typeface="Courier"/>
              </a:rPr>
              <a:t>3</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plotPois</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NB</m:t>
                    </m:r>
                    <m:r>
                      <m:t>(</m:t>
                    </m:r>
                    <m:r>
                      <m:t>k</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d>
                                  <m:dPr>
                                    <m:begChr m:val="("/>
                                    <m:endChr m:val=")"/>
                                    <m:grow/>
                                  </m:dPr>
                                  <m:e>
                                    <m:f>
                                      <m:fPr>
                                        <m:type m:val="noBar"/>
                                      </m:fPr>
                                      <m:num>
                                        <m:r>
                                          <m:t>x</m:t>
                                        </m:r>
                                        <m:r>
                                          <m:t>+</m:t>
                                        </m:r>
                                        <m:r>
                                          <m:t>k</m:t>
                                        </m:r>
                                        <m:r>
                                          <m:t>−</m:t>
                                        </m:r>
                                        <m:r>
                                          <m:t>1</m:t>
                                        </m:r>
                                      </m:num>
                                      <m:den>
                                        <m:r>
                                          <m:t>x</m:t>
                                        </m:r>
                                      </m:den>
                                    </m:f>
                                  </m:e>
                                </m:d>
                                <m:r>
                                  <m:t> </m:t>
                                </m:r>
                                <m:sSup>
                                  <m:e>
                                    <m:r>
                                      <m:t>p</m:t>
                                    </m:r>
                                  </m:e>
                                  <m:sup>
                                    <m:r>
                                      <m:t>k</m:t>
                                    </m:r>
                                  </m:sup>
                                </m:sSup>
                                <m:r>
                                  <m:t> </m:t>
                                </m:r>
                                <m:r>
                                  <m:t>(</m:t>
                                </m:r>
                                <m:r>
                                  <m:t>1</m:t>
                                </m:r>
                                <m:r>
                                  <m:t>−</m:t>
                                </m:r>
                                <m:r>
                                  <m:t>p</m:t>
                                </m:r>
                                <m:sSup>
                                  <m:e>
                                    <m:r>
                                      <m:t>)</m:t>
                                    </m:r>
                                  </m:e>
                                  <m:sup>
                                    <m:r>
                                      <m:t>x</m:t>
                                    </m:r>
                                  </m:sup>
                                </m:sSup>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k</m:t>
                          </m:r>
                          <m:r>
                            <m:t>(</m:t>
                          </m:r>
                          <m:r>
                            <m:t>1</m:t>
                          </m:r>
                          <m:r>
                            <m:t>−</m:t>
                          </m:r>
                          <m:r>
                            <m:t>p</m:t>
                          </m:r>
                          <m:r>
                            <m:t>)</m:t>
                          </m:r>
                        </m:num>
                        <m:den>
                          <m:r>
                            <m:t>p</m:t>
                          </m:r>
                        </m:den>
                      </m:f>
                      <m:r>
                        <m:t>,</m:t>
                      </m:r>
                      <m:r>
                        <m:t> </m:t>
                      </m:r>
                      <m:r>
                        <m:t>V</m:t>
                      </m:r>
                      <m:r>
                        <m:t>a</m:t>
                      </m:r>
                      <m:r>
                        <m:t>r</m:t>
                      </m:r>
                      <m:r>
                        <m:t>(</m:t>
                      </m:r>
                      <m:r>
                        <m:t>X</m:t>
                      </m:r>
                      <m:r>
                        <m:t>)</m:t>
                      </m:r>
                      <m:r>
                        <m:t>=</m:t>
                      </m:r>
                      <m:f>
                        <m:fPr>
                          <m:type m:val="bar"/>
                        </m:fPr>
                        <m:num>
                          <m:r>
                            <m:t>k</m:t>
                          </m:r>
                          <m:r>
                            <m:t>(</m:t>
                          </m:r>
                          <m:r>
                            <m:t>1</m:t>
                          </m:r>
                          <m:r>
                            <m:t>−</m:t>
                          </m:r>
                          <m:r>
                            <m:t>p</m:t>
                          </m:r>
                          <m:r>
                            <m:t>)</m:t>
                          </m:r>
                        </m:num>
                        <m:den>
                          <m:sSup>
                            <m:e>
                              <m:r>
                                <m:t>p</m:t>
                              </m:r>
                            </m:e>
                            <m:sup>
                              <m:r>
                                <m:t>2</m:t>
                              </m:r>
                            </m:sup>
                          </m:sSup>
                        </m:den>
                      </m:f>
                    </m:oMath>
                  </m:oMathPara>
                </a14:m>
              </a:p>
              <a:p>
                <a:pPr lvl="0" marL="0" indent="0">
                  <a:buNone/>
                </a:pPr>
                <a:r>
                  <a:rPr/>
                  <a:t>This distribution arises if you count the number of failures in a sequence of identical and independent Bernoulli trials, each with probability of success </a:t>
                </a:r>
                <a14:m>
                  <m:oMath xmlns:m="http://schemas.openxmlformats.org/officeDocument/2006/math">
                    <m:r>
                      <m:t>p</m:t>
                    </m:r>
                  </m:oMath>
                </a14:m>
                <a:r>
                  <a:rPr/>
                  <a:t>, until </a:t>
                </a:r>
                <a14:m>
                  <m:oMath xmlns:m="http://schemas.openxmlformats.org/officeDocument/2006/math">
                    <m:r>
                      <m:t>k</m:t>
                    </m:r>
                  </m:oMath>
                </a14:m>
                <a:r>
                  <a:rPr/>
                  <a:t> successes have been reached.</a:t>
                </a:r>
              </a:p>
              <a:p>
                <a:pPr lvl="0" marL="0" indent="0">
                  <a:buNone/>
                </a:pPr>
                <a:r>
                  <a:rPr/>
                  <a:t>This is the parameterisation R is using.</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many alternative formulations / parameterisations for the Negative Binomial, so always check you know what the parameters mean (e.g. count the number of successes until a fixed number of failures have been reached).</a:t>
            </a:r>
          </a:p>
          <a:p>
            <a:pPr lvl="0" marL="0" indent="0">
              <a:buNone/>
            </a:pPr>
            <a:r>
              <a:rPr/>
              <a:t>Like the Poisson distribution, the negative binomial distribution is used in count data models. Unlike the Poisson it has 2 parameters, so is particularly useful when your counts show signs of overdispersion (i.e. larger variance than mean).</a:t>
            </a:r>
          </a:p>
          <a:p>
            <a:pPr lvl="0" marL="0" indent="0">
              <a:buNone/>
            </a:pPr>
            <a:r>
              <a:rPr/>
              <a:t>The negative binomial can be derived as a Gamma-Poisson mixture: Poisson distribution with variable rate parameter having a Gamma distribution.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14:m>
                  <m:oMathPara xmlns:m="http://schemas.openxmlformats.org/officeDocument/2006/math">
                    <m:oMathParaPr>
                      <m:jc m:val="center"/>
                    </m:oMathParaPr>
                    <m:oMath>
                      <m:r>
                        <m:t> </m:t>
                      </m:r>
                    </m:oMath>
                  </m:oMathPara>
                </a14:m>
              </a:p>
              <a:p>
                <a:pPr lvl="1"/>
                <a:r>
                  <a:rPr/>
                  <a:t>number of co-localised distant fragments in a genomic conformation capture experiment.</a:t>
                </a:r>
              </a:p>
              <a:p>
                <a:pPr lvl="1"/>
                <a:r>
                  <a:rPr/>
                  <a:t>read counts per transcript in NGS transcriptomic data</a:t>
                </a:r>
              </a:p>
              <a:p>
                <a:pPr lvl="1"/>
                <a:r>
                  <a:rPr/>
                  <a:t>number of larvae in a field</a:t>
                </a:r>
              </a:p>
              <a:p>
                <a:pPr lvl="1"/>
                <a:r>
                  <a:rPr/>
                  <a:t>…</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Negative</a:t>
            </a:r>
            <a:r>
              <a:rPr/>
              <a:t> </a:t>
            </a:r>
            <a:r>
              <a:rPr/>
              <a:t>binomial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plotNB&lt;-</a:t>
            </a:r>
            <a:r>
              <a:rPr sz="1800" b="1">
                <a:solidFill>
                  <a:srgbClr val="007020"/>
                </a:solidFill>
                <a:latin typeface="Courier"/>
              </a:rPr>
              <a:t>function</a:t>
            </a:r>
            <a:r>
              <a:rPr sz="1800">
                <a:latin typeface="Courier"/>
              </a:rPr>
              <a:t>(k,p,col,</a:t>
            </a:r>
            <a:r>
              <a:rPr sz="1800">
                <a:solidFill>
                  <a:srgbClr val="902000"/>
                </a:solidFill>
                <a:latin typeface="Courier"/>
              </a:rPr>
              <a:t>maxK=</a:t>
            </a:r>
            <a:r>
              <a:rPr sz="1800">
                <a:solidFill>
                  <a:srgbClr val="40A070"/>
                </a:solidFill>
                <a:latin typeface="Courier"/>
              </a:rPr>
              <a:t>25</a:t>
            </a:r>
            <a:r>
              <a:rPr sz="1800">
                <a:latin typeface="Courier"/>
              </a:rPr>
              <a:t>){</a:t>
            </a:r>
            <a:b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,maxK,</a:t>
            </a:r>
            <a:r>
              <a:rPr sz="1800">
                <a:solidFill>
                  <a:srgbClr val="902000"/>
                </a:solidFill>
                <a:latin typeface="Courier"/>
              </a:rPr>
              <a:t>by=</a:t>
            </a:r>
            <a:r>
              <a:rPr sz="1800">
                <a:solidFill>
                  <a:srgbClr val="40A070"/>
                </a:solidFill>
                <a:latin typeface="Courier"/>
              </a:rPr>
              <a:t>1</a:t>
            </a:r>
            <a:r>
              <a:rPr sz="1800">
                <a:latin typeface="Courier"/>
              </a:rPr>
              <a:t>)</a:t>
            </a:r>
            <a:br/>
            <a:r>
              <a:rPr sz="1800">
                <a:latin typeface="Courier"/>
              </a:rPr>
              <a:t>  px&lt;-</a:t>
            </a:r>
            <a:r>
              <a:rPr sz="1800" b="1">
                <a:solidFill>
                  <a:srgbClr val="007020"/>
                </a:solidFill>
                <a:latin typeface="Courier"/>
              </a:rPr>
              <a:t>dnbinom</a:t>
            </a:r>
            <a:r>
              <a:rPr sz="1800">
                <a:latin typeface="Courier"/>
              </a:rPr>
              <a:t>(x,</a:t>
            </a:r>
            <a:r>
              <a:rPr sz="1800">
                <a:solidFill>
                  <a:srgbClr val="902000"/>
                </a:solidFill>
                <a:latin typeface="Courier"/>
              </a:rPr>
              <a:t>size=</a:t>
            </a:r>
            <a:r>
              <a:rPr sz="1800">
                <a:latin typeface="Courier"/>
              </a:rPr>
              <a:t>k,</a:t>
            </a:r>
            <a:r>
              <a:rPr sz="1800">
                <a:solidFill>
                  <a:srgbClr val="902000"/>
                </a:solidFill>
                <a:latin typeface="Courier"/>
              </a:rPr>
              <a:t>prob=</a:t>
            </a:r>
            <a:r>
              <a:rPr sz="1800">
                <a:latin typeface="Courier"/>
              </a:rPr>
              <a:t>p)</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fill=</a:t>
            </a:r>
            <a:r>
              <a:rPr sz="1800">
                <a:latin typeface="Courier"/>
              </a:rPr>
              <a:t>col)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"Negative binomial with k="</a:t>
            </a:r>
            <a:r>
              <a:rPr sz="1800">
                <a:latin typeface="Courier"/>
              </a:rPr>
              <a:t>,k,</a:t>
            </a:r>
            <a:r>
              <a:rPr sz="1800">
                <a:solidFill>
                  <a:srgbClr val="4070A0"/>
                </a:solidFill>
                <a:latin typeface="Courier"/>
              </a:rPr>
              <a:t>", p="</a:t>
            </a:r>
            <a:r>
              <a:rPr sz="1800">
                <a:latin typeface="Courier"/>
              </a:rPr>
              <a:t>,p))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r>
              <a:rPr sz="1800">
                <a:solidFill>
                  <a:srgbClr val="902000"/>
                </a:solidFill>
                <a:latin typeface="Courier"/>
              </a:rPr>
              <a:t>breaks=</a:t>
            </a:r>
            <a:r>
              <a:rPr sz="1800">
                <a:solidFill>
                  <a:srgbClr val="40A070"/>
                </a:solidFill>
                <a:latin typeface="Courier"/>
              </a:rPr>
              <a:t>0</a:t>
            </a:r>
            <a:r>
              <a:rPr sz="1800">
                <a:solidFill>
                  <a:srgbClr val="666666"/>
                </a:solidFill>
                <a:latin typeface="Courier"/>
              </a:rPr>
              <a:t>:</a:t>
            </a:r>
            <a:r>
              <a:rPr sz="1800">
                <a:latin typeface="Courier"/>
              </a:rPr>
              <a:t>maxK)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0.5</a:t>
            </a:r>
            <a:r>
              <a:rPr sz="1800">
                <a:latin typeface="Courier"/>
              </a:rPr>
              <a:t>,maxK</a:t>
            </a:r>
            <a:r>
              <a:rPr sz="1800">
                <a:solidFill>
                  <a:srgbClr val="40A070"/>
                </a:solidFill>
                <a:latin typeface="Courier"/>
              </a:rPr>
              <a:t>+0.5</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plotNB</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plotNB</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plotNB</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0.25</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plotNB</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"greenyellow"</a:t>
            </a:r>
            <a:r>
              <a:rPr sz="1800">
                <a:latin typeface="Courier"/>
              </a:rPr>
              <a:t>)</a:t>
            </a:r>
            <a:br/>
            <a:r>
              <a:rPr sz="1800">
                <a:latin typeface="Courier"/>
              </a:rPr>
              <a:t>g5&lt;-</a:t>
            </a:r>
            <a:r>
              <a:rPr sz="1800" b="1">
                <a:solidFill>
                  <a:srgbClr val="007020"/>
                </a:solidFill>
                <a:latin typeface="Courier"/>
              </a:rPr>
              <a:t>plotNB</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"mediumorchid"</a:t>
            </a:r>
            <a:r>
              <a:rPr sz="1800">
                <a:latin typeface="Courier"/>
              </a:rPr>
              <a:t>); g6&lt;-</a:t>
            </a:r>
            <a:r>
              <a:rPr sz="1800" b="1">
                <a:solidFill>
                  <a:srgbClr val="007020"/>
                </a:solidFill>
                <a:latin typeface="Courier"/>
              </a:rPr>
              <a:t>plotNB</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0.6</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(g1,g2,g3,g4,g5,g6,</a:t>
            </a:r>
            <a:r>
              <a:rPr sz="1800">
                <a:solidFill>
                  <a:srgbClr val="902000"/>
                </a:solidFill>
                <a:latin typeface="Courier"/>
              </a:rPr>
              <a:t>ncol=</a:t>
            </a:r>
            <a:r>
              <a:rPr sz="1800">
                <a:solidFill>
                  <a:srgbClr val="40A070"/>
                </a:solidFill>
                <a:latin typeface="Courier"/>
              </a:rPr>
              <a:t>3</a:t>
            </a:r>
            <a:r>
              <a:rPr sz="1800">
                <a:latin typeface="Courier"/>
              </a:rPr>
              <a: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7-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Geometric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Geo</m:t>
                    </m:r>
                    <m:r>
                      <m:t>(</m:t>
                    </m:r>
                    <m:r>
                      <m:t>p</m:t>
                    </m:r>
                    <m:r>
                      <m:t>)</m:t>
                    </m:r>
                  </m:oMath>
                </a14:m>
                <a:r>
                  <a:rPr/>
                  <a:t> if</a:t>
                </a:r>
              </a:p>
              <a:p>
                <a:pPr lvl="0" marL="0" indent="0">
                  <a:buNone/>
                </a:pPr>
                <a14:m>
                  <m:oMathPara xmlns:m="http://schemas.openxmlformats.org/officeDocument/2006/math">
                    <m:oMathParaPr>
                      <m:jc m:val="center"/>
                    </m:oMathParaPr>
                    <m:oMath>
                      <m:r>
                        <m:t>P</m:t>
                      </m:r>
                      <m:r>
                        <m:t>(</m:t>
                      </m:r>
                      <m:r>
                        <m:t>X</m:t>
                      </m:r>
                      <m:r>
                        <m:t>=</m:t>
                      </m:r>
                      <m:r>
                        <m:t>x</m:t>
                      </m:r>
                      <m:r>
                        <m:t>)</m:t>
                      </m:r>
                      <m:r>
                        <m:t>=</m:t>
                      </m:r>
                      <m:d>
                        <m:dPr>
                          <m:begChr m:val="{"/>
                          <m:endChr m:val=""/>
                          <m:grow/>
                        </m:dPr>
                        <m:e>
                          <m:m>
                            <m:mPr>
                              <m:baseJc m:val="center"/>
                              <m:plcHide m:val="1"/>
                              <m:mcs>
                                <m:mc>
                                  <m:mcPr>
                                    <m:mcJc m:val="left"/>
                                    <m:count m:val="1"/>
                                  </m:mcPr>
                                </m:mc>
                                <m:mc>
                                  <m:mcPr>
                                    <m:mcJc m:val="left"/>
                                    <m:count m:val="1"/>
                                  </m:mcPr>
                                </m:mc>
                              </m:mcs>
                            </m:mPr>
                            <m:mr>
                              <m:e>
                                <m:r>
                                  <m:t>p</m:t>
                                </m:r>
                                <m:r>
                                  <m:t> </m:t>
                                </m:r>
                                <m:r>
                                  <m:t>(</m:t>
                                </m:r>
                                <m:r>
                                  <m:t>1</m:t>
                                </m:r>
                                <m:r>
                                  <m:t>−</m:t>
                                </m:r>
                                <m:r>
                                  <m:t>p</m:t>
                                </m:r>
                                <m:sSup>
                                  <m:e>
                                    <m:r>
                                      <m:t>)</m:t>
                                    </m:r>
                                  </m:e>
                                  <m:sup>
                                    <m:r>
                                      <m:t>x</m:t>
                                    </m:r>
                                    <m:r>
                                      <m:t>−</m:t>
                                    </m:r>
                                    <m:r>
                                      <m:t>1</m:t>
                                    </m:r>
                                  </m:sup>
                                </m:sSup>
                              </m:e>
                              <m:e>
                                <m:r>
                                  <m:rPr>
                                    <m:sty m:val="p"/>
                                  </m:rPr>
                                  <m:t> if </m:t>
                                </m:r>
                                <m:r>
                                  <m:t>x</m:t>
                                </m:r>
                                <m:r>
                                  <m:t>∈</m:t>
                                </m:r>
                                <m:r>
                                  <m:t>{</m:t>
                                </m:r>
                                <m:r>
                                  <m:t>0</m:t>
                                </m:r>
                                <m:r>
                                  <m:t>,</m:t>
                                </m:r>
                                <m:r>
                                  <m:t>1</m:t>
                                </m:r>
                                <m:r>
                                  <m:t>,</m:t>
                                </m:r>
                                <m:r>
                                  <m:t>2</m:t>
                                </m:r>
                                <m:r>
                                  <m:t>,</m:t>
                                </m:r>
                                <m:r>
                                  <m:t>3</m:t>
                                </m:r>
                                <m:r>
                                  <m:t>…</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1</m:t>
                          </m:r>
                        </m:num>
                        <m:den>
                          <m:r>
                            <m:t>p</m:t>
                          </m:r>
                        </m:den>
                      </m:f>
                      <m:r>
                        <m:t>,</m:t>
                      </m:r>
                      <m:r>
                        <m:t> </m:t>
                      </m:r>
                      <m:r>
                        <m:t>V</m:t>
                      </m:r>
                      <m:r>
                        <m:t>a</m:t>
                      </m:r>
                      <m:r>
                        <m:t>r</m:t>
                      </m:r>
                      <m:r>
                        <m:t>(</m:t>
                      </m:r>
                      <m:r>
                        <m:t>X</m:t>
                      </m:r>
                      <m:r>
                        <m:t>)</m:t>
                      </m:r>
                      <m:r>
                        <m:t>=</m:t>
                      </m:r>
                      <m:f>
                        <m:fPr>
                          <m:type m:val="bar"/>
                        </m:fPr>
                        <m:num>
                          <m:r>
                            <m:t>1</m:t>
                          </m:r>
                          <m:r>
                            <m:t>−</m:t>
                          </m:r>
                          <m:r>
                            <m:t>p</m:t>
                          </m:r>
                        </m:num>
                        <m:den>
                          <m:sSup>
                            <m:e>
                              <m:r>
                                <m:t>p</m:t>
                              </m:r>
                            </m:e>
                            <m:sup>
                              <m:r>
                                <m:t>2</m:t>
                              </m:r>
                            </m:sup>
                          </m:sSup>
                        </m:den>
                      </m:f>
                    </m:oMath>
                  </m:oMathPara>
                </a14:m>
              </a:p>
              <a:p>
                <a:pPr lvl="0" marL="0" indent="0">
                  <a:buNone/>
                </a:pPr>
                <a:r>
                  <a:rPr/>
                  <a:t>This distribution arises if you count the number of trials until first success.</a:t>
                </a:r>
              </a:p>
              <a:p>
                <a:pPr lvl="0" marL="0" indent="0">
                  <a:buNone/>
                </a:pPr>
                <a:r>
                  <a:rPr/>
                  <a:t>This is really just a special case of the Negative Binomial (for R’s parameterisation of the negative binomial, NB(</a:t>
                </a:r>
                <a14:m>
                  <m:oMath xmlns:m="http://schemas.openxmlformats.org/officeDocument/2006/math">
                    <m:r>
                      <m:t>1</m:t>
                    </m:r>
                    <m:r>
                      <m:t>,</m:t>
                    </m:r>
                    <m:r>
                      <m:t>p</m:t>
                    </m:r>
                  </m:oMath>
                </a14:m>
                <a:r>
                  <a:rPr/>
                  <a:t>)=Geo(</a:t>
                </a:r>
                <a14:m>
                  <m:oMath xmlns:m="http://schemas.openxmlformats.org/officeDocument/2006/math">
                    <m:r>
                      <m:t>1</m:t>
                    </m:r>
                    <m:r>
                      <m:t>−</m:t>
                    </m:r>
                    <m:r>
                      <m:t>p</m:t>
                    </m:r>
                  </m:oMath>
                </a14:m>
                <a:r>
                  <a:rPr/>
                  <a:t>)).</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Unif</m:t>
                    </m:r>
                    <m:r>
                      <m:t>(</m:t>
                    </m:r>
                    <m:r>
                      <m:t>a</m:t>
                    </m:r>
                    <m:r>
                      <m:t>,</m:t>
                    </m:r>
                    <m:r>
                      <m:t>b</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r>
                                      <m:t>1</m:t>
                                    </m:r>
                                  </m:num>
                                  <m:den>
                                    <m:r>
                                      <m:t>b</m:t>
                                    </m:r>
                                    <m:r>
                                      <m:t>−</m:t>
                                    </m:r>
                                    <m:r>
                                      <m:t>a</m:t>
                                    </m:r>
                                  </m:den>
                                </m:f>
                              </m:e>
                              <m:e>
                                <m:r>
                                  <m:rPr>
                                    <m:sty m:val="p"/>
                                  </m:rPr>
                                  <m:t> if </m:t>
                                </m:r>
                                <m:r>
                                  <m:t>x</m:t>
                                </m:r>
                                <m:r>
                                  <m:t>∈</m:t>
                                </m:r>
                                <m:r>
                                  <m:t>[</m:t>
                                </m:r>
                                <m:r>
                                  <m:t>a</m:t>
                                </m:r>
                                <m:r>
                                  <m:t>,</m:t>
                                </m:r>
                                <m:r>
                                  <m:t>b</m:t>
                                </m:r>
                                <m:r>
                                  <m:t>]</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b</m:t>
                          </m:r>
                          <m:r>
                            <m:t>−</m:t>
                          </m:r>
                          <m:r>
                            <m:t>a</m:t>
                          </m:r>
                        </m:num>
                        <m:den>
                          <m:r>
                            <m:t>2</m:t>
                          </m:r>
                        </m:den>
                      </m:f>
                      <m:r>
                        <m:t>,</m:t>
                      </m:r>
                      <m:r>
                        <m:t> </m:t>
                      </m:r>
                      <m:r>
                        <m:t>V</m:t>
                      </m:r>
                      <m:r>
                        <m:t>a</m:t>
                      </m:r>
                      <m:r>
                        <m:t>r</m:t>
                      </m:r>
                      <m:r>
                        <m:t>(</m:t>
                      </m:r>
                      <m:r>
                        <m:t>X</m:t>
                      </m:r>
                      <m:r>
                        <m:t>)</m:t>
                      </m:r>
                      <m:r>
                        <m:t>=</m:t>
                      </m:r>
                      <m:f>
                        <m:fPr>
                          <m:type m:val="bar"/>
                        </m:fPr>
                        <m:num>
                          <m:r>
                            <m:t>(</m:t>
                          </m:r>
                          <m:r>
                            <m:t>b</m:t>
                          </m:r>
                          <m:r>
                            <m:t>−</m:t>
                          </m:r>
                          <m:r>
                            <m:t>a</m:t>
                          </m:r>
                          <m:sSup>
                            <m:e>
                              <m:r>
                                <m:t>)</m:t>
                              </m:r>
                            </m:e>
                            <m:sup>
                              <m:r>
                                <m:t>2</m:t>
                              </m:r>
                            </m:sup>
                          </m:sSup>
                        </m:num>
                        <m:den>
                          <m:r>
                            <m:t>12</m:t>
                          </m:r>
                        </m:den>
                      </m:f>
                    </m:oMath>
                  </m:oMathPara>
                </a14:m>
              </a:p>
              <a:p>
                <a:pPr lvl="0" marL="0" indent="0">
                  <a:buNone/>
                </a:pPr>
                <a:r>
                  <a:rPr/>
                  <a:t>This is the analogue, in the continuous case, of the discrete uniform.</a:t>
                </a:r>
              </a:p>
              <a:p>
                <a:pPr lvl="0" marL="0" indent="0">
                  <a:buNone/>
                </a:pPr>
                <a:r>
                  <a:rPr/>
                  <a:t>For </a:t>
                </a:r>
                <a14:m>
                  <m:oMath xmlns:m="http://schemas.openxmlformats.org/officeDocument/2006/math">
                    <m:r>
                      <m:t>a</m:t>
                    </m:r>
                    <m:r>
                      <m:t>=</m:t>
                    </m:r>
                    <m:r>
                      <m:t>0</m:t>
                    </m:r>
                    <m:r>
                      <m:t>,</m:t>
                    </m:r>
                    <m:r>
                      <m:t> </m:t>
                    </m:r>
                    <m:r>
                      <m:t>b</m:t>
                    </m:r>
                    <m:r>
                      <m:t>=</m:t>
                    </m:r>
                    <m:r>
                      <m:t>1</m:t>
                    </m:r>
                  </m:oMath>
                </a14:m>
                <a:r>
                  <a:rPr/>
                  <a:t> the distribution is often called the standard uniform. This is very important in sampling theory and algorithms.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continuous distribution can be transformed to a uniform distribution by taking </a:t>
                </a:r>
                <a14:m>
                  <m:oMath xmlns:m="http://schemas.openxmlformats.org/officeDocument/2006/math">
                    <m:r>
                      <m:t>F</m:t>
                    </m:r>
                    <m:r>
                      <m:t>(</m:t>
                    </m:r>
                    <m:r>
                      <m:t>X</m:t>
                    </m:r>
                    <m:r>
                      <m:t>)</m:t>
                    </m:r>
                    <m:r>
                      <m:t>=</m:t>
                    </m:r>
                    <m:r>
                      <m:t>P</m:t>
                    </m:r>
                    <m:r>
                      <m:t>(</m:t>
                    </m:r>
                    <m:r>
                      <m:t>X</m:t>
                    </m:r>
                    <m:r>
                      <m:t>≤</m:t>
                    </m:r>
                    <m:r>
                      <m:t>x</m:t>
                    </m:r>
                    <m:r>
                      <m:t>)</m:t>
                    </m:r>
                  </m:oMath>
                </a14:m>
                <a:r>
                  <a:rPr/>
                  <a:t>, the cumulative distribution function. </a:t>
                </a:r>
                <a14:m>
                  <m:oMath xmlns:m="http://schemas.openxmlformats.org/officeDocument/2006/math">
                    <m:r>
                      <m:t>F</m:t>
                    </m:r>
                    <m:r>
                      <m:t>(</m:t>
                    </m:r>
                    <m:r>
                      <m:t>X</m:t>
                    </m:r>
                    <m:r>
                      <m:t>)</m:t>
                    </m:r>
                  </m:oMath>
                </a14:m>
                <a:r>
                  <a:rPr/>
                  <a:t> has a standard uniform distribution, whatever the distribution of </a:t>
                </a:r>
                <a14:m>
                  <m:oMath xmlns:m="http://schemas.openxmlformats.org/officeDocument/2006/math">
                    <m:r>
                      <m:t>X</m:t>
                    </m:r>
                  </m:oMath>
                </a14:m>
                <a:r>
                  <a:rPr/>
                  <a:t>. this is important for copulas - a general technique for modelling joint distributions.</a:t>
                </a:r>
              </a:p>
              <a:p>
                <a:pPr lvl="0" marL="0" indent="0">
                  <a:buNone/>
                </a:pPr>
                <a:r>
                  <a:rPr/>
                  <a:t>Example:</a:t>
                </a:r>
              </a:p>
              <a:p>
                <a:pPr lvl="0" marL="0" indent="0">
                  <a:buNone/>
                </a:pPr>
                <a:r>
                  <a:rPr/>
                  <a:t>Take any statistical test involving a continuous distribution. If the null hypothesis is true, then the p-values of the test are standard uniformly distributed.</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Uniform</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plotUnif&lt;-</a:t>
            </a:r>
            <a:r>
              <a:rPr sz="1800" b="1">
                <a:solidFill>
                  <a:srgbClr val="007020"/>
                </a:solidFill>
                <a:latin typeface="Courier"/>
              </a:rPr>
              <a:t>function</a:t>
            </a:r>
            <a:r>
              <a:rPr sz="1800">
                <a:latin typeface="Courier"/>
              </a:rPr>
              <a:t>(a,b,col,</a:t>
            </a:r>
            <a:r>
              <a:rPr sz="1800">
                <a:solidFill>
                  <a:srgbClr val="902000"/>
                </a:solidFill>
                <a:latin typeface="Courier"/>
              </a:rPr>
              <a:t>plotRange=</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40A070"/>
                </a:solidFill>
                <a:latin typeface="Courier"/>
              </a:rPr>
              <a:t>6</a:t>
            </a:r>
            <a:r>
              <a:rPr sz="1800">
                <a:latin typeface="Courier"/>
              </a:rPr>
              <a:t>)){</a:t>
            </a:r>
            <a:br/>
            <a:r>
              <a:rPr sz="1800">
                <a:latin typeface="Courier"/>
              </a:rPr>
              <a:t>  x&lt;-</a:t>
            </a:r>
            <a:r>
              <a:rPr sz="1800" b="1">
                <a:solidFill>
                  <a:srgbClr val="007020"/>
                </a:solidFill>
                <a:latin typeface="Courier"/>
              </a:rPr>
              <a:t>seq</a:t>
            </a:r>
            <a:r>
              <a:rPr sz="1800">
                <a:latin typeface="Courier"/>
              </a:rPr>
              <a:t>(plotRange[</a:t>
            </a:r>
            <a:r>
              <a:rPr sz="1800">
                <a:solidFill>
                  <a:srgbClr val="40A070"/>
                </a:solidFill>
                <a:latin typeface="Courier"/>
              </a:rPr>
              <a:t>1</a:t>
            </a:r>
            <a:r>
              <a:rPr sz="1800">
                <a:latin typeface="Courier"/>
              </a:rPr>
              <a:t>],plotRange[</a:t>
            </a:r>
            <a:r>
              <a:rPr sz="1800">
                <a:solidFill>
                  <a:srgbClr val="40A070"/>
                </a:solidFill>
                <a:latin typeface="Courier"/>
              </a:rPr>
              <a:t>2</a:t>
            </a:r>
            <a:r>
              <a:rPr sz="1800">
                <a:latin typeface="Courier"/>
              </a:rPr>
              <a:t>],</a:t>
            </a:r>
            <a:r>
              <a:rPr sz="1800">
                <a:solidFill>
                  <a:srgbClr val="902000"/>
                </a:solidFill>
                <a:latin typeface="Courier"/>
              </a:rPr>
              <a:t>length=</a:t>
            </a:r>
            <a:r>
              <a:rPr sz="1800">
                <a:solidFill>
                  <a:srgbClr val="40A070"/>
                </a:solidFill>
                <a:latin typeface="Courier"/>
              </a:rPr>
              <a:t>1000</a:t>
            </a:r>
            <a:r>
              <a:rPr sz="1800">
                <a:latin typeface="Courier"/>
              </a:rPr>
              <a:t>)</a:t>
            </a:r>
            <a:br/>
            <a:r>
              <a:rPr sz="1800">
                <a:latin typeface="Courier"/>
              </a:rPr>
              <a:t>  px&lt;-</a:t>
            </a:r>
            <a:r>
              <a:rPr sz="1800" b="1">
                <a:solidFill>
                  <a:srgbClr val="007020"/>
                </a:solidFill>
                <a:latin typeface="Courier"/>
              </a:rPr>
              <a:t>dunif</a:t>
            </a:r>
            <a:r>
              <a:rPr sz="1800">
                <a:latin typeface="Courier"/>
              </a:rPr>
              <a:t>(x,</a:t>
            </a:r>
            <a:r>
              <a:rPr sz="1800">
                <a:solidFill>
                  <a:srgbClr val="902000"/>
                </a:solidFill>
                <a:latin typeface="Courier"/>
              </a:rPr>
              <a:t>min=</a:t>
            </a:r>
            <a:r>
              <a:rPr sz="1800">
                <a:latin typeface="Courier"/>
              </a:rPr>
              <a:t>a,</a:t>
            </a:r>
            <a:r>
              <a:rPr sz="1800">
                <a:solidFill>
                  <a:srgbClr val="902000"/>
                </a:solidFill>
                <a:latin typeface="Courier"/>
              </a:rPr>
              <a:t>max=</a:t>
            </a:r>
            <a:r>
              <a:rPr sz="1800">
                <a:latin typeface="Courier"/>
              </a:rPr>
              <a:t>b)</a:t>
            </a:r>
            <a:br/>
            <a:r>
              <a:rPr sz="1800">
                <a:latin typeface="Courier"/>
              </a:rPr>
              <a:t>  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px=</a:t>
            </a:r>
            <a:r>
              <a:rPr sz="1800">
                <a:latin typeface="Courier"/>
              </a:rPr>
              <a:t>px)</a:t>
            </a:r>
            <a:br/>
            <a:r>
              <a:rPr sz="1800">
                <a:latin typeface="Courier"/>
              </a:rPr>
              <a:t>  </a:t>
            </a:r>
            <a:br/>
            <a:r>
              <a:rPr sz="1800">
                <a:latin typeface="Courier"/>
              </a:rPr>
              <a:t>  g&lt;-</a:t>
            </a: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px))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colour=</a:t>
            </a:r>
            <a:r>
              <a:rPr sz="1800">
                <a:latin typeface="Courier"/>
              </a:rPr>
              <a:t>col,</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fill=</a:t>
            </a:r>
            <a:r>
              <a:rPr sz="1800">
                <a:latin typeface="Courier"/>
              </a:rPr>
              <a:t>col,</a:t>
            </a:r>
            <a:r>
              <a:rPr sz="1800">
                <a:solidFill>
                  <a:srgbClr val="902000"/>
                </a:solidFill>
                <a:latin typeface="Courier"/>
              </a:rPr>
              <a:t>alpha=</a:t>
            </a:r>
            <a:r>
              <a:rPr sz="1800">
                <a:solidFill>
                  <a:srgbClr val="40A070"/>
                </a:solidFill>
                <a:latin typeface="Courier"/>
              </a:rPr>
              <a:t>0.25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"p(x)"</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"Uniform with a="</a:t>
            </a:r>
            <a:r>
              <a:rPr sz="1800">
                <a:latin typeface="Courier"/>
              </a:rPr>
              <a:t>,a,</a:t>
            </a:r>
            <a:r>
              <a:rPr sz="1800">
                <a:solidFill>
                  <a:srgbClr val="4070A0"/>
                </a:solidFill>
                <a:latin typeface="Courier"/>
              </a:rPr>
              <a:t>", b="</a:t>
            </a:r>
            <a:r>
              <a:rPr sz="1800">
                <a:latin typeface="Courier"/>
              </a:rPr>
              <a:t>,b))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xlim=</a:t>
            </a:r>
            <a:r>
              <a:rPr sz="1800">
                <a:latin typeface="Courier"/>
              </a:rPr>
              <a:t>plotRange,</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br/>
            <a:r>
              <a:rPr sz="1800">
                <a:latin typeface="Courier"/>
              </a:rPr>
              <a:t>  </a:t>
            </a:r>
            <a:br/>
            <a:r>
              <a:rPr sz="1800">
                <a:latin typeface="Courier"/>
              </a:rPr>
              <a:t>  </a:t>
            </a:r>
            <a:r>
              <a:rPr sz="1800" b="1">
                <a:solidFill>
                  <a:srgbClr val="007020"/>
                </a:solidFill>
                <a:latin typeface="Courier"/>
              </a:rPr>
              <a:t>return</a:t>
            </a:r>
            <a:r>
              <a:rPr sz="1800">
                <a:latin typeface="Courier"/>
              </a:rPr>
              <a:t>(g)</a:t>
            </a:r>
            <a:br/>
            <a:r>
              <a:rPr sz="1800">
                <a:latin typeface="Courier"/>
              </a:rPr>
              <a:t>}</a:t>
            </a:r>
            <a:br/>
            <a:r>
              <a:rPr sz="1800">
                <a:latin typeface="Courier"/>
              </a:rPr>
              <a:t>  </a:t>
            </a:r>
            <a:br/>
            <a:r>
              <a:rPr sz="1800">
                <a:latin typeface="Courier"/>
              </a:rPr>
              <a:t>g1&lt;-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0.5</a:t>
            </a:r>
            <a:r>
              <a:rPr sz="1800">
                <a:latin typeface="Courier"/>
              </a:rPr>
              <a:t>,</a:t>
            </a:r>
            <a:r>
              <a:rPr sz="1800">
                <a:solidFill>
                  <a:srgbClr val="4070A0"/>
                </a:solidFill>
                <a:latin typeface="Courier"/>
              </a:rPr>
              <a:t>"darkgrey"</a:t>
            </a:r>
            <a:r>
              <a:rPr sz="1800">
                <a:latin typeface="Courier"/>
              </a:rPr>
              <a:t>); g2&lt;-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4070A0"/>
                </a:solidFill>
                <a:latin typeface="Courier"/>
              </a:rPr>
              <a:t>"steelblue"</a:t>
            </a:r>
            <a:r>
              <a:rPr sz="1800">
                <a:latin typeface="Courier"/>
              </a:rPr>
              <a:t>)</a:t>
            </a:r>
            <a:br/>
            <a:r>
              <a:rPr sz="1800">
                <a:latin typeface="Courier"/>
              </a:rPr>
              <a:t>g3&lt;-</a:t>
            </a:r>
            <a:r>
              <a:rPr sz="1800" b="1">
                <a:solidFill>
                  <a:srgbClr val="007020"/>
                </a:solidFill>
                <a:latin typeface="Courier"/>
              </a:rPr>
              <a:t>plotUnif</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a:t>
            </a:r>
            <a:r>
              <a:rPr sz="1800">
                <a:latin typeface="Courier"/>
              </a:rPr>
              <a:t>,</a:t>
            </a:r>
            <a:r>
              <a:rPr sz="1800">
                <a:solidFill>
                  <a:srgbClr val="4070A0"/>
                </a:solidFill>
                <a:latin typeface="Courier"/>
              </a:rPr>
              <a:t>"salmon"</a:t>
            </a:r>
            <a:r>
              <a:rPr sz="1800">
                <a:latin typeface="Courier"/>
              </a:rPr>
              <a:t>); g4&lt;-</a:t>
            </a:r>
            <a:r>
              <a:rPr sz="1800" b="1">
                <a:solidFill>
                  <a:srgbClr val="007020"/>
                </a:solidFill>
                <a:latin typeface="Courier"/>
              </a:rPr>
              <a:t>plotUnif</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70A0"/>
                </a:solidFill>
                <a:latin typeface="Courier"/>
              </a:rPr>
              <a:t>"orange"</a:t>
            </a:r>
            <a:r>
              <a:rPr sz="1800">
                <a:latin typeface="Courier"/>
              </a:rPr>
              <a:t>)</a:t>
            </a:r>
            <a:br/>
            <a:r>
              <a:rPr sz="1800" b="1">
                <a:solidFill>
                  <a:srgbClr val="007020"/>
                </a:solidFill>
                <a:latin typeface="Courier"/>
              </a:rPr>
              <a:t>grid.arrange</a:t>
            </a:r>
            <a:r>
              <a:rPr sz="1800">
                <a:latin typeface="Courier"/>
              </a:rPr>
              <a:t>(g1,g2,g3,g4,</a:t>
            </a:r>
            <a:r>
              <a:rPr sz="1800">
                <a:solidFill>
                  <a:srgbClr val="902000"/>
                </a:solidFill>
                <a:latin typeface="Courier"/>
              </a:rPr>
              <a:t>ncol=</a:t>
            </a:r>
            <a:r>
              <a:rPr sz="1800">
                <a:solidFill>
                  <a:srgbClr val="40A070"/>
                </a:solidFill>
                <a:latin typeface="Courier"/>
              </a:rPr>
              <a:t>2</a:t>
            </a:r>
            <a:r>
              <a:rPr sz="1800">
                <a:latin typeface="Courier"/>
              </a:rPr>
              <a: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8-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Exponential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rPr>
                      <m:t> Exp</m:t>
                    </m:r>
                    <m:r>
                      <m:t>(</m:t>
                    </m:r>
                    <m:r>
                      <m:t>λ</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r>
                                  <m:t>λ</m:t>
                                </m:r>
                                <m:sSup>
                                  <m:e>
                                    <m:r>
                                      <m:t>e</m:t>
                                    </m:r>
                                  </m:e>
                                  <m:sup>
                                    <m:r>
                                      <m:t>−</m:t>
                                    </m:r>
                                    <m:r>
                                      <m:t>λ</m:t>
                                    </m:r>
                                    <m:r>
                                      <m:t>x</m:t>
                                    </m:r>
                                  </m:sup>
                                </m:sSup>
                              </m:e>
                              <m:e>
                                <m:r>
                                  <m:rPr>
                                    <m:sty m:val="p"/>
                                  </m:rPr>
                                  <m:t> if </m:t>
                                </m:r>
                                <m:r>
                                  <m:t>x</m:t>
                                </m:r>
                                <m:r>
                                  <m:t>&gt;</m:t>
                                </m:r>
                                <m:r>
                                  <m:t>0</m:t>
                                </m:r>
                              </m:e>
                            </m:mr>
                            <m:mr>
                              <m:e>
                                <m:r>
                                  <m:t>0</m:t>
                                </m:r>
                              </m:e>
                              <m:e>
                                <m:r>
                                  <m:rPr>
                                    <m:sty m:val="p"/>
                                  </m:rPr>
                                  <m:t> 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1</m:t>
                          </m:r>
                        </m:num>
                        <m:den>
                          <m:r>
                            <m:t>λ</m:t>
                          </m:r>
                        </m:den>
                      </m:f>
                      <m:r>
                        <m:t>,</m:t>
                      </m:r>
                      <m:r>
                        <m:t> </m:t>
                      </m:r>
                      <m:r>
                        <m:t>V</m:t>
                      </m:r>
                      <m:r>
                        <m:t>a</m:t>
                      </m:r>
                      <m:r>
                        <m:t>r</m:t>
                      </m:r>
                      <m:r>
                        <m:t>(</m:t>
                      </m:r>
                      <m:r>
                        <m:t>X</m:t>
                      </m:r>
                      <m:r>
                        <m:t>)</m:t>
                      </m:r>
                      <m:r>
                        <m:t>=</m:t>
                      </m:r>
                      <m:f>
                        <m:fPr>
                          <m:type m:val="bar"/>
                        </m:fPr>
                        <m:num>
                          <m:r>
                            <m:t>1</m:t>
                          </m:r>
                        </m:num>
                        <m:den>
                          <m:sSup>
                            <m:e>
                              <m:r>
                                <m:t>λ</m:t>
                              </m:r>
                            </m:e>
                            <m:sup>
                              <m:r>
                                <m:t>2</m:t>
                              </m:r>
                            </m:sup>
                          </m:sSup>
                        </m:den>
                      </m:f>
                    </m:oMath>
                  </m:oMathPara>
                </a14:m>
              </a:p>
              <a:p>
                <a:pPr lvl="0" marL="0" indent="0">
                  <a:buNone/>
                </a:pPr>
                <a:r>
                  <a:rPr/>
                  <a:t>The exponential distribution describes the waiting time between consecutive events in a Poisson process.</a:t>
                </a:r>
              </a:p>
              <a:p>
                <a:pPr lvl="0" marL="0" indent="0">
                  <a:buNone/>
                </a:pPr>
                <a:r>
                  <a:rPr/>
                  <a:t>An important property of the exponential distribution is that it is </a:t>
                </a:r>
                <a:r>
                  <a:rPr i="1"/>
                  <a:t>memoryless</a:t>
                </a:r>
                <a:r>
                  <a:rPr/>
                  <a:t>: </a:t>
                </a:r>
                <a14:m>
                  <m:oMath xmlns:m="http://schemas.openxmlformats.org/officeDocument/2006/math">
                    <m:r>
                      <m:t>P</m:t>
                    </m:r>
                    <m:r>
                      <m:t>(</m:t>
                    </m:r>
                    <m:r>
                      <m:t>X</m:t>
                    </m:r>
                    <m:r>
                      <m:t>&gt;</m:t>
                    </m:r>
                    <m:r>
                      <m:t>x</m:t>
                    </m:r>
                    <m:r>
                      <m:t>+</m:t>
                    </m:r>
                    <m:r>
                      <m:t>y</m:t>
                    </m:r>
                    <m:r>
                      <m:t>|</m:t>
                    </m:r>
                    <m:r>
                      <m:t>X</m:t>
                    </m:r>
                    <m:r>
                      <m:t>&gt;</m:t>
                    </m:r>
                    <m:r>
                      <m:t>y</m:t>
                    </m:r>
                    <m:r>
                      <m:t>)</m:t>
                    </m:r>
                    <m:r>
                      <m:t>=</m:t>
                    </m:r>
                    <m:r>
                      <m:t>P</m:t>
                    </m:r>
                    <m:r>
                      <m:t>(</m:t>
                    </m:r>
                    <m:r>
                      <m:t>X</m:t>
                    </m:r>
                    <m:r>
                      <m:t>&gt;</m:t>
                    </m:r>
                    <m:r>
                      <m:t>x</m:t>
                    </m:r>
                    <m:r>
                      <m:t>)</m:t>
                    </m:r>
                  </m:oMath>
                </a14:m>
                <a:r>
                  <a:rPr/>
                  <a: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Exponential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0.25</a:t>
            </a:r>
            <a:r>
              <a:rPr sz="1800">
                <a:latin typeface="Courier"/>
              </a:rPr>
              <a:t>); p2x&lt;-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0.5</a:t>
            </a:r>
            <a:r>
              <a:rPr sz="1800">
                <a:latin typeface="Courier"/>
              </a:rPr>
              <a:t>)</a:t>
            </a:r>
            <a:br/>
            <a:r>
              <a:rPr sz="1800">
                <a:latin typeface="Courier"/>
              </a:rPr>
              <a:t>p3x&lt;-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1</a:t>
            </a:r>
            <a:r>
              <a:rPr sz="1800">
                <a:latin typeface="Courier"/>
              </a:rPr>
              <a:t>); p4x&lt;-</a:t>
            </a:r>
            <a:r>
              <a:rPr sz="1800" b="1">
                <a:solidFill>
                  <a:srgbClr val="007020"/>
                </a:solidFill>
                <a:latin typeface="Courier"/>
              </a:rPr>
              <a:t>dexp</a:t>
            </a:r>
            <a:r>
              <a:rPr sz="1800">
                <a:latin typeface="Courier"/>
              </a:rPr>
              <a:t>(x,</a:t>
            </a:r>
            <a:r>
              <a:rPr sz="1800">
                <a:solidFill>
                  <a:srgbClr val="902000"/>
                </a:solidFill>
                <a:latin typeface="Courier"/>
              </a:rPr>
              <a:t>rate=</a:t>
            </a:r>
            <a:r>
              <a:rPr sz="1800">
                <a:solidFill>
                  <a:srgbClr val="40A070"/>
                </a:solidFill>
                <a:latin typeface="Courier"/>
              </a:rPr>
              <a:t>2</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4</a:t>
            </a:r>
            <a:r>
              <a:rPr sz="1800">
                <a:latin typeface="Courier"/>
              </a:rPr>
              <a:t>); pFull&lt;-</a:t>
            </a:r>
            <a:r>
              <a:rPr sz="1800" b="1">
                <a:solidFill>
                  <a:srgbClr val="007020"/>
                </a:solidFill>
                <a:latin typeface="Courier"/>
              </a:rPr>
              <a:t>c</a:t>
            </a:r>
            <a:r>
              <a:rPr sz="1800">
                <a:latin typeface="Courier"/>
              </a:rPr>
              <a:t>(p1x,p2x,p3x,p4x)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a:t>
            </a:r>
            <a:br/>
            <a:r>
              <a:rPr sz="1800">
                <a:latin typeface="Courier"/>
              </a:rPr>
              <a:t>labs&lt;-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"k="</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0.25</a:t>
            </a:r>
            <a:r>
              <a:rPr sz="1800">
                <a:latin typeface="Courier"/>
              </a:rPr>
              <a:t>,</a:t>
            </a:r>
            <a:r>
              <a:rPr sz="1800">
                <a:solidFill>
                  <a:srgbClr val="40A070"/>
                </a:solidFill>
                <a:latin typeface="Courier"/>
              </a:rPr>
              <a:t>0.5</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"Exponential distributions"</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t>Γ</m:t>
                    </m:r>
                    <m:r>
                      <m:t>(</m:t>
                    </m:r>
                    <m:r>
                      <m:t>α</m:t>
                    </m:r>
                    <m:r>
                      <m:t>,</m:t>
                    </m:r>
                    <m:r>
                      <m:t>β</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β</m:t>
                                        </m:r>
                                      </m:e>
                                      <m:sup>
                                        <m:r>
                                          <m:t>α</m:t>
                                        </m:r>
                                      </m:sup>
                                    </m:sSup>
                                    <m:sSup>
                                      <m:e>
                                        <m:r>
                                          <m:t>x</m:t>
                                        </m:r>
                                      </m:e>
                                      <m:sup>
                                        <m:r>
                                          <m:t>α</m:t>
                                        </m:r>
                                        <m:r>
                                          <m:t>−</m:t>
                                        </m:r>
                                        <m:r>
                                          <m:t>1</m:t>
                                        </m:r>
                                      </m:sup>
                                    </m:sSup>
                                    <m:sSup>
                                      <m:e>
                                        <m:r>
                                          <m:t>e</m:t>
                                        </m:r>
                                      </m:e>
                                      <m:sup>
                                        <m:r>
                                          <m:t>−</m:t>
                                        </m:r>
                                        <m:r>
                                          <m:t>β</m:t>
                                        </m:r>
                                        <m:r>
                                          <m:t>x</m:t>
                                        </m:r>
                                      </m:sup>
                                    </m:sSup>
                                  </m:num>
                                  <m:den>
                                    <m:r>
                                      <m:t>Γ</m:t>
                                    </m:r>
                                    <m:r>
                                      <m:t>(</m:t>
                                    </m:r>
                                    <m:r>
                                      <m:t>α</m:t>
                                    </m:r>
                                    <m:r>
                                      <m:t>)</m:t>
                                    </m:r>
                                  </m:den>
                                </m:f>
                              </m:e>
                              <m:e>
                                <m:r>
                                  <m:rPr>
                                    <m:sty m:val="p"/>
                                  </m:rPr>
                                  <m:t> if </m:t>
                                </m:r>
                                <m:r>
                                  <m:t>x</m:t>
                                </m:r>
                                <m:r>
                                  <m:t>&gt;</m:t>
                                </m:r>
                                <m:r>
                                  <m:t>0</m:t>
                                </m:r>
                              </m:e>
                            </m:mr>
                            <m:mr>
                              <m:e>
                                <m:r>
                                  <m:t>0</m:t>
                                </m:r>
                              </m:e>
                              <m:e>
                                <m:r>
                                  <m:rPr>
                                    <m:sty m:val="p"/>
                                  </m:rPr>
                                  <m:t> otherwise</m:t>
                                </m:r>
                              </m:e>
                            </m:mr>
                          </m:m>
                        </m:e>
                      </m:d>
                    </m:oMath>
                  </m:oMathPara>
                </a14:m>
              </a:p>
              <a:p>
                <a:pPr lvl="0" marL="0" indent="0">
                  <a:buNone/>
                </a:pPr>
                <a:r>
                  <a:rPr/>
                  <a:t>where </a:t>
                </a:r>
                <a14:m>
                  <m:oMath xmlns:m="http://schemas.openxmlformats.org/officeDocument/2006/math">
                    <m:r>
                      <m:t>Γ</m:t>
                    </m:r>
                    <m:r>
                      <m:t>(</m:t>
                    </m:r>
                    <m:r>
                      <m:t>α</m:t>
                    </m:r>
                    <m:r>
                      <m:t>)</m:t>
                    </m:r>
                    <m:r>
                      <m:t>=</m:t>
                    </m:r>
                    <m:nary>
                      <m:naryPr>
                        <m:chr m:val="∫"/>
                        <m:limLoc m:val="subSup"/>
                        <m:subHide m:val="0"/>
                        <m:supHide m:val="0"/>
                      </m:naryPr>
                      <m:sub>
                        <m:r>
                          <m:t>0</m:t>
                        </m:r>
                      </m:sub>
                      <m:sup>
                        <m:r>
                          <m:t>∞</m:t>
                        </m:r>
                      </m:sup>
                      <m:e>
                        <m:sSup>
                          <m:e>
                            <m:r>
                              <m:t>z</m:t>
                            </m:r>
                          </m:e>
                          <m:sup>
                            <m:r>
                              <m:t>α</m:t>
                            </m:r>
                            <m:r>
                              <m:t>−</m:t>
                            </m:r>
                            <m:r>
                              <m:t>1</m:t>
                            </m:r>
                          </m:sup>
                        </m:sSup>
                      </m:e>
                    </m:nary>
                    <m:sSup>
                      <m:e>
                        <m:r>
                          <m:t>e</m:t>
                        </m:r>
                      </m:e>
                      <m:sup>
                        <m: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α</m:t>
                          </m:r>
                        </m:num>
                        <m:den>
                          <m:r>
                            <m:t>β</m:t>
                          </m:r>
                        </m:den>
                      </m:f>
                      <m:r>
                        <m:t>,</m:t>
                      </m:r>
                      <m:r>
                        <m:t> </m:t>
                      </m:r>
                      <m:r>
                        <m:t>V</m:t>
                      </m:r>
                      <m:r>
                        <m:t>a</m:t>
                      </m:r>
                      <m:r>
                        <m:t>r</m:t>
                      </m:r>
                      <m:r>
                        <m:t>(</m:t>
                      </m:r>
                      <m:r>
                        <m:t>X</m:t>
                      </m:r>
                      <m:r>
                        <m:t>)</m:t>
                      </m:r>
                      <m:r>
                        <m:t>=</m:t>
                      </m:r>
                      <m:f>
                        <m:fPr>
                          <m:type m:val="bar"/>
                        </m:fPr>
                        <m:num>
                          <m:r>
                            <m:t>α</m:t>
                          </m:r>
                        </m:num>
                        <m:den>
                          <m:sSup>
                            <m:e>
                              <m:r>
                                <m:t>β</m:t>
                              </m:r>
                            </m:e>
                            <m:sup>
                              <m:r>
                                <m:t>2</m:t>
                              </m:r>
                            </m:sup>
                          </m:sSup>
                        </m:den>
                      </m:f>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exponential distribution arises as a sum of independent exponentially distributed random variables.</a:t>
                </a:r>
              </a:p>
              <a:p>
                <a:pPr lvl="0" marL="0" indent="0">
                  <a:buNone/>
                </a:pPr>
                <a:r>
                  <a:rPr/>
                  <a:t>It is an important conjugate prior distribution in Bayesian statistics.</a:t>
                </a:r>
              </a:p>
              <a:p>
                <a:pPr lvl="0" marL="0" indent="0">
                  <a:buNone/>
                </a:pPr>
                <a14:m>
                  <m:oMathPara xmlns:m="http://schemas.openxmlformats.org/officeDocument/2006/math">
                    <m:oMathParaPr>
                      <m:jc m:val="center"/>
                    </m:oMathParaPr>
                    <m:oMath>
                      <m:r>
                        <m:t> </m:t>
                      </m:r>
                    </m:oMath>
                  </m:oMathPara>
                </a14:m>
              </a:p>
              <a:p>
                <a:pPr lvl="0" marL="0" indent="0">
                  <a:buNone/>
                </a:pPr>
                <a:r>
                  <a:rPr/>
                  <a:t>Example:</a:t>
                </a:r>
              </a:p>
              <a:p>
                <a:pPr lvl="0" marL="0" indent="0">
                  <a:buNone/>
                </a:pPr>
                <a:r>
                  <a:rPr/>
                  <a:t>Inter-spike intervals in neuroscience.</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Statistics</a:t>
            </a:r>
            <a:r>
              <a:rPr/>
              <a:t> </a:t>
            </a:r>
            <a:r>
              <a:rPr/>
              <a:t>&amp;</a:t>
            </a:r>
            <a:r>
              <a:rPr/>
              <a:t> </a:t>
            </a:r>
            <a:r>
              <a:rPr/>
              <a:t>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continue with this example: suppose we have 2 </a:t>
                </a:r>
                <a:r>
                  <a:rPr b="1"/>
                  <a:t>biased</a:t>
                </a:r>
                <a:r>
                  <a:rPr/>
                  <a:t> coins</a:t>
                </a:r>
              </a:p>
              <a:p>
                <a:pPr lvl="1"/>
                <a:r>
                  <a:rPr/>
                  <a:t>first coin has </a:t>
                </a:r>
                <a14:m>
                  <m:oMath xmlns:m="http://schemas.openxmlformats.org/officeDocument/2006/math">
                    <m:sSub>
                      <m:e>
                        <m:r>
                          <m:t>P</m:t>
                        </m:r>
                      </m:e>
                      <m:sub>
                        <m:r>
                          <m:t>1</m:t>
                        </m:r>
                      </m:sub>
                    </m:sSub>
                    <m:r>
                      <m:t>(</m:t>
                    </m:r>
                    <m:r>
                      <m:t>H</m:t>
                    </m:r>
                    <m:r>
                      <m:t>)</m:t>
                    </m:r>
                    <m:r>
                      <m:t>=</m:t>
                    </m:r>
                    <m:r>
                      <m:t>0.3</m:t>
                    </m:r>
                  </m:oMath>
                </a14:m>
              </a:p>
              <a:p>
                <a:pPr lvl="1"/>
                <a:r>
                  <a:rPr/>
                  <a:t>second coint has </a:t>
                </a:r>
                <a14:m>
                  <m:oMath xmlns:m="http://schemas.openxmlformats.org/officeDocument/2006/math">
                    <m:sSub>
                      <m:e>
                        <m:r>
                          <m:t>P</m:t>
                        </m:r>
                      </m:e>
                      <m:sub>
                        <m:r>
                          <m:t>2</m:t>
                        </m:r>
                      </m:sub>
                    </m:sSub>
                    <m:r>
                      <m:t>(</m:t>
                    </m:r>
                    <m:r>
                      <m:t>H</m:t>
                    </m:r>
                    <m:r>
                      <m:t>)</m:t>
                    </m:r>
                    <m:r>
                      <m:t>=</m:t>
                    </m:r>
                    <m:r>
                      <m:t>0.6</m:t>
                    </m:r>
                  </m:oMath>
                </a14:m>
              </a:p>
              <a:p>
                <a:pPr lvl="0" marL="1270000" indent="0">
                  <a:buNone/>
                </a:pPr>
                <a:r>
                  <a:rPr sz="1800">
                    <a:latin typeface="Courier"/>
                  </a:rPr>
                  <a:t>dat&lt;-</a:t>
                </a:r>
                <a:r>
                  <a:rPr sz="1800" b="1">
                    <a:solidFill>
                      <a:srgbClr val="007020"/>
                    </a:solidFill>
                    <a:latin typeface="Courier"/>
                  </a:rPr>
                  <a:t>data.frame</a:t>
                </a:r>
                <a:r>
                  <a:rPr sz="1800">
                    <a:latin typeface="Courier"/>
                  </a:rPr>
                  <a:t>(</a:t>
                </a:r>
                <a:br/>
                <a:r>
                  <a:rPr sz="1800">
                    <a:latin typeface="Courier"/>
                  </a:rPr>
                  <a:t>  </a:t>
                </a:r>
                <a:r>
                  <a:rPr sz="1800">
                    <a:solidFill>
                      <a:srgbClr val="902000"/>
                    </a:solidFill>
                    <a:latin typeface="Courier"/>
                  </a:rPr>
                  <a:t>coin=</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"coin1"</a:t>
                </a:r>
                <a:r>
                  <a:rPr sz="1800">
                    <a:latin typeface="Courier"/>
                  </a:rPr>
                  <a:t>,</a:t>
                </a:r>
                <a:r>
                  <a:rPr sz="1800">
                    <a:solidFill>
                      <a:srgbClr val="40A070"/>
                    </a:solidFill>
                    <a:latin typeface="Courier"/>
                  </a:rPr>
                  <a:t>500</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"coin2"</a:t>
                </a:r>
                <a:r>
                  <a:rPr sz="1800">
                    <a:latin typeface="Courier"/>
                  </a:rPr>
                  <a:t>,</a:t>
                </a:r>
                <a:r>
                  <a:rPr sz="1800">
                    <a:solidFill>
                      <a:srgbClr val="40A070"/>
                    </a:solidFill>
                    <a:latin typeface="Courier"/>
                  </a:rPr>
                  <a:t>500</a:t>
                </a:r>
                <a:r>
                  <a:rPr sz="1800">
                    <a:latin typeface="Courier"/>
                  </a:rPr>
                  <a:t>)),</a:t>
                </a:r>
                <a:br/>
                <a:r>
                  <a:rPr sz="1800">
                    <a:latin typeface="Courier"/>
                  </a:rPr>
                  <a:t>  </a:t>
                </a:r>
                <a:r>
                  <a:rPr sz="1800">
                    <a:solidFill>
                      <a:srgbClr val="902000"/>
                    </a:solidFill>
                    <a:latin typeface="Courier"/>
                  </a:rPr>
                  <a:t>H=</a:t>
                </a:r>
                <a:r>
                  <a:rPr sz="1800" b="1">
                    <a:solidFill>
                      <a:srgbClr val="007020"/>
                    </a:solidFill>
                    <a:latin typeface="Courier"/>
                  </a:rPr>
                  <a:t>c</a:t>
                </a:r>
                <a:r>
                  <a:rPr sz="1800">
                    <a:latin typeface="Courier"/>
                  </a:rPr>
                  <a:t>(</a:t>
                </a:r>
                <a:r>
                  <a:rPr sz="1800" b="1">
                    <a:solidFill>
                      <a:srgbClr val="007020"/>
                    </a:solidFill>
                    <a:latin typeface="Courier"/>
                  </a:rPr>
                  <a:t>rbinom</a:t>
                </a:r>
                <a:r>
                  <a:rPr sz="1800">
                    <a:latin typeface="Courier"/>
                  </a:rPr>
                  <a:t>(</a:t>
                </a:r>
                <a:r>
                  <a:rPr sz="1800">
                    <a:solidFill>
                      <a:srgbClr val="40A070"/>
                    </a:solidFill>
                    <a:latin typeface="Courier"/>
                  </a:rPr>
                  <a:t>500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0.3</a:t>
                </a:r>
                <a:r>
                  <a:rPr sz="1800">
                    <a:latin typeface="Courier"/>
                  </a:rPr>
                  <a:t>),</a:t>
                </a:r>
                <a:r>
                  <a:rPr sz="1800" b="1">
                    <a:solidFill>
                      <a:srgbClr val="007020"/>
                    </a:solidFill>
                    <a:latin typeface="Courier"/>
                  </a:rPr>
                  <a:t>rbinom</a:t>
                </a:r>
                <a:r>
                  <a:rPr sz="1800">
                    <a:latin typeface="Courier"/>
                  </a:rPr>
                  <a:t>(</a:t>
                </a:r>
                <a:r>
                  <a:rPr sz="1800">
                    <a:solidFill>
                      <a:srgbClr val="40A070"/>
                    </a:solidFill>
                    <a:latin typeface="Courier"/>
                  </a:rPr>
                  <a:t>500</a:t>
                </a:r>
                <a:r>
                  <a:rPr sz="1800">
                    <a:latin typeface="Courier"/>
                  </a:rPr>
                  <a:t>,</a:t>
                </a:r>
                <a:r>
                  <a:rPr sz="1800">
                    <a:solidFill>
                      <a:srgbClr val="902000"/>
                    </a:solidFill>
                    <a:latin typeface="Courier"/>
                  </a:rPr>
                  <a:t>size=</a:t>
                </a:r>
                <a:r>
                  <a:rPr sz="1800">
                    <a:solidFill>
                      <a:srgbClr val="40A070"/>
                    </a:solidFill>
                    <a:latin typeface="Courier"/>
                  </a:rPr>
                  <a:t>10</a:t>
                </a:r>
                <a:r>
                  <a:rPr sz="1800">
                    <a:latin typeface="Courier"/>
                  </a:rPr>
                  <a:t>,</a:t>
                </a:r>
                <a:r>
                  <a:rPr sz="1800">
                    <a:solidFill>
                      <a:srgbClr val="902000"/>
                    </a:solidFill>
                    <a:latin typeface="Courier"/>
                  </a:rPr>
                  <a:t>prob=</a:t>
                </a:r>
                <a:r>
                  <a:rPr sz="1800">
                    <a:solidFill>
                      <a:srgbClr val="40A070"/>
                    </a:solidFill>
                    <a:latin typeface="Courier"/>
                  </a:rPr>
                  <a:t>0.6</a:t>
                </a:r>
                <a:r>
                  <a:rPr sz="1800">
                    <a:latin typeface="Courier"/>
                  </a:rPr>
                  <a:t>))</a:t>
                </a:r>
                <a:br/>
                <a:r>
                  <a:rPr sz="1800">
                    <a:latin typeface="Courier"/>
                  </a:rPr>
                  <a:t>)</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20</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1</a:t>
            </a:r>
            <a:r>
              <a:rPr sz="1800">
                <a:latin typeface="Courier"/>
              </a:rPr>
              <a:t>,</a:t>
            </a:r>
            <a:r>
              <a:rPr sz="1800">
                <a:solidFill>
                  <a:srgbClr val="902000"/>
                </a:solidFill>
                <a:latin typeface="Courier"/>
              </a:rPr>
              <a:t>rate=</a:t>
            </a:r>
            <a:r>
              <a:rPr sz="1800">
                <a:solidFill>
                  <a:srgbClr val="40A070"/>
                </a:solidFill>
                <a:latin typeface="Courier"/>
              </a:rPr>
              <a:t>0.5</a:t>
            </a:r>
            <a:r>
              <a:rPr sz="1800">
                <a:latin typeface="Courier"/>
              </a:rPr>
              <a:t>); p2x&lt;-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1</a:t>
            </a:r>
            <a:r>
              <a:rPr sz="1800">
                <a:latin typeface="Courier"/>
              </a:rPr>
              <a:t>,</a:t>
            </a:r>
            <a:r>
              <a:rPr sz="1800">
                <a:solidFill>
                  <a:srgbClr val="902000"/>
                </a:solidFill>
                <a:latin typeface="Courier"/>
              </a:rPr>
              <a:t>rate=</a:t>
            </a:r>
            <a:r>
              <a:rPr sz="1800">
                <a:solidFill>
                  <a:srgbClr val="40A070"/>
                </a:solidFill>
                <a:latin typeface="Courier"/>
              </a:rPr>
              <a:t>2</a:t>
            </a:r>
            <a:r>
              <a:rPr sz="1800">
                <a:latin typeface="Courier"/>
              </a:rPr>
              <a:t>)</a:t>
            </a:r>
            <a:br/>
            <a:r>
              <a:rPr sz="1800">
                <a:latin typeface="Courier"/>
              </a:rPr>
              <a:t>p3x&lt;-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0.5</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 p4x&lt;-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2</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a:t>
            </a:r>
            <a:br/>
            <a:r>
              <a:rPr sz="1800">
                <a:latin typeface="Courier"/>
              </a:rPr>
              <a:t>p5x&lt;-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4</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 p6x&lt;-</a:t>
            </a:r>
            <a:r>
              <a:rPr sz="1800" b="1">
                <a:solidFill>
                  <a:srgbClr val="007020"/>
                </a:solidFill>
                <a:latin typeface="Courier"/>
              </a:rPr>
              <a:t>dgamma</a:t>
            </a:r>
            <a:r>
              <a:rPr sz="1800">
                <a:latin typeface="Courier"/>
              </a:rPr>
              <a:t>(x,</a:t>
            </a:r>
            <a:r>
              <a:rPr sz="1800">
                <a:solidFill>
                  <a:srgbClr val="902000"/>
                </a:solidFill>
                <a:latin typeface="Courier"/>
              </a:rPr>
              <a:t>shape=</a:t>
            </a:r>
            <a:r>
              <a:rPr sz="1800">
                <a:solidFill>
                  <a:srgbClr val="40A070"/>
                </a:solidFill>
                <a:latin typeface="Courier"/>
              </a:rPr>
              <a:t>8</a:t>
            </a:r>
            <a:r>
              <a:rPr sz="1800">
                <a:latin typeface="Courier"/>
              </a:rPr>
              <a:t>,</a:t>
            </a:r>
            <a:r>
              <a:rPr sz="1800">
                <a:solidFill>
                  <a:srgbClr val="902000"/>
                </a:solidFill>
                <a:latin typeface="Courier"/>
              </a:rPr>
              <a:t>rate=</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6</a:t>
            </a:r>
            <a:r>
              <a:rPr sz="1800">
                <a:latin typeface="Courier"/>
              </a:rPr>
              <a:t>); pFull&lt;-</a:t>
            </a:r>
            <a:r>
              <a:rPr sz="1800" b="1">
                <a:solidFill>
                  <a:srgbClr val="007020"/>
                </a:solidFill>
                <a:latin typeface="Courier"/>
              </a:rPr>
              <a:t>c</a:t>
            </a:r>
            <a:r>
              <a:rPr sz="1800">
                <a:latin typeface="Courier"/>
              </a:rPr>
              <a:t>(p1x,p2x,p3x,p4x,p5x,p6x)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5</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6</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 </a:t>
            </a:r>
            <a:r>
              <a:rPr sz="1800">
                <a:solidFill>
                  <a:srgbClr val="4070A0"/>
                </a:solidFill>
                <a:latin typeface="Courier"/>
              </a:rPr>
              <a:t>"greenyellow"</a:t>
            </a:r>
            <a:r>
              <a:rPr sz="1800">
                <a:latin typeface="Courier"/>
              </a:rPr>
              <a:t>, </a:t>
            </a:r>
            <a:r>
              <a:rPr sz="1800">
                <a:solidFill>
                  <a:srgbClr val="4070A0"/>
                </a:solidFill>
                <a:latin typeface="Courier"/>
              </a:rPr>
              <a:t>"mediumorchid"</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"=0.5,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"=4,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"=8, "</a:t>
            </a:r>
            <a:r>
              <a:rPr sz="1800">
                <a:latin typeface="Courier"/>
              </a:rPr>
              <a:t>,beta,</a:t>
            </a:r>
            <a:r>
              <a:rPr sz="1800">
                <a:solidFill>
                  <a:srgbClr val="4070A0"/>
                </a:solidFill>
                <a:latin typeface="Courier"/>
              </a:rPr>
              <a:t>"=1"</a:t>
            </a:r>
            <a:r>
              <a:rPr sz="1800">
                <a:latin typeface="Courie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Gamma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"Gamma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1.5</a:t>
            </a:r>
            <a:r>
              <a:rPr sz="1800">
                <a:latin typeface="Courier"/>
              </a:rPr>
              <a: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t>β</m:t>
                    </m:r>
                    <m:r>
                      <m:t>(</m:t>
                    </m:r>
                    <m:r>
                      <m:t>α</m:t>
                    </m:r>
                    <m:r>
                      <m:t>,</m:t>
                    </m:r>
                    <m:r>
                      <m:t>β</m:t>
                    </m:r>
                    <m:r>
                      <m:t>)</m:t>
                    </m:r>
                  </m:oMath>
                </a14:m>
                <a:r>
                  <a:rPr/>
                  <a:t> if</a:t>
                </a:r>
              </a:p>
              <a:p>
                <a:pPr lvl="0" marL="0" indent="0">
                  <a:buNone/>
                </a:pPr>
                <a14:m>
                  <m:oMathPara xmlns:m="http://schemas.openxmlformats.org/officeDocument/2006/math">
                    <m:oMathParaPr>
                      <m:jc m:val="center"/>
                    </m:oMathParaPr>
                    <m:oMath>
                      <m:r>
                        <m:t>p</m:t>
                      </m:r>
                      <m:r>
                        <m:t>(</m:t>
                      </m:r>
                      <m:r>
                        <m:t>x</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x</m:t>
                                        </m:r>
                                      </m:e>
                                      <m:sup>
                                        <m:r>
                                          <m:t>α</m:t>
                                        </m:r>
                                        <m:r>
                                          <m:t>−</m:t>
                                        </m:r>
                                        <m:r>
                                          <m:t>1</m:t>
                                        </m:r>
                                      </m:sup>
                                    </m:sSup>
                                    <m:r>
                                      <m:t>(</m:t>
                                    </m:r>
                                    <m:r>
                                      <m:t>1</m:t>
                                    </m:r>
                                    <m:r>
                                      <m:t>−</m:t>
                                    </m:r>
                                    <m:r>
                                      <m:t>x</m:t>
                                    </m:r>
                                    <m:sSup>
                                      <m:e>
                                        <m:r>
                                          <m:t>)</m:t>
                                        </m:r>
                                      </m:e>
                                      <m:sup>
                                        <m:r>
                                          <m:t>β</m:t>
                                        </m:r>
                                        <m:r>
                                          <m:t>−</m:t>
                                        </m:r>
                                        <m:r>
                                          <m:t>1</m:t>
                                        </m:r>
                                      </m:sup>
                                    </m:sSup>
                                  </m:num>
                                  <m:den>
                                    <m:r>
                                      <m:t>B</m:t>
                                    </m:r>
                                    <m:r>
                                      <m:t>(</m:t>
                                    </m:r>
                                    <m:r>
                                      <m:t>α</m:t>
                                    </m:r>
                                    <m:r>
                                      <m:t>,</m:t>
                                    </m:r>
                                    <m:r>
                                      <m:t>β</m:t>
                                    </m:r>
                                    <m:r>
                                      <m:t>)</m:t>
                                    </m:r>
                                  </m:den>
                                </m:f>
                              </m:e>
                              <m:e>
                                <m:r>
                                  <m:rPr>
                                    <m:sty m:val="p"/>
                                  </m:rPr>
                                  <m:t> if </m:t>
                                </m:r>
                                <m:r>
                                  <m:t>x</m:t>
                                </m:r>
                                <m:r>
                                  <m:t>∈</m:t>
                                </m:r>
                                <m:r>
                                  <m:t>[</m:t>
                                </m:r>
                                <m:r>
                                  <m:t>0</m:t>
                                </m:r>
                                <m:r>
                                  <m:t>,</m:t>
                                </m:r>
                                <m:r>
                                  <m:t>1</m:t>
                                </m:r>
                                <m:r>
                                  <m:t>]</m:t>
                                </m:r>
                              </m:e>
                            </m:mr>
                            <m:mr>
                              <m:e>
                                <m:r>
                                  <m:t>0</m:t>
                                </m:r>
                              </m:e>
                              <m:e>
                                <m:r>
                                  <m:rPr>
                                    <m:sty m:val="p"/>
                                  </m:rPr>
                                  <m:t> otherwise</m:t>
                                </m:r>
                              </m:e>
                            </m:mr>
                          </m:m>
                        </m:e>
                      </m:d>
                    </m:oMath>
                  </m:oMathPara>
                </a14:m>
              </a:p>
              <a:p>
                <a:pPr lvl="0" marL="0" indent="0">
                  <a:buNone/>
                </a:pPr>
                <a:r>
                  <a:rPr/>
                  <a:t>where </a:t>
                </a:r>
                <a14:m>
                  <m:oMath xmlns:m="http://schemas.openxmlformats.org/officeDocument/2006/math">
                    <m:r>
                      <m:t>B</m:t>
                    </m:r>
                    <m:r>
                      <m:t>(</m:t>
                    </m:r>
                    <m:r>
                      <m:t>α</m:t>
                    </m:r>
                    <m:r>
                      <m:t>,</m:t>
                    </m:r>
                    <m:r>
                      <m:t>β</m:t>
                    </m:r>
                    <m:r>
                      <m:t>)</m:t>
                    </m:r>
                    <m:r>
                      <m:t>=</m:t>
                    </m:r>
                    <m:f>
                      <m:fPr>
                        <m:type m:val="bar"/>
                      </m:fPr>
                      <m:num>
                        <m:r>
                          <m:t>Γ</m:t>
                        </m:r>
                        <m:r>
                          <m:t>(</m:t>
                        </m:r>
                        <m:r>
                          <m:t>α</m:t>
                        </m:r>
                        <m:r>
                          <m:t>)</m:t>
                        </m:r>
                        <m:r>
                          <m:t>Γ</m:t>
                        </m:r>
                        <m:r>
                          <m:t>(</m:t>
                        </m:r>
                        <m:r>
                          <m:t>β</m:t>
                        </m:r>
                        <m:r>
                          <m:t>)</m:t>
                        </m:r>
                      </m:num>
                      <m:den>
                        <m:r>
                          <m:t>Γ</m:t>
                        </m:r>
                        <m:r>
                          <m:t>(</m:t>
                        </m:r>
                        <m:r>
                          <m:t>α</m:t>
                        </m:r>
                        <m:r>
                          <m:t>+</m:t>
                        </m:r>
                        <m:r>
                          <m:t>β</m:t>
                        </m:r>
                        <m:r>
                          <m:t>)</m:t>
                        </m:r>
                      </m:den>
                    </m:f>
                  </m:oMath>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f>
                        <m:fPr>
                          <m:type m:val="bar"/>
                        </m:fPr>
                        <m:num>
                          <m:r>
                            <m:t>α</m:t>
                          </m:r>
                        </m:num>
                        <m:den>
                          <m:r>
                            <m:t>α</m:t>
                          </m:r>
                          <m:r>
                            <m:t>+</m:t>
                          </m:r>
                          <m:r>
                            <m:t>β</m:t>
                          </m:r>
                        </m:den>
                      </m:f>
                      <m:r>
                        <m:t>,</m:t>
                      </m:r>
                      <m:r>
                        <m:t> </m:t>
                      </m:r>
                      <m:r>
                        <m:t>V</m:t>
                      </m:r>
                      <m:r>
                        <m:t>a</m:t>
                      </m:r>
                      <m:r>
                        <m:t>r</m:t>
                      </m:r>
                      <m:r>
                        <m:t>(</m:t>
                      </m:r>
                      <m:r>
                        <m:t>X</m:t>
                      </m:r>
                      <m:r>
                        <m:t>)</m:t>
                      </m:r>
                      <m:r>
                        <m:t>=</m:t>
                      </m:r>
                      <m:f>
                        <m:fPr>
                          <m:type m:val="bar"/>
                        </m:fPr>
                        <m:num>
                          <m:r>
                            <m:t>α</m:t>
                          </m:r>
                          <m:r>
                            <m:t>β</m:t>
                          </m:r>
                        </m:num>
                        <m:den>
                          <m:r>
                            <m:t>(</m:t>
                          </m:r>
                          <m:r>
                            <m:t>α</m:t>
                          </m:r>
                          <m:r>
                            <m:t>+</m:t>
                          </m:r>
                          <m:r>
                            <m:t>β</m:t>
                          </m:r>
                          <m:sSup>
                            <m:e>
                              <m:r>
                                <m:t>)</m:t>
                              </m:r>
                            </m:e>
                            <m:sup>
                              <m:r>
                                <m:t>2</m:t>
                              </m:r>
                            </m:sup>
                          </m:sSup>
                          <m:r>
                            <m:t>(</m:t>
                          </m:r>
                          <m:r>
                            <m:t>α</m:t>
                          </m:r>
                          <m:r>
                            <m:t>+</m:t>
                          </m:r>
                          <m:r>
                            <m:t>β</m:t>
                          </m:r>
                          <m:r>
                            <m:t>+</m:t>
                          </m:r>
                          <m:r>
                            <m:t>1</m:t>
                          </m:r>
                          <m:r>
                            <m:t>)</m:t>
                          </m:r>
                        </m:den>
                      </m:f>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flexible distribution useful to model continuous variables with support on an interval of finite length.</a:t>
                </a:r>
              </a:p>
              <a:p>
                <a:pPr lvl="0" marL="0" indent="0">
                  <a:buNone/>
                </a:pPr>
                <a14:m>
                  <m:oMathPara xmlns:m="http://schemas.openxmlformats.org/officeDocument/2006/math">
                    <m:oMathParaPr>
                      <m:jc m:val="center"/>
                    </m:oMathParaPr>
                    <m:oMath>
                      <m:r>
                        <m:t> </m:t>
                      </m:r>
                    </m:oMath>
                  </m:oMathPara>
                </a14:m>
              </a:p>
              <a:p>
                <a:pPr lvl="0" marL="0" indent="0">
                  <a:buNone/>
                </a:pPr>
                <a:r>
                  <a:rPr/>
                  <a:t>An important conjugate prior distribution in Bayesian statistics for a number of discrete distributions.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l&lt;-</a:t>
            </a:r>
            <a:r>
              <a:rPr sz="1800">
                <a:solidFill>
                  <a:srgbClr val="40A070"/>
                </a:solidFill>
                <a:latin typeface="Courier"/>
              </a:rPr>
              <a:t>1000</a:t>
            </a:r>
            <a:r>
              <a:rPr sz="1800">
                <a:latin typeface="Courier"/>
              </a:rPr>
              <a:t>; 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r>
              <a:rPr sz="1800">
                <a:solidFill>
                  <a:srgbClr val="902000"/>
                </a:solidFill>
                <a:latin typeface="Courier"/>
              </a:rPr>
              <a:t>length=</a:t>
            </a:r>
            <a:r>
              <a:rPr sz="1800">
                <a:latin typeface="Courier"/>
              </a:rPr>
              <a:t>l)</a:t>
            </a:r>
            <a:br/>
            <a:r>
              <a:rPr sz="1800">
                <a:latin typeface="Courier"/>
              </a:rPr>
              <a:t>p1x&lt;-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0.5</a:t>
            </a:r>
            <a:r>
              <a:rPr sz="1800">
                <a:latin typeface="Courier"/>
              </a:rPr>
              <a:t>,</a:t>
            </a:r>
            <a:r>
              <a:rPr sz="1800">
                <a:solidFill>
                  <a:srgbClr val="902000"/>
                </a:solidFill>
                <a:latin typeface="Courier"/>
              </a:rPr>
              <a:t>shape2=</a:t>
            </a:r>
            <a:r>
              <a:rPr sz="1800">
                <a:solidFill>
                  <a:srgbClr val="40A070"/>
                </a:solidFill>
                <a:latin typeface="Courier"/>
              </a:rPr>
              <a:t>0.5</a:t>
            </a:r>
            <a:r>
              <a:rPr sz="1800">
                <a:latin typeface="Courier"/>
              </a:rPr>
              <a:t>); p2x&lt;-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1</a:t>
            </a:r>
            <a:r>
              <a:rPr sz="1800">
                <a:latin typeface="Courier"/>
              </a:rPr>
              <a:t>,</a:t>
            </a:r>
            <a:r>
              <a:rPr sz="1800">
                <a:solidFill>
                  <a:srgbClr val="902000"/>
                </a:solidFill>
                <a:latin typeface="Courier"/>
              </a:rPr>
              <a:t>shape2=</a:t>
            </a:r>
            <a:r>
              <a:rPr sz="1800">
                <a:solidFill>
                  <a:srgbClr val="40A070"/>
                </a:solidFill>
                <a:latin typeface="Courier"/>
              </a:rPr>
              <a:t>1</a:t>
            </a:r>
            <a:r>
              <a:rPr sz="1800">
                <a:latin typeface="Courier"/>
              </a:rPr>
              <a:t>)</a:t>
            </a:r>
            <a:br/>
            <a:r>
              <a:rPr sz="1800">
                <a:latin typeface="Courier"/>
              </a:rPr>
              <a:t>p3x&lt;-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2</a:t>
            </a:r>
            <a:r>
              <a:rPr sz="1800">
                <a:latin typeface="Courier"/>
              </a:rPr>
              <a:t>,</a:t>
            </a:r>
            <a:r>
              <a:rPr sz="1800">
                <a:solidFill>
                  <a:srgbClr val="902000"/>
                </a:solidFill>
                <a:latin typeface="Courier"/>
              </a:rPr>
              <a:t>shape2=</a:t>
            </a:r>
            <a:r>
              <a:rPr sz="1800">
                <a:solidFill>
                  <a:srgbClr val="40A070"/>
                </a:solidFill>
                <a:latin typeface="Courier"/>
              </a:rPr>
              <a:t>2</a:t>
            </a:r>
            <a:r>
              <a:rPr sz="1800">
                <a:latin typeface="Courier"/>
              </a:rPr>
              <a:t>); p4x&lt;-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1</a:t>
            </a:r>
            <a:r>
              <a:rPr sz="1800">
                <a:latin typeface="Courier"/>
              </a:rPr>
              <a:t>,</a:t>
            </a:r>
            <a:r>
              <a:rPr sz="1800">
                <a:solidFill>
                  <a:srgbClr val="902000"/>
                </a:solidFill>
                <a:latin typeface="Courier"/>
              </a:rPr>
              <a:t>shape2=</a:t>
            </a:r>
            <a:r>
              <a:rPr sz="1800">
                <a:solidFill>
                  <a:srgbClr val="40A070"/>
                </a:solidFill>
                <a:latin typeface="Courier"/>
              </a:rPr>
              <a:t>3</a:t>
            </a:r>
            <a:r>
              <a:rPr sz="1800">
                <a:latin typeface="Courier"/>
              </a:rPr>
              <a:t>)</a:t>
            </a:r>
            <a:br/>
            <a:r>
              <a:rPr sz="1800">
                <a:latin typeface="Courier"/>
              </a:rPr>
              <a:t>p5x&lt;-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2</a:t>
            </a:r>
            <a:r>
              <a:rPr sz="1800">
                <a:latin typeface="Courier"/>
              </a:rPr>
              <a:t>,</a:t>
            </a:r>
            <a:r>
              <a:rPr sz="1800">
                <a:solidFill>
                  <a:srgbClr val="902000"/>
                </a:solidFill>
                <a:latin typeface="Courier"/>
              </a:rPr>
              <a:t>shape2=</a:t>
            </a:r>
            <a:r>
              <a:rPr sz="1800">
                <a:solidFill>
                  <a:srgbClr val="40A070"/>
                </a:solidFill>
                <a:latin typeface="Courier"/>
              </a:rPr>
              <a:t>5</a:t>
            </a:r>
            <a:r>
              <a:rPr sz="1800">
                <a:latin typeface="Courier"/>
              </a:rPr>
              <a:t>); p6x&lt;-</a:t>
            </a:r>
            <a:r>
              <a:rPr sz="1800" b="1">
                <a:solidFill>
                  <a:srgbClr val="007020"/>
                </a:solidFill>
                <a:latin typeface="Courier"/>
              </a:rPr>
              <a:t>dbeta</a:t>
            </a:r>
            <a:r>
              <a:rPr sz="1800">
                <a:latin typeface="Courier"/>
              </a:rPr>
              <a:t>(x,</a:t>
            </a:r>
            <a:r>
              <a:rPr sz="1800">
                <a:solidFill>
                  <a:srgbClr val="902000"/>
                </a:solidFill>
                <a:latin typeface="Courier"/>
              </a:rPr>
              <a:t>shape1=</a:t>
            </a:r>
            <a:r>
              <a:rPr sz="1800">
                <a:solidFill>
                  <a:srgbClr val="40A070"/>
                </a:solidFill>
                <a:latin typeface="Courier"/>
              </a:rPr>
              <a:t>5</a:t>
            </a:r>
            <a:r>
              <a:rPr sz="1800">
                <a:latin typeface="Courier"/>
              </a:rPr>
              <a:t>,</a:t>
            </a:r>
            <a:r>
              <a:rPr sz="1800">
                <a:solidFill>
                  <a:srgbClr val="902000"/>
                </a:solidFill>
                <a:latin typeface="Courier"/>
              </a:rPr>
              <a:t>shape2=</a:t>
            </a:r>
            <a:r>
              <a:rPr sz="1800">
                <a:solidFill>
                  <a:srgbClr val="40A070"/>
                </a:solidFill>
                <a:latin typeface="Courier"/>
              </a:rPr>
              <a:t>1</a:t>
            </a:r>
            <a:r>
              <a:rPr sz="1800">
                <a:latin typeface="Courier"/>
              </a:rPr>
              <a:t>)</a:t>
            </a:r>
            <a:br/>
            <a:r>
              <a:rPr sz="1800">
                <a:latin typeface="Courier"/>
              </a:rPr>
              <a:t>xFull&lt;-</a:t>
            </a:r>
            <a:r>
              <a:rPr sz="1800" b="1">
                <a:solidFill>
                  <a:srgbClr val="007020"/>
                </a:solidFill>
                <a:latin typeface="Courier"/>
              </a:rPr>
              <a:t>rep</a:t>
            </a:r>
            <a:r>
              <a:rPr sz="1800">
                <a:latin typeface="Courier"/>
              </a:rPr>
              <a:t>(x,</a:t>
            </a:r>
            <a:r>
              <a:rPr sz="1800">
                <a:solidFill>
                  <a:srgbClr val="40A070"/>
                </a:solidFill>
                <a:latin typeface="Courier"/>
              </a:rPr>
              <a:t>6</a:t>
            </a:r>
            <a:r>
              <a:rPr sz="1800">
                <a:latin typeface="Courier"/>
              </a:rPr>
              <a:t>); pFull&lt;-</a:t>
            </a:r>
            <a:r>
              <a:rPr sz="1800" b="1">
                <a:solidFill>
                  <a:srgbClr val="007020"/>
                </a:solidFill>
                <a:latin typeface="Courier"/>
              </a:rPr>
              <a:t>c</a:t>
            </a:r>
            <a:r>
              <a:rPr sz="1800">
                <a:latin typeface="Courier"/>
              </a:rPr>
              <a:t>(p1x,p2x,p3x,p4x,p5x,p6x)</a:t>
            </a:r>
            <a:br/>
            <a:r>
              <a:rPr sz="1800">
                <a:latin typeface="Courier"/>
              </a:rPr>
              <a:t>pars&lt;-</a:t>
            </a:r>
            <a:r>
              <a:rPr sz="1800" b="1">
                <a:solidFill>
                  <a:srgbClr val="007020"/>
                </a:solidFill>
                <a:latin typeface="Courier"/>
              </a:rPr>
              <a:t>factor</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2</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3</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4</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5</a:t>
            </a:r>
            <a:r>
              <a:rPr sz="1800">
                <a:latin typeface="Courier"/>
              </a:rPr>
              <a:t>,l),</a:t>
            </a:r>
            <a:r>
              <a:rPr sz="1800" b="1">
                <a:solidFill>
                  <a:srgbClr val="007020"/>
                </a:solidFill>
                <a:latin typeface="Courier"/>
              </a:rPr>
              <a:t>rep</a:t>
            </a:r>
            <a:r>
              <a:rPr sz="1800">
                <a:latin typeface="Courier"/>
              </a:rPr>
              <a:t>(</a:t>
            </a:r>
            <a:r>
              <a:rPr sz="1800">
                <a:solidFill>
                  <a:srgbClr val="40A070"/>
                </a:solidFill>
                <a:latin typeface="Courier"/>
              </a:rPr>
              <a:t>6</a:t>
            </a:r>
            <a:r>
              <a:rPr sz="1800">
                <a:latin typeface="Courier"/>
              </a:rPr>
              <a:t>,l)))</a:t>
            </a:r>
            <a:br/>
            <a:r>
              <a:rPr sz="1800">
                <a:latin typeface="Courier"/>
              </a:rPr>
              <a:t>df&lt;-</a:t>
            </a:r>
            <a:r>
              <a:rPr sz="1800" b="1">
                <a:solidFill>
                  <a:srgbClr val="007020"/>
                </a:solidFill>
                <a:latin typeface="Courier"/>
              </a:rPr>
              <a:t>tibble</a:t>
            </a:r>
            <a:r>
              <a:rPr sz="1800">
                <a:latin typeface="Courier"/>
              </a:rPr>
              <a:t>(</a:t>
            </a:r>
            <a:r>
              <a:rPr sz="1800">
                <a:solidFill>
                  <a:srgbClr val="902000"/>
                </a:solidFill>
                <a:latin typeface="Courier"/>
              </a:rPr>
              <a:t>x=</a:t>
            </a:r>
            <a:r>
              <a:rPr sz="1800">
                <a:latin typeface="Courier"/>
              </a:rPr>
              <a:t>xFull,</a:t>
            </a:r>
            <a:r>
              <a:rPr sz="1800">
                <a:solidFill>
                  <a:srgbClr val="902000"/>
                </a:solidFill>
                <a:latin typeface="Courier"/>
              </a:rPr>
              <a:t>p=</a:t>
            </a:r>
            <a:r>
              <a:rPr sz="1800">
                <a:latin typeface="Courier"/>
              </a:rPr>
              <a:t>pFull,</a:t>
            </a:r>
            <a:r>
              <a:rPr sz="1800">
                <a:solidFill>
                  <a:srgbClr val="902000"/>
                </a:solidFill>
                <a:latin typeface="Courier"/>
              </a:rPr>
              <a:t>pars=</a:t>
            </a:r>
            <a:r>
              <a:rPr sz="1800">
                <a:latin typeface="Courier"/>
              </a:rPr>
              <a:t>pars)</a:t>
            </a:r>
            <a:br/>
            <a:br/>
            <a:r>
              <a:rPr sz="1800">
                <a:latin typeface="Courier"/>
              </a:rPr>
              <a:t>cols&lt;-</a:t>
            </a:r>
            <a:r>
              <a:rPr sz="1800" b="1">
                <a:solidFill>
                  <a:srgbClr val="007020"/>
                </a:solidFill>
                <a:latin typeface="Courier"/>
              </a:rPr>
              <a:t>c</a:t>
            </a:r>
            <a:r>
              <a:rPr sz="1800">
                <a:latin typeface="Courier"/>
              </a:rPr>
              <a:t>(</a:t>
            </a:r>
            <a:r>
              <a:rPr sz="1800">
                <a:solidFill>
                  <a:srgbClr val="4070A0"/>
                </a:solidFill>
                <a:latin typeface="Courier"/>
              </a:rPr>
              <a:t>"darkgrey"</a:t>
            </a:r>
            <a:r>
              <a:rPr sz="1800">
                <a:latin typeface="Courier"/>
              </a:rPr>
              <a:t>, </a:t>
            </a:r>
            <a:r>
              <a:rPr sz="1800">
                <a:solidFill>
                  <a:srgbClr val="4070A0"/>
                </a:solidFill>
                <a:latin typeface="Courier"/>
              </a:rPr>
              <a:t>"steelblue"</a:t>
            </a:r>
            <a:r>
              <a:rPr sz="1800">
                <a:latin typeface="Courier"/>
              </a:rPr>
              <a:t>, </a:t>
            </a:r>
            <a:r>
              <a:rPr sz="1800">
                <a:solidFill>
                  <a:srgbClr val="4070A0"/>
                </a:solidFill>
                <a:latin typeface="Courier"/>
              </a:rPr>
              <a:t>"salmon"</a:t>
            </a:r>
            <a:r>
              <a:rPr sz="1800">
                <a:latin typeface="Courier"/>
              </a:rPr>
              <a:t>, </a:t>
            </a:r>
            <a:r>
              <a:rPr sz="1800">
                <a:solidFill>
                  <a:srgbClr val="4070A0"/>
                </a:solidFill>
                <a:latin typeface="Courier"/>
              </a:rPr>
              <a:t>"orange"</a:t>
            </a:r>
            <a:r>
              <a:rPr sz="1800">
                <a:latin typeface="Courier"/>
              </a:rPr>
              <a:t>, </a:t>
            </a:r>
            <a:r>
              <a:rPr sz="1800">
                <a:solidFill>
                  <a:srgbClr val="4070A0"/>
                </a:solidFill>
                <a:latin typeface="Courier"/>
              </a:rPr>
              <a:t>"greenyellow"</a:t>
            </a:r>
            <a:r>
              <a:rPr sz="1800">
                <a:latin typeface="Courier"/>
              </a:rPr>
              <a:t>, </a:t>
            </a:r>
            <a:r>
              <a:rPr sz="1800">
                <a:solidFill>
                  <a:srgbClr val="4070A0"/>
                </a:solidFill>
                <a:latin typeface="Courier"/>
              </a:rPr>
              <a:t>"mediumorchid"</a:t>
            </a:r>
            <a:r>
              <a:rPr sz="1800">
                <a:latin typeface="Courier"/>
              </a:rPr>
              <a:t>)</a:t>
            </a:r>
            <a:br/>
            <a:r>
              <a:rPr sz="1800">
                <a:latin typeface="Courier"/>
              </a:rPr>
              <a:t>labs&lt;-</a:t>
            </a:r>
            <a:r>
              <a:rPr sz="1800" b="1">
                <a:solidFill>
                  <a:srgbClr val="007020"/>
                </a:solidFill>
                <a:latin typeface="Courier"/>
              </a:rPr>
              <a:t>c</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"=0.5, "</a:t>
            </a:r>
            <a:r>
              <a:rPr sz="1800">
                <a:latin typeface="Courier"/>
              </a:rPr>
              <a:t>,beta,</a:t>
            </a:r>
            <a:r>
              <a:rPr sz="1800">
                <a:solidFill>
                  <a:srgbClr val="4070A0"/>
                </a:solidFill>
                <a:latin typeface="Courier"/>
              </a:rPr>
              <a:t>"=0.5"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"=1"</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"=2"</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"=1, "</a:t>
            </a:r>
            <a:r>
              <a:rPr sz="1800">
                <a:latin typeface="Courier"/>
              </a:rPr>
              <a:t>,beta,</a:t>
            </a:r>
            <a:r>
              <a:rPr sz="1800">
                <a:solidFill>
                  <a:srgbClr val="4070A0"/>
                </a:solidFill>
                <a:latin typeface="Courier"/>
              </a:rPr>
              <a:t>"=3"</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"=2, "</a:t>
            </a:r>
            <a:r>
              <a:rPr sz="1800">
                <a:latin typeface="Courier"/>
              </a:rPr>
              <a:t>,beta,</a:t>
            </a:r>
            <a:r>
              <a:rPr sz="1800">
                <a:solidFill>
                  <a:srgbClr val="4070A0"/>
                </a:solidFill>
                <a:latin typeface="Courier"/>
              </a:rPr>
              <a:t>"=5"</a:t>
            </a:r>
            <a:r>
              <a:rPr sz="1800">
                <a:latin typeface="Courier"/>
              </a:rPr>
              <a:t>)),</a:t>
            </a:r>
            <a:br/>
            <a:r>
              <a:rPr sz="1800">
                <a:latin typeface="Courier"/>
              </a:rPr>
              <a:t>    </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,alpha,</a:t>
            </a:r>
            <a:r>
              <a:rPr sz="1800">
                <a:solidFill>
                  <a:srgbClr val="4070A0"/>
                </a:solidFill>
                <a:latin typeface="Courier"/>
              </a:rPr>
              <a:t>"=5, "</a:t>
            </a:r>
            <a:r>
              <a:rPr sz="1800">
                <a:latin typeface="Courier"/>
              </a:rPr>
              <a:t>,beta,</a:t>
            </a:r>
            <a:r>
              <a:rPr sz="1800">
                <a:solidFill>
                  <a:srgbClr val="4070A0"/>
                </a:solidFill>
                <a:latin typeface="Courier"/>
              </a:rPr>
              <a:t>"=1"</a:t>
            </a:r>
            <a:r>
              <a:rPr sz="1800">
                <a:latin typeface="Courier"/>
              </a:rPr>
              <a:t>)))</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Beta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p,</a:t>
            </a:r>
            <a:r>
              <a:rPr sz="1800">
                <a:solidFill>
                  <a:srgbClr val="902000"/>
                </a:solidFill>
                <a:latin typeface="Courier"/>
              </a:rPr>
              <a:t>colour=</a:t>
            </a:r>
            <a:r>
              <a:rPr sz="1800">
                <a:latin typeface="Courier"/>
              </a:rPr>
              <a:t>pars,</a:t>
            </a:r>
            <a:r>
              <a:rPr sz="1800">
                <a:solidFill>
                  <a:srgbClr val="902000"/>
                </a:solidFill>
                <a:latin typeface="Courier"/>
              </a:rPr>
              <a:t>fill=</a:t>
            </a:r>
            <a:r>
              <a:rPr sz="1800">
                <a:latin typeface="Courier"/>
              </a:rPr>
              <a:t>pars))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lwd=</a:t>
            </a:r>
            <a:r>
              <a:rPr sz="1800">
                <a:solidFill>
                  <a:srgbClr val="40A070"/>
                </a:solidFill>
                <a:latin typeface="Courier"/>
              </a:rPr>
              <a:t>1</a:t>
            </a:r>
            <a:r>
              <a:rPr sz="1800">
                <a:latin typeface="Courier"/>
              </a:rPr>
              <a:t>,</a:t>
            </a:r>
            <a:r>
              <a:rPr sz="1800">
                <a:solidFill>
                  <a:srgbClr val="902000"/>
                </a:solidFill>
                <a:latin typeface="Courier"/>
              </a:rPr>
              <a:t>alpha=</a:t>
            </a:r>
            <a:r>
              <a:rPr sz="1800">
                <a:solidFill>
                  <a:srgbClr val="40A070"/>
                </a:solidFill>
                <a:latin typeface="Courier"/>
              </a:rPr>
              <a:t>0.75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geom_area</a:t>
            </a:r>
            <a:r>
              <a:rPr sz="1800">
                <a:latin typeface="Courier"/>
              </a:rPr>
              <a:t>(</a:t>
            </a:r>
            <a:r>
              <a:rPr sz="1800">
                <a:solidFill>
                  <a:srgbClr val="902000"/>
                </a:solidFill>
                <a:latin typeface="Courier"/>
              </a:rPr>
              <a:t>alpha=</a:t>
            </a:r>
            <a:r>
              <a:rPr sz="1800">
                <a:solidFill>
                  <a:srgbClr val="40A070"/>
                </a:solidFill>
                <a:latin typeface="Courier"/>
              </a:rPr>
              <a:t>0.1</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a:latin typeface="Courier"/>
              </a:rPr>
              <a:t>cols)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a:latin typeface="Courier"/>
              </a:rPr>
              <a:t>cols,</a:t>
            </a:r>
            <a:r>
              <a:rPr sz="1800">
                <a:solidFill>
                  <a:srgbClr val="902000"/>
                </a:solidFill>
                <a:latin typeface="Courier"/>
              </a:rPr>
              <a:t>labels=</a:t>
            </a:r>
            <a:r>
              <a:rPr sz="1800">
                <a:latin typeface="Courier"/>
              </a:rPr>
              <a:t>labs)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fill=</a:t>
            </a:r>
            <a:r>
              <a:rPr sz="1800">
                <a:solidFill>
                  <a:srgbClr val="4070A0"/>
                </a:solidFill>
                <a:latin typeface="Courier"/>
              </a:rPr>
              <a:t>"parameters"</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guides</a:t>
            </a:r>
            <a:r>
              <a:rPr sz="1800">
                <a:latin typeface="Courier"/>
              </a:rPr>
              <a:t>(</a:t>
            </a:r>
            <a:r>
              <a:rPr sz="1800">
                <a:solidFill>
                  <a:srgbClr val="902000"/>
                </a:solidFill>
                <a:latin typeface="Courier"/>
              </a:rPr>
              <a:t>colour=</a:t>
            </a:r>
            <a:r>
              <a:rPr sz="1800">
                <a:latin typeface="Courier"/>
              </a:rPr>
              <a:t>F)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"density"</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"Beta distribution"</a:t>
            </a:r>
            <a:r>
              <a:rPr sz="1800">
                <a:latin typeface="Courier"/>
              </a:rPr>
              <a: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coord_cartesian</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3</a:t>
            </a:r>
            <a:r>
              <a:rPr sz="1800">
                <a:latin typeface="Courier"/>
              </a:rPr>
              <a:t>))</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1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r>
                      <m:t>X</m:t>
                    </m:r>
                    <m:r>
                      <m:t>∼</m:t>
                    </m:r>
                    <m:r>
                      <m:rPr>
                        <m:sty m:val="p"/>
                        <m:scr m:val="script"/>
                      </m:rPr>
                      <m:t>N</m:t>
                    </m:r>
                    <m:r>
                      <m:t>(</m:t>
                    </m:r>
                    <m:r>
                      <m:t>μ</m:t>
                    </m:r>
                    <m:r>
                      <m:t>,</m:t>
                    </m:r>
                    <m:sSup>
                      <m:e>
                        <m:r>
                          <m:t>σ</m:t>
                        </m:r>
                      </m:e>
                      <m:sup>
                        <m:r>
                          <m:t>2</m:t>
                        </m:r>
                      </m:sup>
                    </m:sSup>
                    <m:r>
                      <m:t>)</m:t>
                    </m:r>
                  </m:oMath>
                </a14:m>
                <a:r>
                  <a:rPr/>
                  <a:t> if</a:t>
                </a:r>
              </a:p>
              <a:p>
                <a:pPr lvl="0" marL="0" indent="0">
                  <a:buNone/>
                </a:pPr>
                <a14:m>
                  <m:oMathPara xmlns:m="http://schemas.openxmlformats.org/officeDocument/2006/math">
                    <m:oMathParaPr>
                      <m:jc m:val="center"/>
                    </m:oMathParaPr>
                    <m:oMath>
                      <m:r>
                        <m:t>p</m:t>
                      </m:r>
                      <m:r>
                        <m:t>(</m:t>
                      </m:r>
                      <m:r>
                        <m:t>x</m:t>
                      </m:r>
                      <m:r>
                        <m:t>)</m:t>
                      </m:r>
                      <m:r>
                        <m:t>=</m:t>
                      </m:r>
                      <m:f>
                        <m:fPr>
                          <m:type m:val="bar"/>
                        </m:fPr>
                        <m:num>
                          <m:r>
                            <m:t>1</m:t>
                          </m:r>
                        </m:num>
                        <m:den>
                          <m:rad>
                            <m:radPr>
                              <m:degHide m:val="1"/>
                            </m:radPr>
                            <m:deg/>
                            <m:e>
                              <m:r>
                                <m:t>2</m:t>
                              </m:r>
                              <m:r>
                                <m:t>π</m:t>
                              </m:r>
                              <m:sSup>
                                <m:e>
                                  <m:r>
                                    <m:t>σ</m:t>
                                  </m:r>
                                </m:e>
                                <m:sup>
                                  <m:r>
                                    <m:t>2</m:t>
                                  </m:r>
                                </m:sup>
                              </m:sSup>
                            </m:e>
                          </m:rad>
                        </m:den>
                      </m:f>
                      <m:sSup>
                        <m:e>
                          <m:r>
                            <m:t>e</m:t>
                          </m:r>
                        </m:e>
                        <m:sup>
                          <m:r>
                            <m:t>−</m:t>
                          </m:r>
                          <m:f>
                            <m:fPr>
                              <m:type m:val="bar"/>
                            </m:fPr>
                            <m:num>
                              <m:r>
                                <m:t>(</m:t>
                              </m:r>
                              <m:r>
                                <m:t>x</m:t>
                              </m:r>
                              <m:r>
                                <m:t>−</m:t>
                              </m:r>
                              <m:r>
                                <m:t>μ</m:t>
                              </m:r>
                              <m:sSup>
                                <m:e>
                                  <m:r>
                                    <m:t>)</m:t>
                                  </m:r>
                                </m:e>
                                <m:sup>
                                  <m:r>
                                    <m:t>2</m:t>
                                  </m:r>
                                </m:sup>
                              </m:sSup>
                            </m:num>
                            <m:den>
                              <m:r>
                                <m:t>2</m:t>
                              </m:r>
                              <m:sSup>
                                <m:e>
                                  <m:r>
                                    <m:t>σ</m:t>
                                  </m:r>
                                </m:e>
                                <m:sup>
                                  <m:r>
                                    <m:t>2</m:t>
                                  </m:r>
                                </m:sup>
                              </m:sSup>
                            </m:den>
                          </m:f>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X</m:t>
                      </m:r>
                      <m:r>
                        <m:t>)</m:t>
                      </m:r>
                      <m:r>
                        <m:t>=</m:t>
                      </m:r>
                      <m:r>
                        <m:t>μ</m:t>
                      </m:r>
                      <m:r>
                        <m:t>,</m:t>
                      </m:r>
                      <m:r>
                        <m:t> </m:t>
                      </m:r>
                      <m:r>
                        <m:t>V</m:t>
                      </m:r>
                      <m:r>
                        <m:t>a</m:t>
                      </m:r>
                      <m:r>
                        <m:t>r</m:t>
                      </m:r>
                      <m:r>
                        <m:t>(</m:t>
                      </m:r>
                      <m:r>
                        <m:t>X</m:t>
                      </m:r>
                      <m:r>
                        <m:t>)</m:t>
                      </m:r>
                      <m:r>
                        <m:t>=</m:t>
                      </m:r>
                      <m:sSup>
                        <m:e>
                          <m:r>
                            <m:t>σ</m:t>
                          </m:r>
                        </m:e>
                        <m:sup>
                          <m:r>
                            <m:t>2</m:t>
                          </m:r>
                        </m:sup>
                      </m:sSup>
                    </m:oMath>
                  </m:oMathPara>
                </a14:m>
              </a:p>
              <a:p>
                <a:pPr lvl="0" marL="0" indent="0">
                  <a:buNone/>
                </a:pPr>
                <a:r>
                  <a:rPr/>
                  <a:t>This distribution is very important.</a:t>
                </a:r>
              </a:p>
              <a:p>
                <a:pPr lvl="0" marL="0" indent="0">
                  <a:buNone/>
                </a:pPr>
                <a:r>
                  <a:rPr/>
                  <a:t>Because of the </a:t>
                </a:r>
                <a:r>
                  <a:rPr i="1"/>
                  <a:t>Central Limit Theorem</a:t>
                </a:r>
                <a:r>
                  <a:rPr/>
                  <a:t>, the normal distribution both arises in many real life situations and plays a major role in statistical inference.</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Common</a:t>
            </a:r>
            <a:r>
              <a:rPr/>
              <a:t> </a:t>
            </a:r>
            <a:r>
              <a:rPr/>
              <a:t>distributions:</a:t>
            </a:r>
            <a:r>
              <a:rPr/>
              <a:t> </a:t>
            </a:r>
            <a:r>
              <a:rPr/>
              <a:t>Normal</a:t>
            </a:r>
            <a:r>
              <a:rPr/>
              <a:t> </a:t>
            </a:r>
            <a:r>
              <a:rPr/>
              <a:t>/</a:t>
            </a:r>
            <a:r>
              <a:rPr/>
              <a:t> </a:t>
            </a:r>
            <a:r>
              <a:rPr/>
              <a:t>Gaussian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normal distribution is characteristed by a symmetric bell-shaped curve around the mean.</a:t>
                </a:r>
              </a:p>
              <a:p>
                <a:pPr lvl="0" marL="0" indent="0">
                  <a:buNone/>
                </a:pPr>
                <a:r>
                  <a:rPr/>
                  <a:t>Important special case: </a:t>
                </a:r>
                <a14:m>
                  <m:oMath xmlns:m="http://schemas.openxmlformats.org/officeDocument/2006/math">
                    <m:r>
                      <m:rPr>
                        <m:sty m:val="p"/>
                        <m:scr m:val="script"/>
                      </m:rPr>
                      <m:t>N</m:t>
                    </m:r>
                    <m:r>
                      <m:t>(</m:t>
                    </m:r>
                    <m:r>
                      <m:t>0</m:t>
                    </m:r>
                    <m:r>
                      <m:t>,</m:t>
                    </m:r>
                    <m:r>
                      <m:t>1</m:t>
                    </m:r>
                    <m:r>
                      <m:t>)</m:t>
                    </m:r>
                  </m:oMath>
                </a14:m>
                <a:r>
                  <a:rPr/>
                  <a:t>, the </a:t>
                </a:r>
                <a:r>
                  <a:rPr i="1"/>
                  <a:t>standard normal</a:t>
                </a:r>
                <a:r>
                  <a:rPr/>
                  <a:t>.</a:t>
                </a:r>
              </a:p>
              <a:p>
                <a:pPr lvl="0" marL="0" indent="0">
                  <a:buNone/>
                </a:pPr>
                <a14:m>
                  <m:oMathPara xmlns:m="http://schemas.openxmlformats.org/officeDocument/2006/math">
                    <m:oMathParaPr>
                      <m:jc m:val="center"/>
                    </m:oMathParaPr>
                    <m:oMath>
                      <m:r>
                        <m:t> </m:t>
                      </m:r>
                    </m:oMath>
                  </m:oMathPara>
                </a14:m>
              </a:p>
              <a:p>
                <a:pPr lvl="0" marL="0" indent="0">
                  <a:buNone/>
                </a:pPr>
                <a:r>
                  <a:rPr/>
                  <a:t>Example:</a:t>
                </a:r>
              </a:p>
              <a:p>
                <a:pPr lvl="0" marL="0" indent="0">
                  <a:buNone/>
                </a:pPr>
                <a:r>
                  <a:rPr/>
                  <a:t>A random variable measuring the height of men.</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Probability theory &amp; statistical concepts</dc:title>
  <dc:creator>Marc Henrion</dc:creator>
  <cp:keywords/>
  <dcterms:created xsi:type="dcterms:W3CDTF">2020-01-10T15:26:41Z</dcterms:created>
  <dcterms:modified xsi:type="dcterms:W3CDTF">2020-01-10T15:26:41Z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