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94" r:id="rId9"/>
    <p:sldId id="263" r:id="rId10"/>
    <p:sldId id="264" r:id="rId11"/>
    <p:sldId id="265" r:id="rId12"/>
    <p:sldId id="266" r:id="rId13"/>
    <p:sldId id="267" r:id="rId14"/>
    <p:sldId id="268" r:id="rId15"/>
    <p:sldId id="269" r:id="rId16"/>
    <p:sldId id="270" r:id="rId17"/>
    <p:sldId id="271" r:id="rId18"/>
    <p:sldId id="272" r:id="rId19"/>
    <p:sldId id="297" r:id="rId20"/>
    <p:sldId id="298" r:id="rId21"/>
    <p:sldId id="273" r:id="rId22"/>
    <p:sldId id="274" r:id="rId23"/>
    <p:sldId id="275" r:id="rId24"/>
    <p:sldId id="276" r:id="rId25"/>
    <p:sldId id="278" r:id="rId26"/>
    <p:sldId id="277" r:id="rId27"/>
    <p:sldId id="279" r:id="rId28"/>
    <p:sldId id="280" r:id="rId29"/>
    <p:sldId id="281" r:id="rId30"/>
    <p:sldId id="282" r:id="rId31"/>
    <p:sldId id="295" r:id="rId32"/>
    <p:sldId id="296" r:id="rId33"/>
    <p:sldId id="283" r:id="rId34"/>
    <p:sldId id="284" r:id="rId35"/>
    <p:sldId id="285" r:id="rId36"/>
    <p:sldId id="286" r:id="rId37"/>
    <p:sldId id="287" r:id="rId38"/>
    <p:sldId id="288" r:id="rId39"/>
    <p:sldId id="289" r:id="rId40"/>
    <p:sldId id="290" r:id="rId41"/>
    <p:sldId id="291" r:id="rId42"/>
    <p:sldId id="292" r:id="rId43"/>
    <p:sldId id="300" r:id="rId44"/>
    <p:sldId id="29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EE63-8A4C-4FBD-8A02-7400F5728070}"/>
              </a:ext>
            </a:extLst>
          </p:cNvPr>
          <p:cNvSpPr>
            <a:spLocks noGrp="1"/>
          </p:cNvSpPr>
          <p:nvPr>
            <p:ph type="ctrTitle"/>
          </p:nvPr>
        </p:nvSpPr>
        <p:spPr>
          <a:xfrm>
            <a:off x="1371600" y="1226392"/>
            <a:ext cx="10428287" cy="1272182"/>
          </a:xfrm>
        </p:spPr>
        <p:txBody>
          <a:bodyPr/>
          <a:lstStyle/>
          <a:p>
            <a:r>
              <a:rPr lang="en-US" dirty="0"/>
              <a:t>LOAN MANAGEMENT SYSTEM </a:t>
            </a:r>
            <a:endParaRPr lang="en-IN" dirty="0"/>
          </a:p>
        </p:txBody>
      </p:sp>
      <p:sp>
        <p:nvSpPr>
          <p:cNvPr id="3" name="Subtitle 2">
            <a:extLst>
              <a:ext uri="{FF2B5EF4-FFF2-40B4-BE49-F238E27FC236}">
                <a16:creationId xmlns:a16="http://schemas.microsoft.com/office/drawing/2014/main" id="{7308CE82-6B24-457A-B968-51894AB7E486}"/>
              </a:ext>
            </a:extLst>
          </p:cNvPr>
          <p:cNvSpPr>
            <a:spLocks noGrp="1"/>
          </p:cNvSpPr>
          <p:nvPr>
            <p:ph type="subTitle" idx="1"/>
          </p:nvPr>
        </p:nvSpPr>
        <p:spPr>
          <a:xfrm>
            <a:off x="8751889" y="3024780"/>
            <a:ext cx="2373312" cy="470896"/>
          </a:xfrm>
        </p:spPr>
        <p:txBody>
          <a:bodyPr/>
          <a:lstStyle/>
          <a:p>
            <a:r>
              <a:rPr lang="en-US" dirty="0"/>
              <a:t>VIJAYALAKSHMI P</a:t>
            </a:r>
            <a:endParaRPr lang="en-IN" dirty="0"/>
          </a:p>
        </p:txBody>
      </p:sp>
    </p:spTree>
    <p:extLst>
      <p:ext uri="{BB962C8B-B14F-4D97-AF65-F5344CB8AC3E}">
        <p14:creationId xmlns:p14="http://schemas.microsoft.com/office/powerpoint/2010/main" val="1769113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830E5-348D-482C-8108-D892E855EE9A}"/>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SQL Queries</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030155-F425-4E5D-B40C-FCACBB27D8C9}"/>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To Drop a Table</a:t>
            </a:r>
          </a:p>
          <a:p>
            <a:pPr marL="0" indent="0">
              <a:buNone/>
            </a:pPr>
            <a:r>
              <a:rPr lang="en-US" dirty="0">
                <a:latin typeface="Times New Roman" panose="02020603050405020304" pitchFamily="18" charset="0"/>
                <a:cs typeface="Times New Roman" panose="02020603050405020304" pitchFamily="18" charset="0"/>
              </a:rPr>
              <a:t>	drop table </a:t>
            </a:r>
            <a:r>
              <a:rPr lang="en-US" dirty="0" err="1">
                <a:latin typeface="Times New Roman" panose="02020603050405020304" pitchFamily="18" charset="0"/>
                <a:cs typeface="Times New Roman" panose="02020603050405020304" pitchFamily="18" charset="0"/>
              </a:rPr>
              <a:t>table_name</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To Insert a Values into the Table</a:t>
            </a:r>
          </a:p>
          <a:p>
            <a:pPr marL="0" indent="0">
              <a:buNone/>
            </a:pPr>
            <a:r>
              <a:rPr lang="en-US" dirty="0">
                <a:latin typeface="Times New Roman" panose="02020603050405020304" pitchFamily="18" charset="0"/>
                <a:cs typeface="Times New Roman" panose="02020603050405020304" pitchFamily="18" charset="0"/>
              </a:rPr>
              <a:t>	insert into table name values (23,john,male,20);</a:t>
            </a:r>
          </a:p>
          <a:p>
            <a:pPr marL="0" indent="0">
              <a:buNone/>
            </a:pPr>
            <a:r>
              <a:rPr lang="en-US" b="1" dirty="0">
                <a:latin typeface="Times New Roman" panose="02020603050405020304" pitchFamily="18" charset="0"/>
                <a:cs typeface="Times New Roman" panose="02020603050405020304" pitchFamily="18" charset="0"/>
              </a:rPr>
              <a:t>To Update the Values</a:t>
            </a:r>
          </a:p>
          <a:p>
            <a:pPr marL="0" indent="0">
              <a:buNone/>
            </a:pPr>
            <a:r>
              <a:rPr lang="en-US" dirty="0">
                <a:latin typeface="Times New Roman" panose="02020603050405020304" pitchFamily="18" charset="0"/>
                <a:cs typeface="Times New Roman" panose="02020603050405020304" pitchFamily="18" charset="0"/>
              </a:rPr>
              <a:t>	update </a:t>
            </a:r>
            <a:r>
              <a:rPr lang="en-US" dirty="0" err="1">
                <a:latin typeface="Times New Roman" panose="02020603050405020304" pitchFamily="18" charset="0"/>
                <a:cs typeface="Times New Roman" panose="02020603050405020304" pitchFamily="18" charset="0"/>
              </a:rPr>
              <a:t>table_name</a:t>
            </a:r>
            <a:r>
              <a:rPr lang="en-US" dirty="0">
                <a:latin typeface="Times New Roman" panose="02020603050405020304" pitchFamily="18" charset="0"/>
                <a:cs typeface="Times New Roman" panose="02020603050405020304" pitchFamily="18" charset="0"/>
              </a:rPr>
              <a:t> set </a:t>
            </a:r>
            <a:r>
              <a:rPr lang="en-US" dirty="0" err="1">
                <a:latin typeface="Times New Roman" panose="02020603050405020304" pitchFamily="18" charset="0"/>
                <a:cs typeface="Times New Roman" panose="02020603050405020304" pitchFamily="18" charset="0"/>
              </a:rPr>
              <a:t>column_name</a:t>
            </a:r>
            <a:r>
              <a:rPr lang="en-US" dirty="0">
                <a:latin typeface="Times New Roman" panose="02020603050405020304" pitchFamily="18" charset="0"/>
                <a:cs typeface="Times New Roman" panose="02020603050405020304" pitchFamily="18" charset="0"/>
              </a:rPr>
              <a:t> = “values” where </a:t>
            </a:r>
            <a:r>
              <a:rPr lang="en-US" dirty="0" err="1">
                <a:latin typeface="Times New Roman" panose="02020603050405020304" pitchFamily="18" charset="0"/>
                <a:cs typeface="Times New Roman" panose="02020603050405020304" pitchFamily="18" charset="0"/>
              </a:rPr>
              <a:t>column_name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“values”;</a:t>
            </a:r>
          </a:p>
          <a:p>
            <a:pPr marL="0" indent="0">
              <a:buNone/>
            </a:pPr>
            <a:r>
              <a:rPr lang="en-US" b="1" dirty="0">
                <a:latin typeface="Times New Roman" panose="02020603050405020304" pitchFamily="18" charset="0"/>
                <a:cs typeface="Times New Roman" panose="02020603050405020304" pitchFamily="18" charset="0"/>
              </a:rPr>
              <a:t>To Delete the Table</a:t>
            </a:r>
          </a:p>
          <a:p>
            <a:pPr marL="0" indent="0">
              <a:buNone/>
            </a:pPr>
            <a:r>
              <a:rPr lang="en-US" dirty="0">
                <a:latin typeface="Times New Roman" panose="02020603050405020304" pitchFamily="18" charset="0"/>
                <a:cs typeface="Times New Roman" panose="02020603050405020304" pitchFamily="18" charset="0"/>
              </a:rPr>
              <a:t>	delete from </a:t>
            </a:r>
            <a:r>
              <a:rPr lang="en-US" dirty="0" err="1">
                <a:latin typeface="Times New Roman" panose="02020603050405020304" pitchFamily="18" charset="0"/>
                <a:cs typeface="Times New Roman" panose="02020603050405020304" pitchFamily="18" charset="0"/>
              </a:rPr>
              <a:t>table_name</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column_name</a:t>
            </a:r>
            <a:r>
              <a:rPr lang="en-US" dirty="0">
                <a:latin typeface="Times New Roman" panose="02020603050405020304" pitchFamily="18" charset="0"/>
                <a:cs typeface="Times New Roman" panose="02020603050405020304" pitchFamily="18" charset="0"/>
              </a:rPr>
              <a:t> =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89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73F6-DD9C-4B79-8F0E-CD89F472A842}"/>
              </a:ext>
            </a:extLst>
          </p:cNvPr>
          <p:cNvSpPr>
            <a:spLocks noGrp="1"/>
          </p:cNvSpPr>
          <p:nvPr>
            <p:ph type="title"/>
          </p:nvPr>
        </p:nvSpPr>
        <p:spPr>
          <a:xfrm>
            <a:off x="2589212" y="576485"/>
            <a:ext cx="8911687" cy="1280890"/>
          </a:xfrm>
        </p:spPr>
        <p:txBody>
          <a:bodyPr>
            <a:normAutofit/>
          </a:bodyPr>
          <a:lstStyle/>
          <a:p>
            <a:pPr algn="ctr"/>
            <a:r>
              <a:rPr lang="en-US" sz="4400" dirty="0">
                <a:latin typeface="Times New Roman" panose="02020603050405020304" pitchFamily="18" charset="0"/>
                <a:cs typeface="Times New Roman" panose="02020603050405020304" pitchFamily="18" charset="0"/>
              </a:rPr>
              <a:t>LOAN MANAGEMENT SYSTEM</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689E63-8BB1-473B-9EB8-83CB7EB64567}"/>
              </a:ext>
            </a:extLst>
          </p:cNvPr>
          <p:cNvSpPr>
            <a:spLocks noGrp="1"/>
          </p:cNvSpPr>
          <p:nvPr>
            <p:ph idx="1"/>
          </p:nvPr>
        </p:nvSpPr>
        <p:spPr>
          <a:xfrm>
            <a:off x="2589212" y="1638300"/>
            <a:ext cx="8915400" cy="4272922"/>
          </a:xfrm>
        </p:spPr>
        <p:txBody>
          <a:bodyPr>
            <a:normAutofit fontScale="40000" lnSpcReduction="20000"/>
          </a:bodyPr>
          <a:lstStyle/>
          <a:p>
            <a:pPr marL="0" indent="0">
              <a:lnSpc>
                <a:spcPct val="160000"/>
              </a:lnSpc>
              <a:buNone/>
            </a:pPr>
            <a:r>
              <a:rPr lang="en-US" sz="4200" b="1" dirty="0">
                <a:latin typeface="Times New Roman" panose="02020603050405020304" pitchFamily="18" charset="0"/>
                <a:cs typeface="Times New Roman" panose="02020603050405020304" pitchFamily="18" charset="0"/>
              </a:rPr>
              <a:t>Abstract </a:t>
            </a:r>
          </a:p>
          <a:p>
            <a:pPr marL="0" indent="0" algn="just">
              <a:lnSpc>
                <a:spcPct val="170000"/>
              </a:lnSpc>
              <a:buNone/>
            </a:pPr>
            <a:r>
              <a:rPr lang="en-US" sz="2900"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This project outlines the development of a Loan Management System leveraging SQL, The system utilizes five interconnected tables: Customer Info, Loan Status, Customer Details, Country State, and Region Info, enabling a holistic view of loan management. Customer segmentation is achieved through loan grades, allowing for differentiated interest rates and risk assessments. Additionally, customers are categorized as rural or urban, facilitating region-specific loan policies. The system incorporates CIBIL score calculation, providing an accurate measure of borrower creditworthiness. Monthly and annual interest calculations are dynamically generated based on loan parameters and customer grades. The implementation utilizes stored procedures to encapsulate complex business logic, enabling efficient data retrieval and report generation. These procedures automate tasks such as loan approval, interest calculation, customer segmentation, and CIBIL score retrieval, delivering a streamlined, secure, and scalable solution for financial institutions, thereby enhancing operational efficiency and minimizing manual errors.</a:t>
            </a:r>
          </a:p>
          <a:p>
            <a:pPr marL="0" indent="0">
              <a:buNone/>
            </a:pPr>
            <a:endParaRPr lang="en-IN" dirty="0"/>
          </a:p>
        </p:txBody>
      </p:sp>
    </p:spTree>
    <p:extLst>
      <p:ext uri="{BB962C8B-B14F-4D97-AF65-F5344CB8AC3E}">
        <p14:creationId xmlns:p14="http://schemas.microsoft.com/office/powerpoint/2010/main" val="1995906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9CD6-4C11-4B05-AE89-36192BB0310A}"/>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Tables Imported </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C10FB2-537D-4428-BB00-8B06E81BC28E}"/>
              </a:ext>
            </a:extLst>
          </p:cNvPr>
          <p:cNvSpPr>
            <a:spLocks noGrp="1"/>
          </p:cNvSpPr>
          <p:nvPr>
            <p:ph idx="1"/>
          </p:nvPr>
        </p:nvSpPr>
        <p:spPr/>
        <p:txBody>
          <a:bodyPr/>
          <a:lstStyle/>
          <a:p>
            <a:pPr marL="0" indent="0">
              <a:lnSpc>
                <a:spcPct val="150000"/>
              </a:lnSpc>
              <a:buNone/>
            </a:pPr>
            <a:r>
              <a:rPr lang="en-US" dirty="0"/>
              <a:t>	</a:t>
            </a:r>
            <a:r>
              <a:rPr lang="en-US" dirty="0">
                <a:latin typeface="Times New Roman" panose="02020603050405020304" pitchFamily="18" charset="0"/>
                <a:cs typeface="Times New Roman" panose="02020603050405020304" pitchFamily="18" charset="0"/>
              </a:rPr>
              <a:t>After creating a database, We  have to import the tables for development of Loan Management System </a:t>
            </a:r>
          </a:p>
          <a:p>
            <a:pPr>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Customer_Info</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Loan_status</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Customer_det</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Country_state</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Region_info</a:t>
            </a: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17847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EF7E-13AF-4429-A695-7EE583F1629E}"/>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Tables Imported</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9A98BF-6501-4A95-B701-7F40C83BFF39}"/>
              </a:ext>
            </a:extLst>
          </p:cNvPr>
          <p:cNvSpPr>
            <a:spLocks noGrp="1"/>
          </p:cNvSpPr>
          <p:nvPr>
            <p:ph idx="1"/>
          </p:nvPr>
        </p:nvSpPr>
        <p:spPr>
          <a:xfrm>
            <a:off x="2592925" y="1905000"/>
            <a:ext cx="8915400" cy="4343400"/>
          </a:xfrm>
        </p:spPr>
        <p:txBody>
          <a:bodyPr>
            <a:normAutofit fontScale="92500" lnSpcReduction="10000"/>
          </a:bodyPr>
          <a:lstStyle/>
          <a:p>
            <a:pPr marL="0" indent="0">
              <a:lnSpc>
                <a:spcPct val="170000"/>
              </a:lnSpc>
              <a:buNone/>
            </a:pPr>
            <a:r>
              <a:rPr lang="en-US" dirty="0"/>
              <a:t>		</a:t>
            </a:r>
            <a:r>
              <a:rPr lang="en-US" dirty="0">
                <a:latin typeface="Times New Roman" panose="02020603050405020304" pitchFamily="18" charset="0"/>
                <a:cs typeface="Times New Roman" panose="02020603050405020304" pitchFamily="18" charset="0"/>
              </a:rPr>
              <a:t>Tables we Created to display the final output</a:t>
            </a:r>
          </a:p>
          <a:p>
            <a:pPr>
              <a:lnSpc>
                <a:spcPct val="17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Customer_Criteria</a:t>
            </a:r>
            <a:endParaRPr lang="en-US"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loan_cibil_score_status_details</a:t>
            </a:r>
            <a:endParaRPr lang="en-US"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
            </a:pPr>
            <a:r>
              <a:rPr lang="en-IN" dirty="0" err="1">
                <a:latin typeface="Times New Roman" panose="02020603050405020304" pitchFamily="18" charset="0"/>
                <a:cs typeface="Times New Roman" panose="02020603050405020304" pitchFamily="18" charset="0"/>
              </a:rPr>
              <a:t>customer_interest_analysis</a:t>
            </a:r>
            <a:endParaRPr lang="en-IN"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a:t>
            </a:r>
            <a:r>
              <a:rPr lang="en-IN" dirty="0">
                <a:latin typeface="Times New Roman" panose="02020603050405020304" pitchFamily="18" charset="0"/>
                <a:cs typeface="Times New Roman" panose="02020603050405020304" pitchFamily="18" charset="0"/>
              </a:rPr>
              <a:t>utput_1</a:t>
            </a:r>
          </a:p>
          <a:p>
            <a:pPr>
              <a:lnSpc>
                <a:spcPct val="17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a:t>
            </a:r>
            <a:r>
              <a:rPr lang="en-IN" dirty="0">
                <a:latin typeface="Times New Roman" panose="02020603050405020304" pitchFamily="18" charset="0"/>
                <a:cs typeface="Times New Roman" panose="02020603050405020304" pitchFamily="18" charset="0"/>
              </a:rPr>
              <a:t>utput_2</a:t>
            </a:r>
          </a:p>
          <a:p>
            <a:pPr>
              <a:lnSpc>
                <a:spcPct val="17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a:t>
            </a:r>
            <a:r>
              <a:rPr lang="en-IN" dirty="0">
                <a:latin typeface="Times New Roman" panose="02020603050405020304" pitchFamily="18" charset="0"/>
                <a:cs typeface="Times New Roman" panose="02020603050405020304" pitchFamily="18" charset="0"/>
              </a:rPr>
              <a:t>utput_3</a:t>
            </a:r>
          </a:p>
          <a:p>
            <a:pPr>
              <a:lnSpc>
                <a:spcPct val="17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a:t>
            </a:r>
            <a:r>
              <a:rPr lang="en-IN" dirty="0">
                <a:latin typeface="Times New Roman" panose="02020603050405020304" pitchFamily="18" charset="0"/>
                <a:cs typeface="Times New Roman" panose="02020603050405020304" pitchFamily="18" charset="0"/>
              </a:rPr>
              <a:t>utput_4</a:t>
            </a:r>
          </a:p>
        </p:txBody>
      </p:sp>
    </p:spTree>
    <p:extLst>
      <p:ext uri="{BB962C8B-B14F-4D97-AF65-F5344CB8AC3E}">
        <p14:creationId xmlns:p14="http://schemas.microsoft.com/office/powerpoint/2010/main" val="422392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BD3F-BC0D-4CF7-8D09-288BC5CF4AE1}"/>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Triggers and Procedures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AB26BB-4E00-4107-9995-DDBF040AFB02}"/>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		Triggers We created and Timings</a:t>
            </a:r>
          </a:p>
          <a:p>
            <a:pPr>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Loan_amt</a:t>
            </a:r>
            <a:endParaRPr lang="en-US"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Cibil</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		Procedures we created</a:t>
            </a:r>
          </a:p>
          <a:p>
            <a:pPr>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Projectoutput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17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DA43-B29C-4B2A-AD8E-04CDCDE5C7CE}"/>
              </a:ext>
            </a:extLst>
          </p:cNvPr>
          <p:cNvSpPr>
            <a:spLocks noGrp="1"/>
          </p:cNvSpPr>
          <p:nvPr>
            <p:ph type="title"/>
          </p:nvPr>
        </p:nvSpPr>
        <p:spPr>
          <a:xfrm>
            <a:off x="1935700" y="52886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A32E53-4F53-4829-BE7B-62678A4FBA31}"/>
              </a:ext>
            </a:extLst>
          </p:cNvPr>
          <p:cNvSpPr>
            <a:spLocks noGrp="1"/>
          </p:cNvSpPr>
          <p:nvPr>
            <p:ph idx="1"/>
          </p:nvPr>
        </p:nvSpPr>
        <p:spPr>
          <a:xfrm>
            <a:off x="2589212" y="2133600"/>
            <a:ext cx="8915400" cy="4100290"/>
          </a:xfrm>
        </p:spPr>
        <p:txBody>
          <a:bodyPr>
            <a:normAutofit/>
          </a:bodyPr>
          <a:lstStyle/>
          <a:p>
            <a:pPr marL="0" lvl="0" indent="0">
              <a:lnSpc>
                <a:spcPct val="150000"/>
              </a:lnSpc>
              <a:buNone/>
            </a:pP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Customer_info</a:t>
            </a:r>
            <a:r>
              <a:rPr lang="en-US" b="1" dirty="0">
                <a:latin typeface="Times New Roman" panose="02020603050405020304" pitchFamily="18" charset="0"/>
                <a:cs typeface="Times New Roman" panose="02020603050405020304" pitchFamily="18" charset="0"/>
              </a:rPr>
              <a:t> table</a:t>
            </a:r>
            <a:endParaRPr lang="en-IN" b="1"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customer_info</a:t>
            </a:r>
            <a:r>
              <a:rPr lang="en-IN" dirty="0">
                <a:latin typeface="Times New Roman" panose="02020603050405020304" pitchFamily="18" charset="0"/>
                <a:cs typeface="Times New Roman" panose="02020603050405020304" pitchFamily="18" charset="0"/>
              </a:rPr>
              <a:t> table to find a customer income status</a:t>
            </a:r>
          </a:p>
          <a:p>
            <a:pPr>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set customer criteria based on applicant income</a:t>
            </a:r>
          </a:p>
          <a:p>
            <a:pPr marL="0" indent="0">
              <a:lnSpc>
                <a:spcPct val="150000"/>
              </a:lnSpc>
              <a:buNone/>
            </a:pPr>
            <a:r>
              <a:rPr lang="en-IN" b="1" dirty="0">
                <a:latin typeface="Times New Roman" panose="02020603050405020304" pitchFamily="18" charset="0"/>
                <a:cs typeface="Times New Roman" panose="02020603050405020304" pitchFamily="18" charset="0"/>
              </a:rPr>
              <a:t>Criteria</a:t>
            </a:r>
            <a:endParaRPr lang="en-IN" dirty="0">
              <a:latin typeface="Times New Roman" panose="02020603050405020304" pitchFamily="18" charset="0"/>
              <a:cs typeface="Times New Roman" panose="02020603050405020304" pitchFamily="18" charset="0"/>
            </a:endParaRPr>
          </a:p>
          <a:p>
            <a:pPr lvl="1">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Applicant income &gt;15,000 = grade a</a:t>
            </a:r>
          </a:p>
          <a:p>
            <a:pPr lvl="1">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Applicant income &gt;9,000 = grade b</a:t>
            </a:r>
          </a:p>
          <a:p>
            <a:pPr lvl="1">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Applicant income &gt;5000 = middle class customer</a:t>
            </a:r>
          </a:p>
          <a:p>
            <a:pPr lvl="1">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Otherwise low class</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p>
        </p:txBody>
      </p:sp>
    </p:spTree>
    <p:extLst>
      <p:ext uri="{BB962C8B-B14F-4D97-AF65-F5344CB8AC3E}">
        <p14:creationId xmlns:p14="http://schemas.microsoft.com/office/powerpoint/2010/main" val="1163385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1D82-B9CE-4CCF-9671-7FFA2CA009FA}"/>
              </a:ext>
            </a:extLst>
          </p:cNvPr>
          <p:cNvSpPr>
            <a:spLocks noGrp="1"/>
          </p:cNvSpPr>
          <p:nvPr>
            <p:ph type="title"/>
          </p:nvPr>
        </p:nvSpPr>
        <p:spPr>
          <a:xfrm>
            <a:off x="2069050" y="53838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380054-46DB-4D49-B490-BC58EF8CDC5F}"/>
              </a:ext>
            </a:extLst>
          </p:cNvPr>
          <p:cNvSpPr>
            <a:spLocks noGrp="1"/>
          </p:cNvSpPr>
          <p:nvPr>
            <p:ph idx="1"/>
          </p:nvPr>
        </p:nvSpPr>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create table </a:t>
            </a:r>
            <a:r>
              <a:rPr lang="en-US" dirty="0" err="1">
                <a:latin typeface="Times New Roman" panose="02020603050405020304" pitchFamily="18" charset="0"/>
                <a:cs typeface="Times New Roman" panose="02020603050405020304" pitchFamily="18" charset="0"/>
              </a:rPr>
              <a:t>customers_criteria</a:t>
            </a:r>
            <a:r>
              <a:rPr lang="en-US" dirty="0">
                <a:latin typeface="Times New Roman" panose="02020603050405020304" pitchFamily="18" charset="0"/>
                <a:cs typeface="Times New Roman" panose="02020603050405020304" pitchFamily="18" charset="0"/>
              </a:rPr>
              <a:t> as select*,</a:t>
            </a:r>
          </a:p>
          <a:p>
            <a:pPr marL="0" indent="0">
              <a:lnSpc>
                <a:spcPct val="150000"/>
              </a:lnSpc>
              <a:buNone/>
            </a:pPr>
            <a:r>
              <a:rPr lang="en-US" dirty="0">
                <a:latin typeface="Times New Roman" panose="02020603050405020304" pitchFamily="18" charset="0"/>
                <a:cs typeface="Times New Roman" panose="02020603050405020304" pitchFamily="18" charset="0"/>
              </a:rPr>
              <a:t>case </a:t>
            </a:r>
          </a:p>
          <a:p>
            <a:pPr marL="0" indent="0">
              <a:lnSpc>
                <a:spcPct val="150000"/>
              </a:lnSpc>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&gt; 15000 then "GRADE A" </a:t>
            </a:r>
          </a:p>
          <a:p>
            <a:pPr marL="0" indent="0">
              <a:lnSpc>
                <a:spcPct val="150000"/>
              </a:lnSpc>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&gt; 9000 then "GRADE B" </a:t>
            </a:r>
          </a:p>
          <a:p>
            <a:pPr marL="0" indent="0">
              <a:lnSpc>
                <a:spcPct val="150000"/>
              </a:lnSpc>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&gt; 5000 then "Middle class customer“</a:t>
            </a:r>
          </a:p>
          <a:p>
            <a:pPr marL="0" indent="0">
              <a:lnSpc>
                <a:spcPct val="150000"/>
              </a:lnSpc>
              <a:buNone/>
            </a:pPr>
            <a:r>
              <a:rPr lang="en-US" dirty="0">
                <a:latin typeface="Times New Roman" panose="02020603050405020304" pitchFamily="18" charset="0"/>
                <a:cs typeface="Times New Roman" panose="02020603050405020304" pitchFamily="18" charset="0"/>
              </a:rPr>
              <a:t> else "Low class" </a:t>
            </a:r>
          </a:p>
          <a:p>
            <a:pPr marL="0" indent="0">
              <a:lnSpc>
                <a:spcPct val="150000"/>
              </a:lnSpc>
              <a:buNone/>
            </a:pPr>
            <a:r>
              <a:rPr lang="en-US" dirty="0">
                <a:latin typeface="Times New Roman" panose="02020603050405020304" pitchFamily="18" charset="0"/>
                <a:cs typeface="Times New Roman" panose="02020603050405020304" pitchFamily="18" charset="0"/>
              </a:rPr>
              <a:t>end as Criteria from </a:t>
            </a:r>
            <a:r>
              <a:rPr lang="en-US" dirty="0" err="1">
                <a:latin typeface="Times New Roman" panose="02020603050405020304" pitchFamily="18" charset="0"/>
                <a:cs typeface="Times New Roman" panose="02020603050405020304" pitchFamily="18" charset="0"/>
              </a:rPr>
              <a:t>customer_info</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75692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8D48-671C-4FAB-8683-22AED4485D6D}"/>
              </a:ext>
            </a:extLst>
          </p:cNvPr>
          <p:cNvSpPr>
            <a:spLocks noGrp="1"/>
          </p:cNvSpPr>
          <p:nvPr>
            <p:ph type="title"/>
          </p:nvPr>
        </p:nvSpPr>
        <p:spPr>
          <a:xfrm>
            <a:off x="1888075" y="44313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Output</a:t>
            </a:r>
            <a:endParaRPr lang="en-IN" sz="4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B5C02E3-0404-4EB8-80CD-0DA7943CD2E8}"/>
              </a:ext>
            </a:extLst>
          </p:cNvPr>
          <p:cNvPicPr>
            <a:picLocks noGrp="1" noChangeAspect="1"/>
          </p:cNvPicPr>
          <p:nvPr>
            <p:ph idx="1"/>
          </p:nvPr>
        </p:nvPicPr>
        <p:blipFill>
          <a:blip r:embed="rId2"/>
          <a:stretch>
            <a:fillRect/>
          </a:stretch>
        </p:blipFill>
        <p:spPr>
          <a:xfrm>
            <a:off x="1219201" y="1395190"/>
            <a:ext cx="10544174" cy="5019675"/>
          </a:xfrm>
        </p:spPr>
      </p:pic>
      <p:sp>
        <p:nvSpPr>
          <p:cNvPr id="9" name="Rectangle 8">
            <a:extLst>
              <a:ext uri="{FF2B5EF4-FFF2-40B4-BE49-F238E27FC236}">
                <a16:creationId xmlns:a16="http://schemas.microsoft.com/office/drawing/2014/main" id="{217B88A1-607D-4059-9B80-9CC09250CC4E}"/>
              </a:ext>
            </a:extLst>
          </p:cNvPr>
          <p:cNvSpPr/>
          <p:nvPr/>
        </p:nvSpPr>
        <p:spPr>
          <a:xfrm>
            <a:off x="7229475" y="3743325"/>
            <a:ext cx="971550" cy="22479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752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5B0D-93E1-4AEA-90E5-715587D4A0B3}"/>
              </a:ext>
            </a:extLst>
          </p:cNvPr>
          <p:cNvSpPr>
            <a:spLocks noGrp="1"/>
          </p:cNvSpPr>
          <p:nvPr>
            <p:ph type="title"/>
          </p:nvPr>
        </p:nvSpPr>
        <p:spPr>
          <a:xfrm>
            <a:off x="1849975" y="45266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7E7451-5F84-4C4D-9C72-2896A61E2DD9}"/>
              </a:ext>
            </a:extLst>
          </p:cNvPr>
          <p:cNvSpPr>
            <a:spLocks noGrp="1"/>
          </p:cNvSpPr>
          <p:nvPr>
            <p:ph idx="1"/>
          </p:nvPr>
        </p:nvSpPr>
        <p:spPr>
          <a:xfrm>
            <a:off x="2589212" y="1905000"/>
            <a:ext cx="8915400" cy="4100290"/>
          </a:xfrm>
        </p:spPr>
        <p:txBody>
          <a:bodyPr>
            <a:normAutofit fontScale="92500" lnSpcReduction="20000"/>
          </a:bodyPr>
          <a:lstStyle/>
          <a:p>
            <a:pPr marL="0" lvl="0" indent="0">
              <a:lnSpc>
                <a:spcPct val="150000"/>
              </a:lnSpc>
              <a:buNone/>
            </a:pPr>
            <a:r>
              <a:rPr lang="en-US" sz="1900" b="1" dirty="0">
                <a:latin typeface="Times New Roman" panose="02020603050405020304" pitchFamily="18" charset="0"/>
                <a:cs typeface="Times New Roman" panose="02020603050405020304" pitchFamily="18" charset="0"/>
              </a:rPr>
              <a:t>2. </a:t>
            </a:r>
            <a:r>
              <a:rPr lang="en-US" sz="1900" b="1" dirty="0" err="1">
                <a:latin typeface="Times New Roman" panose="02020603050405020304" pitchFamily="18" charset="0"/>
                <a:cs typeface="Times New Roman" panose="02020603050405020304" pitchFamily="18" charset="0"/>
              </a:rPr>
              <a:t>Loan_status</a:t>
            </a:r>
            <a:endParaRPr lang="en-US" sz="1900" b="1" dirty="0">
              <a:latin typeface="Times New Roman" panose="02020603050405020304" pitchFamily="18" charset="0"/>
              <a:cs typeface="Times New Roman" panose="02020603050405020304" pitchFamily="18" charset="0"/>
            </a:endParaRPr>
          </a:p>
          <a:p>
            <a:pPr lvl="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Create row level trigger for loan amt </a:t>
            </a:r>
          </a:p>
          <a:p>
            <a:pPr>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Create statement level trigger for </a:t>
            </a:r>
            <a:r>
              <a:rPr lang="en-IN" dirty="0" err="1">
                <a:latin typeface="Times New Roman" panose="02020603050405020304" pitchFamily="18" charset="0"/>
                <a:cs typeface="Times New Roman" panose="02020603050405020304" pitchFamily="18" charset="0"/>
              </a:rPr>
              <a:t>cibil</a:t>
            </a:r>
            <a:r>
              <a:rPr lang="en-IN" dirty="0">
                <a:latin typeface="Times New Roman" panose="02020603050405020304" pitchFamily="18" charset="0"/>
                <a:cs typeface="Times New Roman" panose="02020603050405020304" pitchFamily="18" charset="0"/>
              </a:rPr>
              <a:t> score</a:t>
            </a:r>
            <a:r>
              <a:rPr lang="en-IN" b="1" dirty="0"/>
              <a:t> </a:t>
            </a:r>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b="1" dirty="0">
                <a:latin typeface="Times New Roman" panose="02020603050405020304" pitchFamily="18" charset="0"/>
                <a:cs typeface="Times New Roman" panose="02020603050405020304" pitchFamily="18" charset="0"/>
              </a:rPr>
              <a:t>Criteria</a:t>
            </a:r>
            <a:endParaRPr lang="en-IN" dirty="0">
              <a:latin typeface="Times New Roman" panose="02020603050405020304" pitchFamily="18" charset="0"/>
              <a:cs typeface="Times New Roman" panose="02020603050405020304" pitchFamily="18" charset="0"/>
            </a:endParaRPr>
          </a:p>
          <a:p>
            <a:pPr lvl="1">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Loan amt null = loan still processing</a:t>
            </a:r>
          </a:p>
          <a:p>
            <a:pPr lvl="1">
              <a:lnSpc>
                <a:spcPct val="150000"/>
              </a:lnSpc>
              <a:buFont typeface="Courier New" panose="02070309020205020404" pitchFamily="49" charset="0"/>
              <a:buChar char="o"/>
            </a:pPr>
            <a:r>
              <a:rPr lang="en-IN" dirty="0" err="1">
                <a:latin typeface="Times New Roman" panose="02020603050405020304" pitchFamily="18" charset="0"/>
                <a:cs typeface="Times New Roman" panose="02020603050405020304" pitchFamily="18" charset="0"/>
              </a:rPr>
              <a:t>Cibil</a:t>
            </a:r>
            <a:r>
              <a:rPr lang="en-IN" dirty="0">
                <a:latin typeface="Times New Roman" panose="02020603050405020304" pitchFamily="18" charset="0"/>
                <a:cs typeface="Times New Roman" panose="02020603050405020304" pitchFamily="18" charset="0"/>
              </a:rPr>
              <a:t> score &gt;900 high </a:t>
            </a:r>
            <a:r>
              <a:rPr lang="en-IN" dirty="0" err="1">
                <a:latin typeface="Times New Roman" panose="02020603050405020304" pitchFamily="18" charset="0"/>
                <a:cs typeface="Times New Roman" panose="02020603050405020304" pitchFamily="18" charset="0"/>
              </a:rPr>
              <a:t>cibil</a:t>
            </a:r>
            <a:r>
              <a:rPr lang="en-IN" dirty="0">
                <a:latin typeface="Times New Roman" panose="02020603050405020304" pitchFamily="18" charset="0"/>
                <a:cs typeface="Times New Roman" panose="02020603050405020304" pitchFamily="18" charset="0"/>
              </a:rPr>
              <a:t> score</a:t>
            </a:r>
          </a:p>
          <a:p>
            <a:pPr lvl="1">
              <a:lnSpc>
                <a:spcPct val="150000"/>
              </a:lnSpc>
              <a:buFont typeface="Courier New" panose="02070309020205020404" pitchFamily="49" charset="0"/>
              <a:buChar char="o"/>
            </a:pPr>
            <a:r>
              <a:rPr lang="en-IN" dirty="0" err="1">
                <a:latin typeface="Times New Roman" panose="02020603050405020304" pitchFamily="18" charset="0"/>
                <a:cs typeface="Times New Roman" panose="02020603050405020304" pitchFamily="18" charset="0"/>
              </a:rPr>
              <a:t>Cibil</a:t>
            </a:r>
            <a:r>
              <a:rPr lang="en-IN" dirty="0">
                <a:latin typeface="Times New Roman" panose="02020603050405020304" pitchFamily="18" charset="0"/>
                <a:cs typeface="Times New Roman" panose="02020603050405020304" pitchFamily="18" charset="0"/>
              </a:rPr>
              <a:t> score &gt;750 no penalty</a:t>
            </a:r>
          </a:p>
          <a:p>
            <a:pPr lvl="1">
              <a:lnSpc>
                <a:spcPct val="150000"/>
              </a:lnSpc>
              <a:buFont typeface="Courier New" panose="02070309020205020404" pitchFamily="49" charset="0"/>
              <a:buChar char="o"/>
            </a:pPr>
            <a:r>
              <a:rPr lang="en-IN" dirty="0" err="1">
                <a:latin typeface="Times New Roman" panose="02020603050405020304" pitchFamily="18" charset="0"/>
                <a:cs typeface="Times New Roman" panose="02020603050405020304" pitchFamily="18" charset="0"/>
              </a:rPr>
              <a:t>Cibil</a:t>
            </a:r>
            <a:r>
              <a:rPr lang="en-IN" dirty="0">
                <a:latin typeface="Times New Roman" panose="02020603050405020304" pitchFamily="18" charset="0"/>
                <a:cs typeface="Times New Roman" panose="02020603050405020304" pitchFamily="18" charset="0"/>
              </a:rPr>
              <a:t> score &gt;0 penalty customers</a:t>
            </a:r>
          </a:p>
          <a:p>
            <a:pPr lvl="1">
              <a:lnSpc>
                <a:spcPct val="150000"/>
              </a:lnSpc>
              <a:buFont typeface="Courier New" panose="02070309020205020404" pitchFamily="49" charset="0"/>
              <a:buChar char="o"/>
            </a:pPr>
            <a:r>
              <a:rPr lang="en-IN" dirty="0" err="1">
                <a:latin typeface="Times New Roman" panose="02020603050405020304" pitchFamily="18" charset="0"/>
                <a:cs typeface="Times New Roman" panose="02020603050405020304" pitchFamily="18" charset="0"/>
              </a:rPr>
              <a:t>Cibil</a:t>
            </a:r>
            <a:r>
              <a:rPr lang="en-IN" dirty="0">
                <a:latin typeface="Times New Roman" panose="02020603050405020304" pitchFamily="18" charset="0"/>
                <a:cs typeface="Times New Roman" panose="02020603050405020304" pitchFamily="18" charset="0"/>
              </a:rPr>
              <a:t> score &lt;=0 reject customers (loan cannot apply)</a:t>
            </a:r>
          </a:p>
          <a:p>
            <a:pPr marL="0" indent="0">
              <a:buNone/>
            </a:pPr>
            <a:endParaRPr lang="en-IN" dirty="0"/>
          </a:p>
        </p:txBody>
      </p:sp>
    </p:spTree>
    <p:extLst>
      <p:ext uri="{BB962C8B-B14F-4D97-AF65-F5344CB8AC3E}">
        <p14:creationId xmlns:p14="http://schemas.microsoft.com/office/powerpoint/2010/main" val="637722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B310-4802-4B36-8F6B-264B855A0A07}"/>
              </a:ext>
            </a:extLst>
          </p:cNvPr>
          <p:cNvSpPr>
            <a:spLocks noGrp="1"/>
          </p:cNvSpPr>
          <p:nvPr>
            <p:ph type="title"/>
          </p:nvPr>
        </p:nvSpPr>
        <p:spPr>
          <a:xfrm>
            <a:off x="1745200" y="56696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0F4DB8-9FCE-48C9-8A1A-F3A1DFDD73D5}"/>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Criteria</a:t>
            </a:r>
            <a:endParaRPr lang="en-I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Then delete the reject and loan still processing customers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Update loan as integers</a:t>
            </a:r>
          </a:p>
          <a:p>
            <a:pPr marL="0" indent="0">
              <a:buNone/>
            </a:pPr>
            <a:endParaRPr lang="en-US" dirty="0"/>
          </a:p>
          <a:p>
            <a:pPr marL="0" indent="0">
              <a:lnSpc>
                <a:spcPct val="150000"/>
              </a:lnSpc>
              <a:buNone/>
            </a:pPr>
            <a:r>
              <a:rPr lang="en-US" dirty="0">
                <a:latin typeface="Times New Roman" panose="02020603050405020304" pitchFamily="18" charset="0"/>
                <a:cs typeface="Times New Roman" panose="02020603050405020304" pitchFamily="18" charset="0"/>
              </a:rPr>
              <a:t>delete from </a:t>
            </a:r>
            <a:r>
              <a:rPr lang="en-US" dirty="0" err="1">
                <a:latin typeface="Times New Roman" panose="02020603050405020304" pitchFamily="18" charset="0"/>
                <a:cs typeface="Times New Roman" panose="02020603050405020304" pitchFamily="18" charset="0"/>
              </a:rPr>
              <a:t>cibil_score</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cibil_score_status</a:t>
            </a:r>
            <a:r>
              <a:rPr lang="en-US" dirty="0">
                <a:latin typeface="Times New Roman" panose="02020603050405020304" pitchFamily="18" charset="0"/>
                <a:cs typeface="Times New Roman" panose="02020603050405020304" pitchFamily="18" charset="0"/>
              </a:rPr>
              <a:t> = "reject customers"; delete from </a:t>
            </a:r>
            <a:r>
              <a:rPr lang="en-US" dirty="0" err="1">
                <a:latin typeface="Times New Roman" panose="02020603050405020304" pitchFamily="18" charset="0"/>
                <a:cs typeface="Times New Roman" panose="02020603050405020304" pitchFamily="18" charset="0"/>
              </a:rPr>
              <a:t>cibil_score</a:t>
            </a:r>
            <a:r>
              <a:rPr lang="en-US" dirty="0">
                <a:latin typeface="Times New Roman" panose="02020603050405020304" pitchFamily="18" charset="0"/>
                <a:cs typeface="Times New Roman" panose="02020603050405020304" pitchFamily="18" charset="0"/>
              </a:rPr>
              <a:t> where </a:t>
            </a:r>
            <a:r>
              <a:rPr lang="en-US" dirty="0" err="1">
                <a:latin typeface="Times New Roman" panose="02020603050405020304" pitchFamily="18" charset="0"/>
                <a:cs typeface="Times New Roman" panose="02020603050405020304" pitchFamily="18" charset="0"/>
              </a:rPr>
              <a:t>loan_amount</a:t>
            </a:r>
            <a:r>
              <a:rPr lang="en-US" dirty="0">
                <a:latin typeface="Times New Roman" panose="02020603050405020304" pitchFamily="18" charset="0"/>
                <a:cs typeface="Times New Roman" panose="02020603050405020304" pitchFamily="18" charset="0"/>
              </a:rPr>
              <a:t> = "Loan still processing";</a:t>
            </a:r>
          </a:p>
          <a:p>
            <a:pPr marL="0" indent="0">
              <a:lnSpc>
                <a:spcPct val="150000"/>
              </a:lnSpc>
              <a:buNone/>
            </a:pPr>
            <a:r>
              <a:rPr lang="en-US" dirty="0">
                <a:latin typeface="Times New Roman" panose="02020603050405020304" pitchFamily="18" charset="0"/>
                <a:cs typeface="Times New Roman" panose="02020603050405020304" pitchFamily="18" charset="0"/>
              </a:rPr>
              <a:t>alter table </a:t>
            </a:r>
            <a:r>
              <a:rPr lang="en-US" dirty="0" err="1">
                <a:latin typeface="Times New Roman" panose="02020603050405020304" pitchFamily="18" charset="0"/>
                <a:cs typeface="Times New Roman" panose="02020603050405020304" pitchFamily="18" charset="0"/>
              </a:rPr>
              <a:t>cibil_score</a:t>
            </a:r>
            <a:r>
              <a:rPr lang="en-US" dirty="0">
                <a:latin typeface="Times New Roman" panose="02020603050405020304" pitchFamily="18" charset="0"/>
                <a:cs typeface="Times New Roman" panose="02020603050405020304" pitchFamily="18" charset="0"/>
              </a:rPr>
              <a:t> modify </a:t>
            </a:r>
            <a:r>
              <a:rPr lang="en-US" dirty="0" err="1">
                <a:latin typeface="Times New Roman" panose="02020603050405020304" pitchFamily="18" charset="0"/>
                <a:cs typeface="Times New Roman" panose="02020603050405020304" pitchFamily="18" charset="0"/>
              </a:rPr>
              <a:t>loan_amount</a:t>
            </a:r>
            <a:r>
              <a:rPr lang="en-US" dirty="0">
                <a:latin typeface="Times New Roman" panose="02020603050405020304" pitchFamily="18" charset="0"/>
                <a:cs typeface="Times New Roman" panose="02020603050405020304" pitchFamily="18" charset="0"/>
              </a:rPr>
              <a:t> integer;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76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24E6-EC2E-45BF-A5D5-F6F372C1966F}"/>
              </a:ext>
            </a:extLst>
          </p:cNvPr>
          <p:cNvSpPr>
            <a:spLocks noGrp="1"/>
          </p:cNvSpPr>
          <p:nvPr>
            <p:ph type="title"/>
          </p:nvPr>
        </p:nvSpPr>
        <p:spPr>
          <a:xfrm>
            <a:off x="2039412" y="61458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SQL (Structured Query Language)</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FACF5B-4059-486D-8421-2DC9DBA42A4C}"/>
              </a:ext>
            </a:extLst>
          </p:cNvPr>
          <p:cNvSpPr>
            <a:spLocks noGrp="1"/>
          </p:cNvSpPr>
          <p:nvPr>
            <p:ph idx="1"/>
          </p:nvPr>
        </p:nvSpPr>
        <p:spPr>
          <a:xfrm>
            <a:off x="1600200" y="1905000"/>
            <a:ext cx="9790112" cy="4476750"/>
          </a:xfrm>
        </p:spPr>
        <p:txBody>
          <a:bodyPr/>
          <a:lstStyle/>
          <a:p>
            <a:pPr marL="0" indent="0">
              <a:buNone/>
            </a:pPr>
            <a:r>
              <a:rPr lang="en-US" sz="2400" b="1" dirty="0">
                <a:latin typeface="Times New Roman" panose="02020603050405020304" pitchFamily="18" charset="0"/>
                <a:cs typeface="Times New Roman" panose="02020603050405020304" pitchFamily="18" charset="0"/>
              </a:rPr>
              <a:t>SQL (Structured Query Language)</a:t>
            </a:r>
          </a:p>
          <a:p>
            <a:pPr marL="0" indent="0">
              <a:lnSpc>
                <a:spcPct val="150000"/>
              </a:lnSpc>
              <a:buNone/>
            </a:pPr>
            <a:r>
              <a:rPr lang="en-US" sz="2000" dirty="0">
                <a:latin typeface="Times New Roman" panose="02020603050405020304" pitchFamily="18" charset="0"/>
                <a:cs typeface="Times New Roman" panose="02020603050405020304" pitchFamily="18" charset="0"/>
              </a:rPr>
              <a:t>	This is the standardized programming language used for managing and manipulating data held in relational database management systems (RDBMS).</a:t>
            </a:r>
          </a:p>
          <a:p>
            <a:pPr marL="0" lvl="0" indent="0" defTabSz="914400" eaLnBrk="0" fontAlgn="base" hangingPunct="0">
              <a:lnSpc>
                <a:spcPct val="150000"/>
              </a:lnSpc>
              <a:spcBef>
                <a:spcPct val="0"/>
              </a:spcBef>
              <a:spcAft>
                <a:spcPct val="0"/>
              </a:spcAft>
              <a:buClrTx/>
              <a:buNone/>
            </a:pPr>
            <a:r>
              <a:rPr lang="en-US" sz="2000" dirty="0">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databases that organize data into tables with rows and columns, and they use SQL to interact with that data.</a:t>
            </a:r>
          </a:p>
          <a:p>
            <a:pPr marL="0" lvl="0" indent="0" defTabSz="914400" eaLnBrk="0" fontAlgn="base" hangingPunct="0">
              <a:lnSpc>
                <a:spcPct val="150000"/>
              </a:lnSpc>
              <a:spcBef>
                <a:spcPct val="0"/>
              </a:spcBef>
              <a:spcAft>
                <a:spcPct val="0"/>
              </a:spcAft>
              <a:buClrTx/>
              <a:buNone/>
            </a:pPr>
            <a:r>
              <a:rPr lang="en-US" altLang="en-US" sz="2000" dirty="0">
                <a:solidFill>
                  <a:schemeClr val="tx1"/>
                </a:solidFill>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59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F364-046C-4725-BE8F-C24F18D0226F}"/>
              </a:ext>
            </a:extLst>
          </p:cNvPr>
          <p:cNvSpPr>
            <a:spLocks noGrp="1"/>
          </p:cNvSpPr>
          <p:nvPr>
            <p:ph type="title"/>
          </p:nvPr>
        </p:nvSpPr>
        <p:spPr>
          <a:xfrm>
            <a:off x="1783300" y="39052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Output</a:t>
            </a:r>
            <a:endParaRPr lang="en-IN" sz="4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0A130DC-DF58-4EAC-AF1A-D3AED8046260}"/>
              </a:ext>
            </a:extLst>
          </p:cNvPr>
          <p:cNvPicPr>
            <a:picLocks noGrp="1" noChangeAspect="1"/>
          </p:cNvPicPr>
          <p:nvPr>
            <p:ph idx="1"/>
          </p:nvPr>
        </p:nvPicPr>
        <p:blipFill>
          <a:blip r:embed="rId2"/>
          <a:stretch>
            <a:fillRect/>
          </a:stretch>
        </p:blipFill>
        <p:spPr>
          <a:xfrm>
            <a:off x="2047875" y="1647826"/>
            <a:ext cx="9363075" cy="4829174"/>
          </a:xfrm>
        </p:spPr>
      </p:pic>
    </p:spTree>
    <p:extLst>
      <p:ext uri="{BB962C8B-B14F-4D97-AF65-F5344CB8AC3E}">
        <p14:creationId xmlns:p14="http://schemas.microsoft.com/office/powerpoint/2010/main" val="1935538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0D33-7FE6-44E9-9472-54675712EDE6}"/>
              </a:ext>
            </a:extLst>
          </p:cNvPr>
          <p:cNvSpPr>
            <a:spLocks noGrp="1"/>
          </p:cNvSpPr>
          <p:nvPr>
            <p:ph type="title"/>
          </p:nvPr>
        </p:nvSpPr>
        <p:spPr>
          <a:xfrm>
            <a:off x="2211925" y="534933"/>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0E8F65-D909-4236-979F-66B7346DD53E}"/>
              </a:ext>
            </a:extLst>
          </p:cNvPr>
          <p:cNvSpPr>
            <a:spLocks noGrp="1"/>
          </p:cNvSpPr>
          <p:nvPr>
            <p:ph idx="1"/>
          </p:nvPr>
        </p:nvSpPr>
        <p:spPr>
          <a:xfrm>
            <a:off x="2589212" y="1914525"/>
            <a:ext cx="8915400" cy="3777622"/>
          </a:xfrm>
        </p:spPr>
        <p:txBody>
          <a:bodyPr>
            <a:noAutofit/>
          </a:bodyPr>
          <a:lstStyle/>
          <a:p>
            <a:pPr marL="0" indent="0">
              <a:lnSpc>
                <a:spcPct val="160000"/>
              </a:lnSpc>
              <a:buNone/>
            </a:pPr>
            <a:r>
              <a:rPr lang="en-US" sz="1600" b="1" dirty="0">
                <a:latin typeface="Times New Roman" panose="02020603050405020304" pitchFamily="18" charset="0"/>
                <a:cs typeface="Times New Roman" panose="02020603050405020304" pitchFamily="18" charset="0"/>
              </a:rPr>
              <a:t>create before insert trigger  </a:t>
            </a:r>
          </a:p>
          <a:p>
            <a:pPr marL="0" indent="0">
              <a:lnSpc>
                <a:spcPct val="160000"/>
              </a:lnSpc>
              <a:buNone/>
            </a:pPr>
            <a:r>
              <a:rPr lang="en-US" sz="1600" dirty="0">
                <a:latin typeface="Times New Roman" panose="02020603050405020304" pitchFamily="18" charset="0"/>
                <a:cs typeface="Times New Roman" panose="02020603050405020304" pitchFamily="18" charset="0"/>
              </a:rPr>
              <a:t>create table dummy (</a:t>
            </a:r>
            <a:r>
              <a:rPr lang="en-US" sz="1600" dirty="0" err="1">
                <a:latin typeface="Times New Roman" panose="02020603050405020304" pitchFamily="18" charset="0"/>
                <a:cs typeface="Times New Roman" panose="02020603050405020304" pitchFamily="18" charset="0"/>
              </a:rPr>
              <a:t>loan_id</a:t>
            </a:r>
            <a:r>
              <a:rPr lang="en-US" sz="1600" dirty="0">
                <a:latin typeface="Times New Roman" panose="02020603050405020304" pitchFamily="18" charset="0"/>
                <a:cs typeface="Times New Roman" panose="02020603050405020304" pitchFamily="18" charset="0"/>
              </a:rPr>
              <a:t> text, </a:t>
            </a:r>
            <a:r>
              <a:rPr lang="en-US" sz="1600" dirty="0" err="1">
                <a:latin typeface="Times New Roman" panose="02020603050405020304" pitchFamily="18" charset="0"/>
                <a:cs typeface="Times New Roman" panose="02020603050405020304" pitchFamily="18" charset="0"/>
              </a:rPr>
              <a:t>customer_id</a:t>
            </a:r>
            <a:r>
              <a:rPr lang="en-US" sz="1600" dirty="0">
                <a:latin typeface="Times New Roman" panose="02020603050405020304" pitchFamily="18" charset="0"/>
                <a:cs typeface="Times New Roman" panose="02020603050405020304" pitchFamily="18" charset="0"/>
              </a:rPr>
              <a:t> text, </a:t>
            </a:r>
            <a:r>
              <a:rPr lang="en-US" sz="1600" dirty="0" err="1">
                <a:latin typeface="Times New Roman" panose="02020603050405020304" pitchFamily="18" charset="0"/>
                <a:cs typeface="Times New Roman" panose="02020603050405020304" pitchFamily="18" charset="0"/>
              </a:rPr>
              <a:t>loanamount</a:t>
            </a:r>
            <a:r>
              <a:rPr lang="en-US" sz="1600" dirty="0">
                <a:latin typeface="Times New Roman" panose="02020603050405020304" pitchFamily="18" charset="0"/>
                <a:cs typeface="Times New Roman" panose="02020603050405020304" pitchFamily="18" charset="0"/>
              </a:rPr>
              <a:t> text, </a:t>
            </a:r>
            <a:r>
              <a:rPr lang="en-US" sz="1600" dirty="0" err="1">
                <a:latin typeface="Times New Roman" panose="02020603050405020304" pitchFamily="18" charset="0"/>
                <a:cs typeface="Times New Roman" panose="02020603050405020304" pitchFamily="18" charset="0"/>
              </a:rPr>
              <a:t>loan_amount_term</a:t>
            </a:r>
            <a:r>
              <a:rPr lang="en-US" sz="1600" dirty="0">
                <a:latin typeface="Times New Roman" panose="02020603050405020304" pitchFamily="18" charset="0"/>
                <a:cs typeface="Times New Roman" panose="02020603050405020304" pitchFamily="18" charset="0"/>
              </a:rPr>
              <a:t> int, </a:t>
            </a:r>
            <a:r>
              <a:rPr lang="en-US" sz="1600" dirty="0" err="1">
                <a:latin typeface="Times New Roman" panose="02020603050405020304" pitchFamily="18" charset="0"/>
                <a:cs typeface="Times New Roman" panose="02020603050405020304" pitchFamily="18" charset="0"/>
              </a:rPr>
              <a:t>cibil_score</a:t>
            </a:r>
            <a:r>
              <a:rPr lang="en-US" sz="1600" dirty="0">
                <a:latin typeface="Times New Roman" panose="02020603050405020304" pitchFamily="18" charset="0"/>
                <a:cs typeface="Times New Roman" panose="02020603050405020304" pitchFamily="18" charset="0"/>
              </a:rPr>
              <a:t> int);</a:t>
            </a:r>
          </a:p>
          <a:p>
            <a:pPr marL="0" indent="0">
              <a:lnSpc>
                <a:spcPct val="160000"/>
              </a:lnSpc>
              <a:buNone/>
            </a:pPr>
            <a:r>
              <a:rPr lang="en-US" sz="1600" dirty="0">
                <a:latin typeface="Times New Roman" panose="02020603050405020304" pitchFamily="18" charset="0"/>
                <a:cs typeface="Times New Roman" panose="02020603050405020304" pitchFamily="18" charset="0"/>
              </a:rPr>
              <a:t>delimiter // </a:t>
            </a:r>
          </a:p>
          <a:p>
            <a:pPr marL="0" indent="0">
              <a:lnSpc>
                <a:spcPct val="160000"/>
              </a:lnSpc>
              <a:buNone/>
            </a:pPr>
            <a:r>
              <a:rPr lang="en-US" sz="1600" dirty="0">
                <a:latin typeface="Times New Roman" panose="02020603050405020304" pitchFamily="18" charset="0"/>
                <a:cs typeface="Times New Roman" panose="02020603050405020304" pitchFamily="18" charset="0"/>
              </a:rPr>
              <a:t>create trigger </a:t>
            </a:r>
            <a:r>
              <a:rPr lang="en-US" sz="1600" dirty="0" err="1">
                <a:latin typeface="Times New Roman" panose="02020603050405020304" pitchFamily="18" charset="0"/>
                <a:cs typeface="Times New Roman" panose="02020603050405020304" pitchFamily="18" charset="0"/>
              </a:rPr>
              <a:t>loan_amt</a:t>
            </a:r>
            <a:r>
              <a:rPr lang="en-US" sz="1600" dirty="0">
                <a:latin typeface="Times New Roman" panose="02020603050405020304" pitchFamily="18" charset="0"/>
                <a:cs typeface="Times New Roman" panose="02020603050405020304" pitchFamily="18" charset="0"/>
              </a:rPr>
              <a:t> before insert on dummy for each row </a:t>
            </a:r>
          </a:p>
          <a:p>
            <a:pPr marL="0" indent="0">
              <a:lnSpc>
                <a:spcPct val="160000"/>
              </a:lnSpc>
              <a:buNone/>
            </a:pPr>
            <a:r>
              <a:rPr lang="en-US" sz="1600" dirty="0">
                <a:latin typeface="Times New Roman" panose="02020603050405020304" pitchFamily="18" charset="0"/>
                <a:cs typeface="Times New Roman" panose="02020603050405020304" pitchFamily="18" charset="0"/>
              </a:rPr>
              <a:t>begin if </a:t>
            </a:r>
            <a:r>
              <a:rPr lang="en-US" sz="1600" dirty="0" err="1">
                <a:latin typeface="Times New Roman" panose="02020603050405020304" pitchFamily="18" charset="0"/>
                <a:cs typeface="Times New Roman" panose="02020603050405020304" pitchFamily="18" charset="0"/>
              </a:rPr>
              <a:t>new.loanamount</a:t>
            </a:r>
            <a:r>
              <a:rPr lang="en-US" sz="1600" dirty="0">
                <a:latin typeface="Times New Roman" panose="02020603050405020304" pitchFamily="18" charset="0"/>
                <a:cs typeface="Times New Roman" panose="02020603050405020304" pitchFamily="18" charset="0"/>
              </a:rPr>
              <a:t> is null then set </a:t>
            </a:r>
            <a:r>
              <a:rPr lang="en-US" sz="1600" dirty="0" err="1">
                <a:latin typeface="Times New Roman" panose="02020603050405020304" pitchFamily="18" charset="0"/>
                <a:cs typeface="Times New Roman" panose="02020603050405020304" pitchFamily="18" charset="0"/>
              </a:rPr>
              <a:t>new.loanamount</a:t>
            </a:r>
            <a:r>
              <a:rPr lang="en-US" sz="1600" dirty="0">
                <a:latin typeface="Times New Roman" panose="02020603050405020304" pitchFamily="18" charset="0"/>
                <a:cs typeface="Times New Roman" panose="02020603050405020304" pitchFamily="18" charset="0"/>
              </a:rPr>
              <a:t> = "Loan still processing"; </a:t>
            </a:r>
          </a:p>
          <a:p>
            <a:pPr marL="0" indent="0">
              <a:lnSpc>
                <a:spcPct val="160000"/>
              </a:lnSpc>
              <a:buNone/>
            </a:pPr>
            <a:r>
              <a:rPr lang="en-US" sz="1600" dirty="0">
                <a:latin typeface="Times New Roman" panose="02020603050405020304" pitchFamily="18" charset="0"/>
                <a:cs typeface="Times New Roman" panose="02020603050405020304" pitchFamily="18" charset="0"/>
              </a:rPr>
              <a:t>end if; </a:t>
            </a:r>
          </a:p>
          <a:p>
            <a:pPr marL="0" indent="0">
              <a:lnSpc>
                <a:spcPct val="160000"/>
              </a:lnSpc>
              <a:buNone/>
            </a:pPr>
            <a:r>
              <a:rPr lang="en-US" sz="1600" dirty="0">
                <a:latin typeface="Times New Roman" panose="02020603050405020304" pitchFamily="18" charset="0"/>
                <a:cs typeface="Times New Roman" panose="02020603050405020304" pitchFamily="18" charset="0"/>
              </a:rPr>
              <a:t>end </a:t>
            </a:r>
          </a:p>
          <a:p>
            <a:pPr marL="0" indent="0">
              <a:lnSpc>
                <a:spcPct val="160000"/>
              </a:lnSpc>
              <a:buNone/>
            </a:pPr>
            <a:r>
              <a:rPr lang="en-US" sz="1600" dirty="0">
                <a:latin typeface="Times New Roman" panose="02020603050405020304" pitchFamily="18" charset="0"/>
                <a:cs typeface="Times New Roman" panose="02020603050405020304" pitchFamily="18" charset="0"/>
              </a:rPr>
              <a:t>// delimiter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351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4DE4-A348-4FED-B2C5-A2D1CDA9F841}"/>
              </a:ext>
            </a:extLst>
          </p:cNvPr>
          <p:cNvSpPr>
            <a:spLocks noGrp="1"/>
          </p:cNvSpPr>
          <p:nvPr>
            <p:ph type="title"/>
          </p:nvPr>
        </p:nvSpPr>
        <p:spPr>
          <a:xfrm>
            <a:off x="2230975" y="63363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0B9783-F770-4810-891D-C8C2986BF84A}"/>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Create after insert trigger</a:t>
            </a:r>
          </a:p>
          <a:p>
            <a:pPr marL="0" indent="0">
              <a:buNone/>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Primary table</a:t>
            </a:r>
          </a:p>
          <a:p>
            <a:pPr marL="0" indent="0">
              <a:buNone/>
            </a:pPr>
            <a:r>
              <a:rPr lang="en-US" dirty="0">
                <a:latin typeface="Times New Roman" panose="02020603050405020304" pitchFamily="18" charset="0"/>
                <a:cs typeface="Times New Roman" panose="02020603050405020304" pitchFamily="18" charset="0"/>
              </a:rPr>
              <a:t>			create table dummy (</a:t>
            </a:r>
            <a:r>
              <a:rPr lang="en-US" dirty="0" err="1">
                <a:latin typeface="Times New Roman" panose="02020603050405020304" pitchFamily="18" charset="0"/>
                <a:cs typeface="Times New Roman" panose="02020603050405020304" pitchFamily="18" charset="0"/>
              </a:rPr>
              <a:t>loan_id</a:t>
            </a:r>
            <a:r>
              <a:rPr lang="en-US" dirty="0">
                <a:latin typeface="Times New Roman" panose="02020603050405020304" pitchFamily="18" charset="0"/>
                <a:cs typeface="Times New Roman" panose="02020603050405020304" pitchFamily="18" charset="0"/>
              </a:rPr>
              <a:t> text, </a:t>
            </a:r>
            <a:r>
              <a:rPr lang="en-US" dirty="0" err="1">
                <a:latin typeface="Times New Roman" panose="02020603050405020304" pitchFamily="18" charset="0"/>
                <a:cs typeface="Times New Roman" panose="02020603050405020304" pitchFamily="18" charset="0"/>
              </a:rPr>
              <a:t>customer_id</a:t>
            </a:r>
            <a:r>
              <a:rPr lang="en-US" dirty="0">
                <a:latin typeface="Times New Roman" panose="02020603050405020304" pitchFamily="18" charset="0"/>
                <a:cs typeface="Times New Roman" panose="02020603050405020304" pitchFamily="18" charset="0"/>
              </a:rPr>
              <a:t> text, </a:t>
            </a:r>
            <a:r>
              <a:rPr lang="en-US" dirty="0" err="1">
                <a:latin typeface="Times New Roman" panose="02020603050405020304" pitchFamily="18" charset="0"/>
                <a:cs typeface="Times New Roman" panose="02020603050405020304" pitchFamily="18" charset="0"/>
              </a:rPr>
              <a:t>loanamount</a:t>
            </a:r>
            <a:r>
              <a:rPr lang="en-US" dirty="0">
                <a:latin typeface="Times New Roman" panose="02020603050405020304" pitchFamily="18" charset="0"/>
                <a:cs typeface="Times New Roman" panose="02020603050405020304" pitchFamily="18" charset="0"/>
              </a:rPr>
              <a:t> text, </a:t>
            </a:r>
            <a:r>
              <a:rPr lang="en-US" dirty="0" err="1">
                <a:latin typeface="Times New Roman" panose="02020603050405020304" pitchFamily="18" charset="0"/>
                <a:cs typeface="Times New Roman" panose="02020603050405020304" pitchFamily="18" charset="0"/>
              </a:rPr>
              <a:t>loan_amount_term</a:t>
            </a:r>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cibil_score</a:t>
            </a:r>
            <a:r>
              <a:rPr lang="en-US" dirty="0">
                <a:latin typeface="Times New Roman" panose="02020603050405020304" pitchFamily="18" charset="0"/>
                <a:cs typeface="Times New Roman" panose="02020603050405020304" pitchFamily="18" charset="0"/>
              </a:rPr>
              <a:t> int);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Secondary table</a:t>
            </a:r>
          </a:p>
          <a:p>
            <a:pPr marL="0" indent="0">
              <a:buNone/>
            </a:pPr>
            <a:r>
              <a:rPr lang="en-US" dirty="0">
                <a:latin typeface="Times New Roman" panose="02020603050405020304" pitchFamily="18" charset="0"/>
                <a:cs typeface="Times New Roman" panose="02020603050405020304" pitchFamily="18" charset="0"/>
              </a:rPr>
              <a:t>			 create table </a:t>
            </a:r>
            <a:r>
              <a:rPr lang="en-US" dirty="0" err="1">
                <a:latin typeface="Times New Roman" panose="02020603050405020304" pitchFamily="18" charset="0"/>
                <a:cs typeface="Times New Roman" panose="02020603050405020304" pitchFamily="18" charset="0"/>
              </a:rPr>
              <a:t>cibil_score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loan_id</a:t>
            </a:r>
            <a:r>
              <a:rPr lang="en-US" dirty="0">
                <a:latin typeface="Times New Roman" panose="02020603050405020304" pitchFamily="18" charset="0"/>
                <a:cs typeface="Times New Roman" panose="02020603050405020304" pitchFamily="18" charset="0"/>
              </a:rPr>
              <a:t> text, </a:t>
            </a:r>
            <a:r>
              <a:rPr lang="en-US" dirty="0" err="1">
                <a:latin typeface="Times New Roman" panose="02020603050405020304" pitchFamily="18" charset="0"/>
                <a:cs typeface="Times New Roman" panose="02020603050405020304" pitchFamily="18" charset="0"/>
              </a:rPr>
              <a:t>loan_amount</a:t>
            </a:r>
            <a:r>
              <a:rPr lang="en-US" dirty="0">
                <a:latin typeface="Times New Roman" panose="02020603050405020304" pitchFamily="18" charset="0"/>
                <a:cs typeface="Times New Roman" panose="02020603050405020304" pitchFamily="18" charset="0"/>
              </a:rPr>
              <a:t> text, </a:t>
            </a:r>
            <a:r>
              <a:rPr lang="en-US" dirty="0" err="1">
                <a:latin typeface="Times New Roman" panose="02020603050405020304" pitchFamily="18" charset="0"/>
                <a:cs typeface="Times New Roman" panose="02020603050405020304" pitchFamily="18" charset="0"/>
              </a:rPr>
              <a:t>cibil_score</a:t>
            </a:r>
            <a:r>
              <a:rPr lang="en-US" dirty="0">
                <a:latin typeface="Times New Roman" panose="02020603050405020304" pitchFamily="18" charset="0"/>
                <a:cs typeface="Times New Roman" panose="02020603050405020304" pitchFamily="18" charset="0"/>
              </a:rPr>
              <a:t> int, </a:t>
            </a:r>
            <a:r>
              <a:rPr lang="en-US" dirty="0" err="1">
                <a:latin typeface="Times New Roman" panose="02020603050405020304" pitchFamily="18" charset="0"/>
                <a:cs typeface="Times New Roman" panose="02020603050405020304" pitchFamily="18" charset="0"/>
              </a:rPr>
              <a:t>cibil_score_status</a:t>
            </a:r>
            <a:r>
              <a:rPr lang="en-US" dirty="0">
                <a:latin typeface="Times New Roman" panose="02020603050405020304" pitchFamily="18" charset="0"/>
                <a:cs typeface="Times New Roman" panose="02020603050405020304" pitchFamily="18" charset="0"/>
              </a:rPr>
              <a:t> varchar(30));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747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5A7F-2C72-4B09-B8CC-4319A574116F}"/>
              </a:ext>
            </a:extLst>
          </p:cNvPr>
          <p:cNvSpPr>
            <a:spLocks noGrp="1"/>
          </p:cNvSpPr>
          <p:nvPr>
            <p:ph type="title"/>
          </p:nvPr>
        </p:nvSpPr>
        <p:spPr>
          <a:xfrm>
            <a:off x="1922462" y="500284"/>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917CE8-EAE8-4D30-85F2-EED93BFE9DC0}"/>
              </a:ext>
            </a:extLst>
          </p:cNvPr>
          <p:cNvSpPr>
            <a:spLocks noGrp="1"/>
          </p:cNvSpPr>
          <p:nvPr>
            <p:ph idx="1"/>
          </p:nvPr>
        </p:nvSpPr>
        <p:spPr>
          <a:xfrm>
            <a:off x="2589212" y="1781174"/>
            <a:ext cx="8915400" cy="4391025"/>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delimiter // </a:t>
            </a:r>
          </a:p>
          <a:p>
            <a:pPr marL="0" indent="0">
              <a:buNone/>
            </a:pPr>
            <a:r>
              <a:rPr lang="en-IN" sz="1400" dirty="0">
                <a:latin typeface="Times New Roman" panose="02020603050405020304" pitchFamily="18" charset="0"/>
                <a:cs typeface="Times New Roman" panose="02020603050405020304" pitchFamily="18" charset="0"/>
              </a:rPr>
              <a:t>create trigger </a:t>
            </a:r>
            <a:r>
              <a:rPr lang="en-IN" sz="1400" dirty="0" err="1">
                <a:latin typeface="Times New Roman" panose="02020603050405020304" pitchFamily="18" charset="0"/>
                <a:cs typeface="Times New Roman" panose="02020603050405020304" pitchFamily="18" charset="0"/>
              </a:rPr>
              <a:t>cibil</a:t>
            </a:r>
            <a:r>
              <a:rPr lang="en-IN" sz="1400" dirty="0">
                <a:latin typeface="Times New Roman" panose="02020603050405020304" pitchFamily="18" charset="0"/>
                <a:cs typeface="Times New Roman" panose="02020603050405020304" pitchFamily="18" charset="0"/>
              </a:rPr>
              <a:t> after insert on dummy for each row </a:t>
            </a:r>
          </a:p>
          <a:p>
            <a:pPr marL="0" indent="0">
              <a:buNone/>
            </a:pPr>
            <a:r>
              <a:rPr lang="en-IN" sz="1400" dirty="0">
                <a:latin typeface="Times New Roman" panose="02020603050405020304" pitchFamily="18" charset="0"/>
                <a:cs typeface="Times New Roman" panose="02020603050405020304" pitchFamily="18" charset="0"/>
              </a:rPr>
              <a:t>Begin</a:t>
            </a:r>
          </a:p>
          <a:p>
            <a:pPr marL="0" indent="0">
              <a:buNone/>
            </a:pPr>
            <a:r>
              <a:rPr lang="en-IN" sz="1400" dirty="0">
                <a:latin typeface="Times New Roman" panose="02020603050405020304" pitchFamily="18" charset="0"/>
                <a:cs typeface="Times New Roman" panose="02020603050405020304" pitchFamily="18" charset="0"/>
              </a:rPr>
              <a:t> insert into </a:t>
            </a:r>
            <a:r>
              <a:rPr lang="en-IN" sz="1400" dirty="0" err="1">
                <a:latin typeface="Times New Roman" panose="02020603050405020304" pitchFamily="18" charset="0"/>
                <a:cs typeface="Times New Roman" panose="02020603050405020304" pitchFamily="18" charset="0"/>
              </a:rPr>
              <a:t>cibil_score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loan_id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loan_amount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cibil_score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cibil_score_status</a:t>
            </a:r>
            <a:r>
              <a:rPr lang="en-IN" sz="1400" dirty="0">
                <a:latin typeface="Times New Roman" panose="02020603050405020304" pitchFamily="18" charset="0"/>
                <a:cs typeface="Times New Roman" panose="02020603050405020304" pitchFamily="18" charset="0"/>
              </a:rPr>
              <a:t>) values (</a:t>
            </a:r>
            <a:r>
              <a:rPr lang="en-IN" sz="1400" dirty="0" err="1">
                <a:latin typeface="Times New Roman" panose="02020603050405020304" pitchFamily="18" charset="0"/>
                <a:cs typeface="Times New Roman" panose="02020603050405020304" pitchFamily="18" charset="0"/>
              </a:rPr>
              <a:t>new.loan_id</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new.loanamount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new.cibil_score</a:t>
            </a:r>
            <a:r>
              <a:rPr lang="en-IN" sz="1400" dirty="0">
                <a:latin typeface="Times New Roman" panose="02020603050405020304" pitchFamily="18" charset="0"/>
                <a:cs typeface="Times New Roman" panose="02020603050405020304" pitchFamily="18" charset="0"/>
              </a:rPr>
              <a:t>, </a:t>
            </a:r>
          </a:p>
          <a:p>
            <a:pPr marL="0" indent="0">
              <a:buNone/>
            </a:pPr>
            <a:r>
              <a:rPr lang="en-IN" sz="1400" dirty="0">
                <a:latin typeface="Times New Roman" panose="02020603050405020304" pitchFamily="18" charset="0"/>
                <a:cs typeface="Times New Roman" panose="02020603050405020304" pitchFamily="18" charset="0"/>
              </a:rPr>
              <a:t>case </a:t>
            </a:r>
          </a:p>
          <a:p>
            <a:pPr marL="0" indent="0">
              <a:buNone/>
            </a:pPr>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new.cibil_score</a:t>
            </a:r>
            <a:r>
              <a:rPr lang="en-IN" sz="1400" dirty="0">
                <a:latin typeface="Times New Roman" panose="02020603050405020304" pitchFamily="18" charset="0"/>
                <a:cs typeface="Times New Roman" panose="02020603050405020304" pitchFamily="18" charset="0"/>
              </a:rPr>
              <a:t> &gt;900 then " high </a:t>
            </a:r>
            <a:r>
              <a:rPr lang="en-IN" sz="1400" dirty="0" err="1">
                <a:latin typeface="Times New Roman" panose="02020603050405020304" pitchFamily="18" charset="0"/>
                <a:cs typeface="Times New Roman" panose="02020603050405020304" pitchFamily="18" charset="0"/>
              </a:rPr>
              <a:t>cibil</a:t>
            </a:r>
            <a:r>
              <a:rPr lang="en-IN" sz="1400" dirty="0">
                <a:latin typeface="Times New Roman" panose="02020603050405020304" pitchFamily="18" charset="0"/>
                <a:cs typeface="Times New Roman" panose="02020603050405020304" pitchFamily="18" charset="0"/>
              </a:rPr>
              <a:t> score“</a:t>
            </a:r>
          </a:p>
          <a:p>
            <a:pPr marL="0" indent="0">
              <a:buNone/>
            </a:pPr>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new.cibil_score</a:t>
            </a:r>
            <a:r>
              <a:rPr lang="en-IN" sz="1400" dirty="0">
                <a:latin typeface="Times New Roman" panose="02020603050405020304" pitchFamily="18" charset="0"/>
                <a:cs typeface="Times New Roman" panose="02020603050405020304" pitchFamily="18" charset="0"/>
              </a:rPr>
              <a:t> &gt;750 then " no penalty“</a:t>
            </a:r>
          </a:p>
          <a:p>
            <a:pPr marL="0" indent="0">
              <a:buNone/>
            </a:pPr>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new.cibil_score</a:t>
            </a:r>
            <a:r>
              <a:rPr lang="en-IN" sz="1400" dirty="0">
                <a:latin typeface="Times New Roman" panose="02020603050405020304" pitchFamily="18" charset="0"/>
                <a:cs typeface="Times New Roman" panose="02020603050405020304" pitchFamily="18" charset="0"/>
              </a:rPr>
              <a:t> &gt;0 then "penalty customers“</a:t>
            </a:r>
          </a:p>
          <a:p>
            <a:pPr marL="0" indent="0">
              <a:buNone/>
            </a:pPr>
            <a:r>
              <a:rPr lang="en-IN" sz="1400" dirty="0">
                <a:latin typeface="Times New Roman" panose="02020603050405020304" pitchFamily="18" charset="0"/>
                <a:cs typeface="Times New Roman" panose="02020603050405020304" pitchFamily="18" charset="0"/>
              </a:rPr>
              <a:t>when </a:t>
            </a:r>
            <a:r>
              <a:rPr lang="en-IN" sz="1400" dirty="0" err="1">
                <a:latin typeface="Times New Roman" panose="02020603050405020304" pitchFamily="18" charset="0"/>
                <a:cs typeface="Times New Roman" panose="02020603050405020304" pitchFamily="18" charset="0"/>
              </a:rPr>
              <a:t>new.cibil_score</a:t>
            </a:r>
            <a:r>
              <a:rPr lang="en-IN" sz="1400" dirty="0">
                <a:latin typeface="Times New Roman" panose="02020603050405020304" pitchFamily="18" charset="0"/>
                <a:cs typeface="Times New Roman" panose="02020603050405020304" pitchFamily="18" charset="0"/>
              </a:rPr>
              <a:t> &lt;=0 then "reject customers“</a:t>
            </a:r>
          </a:p>
          <a:p>
            <a:pPr marL="0" indent="0">
              <a:buNone/>
            </a:pPr>
            <a:r>
              <a:rPr lang="en-IN" sz="1400" dirty="0">
                <a:latin typeface="Times New Roman" panose="02020603050405020304" pitchFamily="18" charset="0"/>
                <a:cs typeface="Times New Roman" panose="02020603050405020304" pitchFamily="18" charset="0"/>
              </a:rPr>
              <a:t>end ); </a:t>
            </a:r>
          </a:p>
          <a:p>
            <a:pPr marL="0" indent="0">
              <a:buNone/>
            </a:pPr>
            <a:r>
              <a:rPr lang="en-IN" sz="1400" dirty="0">
                <a:latin typeface="Times New Roman" panose="02020603050405020304" pitchFamily="18" charset="0"/>
                <a:cs typeface="Times New Roman" panose="02020603050405020304" pitchFamily="18" charset="0"/>
              </a:rPr>
              <a:t>end </a:t>
            </a:r>
          </a:p>
          <a:p>
            <a:pPr marL="0" indent="0">
              <a:buNone/>
            </a:pPr>
            <a:r>
              <a:rPr lang="en-IN" sz="1400" dirty="0">
                <a:latin typeface="Times New Roman" panose="02020603050405020304" pitchFamily="18" charset="0"/>
                <a:cs typeface="Times New Roman" panose="02020603050405020304" pitchFamily="18" charset="0"/>
              </a:rPr>
              <a:t>// delimiter ;</a:t>
            </a:r>
          </a:p>
        </p:txBody>
      </p:sp>
    </p:spTree>
    <p:extLst>
      <p:ext uri="{BB962C8B-B14F-4D97-AF65-F5344CB8AC3E}">
        <p14:creationId xmlns:p14="http://schemas.microsoft.com/office/powerpoint/2010/main" val="881657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5209-2647-4957-B22D-452C9486F15F}"/>
              </a:ext>
            </a:extLst>
          </p:cNvPr>
          <p:cNvSpPr>
            <a:spLocks noGrp="1"/>
          </p:cNvSpPr>
          <p:nvPr>
            <p:ph type="title"/>
          </p:nvPr>
        </p:nvSpPr>
        <p:spPr>
          <a:xfrm>
            <a:off x="1897600" y="60506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D560E9-8837-4B34-A1E1-7DB592358B8B}"/>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Monthly interest percentage </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Criteria</a:t>
            </a:r>
            <a:endParaRPr lang="en-IN" dirty="0">
              <a:latin typeface="Times New Roman" panose="02020603050405020304" pitchFamily="18" charset="0"/>
              <a:cs typeface="Times New Roman" panose="02020603050405020304" pitchFamily="18" charset="0"/>
            </a:endParaRPr>
          </a:p>
          <a:p>
            <a:pPr lvl="2">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Applicant income &lt;5000 rural=3%</a:t>
            </a:r>
          </a:p>
          <a:p>
            <a:pPr lvl="2">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Applicant income &lt;5000 semi rural=3.5%</a:t>
            </a:r>
          </a:p>
          <a:p>
            <a:pPr lvl="2">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Applicant income &lt;5000 urban=5%</a:t>
            </a:r>
          </a:p>
          <a:p>
            <a:pPr lvl="2">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Applicant income &lt;5000 semi urban= 2.5%</a:t>
            </a:r>
          </a:p>
          <a:p>
            <a:pPr lvl="2">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Otherwise =7%</a:t>
            </a:r>
          </a:p>
          <a:p>
            <a:endParaRPr lang="en-IN" dirty="0"/>
          </a:p>
        </p:txBody>
      </p:sp>
    </p:spTree>
    <p:extLst>
      <p:ext uri="{BB962C8B-B14F-4D97-AF65-F5344CB8AC3E}">
        <p14:creationId xmlns:p14="http://schemas.microsoft.com/office/powerpoint/2010/main" val="4118177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E7C6-54CD-4215-B66F-7D3DB2C39FEC}"/>
              </a:ext>
            </a:extLst>
          </p:cNvPr>
          <p:cNvSpPr>
            <a:spLocks noGrp="1"/>
          </p:cNvSpPr>
          <p:nvPr>
            <p:ph type="title"/>
          </p:nvPr>
        </p:nvSpPr>
        <p:spPr>
          <a:xfrm>
            <a:off x="2164300" y="63363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7D20F0-886E-4ADF-90CA-3006F15EEDA2}"/>
              </a:ext>
            </a:extLst>
          </p:cNvPr>
          <p:cNvSpPr>
            <a:spLocks noGrp="1"/>
          </p:cNvSpPr>
          <p:nvPr>
            <p:ph idx="1"/>
          </p:nvPr>
        </p:nvSpPr>
        <p:spPr>
          <a:xfrm>
            <a:off x="2589212" y="2133599"/>
            <a:ext cx="8915400" cy="4200525"/>
          </a:xfrm>
        </p:spPr>
        <p:txBody>
          <a:bodyPr>
            <a:normAutofit fontScale="92500" lnSpcReduction="20000"/>
          </a:bodyPr>
          <a:lstStyle/>
          <a:p>
            <a:pPr marL="0" indent="0">
              <a:lnSpc>
                <a:spcPct val="170000"/>
              </a:lnSpc>
              <a:buNone/>
            </a:pPr>
            <a:r>
              <a:rPr lang="en-US" dirty="0">
                <a:latin typeface="Times New Roman" panose="02020603050405020304" pitchFamily="18" charset="0"/>
                <a:cs typeface="Times New Roman" panose="02020603050405020304" pitchFamily="18" charset="0"/>
              </a:rPr>
              <a:t>create table </a:t>
            </a:r>
            <a:r>
              <a:rPr lang="en-US" dirty="0" err="1">
                <a:latin typeface="Times New Roman" panose="02020603050405020304" pitchFamily="18" charset="0"/>
                <a:cs typeface="Times New Roman" panose="02020603050405020304" pitchFamily="18" charset="0"/>
              </a:rPr>
              <a:t>monthly_interest</a:t>
            </a:r>
            <a:r>
              <a:rPr lang="en-US" dirty="0">
                <a:latin typeface="Times New Roman" panose="02020603050405020304" pitchFamily="18" charset="0"/>
                <a:cs typeface="Times New Roman" panose="02020603050405020304" pitchFamily="18" charset="0"/>
              </a:rPr>
              <a:t> as select *,</a:t>
            </a:r>
          </a:p>
          <a:p>
            <a:pPr marL="0" indent="0">
              <a:lnSpc>
                <a:spcPct val="170000"/>
              </a:lnSpc>
              <a:buNone/>
            </a:pPr>
            <a:r>
              <a:rPr lang="en-US" dirty="0">
                <a:latin typeface="Times New Roman" panose="02020603050405020304" pitchFamily="18" charset="0"/>
                <a:cs typeface="Times New Roman" panose="02020603050405020304" pitchFamily="18" charset="0"/>
              </a:rPr>
              <a:t>case </a:t>
            </a:r>
          </a:p>
          <a:p>
            <a:pPr marL="0" indent="0">
              <a:lnSpc>
                <a:spcPct val="170000"/>
              </a:lnSpc>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&lt; 5000 and </a:t>
            </a:r>
            <a:r>
              <a:rPr lang="en-US" dirty="0" err="1">
                <a:latin typeface="Times New Roman" panose="02020603050405020304" pitchFamily="18" charset="0"/>
                <a:cs typeface="Times New Roman" panose="02020603050405020304" pitchFamily="18" charset="0"/>
              </a:rPr>
              <a:t>property_area</a:t>
            </a:r>
            <a:r>
              <a:rPr lang="en-US" dirty="0">
                <a:latin typeface="Times New Roman" panose="02020603050405020304" pitchFamily="18" charset="0"/>
                <a:cs typeface="Times New Roman" panose="02020603050405020304" pitchFamily="18" charset="0"/>
              </a:rPr>
              <a:t> = "rural" then "3%“</a:t>
            </a:r>
          </a:p>
          <a:p>
            <a:pPr marL="0" indent="0">
              <a:lnSpc>
                <a:spcPct val="170000"/>
              </a:lnSpc>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&lt; 5000 and </a:t>
            </a:r>
            <a:r>
              <a:rPr lang="en-US" dirty="0" err="1">
                <a:latin typeface="Times New Roman" panose="02020603050405020304" pitchFamily="18" charset="0"/>
                <a:cs typeface="Times New Roman" panose="02020603050405020304" pitchFamily="18" charset="0"/>
              </a:rPr>
              <a:t>property_area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semirural"then</a:t>
            </a:r>
            <a:r>
              <a:rPr lang="en-US" dirty="0">
                <a:latin typeface="Times New Roman" panose="02020603050405020304" pitchFamily="18" charset="0"/>
                <a:cs typeface="Times New Roman" panose="02020603050405020304" pitchFamily="18" charset="0"/>
              </a:rPr>
              <a:t> "3.5%“</a:t>
            </a:r>
          </a:p>
          <a:p>
            <a:pPr marL="0" indent="0">
              <a:lnSpc>
                <a:spcPct val="170000"/>
              </a:lnSpc>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&lt; 5000 and </a:t>
            </a:r>
            <a:r>
              <a:rPr lang="en-US" dirty="0" err="1">
                <a:latin typeface="Times New Roman" panose="02020603050405020304" pitchFamily="18" charset="0"/>
                <a:cs typeface="Times New Roman" panose="02020603050405020304" pitchFamily="18" charset="0"/>
              </a:rPr>
              <a:t>property_area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urban"then</a:t>
            </a:r>
            <a:r>
              <a:rPr lang="en-US" dirty="0">
                <a:latin typeface="Times New Roman" panose="02020603050405020304" pitchFamily="18" charset="0"/>
                <a:cs typeface="Times New Roman" panose="02020603050405020304" pitchFamily="18" charset="0"/>
              </a:rPr>
              <a:t> "5%“</a:t>
            </a:r>
          </a:p>
          <a:p>
            <a:pPr marL="0" indent="0">
              <a:lnSpc>
                <a:spcPct val="170000"/>
              </a:lnSpc>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&lt; 5000 and </a:t>
            </a:r>
            <a:r>
              <a:rPr lang="en-US" dirty="0" err="1">
                <a:latin typeface="Times New Roman" panose="02020603050405020304" pitchFamily="18" charset="0"/>
                <a:cs typeface="Times New Roman" panose="02020603050405020304" pitchFamily="18" charset="0"/>
              </a:rPr>
              <a:t>property_area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semiurban"then</a:t>
            </a:r>
            <a:r>
              <a:rPr lang="en-US" dirty="0">
                <a:latin typeface="Times New Roman" panose="02020603050405020304" pitchFamily="18" charset="0"/>
                <a:cs typeface="Times New Roman" panose="02020603050405020304" pitchFamily="18" charset="0"/>
              </a:rPr>
              <a:t> "2.5%“</a:t>
            </a:r>
          </a:p>
          <a:p>
            <a:pPr marL="0" indent="0">
              <a:lnSpc>
                <a:spcPct val="170000"/>
              </a:lnSpc>
              <a:buNone/>
            </a:pPr>
            <a:r>
              <a:rPr lang="en-US" dirty="0">
                <a:latin typeface="Times New Roman" panose="02020603050405020304" pitchFamily="18" charset="0"/>
                <a:cs typeface="Times New Roman" panose="02020603050405020304" pitchFamily="18" charset="0"/>
              </a:rPr>
              <a:t>else "7%“</a:t>
            </a:r>
          </a:p>
          <a:p>
            <a:pPr marL="0" indent="0">
              <a:lnSpc>
                <a:spcPct val="170000"/>
              </a:lnSpc>
              <a:buNone/>
            </a:pPr>
            <a:r>
              <a:rPr lang="en-US" dirty="0">
                <a:latin typeface="Times New Roman" panose="02020603050405020304" pitchFamily="18" charset="0"/>
                <a:cs typeface="Times New Roman" panose="02020603050405020304" pitchFamily="18" charset="0"/>
              </a:rPr>
              <a:t>end as </a:t>
            </a:r>
            <a:r>
              <a:rPr lang="en-US" dirty="0" err="1">
                <a:latin typeface="Times New Roman" panose="02020603050405020304" pitchFamily="18" charset="0"/>
                <a:cs typeface="Times New Roman" panose="02020603050405020304" pitchFamily="18" charset="0"/>
              </a:rPr>
              <a:t>Monthly_interest_percentage</a:t>
            </a:r>
            <a:r>
              <a:rPr lang="en-US" dirty="0">
                <a:latin typeface="Times New Roman" panose="02020603050405020304" pitchFamily="18" charset="0"/>
                <a:cs typeface="Times New Roman" panose="02020603050405020304" pitchFamily="18" charset="0"/>
              </a:rPr>
              <a:t> </a:t>
            </a:r>
            <a:r>
              <a:rPr lang="en-US" dirty="0"/>
              <a:t>from </a:t>
            </a:r>
            <a:r>
              <a:rPr lang="en-US" dirty="0" err="1"/>
              <a:t>customer_info</a:t>
            </a:r>
            <a:r>
              <a:rPr lang="en-US" dirty="0"/>
              <a:t>;</a:t>
            </a:r>
            <a:endParaRPr lang="en-IN" dirty="0"/>
          </a:p>
        </p:txBody>
      </p:sp>
    </p:spTree>
    <p:extLst>
      <p:ext uri="{BB962C8B-B14F-4D97-AF65-F5344CB8AC3E}">
        <p14:creationId xmlns:p14="http://schemas.microsoft.com/office/powerpoint/2010/main" val="1734011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A336-CD26-48C6-B64E-B93A96A59095}"/>
              </a:ext>
            </a:extLst>
          </p:cNvPr>
          <p:cNvSpPr>
            <a:spLocks noGrp="1"/>
          </p:cNvSpPr>
          <p:nvPr>
            <p:ph type="title"/>
          </p:nvPr>
        </p:nvSpPr>
        <p:spPr>
          <a:xfrm>
            <a:off x="1907125" y="64316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483CE2-60DC-4608-B8DA-7B7C49413915}"/>
              </a:ext>
            </a:extLst>
          </p:cNvPr>
          <p:cNvSpPr>
            <a:spLocks noGrp="1"/>
          </p:cNvSpPr>
          <p:nvPr>
            <p:ph idx="1"/>
          </p:nvPr>
        </p:nvSpPr>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New field creation based on interest</a:t>
            </a:r>
            <a:endParaRPr lang="en-IN" dirty="0">
              <a:latin typeface="Times New Roman" panose="02020603050405020304" pitchFamily="18" charset="0"/>
              <a:cs typeface="Times New Roman" panose="02020603050405020304" pitchFamily="18" charset="0"/>
            </a:endParaRPr>
          </a:p>
          <a:p>
            <a:pPr lvl="1">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Calculate monthly interest amt and annual interest amt based on loan amt</a:t>
            </a:r>
          </a:p>
          <a:p>
            <a:pPr lvl="1">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Create all the above fields as a table </a:t>
            </a:r>
          </a:p>
          <a:p>
            <a:pPr lvl="1">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Table name - customer interest analysis</a:t>
            </a:r>
          </a:p>
          <a:p>
            <a:pPr lvl="1">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create this into a new table and connect with (loan status) bring the output</a:t>
            </a:r>
          </a:p>
          <a:p>
            <a:endParaRPr lang="en-IN" dirty="0"/>
          </a:p>
        </p:txBody>
      </p:sp>
    </p:spTree>
    <p:extLst>
      <p:ext uri="{BB962C8B-B14F-4D97-AF65-F5344CB8AC3E}">
        <p14:creationId xmlns:p14="http://schemas.microsoft.com/office/powerpoint/2010/main" val="675496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755E-579A-4875-99CC-39F17A6FB10B}"/>
              </a:ext>
            </a:extLst>
          </p:cNvPr>
          <p:cNvSpPr>
            <a:spLocks noGrp="1"/>
          </p:cNvSpPr>
          <p:nvPr>
            <p:ph type="title"/>
          </p:nvPr>
        </p:nvSpPr>
        <p:spPr>
          <a:xfrm>
            <a:off x="1811875" y="600077"/>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EE9F4B-695F-484B-BD2E-1822C67AAB03}"/>
              </a:ext>
            </a:extLst>
          </p:cNvPr>
          <p:cNvSpPr>
            <a:spLocks noGrp="1"/>
          </p:cNvSpPr>
          <p:nvPr>
            <p:ph idx="1"/>
          </p:nvPr>
        </p:nvSpPr>
        <p:spPr>
          <a:xfrm>
            <a:off x="2589212" y="2133599"/>
            <a:ext cx="8915400" cy="4181475"/>
          </a:xfrm>
        </p:spPr>
        <p:txBody>
          <a:bodyPr>
            <a:noAutofit/>
          </a:bodyPr>
          <a:lstStyle/>
          <a:p>
            <a:pPr marL="0" indent="0">
              <a:buNone/>
            </a:pPr>
            <a:r>
              <a:rPr lang="en-US" b="1" u="sng" dirty="0">
                <a:latin typeface="Times New Roman" panose="02020603050405020304" pitchFamily="18" charset="0"/>
                <a:cs typeface="Times New Roman" panose="02020603050405020304" pitchFamily="18" charset="0"/>
              </a:rPr>
              <a:t>Monthly interest and annual interest calculation</a:t>
            </a:r>
          </a:p>
          <a:p>
            <a:pPr marL="0" indent="0">
              <a:buNone/>
            </a:pPr>
            <a:r>
              <a:rPr lang="en-US" dirty="0">
                <a:latin typeface="Times New Roman" panose="02020603050405020304" pitchFamily="18" charset="0"/>
                <a:cs typeface="Times New Roman" panose="02020603050405020304" pitchFamily="18" charset="0"/>
              </a:rPr>
              <a:t>create table </a:t>
            </a:r>
            <a:r>
              <a:rPr lang="en-US" dirty="0" err="1">
                <a:latin typeface="Times New Roman" panose="02020603050405020304" pitchFamily="18" charset="0"/>
                <a:cs typeface="Times New Roman" panose="02020603050405020304" pitchFamily="18" charset="0"/>
              </a:rPr>
              <a:t>customer_interest_analysis</a:t>
            </a:r>
            <a:r>
              <a:rPr lang="en-US" dirty="0">
                <a:latin typeface="Times New Roman" panose="02020603050405020304" pitchFamily="18" charset="0"/>
                <a:cs typeface="Times New Roman" panose="02020603050405020304" pitchFamily="18" charset="0"/>
              </a:rPr>
              <a:t> select m.*,</a:t>
            </a:r>
          </a:p>
          <a:p>
            <a:pPr marL="0" indent="0">
              <a:buNone/>
            </a:pPr>
            <a:r>
              <a:rPr lang="en-US" dirty="0" err="1">
                <a:latin typeface="Times New Roman" panose="02020603050405020304" pitchFamily="18" charset="0"/>
                <a:cs typeface="Times New Roman" panose="02020603050405020304" pitchFamily="18" charset="0"/>
              </a:rPr>
              <a:t>l.loan_amount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l.cibil_score,l.cibil_score_status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case </a:t>
            </a:r>
          </a:p>
          <a:p>
            <a:pPr marL="0" indent="0">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&lt; 5000 and </a:t>
            </a:r>
            <a:r>
              <a:rPr lang="en-US" dirty="0" err="1">
                <a:latin typeface="Times New Roman" panose="02020603050405020304" pitchFamily="18" charset="0"/>
                <a:cs typeface="Times New Roman" panose="02020603050405020304" pitchFamily="18" charset="0"/>
              </a:rPr>
              <a:t>property_area</a:t>
            </a:r>
            <a:r>
              <a:rPr lang="en-US" dirty="0">
                <a:latin typeface="Times New Roman" panose="02020603050405020304" pitchFamily="18" charset="0"/>
                <a:cs typeface="Times New Roman" panose="02020603050405020304" pitchFamily="18" charset="0"/>
              </a:rPr>
              <a:t> = "rural" then (</a:t>
            </a:r>
            <a:r>
              <a:rPr lang="en-US" dirty="0" err="1">
                <a:latin typeface="Times New Roman" panose="02020603050405020304" pitchFamily="18" charset="0"/>
                <a:cs typeface="Times New Roman" panose="02020603050405020304" pitchFamily="18" charset="0"/>
              </a:rPr>
              <a:t>loan_amount</a:t>
            </a:r>
            <a:r>
              <a:rPr lang="en-US" dirty="0">
                <a:latin typeface="Times New Roman" panose="02020603050405020304" pitchFamily="18" charset="0"/>
                <a:cs typeface="Times New Roman" panose="02020603050405020304" pitchFamily="18" charset="0"/>
              </a:rPr>
              <a:t> * 3 /100)</a:t>
            </a:r>
          </a:p>
          <a:p>
            <a:pPr marL="0" indent="0">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&lt; 5000 and </a:t>
            </a:r>
            <a:r>
              <a:rPr lang="en-US" dirty="0" err="1">
                <a:latin typeface="Times New Roman" panose="02020603050405020304" pitchFamily="18" charset="0"/>
                <a:cs typeface="Times New Roman" panose="02020603050405020304" pitchFamily="18" charset="0"/>
              </a:rPr>
              <a:t>property_area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semirural"then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loan_amount</a:t>
            </a:r>
            <a:r>
              <a:rPr lang="en-US" dirty="0">
                <a:latin typeface="Times New Roman" panose="02020603050405020304" pitchFamily="18" charset="0"/>
                <a:cs typeface="Times New Roman" panose="02020603050405020304" pitchFamily="18" charset="0"/>
              </a:rPr>
              <a:t> * 3.5 / 100)</a:t>
            </a:r>
          </a:p>
          <a:p>
            <a:pPr marL="0" indent="0">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&lt; 5000 and </a:t>
            </a:r>
            <a:r>
              <a:rPr lang="en-US" dirty="0" err="1">
                <a:latin typeface="Times New Roman" panose="02020603050405020304" pitchFamily="18" charset="0"/>
                <a:cs typeface="Times New Roman" panose="02020603050405020304" pitchFamily="18" charset="0"/>
              </a:rPr>
              <a:t>property_area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urban"then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loan_amount</a:t>
            </a:r>
            <a:r>
              <a:rPr lang="en-US" dirty="0">
                <a:latin typeface="Times New Roman" panose="02020603050405020304" pitchFamily="18" charset="0"/>
                <a:cs typeface="Times New Roman" panose="02020603050405020304" pitchFamily="18" charset="0"/>
              </a:rPr>
              <a:t> * 5 /100)</a:t>
            </a:r>
          </a:p>
          <a:p>
            <a:pPr marL="0" indent="0">
              <a:buNone/>
            </a:pPr>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applicantincome</a:t>
            </a:r>
            <a:r>
              <a:rPr lang="en-US" dirty="0">
                <a:latin typeface="Times New Roman" panose="02020603050405020304" pitchFamily="18" charset="0"/>
                <a:cs typeface="Times New Roman" panose="02020603050405020304" pitchFamily="18" charset="0"/>
              </a:rPr>
              <a:t> &lt; 5000 and </a:t>
            </a:r>
            <a:r>
              <a:rPr lang="en-US" dirty="0" err="1">
                <a:latin typeface="Times New Roman" panose="02020603050405020304" pitchFamily="18" charset="0"/>
                <a:cs typeface="Times New Roman" panose="02020603050405020304" pitchFamily="18" charset="0"/>
              </a:rPr>
              <a:t>property_area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semiurban"then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loan_amount</a:t>
            </a:r>
            <a:r>
              <a:rPr lang="en-US" dirty="0">
                <a:latin typeface="Times New Roman" panose="02020603050405020304" pitchFamily="18" charset="0"/>
                <a:cs typeface="Times New Roman" panose="02020603050405020304" pitchFamily="18" charset="0"/>
              </a:rPr>
              <a:t> * 2.5 /100)</a:t>
            </a:r>
          </a:p>
          <a:p>
            <a:pPr marL="0" indent="0">
              <a:buNone/>
            </a:pPr>
            <a:r>
              <a:rPr lang="en-US" dirty="0">
                <a:latin typeface="Times New Roman" panose="02020603050405020304" pitchFamily="18" charset="0"/>
                <a:cs typeface="Times New Roman" panose="02020603050405020304" pitchFamily="18" charset="0"/>
              </a:rPr>
              <a:t>else (</a:t>
            </a:r>
            <a:r>
              <a:rPr lang="en-US" dirty="0" err="1">
                <a:latin typeface="Times New Roman" panose="02020603050405020304" pitchFamily="18" charset="0"/>
                <a:cs typeface="Times New Roman" panose="02020603050405020304" pitchFamily="18" charset="0"/>
              </a:rPr>
              <a:t>loan_amount</a:t>
            </a:r>
            <a:r>
              <a:rPr lang="en-US" dirty="0">
                <a:latin typeface="Times New Roman" panose="02020603050405020304" pitchFamily="18" charset="0"/>
                <a:cs typeface="Times New Roman" panose="02020603050405020304" pitchFamily="18" charset="0"/>
              </a:rPr>
              <a:t> * 7 /100)</a:t>
            </a:r>
          </a:p>
          <a:p>
            <a:pPr marL="0" indent="0">
              <a:buNone/>
            </a:pPr>
            <a:r>
              <a:rPr lang="en-US" dirty="0">
                <a:latin typeface="Times New Roman" panose="02020603050405020304" pitchFamily="18" charset="0"/>
                <a:cs typeface="Times New Roman" panose="02020603050405020304" pitchFamily="18" charset="0"/>
              </a:rPr>
              <a:t>end as </a:t>
            </a:r>
            <a:r>
              <a:rPr lang="en-US" dirty="0" err="1">
                <a:latin typeface="Times New Roman" panose="02020603050405020304" pitchFamily="18" charset="0"/>
                <a:cs typeface="Times New Roman" panose="02020603050405020304" pitchFamily="18" charset="0"/>
              </a:rPr>
              <a:t>Monthly_interest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433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6B18-566C-4F9A-A1ED-A995B43DDBAF}"/>
              </a:ext>
            </a:extLst>
          </p:cNvPr>
          <p:cNvSpPr>
            <a:spLocks noGrp="1"/>
          </p:cNvSpPr>
          <p:nvPr>
            <p:ph type="title"/>
          </p:nvPr>
        </p:nvSpPr>
        <p:spPr>
          <a:xfrm>
            <a:off x="1640156" y="62411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89568C-D565-4F5D-BF6E-B322BD3B213B}"/>
              </a:ext>
            </a:extLst>
          </p:cNvPr>
          <p:cNvSpPr>
            <a:spLocks noGrp="1"/>
          </p:cNvSpPr>
          <p:nvPr>
            <p:ph idx="1"/>
          </p:nvPr>
        </p:nvSpPr>
        <p:spPr>
          <a:xfrm>
            <a:off x="2589212" y="2133600"/>
            <a:ext cx="8915400" cy="4100290"/>
          </a:xfrm>
        </p:spPr>
        <p:txBody>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case </a:t>
            </a:r>
          </a:p>
          <a:p>
            <a:pPr marL="0" indent="0">
              <a:lnSpc>
                <a:spcPct val="150000"/>
              </a:lnSpc>
              <a:buNone/>
            </a:pPr>
            <a:r>
              <a:rPr lang="en-US" sz="1600" dirty="0">
                <a:latin typeface="Times New Roman" panose="02020603050405020304" pitchFamily="18" charset="0"/>
                <a:cs typeface="Times New Roman" panose="02020603050405020304" pitchFamily="18" charset="0"/>
              </a:rPr>
              <a:t>when </a:t>
            </a:r>
            <a:r>
              <a:rPr lang="en-US" sz="1600" dirty="0" err="1">
                <a:latin typeface="Times New Roman" panose="02020603050405020304" pitchFamily="18" charset="0"/>
                <a:cs typeface="Times New Roman" panose="02020603050405020304" pitchFamily="18" charset="0"/>
              </a:rPr>
              <a:t>applicantincome</a:t>
            </a:r>
            <a:r>
              <a:rPr lang="en-US" sz="1600" dirty="0">
                <a:latin typeface="Times New Roman" panose="02020603050405020304" pitchFamily="18" charset="0"/>
                <a:cs typeface="Times New Roman" panose="02020603050405020304" pitchFamily="18" charset="0"/>
              </a:rPr>
              <a:t> &lt; 5000 and </a:t>
            </a:r>
            <a:r>
              <a:rPr lang="en-US" sz="1600" dirty="0" err="1">
                <a:latin typeface="Times New Roman" panose="02020603050405020304" pitchFamily="18" charset="0"/>
                <a:cs typeface="Times New Roman" panose="02020603050405020304" pitchFamily="18" charset="0"/>
              </a:rPr>
              <a:t>property_area</a:t>
            </a:r>
            <a:r>
              <a:rPr lang="en-US" sz="1600" dirty="0">
                <a:latin typeface="Times New Roman" panose="02020603050405020304" pitchFamily="18" charset="0"/>
                <a:cs typeface="Times New Roman" panose="02020603050405020304" pitchFamily="18" charset="0"/>
              </a:rPr>
              <a:t> = "rural" then (</a:t>
            </a:r>
            <a:r>
              <a:rPr lang="en-US" sz="1600" dirty="0" err="1">
                <a:latin typeface="Times New Roman" panose="02020603050405020304" pitchFamily="18" charset="0"/>
                <a:cs typeface="Times New Roman" panose="02020603050405020304" pitchFamily="18" charset="0"/>
              </a:rPr>
              <a:t>loan_amount</a:t>
            </a:r>
            <a:r>
              <a:rPr lang="en-US" sz="1600" dirty="0">
                <a:latin typeface="Times New Roman" panose="02020603050405020304" pitchFamily="18" charset="0"/>
                <a:cs typeface="Times New Roman" panose="02020603050405020304" pitchFamily="18" charset="0"/>
              </a:rPr>
              <a:t> * 3 /100) * 12</a:t>
            </a:r>
          </a:p>
          <a:p>
            <a:pPr marL="0" indent="0">
              <a:lnSpc>
                <a:spcPct val="150000"/>
              </a:lnSpc>
              <a:buNone/>
            </a:pPr>
            <a:r>
              <a:rPr lang="en-US" sz="1600" dirty="0">
                <a:latin typeface="Times New Roman" panose="02020603050405020304" pitchFamily="18" charset="0"/>
                <a:cs typeface="Times New Roman" panose="02020603050405020304" pitchFamily="18" charset="0"/>
              </a:rPr>
              <a:t>when </a:t>
            </a:r>
            <a:r>
              <a:rPr lang="en-US" sz="1600" dirty="0" err="1">
                <a:latin typeface="Times New Roman" panose="02020603050405020304" pitchFamily="18" charset="0"/>
                <a:cs typeface="Times New Roman" panose="02020603050405020304" pitchFamily="18" charset="0"/>
              </a:rPr>
              <a:t>applicantincome</a:t>
            </a:r>
            <a:r>
              <a:rPr lang="en-US" sz="1600" dirty="0">
                <a:latin typeface="Times New Roman" panose="02020603050405020304" pitchFamily="18" charset="0"/>
                <a:cs typeface="Times New Roman" panose="02020603050405020304" pitchFamily="18" charset="0"/>
              </a:rPr>
              <a:t> &lt; 5000 and </a:t>
            </a:r>
            <a:r>
              <a:rPr lang="en-US" sz="1600" dirty="0" err="1">
                <a:latin typeface="Times New Roman" panose="02020603050405020304" pitchFamily="18" charset="0"/>
                <a:cs typeface="Times New Roman" panose="02020603050405020304" pitchFamily="18" charset="0"/>
              </a:rPr>
              <a:t>property_area</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semirural"then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loan_amount</a:t>
            </a:r>
            <a:r>
              <a:rPr lang="en-US" sz="1600" dirty="0">
                <a:latin typeface="Times New Roman" panose="02020603050405020304" pitchFamily="18" charset="0"/>
                <a:cs typeface="Times New Roman" panose="02020603050405020304" pitchFamily="18" charset="0"/>
              </a:rPr>
              <a:t> * 3.5 / 100) * 12</a:t>
            </a:r>
          </a:p>
          <a:p>
            <a:pPr marL="0" indent="0">
              <a:lnSpc>
                <a:spcPct val="150000"/>
              </a:lnSpc>
              <a:buNone/>
            </a:pPr>
            <a:r>
              <a:rPr lang="en-US" sz="1600" dirty="0">
                <a:latin typeface="Times New Roman" panose="02020603050405020304" pitchFamily="18" charset="0"/>
                <a:cs typeface="Times New Roman" panose="02020603050405020304" pitchFamily="18" charset="0"/>
              </a:rPr>
              <a:t>when </a:t>
            </a:r>
            <a:r>
              <a:rPr lang="en-US" sz="1600" dirty="0" err="1">
                <a:latin typeface="Times New Roman" panose="02020603050405020304" pitchFamily="18" charset="0"/>
                <a:cs typeface="Times New Roman" panose="02020603050405020304" pitchFamily="18" charset="0"/>
              </a:rPr>
              <a:t>applicantincome</a:t>
            </a:r>
            <a:r>
              <a:rPr lang="en-US" sz="1600" dirty="0">
                <a:latin typeface="Times New Roman" panose="02020603050405020304" pitchFamily="18" charset="0"/>
                <a:cs typeface="Times New Roman" panose="02020603050405020304" pitchFamily="18" charset="0"/>
              </a:rPr>
              <a:t> &lt; 5000 and </a:t>
            </a:r>
            <a:r>
              <a:rPr lang="en-US" sz="1600" dirty="0" err="1">
                <a:latin typeface="Times New Roman" panose="02020603050405020304" pitchFamily="18" charset="0"/>
                <a:cs typeface="Times New Roman" panose="02020603050405020304" pitchFamily="18" charset="0"/>
              </a:rPr>
              <a:t>property_area</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urban"then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loan_amount</a:t>
            </a:r>
            <a:r>
              <a:rPr lang="en-US" sz="1600" dirty="0">
                <a:latin typeface="Times New Roman" panose="02020603050405020304" pitchFamily="18" charset="0"/>
                <a:cs typeface="Times New Roman" panose="02020603050405020304" pitchFamily="18" charset="0"/>
              </a:rPr>
              <a:t> * 5 /100) * 12</a:t>
            </a:r>
          </a:p>
          <a:p>
            <a:pPr marL="0" indent="0">
              <a:lnSpc>
                <a:spcPct val="150000"/>
              </a:lnSpc>
              <a:buNone/>
            </a:pPr>
            <a:r>
              <a:rPr lang="en-US" sz="1600" dirty="0">
                <a:latin typeface="Times New Roman" panose="02020603050405020304" pitchFamily="18" charset="0"/>
                <a:cs typeface="Times New Roman" panose="02020603050405020304" pitchFamily="18" charset="0"/>
              </a:rPr>
              <a:t>when </a:t>
            </a:r>
            <a:r>
              <a:rPr lang="en-US" sz="1600" dirty="0" err="1">
                <a:latin typeface="Times New Roman" panose="02020603050405020304" pitchFamily="18" charset="0"/>
                <a:cs typeface="Times New Roman" panose="02020603050405020304" pitchFamily="18" charset="0"/>
              </a:rPr>
              <a:t>applicantincome</a:t>
            </a:r>
            <a:r>
              <a:rPr lang="en-US" sz="1600" dirty="0">
                <a:latin typeface="Times New Roman" panose="02020603050405020304" pitchFamily="18" charset="0"/>
                <a:cs typeface="Times New Roman" panose="02020603050405020304" pitchFamily="18" charset="0"/>
              </a:rPr>
              <a:t> &lt; 5000 and </a:t>
            </a:r>
            <a:r>
              <a:rPr lang="en-US" sz="1600" dirty="0" err="1">
                <a:latin typeface="Times New Roman" panose="02020603050405020304" pitchFamily="18" charset="0"/>
                <a:cs typeface="Times New Roman" panose="02020603050405020304" pitchFamily="18" charset="0"/>
              </a:rPr>
              <a:t>property_area</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semiurban"then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loan_amount</a:t>
            </a:r>
            <a:r>
              <a:rPr lang="en-US" sz="1600" dirty="0">
                <a:latin typeface="Times New Roman" panose="02020603050405020304" pitchFamily="18" charset="0"/>
                <a:cs typeface="Times New Roman" panose="02020603050405020304" pitchFamily="18" charset="0"/>
              </a:rPr>
              <a:t> * 2.5 /100) * 12</a:t>
            </a:r>
          </a:p>
          <a:p>
            <a:pPr marL="0" indent="0">
              <a:lnSpc>
                <a:spcPct val="150000"/>
              </a:lnSpc>
              <a:buNone/>
            </a:pPr>
            <a:r>
              <a:rPr lang="en-US" sz="1600" dirty="0">
                <a:latin typeface="Times New Roman" panose="02020603050405020304" pitchFamily="18" charset="0"/>
                <a:cs typeface="Times New Roman" panose="02020603050405020304" pitchFamily="18" charset="0"/>
              </a:rPr>
              <a:t>else (</a:t>
            </a:r>
            <a:r>
              <a:rPr lang="en-US" sz="1600" dirty="0" err="1">
                <a:latin typeface="Times New Roman" panose="02020603050405020304" pitchFamily="18" charset="0"/>
                <a:cs typeface="Times New Roman" panose="02020603050405020304" pitchFamily="18" charset="0"/>
              </a:rPr>
              <a:t>loan_amount</a:t>
            </a:r>
            <a:r>
              <a:rPr lang="en-US" sz="1600" dirty="0">
                <a:latin typeface="Times New Roman" panose="02020603050405020304" pitchFamily="18" charset="0"/>
                <a:cs typeface="Times New Roman" panose="02020603050405020304" pitchFamily="18" charset="0"/>
              </a:rPr>
              <a:t> * 7 /100) * 12</a:t>
            </a:r>
          </a:p>
          <a:p>
            <a:pPr marL="0" indent="0">
              <a:lnSpc>
                <a:spcPct val="150000"/>
              </a:lnSpc>
              <a:buNone/>
            </a:pPr>
            <a:r>
              <a:rPr lang="en-US" sz="1600" dirty="0">
                <a:latin typeface="Times New Roman" panose="02020603050405020304" pitchFamily="18" charset="0"/>
                <a:cs typeface="Times New Roman" panose="02020603050405020304" pitchFamily="18" charset="0"/>
              </a:rPr>
              <a:t>end as </a:t>
            </a:r>
            <a:r>
              <a:rPr lang="en-US" sz="1600" dirty="0" err="1">
                <a:latin typeface="Times New Roman" panose="02020603050405020304" pitchFamily="18" charset="0"/>
                <a:cs typeface="Times New Roman" panose="02020603050405020304" pitchFamily="18" charset="0"/>
              </a:rPr>
              <a:t>Annual_interest</a:t>
            </a:r>
            <a:r>
              <a:rPr lang="en-US" sz="1600" dirty="0">
                <a:latin typeface="Times New Roman" panose="02020603050405020304" pitchFamily="18" charset="0"/>
                <a:cs typeface="Times New Roman" panose="02020603050405020304" pitchFamily="18" charset="0"/>
              </a:rPr>
              <a:t> from </a:t>
            </a:r>
            <a:r>
              <a:rPr lang="en-US" sz="1600" dirty="0" err="1">
                <a:latin typeface="Times New Roman" panose="02020603050405020304" pitchFamily="18" charset="0"/>
                <a:cs typeface="Times New Roman" panose="02020603050405020304" pitchFamily="18" charset="0"/>
              </a:rPr>
              <a:t>monthly_interest</a:t>
            </a:r>
            <a:r>
              <a:rPr lang="en-US" sz="1600" dirty="0">
                <a:latin typeface="Times New Roman" panose="02020603050405020304" pitchFamily="18" charset="0"/>
                <a:cs typeface="Times New Roman" panose="02020603050405020304" pitchFamily="18" charset="0"/>
              </a:rPr>
              <a:t> m inner join </a:t>
            </a:r>
            <a:r>
              <a:rPr lang="en-US" sz="1600" dirty="0" err="1">
                <a:latin typeface="Times New Roman" panose="02020603050405020304" pitchFamily="18" charset="0"/>
                <a:cs typeface="Times New Roman" panose="02020603050405020304" pitchFamily="18" charset="0"/>
              </a:rPr>
              <a:t>loan_cibil_score_status_details</a:t>
            </a:r>
            <a:r>
              <a:rPr lang="en-US" sz="1600" dirty="0">
                <a:latin typeface="Times New Roman" panose="02020603050405020304" pitchFamily="18" charset="0"/>
                <a:cs typeface="Times New Roman" panose="02020603050405020304" pitchFamily="18" charset="0"/>
              </a:rPr>
              <a:t> l on </a:t>
            </a:r>
            <a:r>
              <a:rPr lang="en-US" sz="1600" dirty="0" err="1">
                <a:latin typeface="Times New Roman" panose="02020603050405020304" pitchFamily="18" charset="0"/>
                <a:cs typeface="Times New Roman" panose="02020603050405020304" pitchFamily="18" charset="0"/>
              </a:rPr>
              <a:t>m.loan_id</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l.loan_id</a:t>
            </a:r>
            <a:r>
              <a:rPr lang="en-US" sz="1600" dirty="0">
                <a:latin typeface="Times New Roman" panose="02020603050405020304" pitchFamily="18" charset="0"/>
                <a:cs typeface="Times New Roman" panose="02020603050405020304" pitchFamily="18" charset="0"/>
              </a:rPr>
              <a:t>;</a:t>
            </a:r>
          </a:p>
          <a:p>
            <a:pPr marL="0" indent="0">
              <a:buNone/>
            </a:pPr>
            <a:endParaRPr lang="en-IN" b="1" u="sng" dirty="0"/>
          </a:p>
        </p:txBody>
      </p:sp>
    </p:spTree>
    <p:extLst>
      <p:ext uri="{BB962C8B-B14F-4D97-AF65-F5344CB8AC3E}">
        <p14:creationId xmlns:p14="http://schemas.microsoft.com/office/powerpoint/2010/main" val="3489320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064D-96D0-41E2-820A-8D47A879DB23}"/>
              </a:ext>
            </a:extLst>
          </p:cNvPr>
          <p:cNvSpPr>
            <a:spLocks noGrp="1"/>
          </p:cNvSpPr>
          <p:nvPr>
            <p:ph type="title"/>
          </p:nvPr>
        </p:nvSpPr>
        <p:spPr>
          <a:xfrm>
            <a:off x="2052905" y="57648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Output</a:t>
            </a:r>
            <a:endParaRPr lang="en-IN" sz="4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7EB91BB-CBD6-49AE-86CB-0D7C85AC5796}"/>
              </a:ext>
            </a:extLst>
          </p:cNvPr>
          <p:cNvPicPr>
            <a:picLocks noGrp="1" noChangeAspect="1"/>
          </p:cNvPicPr>
          <p:nvPr>
            <p:ph idx="1"/>
          </p:nvPr>
        </p:nvPicPr>
        <p:blipFill>
          <a:blip r:embed="rId2"/>
          <a:stretch>
            <a:fillRect/>
          </a:stretch>
        </p:blipFill>
        <p:spPr>
          <a:xfrm>
            <a:off x="1608137" y="1609725"/>
            <a:ext cx="9991725" cy="4762500"/>
          </a:xfrm>
        </p:spPr>
      </p:pic>
      <p:sp>
        <p:nvSpPr>
          <p:cNvPr id="7" name="Rectangle 6">
            <a:extLst>
              <a:ext uri="{FF2B5EF4-FFF2-40B4-BE49-F238E27FC236}">
                <a16:creationId xmlns:a16="http://schemas.microsoft.com/office/drawing/2014/main" id="{ACDF69B3-8E04-48B0-8914-3F8F3A8A23D0}"/>
              </a:ext>
            </a:extLst>
          </p:cNvPr>
          <p:cNvSpPr/>
          <p:nvPr/>
        </p:nvSpPr>
        <p:spPr>
          <a:xfrm>
            <a:off x="7343775" y="3829050"/>
            <a:ext cx="1162050" cy="2057400"/>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BF708A1B-47EC-4F16-ADA3-86F2FB754EC8}"/>
              </a:ext>
            </a:extLst>
          </p:cNvPr>
          <p:cNvSpPr/>
          <p:nvPr/>
        </p:nvSpPr>
        <p:spPr>
          <a:xfrm>
            <a:off x="10525125" y="3829050"/>
            <a:ext cx="533400" cy="2057400"/>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5391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0CD3-DEA7-4ED3-94DF-76D2618E738D}"/>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SQL (Structured Query Language)</a:t>
            </a:r>
            <a:endParaRPr lang="en-IN" sz="4800" dirty="0"/>
          </a:p>
        </p:txBody>
      </p:sp>
      <p:sp>
        <p:nvSpPr>
          <p:cNvPr id="3" name="Content Placeholder 2">
            <a:extLst>
              <a:ext uri="{FF2B5EF4-FFF2-40B4-BE49-F238E27FC236}">
                <a16:creationId xmlns:a16="http://schemas.microsoft.com/office/drawing/2014/main" id="{54A1D567-9F61-4058-AF41-8015B77D5C54}"/>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SQL SERVERS</a:t>
            </a:r>
          </a:p>
          <a:p>
            <a:pPr marL="0" lvl="0" indent="0" defTabSz="914400" eaLnBrk="0" fontAlgn="base" hangingPunct="0">
              <a:spcBef>
                <a:spcPct val="0"/>
              </a:spcBef>
              <a:spcAft>
                <a:spcPct val="0"/>
              </a:spcAft>
              <a:buClr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685800" lvl="1" defTabSz="914400" eaLnBrk="0" fontAlgn="base" hangingPunct="0">
              <a:lnSpc>
                <a:spcPct val="150000"/>
              </a:lnSpc>
              <a:spcBef>
                <a:spcPct val="0"/>
              </a:spcBef>
              <a:spcAft>
                <a:spcPct val="0"/>
              </a:spcAft>
              <a:buClrTx/>
              <a:buFont typeface="Arial" panose="020B0604020202020204" pitchFamily="34" charset="0"/>
              <a:buChar char="•"/>
            </a:pP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Microsoft SQL Server </a:t>
            </a:r>
          </a:p>
          <a:p>
            <a:pPr marL="685800" lvl="1" defTabSz="914400" eaLnBrk="0" fontAlgn="base" hangingPunct="0">
              <a:lnSpc>
                <a:spcPct val="150000"/>
              </a:lnSpc>
              <a:spcBef>
                <a:spcPct val="0"/>
              </a:spcBef>
              <a:spcAft>
                <a:spcPct val="0"/>
              </a:spcAft>
              <a:buClrTx/>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MySQL </a:t>
            </a:r>
          </a:p>
          <a:p>
            <a:pPr marL="685800" lvl="1" defTabSz="914400" eaLnBrk="0" fontAlgn="base" hangingPunct="0">
              <a:lnSpc>
                <a:spcPct val="150000"/>
              </a:lnSpc>
              <a:spcBef>
                <a:spcPct val="0"/>
              </a:spcBef>
              <a:spcAft>
                <a:spcPct val="0"/>
              </a:spcAft>
              <a:buClrTx/>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PostgreSQL </a:t>
            </a:r>
          </a:p>
          <a:p>
            <a:pPr marL="685800" lvl="1" defTabSz="914400" eaLnBrk="0" fontAlgn="base" hangingPunct="0">
              <a:lnSpc>
                <a:spcPct val="150000"/>
              </a:lnSpc>
              <a:spcBef>
                <a:spcPct val="0"/>
              </a:spcBef>
              <a:spcAft>
                <a:spcPct val="0"/>
              </a:spcAft>
              <a:buClrTx/>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Oracle Database </a:t>
            </a:r>
          </a:p>
          <a:p>
            <a:pPr marL="685800" lvl="1" defTabSz="914400" eaLnBrk="0" fontAlgn="base" hangingPunct="0">
              <a:lnSpc>
                <a:spcPct val="150000"/>
              </a:lnSpc>
              <a:spcBef>
                <a:spcPct val="0"/>
              </a:spcBef>
              <a:spcAft>
                <a:spcPct val="0"/>
              </a:spcAft>
              <a:buClrTx/>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SQLite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604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D20D6-4177-4E26-B6B3-15799759851A}"/>
              </a:ext>
            </a:extLst>
          </p:cNvPr>
          <p:cNvSpPr>
            <a:spLocks noGrp="1"/>
          </p:cNvSpPr>
          <p:nvPr>
            <p:ph type="title"/>
          </p:nvPr>
        </p:nvSpPr>
        <p:spPr>
          <a:xfrm>
            <a:off x="1640156" y="62411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A60873-F6CF-4DD2-9EC9-DC326CDB03A6}"/>
              </a:ext>
            </a:extLst>
          </p:cNvPr>
          <p:cNvSpPr>
            <a:spLocks noGrp="1"/>
          </p:cNvSpPr>
          <p:nvPr>
            <p:ph idx="1"/>
          </p:nvPr>
        </p:nvSpPr>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3. Customer details</a:t>
            </a:r>
            <a:endParaRPr lang="en-IN" dirty="0">
              <a:latin typeface="Times New Roman" panose="02020603050405020304" pitchFamily="18" charset="0"/>
              <a:cs typeface="Times New Roman" panose="02020603050405020304" pitchFamily="18" charset="0"/>
            </a:endParaRPr>
          </a:p>
          <a:p>
            <a:pPr lvl="1">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Import the table</a:t>
            </a:r>
          </a:p>
          <a:p>
            <a:pPr lvl="1">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Update gender and age based on customer id </a:t>
            </a:r>
          </a:p>
          <a:p>
            <a:pPr marL="0" indent="0">
              <a:lnSpc>
                <a:spcPct val="150000"/>
              </a:lnSpc>
              <a:buNone/>
            </a:pPr>
            <a:r>
              <a:rPr lang="en-IN" b="1" dirty="0">
                <a:latin typeface="Times New Roman" panose="02020603050405020304" pitchFamily="18" charset="0"/>
                <a:cs typeface="Times New Roman" panose="02020603050405020304" pitchFamily="18" charset="0"/>
              </a:rPr>
              <a:t>4. Country state and region</a:t>
            </a:r>
            <a:endParaRPr lang="en-IN" dirty="0">
              <a:latin typeface="Times New Roman" panose="02020603050405020304" pitchFamily="18" charset="0"/>
              <a:cs typeface="Times New Roman" panose="02020603050405020304" pitchFamily="18" charset="0"/>
            </a:endParaRPr>
          </a:p>
          <a:p>
            <a:pPr lvl="1">
              <a:lnSpc>
                <a:spcPct val="150000"/>
              </a:lnSpc>
              <a:buFont typeface="Courier New" panose="02070309020205020404" pitchFamily="49" charset="0"/>
              <a:buChar char="o"/>
            </a:pPr>
            <a:r>
              <a:rPr lang="en-IN" sz="1800" dirty="0">
                <a:latin typeface="Times New Roman" panose="02020603050405020304" pitchFamily="18" charset="0"/>
                <a:cs typeface="Times New Roman" panose="02020603050405020304" pitchFamily="18" charset="0"/>
              </a:rPr>
              <a:t>Import the table </a:t>
            </a:r>
          </a:p>
          <a:p>
            <a:pPr marL="0" indent="0">
              <a:buNone/>
            </a:pPr>
            <a:endParaRPr lang="en-IN" dirty="0"/>
          </a:p>
        </p:txBody>
      </p:sp>
    </p:spTree>
    <p:extLst>
      <p:ext uri="{BB962C8B-B14F-4D97-AF65-F5344CB8AC3E}">
        <p14:creationId xmlns:p14="http://schemas.microsoft.com/office/powerpoint/2010/main" val="2868760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189C-0DC2-402E-BE26-A7155A39C4D9}"/>
              </a:ext>
            </a:extLst>
          </p:cNvPr>
          <p:cNvSpPr>
            <a:spLocks noGrp="1"/>
          </p:cNvSpPr>
          <p:nvPr>
            <p:ph type="title"/>
          </p:nvPr>
        </p:nvSpPr>
        <p:spPr>
          <a:xfrm>
            <a:off x="1907125" y="573033"/>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67E0F9-275A-4F85-8418-0F54DB245EEE}"/>
              </a:ext>
            </a:extLst>
          </p:cNvPr>
          <p:cNvSpPr>
            <a:spLocks noGrp="1"/>
          </p:cNvSpPr>
          <p:nvPr>
            <p:ph idx="1"/>
          </p:nvPr>
        </p:nvSpPr>
        <p:spPr>
          <a:xfrm>
            <a:off x="3113087" y="1853923"/>
            <a:ext cx="8915400" cy="3777622"/>
          </a:xfrm>
        </p:spPr>
        <p:txBody>
          <a:bodyPr>
            <a:noAutofit/>
          </a:bodyPr>
          <a:lstStyle/>
          <a:p>
            <a:pPr marL="0" indent="0">
              <a:lnSpc>
                <a:spcPct val="120000"/>
              </a:lnSpc>
              <a:buNone/>
            </a:pPr>
            <a:r>
              <a:rPr lang="en-IN" sz="1600" dirty="0">
                <a:latin typeface="Times New Roman" panose="02020603050405020304" pitchFamily="18" charset="0"/>
                <a:cs typeface="Times New Roman" panose="02020603050405020304" pitchFamily="18" charset="0"/>
              </a:rPr>
              <a:t>update </a:t>
            </a:r>
            <a:r>
              <a:rPr lang="en-IN" sz="1600" dirty="0" err="1">
                <a:latin typeface="Times New Roman" panose="02020603050405020304" pitchFamily="18" charset="0"/>
                <a:cs typeface="Times New Roman" panose="02020603050405020304" pitchFamily="18" charset="0"/>
              </a:rPr>
              <a:t>customer_det</a:t>
            </a:r>
            <a:r>
              <a:rPr lang="en-IN" sz="1600" dirty="0">
                <a:latin typeface="Times New Roman" panose="02020603050405020304" pitchFamily="18" charset="0"/>
                <a:cs typeface="Times New Roman" panose="02020603050405020304" pitchFamily="18" charset="0"/>
              </a:rPr>
              <a:t> set gender = "Female" where </a:t>
            </a:r>
            <a:r>
              <a:rPr lang="en-IN" sz="1600" dirty="0" err="1">
                <a:latin typeface="Times New Roman" panose="02020603050405020304" pitchFamily="18" charset="0"/>
                <a:cs typeface="Times New Roman" panose="02020603050405020304" pitchFamily="18" charset="0"/>
              </a:rPr>
              <a:t>customerid</a:t>
            </a:r>
            <a:r>
              <a:rPr lang="en-IN" sz="1600" dirty="0">
                <a:latin typeface="Times New Roman" panose="02020603050405020304" pitchFamily="18" charset="0"/>
                <a:cs typeface="Times New Roman" panose="02020603050405020304" pitchFamily="18" charset="0"/>
              </a:rPr>
              <a:t> ="IP43006";</a:t>
            </a:r>
          </a:p>
          <a:p>
            <a:pPr marL="0" indent="0">
              <a:lnSpc>
                <a:spcPct val="120000"/>
              </a:lnSpc>
              <a:buNone/>
            </a:pPr>
            <a:r>
              <a:rPr lang="en-IN" sz="1600" dirty="0">
                <a:latin typeface="Times New Roman" panose="02020603050405020304" pitchFamily="18" charset="0"/>
                <a:cs typeface="Times New Roman" panose="02020603050405020304" pitchFamily="18" charset="0"/>
              </a:rPr>
              <a:t>update </a:t>
            </a:r>
            <a:r>
              <a:rPr lang="en-IN" sz="1600" dirty="0" err="1">
                <a:latin typeface="Times New Roman" panose="02020603050405020304" pitchFamily="18" charset="0"/>
                <a:cs typeface="Times New Roman" panose="02020603050405020304" pitchFamily="18" charset="0"/>
              </a:rPr>
              <a:t>customer_det</a:t>
            </a:r>
            <a:r>
              <a:rPr lang="en-IN" sz="1600" dirty="0">
                <a:latin typeface="Times New Roman" panose="02020603050405020304" pitchFamily="18" charset="0"/>
                <a:cs typeface="Times New Roman" panose="02020603050405020304" pitchFamily="18" charset="0"/>
              </a:rPr>
              <a:t> set gender = "Female" where </a:t>
            </a:r>
            <a:r>
              <a:rPr lang="en-IN" sz="1600" dirty="0" err="1">
                <a:latin typeface="Times New Roman" panose="02020603050405020304" pitchFamily="18" charset="0"/>
                <a:cs typeface="Times New Roman" panose="02020603050405020304" pitchFamily="18" charset="0"/>
              </a:rPr>
              <a:t>customerid</a:t>
            </a:r>
            <a:r>
              <a:rPr lang="en-IN" sz="1600" dirty="0">
                <a:latin typeface="Times New Roman" panose="02020603050405020304" pitchFamily="18" charset="0"/>
                <a:cs typeface="Times New Roman" panose="02020603050405020304" pitchFamily="18" charset="0"/>
              </a:rPr>
              <a:t> ="IP43016";</a:t>
            </a:r>
          </a:p>
          <a:p>
            <a:pPr marL="0" indent="0">
              <a:lnSpc>
                <a:spcPct val="120000"/>
              </a:lnSpc>
              <a:buNone/>
            </a:pPr>
            <a:r>
              <a:rPr lang="en-IN" sz="1600" dirty="0">
                <a:latin typeface="Times New Roman" panose="02020603050405020304" pitchFamily="18" charset="0"/>
                <a:cs typeface="Times New Roman" panose="02020603050405020304" pitchFamily="18" charset="0"/>
              </a:rPr>
              <a:t>update </a:t>
            </a:r>
            <a:r>
              <a:rPr lang="en-IN" sz="1600" dirty="0" err="1">
                <a:latin typeface="Times New Roman" panose="02020603050405020304" pitchFamily="18" charset="0"/>
                <a:cs typeface="Times New Roman" panose="02020603050405020304" pitchFamily="18" charset="0"/>
              </a:rPr>
              <a:t>customer_det</a:t>
            </a:r>
            <a:r>
              <a:rPr lang="en-IN" sz="1600" dirty="0">
                <a:latin typeface="Times New Roman" panose="02020603050405020304" pitchFamily="18" charset="0"/>
                <a:cs typeface="Times New Roman" panose="02020603050405020304" pitchFamily="18" charset="0"/>
              </a:rPr>
              <a:t> set gender = "Male" where </a:t>
            </a:r>
            <a:r>
              <a:rPr lang="en-IN" sz="1600" dirty="0" err="1">
                <a:latin typeface="Times New Roman" panose="02020603050405020304" pitchFamily="18" charset="0"/>
                <a:cs typeface="Times New Roman" panose="02020603050405020304" pitchFamily="18" charset="0"/>
              </a:rPr>
              <a:t>customerid</a:t>
            </a:r>
            <a:r>
              <a:rPr lang="en-IN" sz="1600" dirty="0">
                <a:latin typeface="Times New Roman" panose="02020603050405020304" pitchFamily="18" charset="0"/>
                <a:cs typeface="Times New Roman" panose="02020603050405020304" pitchFamily="18" charset="0"/>
              </a:rPr>
              <a:t> ="IP43018";</a:t>
            </a:r>
          </a:p>
          <a:p>
            <a:pPr marL="0" indent="0">
              <a:lnSpc>
                <a:spcPct val="120000"/>
              </a:lnSpc>
              <a:buNone/>
            </a:pPr>
            <a:r>
              <a:rPr lang="en-IN" sz="1600" dirty="0">
                <a:latin typeface="Times New Roman" panose="02020603050405020304" pitchFamily="18" charset="0"/>
                <a:cs typeface="Times New Roman" panose="02020603050405020304" pitchFamily="18" charset="0"/>
              </a:rPr>
              <a:t>update </a:t>
            </a:r>
            <a:r>
              <a:rPr lang="en-IN" sz="1600" dirty="0" err="1">
                <a:latin typeface="Times New Roman" panose="02020603050405020304" pitchFamily="18" charset="0"/>
                <a:cs typeface="Times New Roman" panose="02020603050405020304" pitchFamily="18" charset="0"/>
              </a:rPr>
              <a:t>customer_det</a:t>
            </a:r>
            <a:r>
              <a:rPr lang="en-IN" sz="1600" dirty="0">
                <a:latin typeface="Times New Roman" panose="02020603050405020304" pitchFamily="18" charset="0"/>
                <a:cs typeface="Times New Roman" panose="02020603050405020304" pitchFamily="18" charset="0"/>
              </a:rPr>
              <a:t> set gender = "Male" where </a:t>
            </a:r>
            <a:r>
              <a:rPr lang="en-IN" sz="1600" dirty="0" err="1">
                <a:latin typeface="Times New Roman" panose="02020603050405020304" pitchFamily="18" charset="0"/>
                <a:cs typeface="Times New Roman" panose="02020603050405020304" pitchFamily="18" charset="0"/>
              </a:rPr>
              <a:t>customerid</a:t>
            </a:r>
            <a:r>
              <a:rPr lang="en-IN" sz="1600" dirty="0">
                <a:latin typeface="Times New Roman" panose="02020603050405020304" pitchFamily="18" charset="0"/>
                <a:cs typeface="Times New Roman" panose="02020603050405020304" pitchFamily="18" charset="0"/>
              </a:rPr>
              <a:t> ="IP43038";</a:t>
            </a:r>
          </a:p>
          <a:p>
            <a:pPr marL="0" indent="0">
              <a:lnSpc>
                <a:spcPct val="120000"/>
              </a:lnSpc>
              <a:buNone/>
            </a:pPr>
            <a:r>
              <a:rPr lang="en-IN" sz="1600" dirty="0">
                <a:latin typeface="Times New Roman" panose="02020603050405020304" pitchFamily="18" charset="0"/>
                <a:cs typeface="Times New Roman" panose="02020603050405020304" pitchFamily="18" charset="0"/>
              </a:rPr>
              <a:t>update </a:t>
            </a:r>
            <a:r>
              <a:rPr lang="en-IN" sz="1600" dirty="0" err="1">
                <a:latin typeface="Times New Roman" panose="02020603050405020304" pitchFamily="18" charset="0"/>
                <a:cs typeface="Times New Roman" panose="02020603050405020304" pitchFamily="18" charset="0"/>
              </a:rPr>
              <a:t>customer_det</a:t>
            </a:r>
            <a:r>
              <a:rPr lang="en-IN" sz="1600" dirty="0">
                <a:latin typeface="Times New Roman" panose="02020603050405020304" pitchFamily="18" charset="0"/>
                <a:cs typeface="Times New Roman" panose="02020603050405020304" pitchFamily="18" charset="0"/>
              </a:rPr>
              <a:t> set gender = "Female" where </a:t>
            </a:r>
            <a:r>
              <a:rPr lang="en-IN" sz="1600" dirty="0" err="1">
                <a:latin typeface="Times New Roman" panose="02020603050405020304" pitchFamily="18" charset="0"/>
                <a:cs typeface="Times New Roman" panose="02020603050405020304" pitchFamily="18" charset="0"/>
              </a:rPr>
              <a:t>customerid</a:t>
            </a:r>
            <a:r>
              <a:rPr lang="en-IN" sz="1600" dirty="0">
                <a:latin typeface="Times New Roman" panose="02020603050405020304" pitchFamily="18" charset="0"/>
                <a:cs typeface="Times New Roman" panose="02020603050405020304" pitchFamily="18" charset="0"/>
              </a:rPr>
              <a:t> ="IP43508";</a:t>
            </a:r>
          </a:p>
          <a:p>
            <a:pPr marL="0" indent="0">
              <a:lnSpc>
                <a:spcPct val="120000"/>
              </a:lnSpc>
              <a:buNone/>
            </a:pPr>
            <a:r>
              <a:rPr lang="en-IN" sz="1600" dirty="0">
                <a:latin typeface="Times New Roman" panose="02020603050405020304" pitchFamily="18" charset="0"/>
                <a:cs typeface="Times New Roman" panose="02020603050405020304" pitchFamily="18" charset="0"/>
              </a:rPr>
              <a:t>update </a:t>
            </a:r>
            <a:r>
              <a:rPr lang="en-IN" sz="1600" dirty="0" err="1">
                <a:latin typeface="Times New Roman" panose="02020603050405020304" pitchFamily="18" charset="0"/>
                <a:cs typeface="Times New Roman" panose="02020603050405020304" pitchFamily="18" charset="0"/>
              </a:rPr>
              <a:t>customer_det</a:t>
            </a:r>
            <a:r>
              <a:rPr lang="en-IN" sz="1600" dirty="0">
                <a:latin typeface="Times New Roman" panose="02020603050405020304" pitchFamily="18" charset="0"/>
                <a:cs typeface="Times New Roman" panose="02020603050405020304" pitchFamily="18" charset="0"/>
              </a:rPr>
              <a:t> set gender = "Female" where </a:t>
            </a:r>
            <a:r>
              <a:rPr lang="en-IN" sz="1600" dirty="0" err="1">
                <a:latin typeface="Times New Roman" panose="02020603050405020304" pitchFamily="18" charset="0"/>
                <a:cs typeface="Times New Roman" panose="02020603050405020304" pitchFamily="18" charset="0"/>
              </a:rPr>
              <a:t>customerid</a:t>
            </a:r>
            <a:r>
              <a:rPr lang="en-IN" sz="1600" dirty="0">
                <a:latin typeface="Times New Roman" panose="02020603050405020304" pitchFamily="18" charset="0"/>
                <a:cs typeface="Times New Roman" panose="02020603050405020304" pitchFamily="18" charset="0"/>
              </a:rPr>
              <a:t> ="IP43577";</a:t>
            </a:r>
          </a:p>
          <a:p>
            <a:pPr marL="0" indent="0">
              <a:lnSpc>
                <a:spcPct val="120000"/>
              </a:lnSpc>
              <a:buNone/>
            </a:pPr>
            <a:r>
              <a:rPr lang="en-IN" sz="1600" dirty="0">
                <a:latin typeface="Times New Roman" panose="02020603050405020304" pitchFamily="18" charset="0"/>
                <a:cs typeface="Times New Roman" panose="02020603050405020304" pitchFamily="18" charset="0"/>
              </a:rPr>
              <a:t>update </a:t>
            </a:r>
            <a:r>
              <a:rPr lang="en-IN" sz="1600" dirty="0" err="1">
                <a:latin typeface="Times New Roman" panose="02020603050405020304" pitchFamily="18" charset="0"/>
                <a:cs typeface="Times New Roman" panose="02020603050405020304" pitchFamily="18" charset="0"/>
              </a:rPr>
              <a:t>customer_det</a:t>
            </a:r>
            <a:r>
              <a:rPr lang="en-IN" sz="1600" dirty="0">
                <a:latin typeface="Times New Roman" panose="02020603050405020304" pitchFamily="18" charset="0"/>
                <a:cs typeface="Times New Roman" panose="02020603050405020304" pitchFamily="18" charset="0"/>
              </a:rPr>
              <a:t> set gender = "Female" where </a:t>
            </a:r>
            <a:r>
              <a:rPr lang="en-IN" sz="1600" dirty="0" err="1">
                <a:latin typeface="Times New Roman" panose="02020603050405020304" pitchFamily="18" charset="0"/>
                <a:cs typeface="Times New Roman" panose="02020603050405020304" pitchFamily="18" charset="0"/>
              </a:rPr>
              <a:t>customerid</a:t>
            </a:r>
            <a:r>
              <a:rPr lang="en-IN" sz="1600" dirty="0">
                <a:latin typeface="Times New Roman" panose="02020603050405020304" pitchFamily="18" charset="0"/>
                <a:cs typeface="Times New Roman" panose="02020603050405020304" pitchFamily="18" charset="0"/>
              </a:rPr>
              <a:t> ="IP43589";</a:t>
            </a:r>
          </a:p>
          <a:p>
            <a:pPr marL="0" indent="0">
              <a:lnSpc>
                <a:spcPct val="120000"/>
              </a:lnSpc>
              <a:buNone/>
            </a:pPr>
            <a:r>
              <a:rPr lang="en-IN" sz="1600" dirty="0">
                <a:latin typeface="Times New Roman" panose="02020603050405020304" pitchFamily="18" charset="0"/>
                <a:cs typeface="Times New Roman" panose="02020603050405020304" pitchFamily="18" charset="0"/>
              </a:rPr>
              <a:t>update </a:t>
            </a:r>
            <a:r>
              <a:rPr lang="en-IN" sz="1600" dirty="0" err="1">
                <a:latin typeface="Times New Roman" panose="02020603050405020304" pitchFamily="18" charset="0"/>
                <a:cs typeface="Times New Roman" panose="02020603050405020304" pitchFamily="18" charset="0"/>
              </a:rPr>
              <a:t>customer_det</a:t>
            </a:r>
            <a:r>
              <a:rPr lang="en-IN" sz="1600" dirty="0">
                <a:latin typeface="Times New Roman" panose="02020603050405020304" pitchFamily="18" charset="0"/>
                <a:cs typeface="Times New Roman" panose="02020603050405020304" pitchFamily="18" charset="0"/>
              </a:rPr>
              <a:t> set gender = "Female" where </a:t>
            </a:r>
            <a:r>
              <a:rPr lang="en-IN" sz="1600" dirty="0" err="1">
                <a:latin typeface="Times New Roman" panose="02020603050405020304" pitchFamily="18" charset="0"/>
                <a:cs typeface="Times New Roman" panose="02020603050405020304" pitchFamily="18" charset="0"/>
              </a:rPr>
              <a:t>customerid</a:t>
            </a:r>
            <a:r>
              <a:rPr lang="en-IN" sz="1600" dirty="0">
                <a:latin typeface="Times New Roman" panose="02020603050405020304" pitchFamily="18" charset="0"/>
                <a:cs typeface="Times New Roman" panose="02020603050405020304" pitchFamily="18" charset="0"/>
              </a:rPr>
              <a:t> ="IP43593";</a:t>
            </a:r>
          </a:p>
          <a:p>
            <a:pPr marL="0" indent="0">
              <a:lnSpc>
                <a:spcPct val="120000"/>
              </a:lnSpc>
              <a:buNone/>
            </a:pPr>
            <a:r>
              <a:rPr lang="en-IN" sz="1600" dirty="0">
                <a:latin typeface="Times New Roman" panose="02020603050405020304" pitchFamily="18" charset="0"/>
                <a:cs typeface="Times New Roman" panose="02020603050405020304" pitchFamily="18" charset="0"/>
              </a:rPr>
              <a:t>update </a:t>
            </a:r>
            <a:r>
              <a:rPr lang="en-IN" sz="1600" dirty="0" err="1">
                <a:latin typeface="Times New Roman" panose="02020603050405020304" pitchFamily="18" charset="0"/>
                <a:cs typeface="Times New Roman" panose="02020603050405020304" pitchFamily="18" charset="0"/>
              </a:rPr>
              <a:t>customer_det</a:t>
            </a:r>
            <a:r>
              <a:rPr lang="en-IN" sz="1600" dirty="0">
                <a:latin typeface="Times New Roman" panose="02020603050405020304" pitchFamily="18" charset="0"/>
                <a:cs typeface="Times New Roman" panose="02020603050405020304" pitchFamily="18" charset="0"/>
              </a:rPr>
              <a:t> set age = 45 where </a:t>
            </a:r>
            <a:r>
              <a:rPr lang="en-IN" sz="1600" dirty="0" err="1">
                <a:latin typeface="Times New Roman" panose="02020603050405020304" pitchFamily="18" charset="0"/>
                <a:cs typeface="Times New Roman" panose="02020603050405020304" pitchFamily="18" charset="0"/>
              </a:rPr>
              <a:t>customerid</a:t>
            </a:r>
            <a:r>
              <a:rPr lang="en-IN" sz="1600" dirty="0">
                <a:latin typeface="Times New Roman" panose="02020603050405020304" pitchFamily="18" charset="0"/>
                <a:cs typeface="Times New Roman" panose="02020603050405020304" pitchFamily="18" charset="0"/>
              </a:rPr>
              <a:t> ="IP43007";</a:t>
            </a:r>
          </a:p>
          <a:p>
            <a:pPr marL="0" indent="0">
              <a:lnSpc>
                <a:spcPct val="120000"/>
              </a:lnSpc>
              <a:buNone/>
            </a:pPr>
            <a:r>
              <a:rPr lang="en-IN" sz="1600" dirty="0">
                <a:latin typeface="Times New Roman" panose="02020603050405020304" pitchFamily="18" charset="0"/>
                <a:cs typeface="Times New Roman" panose="02020603050405020304" pitchFamily="18" charset="0"/>
              </a:rPr>
              <a:t>update </a:t>
            </a:r>
            <a:r>
              <a:rPr lang="en-IN" sz="1600" dirty="0" err="1">
                <a:latin typeface="Times New Roman" panose="02020603050405020304" pitchFamily="18" charset="0"/>
                <a:cs typeface="Times New Roman" panose="02020603050405020304" pitchFamily="18" charset="0"/>
              </a:rPr>
              <a:t>customer_det</a:t>
            </a:r>
            <a:r>
              <a:rPr lang="en-IN" sz="1600" dirty="0">
                <a:latin typeface="Times New Roman" panose="02020603050405020304" pitchFamily="18" charset="0"/>
                <a:cs typeface="Times New Roman" panose="02020603050405020304" pitchFamily="18" charset="0"/>
              </a:rPr>
              <a:t> set age = 32 where </a:t>
            </a:r>
            <a:r>
              <a:rPr lang="en-IN" sz="1600" dirty="0" err="1">
                <a:latin typeface="Times New Roman" panose="02020603050405020304" pitchFamily="18" charset="0"/>
                <a:cs typeface="Times New Roman" panose="02020603050405020304" pitchFamily="18" charset="0"/>
              </a:rPr>
              <a:t>customerid</a:t>
            </a:r>
            <a:r>
              <a:rPr lang="en-IN" sz="1600" dirty="0">
                <a:latin typeface="Times New Roman" panose="02020603050405020304" pitchFamily="18" charset="0"/>
                <a:cs typeface="Times New Roman" panose="02020603050405020304" pitchFamily="18" charset="0"/>
              </a:rPr>
              <a:t> ="IP43009";</a:t>
            </a:r>
          </a:p>
        </p:txBody>
      </p:sp>
    </p:spTree>
    <p:extLst>
      <p:ext uri="{BB962C8B-B14F-4D97-AF65-F5344CB8AC3E}">
        <p14:creationId xmlns:p14="http://schemas.microsoft.com/office/powerpoint/2010/main" val="811832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18F1-9808-4A5F-9810-63C98A467A01}"/>
              </a:ext>
            </a:extLst>
          </p:cNvPr>
          <p:cNvSpPr>
            <a:spLocks noGrp="1"/>
          </p:cNvSpPr>
          <p:nvPr>
            <p:ph type="title"/>
          </p:nvPr>
        </p:nvSpPr>
        <p:spPr>
          <a:xfrm>
            <a:off x="2296587" y="37646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Output</a:t>
            </a:r>
            <a:endParaRPr lang="en-IN" sz="4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3EAD68C-D100-429B-9101-4071935171A7}"/>
              </a:ext>
            </a:extLst>
          </p:cNvPr>
          <p:cNvPicPr>
            <a:picLocks noGrp="1" noChangeAspect="1"/>
          </p:cNvPicPr>
          <p:nvPr>
            <p:ph idx="1"/>
          </p:nvPr>
        </p:nvPicPr>
        <p:blipFill>
          <a:blip r:embed="rId2"/>
          <a:stretch>
            <a:fillRect/>
          </a:stretch>
        </p:blipFill>
        <p:spPr>
          <a:xfrm>
            <a:off x="2000250" y="1409700"/>
            <a:ext cx="9504362" cy="5191125"/>
          </a:xfrm>
        </p:spPr>
      </p:pic>
    </p:spTree>
    <p:extLst>
      <p:ext uri="{BB962C8B-B14F-4D97-AF65-F5344CB8AC3E}">
        <p14:creationId xmlns:p14="http://schemas.microsoft.com/office/powerpoint/2010/main" val="367895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C3296-7501-4A00-B429-48E8A40457EC}"/>
              </a:ext>
            </a:extLst>
          </p:cNvPr>
          <p:cNvSpPr>
            <a:spLocks noGrp="1"/>
          </p:cNvSpPr>
          <p:nvPr>
            <p:ph type="title"/>
          </p:nvPr>
        </p:nvSpPr>
        <p:spPr>
          <a:xfrm>
            <a:off x="1764250" y="62411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48AA07-868F-4810-A021-786148F7EF83}"/>
              </a:ext>
            </a:extLst>
          </p:cNvPr>
          <p:cNvSpPr>
            <a:spLocks noGrp="1"/>
          </p:cNvSpPr>
          <p:nvPr>
            <p:ph idx="1"/>
          </p:nvPr>
        </p:nvSpPr>
        <p:spPr/>
        <p:txBody>
          <a:bodyPr/>
          <a:lstStyle/>
          <a:p>
            <a:pPr marL="0" indent="0">
              <a:lnSpc>
                <a:spcPct val="150000"/>
              </a:lnSpc>
              <a:buNone/>
            </a:pPr>
            <a:r>
              <a:rPr lang="en-IN" b="1" dirty="0">
                <a:latin typeface="Times New Roman" panose="02020603050405020304" pitchFamily="18" charset="0"/>
                <a:cs typeface="Times New Roman" panose="02020603050405020304" pitchFamily="18" charset="0"/>
              </a:rPr>
              <a:t>Final output conditions</a:t>
            </a:r>
          </a:p>
          <a:p>
            <a:pPr>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Join all the 5 tables without repeating the fields - output 1 </a:t>
            </a:r>
          </a:p>
          <a:p>
            <a:pPr>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find the mismatch details using joins - output 2</a:t>
            </a:r>
          </a:p>
          <a:p>
            <a:pPr>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Filter high </a:t>
            </a:r>
            <a:r>
              <a:rPr lang="en-IN" dirty="0" err="1">
                <a:latin typeface="Times New Roman" panose="02020603050405020304" pitchFamily="18" charset="0"/>
                <a:cs typeface="Times New Roman" panose="02020603050405020304" pitchFamily="18" charset="0"/>
              </a:rPr>
              <a:t>cibil</a:t>
            </a:r>
            <a:r>
              <a:rPr lang="en-IN" dirty="0">
                <a:latin typeface="Times New Roman" panose="02020603050405020304" pitchFamily="18" charset="0"/>
                <a:cs typeface="Times New Roman" panose="02020603050405020304" pitchFamily="18" charset="0"/>
              </a:rPr>
              <a:t> score - output 3</a:t>
            </a:r>
          </a:p>
          <a:p>
            <a:pPr>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Filter home office and corporate - output 4</a:t>
            </a:r>
          </a:p>
          <a:p>
            <a:pPr>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Store all the outputs as procedure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72243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F89B-6C4E-413F-9E11-E3E733BAC65F}"/>
              </a:ext>
            </a:extLst>
          </p:cNvPr>
          <p:cNvSpPr>
            <a:spLocks noGrp="1"/>
          </p:cNvSpPr>
          <p:nvPr>
            <p:ph type="title"/>
          </p:nvPr>
        </p:nvSpPr>
        <p:spPr>
          <a:xfrm>
            <a:off x="1888075" y="58601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9702AC-6C1F-4215-9B46-238B059A1B7E}"/>
              </a:ext>
            </a:extLst>
          </p:cNvPr>
          <p:cNvSpPr>
            <a:spLocks noGrp="1"/>
          </p:cNvSpPr>
          <p:nvPr>
            <p:ph idx="1"/>
          </p:nvPr>
        </p:nvSpPr>
        <p:spPr/>
        <p:txBody>
          <a:bodyPr/>
          <a:lstStyle/>
          <a:p>
            <a:pPr marL="0" indent="0">
              <a:buNone/>
            </a:pPr>
            <a:r>
              <a:rPr lang="en-IN" b="1" u="sng" dirty="0">
                <a:latin typeface="Times New Roman" panose="02020603050405020304" pitchFamily="18" charset="0"/>
                <a:cs typeface="Times New Roman" panose="02020603050405020304" pitchFamily="18" charset="0"/>
              </a:rPr>
              <a:t>output 1 </a:t>
            </a:r>
          </a:p>
          <a:p>
            <a:pPr marL="0" indent="0">
              <a:buNone/>
            </a:pPr>
            <a:r>
              <a:rPr lang="en-IN" dirty="0">
                <a:latin typeface="Times New Roman" panose="02020603050405020304" pitchFamily="18" charset="0"/>
                <a:cs typeface="Times New Roman" panose="02020603050405020304" pitchFamily="18" charset="0"/>
              </a:rPr>
              <a:t>create table output_1 as select a.*,</a:t>
            </a:r>
          </a:p>
          <a:p>
            <a:pPr marL="0" indent="0">
              <a:buNone/>
            </a:pPr>
            <a:r>
              <a:rPr lang="en-IN" dirty="0">
                <a:latin typeface="Times New Roman" panose="02020603050405020304" pitchFamily="18" charset="0"/>
                <a:cs typeface="Times New Roman" panose="02020603050405020304" pitchFamily="18" charset="0"/>
              </a:rPr>
              <a:t>c.loan_amount,c.cibil_score,c.cibil_score_status,c.monthly_interest,c.annual_interest,</a:t>
            </a:r>
          </a:p>
          <a:p>
            <a:pPr marL="0" indent="0">
              <a:buNone/>
            </a:pPr>
            <a:r>
              <a:rPr lang="en-IN" dirty="0">
                <a:latin typeface="Times New Roman" panose="02020603050405020304" pitchFamily="18" charset="0"/>
                <a:cs typeface="Times New Roman" panose="02020603050405020304" pitchFamily="18" charset="0"/>
              </a:rPr>
              <a:t>d.customerid,d.customer_name,d.gender,d.age,d.married,d.education,d.self_employed,</a:t>
            </a:r>
          </a:p>
          <a:p>
            <a:pPr marL="0" indent="0">
              <a:buNone/>
            </a:pPr>
            <a:r>
              <a:rPr lang="en-IN" dirty="0" err="1">
                <a:latin typeface="Times New Roman" panose="02020603050405020304" pitchFamily="18" charset="0"/>
                <a:cs typeface="Times New Roman" panose="02020603050405020304" pitchFamily="18" charset="0"/>
              </a:rPr>
              <a:t>d.region_id,r.postal_code</a:t>
            </a:r>
            <a:r>
              <a:rPr lang="en-IN" dirty="0">
                <a:latin typeface="Times New Roman" panose="02020603050405020304" pitchFamily="18" charset="0"/>
                <a:cs typeface="Times New Roman" panose="02020603050405020304" pitchFamily="18" charset="0"/>
              </a:rPr>
              <a:t>,</a:t>
            </a:r>
          </a:p>
          <a:p>
            <a:pPr marL="0" indent="0">
              <a:buNone/>
            </a:pPr>
            <a:r>
              <a:rPr lang="en-IN" dirty="0" err="1">
                <a:latin typeface="Times New Roman" panose="02020603050405020304" pitchFamily="18" charset="0"/>
                <a:cs typeface="Times New Roman" panose="02020603050405020304" pitchFamily="18" charset="0"/>
              </a:rPr>
              <a:t>r.segment,r.statefrom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customers_criteria</a:t>
            </a:r>
            <a:r>
              <a:rPr lang="en-IN" dirty="0">
                <a:latin typeface="Times New Roman" panose="02020603050405020304" pitchFamily="18" charset="0"/>
                <a:cs typeface="Times New Roman" panose="02020603050405020304" pitchFamily="18" charset="0"/>
              </a:rPr>
              <a:t> a </a:t>
            </a:r>
          </a:p>
          <a:p>
            <a:pPr marL="0" indent="0">
              <a:buNone/>
            </a:pPr>
            <a:r>
              <a:rPr lang="en-IN" dirty="0">
                <a:latin typeface="Times New Roman" panose="02020603050405020304" pitchFamily="18" charset="0"/>
                <a:cs typeface="Times New Roman" panose="02020603050405020304" pitchFamily="18" charset="0"/>
              </a:rPr>
              <a:t>inner join </a:t>
            </a:r>
            <a:r>
              <a:rPr lang="en-IN" dirty="0" err="1">
                <a:latin typeface="Times New Roman" panose="02020603050405020304" pitchFamily="18" charset="0"/>
                <a:cs typeface="Times New Roman" panose="02020603050405020304" pitchFamily="18" charset="0"/>
              </a:rPr>
              <a:t>customer_interest_analysis</a:t>
            </a:r>
            <a:r>
              <a:rPr lang="en-IN" dirty="0">
                <a:latin typeface="Times New Roman" panose="02020603050405020304" pitchFamily="18" charset="0"/>
                <a:cs typeface="Times New Roman" panose="02020603050405020304" pitchFamily="18" charset="0"/>
              </a:rPr>
              <a:t> c on </a:t>
            </a:r>
            <a:r>
              <a:rPr lang="en-IN" dirty="0" err="1">
                <a:latin typeface="Times New Roman" panose="02020603050405020304" pitchFamily="18" charset="0"/>
                <a:cs typeface="Times New Roman" panose="02020603050405020304" pitchFamily="18" charset="0"/>
              </a:rPr>
              <a:t>a.loan_id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c.loan_id</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inner join </a:t>
            </a:r>
            <a:r>
              <a:rPr lang="en-IN" dirty="0" err="1">
                <a:latin typeface="Times New Roman" panose="02020603050405020304" pitchFamily="18" charset="0"/>
                <a:cs typeface="Times New Roman" panose="02020603050405020304" pitchFamily="18" charset="0"/>
              </a:rPr>
              <a:t>customer_det</a:t>
            </a:r>
            <a:r>
              <a:rPr lang="en-IN" dirty="0">
                <a:latin typeface="Times New Roman" panose="02020603050405020304" pitchFamily="18" charset="0"/>
                <a:cs typeface="Times New Roman" panose="02020603050405020304" pitchFamily="18" charset="0"/>
              </a:rPr>
              <a:t> d on </a:t>
            </a:r>
            <a:r>
              <a:rPr lang="en-IN" dirty="0" err="1">
                <a:latin typeface="Times New Roman" panose="02020603050405020304" pitchFamily="18" charset="0"/>
                <a:cs typeface="Times New Roman" panose="02020603050405020304" pitchFamily="18" charset="0"/>
              </a:rPr>
              <a:t>c.loan_id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d.loan_id</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inner join </a:t>
            </a:r>
            <a:r>
              <a:rPr lang="en-IN" dirty="0" err="1">
                <a:latin typeface="Times New Roman" panose="02020603050405020304" pitchFamily="18" charset="0"/>
                <a:cs typeface="Times New Roman" panose="02020603050405020304" pitchFamily="18" charset="0"/>
              </a:rPr>
              <a:t>country_state</a:t>
            </a:r>
            <a:r>
              <a:rPr lang="en-IN" dirty="0">
                <a:latin typeface="Times New Roman" panose="02020603050405020304" pitchFamily="18" charset="0"/>
                <a:cs typeface="Times New Roman" panose="02020603050405020304" pitchFamily="18" charset="0"/>
              </a:rPr>
              <a:t> r on </a:t>
            </a:r>
            <a:r>
              <a:rPr lang="en-IN" dirty="0" err="1">
                <a:latin typeface="Times New Roman" panose="02020603050405020304" pitchFamily="18" charset="0"/>
                <a:cs typeface="Times New Roman" panose="02020603050405020304" pitchFamily="18" charset="0"/>
              </a:rPr>
              <a:t>d.customerid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r.customerid</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9401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C6A91-0F99-41D5-98F3-F8F5EECB8DF5}"/>
              </a:ext>
            </a:extLst>
          </p:cNvPr>
          <p:cNvSpPr>
            <a:spLocks noGrp="1"/>
          </p:cNvSpPr>
          <p:nvPr>
            <p:ph type="title"/>
          </p:nvPr>
        </p:nvSpPr>
        <p:spPr>
          <a:xfrm>
            <a:off x="2002375" y="509810"/>
            <a:ext cx="8911687" cy="1280890"/>
          </a:xfrm>
        </p:spPr>
        <p:txBody>
          <a:bodyPr>
            <a:normAutofit/>
          </a:bodyPr>
          <a:lstStyle/>
          <a:p>
            <a:pPr algn="ctr"/>
            <a:r>
              <a:rPr lang="en-IN" sz="4800"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C4EAF2E3-A4C3-49DB-9071-0448DD0822C3}"/>
              </a:ext>
            </a:extLst>
          </p:cNvPr>
          <p:cNvPicPr>
            <a:picLocks noGrp="1" noChangeAspect="1"/>
          </p:cNvPicPr>
          <p:nvPr>
            <p:ph idx="1"/>
          </p:nvPr>
        </p:nvPicPr>
        <p:blipFill>
          <a:blip r:embed="rId2"/>
          <a:stretch>
            <a:fillRect/>
          </a:stretch>
        </p:blipFill>
        <p:spPr>
          <a:xfrm>
            <a:off x="1590675" y="1600200"/>
            <a:ext cx="10115550" cy="4953000"/>
          </a:xfrm>
        </p:spPr>
      </p:pic>
    </p:spTree>
    <p:extLst>
      <p:ext uri="{BB962C8B-B14F-4D97-AF65-F5344CB8AC3E}">
        <p14:creationId xmlns:p14="http://schemas.microsoft.com/office/powerpoint/2010/main" val="1611811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E7122-AD09-42C2-A55B-4719B3ADF616}"/>
              </a:ext>
            </a:extLst>
          </p:cNvPr>
          <p:cNvSpPr>
            <a:spLocks noGrp="1"/>
          </p:cNvSpPr>
          <p:nvPr>
            <p:ph type="title"/>
          </p:nvPr>
        </p:nvSpPr>
        <p:spPr>
          <a:xfrm>
            <a:off x="1849975" y="66221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15598A-6811-49BC-A173-FBB11630F983}"/>
              </a:ext>
            </a:extLst>
          </p:cNvPr>
          <p:cNvSpPr>
            <a:spLocks noGrp="1"/>
          </p:cNvSpPr>
          <p:nvPr>
            <p:ph idx="1"/>
          </p:nvPr>
        </p:nvSpPr>
        <p:spPr/>
        <p:txBody>
          <a:bodyPr/>
          <a:lstStyle/>
          <a:p>
            <a:pPr marL="0" indent="0">
              <a:buNone/>
            </a:pPr>
            <a:r>
              <a:rPr lang="en-IN" b="1" u="sng" dirty="0">
                <a:latin typeface="Times New Roman" panose="02020603050405020304" pitchFamily="18" charset="0"/>
                <a:cs typeface="Times New Roman" panose="02020603050405020304" pitchFamily="18" charset="0"/>
              </a:rPr>
              <a:t>output 2</a:t>
            </a:r>
          </a:p>
          <a:p>
            <a:pPr marL="0" indent="0">
              <a:lnSpc>
                <a:spcPct val="150000"/>
              </a:lnSpc>
              <a:buNone/>
            </a:pPr>
            <a:r>
              <a:rPr lang="en-IN" dirty="0">
                <a:latin typeface="Times New Roman" panose="02020603050405020304" pitchFamily="18" charset="0"/>
                <a:cs typeface="Times New Roman" panose="02020603050405020304" pitchFamily="18" charset="0"/>
              </a:rPr>
              <a:t>create table output_2 as select c.*,</a:t>
            </a:r>
          </a:p>
          <a:p>
            <a:pPr marL="0" indent="0">
              <a:lnSpc>
                <a:spcPct val="150000"/>
              </a:lnSpc>
              <a:buNone/>
            </a:pPr>
            <a:r>
              <a:rPr lang="en-IN" dirty="0" err="1">
                <a:latin typeface="Times New Roman" panose="02020603050405020304" pitchFamily="18" charset="0"/>
                <a:cs typeface="Times New Roman" panose="02020603050405020304" pitchFamily="18" charset="0"/>
              </a:rPr>
              <a:t>s.postal_code,s.segment,s.state,r.region</a:t>
            </a:r>
            <a:r>
              <a:rPr lang="en-IN" dirty="0">
                <a:latin typeface="Times New Roman" panose="02020603050405020304" pitchFamily="18" charset="0"/>
                <a:cs typeface="Times New Roman" panose="02020603050405020304" pitchFamily="18" charset="0"/>
              </a:rPr>
              <a:t> from </a:t>
            </a:r>
            <a:r>
              <a:rPr lang="en-IN" dirty="0" err="1">
                <a:latin typeface="Times New Roman" panose="02020603050405020304" pitchFamily="18" charset="0"/>
                <a:cs typeface="Times New Roman" panose="02020603050405020304" pitchFamily="18" charset="0"/>
              </a:rPr>
              <a:t>customer_det</a:t>
            </a:r>
            <a:r>
              <a:rPr lang="en-IN" dirty="0">
                <a:latin typeface="Times New Roman" panose="02020603050405020304" pitchFamily="18" charset="0"/>
                <a:cs typeface="Times New Roman" panose="02020603050405020304" pitchFamily="18" charset="0"/>
              </a:rPr>
              <a:t> c </a:t>
            </a:r>
          </a:p>
          <a:p>
            <a:pPr marL="0" indent="0">
              <a:lnSpc>
                <a:spcPct val="150000"/>
              </a:lnSpc>
              <a:buNone/>
            </a:pPr>
            <a:r>
              <a:rPr lang="en-IN" dirty="0">
                <a:latin typeface="Times New Roman" panose="02020603050405020304" pitchFamily="18" charset="0"/>
                <a:cs typeface="Times New Roman" panose="02020603050405020304" pitchFamily="18" charset="0"/>
              </a:rPr>
              <a:t>right join </a:t>
            </a:r>
            <a:r>
              <a:rPr lang="en-IN" dirty="0" err="1">
                <a:latin typeface="Times New Roman" panose="02020603050405020304" pitchFamily="18" charset="0"/>
                <a:cs typeface="Times New Roman" panose="02020603050405020304" pitchFamily="18" charset="0"/>
              </a:rPr>
              <a:t>country_state</a:t>
            </a:r>
            <a:r>
              <a:rPr lang="en-IN" dirty="0">
                <a:latin typeface="Times New Roman" panose="02020603050405020304" pitchFamily="18" charset="0"/>
                <a:cs typeface="Times New Roman" panose="02020603050405020304" pitchFamily="18" charset="0"/>
              </a:rPr>
              <a:t> s on </a:t>
            </a:r>
            <a:r>
              <a:rPr lang="en-IN" dirty="0" err="1">
                <a:latin typeface="Times New Roman" panose="02020603050405020304" pitchFamily="18" charset="0"/>
                <a:cs typeface="Times New Roman" panose="02020603050405020304" pitchFamily="18" charset="0"/>
              </a:rPr>
              <a:t>c.customerid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s.customerid</a:t>
            </a:r>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right join </a:t>
            </a:r>
            <a:r>
              <a:rPr lang="en-IN" dirty="0" err="1">
                <a:latin typeface="Times New Roman" panose="02020603050405020304" pitchFamily="18" charset="0"/>
                <a:cs typeface="Times New Roman" panose="02020603050405020304" pitchFamily="18" charset="0"/>
              </a:rPr>
              <a:t>region_info</a:t>
            </a:r>
            <a:r>
              <a:rPr lang="en-IN" dirty="0">
                <a:latin typeface="Times New Roman" panose="02020603050405020304" pitchFamily="18" charset="0"/>
                <a:cs typeface="Times New Roman" panose="02020603050405020304" pitchFamily="18" charset="0"/>
              </a:rPr>
              <a:t> r on </a:t>
            </a:r>
            <a:r>
              <a:rPr lang="en-IN" dirty="0" err="1">
                <a:latin typeface="Times New Roman" panose="02020603050405020304" pitchFamily="18" charset="0"/>
                <a:cs typeface="Times New Roman" panose="02020603050405020304" pitchFamily="18" charset="0"/>
              </a:rPr>
              <a:t>r.region_id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s.region_id</a:t>
            </a:r>
            <a:r>
              <a:rPr lang="en-IN" dirty="0">
                <a:latin typeface="Times New Roman" panose="02020603050405020304" pitchFamily="18" charset="0"/>
                <a:cs typeface="Times New Roman" panose="02020603050405020304" pitchFamily="18" charset="0"/>
              </a:rPr>
              <a:t> </a:t>
            </a:r>
          </a:p>
          <a:p>
            <a:pPr marL="0" indent="0">
              <a:lnSpc>
                <a:spcPct val="150000"/>
              </a:lnSpc>
              <a:buNone/>
            </a:pPr>
            <a:r>
              <a:rPr lang="en-IN" dirty="0">
                <a:latin typeface="Times New Roman" panose="02020603050405020304" pitchFamily="18" charset="0"/>
                <a:cs typeface="Times New Roman" panose="02020603050405020304" pitchFamily="18" charset="0"/>
              </a:rPr>
              <a:t>where </a:t>
            </a:r>
            <a:r>
              <a:rPr lang="en-IN" dirty="0" err="1">
                <a:latin typeface="Times New Roman" panose="02020603050405020304" pitchFamily="18" charset="0"/>
                <a:cs typeface="Times New Roman" panose="02020603050405020304" pitchFamily="18" charset="0"/>
              </a:rPr>
              <a:t>c.customerid</a:t>
            </a:r>
            <a:r>
              <a:rPr lang="en-IN" dirty="0">
                <a:latin typeface="Times New Roman" panose="02020603050405020304" pitchFamily="18" charset="0"/>
                <a:cs typeface="Times New Roman" panose="02020603050405020304" pitchFamily="18" charset="0"/>
              </a:rPr>
              <a:t> is null and </a:t>
            </a:r>
            <a:r>
              <a:rPr lang="en-IN" dirty="0" err="1">
                <a:latin typeface="Times New Roman" panose="02020603050405020304" pitchFamily="18" charset="0"/>
                <a:cs typeface="Times New Roman" panose="02020603050405020304" pitchFamily="18" charset="0"/>
              </a:rPr>
              <a:t>s.segment</a:t>
            </a:r>
            <a:r>
              <a:rPr lang="en-IN" dirty="0">
                <a:latin typeface="Times New Roman" panose="02020603050405020304" pitchFamily="18" charset="0"/>
                <a:cs typeface="Times New Roman" panose="02020603050405020304" pitchFamily="18" charset="0"/>
              </a:rPr>
              <a:t> is null ;</a:t>
            </a:r>
          </a:p>
          <a:p>
            <a:pPr marL="0" indent="0">
              <a:buNone/>
            </a:pPr>
            <a:endParaRPr lang="en-IN" dirty="0"/>
          </a:p>
        </p:txBody>
      </p:sp>
    </p:spTree>
    <p:extLst>
      <p:ext uri="{BB962C8B-B14F-4D97-AF65-F5344CB8AC3E}">
        <p14:creationId xmlns:p14="http://schemas.microsoft.com/office/powerpoint/2010/main" val="4017962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9E94-9018-4F79-8BE7-2F0BC7F310A5}"/>
              </a:ext>
            </a:extLst>
          </p:cNvPr>
          <p:cNvSpPr>
            <a:spLocks noGrp="1"/>
          </p:cNvSpPr>
          <p:nvPr>
            <p:ph type="title"/>
          </p:nvPr>
        </p:nvSpPr>
        <p:spPr>
          <a:xfrm>
            <a:off x="2050000" y="481235"/>
            <a:ext cx="8911687" cy="1280890"/>
          </a:xfrm>
        </p:spPr>
        <p:txBody>
          <a:bodyPr>
            <a:normAutofit/>
          </a:bodyPr>
          <a:lstStyle/>
          <a:p>
            <a:pPr algn="ctr"/>
            <a:r>
              <a:rPr lang="en-IN" sz="4800" dirty="0">
                <a:latin typeface="Times New Roman" panose="02020603050405020304" pitchFamily="18" charset="0"/>
                <a:cs typeface="Times New Roman" panose="02020603050405020304" pitchFamily="18" charset="0"/>
              </a:rPr>
              <a:t>Output </a:t>
            </a:r>
          </a:p>
        </p:txBody>
      </p:sp>
      <p:pic>
        <p:nvPicPr>
          <p:cNvPr id="5" name="Content Placeholder 4">
            <a:extLst>
              <a:ext uri="{FF2B5EF4-FFF2-40B4-BE49-F238E27FC236}">
                <a16:creationId xmlns:a16="http://schemas.microsoft.com/office/drawing/2014/main" id="{E8017534-8880-4A2C-8F5D-C96C355BDE24}"/>
              </a:ext>
            </a:extLst>
          </p:cNvPr>
          <p:cNvPicPr>
            <a:picLocks noGrp="1" noChangeAspect="1"/>
          </p:cNvPicPr>
          <p:nvPr>
            <p:ph idx="1"/>
          </p:nvPr>
        </p:nvPicPr>
        <p:blipFill>
          <a:blip r:embed="rId2"/>
          <a:stretch>
            <a:fillRect/>
          </a:stretch>
        </p:blipFill>
        <p:spPr>
          <a:xfrm>
            <a:off x="1751335" y="1466850"/>
            <a:ext cx="9869165" cy="5067300"/>
          </a:xfrm>
        </p:spPr>
      </p:pic>
    </p:spTree>
    <p:extLst>
      <p:ext uri="{BB962C8B-B14F-4D97-AF65-F5344CB8AC3E}">
        <p14:creationId xmlns:p14="http://schemas.microsoft.com/office/powerpoint/2010/main" val="2211457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BA33-3322-4324-B83A-F11F9BA5800B}"/>
              </a:ext>
            </a:extLst>
          </p:cNvPr>
          <p:cNvSpPr>
            <a:spLocks noGrp="1"/>
          </p:cNvSpPr>
          <p:nvPr>
            <p:ph type="title"/>
          </p:nvPr>
        </p:nvSpPr>
        <p:spPr>
          <a:xfrm>
            <a:off x="1726150" y="534933"/>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A4452A-072D-472B-BC0B-DF723E53A771}"/>
              </a:ext>
            </a:extLst>
          </p:cNvPr>
          <p:cNvSpPr>
            <a:spLocks noGrp="1"/>
          </p:cNvSpPr>
          <p:nvPr>
            <p:ph idx="1"/>
          </p:nvPr>
        </p:nvSpPr>
        <p:spPr>
          <a:xfrm>
            <a:off x="2589212" y="1905000"/>
            <a:ext cx="8915400" cy="3777622"/>
          </a:xfrm>
        </p:spPr>
        <p:txBody>
          <a:bodyPr>
            <a:noAutofit/>
          </a:bodyPr>
          <a:lstStyle/>
          <a:p>
            <a:pPr marL="0" indent="0">
              <a:lnSpc>
                <a:spcPct val="150000"/>
              </a:lnSpc>
              <a:buNone/>
            </a:pPr>
            <a:r>
              <a:rPr lang="en-IN" sz="1400" b="1" u="sng" dirty="0">
                <a:latin typeface="Times New Roman" panose="02020603050405020304" pitchFamily="18" charset="0"/>
                <a:cs typeface="Times New Roman" panose="02020603050405020304" pitchFamily="18" charset="0"/>
              </a:rPr>
              <a:t>Output 3</a:t>
            </a:r>
          </a:p>
          <a:p>
            <a:pPr marL="0" indent="0">
              <a:lnSpc>
                <a:spcPct val="150000"/>
              </a:lnSpc>
              <a:buNone/>
            </a:pPr>
            <a:r>
              <a:rPr lang="en-IN" sz="1400" dirty="0">
                <a:latin typeface="Times New Roman" panose="02020603050405020304" pitchFamily="18" charset="0"/>
                <a:cs typeface="Times New Roman" panose="02020603050405020304" pitchFamily="18" charset="0"/>
              </a:rPr>
              <a:t>create table output_3 as select</a:t>
            </a:r>
          </a:p>
          <a:p>
            <a:pPr marL="0" indent="0">
              <a:lnSpc>
                <a:spcPct val="150000"/>
              </a:lnSpc>
              <a:buNone/>
            </a:pPr>
            <a:r>
              <a:rPr lang="en-IN" sz="1400" dirty="0">
                <a:latin typeface="Times New Roman" panose="02020603050405020304" pitchFamily="18" charset="0"/>
                <a:cs typeface="Times New Roman" panose="02020603050405020304" pitchFamily="18" charset="0"/>
              </a:rPr>
              <a:t>a.*,c.loan_amount,c.cibil_score,c.cibil_score_status,c.monthly_interest,c.annual_interest,</a:t>
            </a:r>
          </a:p>
          <a:p>
            <a:pPr marL="0" indent="0">
              <a:lnSpc>
                <a:spcPct val="150000"/>
              </a:lnSpc>
              <a:buNone/>
            </a:pPr>
            <a:r>
              <a:rPr lang="en-IN" sz="1400" dirty="0" err="1">
                <a:latin typeface="Times New Roman" panose="02020603050405020304" pitchFamily="18" charset="0"/>
                <a:cs typeface="Times New Roman" panose="02020603050405020304" pitchFamily="18" charset="0"/>
              </a:rPr>
              <a:t>d.customerid,d.customer_name,d.gender,d.age,d.married</a:t>
            </a:r>
            <a:r>
              <a:rPr lang="en-IN" sz="1400" dirty="0">
                <a:latin typeface="Times New Roman" panose="02020603050405020304" pitchFamily="18" charset="0"/>
                <a:cs typeface="Times New Roman" panose="02020603050405020304" pitchFamily="18" charset="0"/>
              </a:rPr>
              <a:t>,</a:t>
            </a:r>
          </a:p>
          <a:p>
            <a:pPr marL="0" indent="0">
              <a:lnSpc>
                <a:spcPct val="150000"/>
              </a:lnSpc>
              <a:buNone/>
            </a:pPr>
            <a:r>
              <a:rPr lang="en-IN" sz="1400" dirty="0" err="1">
                <a:latin typeface="Times New Roman" panose="02020603050405020304" pitchFamily="18" charset="0"/>
                <a:cs typeface="Times New Roman" panose="02020603050405020304" pitchFamily="18" charset="0"/>
              </a:rPr>
              <a:t>d.education,d.self_employed,d.region_id</a:t>
            </a:r>
            <a:r>
              <a:rPr lang="en-IN" sz="1400" dirty="0">
                <a:latin typeface="Times New Roman" panose="02020603050405020304" pitchFamily="18" charset="0"/>
                <a:cs typeface="Times New Roman" panose="02020603050405020304" pitchFamily="18" charset="0"/>
              </a:rPr>
              <a:t>,</a:t>
            </a:r>
          </a:p>
          <a:p>
            <a:pPr marL="0" indent="0">
              <a:lnSpc>
                <a:spcPct val="150000"/>
              </a:lnSpc>
              <a:buNone/>
            </a:pPr>
            <a:r>
              <a:rPr lang="en-IN" sz="1400" dirty="0" err="1">
                <a:latin typeface="Times New Roman" panose="02020603050405020304" pitchFamily="18" charset="0"/>
                <a:cs typeface="Times New Roman" panose="02020603050405020304" pitchFamily="18" charset="0"/>
              </a:rPr>
              <a:t>r.postal_code,r.segment,r.statefrom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customers_criteria</a:t>
            </a:r>
            <a:r>
              <a:rPr lang="en-IN" sz="1400" dirty="0">
                <a:latin typeface="Times New Roman" panose="02020603050405020304" pitchFamily="18" charset="0"/>
                <a:cs typeface="Times New Roman" panose="02020603050405020304" pitchFamily="18" charset="0"/>
              </a:rPr>
              <a:t> a </a:t>
            </a:r>
          </a:p>
          <a:p>
            <a:pPr marL="0" indent="0">
              <a:lnSpc>
                <a:spcPct val="150000"/>
              </a:lnSpc>
              <a:buNone/>
            </a:pPr>
            <a:r>
              <a:rPr lang="en-IN" sz="1400" dirty="0">
                <a:latin typeface="Times New Roman" panose="02020603050405020304" pitchFamily="18" charset="0"/>
                <a:cs typeface="Times New Roman" panose="02020603050405020304" pitchFamily="18" charset="0"/>
              </a:rPr>
              <a:t>inner join </a:t>
            </a:r>
            <a:r>
              <a:rPr lang="en-IN" sz="1400" dirty="0" err="1">
                <a:latin typeface="Times New Roman" panose="02020603050405020304" pitchFamily="18" charset="0"/>
                <a:cs typeface="Times New Roman" panose="02020603050405020304" pitchFamily="18" charset="0"/>
              </a:rPr>
              <a:t>customer_interest_analysis</a:t>
            </a:r>
            <a:r>
              <a:rPr lang="en-IN" sz="1400" dirty="0">
                <a:latin typeface="Times New Roman" panose="02020603050405020304" pitchFamily="18" charset="0"/>
                <a:cs typeface="Times New Roman" panose="02020603050405020304" pitchFamily="18" charset="0"/>
              </a:rPr>
              <a:t> c on </a:t>
            </a:r>
            <a:r>
              <a:rPr lang="en-IN" sz="1400" dirty="0" err="1">
                <a:latin typeface="Times New Roman" panose="02020603050405020304" pitchFamily="18" charset="0"/>
                <a:cs typeface="Times New Roman" panose="02020603050405020304" pitchFamily="18" charset="0"/>
              </a:rPr>
              <a:t>a.loan_id</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c.loan_id</a:t>
            </a:r>
            <a:endParaRPr lang="en-IN" sz="1400" dirty="0">
              <a:latin typeface="Times New Roman" panose="02020603050405020304" pitchFamily="18" charset="0"/>
              <a:cs typeface="Times New Roman" panose="02020603050405020304" pitchFamily="18" charset="0"/>
            </a:endParaRPr>
          </a:p>
          <a:p>
            <a:pPr marL="0" indent="0">
              <a:lnSpc>
                <a:spcPct val="150000"/>
              </a:lnSpc>
              <a:buNone/>
            </a:pPr>
            <a:r>
              <a:rPr lang="en-IN" sz="1400" dirty="0">
                <a:latin typeface="Times New Roman" panose="02020603050405020304" pitchFamily="18" charset="0"/>
                <a:cs typeface="Times New Roman" panose="02020603050405020304" pitchFamily="18" charset="0"/>
              </a:rPr>
              <a:t>inner join </a:t>
            </a:r>
            <a:r>
              <a:rPr lang="en-IN" sz="1400" dirty="0" err="1">
                <a:latin typeface="Times New Roman" panose="02020603050405020304" pitchFamily="18" charset="0"/>
                <a:cs typeface="Times New Roman" panose="02020603050405020304" pitchFamily="18" charset="0"/>
              </a:rPr>
              <a:t>customer_det</a:t>
            </a:r>
            <a:r>
              <a:rPr lang="en-IN" sz="1400" dirty="0">
                <a:latin typeface="Times New Roman" panose="02020603050405020304" pitchFamily="18" charset="0"/>
                <a:cs typeface="Times New Roman" panose="02020603050405020304" pitchFamily="18" charset="0"/>
              </a:rPr>
              <a:t> d on </a:t>
            </a:r>
            <a:r>
              <a:rPr lang="en-IN" sz="1400" dirty="0" err="1">
                <a:latin typeface="Times New Roman" panose="02020603050405020304" pitchFamily="18" charset="0"/>
                <a:cs typeface="Times New Roman" panose="02020603050405020304" pitchFamily="18" charset="0"/>
              </a:rPr>
              <a:t>c.loan_id</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d.loan_id</a:t>
            </a:r>
            <a:endParaRPr lang="en-IN" sz="1400" dirty="0">
              <a:latin typeface="Times New Roman" panose="02020603050405020304" pitchFamily="18" charset="0"/>
              <a:cs typeface="Times New Roman" panose="02020603050405020304" pitchFamily="18" charset="0"/>
            </a:endParaRPr>
          </a:p>
          <a:p>
            <a:pPr marL="0" indent="0">
              <a:lnSpc>
                <a:spcPct val="150000"/>
              </a:lnSpc>
              <a:buNone/>
            </a:pPr>
            <a:r>
              <a:rPr lang="en-IN" sz="1400" dirty="0">
                <a:latin typeface="Times New Roman" panose="02020603050405020304" pitchFamily="18" charset="0"/>
                <a:cs typeface="Times New Roman" panose="02020603050405020304" pitchFamily="18" charset="0"/>
              </a:rPr>
              <a:t>inner join </a:t>
            </a:r>
            <a:r>
              <a:rPr lang="en-IN" sz="1400" dirty="0" err="1">
                <a:latin typeface="Times New Roman" panose="02020603050405020304" pitchFamily="18" charset="0"/>
                <a:cs typeface="Times New Roman" panose="02020603050405020304" pitchFamily="18" charset="0"/>
              </a:rPr>
              <a:t>country_state</a:t>
            </a:r>
            <a:r>
              <a:rPr lang="en-IN" sz="1400" dirty="0">
                <a:latin typeface="Times New Roman" panose="02020603050405020304" pitchFamily="18" charset="0"/>
                <a:cs typeface="Times New Roman" panose="02020603050405020304" pitchFamily="18" charset="0"/>
              </a:rPr>
              <a:t> r on </a:t>
            </a:r>
            <a:r>
              <a:rPr lang="en-IN" sz="1400" dirty="0" err="1">
                <a:latin typeface="Times New Roman" panose="02020603050405020304" pitchFamily="18" charset="0"/>
                <a:cs typeface="Times New Roman" panose="02020603050405020304" pitchFamily="18" charset="0"/>
              </a:rPr>
              <a:t>d.customerid</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r.customerid</a:t>
            </a:r>
            <a:r>
              <a:rPr lang="en-IN" sz="1400" dirty="0">
                <a:latin typeface="Times New Roman" panose="02020603050405020304" pitchFamily="18" charset="0"/>
                <a:cs typeface="Times New Roman" panose="02020603050405020304" pitchFamily="18" charset="0"/>
              </a:rPr>
              <a:t> </a:t>
            </a:r>
          </a:p>
          <a:p>
            <a:pPr marL="0" indent="0">
              <a:lnSpc>
                <a:spcPct val="150000"/>
              </a:lnSpc>
              <a:buNone/>
            </a:pPr>
            <a:r>
              <a:rPr lang="en-IN" sz="1400" dirty="0">
                <a:latin typeface="Times New Roman" panose="02020603050405020304" pitchFamily="18" charset="0"/>
                <a:cs typeface="Times New Roman" panose="02020603050405020304" pitchFamily="18" charset="0"/>
              </a:rPr>
              <a:t>where </a:t>
            </a:r>
            <a:r>
              <a:rPr lang="en-IN" sz="1400" dirty="0" err="1">
                <a:latin typeface="Times New Roman" panose="02020603050405020304" pitchFamily="18" charset="0"/>
                <a:cs typeface="Times New Roman" panose="02020603050405020304" pitchFamily="18" charset="0"/>
              </a:rPr>
              <a:t>c.cibil_score_status</a:t>
            </a:r>
            <a:r>
              <a:rPr lang="en-IN" sz="1400" dirty="0">
                <a:latin typeface="Times New Roman" panose="02020603050405020304" pitchFamily="18" charset="0"/>
                <a:cs typeface="Times New Roman" panose="02020603050405020304" pitchFamily="18" charset="0"/>
              </a:rPr>
              <a:t> = ' high </a:t>
            </a:r>
            <a:r>
              <a:rPr lang="en-IN" sz="1400" dirty="0" err="1">
                <a:latin typeface="Times New Roman" panose="02020603050405020304" pitchFamily="18" charset="0"/>
                <a:cs typeface="Times New Roman" panose="02020603050405020304" pitchFamily="18" charset="0"/>
              </a:rPr>
              <a:t>cibil</a:t>
            </a:r>
            <a:r>
              <a:rPr lang="en-IN" sz="1400" dirty="0">
                <a:latin typeface="Times New Roman" panose="02020603050405020304" pitchFamily="18" charset="0"/>
                <a:cs typeface="Times New Roman" panose="02020603050405020304" pitchFamily="18" charset="0"/>
              </a:rPr>
              <a:t> score';</a:t>
            </a:r>
          </a:p>
        </p:txBody>
      </p:sp>
    </p:spTree>
    <p:extLst>
      <p:ext uri="{BB962C8B-B14F-4D97-AF65-F5344CB8AC3E}">
        <p14:creationId xmlns:p14="http://schemas.microsoft.com/office/powerpoint/2010/main" val="1430951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26F7-9B0A-455D-80CE-56EA1BF044CC}"/>
              </a:ext>
            </a:extLst>
          </p:cNvPr>
          <p:cNvSpPr>
            <a:spLocks noGrp="1"/>
          </p:cNvSpPr>
          <p:nvPr>
            <p:ph type="title"/>
          </p:nvPr>
        </p:nvSpPr>
        <p:spPr>
          <a:xfrm>
            <a:off x="1619250" y="547910"/>
            <a:ext cx="8911687" cy="1280890"/>
          </a:xfrm>
        </p:spPr>
        <p:txBody>
          <a:bodyPr>
            <a:normAutofit/>
          </a:bodyPr>
          <a:lstStyle/>
          <a:p>
            <a:pPr algn="ctr"/>
            <a:r>
              <a:rPr lang="en-IN" sz="4800"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4AEA532E-368D-4674-9BB0-FEDBB272EDF9}"/>
              </a:ext>
            </a:extLst>
          </p:cNvPr>
          <p:cNvPicPr>
            <a:picLocks noGrp="1" noChangeAspect="1"/>
          </p:cNvPicPr>
          <p:nvPr>
            <p:ph idx="1"/>
          </p:nvPr>
        </p:nvPicPr>
        <p:blipFill>
          <a:blip r:embed="rId2"/>
          <a:stretch>
            <a:fillRect/>
          </a:stretch>
        </p:blipFill>
        <p:spPr>
          <a:xfrm>
            <a:off x="1619250" y="1371601"/>
            <a:ext cx="9885362" cy="5143500"/>
          </a:xfrm>
        </p:spPr>
      </p:pic>
      <p:sp>
        <p:nvSpPr>
          <p:cNvPr id="3" name="Rectangle 2">
            <a:extLst>
              <a:ext uri="{FF2B5EF4-FFF2-40B4-BE49-F238E27FC236}">
                <a16:creationId xmlns:a16="http://schemas.microsoft.com/office/drawing/2014/main" id="{5053E7C8-EE1D-4F5F-A383-848FBF6F794A}"/>
              </a:ext>
            </a:extLst>
          </p:cNvPr>
          <p:cNvSpPr/>
          <p:nvPr/>
        </p:nvSpPr>
        <p:spPr>
          <a:xfrm>
            <a:off x="7229475" y="3771900"/>
            <a:ext cx="733425" cy="2209800"/>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67805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3A07-FE85-472C-96E1-3F7C1676CC92}"/>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SQL (Structured Query Language)</a:t>
            </a:r>
            <a:endParaRPr lang="en-IN" sz="4800" dirty="0"/>
          </a:p>
        </p:txBody>
      </p:sp>
      <p:sp>
        <p:nvSpPr>
          <p:cNvPr id="3" name="Content Placeholder 2">
            <a:extLst>
              <a:ext uri="{FF2B5EF4-FFF2-40B4-BE49-F238E27FC236}">
                <a16:creationId xmlns:a16="http://schemas.microsoft.com/office/drawing/2014/main" id="{6B1CF67D-61C1-4095-BD82-CC6C48CD9539}"/>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SQL STATEMENTS</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DDL (Data Definition Language)</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DML (Data Manipulation Language)</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DQL (Data Query Language)</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DCL (Data Control Language)</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TCL (Transaction Control Language)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86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F0C2-9E2E-42CD-AD49-AE94062E7155}"/>
              </a:ext>
            </a:extLst>
          </p:cNvPr>
          <p:cNvSpPr>
            <a:spLocks noGrp="1"/>
          </p:cNvSpPr>
          <p:nvPr>
            <p:ph type="title"/>
          </p:nvPr>
        </p:nvSpPr>
        <p:spPr>
          <a:xfrm>
            <a:off x="1535650" y="49076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D8792F-4145-4BF6-98BF-B5C33F542405}"/>
              </a:ext>
            </a:extLst>
          </p:cNvPr>
          <p:cNvSpPr>
            <a:spLocks noGrp="1"/>
          </p:cNvSpPr>
          <p:nvPr>
            <p:ph idx="1"/>
          </p:nvPr>
        </p:nvSpPr>
        <p:spPr>
          <a:xfrm>
            <a:off x="2427287" y="2124075"/>
            <a:ext cx="8915400" cy="3777622"/>
          </a:xfrm>
        </p:spPr>
        <p:txBody>
          <a:bodyPr>
            <a:normAutofit fontScale="85000" lnSpcReduction="20000"/>
          </a:bodyPr>
          <a:lstStyle/>
          <a:p>
            <a:pPr marL="0" indent="0">
              <a:lnSpc>
                <a:spcPct val="150000"/>
              </a:lnSpc>
              <a:buNone/>
            </a:pPr>
            <a:r>
              <a:rPr lang="en-IN" b="1" u="sng" dirty="0">
                <a:latin typeface="Times New Roman" panose="02020603050405020304" pitchFamily="18" charset="0"/>
                <a:cs typeface="Times New Roman" panose="02020603050405020304" pitchFamily="18" charset="0"/>
              </a:rPr>
              <a:t>Output 4</a:t>
            </a:r>
          </a:p>
          <a:p>
            <a:pPr marL="0" indent="0">
              <a:lnSpc>
                <a:spcPct val="150000"/>
              </a:lnSpc>
              <a:buNone/>
            </a:pPr>
            <a:r>
              <a:rPr lang="en-IN" dirty="0">
                <a:latin typeface="Times New Roman" panose="02020603050405020304" pitchFamily="18" charset="0"/>
                <a:cs typeface="Times New Roman" panose="02020603050405020304" pitchFamily="18" charset="0"/>
              </a:rPr>
              <a:t>create table output_4 as select a.*,c.loan_amount,c.cibil_score,c.cibil_score_status,c.monthly_interest,c.annual_interest,</a:t>
            </a:r>
          </a:p>
          <a:p>
            <a:pPr marL="0" indent="0">
              <a:lnSpc>
                <a:spcPct val="150000"/>
              </a:lnSpc>
              <a:buNone/>
            </a:pPr>
            <a:r>
              <a:rPr lang="en-IN" dirty="0">
                <a:latin typeface="Times New Roman" panose="02020603050405020304" pitchFamily="18" charset="0"/>
                <a:cs typeface="Times New Roman" panose="02020603050405020304" pitchFamily="18" charset="0"/>
              </a:rPr>
              <a:t>d.customerid,d.customer_name,d.gender,d.age,d.married,d.education,d.self_employed,</a:t>
            </a:r>
          </a:p>
          <a:p>
            <a:pPr marL="0" indent="0">
              <a:lnSpc>
                <a:spcPct val="150000"/>
              </a:lnSpc>
              <a:buNone/>
            </a:pPr>
            <a:r>
              <a:rPr lang="en-IN" dirty="0" err="1">
                <a:latin typeface="Times New Roman" panose="02020603050405020304" pitchFamily="18" charset="0"/>
                <a:cs typeface="Times New Roman" panose="02020603050405020304" pitchFamily="18" charset="0"/>
              </a:rPr>
              <a:t>d.region_id,r.postal_code,r.segment,r.statefrom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customers_criteria</a:t>
            </a:r>
            <a:r>
              <a:rPr lang="en-IN" dirty="0">
                <a:latin typeface="Times New Roman" panose="02020603050405020304" pitchFamily="18" charset="0"/>
                <a:cs typeface="Times New Roman" panose="02020603050405020304" pitchFamily="18" charset="0"/>
              </a:rPr>
              <a:t> a </a:t>
            </a:r>
          </a:p>
          <a:p>
            <a:pPr marL="0" indent="0">
              <a:lnSpc>
                <a:spcPct val="150000"/>
              </a:lnSpc>
              <a:buNone/>
            </a:pPr>
            <a:r>
              <a:rPr lang="en-IN" dirty="0">
                <a:latin typeface="Times New Roman" panose="02020603050405020304" pitchFamily="18" charset="0"/>
                <a:cs typeface="Times New Roman" panose="02020603050405020304" pitchFamily="18" charset="0"/>
              </a:rPr>
              <a:t>inner join </a:t>
            </a:r>
            <a:r>
              <a:rPr lang="en-IN" dirty="0" err="1">
                <a:latin typeface="Times New Roman" panose="02020603050405020304" pitchFamily="18" charset="0"/>
                <a:cs typeface="Times New Roman" panose="02020603050405020304" pitchFamily="18" charset="0"/>
              </a:rPr>
              <a:t>customer_interest_analysis</a:t>
            </a:r>
            <a:r>
              <a:rPr lang="en-IN" dirty="0">
                <a:latin typeface="Times New Roman" panose="02020603050405020304" pitchFamily="18" charset="0"/>
                <a:cs typeface="Times New Roman" panose="02020603050405020304" pitchFamily="18" charset="0"/>
              </a:rPr>
              <a:t> c on </a:t>
            </a:r>
            <a:r>
              <a:rPr lang="en-IN" dirty="0" err="1">
                <a:latin typeface="Times New Roman" panose="02020603050405020304" pitchFamily="18" charset="0"/>
                <a:cs typeface="Times New Roman" panose="02020603050405020304" pitchFamily="18" charset="0"/>
              </a:rPr>
              <a:t>a.loan_id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c.loan_id</a:t>
            </a:r>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inner join </a:t>
            </a:r>
            <a:r>
              <a:rPr lang="en-IN" dirty="0" err="1">
                <a:latin typeface="Times New Roman" panose="02020603050405020304" pitchFamily="18" charset="0"/>
                <a:cs typeface="Times New Roman" panose="02020603050405020304" pitchFamily="18" charset="0"/>
              </a:rPr>
              <a:t>customer_det</a:t>
            </a:r>
            <a:r>
              <a:rPr lang="en-IN" dirty="0">
                <a:latin typeface="Times New Roman" panose="02020603050405020304" pitchFamily="18" charset="0"/>
                <a:cs typeface="Times New Roman" panose="02020603050405020304" pitchFamily="18" charset="0"/>
              </a:rPr>
              <a:t> d on </a:t>
            </a:r>
            <a:r>
              <a:rPr lang="en-IN" dirty="0" err="1">
                <a:latin typeface="Times New Roman" panose="02020603050405020304" pitchFamily="18" charset="0"/>
                <a:cs typeface="Times New Roman" panose="02020603050405020304" pitchFamily="18" charset="0"/>
              </a:rPr>
              <a:t>c.loan_id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d.loan_id</a:t>
            </a:r>
            <a:endParaRPr lang="en-IN" dirty="0">
              <a:latin typeface="Times New Roman" panose="02020603050405020304" pitchFamily="18" charset="0"/>
              <a:cs typeface="Times New Roman" panose="02020603050405020304" pitchFamily="18" charset="0"/>
            </a:endParaRPr>
          </a:p>
          <a:p>
            <a:pPr marL="0" indent="0">
              <a:lnSpc>
                <a:spcPct val="150000"/>
              </a:lnSpc>
              <a:buNone/>
            </a:pPr>
            <a:r>
              <a:rPr lang="en-IN" dirty="0">
                <a:latin typeface="Times New Roman" panose="02020603050405020304" pitchFamily="18" charset="0"/>
                <a:cs typeface="Times New Roman" panose="02020603050405020304" pitchFamily="18" charset="0"/>
              </a:rPr>
              <a:t>inner join </a:t>
            </a:r>
            <a:r>
              <a:rPr lang="en-IN" dirty="0" err="1">
                <a:latin typeface="Times New Roman" panose="02020603050405020304" pitchFamily="18" charset="0"/>
                <a:cs typeface="Times New Roman" panose="02020603050405020304" pitchFamily="18" charset="0"/>
              </a:rPr>
              <a:t>country_state</a:t>
            </a:r>
            <a:r>
              <a:rPr lang="en-IN" dirty="0">
                <a:latin typeface="Times New Roman" panose="02020603050405020304" pitchFamily="18" charset="0"/>
                <a:cs typeface="Times New Roman" panose="02020603050405020304" pitchFamily="18" charset="0"/>
              </a:rPr>
              <a:t> r on </a:t>
            </a:r>
            <a:r>
              <a:rPr lang="en-IN" dirty="0" err="1">
                <a:latin typeface="Times New Roman" panose="02020603050405020304" pitchFamily="18" charset="0"/>
                <a:cs typeface="Times New Roman" panose="02020603050405020304" pitchFamily="18" charset="0"/>
              </a:rPr>
              <a:t>d.customerid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r.customerid</a:t>
            </a:r>
            <a:r>
              <a:rPr lang="en-IN" dirty="0">
                <a:latin typeface="Times New Roman" panose="02020603050405020304" pitchFamily="18" charset="0"/>
                <a:cs typeface="Times New Roman" panose="02020603050405020304" pitchFamily="18" charset="0"/>
              </a:rPr>
              <a:t> </a:t>
            </a:r>
          </a:p>
          <a:p>
            <a:pPr marL="0" indent="0">
              <a:lnSpc>
                <a:spcPct val="150000"/>
              </a:lnSpc>
              <a:buNone/>
            </a:pPr>
            <a:r>
              <a:rPr lang="en-IN" dirty="0">
                <a:latin typeface="Times New Roman" panose="02020603050405020304" pitchFamily="18" charset="0"/>
                <a:cs typeface="Times New Roman" panose="02020603050405020304" pitchFamily="18" charset="0"/>
              </a:rPr>
              <a:t>where segment in ('home office', 'corporate');</a:t>
            </a:r>
          </a:p>
        </p:txBody>
      </p:sp>
    </p:spTree>
    <p:extLst>
      <p:ext uri="{BB962C8B-B14F-4D97-AF65-F5344CB8AC3E}">
        <p14:creationId xmlns:p14="http://schemas.microsoft.com/office/powerpoint/2010/main" val="99125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6303-F748-486D-9A53-0707125D41EE}"/>
              </a:ext>
            </a:extLst>
          </p:cNvPr>
          <p:cNvSpPr>
            <a:spLocks noGrp="1"/>
          </p:cNvSpPr>
          <p:nvPr>
            <p:ph type="title"/>
          </p:nvPr>
        </p:nvSpPr>
        <p:spPr>
          <a:xfrm>
            <a:off x="1840450" y="462185"/>
            <a:ext cx="8911687" cy="1280890"/>
          </a:xfrm>
        </p:spPr>
        <p:txBody>
          <a:bodyPr>
            <a:normAutofit/>
          </a:bodyPr>
          <a:lstStyle/>
          <a:p>
            <a:pPr algn="ctr"/>
            <a:r>
              <a:rPr lang="en-IN" sz="4800" dirty="0">
                <a:latin typeface="Times New Roman" panose="02020603050405020304" pitchFamily="18" charset="0"/>
                <a:cs typeface="Times New Roman" panose="02020603050405020304" pitchFamily="18" charset="0"/>
              </a:rPr>
              <a:t>O</a:t>
            </a:r>
            <a:r>
              <a:rPr lang="en-IN" sz="4800">
                <a:latin typeface="Times New Roman" panose="02020603050405020304" pitchFamily="18" charset="0"/>
                <a:cs typeface="Times New Roman" panose="02020603050405020304" pitchFamily="18" charset="0"/>
              </a:rPr>
              <a:t>utput</a:t>
            </a:r>
            <a:endParaRPr lang="en-IN" sz="4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07E1A88-97F9-4D94-BD9E-CF3B8239AB3E}"/>
              </a:ext>
            </a:extLst>
          </p:cNvPr>
          <p:cNvPicPr>
            <a:picLocks noGrp="1" noChangeAspect="1"/>
          </p:cNvPicPr>
          <p:nvPr>
            <p:ph idx="1"/>
          </p:nvPr>
        </p:nvPicPr>
        <p:blipFill>
          <a:blip r:embed="rId2"/>
          <a:stretch>
            <a:fillRect/>
          </a:stretch>
        </p:blipFill>
        <p:spPr>
          <a:xfrm>
            <a:off x="1638300" y="1504949"/>
            <a:ext cx="9829799" cy="5000625"/>
          </a:xfrm>
        </p:spPr>
      </p:pic>
      <p:sp>
        <p:nvSpPr>
          <p:cNvPr id="7" name="Rectangle 6">
            <a:extLst>
              <a:ext uri="{FF2B5EF4-FFF2-40B4-BE49-F238E27FC236}">
                <a16:creationId xmlns:a16="http://schemas.microsoft.com/office/drawing/2014/main" id="{680ECF24-C72D-49CB-BA5A-B2F68FFDC4CE}"/>
              </a:ext>
            </a:extLst>
          </p:cNvPr>
          <p:cNvSpPr/>
          <p:nvPr/>
        </p:nvSpPr>
        <p:spPr>
          <a:xfrm>
            <a:off x="9782175" y="4238625"/>
            <a:ext cx="542925" cy="1743075"/>
          </a:xfrm>
          <a:prstGeom prst="rect">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54907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2E036-7583-40BF-B652-D3F4D3503EA0}"/>
              </a:ext>
            </a:extLst>
          </p:cNvPr>
          <p:cNvSpPr>
            <a:spLocks noGrp="1"/>
          </p:cNvSpPr>
          <p:nvPr>
            <p:ph type="title"/>
          </p:nvPr>
        </p:nvSpPr>
        <p:spPr>
          <a:xfrm>
            <a:off x="1735675" y="70983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6FE9B0-E765-4D48-9FCC-57F81C016D1C}"/>
              </a:ext>
            </a:extLst>
          </p:cNvPr>
          <p:cNvSpPr>
            <a:spLocks noGrp="1"/>
          </p:cNvSpPr>
          <p:nvPr>
            <p:ph idx="1"/>
          </p:nvPr>
        </p:nvSpPr>
        <p:spPr>
          <a:xfrm>
            <a:off x="2979737" y="2124075"/>
            <a:ext cx="8915400" cy="3777622"/>
          </a:xfrm>
        </p:spPr>
        <p:txBody>
          <a:bodyPr>
            <a:noAutofit/>
          </a:bodyPr>
          <a:lstStyle/>
          <a:p>
            <a:pPr marL="0" indent="0">
              <a:buNone/>
            </a:pPr>
            <a:r>
              <a:rPr lang="en-US" b="1" u="sng" dirty="0">
                <a:latin typeface="Times New Roman" panose="02020603050405020304" pitchFamily="18" charset="0"/>
                <a:cs typeface="Times New Roman" panose="02020603050405020304" pitchFamily="18" charset="0"/>
              </a:rPr>
              <a:t>storing in procedure </a:t>
            </a:r>
          </a:p>
          <a:p>
            <a:pPr marL="0" indent="0">
              <a:buNone/>
            </a:pPr>
            <a:r>
              <a:rPr lang="en-US" dirty="0">
                <a:latin typeface="Times New Roman" panose="02020603050405020304" pitchFamily="18" charset="0"/>
                <a:cs typeface="Times New Roman" panose="02020603050405020304" pitchFamily="18" charset="0"/>
              </a:rPr>
              <a:t>delimiter //</a:t>
            </a:r>
          </a:p>
          <a:p>
            <a:pPr marL="0" indent="0">
              <a:buNone/>
            </a:pPr>
            <a:r>
              <a:rPr lang="en-US" dirty="0">
                <a:latin typeface="Times New Roman" panose="02020603050405020304" pitchFamily="18" charset="0"/>
                <a:cs typeface="Times New Roman" panose="02020603050405020304" pitchFamily="18" charset="0"/>
              </a:rPr>
              <a:t>create procedure </a:t>
            </a:r>
            <a:r>
              <a:rPr lang="en-US" dirty="0" err="1">
                <a:latin typeface="Times New Roman" panose="02020603050405020304" pitchFamily="18" charset="0"/>
                <a:cs typeface="Times New Roman" panose="02020603050405020304" pitchFamily="18" charset="0"/>
              </a:rPr>
              <a:t>projectoutput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Begin</a:t>
            </a:r>
          </a:p>
          <a:p>
            <a:pPr marL="0" indent="0">
              <a:buNone/>
            </a:pPr>
            <a:r>
              <a:rPr lang="en-US" dirty="0">
                <a:latin typeface="Times New Roman" panose="02020603050405020304" pitchFamily="18" charset="0"/>
                <a:cs typeface="Times New Roman" panose="02020603050405020304" pitchFamily="18" charset="0"/>
              </a:rPr>
              <a:t>select * from output_1;</a:t>
            </a:r>
          </a:p>
          <a:p>
            <a:pPr marL="0" indent="0">
              <a:buNone/>
            </a:pPr>
            <a:r>
              <a:rPr lang="en-US" dirty="0">
                <a:latin typeface="Times New Roman" panose="02020603050405020304" pitchFamily="18" charset="0"/>
                <a:cs typeface="Times New Roman" panose="02020603050405020304" pitchFamily="18" charset="0"/>
              </a:rPr>
              <a:t>select * from output_2;</a:t>
            </a:r>
          </a:p>
          <a:p>
            <a:pPr marL="0" indent="0">
              <a:buNone/>
            </a:pPr>
            <a:r>
              <a:rPr lang="en-US" dirty="0">
                <a:latin typeface="Times New Roman" panose="02020603050405020304" pitchFamily="18" charset="0"/>
                <a:cs typeface="Times New Roman" panose="02020603050405020304" pitchFamily="18" charset="0"/>
              </a:rPr>
              <a:t>select * from output_3;</a:t>
            </a:r>
          </a:p>
          <a:p>
            <a:pPr marL="0" indent="0">
              <a:buNone/>
            </a:pPr>
            <a:r>
              <a:rPr lang="en-US" dirty="0">
                <a:latin typeface="Times New Roman" panose="02020603050405020304" pitchFamily="18" charset="0"/>
                <a:cs typeface="Times New Roman" panose="02020603050405020304" pitchFamily="18" charset="0"/>
              </a:rPr>
              <a:t>select * from output_4;</a:t>
            </a:r>
          </a:p>
          <a:p>
            <a:pPr marL="0" indent="0">
              <a:buNone/>
            </a:pPr>
            <a:r>
              <a:rPr lang="en-US" dirty="0">
                <a:latin typeface="Times New Roman" panose="02020603050405020304" pitchFamily="18" charset="0"/>
                <a:cs typeface="Times New Roman" panose="02020603050405020304" pitchFamily="18" charset="0"/>
              </a:rPr>
              <a:t>end //</a:t>
            </a:r>
          </a:p>
          <a:p>
            <a:pPr marL="0" indent="0">
              <a:buNone/>
            </a:pPr>
            <a:r>
              <a:rPr lang="en-US" dirty="0">
                <a:latin typeface="Times New Roman" panose="02020603050405020304" pitchFamily="18" charset="0"/>
                <a:cs typeface="Times New Roman" panose="02020603050405020304" pitchFamily="18" charset="0"/>
              </a:rPr>
              <a:t>delimiter ;</a:t>
            </a:r>
          </a:p>
          <a:p>
            <a:pPr marL="0" indent="0">
              <a:buNone/>
            </a:pPr>
            <a:r>
              <a:rPr lang="en-US" dirty="0">
                <a:latin typeface="Times New Roman" panose="02020603050405020304" pitchFamily="18" charset="0"/>
                <a:cs typeface="Times New Roman" panose="02020603050405020304" pitchFamily="18" charset="0"/>
              </a:rPr>
              <a:t>call </a:t>
            </a:r>
            <a:r>
              <a:rPr lang="en-US" dirty="0" err="1">
                <a:latin typeface="Times New Roman" panose="02020603050405020304" pitchFamily="18" charset="0"/>
                <a:cs typeface="Times New Roman" panose="02020603050405020304" pitchFamily="18" charset="0"/>
              </a:rPr>
              <a:t>projectoutput</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965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62AA-C49B-466F-86EB-56C228982EDD}"/>
              </a:ext>
            </a:extLst>
          </p:cNvPr>
          <p:cNvSpPr>
            <a:spLocks noGrp="1"/>
          </p:cNvSpPr>
          <p:nvPr>
            <p:ph type="title"/>
          </p:nvPr>
        </p:nvSpPr>
        <p:spPr>
          <a:xfrm>
            <a:off x="1838326" y="342900"/>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Output</a:t>
            </a:r>
            <a:endParaRPr lang="en-IN" sz="4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E58662E-54D5-4130-8C12-F7AFEF34D8F0}"/>
              </a:ext>
            </a:extLst>
          </p:cNvPr>
          <p:cNvPicPr>
            <a:picLocks noGrp="1" noChangeAspect="1"/>
          </p:cNvPicPr>
          <p:nvPr>
            <p:ph idx="1"/>
          </p:nvPr>
        </p:nvPicPr>
        <p:blipFill>
          <a:blip r:embed="rId2"/>
          <a:stretch>
            <a:fillRect/>
          </a:stretch>
        </p:blipFill>
        <p:spPr>
          <a:xfrm>
            <a:off x="1838326" y="1466850"/>
            <a:ext cx="9534524" cy="5048250"/>
          </a:xfrm>
        </p:spPr>
      </p:pic>
    </p:spTree>
    <p:extLst>
      <p:ext uri="{BB962C8B-B14F-4D97-AF65-F5344CB8AC3E}">
        <p14:creationId xmlns:p14="http://schemas.microsoft.com/office/powerpoint/2010/main" val="2592766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089BD-EB15-4FF8-8A0F-71CE80CBE512}"/>
              </a:ext>
            </a:extLst>
          </p:cNvPr>
          <p:cNvSpPr>
            <a:spLocks noGrp="1"/>
          </p:cNvSpPr>
          <p:nvPr>
            <p:ph type="title"/>
          </p:nvPr>
        </p:nvSpPr>
        <p:spPr>
          <a:xfrm>
            <a:off x="1916649" y="2788555"/>
            <a:ext cx="8911687" cy="1280890"/>
          </a:xfrm>
        </p:spPr>
        <p:txBody>
          <a:bodyPr>
            <a:normAutofit/>
          </a:bodyPr>
          <a:lstStyle/>
          <a:p>
            <a:pPr algn="ctr"/>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79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80F0-FEFC-4B3D-A76E-61907829C9D3}"/>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SQL Statements</a:t>
            </a:r>
            <a:endParaRPr lang="en-IN" sz="4800" dirty="0"/>
          </a:p>
        </p:txBody>
      </p:sp>
      <p:sp>
        <p:nvSpPr>
          <p:cNvPr id="3" name="Content Placeholder 2">
            <a:extLst>
              <a:ext uri="{FF2B5EF4-FFF2-40B4-BE49-F238E27FC236}">
                <a16:creationId xmlns:a16="http://schemas.microsoft.com/office/drawing/2014/main" id="{02C4E491-0C87-4952-9D8A-EDD799B1E437}"/>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DDL (Data Definition Language)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Database Creation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Alter Table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Truncate</a:t>
            </a:r>
          </a:p>
          <a:p>
            <a:pPr marL="0" indent="0">
              <a:buNone/>
            </a:pPr>
            <a:r>
              <a:rPr lang="en-US" sz="2400" b="1" dirty="0">
                <a:latin typeface="Times New Roman" panose="02020603050405020304" pitchFamily="18" charset="0"/>
                <a:cs typeface="Times New Roman" panose="02020603050405020304" pitchFamily="18" charset="0"/>
              </a:rPr>
              <a:t>D</a:t>
            </a:r>
            <a:r>
              <a:rPr lang="en-IN" sz="2400" b="1" dirty="0">
                <a:latin typeface="Times New Roman" panose="02020603050405020304" pitchFamily="18" charset="0"/>
                <a:cs typeface="Times New Roman" panose="02020603050405020304" pitchFamily="18" charset="0"/>
              </a:rPr>
              <a:t>ML (Data Definition Language)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Inserting values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Updating values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Delete values</a:t>
            </a:r>
          </a:p>
        </p:txBody>
      </p:sp>
    </p:spTree>
    <p:extLst>
      <p:ext uri="{BB962C8B-B14F-4D97-AF65-F5344CB8AC3E}">
        <p14:creationId xmlns:p14="http://schemas.microsoft.com/office/powerpoint/2010/main" val="330690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FC79-0A2A-428F-8965-05A8FEEEF79F}"/>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SQL Statements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522433-C05E-4BA3-9A90-135639AE73E5}"/>
              </a:ext>
            </a:extLst>
          </p:cNvPr>
          <p:cNvSpPr>
            <a:spLocks noGrp="1"/>
          </p:cNvSpPr>
          <p:nvPr>
            <p:ph idx="1"/>
          </p:nvPr>
        </p:nvSpPr>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DQL (Data Query Language)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Select queries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General Functions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Aggregate Functions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String Functions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Number Functions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Logical Functions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Joins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25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7A82-C9CD-41C7-9C41-1ED20C57A3F7}"/>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SQL Statements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6B121C-75E1-4D95-A72B-DAAD0D3ECDE0}"/>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DCL (Data Control Language)</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Grant</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Revoke</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TCL (Transaction Control Language)</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Commit</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Rollback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79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148A-F499-4DB9-95A8-B81E91F97E6A}"/>
              </a:ext>
            </a:extLst>
          </p:cNvPr>
          <p:cNvSpPr>
            <a:spLocks noGrp="1"/>
          </p:cNvSpPr>
          <p:nvPr>
            <p:ph type="title"/>
          </p:nvPr>
        </p:nvSpPr>
        <p:spPr/>
        <p:txBody>
          <a:bodyPr>
            <a:normAutofit/>
          </a:bodyPr>
          <a:lstStyle/>
          <a:p>
            <a:pPr algn="ctr"/>
            <a:r>
              <a:rPr lang="en-US" sz="4800" dirty="0">
                <a:latin typeface="Times New Roman" panose="02020603050405020304" pitchFamily="18" charset="0"/>
                <a:cs typeface="Times New Roman" panose="02020603050405020304" pitchFamily="18" charset="0"/>
              </a:rPr>
              <a:t>Data types</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38C703-176C-4954-A4C8-DB3FAD7A594F}"/>
              </a:ext>
            </a:extLst>
          </p:cNvPr>
          <p:cNvSpPr>
            <a:spLocks noGrp="1"/>
          </p:cNvSpPr>
          <p:nvPr>
            <p:ph idx="1"/>
          </p:nvPr>
        </p:nvSpPr>
        <p:spPr/>
        <p:txBody>
          <a:bodyPr>
            <a:normAutofit/>
          </a:bodyPr>
          <a:lstStyle/>
          <a:p>
            <a:pPr marL="0" indent="0">
              <a:buNone/>
            </a:pPr>
            <a:endParaRPr lang="en-US" sz="2000" b="1" dirty="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Numeric Data type  - (int, </a:t>
            </a:r>
            <a:r>
              <a:rPr lang="en-US" sz="2000" dirty="0" err="1">
                <a:latin typeface="Times New Roman" panose="02020603050405020304" pitchFamily="18" charset="0"/>
                <a:cs typeface="Times New Roman" panose="02020603050405020304" pitchFamily="18" charset="0"/>
              </a:rPr>
              <a:t>tinyint,smallint,bigint,float,double</a:t>
            </a:r>
            <a:r>
              <a:rPr lang="en-US" sz="2000" dirty="0">
                <a:latin typeface="Times New Roman" panose="02020603050405020304" pitchFamily="18" charset="0"/>
                <a:cs typeface="Times New Roman" panose="02020603050405020304" pitchFamily="18" charset="0"/>
              </a:rPr>
              <a:t>)</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Date Time		   - (</a:t>
            </a:r>
            <a:r>
              <a:rPr lang="en-US" sz="2000" dirty="0" err="1">
                <a:latin typeface="Times New Roman" panose="02020603050405020304" pitchFamily="18" charset="0"/>
                <a:cs typeface="Times New Roman" panose="02020603050405020304" pitchFamily="18" charset="0"/>
              </a:rPr>
              <a:t>date,time,timestamp,datetime,time,year</a:t>
            </a:r>
            <a:r>
              <a:rPr lang="en-US" sz="2000" dirty="0">
                <a:latin typeface="Times New Roman" panose="02020603050405020304" pitchFamily="18" charset="0"/>
                <a:cs typeface="Times New Roman" panose="02020603050405020304" pitchFamily="18" charset="0"/>
              </a:rPr>
              <a:t>)</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String type		   - (</a:t>
            </a:r>
            <a:r>
              <a:rPr lang="en-US" sz="2000" dirty="0" err="1">
                <a:latin typeface="Times New Roman" panose="02020603050405020304" pitchFamily="18" charset="0"/>
                <a:cs typeface="Times New Roman" panose="02020603050405020304" pitchFamily="18" charset="0"/>
              </a:rPr>
              <a:t>varchar,textsize,text,mediumtext,longtext,binary</a:t>
            </a:r>
            <a:r>
              <a:rPr lang="en-US" sz="2000" dirty="0">
                <a:latin typeface="Times New Roman" panose="02020603050405020304" pitchFamily="18" charset="0"/>
                <a:cs typeface="Times New Roman" panose="02020603050405020304" pitchFamily="18" charset="0"/>
              </a:rPr>
              <a:t>)</a:t>
            </a:r>
          </a:p>
          <a:p>
            <a:pPr lvl="1">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Picture saving	   - (</a:t>
            </a:r>
            <a:r>
              <a:rPr lang="en-US" sz="2000" dirty="0" err="1">
                <a:latin typeface="Times New Roman" panose="02020603050405020304" pitchFamily="18" charset="0"/>
                <a:cs typeface="Times New Roman" panose="02020603050405020304" pitchFamily="18" charset="0"/>
              </a:rPr>
              <a:t>blob,tinyblob,mediumblob</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76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5DE1-6CF6-4DFF-A2BD-0EA5290907F1}"/>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SQL queries </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6F8B62-C70D-416C-ABCE-16C8DD83221E}"/>
              </a:ext>
            </a:extLst>
          </p:cNvPr>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To create a Database </a:t>
            </a:r>
          </a:p>
          <a:p>
            <a:pPr marL="0" indent="0">
              <a:buNone/>
            </a:pPr>
            <a:r>
              <a:rPr lang="en-US" sz="2000" dirty="0">
                <a:latin typeface="Times New Roman" panose="02020603050405020304" pitchFamily="18" charset="0"/>
                <a:cs typeface="Times New Roman" panose="02020603050405020304" pitchFamily="18" charset="0"/>
              </a:rPr>
              <a:t>	create Database </a:t>
            </a:r>
            <a:r>
              <a:rPr lang="en-US" sz="2000" dirty="0" err="1">
                <a:latin typeface="Times New Roman" panose="02020603050405020304" pitchFamily="18" charset="0"/>
                <a:cs typeface="Times New Roman" panose="02020603050405020304" pitchFamily="18" charset="0"/>
              </a:rPr>
              <a:t>table_name</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To create a Table</a:t>
            </a:r>
          </a:p>
          <a:p>
            <a:pPr marL="0" indent="0">
              <a:buNone/>
            </a:pPr>
            <a:r>
              <a:rPr lang="en-US" sz="2000" dirty="0">
                <a:latin typeface="Times New Roman" panose="02020603050405020304" pitchFamily="18" charset="0"/>
                <a:cs typeface="Times New Roman" panose="02020603050405020304" pitchFamily="18" charset="0"/>
              </a:rPr>
              <a:t>	create table </a:t>
            </a:r>
            <a:r>
              <a:rPr lang="en-US" sz="2000" dirty="0" err="1">
                <a:latin typeface="Times New Roman" panose="02020603050405020304" pitchFamily="18" charset="0"/>
                <a:cs typeface="Times New Roman" panose="02020603050405020304" pitchFamily="18" charset="0"/>
              </a:rPr>
              <a:t>table_name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id,name,age,gender</a:t>
            </a:r>
            <a:r>
              <a:rPr lang="en-US" sz="2000"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To Alter the Table</a:t>
            </a:r>
          </a:p>
          <a:p>
            <a:pPr marL="0" indent="0">
              <a:buNone/>
            </a:pPr>
            <a:r>
              <a:rPr lang="en-US" sz="2000" dirty="0">
                <a:latin typeface="Times New Roman" panose="02020603050405020304" pitchFamily="18" charset="0"/>
                <a:cs typeface="Times New Roman" panose="02020603050405020304" pitchFamily="18" charset="0"/>
              </a:rPr>
              <a:t>	alter table </a:t>
            </a:r>
            <a:r>
              <a:rPr lang="en-US" sz="2000" dirty="0" err="1">
                <a:latin typeface="Times New Roman" panose="02020603050405020304" pitchFamily="18" charset="0"/>
                <a:cs typeface="Times New Roman" panose="02020603050405020304" pitchFamily="18" charset="0"/>
              </a:rPr>
              <a:t>table_name</a:t>
            </a:r>
            <a:r>
              <a:rPr lang="en-US" sz="2000" dirty="0">
                <a:latin typeface="Times New Roman" panose="02020603050405020304" pitchFamily="18" charset="0"/>
                <a:cs typeface="Times New Roman" panose="02020603050405020304" pitchFamily="18" charset="0"/>
              </a:rPr>
              <a:t> add </a:t>
            </a:r>
            <a:r>
              <a:rPr lang="en-US" sz="2000" dirty="0" err="1">
                <a:latin typeface="Times New Roman" panose="02020603050405020304" pitchFamily="18" charset="0"/>
                <a:cs typeface="Times New Roman" panose="02020603050405020304" pitchFamily="18" charset="0"/>
              </a:rPr>
              <a:t>column_name</a:t>
            </a:r>
            <a:r>
              <a:rPr lang="en-US" sz="2000" dirty="0">
                <a:latin typeface="Times New Roman" panose="02020603050405020304" pitchFamily="18" charset="0"/>
                <a:cs typeface="Times New Roman" panose="02020603050405020304" pitchFamily="18" charset="0"/>
              </a:rPr>
              <a:t> datatype;</a:t>
            </a:r>
          </a:p>
          <a:p>
            <a:pPr marL="0" indent="0">
              <a:buNone/>
            </a:pPr>
            <a:r>
              <a:rPr lang="en-US" sz="2000" b="1" dirty="0">
                <a:latin typeface="Times New Roman" panose="02020603050405020304" pitchFamily="18" charset="0"/>
                <a:cs typeface="Times New Roman" panose="02020603050405020304" pitchFamily="18" charset="0"/>
              </a:rPr>
              <a:t>To truncate the Table</a:t>
            </a:r>
          </a:p>
          <a:p>
            <a:pPr marL="0" indent="0">
              <a:buNone/>
            </a:pPr>
            <a:r>
              <a:rPr lang="en-US" sz="2000" dirty="0">
                <a:latin typeface="Times New Roman" panose="02020603050405020304" pitchFamily="18" charset="0"/>
                <a:cs typeface="Times New Roman" panose="02020603050405020304" pitchFamily="18" charset="0"/>
              </a:rPr>
              <a:t>	truncate </a:t>
            </a:r>
            <a:r>
              <a:rPr lang="en-US" sz="2000" dirty="0" err="1">
                <a:latin typeface="Times New Roman" panose="02020603050405020304" pitchFamily="18" charset="0"/>
                <a:cs typeface="Times New Roman" panose="02020603050405020304" pitchFamily="18" charset="0"/>
              </a:rPr>
              <a:t>table_name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1513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405</TotalTime>
  <Words>2461</Words>
  <Application>Microsoft Office PowerPoint</Application>
  <PresentationFormat>Widescreen</PresentationFormat>
  <Paragraphs>287</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Century Gothic</vt:lpstr>
      <vt:lpstr>Courier New</vt:lpstr>
      <vt:lpstr>Times New Roman</vt:lpstr>
      <vt:lpstr>Wingdings</vt:lpstr>
      <vt:lpstr>Wingdings 3</vt:lpstr>
      <vt:lpstr>Wisp</vt:lpstr>
      <vt:lpstr>LOAN MANAGEMENT SYSTEM </vt:lpstr>
      <vt:lpstr>SQL (Structured Query Language)</vt:lpstr>
      <vt:lpstr>SQL (Structured Query Language)</vt:lpstr>
      <vt:lpstr>SQL (Structured Query Language)</vt:lpstr>
      <vt:lpstr>SQL Statements</vt:lpstr>
      <vt:lpstr>SQL Statements</vt:lpstr>
      <vt:lpstr>SQL Statements</vt:lpstr>
      <vt:lpstr>Data types</vt:lpstr>
      <vt:lpstr>SQL queries </vt:lpstr>
      <vt:lpstr>SQL Queries</vt:lpstr>
      <vt:lpstr>LOAN MANAGEMENT SYSTEM</vt:lpstr>
      <vt:lpstr>Tables Imported </vt:lpstr>
      <vt:lpstr>Tables Imported</vt:lpstr>
      <vt:lpstr>Triggers and Procedures</vt:lpstr>
      <vt:lpstr>Queries</vt:lpstr>
      <vt:lpstr>Queries</vt:lpstr>
      <vt:lpstr>Output</vt:lpstr>
      <vt:lpstr>Queries</vt:lpstr>
      <vt:lpstr>Queries</vt:lpstr>
      <vt:lpstr>Output</vt:lpstr>
      <vt:lpstr>Queries</vt:lpstr>
      <vt:lpstr>Queries</vt:lpstr>
      <vt:lpstr>Queries</vt:lpstr>
      <vt:lpstr>Queries</vt:lpstr>
      <vt:lpstr>Queries</vt:lpstr>
      <vt:lpstr>Queries</vt:lpstr>
      <vt:lpstr>Queries</vt:lpstr>
      <vt:lpstr>Queries</vt:lpstr>
      <vt:lpstr>Output</vt:lpstr>
      <vt:lpstr>Queries</vt:lpstr>
      <vt:lpstr>Queries</vt:lpstr>
      <vt:lpstr>Output</vt:lpstr>
      <vt:lpstr>Queries</vt:lpstr>
      <vt:lpstr>Queries</vt:lpstr>
      <vt:lpstr>Output</vt:lpstr>
      <vt:lpstr>Queries</vt:lpstr>
      <vt:lpstr>Output </vt:lpstr>
      <vt:lpstr>Queries</vt:lpstr>
      <vt:lpstr>Output</vt:lpstr>
      <vt:lpstr>Queries</vt:lpstr>
      <vt:lpstr>Output</vt:lpstr>
      <vt:lpstr>Queries</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40</cp:revision>
  <dcterms:created xsi:type="dcterms:W3CDTF">2025-04-01T14:38:24Z</dcterms:created>
  <dcterms:modified xsi:type="dcterms:W3CDTF">2025-04-04T17:56:17Z</dcterms:modified>
</cp:coreProperties>
</file>