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D6464518-635C-46FA-97C8-E40744869BB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1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2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7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31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05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2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6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3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1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8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4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1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F6D83-CBA0-4900-939A-BB9EA5940D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Proyecto Final APCC</a:t>
            </a:r>
            <a:br>
              <a:rPr lang="es-ES" dirty="0"/>
            </a:br>
            <a:r>
              <a:rPr lang="es-ES" sz="3200" dirty="0"/>
              <a:t>Aplicación de TFQ a Codificación </a:t>
            </a:r>
            <a:r>
              <a:rPr lang="es-ES" sz="3200" dirty="0" err="1"/>
              <a:t>Superdensa</a:t>
            </a:r>
            <a:r>
              <a:rPr lang="es-ES" sz="3200" dirty="0"/>
              <a:t> y </a:t>
            </a:r>
            <a:r>
              <a:rPr lang="es-ES" sz="3200" dirty="0" err="1"/>
              <a:t>Teleportación</a:t>
            </a:r>
            <a:r>
              <a:rPr lang="es-ES" sz="3200" dirty="0"/>
              <a:t> Cuántica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6CEFBB-ED33-4919-90BF-4C7EE10246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Guillermo García Patiño Lenza</a:t>
            </a:r>
          </a:p>
        </p:txBody>
      </p:sp>
    </p:spTree>
    <p:extLst>
      <p:ext uri="{BB962C8B-B14F-4D97-AF65-F5344CB8AC3E}">
        <p14:creationId xmlns:p14="http://schemas.microsoft.com/office/powerpoint/2010/main" val="185449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66570-3705-4E4E-A22D-22506BEBC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Mediciones</a:t>
            </a:r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BEA259CC-F933-4999-B7FD-31ED9AE8F7F3}"/>
              </a:ext>
            </a:extLst>
          </p:cNvPr>
          <p:cNvGrpSpPr/>
          <p:nvPr/>
        </p:nvGrpSpPr>
        <p:grpSpPr>
          <a:xfrm>
            <a:off x="4179139" y="1006388"/>
            <a:ext cx="6701185" cy="2418040"/>
            <a:chOff x="4064016" y="792146"/>
            <a:chExt cx="6701185" cy="241804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CD29A1C3-E832-48DB-9BF0-C3A4F7F88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64016" y="792146"/>
              <a:ext cx="2980698" cy="1139678"/>
            </a:xfrm>
            <a:prstGeom prst="rect">
              <a:avLst/>
            </a:prstGeom>
          </p:spPr>
        </p:pic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0A67A9DD-B2EE-4976-898A-BDFFBD956FEA}"/>
                </a:ext>
              </a:extLst>
            </p:cNvPr>
            <p:cNvSpPr/>
            <p:nvPr/>
          </p:nvSpPr>
          <p:spPr>
            <a:xfrm>
              <a:off x="5321508" y="792146"/>
              <a:ext cx="554636" cy="113967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B88436CA-5E1F-4921-8E70-42BFB6EFA4ED}"/>
                </a:ext>
              </a:extLst>
            </p:cNvPr>
            <p:cNvSpPr/>
            <p:nvPr/>
          </p:nvSpPr>
          <p:spPr>
            <a:xfrm>
              <a:off x="6030633" y="792147"/>
              <a:ext cx="554636" cy="1139677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8B8C45FB-0863-4643-A5DD-9B51D39B1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1760" y="2700528"/>
              <a:ext cx="638264" cy="485843"/>
            </a:xfrm>
            <a:prstGeom prst="rect">
              <a:avLst/>
            </a:prstGeom>
          </p:spPr>
        </p:pic>
        <p:sp>
          <p:nvSpPr>
            <p:cNvPr id="19" name="Flecha: a la derecha 18">
              <a:extLst>
                <a:ext uri="{FF2B5EF4-FFF2-40B4-BE49-F238E27FC236}">
                  <a16:creationId xmlns:a16="http://schemas.microsoft.com/office/drawing/2014/main" id="{4BB31426-43BC-4880-B162-2280BCE5E3DD}"/>
                </a:ext>
              </a:extLst>
            </p:cNvPr>
            <p:cNvSpPr/>
            <p:nvPr/>
          </p:nvSpPr>
          <p:spPr>
            <a:xfrm rot="6900741">
              <a:off x="5205231" y="2241225"/>
              <a:ext cx="638264" cy="1499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Flecha: a la derecha 20">
              <a:extLst>
                <a:ext uri="{FF2B5EF4-FFF2-40B4-BE49-F238E27FC236}">
                  <a16:creationId xmlns:a16="http://schemas.microsoft.com/office/drawing/2014/main" id="{138833FA-1AB6-4726-8BC0-F4A42496D705}"/>
                </a:ext>
              </a:extLst>
            </p:cNvPr>
            <p:cNvSpPr/>
            <p:nvPr/>
          </p:nvSpPr>
          <p:spPr>
            <a:xfrm rot="14699259" flipH="1">
              <a:off x="6191674" y="2239225"/>
              <a:ext cx="638264" cy="1499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ED7405C4-8C1E-4DF3-AAA6-7610A1A1B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9853" y="2676712"/>
              <a:ext cx="685896" cy="533474"/>
            </a:xfrm>
            <a:prstGeom prst="rect">
              <a:avLst/>
            </a:prstGeom>
          </p:spPr>
        </p:pic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24A2C355-6E18-4E3D-9FCF-2856EA0F2E8F}"/>
                </a:ext>
              </a:extLst>
            </p:cNvPr>
            <p:cNvCxnSpPr>
              <a:cxnSpLocks/>
            </p:cNvCxnSpPr>
            <p:nvPr/>
          </p:nvCxnSpPr>
          <p:spPr>
            <a:xfrm>
              <a:off x="6312420" y="2943449"/>
              <a:ext cx="2728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4441D74F-2396-428B-93B7-78F791BC2E45}"/>
                </a:ext>
              </a:extLst>
            </p:cNvPr>
            <p:cNvSpPr/>
            <p:nvPr/>
          </p:nvSpPr>
          <p:spPr>
            <a:xfrm>
              <a:off x="5417851" y="933385"/>
              <a:ext cx="361950" cy="3683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0D844735-F866-4F16-A786-C0DAA0D2563E}"/>
                </a:ext>
              </a:extLst>
            </p:cNvPr>
            <p:cNvSpPr/>
            <p:nvPr/>
          </p:nvSpPr>
          <p:spPr>
            <a:xfrm>
              <a:off x="6030632" y="1361985"/>
              <a:ext cx="554635" cy="552449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CA08538C-B072-4007-8B38-A93B108AD8AE}"/>
                </a:ext>
              </a:extLst>
            </p:cNvPr>
            <p:cNvCxnSpPr>
              <a:stCxn id="28" idx="6"/>
            </p:cNvCxnSpPr>
            <p:nvPr/>
          </p:nvCxnSpPr>
          <p:spPr>
            <a:xfrm flipV="1">
              <a:off x="6585267" y="1361985"/>
              <a:ext cx="1498132" cy="2762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DA72BFE8-E4DA-4113-8392-DD5E0CC39631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5779801" y="1117535"/>
              <a:ext cx="2303598" cy="1580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D502160F-2A39-4611-B1C2-CAC92EEF78E0}"/>
                </a:ext>
              </a:extLst>
            </p:cNvPr>
            <p:cNvSpPr txBox="1"/>
            <p:nvPr/>
          </p:nvSpPr>
          <p:spPr>
            <a:xfrm>
              <a:off x="8083399" y="1068371"/>
              <a:ext cx="18286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/>
                <a:t> Autovalores </a:t>
              </a:r>
            </a:p>
          </p:txBody>
        </p: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746A534D-A86D-4BC5-A05E-E58506DDF941}"/>
                </a:ext>
              </a:extLst>
            </p:cNvPr>
            <p:cNvCxnSpPr/>
            <p:nvPr/>
          </p:nvCxnSpPr>
          <p:spPr>
            <a:xfrm>
              <a:off x="7325749" y="2943449"/>
              <a:ext cx="7576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0988C315-6CCD-4FA9-88CD-C44C11937A45}"/>
                </a:ext>
              </a:extLst>
            </p:cNvPr>
            <p:cNvSpPr txBox="1"/>
            <p:nvPr/>
          </p:nvSpPr>
          <p:spPr>
            <a:xfrm>
              <a:off x="8085453" y="2724706"/>
              <a:ext cx="2679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/>
                <a:t> </a:t>
              </a:r>
              <a:r>
                <a:rPr lang="es-ES" sz="2400" dirty="0" err="1"/>
                <a:t>Autovectores</a:t>
              </a:r>
              <a:r>
                <a:rPr lang="es-ES" sz="2400" dirty="0"/>
                <a:t> </a:t>
              </a:r>
            </a:p>
          </p:txBody>
        </p:sp>
      </p:grp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3C5C4F4-90F2-40D3-9256-0AC3975CEA29}"/>
              </a:ext>
            </a:extLst>
          </p:cNvPr>
          <p:cNvSpPr txBox="1"/>
          <p:nvPr/>
        </p:nvSpPr>
        <p:spPr>
          <a:xfrm>
            <a:off x="3726375" y="3825390"/>
            <a:ext cx="817563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Al medir empleando una de las puertas de Pauli, solo se puede obtener</a:t>
            </a:r>
            <a:br>
              <a:rPr lang="es-ES" sz="2000" dirty="0"/>
            </a:br>
            <a:r>
              <a:rPr lang="es-ES" sz="2000" dirty="0"/>
              <a:t>uno de los autovalores de la matriz.</a:t>
            </a:r>
            <a:br>
              <a:rPr lang="es-ES" sz="2000" dirty="0"/>
            </a:br>
            <a:br>
              <a:rPr lang="es-ES" sz="2000" dirty="0"/>
            </a:b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Cada autovalor está asociado a un </a:t>
            </a:r>
            <a:r>
              <a:rPr lang="es-ES" sz="2000" dirty="0" err="1"/>
              <a:t>autovector</a:t>
            </a:r>
            <a:r>
              <a:rPr lang="es-ES" sz="2000" dirty="0"/>
              <a:t> de la matriz de Pauli que se</a:t>
            </a:r>
            <a:br>
              <a:rPr lang="es-ES" sz="2000" dirty="0"/>
            </a:br>
            <a:r>
              <a:rPr lang="es-ES" sz="2000" dirty="0"/>
              <a:t>use para medir. Para medir en la base computacional, se usa la matriz Z </a:t>
            </a:r>
            <a:br>
              <a:rPr lang="es-ES" sz="2000" dirty="0"/>
            </a:br>
            <a:r>
              <a:rPr lang="es-ES" sz="2000" dirty="0"/>
              <a:t>de Pauli.</a:t>
            </a:r>
          </a:p>
        </p:txBody>
      </p:sp>
    </p:spTree>
    <p:extLst>
      <p:ext uri="{BB962C8B-B14F-4D97-AF65-F5344CB8AC3E}">
        <p14:creationId xmlns:p14="http://schemas.microsoft.com/office/powerpoint/2010/main" val="198968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CBB8C-B83E-4082-8F06-9B5E8EA2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Expectation</a:t>
            </a:r>
            <a:r>
              <a:rPr lang="es-ES" dirty="0"/>
              <a:t> </a:t>
            </a:r>
            <a:r>
              <a:rPr lang="es-ES" dirty="0" err="1"/>
              <a:t>Values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0C7111-D7B0-47F2-ACA5-E9A5E2405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11708"/>
            <a:ext cx="7315200" cy="3512820"/>
          </a:xfrm>
        </p:spPr>
        <p:txBody>
          <a:bodyPr>
            <a:normAutofit lnSpcReduction="10000"/>
          </a:bodyPr>
          <a:lstStyle/>
          <a:p>
            <a:r>
              <a:rPr lang="es-ES" dirty="0"/>
              <a:t>Media de los valores obtenidos tras varias mediciones</a:t>
            </a:r>
            <a:br>
              <a:rPr lang="es-ES" dirty="0"/>
            </a:br>
            <a:endParaRPr lang="es-ES" dirty="0"/>
          </a:p>
          <a:p>
            <a:r>
              <a:rPr lang="es-ES" dirty="0"/>
              <a:t>Para 1 </a:t>
            </a:r>
            <a:r>
              <a:rPr lang="es-ES" dirty="0" err="1"/>
              <a:t>qubit</a:t>
            </a:r>
            <a:r>
              <a:rPr lang="es-ES" dirty="0"/>
              <a:t> es un valor entre -1 y 1</a:t>
            </a:r>
            <a:br>
              <a:rPr lang="es-ES" dirty="0"/>
            </a:br>
            <a:endParaRPr lang="es-ES" dirty="0"/>
          </a:p>
          <a:p>
            <a:r>
              <a:rPr lang="es-ES" dirty="0"/>
              <a:t>Se pueden combinar medidas libremente:</a:t>
            </a:r>
            <a:br>
              <a:rPr lang="es-ES" dirty="0"/>
            </a:br>
            <a:endParaRPr lang="es-ES" dirty="0"/>
          </a:p>
          <a:p>
            <a:pPr lvl="1"/>
            <a:r>
              <a:rPr lang="es-ES" dirty="0"/>
              <a:t>No medir todos los </a:t>
            </a:r>
            <a:r>
              <a:rPr lang="es-ES" dirty="0" err="1"/>
              <a:t>qubits</a:t>
            </a:r>
            <a:br>
              <a:rPr lang="es-ES" dirty="0"/>
            </a:br>
            <a:endParaRPr lang="es-ES" dirty="0"/>
          </a:p>
          <a:p>
            <a:pPr lvl="1"/>
            <a:r>
              <a:rPr lang="es-ES" dirty="0"/>
              <a:t>Multiplicar la medida de un </a:t>
            </a:r>
            <a:r>
              <a:rPr lang="es-ES" dirty="0" err="1"/>
              <a:t>qubit</a:t>
            </a:r>
            <a:r>
              <a:rPr lang="es-ES" dirty="0"/>
              <a:t> por un valor</a:t>
            </a:r>
            <a:br>
              <a:rPr lang="es-ES" dirty="0"/>
            </a:br>
            <a:endParaRPr lang="es-ES" dirty="0"/>
          </a:p>
          <a:p>
            <a:r>
              <a:rPr lang="es-ES" dirty="0"/>
              <a:t>Ejemplo para 2 </a:t>
            </a:r>
            <a:r>
              <a:rPr lang="es-ES" dirty="0" err="1"/>
              <a:t>qubits</a:t>
            </a:r>
            <a:r>
              <a:rPr lang="es-ES" dirty="0"/>
              <a:t>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CBCA90-7BD3-4AA7-8077-659071723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980" y="3727856"/>
            <a:ext cx="4304488" cy="496672"/>
          </a:xfrm>
          <a:prstGeom prst="rect">
            <a:avLst/>
          </a:prstGeom>
        </p:spPr>
      </p:pic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C57DC9B2-4DAE-4896-BBE7-3A282CAFC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631595"/>
              </p:ext>
            </p:extLst>
          </p:nvPr>
        </p:nvGraphicFramePr>
        <p:xfrm>
          <a:off x="4167718" y="4617126"/>
          <a:ext cx="6718299" cy="919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9433">
                  <a:extLst>
                    <a:ext uri="{9D8B030D-6E8A-4147-A177-3AD203B41FA5}">
                      <a16:colId xmlns:a16="http://schemas.microsoft.com/office/drawing/2014/main" val="2864217866"/>
                    </a:ext>
                  </a:extLst>
                </a:gridCol>
                <a:gridCol w="2239433">
                  <a:extLst>
                    <a:ext uri="{9D8B030D-6E8A-4147-A177-3AD203B41FA5}">
                      <a16:colId xmlns:a16="http://schemas.microsoft.com/office/drawing/2014/main" val="86732592"/>
                    </a:ext>
                  </a:extLst>
                </a:gridCol>
                <a:gridCol w="2239433">
                  <a:extLst>
                    <a:ext uri="{9D8B030D-6E8A-4147-A177-3AD203B41FA5}">
                      <a16:colId xmlns:a16="http://schemas.microsoft.com/office/drawing/2014/main" val="1002412586"/>
                    </a:ext>
                  </a:extLst>
                </a:gridCol>
              </a:tblGrid>
              <a:tr h="306522"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q0 / q1</a:t>
                      </a:r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0</a:t>
                      </a:r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1</a:t>
                      </a:r>
                    </a:p>
                  </a:txBody>
                  <a:tcPr marL="75581" marR="75581" marT="37790" marB="37790"/>
                </a:tc>
                <a:extLst>
                  <a:ext uri="{0D108BD9-81ED-4DB2-BD59-A6C34878D82A}">
                    <a16:rowId xmlns:a16="http://schemas.microsoft.com/office/drawing/2014/main" val="3225590984"/>
                  </a:ext>
                </a:extLst>
              </a:tr>
              <a:tr h="306522"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0</a:t>
                      </a:r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2*1 + 1 = 3</a:t>
                      </a:r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2*(-1) + 1 = -1</a:t>
                      </a:r>
                    </a:p>
                  </a:txBody>
                  <a:tcPr marL="75581" marR="75581" marT="37790" marB="37790"/>
                </a:tc>
                <a:extLst>
                  <a:ext uri="{0D108BD9-81ED-4DB2-BD59-A6C34878D82A}">
                    <a16:rowId xmlns:a16="http://schemas.microsoft.com/office/drawing/2014/main" val="2207988691"/>
                  </a:ext>
                </a:extLst>
              </a:tr>
              <a:tr h="306522"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1</a:t>
                      </a:r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2*1 – 1 = 1</a:t>
                      </a:r>
                    </a:p>
                  </a:txBody>
                  <a:tcPr marL="75581" marR="75581" marT="37790" marB="377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2*(-1) – 1 = -3</a:t>
                      </a:r>
                    </a:p>
                  </a:txBody>
                  <a:tcPr marL="75581" marR="75581" marT="37790" marB="37790"/>
                </a:tc>
                <a:extLst>
                  <a:ext uri="{0D108BD9-81ED-4DB2-BD59-A6C34878D82A}">
                    <a16:rowId xmlns:a16="http://schemas.microsoft.com/office/drawing/2014/main" val="699608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806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A221B-8AEB-4E39-8852-AC7D337D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Simulación con </a:t>
            </a:r>
            <a:r>
              <a:rPr lang="es-ES" dirty="0" err="1"/>
              <a:t>Tensorflow</a:t>
            </a:r>
            <a:r>
              <a:rPr lang="es-ES" dirty="0"/>
              <a:t> Quantum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9FFA10-E1DF-4302-86F6-0A888D8DC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829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82904-964C-446E-A0E6-7A0FDCCB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9" y="2574868"/>
            <a:ext cx="2947482" cy="1708263"/>
          </a:xfrm>
        </p:spPr>
        <p:txBody>
          <a:bodyPr/>
          <a:lstStyle/>
          <a:p>
            <a:r>
              <a:rPr lang="es-ES" dirty="0"/>
              <a:t>Simulación con </a:t>
            </a:r>
            <a:r>
              <a:rPr lang="es-ES" dirty="0" err="1"/>
              <a:t>Tensorflow</a:t>
            </a:r>
            <a:r>
              <a:rPr lang="es-ES" dirty="0"/>
              <a:t> Quantum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C7BADA-E05D-41AF-977F-843126D3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326" y="5803899"/>
            <a:ext cx="6689749" cy="932657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Tensorflow</a:t>
            </a:r>
            <a:r>
              <a:rPr lang="es-ES" dirty="0">
                <a:solidFill>
                  <a:schemeClr val="tx1"/>
                </a:solidFill>
              </a:rPr>
              <a:t> Quantum da ‘</a:t>
            </a:r>
            <a:r>
              <a:rPr lang="es-ES" dirty="0" err="1">
                <a:solidFill>
                  <a:schemeClr val="tx1"/>
                </a:solidFill>
              </a:rPr>
              <a:t>expectation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values</a:t>
            </a:r>
            <a:r>
              <a:rPr lang="es-ES" dirty="0">
                <a:solidFill>
                  <a:schemeClr val="tx1"/>
                </a:solidFill>
              </a:rPr>
              <a:t>’ como resultados’</a:t>
            </a:r>
            <a:br>
              <a:rPr lang="es-ES" dirty="0">
                <a:solidFill>
                  <a:schemeClr val="bg1"/>
                </a:solidFill>
              </a:rPr>
            </a:b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9027350-074D-4F3C-924C-7EBD404EDB7D}"/>
              </a:ext>
            </a:extLst>
          </p:cNvPr>
          <p:cNvSpPr txBox="1"/>
          <p:nvPr/>
        </p:nvSpPr>
        <p:spPr>
          <a:xfrm>
            <a:off x="6197600" y="241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43606AB-256E-469D-B488-54C7507E4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916" y="916789"/>
            <a:ext cx="8526065" cy="4763165"/>
          </a:xfrm>
          <a:prstGeom prst="rect">
            <a:avLst/>
          </a:prstGeom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9400D8FA-18C4-4D0F-BB48-410A2B49D9EF}"/>
              </a:ext>
            </a:extLst>
          </p:cNvPr>
          <p:cNvSpPr/>
          <p:nvPr/>
        </p:nvSpPr>
        <p:spPr>
          <a:xfrm>
            <a:off x="4238502" y="2102120"/>
            <a:ext cx="1865037" cy="9934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634183F-1AE3-4A9B-94B0-D48848F5D917}"/>
              </a:ext>
            </a:extLst>
          </p:cNvPr>
          <p:cNvCxnSpPr>
            <a:cxnSpLocks/>
            <a:stCxn id="13" idx="6"/>
            <a:endCxn id="17" idx="1"/>
          </p:cNvCxnSpPr>
          <p:nvPr/>
        </p:nvCxnSpPr>
        <p:spPr>
          <a:xfrm>
            <a:off x="6103539" y="2598829"/>
            <a:ext cx="1343181" cy="30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C20982E-C1A1-441B-900C-6F60B9647661}"/>
              </a:ext>
            </a:extLst>
          </p:cNvPr>
          <p:cNvSpPr txBox="1"/>
          <p:nvPr/>
        </p:nvSpPr>
        <p:spPr>
          <a:xfrm>
            <a:off x="7446720" y="2417194"/>
            <a:ext cx="40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Circuito con 2 parámetros ‘v0’ y ‘v1’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1313D68-47B8-4845-AECF-6DCE916BCD4C}"/>
              </a:ext>
            </a:extLst>
          </p:cNvPr>
          <p:cNvSpPr/>
          <p:nvPr/>
        </p:nvSpPr>
        <p:spPr>
          <a:xfrm>
            <a:off x="4303552" y="3171039"/>
            <a:ext cx="5226342" cy="2579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1" name="Conector: curvado 30">
            <a:extLst>
              <a:ext uri="{FF2B5EF4-FFF2-40B4-BE49-F238E27FC236}">
                <a16:creationId xmlns:a16="http://schemas.microsoft.com/office/drawing/2014/main" id="{7E82D04A-2173-4270-88FE-7CC2556CE79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34380" y="3763786"/>
            <a:ext cx="854132" cy="18455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FE9414B-8236-4D4C-893B-FECC9571F060}"/>
              </a:ext>
            </a:extLst>
          </p:cNvPr>
          <p:cNvSpPr txBox="1"/>
          <p:nvPr/>
        </p:nvSpPr>
        <p:spPr>
          <a:xfrm>
            <a:off x="8279934" y="423131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Matrices (10,2) </a:t>
            </a:r>
          </a:p>
          <a:p>
            <a:r>
              <a:rPr lang="es-ES" dirty="0"/>
              <a:t>Son 10 pares de valores</a:t>
            </a:r>
          </a:p>
        </p:txBody>
      </p:sp>
      <p:cxnSp>
        <p:nvCxnSpPr>
          <p:cNvPr id="38" name="Conector: curvado 37">
            <a:extLst>
              <a:ext uri="{FF2B5EF4-FFF2-40B4-BE49-F238E27FC236}">
                <a16:creationId xmlns:a16="http://schemas.microsoft.com/office/drawing/2014/main" id="{012B2835-E452-45DC-9322-B41726F2758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35025" y="4873784"/>
            <a:ext cx="2818701" cy="352555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5D11D49-B15A-47E6-8039-E24489F6D2BF}"/>
              </a:ext>
            </a:extLst>
          </p:cNvPr>
          <p:cNvSpPr txBox="1"/>
          <p:nvPr/>
        </p:nvSpPr>
        <p:spPr>
          <a:xfrm>
            <a:off x="7369728" y="5159172"/>
            <a:ext cx="396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 resultado para cada par de valores</a:t>
            </a:r>
          </a:p>
        </p:txBody>
      </p:sp>
    </p:spTree>
    <p:extLst>
      <p:ext uri="{BB962C8B-B14F-4D97-AF65-F5344CB8AC3E}">
        <p14:creationId xmlns:p14="http://schemas.microsoft.com/office/powerpoint/2010/main" val="1526535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B65E8-1CC6-4C0A-89AA-8A97808A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Construcción y Entrenamiento de Redes Neuronales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B7CB43-1712-451E-BDA5-4A93F0EE4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1065486"/>
          </a:xfrm>
        </p:spPr>
        <p:txBody>
          <a:bodyPr>
            <a:normAutofit/>
          </a:bodyPr>
          <a:lstStyle/>
          <a:p>
            <a:r>
              <a:rPr lang="es-ES" u="sng" dirty="0"/>
              <a:t>Ejemplo:</a:t>
            </a:r>
            <a:r>
              <a:rPr lang="es-ES" dirty="0"/>
              <a:t> en la codificación </a:t>
            </a:r>
            <a:r>
              <a:rPr lang="es-ES" dirty="0" err="1"/>
              <a:t>superdensa</a:t>
            </a:r>
            <a:r>
              <a:rPr lang="es-ES" dirty="0"/>
              <a:t>, aprender qué puertas tiene que aplicar Bob dependiendo de los bits que quiere transmitir Alice</a:t>
            </a: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3161956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3DCFF-32EA-4906-A31F-EF9988B1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11" y="1138210"/>
            <a:ext cx="3347228" cy="444904"/>
          </a:xfrm>
        </p:spPr>
        <p:txBody>
          <a:bodyPr>
            <a:normAutofit fontScale="90000"/>
          </a:bodyPr>
          <a:lstStyle/>
          <a:p>
            <a:r>
              <a:rPr lang="es-ES" dirty="0"/>
              <a:t>Modelo híbrido clásico - cuántico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178FD61-79DB-442B-B3B1-C1AEA2F4D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1179" y="1583114"/>
            <a:ext cx="7132154" cy="2901000"/>
          </a:xfr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B353349A-BCD1-4AE5-BD8F-8946F7D0E23C}"/>
              </a:ext>
            </a:extLst>
          </p:cNvPr>
          <p:cNvGrpSpPr/>
          <p:nvPr/>
        </p:nvGrpSpPr>
        <p:grpSpPr>
          <a:xfrm>
            <a:off x="3585218" y="607434"/>
            <a:ext cx="7884076" cy="5329676"/>
            <a:chOff x="3585218" y="607434"/>
            <a:chExt cx="7884076" cy="5329676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5FBF825C-6D0A-4F48-A5F8-9D1555FCA997}"/>
                </a:ext>
              </a:extLst>
            </p:cNvPr>
            <p:cNvSpPr/>
            <p:nvPr/>
          </p:nvSpPr>
          <p:spPr>
            <a:xfrm>
              <a:off x="5500017" y="1583114"/>
              <a:ext cx="3573625" cy="215537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A526793-4485-4A36-BFC6-6B33D1F3F3EF}"/>
                </a:ext>
              </a:extLst>
            </p:cNvPr>
            <p:cNvSpPr/>
            <p:nvPr/>
          </p:nvSpPr>
          <p:spPr>
            <a:xfrm>
              <a:off x="6216242" y="3487381"/>
              <a:ext cx="2231472" cy="8666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D827BEA6-C46F-4B38-844A-3140D91410FB}"/>
                </a:ext>
              </a:extLst>
            </p:cNvPr>
            <p:cNvSpPr/>
            <p:nvPr/>
          </p:nvSpPr>
          <p:spPr>
            <a:xfrm>
              <a:off x="4196551" y="3546104"/>
              <a:ext cx="2263158" cy="771787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24DBE65E-2F03-4B6A-B1CB-D550F8CA4463}"/>
                </a:ext>
              </a:extLst>
            </p:cNvPr>
            <p:cNvSpPr txBox="1"/>
            <p:nvPr/>
          </p:nvSpPr>
          <p:spPr>
            <a:xfrm>
              <a:off x="6618216" y="1185535"/>
              <a:ext cx="1337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Controlador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5F761079-5DAB-436C-A577-574AB2C0EE9C}"/>
                </a:ext>
              </a:extLst>
            </p:cNvPr>
            <p:cNvSpPr txBox="1"/>
            <p:nvPr/>
          </p:nvSpPr>
          <p:spPr>
            <a:xfrm>
              <a:off x="6656688" y="4512361"/>
              <a:ext cx="1260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Circuito</a:t>
              </a:r>
            </a:p>
            <a:p>
              <a:r>
                <a:rPr lang="es-ES" dirty="0"/>
                <a:t>Controlado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01B129BE-4907-4C10-9B49-DB5E4130F57F}"/>
                </a:ext>
              </a:extLst>
            </p:cNvPr>
            <p:cNvSpPr txBox="1"/>
            <p:nvPr/>
          </p:nvSpPr>
          <p:spPr>
            <a:xfrm>
              <a:off x="4676349" y="4450652"/>
              <a:ext cx="13035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Circuido de </a:t>
              </a:r>
            </a:p>
            <a:p>
              <a:r>
                <a:rPr lang="es-ES" dirty="0"/>
                <a:t>Entrada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8FB16FF2-89B0-4E92-AF1A-A6D9148CF3D8}"/>
                </a:ext>
              </a:extLst>
            </p:cNvPr>
            <p:cNvSpPr/>
            <p:nvPr/>
          </p:nvSpPr>
          <p:spPr>
            <a:xfrm>
              <a:off x="3585218" y="1037651"/>
              <a:ext cx="7884076" cy="48994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56EF2241-357D-409D-8C5F-864633348091}"/>
                </a:ext>
              </a:extLst>
            </p:cNvPr>
            <p:cNvSpPr txBox="1"/>
            <p:nvPr/>
          </p:nvSpPr>
          <p:spPr>
            <a:xfrm>
              <a:off x="6782523" y="607434"/>
              <a:ext cx="1963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Modelo</a:t>
              </a:r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4E859CF-D470-4AD8-AE9F-F31D0D8023E2}"/>
              </a:ext>
            </a:extLst>
          </p:cNvPr>
          <p:cNvSpPr txBox="1"/>
          <p:nvPr/>
        </p:nvSpPr>
        <p:spPr>
          <a:xfrm>
            <a:off x="145711" y="1946246"/>
            <a:ext cx="31559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>
                <a:solidFill>
                  <a:schemeClr val="bg1"/>
                </a:solidFill>
              </a:rPr>
              <a:t>Controlador : </a:t>
            </a:r>
            <a:r>
              <a:rPr lang="es-ES" dirty="0">
                <a:solidFill>
                  <a:schemeClr val="bg1"/>
                </a:solidFill>
              </a:rPr>
              <a:t>recibe un comando y calcula los valores para producir la salida asignada al comando</a:t>
            </a:r>
            <a:br>
              <a:rPr lang="es-ES" dirty="0">
                <a:solidFill>
                  <a:schemeClr val="bg1"/>
                </a:solidFill>
              </a:rPr>
            </a:b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>
                <a:solidFill>
                  <a:schemeClr val="bg1"/>
                </a:solidFill>
              </a:rPr>
              <a:t>Circuito Controlado : </a:t>
            </a:r>
            <a:r>
              <a:rPr lang="es-ES" dirty="0">
                <a:solidFill>
                  <a:schemeClr val="bg1"/>
                </a:solidFill>
              </a:rPr>
              <a:t>produce una salida de acuerdo a los parámetros que asigna el controlador</a:t>
            </a:r>
            <a:br>
              <a:rPr lang="es-ES" dirty="0">
                <a:solidFill>
                  <a:schemeClr val="bg1"/>
                </a:solidFill>
              </a:rPr>
            </a:b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>
                <a:solidFill>
                  <a:schemeClr val="bg1"/>
                </a:solidFill>
              </a:rPr>
              <a:t>Circuito de Entrada : </a:t>
            </a:r>
            <a:r>
              <a:rPr lang="es-ES" dirty="0">
                <a:solidFill>
                  <a:schemeClr val="bg1"/>
                </a:solidFill>
              </a:rPr>
              <a:t>produce la entrada para el circuito controlado</a:t>
            </a:r>
          </a:p>
        </p:txBody>
      </p:sp>
    </p:spTree>
    <p:extLst>
      <p:ext uri="{BB962C8B-B14F-4D97-AF65-F5344CB8AC3E}">
        <p14:creationId xmlns:p14="http://schemas.microsoft.com/office/powerpoint/2010/main" val="1620184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8F1DB-ECE0-4AEC-A972-F5107D178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844" y="923558"/>
            <a:ext cx="2947482" cy="981800"/>
          </a:xfrm>
        </p:spPr>
        <p:txBody>
          <a:bodyPr>
            <a:normAutofit fontScale="90000"/>
          </a:bodyPr>
          <a:lstStyle/>
          <a:p>
            <a:r>
              <a:rPr lang="es-ES" dirty="0"/>
              <a:t>Modelo híbrido clásico- cuántico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7ED165-421A-4E68-B417-D221C1301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80176"/>
            <a:ext cx="7315200" cy="5385732"/>
          </a:xfrm>
        </p:spPr>
        <p:txBody>
          <a:bodyPr>
            <a:normAutofit fontScale="85000" lnSpcReduction="20000"/>
          </a:bodyPr>
          <a:lstStyle/>
          <a:p>
            <a:r>
              <a:rPr lang="es-ES" sz="2900" dirty="0"/>
              <a:t>Definición de entrada de comandos y de circuito :</a:t>
            </a: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endParaRPr lang="es-ES" dirty="0"/>
          </a:p>
          <a:p>
            <a:r>
              <a:rPr lang="es-ES" sz="2900" dirty="0"/>
              <a:t>Construcción del controlador :</a:t>
            </a: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036DFA2-49E2-4630-9B5C-F2B9E3E73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255" y="1173167"/>
            <a:ext cx="3405988" cy="61927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536EBAC-6B01-4FFC-8B16-ECC65E3AE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243" y="2185428"/>
            <a:ext cx="1714739" cy="80973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8369FCE-84EF-4D11-94A4-450E6D24E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7034" y="2290464"/>
            <a:ext cx="3229426" cy="800212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A655181E-81A3-4920-85E4-8DB02710D0C9}"/>
              </a:ext>
            </a:extLst>
          </p:cNvPr>
          <p:cNvSpPr txBox="1"/>
          <p:nvPr/>
        </p:nvSpPr>
        <p:spPr>
          <a:xfrm>
            <a:off x="4748972" y="173817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Entrada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171C2D0-2B4E-4FF7-A8FD-9D501180F505}"/>
              </a:ext>
            </a:extLst>
          </p:cNvPr>
          <p:cNvSpPr txBox="1"/>
          <p:nvPr/>
        </p:nvSpPr>
        <p:spPr>
          <a:xfrm>
            <a:off x="9431606" y="1905358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Controlado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69624218-1AC9-4C6C-9D38-048F6ED50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545" y="5193643"/>
            <a:ext cx="3400900" cy="724001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3110A43F-6C03-41BA-B64F-3AD68CA994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0356" y="4886874"/>
            <a:ext cx="6839905" cy="142895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B4DC7F9A-CBB2-44D7-A499-5FC51ED78B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6625" y="6103133"/>
            <a:ext cx="2429214" cy="323895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42328EC6-9898-42F8-A2DF-DF44A351F4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0332" y="3566810"/>
            <a:ext cx="3982827" cy="273819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109666CC-BCB0-4C5A-9E9E-89F28CC7C3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79785" y="3087325"/>
            <a:ext cx="2772162" cy="333422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E03D7C97-4BD2-4899-97D0-74284021C5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9097" y="3089403"/>
            <a:ext cx="4810517" cy="216287"/>
          </a:xfrm>
          <a:prstGeom prst="rect">
            <a:avLst/>
          </a:prstGeom>
        </p:spPr>
      </p:pic>
      <p:grpSp>
        <p:nvGrpSpPr>
          <p:cNvPr id="43" name="Grupo 42">
            <a:extLst>
              <a:ext uri="{FF2B5EF4-FFF2-40B4-BE49-F238E27FC236}">
                <a16:creationId xmlns:a16="http://schemas.microsoft.com/office/drawing/2014/main" id="{6B20BE20-F258-40B2-882C-ACC9CFA88FD9}"/>
              </a:ext>
            </a:extLst>
          </p:cNvPr>
          <p:cNvGrpSpPr/>
          <p:nvPr/>
        </p:nvGrpSpPr>
        <p:grpSpPr>
          <a:xfrm>
            <a:off x="69288" y="4134609"/>
            <a:ext cx="3183725" cy="1188128"/>
            <a:chOff x="116466" y="4604392"/>
            <a:chExt cx="3183725" cy="1188128"/>
          </a:xfrm>
        </p:grpSpPr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C5F8A54B-E57E-4624-8C89-A7810B0CF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4298" y="4674716"/>
              <a:ext cx="3095893" cy="1037853"/>
            </a:xfrm>
            <a:prstGeom prst="rect">
              <a:avLst/>
            </a:prstGeom>
          </p:spPr>
        </p:pic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DA09B566-2D4A-4DCC-BF84-E34B875622F6}"/>
                </a:ext>
              </a:extLst>
            </p:cNvPr>
            <p:cNvSpPr/>
            <p:nvPr/>
          </p:nvSpPr>
          <p:spPr>
            <a:xfrm>
              <a:off x="116466" y="4604392"/>
              <a:ext cx="1892927" cy="75197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D1D595E2-43B2-42FA-928E-98C5819AB566}"/>
                </a:ext>
              </a:extLst>
            </p:cNvPr>
            <p:cNvSpPr/>
            <p:nvPr/>
          </p:nvSpPr>
          <p:spPr>
            <a:xfrm>
              <a:off x="1667934" y="4958321"/>
              <a:ext cx="1612753" cy="473754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E02D2919-1C4A-4423-A681-4F4645EF4B26}"/>
                </a:ext>
              </a:extLst>
            </p:cNvPr>
            <p:cNvSpPr/>
            <p:nvPr/>
          </p:nvSpPr>
          <p:spPr>
            <a:xfrm>
              <a:off x="747710" y="5318766"/>
              <a:ext cx="2222920" cy="47375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92B9BA0A-1E1E-477D-B29D-B50CA58DCDBB}"/>
              </a:ext>
            </a:extLst>
          </p:cNvPr>
          <p:cNvGrpSpPr/>
          <p:nvPr/>
        </p:nvGrpSpPr>
        <p:grpSpPr>
          <a:xfrm>
            <a:off x="221844" y="2092556"/>
            <a:ext cx="3009629" cy="1381273"/>
            <a:chOff x="221844" y="1923621"/>
            <a:chExt cx="3009629" cy="1381273"/>
          </a:xfrm>
        </p:grpSpPr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E37F5FC0-990F-40BF-80F7-808BD709A6BC}"/>
                </a:ext>
              </a:extLst>
            </p:cNvPr>
            <p:cNvGrpSpPr/>
            <p:nvPr/>
          </p:nvGrpSpPr>
          <p:grpSpPr>
            <a:xfrm>
              <a:off x="221844" y="1928716"/>
              <a:ext cx="3009629" cy="1376178"/>
              <a:chOff x="3753965" y="2776073"/>
              <a:chExt cx="3009629" cy="1376178"/>
            </a:xfrm>
          </p:grpSpPr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FFD30E97-95C9-4EFD-A39A-5118185196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53965" y="2776073"/>
                <a:ext cx="3009629" cy="1305854"/>
              </a:xfrm>
              <a:prstGeom prst="rect">
                <a:avLst/>
              </a:prstGeom>
            </p:spPr>
          </p:pic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0989318E-7377-44CB-BBBE-5930D8AF5615}"/>
                  </a:ext>
                </a:extLst>
              </p:cNvPr>
              <p:cNvSpPr/>
              <p:nvPr/>
            </p:nvSpPr>
            <p:spPr>
              <a:xfrm>
                <a:off x="3869268" y="3590488"/>
                <a:ext cx="929235" cy="561763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53CC4022-8DD0-4721-B43E-4A571C7B77E6}"/>
                  </a:ext>
                </a:extLst>
              </p:cNvPr>
              <p:cNvSpPr/>
              <p:nvPr/>
            </p:nvSpPr>
            <p:spPr>
              <a:xfrm>
                <a:off x="4735438" y="3625649"/>
                <a:ext cx="929235" cy="49143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16D8DC16-70A1-4785-BEAC-8CCDFB0F1894}"/>
                </a:ext>
              </a:extLst>
            </p:cNvPr>
            <p:cNvSpPr/>
            <p:nvPr/>
          </p:nvSpPr>
          <p:spPr>
            <a:xfrm>
              <a:off x="1046246" y="1923621"/>
              <a:ext cx="1243376" cy="99692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969096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0B409-74B7-4507-8A3C-E05397E28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30" y="1056725"/>
            <a:ext cx="2947482" cy="1401249"/>
          </a:xfrm>
        </p:spPr>
        <p:txBody>
          <a:bodyPr>
            <a:normAutofit fontScale="90000"/>
          </a:bodyPr>
          <a:lstStyle/>
          <a:p>
            <a:r>
              <a:rPr lang="es-ES" dirty="0"/>
              <a:t>Modelo híbrido clásico-cuántico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7AFABD-8704-4FE7-B608-B57D5ADB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2743" y="889233"/>
            <a:ext cx="7315200" cy="6073628"/>
          </a:xfrm>
        </p:spPr>
        <p:txBody>
          <a:bodyPr>
            <a:normAutofit/>
          </a:bodyPr>
          <a:lstStyle/>
          <a:p>
            <a:r>
              <a:rPr lang="es-ES" dirty="0"/>
              <a:t>Conectar Controlador a Circuito Controlado:</a:t>
            </a:r>
            <a:br>
              <a:rPr lang="es-ES" dirty="0"/>
            </a:br>
            <a:br>
              <a:rPr lang="es-ES" dirty="0"/>
            </a:br>
            <a:endParaRPr lang="es-ES" dirty="0"/>
          </a:p>
          <a:p>
            <a:r>
              <a:rPr lang="es-ES" dirty="0"/>
              <a:t>Definición del modelo</a:t>
            </a:r>
          </a:p>
          <a:p>
            <a:pPr marL="0" indent="0">
              <a:buNone/>
            </a:pP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	Buscamos obtener los parámetros</a:t>
            </a:r>
          </a:p>
          <a:p>
            <a:pPr marL="0" indent="0">
              <a:buNone/>
            </a:pPr>
            <a:r>
              <a:rPr lang="es-ES" dirty="0"/>
              <a:t>                                    v0 y v1 optimizados por el controlador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238DB5-B3AC-47FB-A8DE-FDFED3455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30" y="2549282"/>
            <a:ext cx="2947482" cy="1153908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D56E354F-CE1F-46A3-AF27-037CFA518E88}"/>
              </a:ext>
            </a:extLst>
          </p:cNvPr>
          <p:cNvSpPr/>
          <p:nvPr/>
        </p:nvSpPr>
        <p:spPr>
          <a:xfrm>
            <a:off x="1084057" y="2549282"/>
            <a:ext cx="1180970" cy="11539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D036D14-4E6B-41FE-B767-7F9CBE2D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013" y="1369271"/>
            <a:ext cx="4058216" cy="33342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CE60DDE-9009-43E3-8B7E-32AD68F47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754" y="2358755"/>
            <a:ext cx="6649378" cy="38105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92BC47C-38B7-425D-8A39-785EB5F68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530" y="4280481"/>
            <a:ext cx="2987217" cy="1041537"/>
          </a:xfrm>
          <a:prstGeom prst="rect">
            <a:avLst/>
          </a:prstGeom>
        </p:spPr>
      </p:pic>
      <p:grpSp>
        <p:nvGrpSpPr>
          <p:cNvPr id="154" name="Grupo 153">
            <a:extLst>
              <a:ext uri="{FF2B5EF4-FFF2-40B4-BE49-F238E27FC236}">
                <a16:creationId xmlns:a16="http://schemas.microsoft.com/office/drawing/2014/main" id="{DB5A1FF8-624B-40EE-8C36-A4D5025DED40}"/>
              </a:ext>
            </a:extLst>
          </p:cNvPr>
          <p:cNvGrpSpPr/>
          <p:nvPr/>
        </p:nvGrpSpPr>
        <p:grpSpPr>
          <a:xfrm>
            <a:off x="5402182" y="2938249"/>
            <a:ext cx="4096322" cy="2437748"/>
            <a:chOff x="5402182" y="2990456"/>
            <a:chExt cx="4096322" cy="2437748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0442DEC9-DAE6-4AE1-98B5-B2795F6B5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02182" y="4570834"/>
              <a:ext cx="4096322" cy="857370"/>
            </a:xfrm>
            <a:prstGeom prst="rect">
              <a:avLst/>
            </a:prstGeom>
          </p:spPr>
        </p:pic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1B5E9112-6CE1-41F7-8A64-734D6264BDF8}"/>
                </a:ext>
              </a:extLst>
            </p:cNvPr>
            <p:cNvSpPr/>
            <p:nvPr/>
          </p:nvSpPr>
          <p:spPr>
            <a:xfrm>
              <a:off x="6928283" y="4172680"/>
              <a:ext cx="234892" cy="2348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55B5E066-3846-480F-AD3E-FA4929021D87}"/>
                </a:ext>
              </a:extLst>
            </p:cNvPr>
            <p:cNvSpPr/>
            <p:nvPr/>
          </p:nvSpPr>
          <p:spPr>
            <a:xfrm>
              <a:off x="7114085" y="3629951"/>
              <a:ext cx="234892" cy="2348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4C0795E7-9316-42E9-9877-113A98EA91C6}"/>
                </a:ext>
              </a:extLst>
            </p:cNvPr>
            <p:cNvSpPr/>
            <p:nvPr/>
          </p:nvSpPr>
          <p:spPr>
            <a:xfrm>
              <a:off x="6711320" y="3611072"/>
              <a:ext cx="234892" cy="2348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4DCAEF8C-C8F7-495A-A01C-0B552F0C003C}"/>
                </a:ext>
              </a:extLst>
            </p:cNvPr>
            <p:cNvSpPr/>
            <p:nvPr/>
          </p:nvSpPr>
          <p:spPr>
            <a:xfrm>
              <a:off x="5523990" y="3611072"/>
              <a:ext cx="234892" cy="2348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6B71922E-1D64-424D-AD17-7281DCBB74C3}"/>
                </a:ext>
              </a:extLst>
            </p:cNvPr>
            <p:cNvSpPr/>
            <p:nvPr/>
          </p:nvSpPr>
          <p:spPr>
            <a:xfrm>
              <a:off x="5905790" y="3611072"/>
              <a:ext cx="234892" cy="2348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248E1FB7-7AAA-424C-9B2E-04021B551EA0}"/>
                </a:ext>
              </a:extLst>
            </p:cNvPr>
            <p:cNvSpPr/>
            <p:nvPr/>
          </p:nvSpPr>
          <p:spPr>
            <a:xfrm>
              <a:off x="6308555" y="3611072"/>
              <a:ext cx="234892" cy="2348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B500BFB2-2356-462F-AEB4-49624CEE5DD5}"/>
                </a:ext>
              </a:extLst>
            </p:cNvPr>
            <p:cNvSpPr/>
            <p:nvPr/>
          </p:nvSpPr>
          <p:spPr>
            <a:xfrm>
              <a:off x="7481945" y="4172680"/>
              <a:ext cx="234892" cy="2348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700D31FF-0E0B-447F-8552-02B99CC35A4B}"/>
                </a:ext>
              </a:extLst>
            </p:cNvPr>
            <p:cNvSpPr/>
            <p:nvPr/>
          </p:nvSpPr>
          <p:spPr>
            <a:xfrm>
              <a:off x="9072040" y="3644408"/>
              <a:ext cx="234892" cy="2348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4905D792-80C7-4C52-9C0B-03F17820D852}"/>
                </a:ext>
              </a:extLst>
            </p:cNvPr>
            <p:cNvSpPr/>
            <p:nvPr/>
          </p:nvSpPr>
          <p:spPr>
            <a:xfrm>
              <a:off x="8669275" y="3625529"/>
              <a:ext cx="234892" cy="2348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BC5B014C-4033-4202-8CE5-9BE31151F82E}"/>
                </a:ext>
              </a:extLst>
            </p:cNvPr>
            <p:cNvSpPr/>
            <p:nvPr/>
          </p:nvSpPr>
          <p:spPr>
            <a:xfrm>
              <a:off x="7481945" y="3625529"/>
              <a:ext cx="234892" cy="2348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6903E1A1-3CB6-4D79-BF28-B0E96744D350}"/>
                </a:ext>
              </a:extLst>
            </p:cNvPr>
            <p:cNvSpPr/>
            <p:nvPr/>
          </p:nvSpPr>
          <p:spPr>
            <a:xfrm>
              <a:off x="7863745" y="3625529"/>
              <a:ext cx="234892" cy="2348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ABD7A192-E90F-4F8E-B81F-B53B8EA85653}"/>
                </a:ext>
              </a:extLst>
            </p:cNvPr>
            <p:cNvSpPr/>
            <p:nvPr/>
          </p:nvSpPr>
          <p:spPr>
            <a:xfrm>
              <a:off x="8266510" y="3625529"/>
              <a:ext cx="234892" cy="2348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7319AA0-137D-434A-8487-C44F84FCB29F}"/>
                </a:ext>
              </a:extLst>
            </p:cNvPr>
            <p:cNvSpPr/>
            <p:nvPr/>
          </p:nvSpPr>
          <p:spPr>
            <a:xfrm>
              <a:off x="7247053" y="2990456"/>
              <a:ext cx="234892" cy="2348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B0746632-4E2D-4D53-85CB-40AC5B7A00EF}"/>
                </a:ext>
              </a:extLst>
            </p:cNvPr>
            <p:cNvCxnSpPr>
              <a:stCxn id="34" idx="2"/>
              <a:endCxn id="24" idx="7"/>
            </p:cNvCxnSpPr>
            <p:nvPr/>
          </p:nvCxnSpPr>
          <p:spPr>
            <a:xfrm flipH="1">
              <a:off x="5724483" y="3107902"/>
              <a:ext cx="1522570" cy="537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7B28E723-C17D-47F3-B319-15A2C255CC1D}"/>
                </a:ext>
              </a:extLst>
            </p:cNvPr>
            <p:cNvCxnSpPr>
              <a:cxnSpLocks/>
              <a:stCxn id="34" idx="2"/>
              <a:endCxn id="25" idx="0"/>
            </p:cNvCxnSpPr>
            <p:nvPr/>
          </p:nvCxnSpPr>
          <p:spPr>
            <a:xfrm flipH="1">
              <a:off x="6023236" y="3107902"/>
              <a:ext cx="1223817" cy="5031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ACE98922-1ADC-48D1-A58C-BA0D4DAC8B15}"/>
                </a:ext>
              </a:extLst>
            </p:cNvPr>
            <p:cNvCxnSpPr>
              <a:cxnSpLocks/>
              <a:stCxn id="34" idx="2"/>
              <a:endCxn id="26" idx="0"/>
            </p:cNvCxnSpPr>
            <p:nvPr/>
          </p:nvCxnSpPr>
          <p:spPr>
            <a:xfrm flipH="1">
              <a:off x="6426001" y="3107902"/>
              <a:ext cx="821052" cy="5031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03DEAE4B-157A-4C43-827B-34BF08335342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 flipH="1">
              <a:off x="6828766" y="3116027"/>
              <a:ext cx="402765" cy="49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4FD48F04-88CA-45FD-B798-79016BB46111}"/>
                </a:ext>
              </a:extLst>
            </p:cNvPr>
            <p:cNvCxnSpPr>
              <a:cxnSpLocks/>
              <a:stCxn id="34" idx="2"/>
              <a:endCxn id="22" idx="0"/>
            </p:cNvCxnSpPr>
            <p:nvPr/>
          </p:nvCxnSpPr>
          <p:spPr>
            <a:xfrm flipH="1">
              <a:off x="7231531" y="3107902"/>
              <a:ext cx="15522" cy="522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0ACE4D47-0706-4DD4-B6CE-C743C4D2F220}"/>
                </a:ext>
              </a:extLst>
            </p:cNvPr>
            <p:cNvCxnSpPr>
              <a:cxnSpLocks/>
              <a:stCxn id="34" idx="6"/>
              <a:endCxn id="31" idx="0"/>
            </p:cNvCxnSpPr>
            <p:nvPr/>
          </p:nvCxnSpPr>
          <p:spPr>
            <a:xfrm>
              <a:off x="7481945" y="3107902"/>
              <a:ext cx="117446" cy="5176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D2DD9D25-3681-465A-8423-1318D2785C21}"/>
                </a:ext>
              </a:extLst>
            </p:cNvPr>
            <p:cNvCxnSpPr>
              <a:cxnSpLocks/>
              <a:stCxn id="34" idx="6"/>
              <a:endCxn id="32" idx="0"/>
            </p:cNvCxnSpPr>
            <p:nvPr/>
          </p:nvCxnSpPr>
          <p:spPr>
            <a:xfrm>
              <a:off x="7481945" y="3107902"/>
              <a:ext cx="499246" cy="5176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C2940059-A6BF-4C48-955D-555FDAD5C485}"/>
                </a:ext>
              </a:extLst>
            </p:cNvPr>
            <p:cNvCxnSpPr>
              <a:cxnSpLocks/>
              <a:stCxn id="34" idx="6"/>
              <a:endCxn id="33" idx="0"/>
            </p:cNvCxnSpPr>
            <p:nvPr/>
          </p:nvCxnSpPr>
          <p:spPr>
            <a:xfrm>
              <a:off x="7481945" y="3107902"/>
              <a:ext cx="902011" cy="5176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6219EFD8-D529-4C34-9D9D-A179712FE42F}"/>
                </a:ext>
              </a:extLst>
            </p:cNvPr>
            <p:cNvCxnSpPr>
              <a:cxnSpLocks/>
              <a:stCxn id="34" idx="6"/>
              <a:endCxn id="30" idx="0"/>
            </p:cNvCxnSpPr>
            <p:nvPr/>
          </p:nvCxnSpPr>
          <p:spPr>
            <a:xfrm>
              <a:off x="7481945" y="3107902"/>
              <a:ext cx="1304776" cy="5176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7D66B6B2-0439-495E-9121-9506FB0A055B}"/>
                </a:ext>
              </a:extLst>
            </p:cNvPr>
            <p:cNvCxnSpPr>
              <a:cxnSpLocks/>
              <a:stCxn id="34" idx="6"/>
              <a:endCxn id="29" idx="0"/>
            </p:cNvCxnSpPr>
            <p:nvPr/>
          </p:nvCxnSpPr>
          <p:spPr>
            <a:xfrm>
              <a:off x="7481945" y="3107902"/>
              <a:ext cx="1707541" cy="536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4E43E092-F401-4DE1-8EFF-C75C39DD075F}"/>
                </a:ext>
              </a:extLst>
            </p:cNvPr>
            <p:cNvCxnSpPr>
              <a:cxnSpLocks/>
              <a:stCxn id="28" idx="0"/>
              <a:endCxn id="29" idx="4"/>
            </p:cNvCxnSpPr>
            <p:nvPr/>
          </p:nvCxnSpPr>
          <p:spPr>
            <a:xfrm flipV="1">
              <a:off x="7599391" y="3879300"/>
              <a:ext cx="1590095" cy="293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EB3E8017-D4F7-40B2-880D-175004DDB04A}"/>
                </a:ext>
              </a:extLst>
            </p:cNvPr>
            <p:cNvCxnSpPr>
              <a:cxnSpLocks/>
              <a:stCxn id="18" idx="0"/>
              <a:endCxn id="29" idx="4"/>
            </p:cNvCxnSpPr>
            <p:nvPr/>
          </p:nvCxnSpPr>
          <p:spPr>
            <a:xfrm flipV="1">
              <a:off x="7045729" y="3879300"/>
              <a:ext cx="2143757" cy="293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381D823C-7E2F-409C-AF27-8B3CB581417F}"/>
                </a:ext>
              </a:extLst>
            </p:cNvPr>
            <p:cNvCxnSpPr>
              <a:cxnSpLocks/>
              <a:stCxn id="28" idx="0"/>
              <a:endCxn id="30" idx="4"/>
            </p:cNvCxnSpPr>
            <p:nvPr/>
          </p:nvCxnSpPr>
          <p:spPr>
            <a:xfrm flipV="1">
              <a:off x="7599391" y="3860421"/>
              <a:ext cx="1187330" cy="312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4C0898D2-C15F-4585-971D-8169A9E82962}"/>
                </a:ext>
              </a:extLst>
            </p:cNvPr>
            <p:cNvCxnSpPr>
              <a:cxnSpLocks/>
              <a:stCxn id="18" idx="0"/>
              <a:endCxn id="30" idx="4"/>
            </p:cNvCxnSpPr>
            <p:nvPr/>
          </p:nvCxnSpPr>
          <p:spPr>
            <a:xfrm flipV="1">
              <a:off x="7045729" y="3860421"/>
              <a:ext cx="1740992" cy="312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1E146835-7FF4-4EFC-B3EC-BE9794B68202}"/>
                </a:ext>
              </a:extLst>
            </p:cNvPr>
            <p:cNvCxnSpPr>
              <a:cxnSpLocks/>
              <a:stCxn id="28" idx="0"/>
              <a:endCxn id="33" idx="4"/>
            </p:cNvCxnSpPr>
            <p:nvPr/>
          </p:nvCxnSpPr>
          <p:spPr>
            <a:xfrm flipV="1">
              <a:off x="7599391" y="3860421"/>
              <a:ext cx="784565" cy="312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>
              <a:extLst>
                <a:ext uri="{FF2B5EF4-FFF2-40B4-BE49-F238E27FC236}">
                  <a16:creationId xmlns:a16="http://schemas.microsoft.com/office/drawing/2014/main" id="{1F432772-3A8E-4647-8612-46D4231CF349}"/>
                </a:ext>
              </a:extLst>
            </p:cNvPr>
            <p:cNvCxnSpPr>
              <a:cxnSpLocks/>
              <a:stCxn id="18" idx="0"/>
              <a:endCxn id="33" idx="4"/>
            </p:cNvCxnSpPr>
            <p:nvPr/>
          </p:nvCxnSpPr>
          <p:spPr>
            <a:xfrm flipV="1">
              <a:off x="7045729" y="3860421"/>
              <a:ext cx="1338227" cy="312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CD1A1DE1-3C4C-40D4-ADA6-983BCBA3D3C8}"/>
                </a:ext>
              </a:extLst>
            </p:cNvPr>
            <p:cNvCxnSpPr>
              <a:cxnSpLocks/>
              <a:stCxn id="28" idx="0"/>
              <a:endCxn id="32" idx="4"/>
            </p:cNvCxnSpPr>
            <p:nvPr/>
          </p:nvCxnSpPr>
          <p:spPr>
            <a:xfrm flipV="1">
              <a:off x="7599391" y="3860421"/>
              <a:ext cx="381800" cy="312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E5006AC2-27DA-4549-9414-4EA39F2785B4}"/>
                </a:ext>
              </a:extLst>
            </p:cNvPr>
            <p:cNvCxnSpPr>
              <a:cxnSpLocks/>
              <a:stCxn id="18" idx="0"/>
              <a:endCxn id="32" idx="4"/>
            </p:cNvCxnSpPr>
            <p:nvPr/>
          </p:nvCxnSpPr>
          <p:spPr>
            <a:xfrm flipV="1">
              <a:off x="7045729" y="3860421"/>
              <a:ext cx="935462" cy="312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DEB3E4D8-ECF1-4E6F-A4AD-93BDE736A809}"/>
                </a:ext>
              </a:extLst>
            </p:cNvPr>
            <p:cNvCxnSpPr>
              <a:cxnSpLocks/>
              <a:stCxn id="28" idx="0"/>
              <a:endCxn id="31" idx="4"/>
            </p:cNvCxnSpPr>
            <p:nvPr/>
          </p:nvCxnSpPr>
          <p:spPr>
            <a:xfrm flipV="1">
              <a:off x="7599391" y="3860421"/>
              <a:ext cx="0" cy="312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2596979C-A646-411F-B51D-2D2B44F0E9E2}"/>
                </a:ext>
              </a:extLst>
            </p:cNvPr>
            <p:cNvCxnSpPr>
              <a:cxnSpLocks/>
              <a:stCxn id="18" idx="0"/>
              <a:endCxn id="22" idx="4"/>
            </p:cNvCxnSpPr>
            <p:nvPr/>
          </p:nvCxnSpPr>
          <p:spPr>
            <a:xfrm flipV="1">
              <a:off x="7045729" y="3864843"/>
              <a:ext cx="185802" cy="307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39E3D0FE-34C8-4AF6-8BFB-33A7C28B60BE}"/>
                </a:ext>
              </a:extLst>
            </p:cNvPr>
            <p:cNvCxnSpPr>
              <a:cxnSpLocks/>
              <a:stCxn id="18" idx="0"/>
              <a:endCxn id="31" idx="4"/>
            </p:cNvCxnSpPr>
            <p:nvPr/>
          </p:nvCxnSpPr>
          <p:spPr>
            <a:xfrm flipV="1">
              <a:off x="7045729" y="3860421"/>
              <a:ext cx="553662" cy="312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B5595874-E749-42D7-9806-D2F6B16B02C4}"/>
                </a:ext>
              </a:extLst>
            </p:cNvPr>
            <p:cNvCxnSpPr>
              <a:cxnSpLocks/>
              <a:stCxn id="28" idx="0"/>
              <a:endCxn id="22" idx="4"/>
            </p:cNvCxnSpPr>
            <p:nvPr/>
          </p:nvCxnSpPr>
          <p:spPr>
            <a:xfrm flipH="1" flipV="1">
              <a:off x="7231531" y="3864843"/>
              <a:ext cx="367860" cy="307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9C0374E1-EDD4-426A-A202-DAB5A574D25B}"/>
                </a:ext>
              </a:extLst>
            </p:cNvPr>
            <p:cNvCxnSpPr>
              <a:cxnSpLocks/>
              <a:stCxn id="23" idx="4"/>
              <a:endCxn id="28" idx="0"/>
            </p:cNvCxnSpPr>
            <p:nvPr/>
          </p:nvCxnSpPr>
          <p:spPr>
            <a:xfrm>
              <a:off x="6828766" y="3845964"/>
              <a:ext cx="770625" cy="3267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65A9E3EA-1A57-46C3-873E-03A60ECBFAC7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6837731" y="3860421"/>
              <a:ext cx="207998" cy="312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14DB6A34-69D0-43B8-909F-4C82D132C26D}"/>
                </a:ext>
              </a:extLst>
            </p:cNvPr>
            <p:cNvCxnSpPr>
              <a:cxnSpLocks/>
              <a:stCxn id="26" idx="4"/>
              <a:endCxn id="28" idx="0"/>
            </p:cNvCxnSpPr>
            <p:nvPr/>
          </p:nvCxnSpPr>
          <p:spPr>
            <a:xfrm>
              <a:off x="6426001" y="3845964"/>
              <a:ext cx="1173390" cy="3267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32581F21-FBDD-40D7-A047-9BB9BD0C3EEE}"/>
                </a:ext>
              </a:extLst>
            </p:cNvPr>
            <p:cNvCxnSpPr>
              <a:cxnSpLocks/>
              <a:stCxn id="26" idx="4"/>
              <a:endCxn id="18" idx="0"/>
            </p:cNvCxnSpPr>
            <p:nvPr/>
          </p:nvCxnSpPr>
          <p:spPr>
            <a:xfrm>
              <a:off x="6426001" y="3845964"/>
              <a:ext cx="619728" cy="3267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>
              <a:extLst>
                <a:ext uri="{FF2B5EF4-FFF2-40B4-BE49-F238E27FC236}">
                  <a16:creationId xmlns:a16="http://schemas.microsoft.com/office/drawing/2014/main" id="{85872B6E-1CF0-475D-B3FA-C3C43AF84F1E}"/>
                </a:ext>
              </a:extLst>
            </p:cNvPr>
            <p:cNvCxnSpPr>
              <a:cxnSpLocks/>
              <a:stCxn id="25" idx="4"/>
              <a:endCxn id="28" idx="0"/>
            </p:cNvCxnSpPr>
            <p:nvPr/>
          </p:nvCxnSpPr>
          <p:spPr>
            <a:xfrm>
              <a:off x="6023236" y="3845964"/>
              <a:ext cx="1576155" cy="3267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>
              <a:extLst>
                <a:ext uri="{FF2B5EF4-FFF2-40B4-BE49-F238E27FC236}">
                  <a16:creationId xmlns:a16="http://schemas.microsoft.com/office/drawing/2014/main" id="{2AB8035E-DB0E-40A6-924B-44D8ED574F0B}"/>
                </a:ext>
              </a:extLst>
            </p:cNvPr>
            <p:cNvCxnSpPr>
              <a:cxnSpLocks/>
              <a:stCxn id="25" idx="4"/>
              <a:endCxn id="18" idx="0"/>
            </p:cNvCxnSpPr>
            <p:nvPr/>
          </p:nvCxnSpPr>
          <p:spPr>
            <a:xfrm>
              <a:off x="6023236" y="3845964"/>
              <a:ext cx="1022493" cy="3267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>
              <a:extLst>
                <a:ext uri="{FF2B5EF4-FFF2-40B4-BE49-F238E27FC236}">
                  <a16:creationId xmlns:a16="http://schemas.microsoft.com/office/drawing/2014/main" id="{95F20E67-8F49-47C3-9C0C-DB0A8F0CD742}"/>
                </a:ext>
              </a:extLst>
            </p:cNvPr>
            <p:cNvCxnSpPr>
              <a:cxnSpLocks/>
              <a:stCxn id="24" idx="4"/>
              <a:endCxn id="18" idx="0"/>
            </p:cNvCxnSpPr>
            <p:nvPr/>
          </p:nvCxnSpPr>
          <p:spPr>
            <a:xfrm>
              <a:off x="5641436" y="3845964"/>
              <a:ext cx="1404293" cy="3267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>
              <a:extLst>
                <a:ext uri="{FF2B5EF4-FFF2-40B4-BE49-F238E27FC236}">
                  <a16:creationId xmlns:a16="http://schemas.microsoft.com/office/drawing/2014/main" id="{CB26F2DB-9B30-4926-93C9-0E300D18C989}"/>
                </a:ext>
              </a:extLst>
            </p:cNvPr>
            <p:cNvCxnSpPr>
              <a:cxnSpLocks/>
              <a:stCxn id="24" idx="4"/>
              <a:endCxn id="28" idx="0"/>
            </p:cNvCxnSpPr>
            <p:nvPr/>
          </p:nvCxnSpPr>
          <p:spPr>
            <a:xfrm>
              <a:off x="5641436" y="3845964"/>
              <a:ext cx="1957955" cy="3267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>
              <a:extLst>
                <a:ext uri="{FF2B5EF4-FFF2-40B4-BE49-F238E27FC236}">
                  <a16:creationId xmlns:a16="http://schemas.microsoft.com/office/drawing/2014/main" id="{7F9DA9AC-3075-43CF-8A41-E583C1ABDA5C}"/>
                </a:ext>
              </a:extLst>
            </p:cNvPr>
            <p:cNvCxnSpPr>
              <a:stCxn id="18" idx="4"/>
            </p:cNvCxnSpPr>
            <p:nvPr/>
          </p:nvCxnSpPr>
          <p:spPr>
            <a:xfrm>
              <a:off x="7045729" y="4407572"/>
              <a:ext cx="0" cy="199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>
              <a:extLst>
                <a:ext uri="{FF2B5EF4-FFF2-40B4-BE49-F238E27FC236}">
                  <a16:creationId xmlns:a16="http://schemas.microsoft.com/office/drawing/2014/main" id="{EA6FA4AF-3258-43CE-AF37-E00296DD4467}"/>
                </a:ext>
              </a:extLst>
            </p:cNvPr>
            <p:cNvCxnSpPr>
              <a:cxnSpLocks/>
              <a:stCxn id="28" idx="4"/>
            </p:cNvCxnSpPr>
            <p:nvPr/>
          </p:nvCxnSpPr>
          <p:spPr>
            <a:xfrm>
              <a:off x="7599391" y="4407572"/>
              <a:ext cx="0" cy="199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2606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28922-2AA8-4A60-94AA-68CF1ECA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Entrenamiento de la red neuronal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8F37000-99FE-4E16-9F54-699CF54C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670411"/>
            <a:ext cx="7315200" cy="5120640"/>
          </a:xfrm>
        </p:spPr>
        <p:txBody>
          <a:bodyPr>
            <a:normAutofit/>
          </a:bodyPr>
          <a:lstStyle/>
          <a:p>
            <a:r>
              <a:rPr lang="es-ES" dirty="0"/>
              <a:t>Configuración de comandos y salidas esperadas:</a:t>
            </a:r>
            <a:br>
              <a:rPr lang="es-ES" dirty="0"/>
            </a:br>
            <a:br>
              <a:rPr lang="es-ES" dirty="0"/>
            </a:br>
            <a:br>
              <a:rPr lang="es-ES" dirty="0"/>
            </a:br>
            <a:endParaRPr lang="es-ES" dirty="0"/>
          </a:p>
          <a:p>
            <a:r>
              <a:rPr lang="es-ES" dirty="0"/>
              <a:t>Construir la entrada del circuito controlado:</a:t>
            </a:r>
            <a:br>
              <a:rPr lang="es-ES" dirty="0"/>
            </a:br>
            <a:br>
              <a:rPr lang="es-ES" dirty="0"/>
            </a:br>
            <a:endParaRPr lang="es-ES" dirty="0"/>
          </a:p>
          <a:p>
            <a:r>
              <a:rPr lang="es-ES" dirty="0"/>
              <a:t>Entrenar el modelo:</a:t>
            </a: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6AC606B-9658-4FD3-B6D1-A9239F777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337" y="1268643"/>
            <a:ext cx="4725059" cy="48584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E6D1093-1E02-4ECF-A393-C0EAEFB2A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080" y="3586876"/>
            <a:ext cx="7230484" cy="73352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A2D907A-2121-4C18-B9B1-6B016F92F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941" y="2571698"/>
            <a:ext cx="5191850" cy="37152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39C79ED-AFAB-4D3C-ABE1-226BF1F62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8170" y="4724102"/>
            <a:ext cx="3219899" cy="213389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7A4F25C-6C39-4F70-9749-C2296879AD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8055" y="5725020"/>
            <a:ext cx="2686425" cy="71447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99802A0-78BA-455F-95ED-0AFB06B1B7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6357" y="5431527"/>
            <a:ext cx="3839111" cy="114316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1D7F58AE-2E96-4CBF-9AAB-0C338454B9BD}"/>
              </a:ext>
            </a:extLst>
          </p:cNvPr>
          <p:cNvSpPr txBox="1"/>
          <p:nvPr/>
        </p:nvSpPr>
        <p:spPr>
          <a:xfrm>
            <a:off x="7271513" y="4552958"/>
            <a:ext cx="3839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obtener los valores aprendidos para cada comando </a:t>
            </a:r>
          </a:p>
        </p:txBody>
      </p:sp>
    </p:spTree>
    <p:extLst>
      <p:ext uri="{BB962C8B-B14F-4D97-AF65-F5344CB8AC3E}">
        <p14:creationId xmlns:p14="http://schemas.microsoft.com/office/powerpoint/2010/main" val="3449370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C5992-3FB3-4A7F-AD3A-EF1B11ED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Simulaciones con los parámetros resultado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2E6226-A2CA-4F50-827D-76578B096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672" y="976075"/>
            <a:ext cx="5461344" cy="21731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CB92286-F564-41DD-A00C-BC8731409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672" y="3551921"/>
            <a:ext cx="5221337" cy="2173099"/>
          </a:xfrm>
          <a:prstGeom prst="rect">
            <a:avLst/>
          </a:prstGeom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763F0C9-2A5B-4DC9-84FD-B0E14F9AB701}"/>
              </a:ext>
            </a:extLst>
          </p:cNvPr>
          <p:cNvCxnSpPr/>
          <p:nvPr/>
        </p:nvCxnSpPr>
        <p:spPr>
          <a:xfrm>
            <a:off x="8154099" y="2063692"/>
            <a:ext cx="11912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0DDBB4B-B800-4F9F-98C1-FD22D03A0C43}"/>
              </a:ext>
            </a:extLst>
          </p:cNvPr>
          <p:cNvCxnSpPr/>
          <p:nvPr/>
        </p:nvCxnSpPr>
        <p:spPr>
          <a:xfrm>
            <a:off x="8155497" y="4665680"/>
            <a:ext cx="11912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EFACFEC-1C9B-4820-9009-B58E2A8CFAE8}"/>
              </a:ext>
            </a:extLst>
          </p:cNvPr>
          <p:cNvSpPr txBox="1"/>
          <p:nvPr/>
        </p:nvSpPr>
        <p:spPr>
          <a:xfrm>
            <a:off x="9514287" y="1739459"/>
            <a:ext cx="772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V0 ~ 0</a:t>
            </a:r>
          </a:p>
          <a:p>
            <a:r>
              <a:rPr lang="es-ES" dirty="0"/>
              <a:t>V1 ~ 1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9606F7F-4DDE-4493-A29F-CF06531C198F}"/>
              </a:ext>
            </a:extLst>
          </p:cNvPr>
          <p:cNvSpPr txBox="1"/>
          <p:nvPr/>
        </p:nvSpPr>
        <p:spPr>
          <a:xfrm>
            <a:off x="9514287" y="4315304"/>
            <a:ext cx="1866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V0 = -0.5</a:t>
            </a:r>
          </a:p>
          <a:p>
            <a:r>
              <a:rPr lang="es-ES" dirty="0"/>
              <a:t>V1 = -8.7 = -2.7 *π</a:t>
            </a:r>
          </a:p>
        </p:txBody>
      </p:sp>
    </p:spTree>
    <p:extLst>
      <p:ext uri="{BB962C8B-B14F-4D97-AF65-F5344CB8AC3E}">
        <p14:creationId xmlns:p14="http://schemas.microsoft.com/office/powerpoint/2010/main" val="51017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61A39-CCC1-4B38-B12F-6C884172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E3BE17-7FA3-46E4-BAA0-0A08D05C6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Repaso Codificación </a:t>
            </a:r>
            <a:r>
              <a:rPr lang="es-ES" dirty="0" err="1"/>
              <a:t>Superdensa</a:t>
            </a:r>
            <a:r>
              <a:rPr lang="es-ES" dirty="0"/>
              <a:t> y </a:t>
            </a:r>
            <a:r>
              <a:rPr lang="es-ES" dirty="0" err="1"/>
              <a:t>Teleportación</a:t>
            </a:r>
            <a:r>
              <a:rPr lang="es-ES" dirty="0"/>
              <a:t> Cuántica</a:t>
            </a:r>
            <a:br>
              <a:rPr lang="es-ES" dirty="0"/>
            </a:br>
            <a:endParaRPr lang="es-ES" dirty="0"/>
          </a:p>
          <a:p>
            <a:r>
              <a:rPr lang="es-ES" dirty="0"/>
              <a:t>Circuitos parametrizados en </a:t>
            </a:r>
            <a:r>
              <a:rPr lang="es-ES" dirty="0" err="1"/>
              <a:t>Cirq</a:t>
            </a:r>
            <a:br>
              <a:rPr lang="es-ES" dirty="0"/>
            </a:br>
            <a:endParaRPr lang="es-ES" dirty="0"/>
          </a:p>
          <a:p>
            <a:r>
              <a:rPr lang="es-ES" dirty="0"/>
              <a:t>Mediciones y </a:t>
            </a:r>
            <a:r>
              <a:rPr lang="es-ES" dirty="0" err="1"/>
              <a:t>Expectation</a:t>
            </a:r>
            <a:r>
              <a:rPr lang="es-ES" dirty="0"/>
              <a:t> </a:t>
            </a:r>
            <a:r>
              <a:rPr lang="es-ES" dirty="0" err="1"/>
              <a:t>Values</a:t>
            </a:r>
            <a:br>
              <a:rPr lang="es-ES" dirty="0"/>
            </a:br>
            <a:endParaRPr lang="es-ES" dirty="0"/>
          </a:p>
          <a:p>
            <a:r>
              <a:rPr lang="es-ES" dirty="0"/>
              <a:t>Simulación con </a:t>
            </a:r>
            <a:r>
              <a:rPr lang="es-ES" dirty="0" err="1"/>
              <a:t>Tensorflow</a:t>
            </a:r>
            <a:r>
              <a:rPr lang="es-ES" dirty="0"/>
              <a:t> Quantum</a:t>
            </a:r>
            <a:br>
              <a:rPr lang="es-ES" dirty="0"/>
            </a:br>
            <a:endParaRPr lang="es-ES" dirty="0"/>
          </a:p>
          <a:p>
            <a:r>
              <a:rPr lang="es-ES" dirty="0"/>
              <a:t>Construcción y entrenamiento de redes neuronales</a:t>
            </a:r>
            <a:br>
              <a:rPr lang="es-ES" dirty="0"/>
            </a:br>
            <a:endParaRPr lang="es-ES" dirty="0"/>
          </a:p>
          <a:p>
            <a:r>
              <a:rPr lang="es-ES" dirty="0"/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1795949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F7093-9C89-45BE-BE34-041F4B7D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Simulaciones con los parámetros resultado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7FF198-E86E-4949-B617-1AEA608EB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493" y="1195267"/>
            <a:ext cx="5058481" cy="22291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13B1E09-56FD-404D-9352-35C830889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493" y="3764732"/>
            <a:ext cx="4982270" cy="2133898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1ACFE27-CD73-402A-9C4A-B199C23D2C5E}"/>
              </a:ext>
            </a:extLst>
          </p:cNvPr>
          <p:cNvCxnSpPr/>
          <p:nvPr/>
        </p:nvCxnSpPr>
        <p:spPr>
          <a:xfrm>
            <a:off x="8122144" y="2290194"/>
            <a:ext cx="11912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0D93EEB-71B2-4B7E-90E0-EDDE7DA41D6C}"/>
              </a:ext>
            </a:extLst>
          </p:cNvPr>
          <p:cNvCxnSpPr/>
          <p:nvPr/>
        </p:nvCxnSpPr>
        <p:spPr>
          <a:xfrm>
            <a:off x="8122144" y="5026406"/>
            <a:ext cx="11912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9AA2C356-6911-4626-B9AF-75F64DE09407}"/>
              </a:ext>
            </a:extLst>
          </p:cNvPr>
          <p:cNvSpPr txBox="1"/>
          <p:nvPr/>
        </p:nvSpPr>
        <p:spPr>
          <a:xfrm>
            <a:off x="9504726" y="1967028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V0 = 2.5</a:t>
            </a:r>
          </a:p>
          <a:p>
            <a:r>
              <a:rPr lang="es-ES" dirty="0"/>
              <a:t>V1 = -19.7 ~ -6.3 * π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E5279C4-25F4-46AA-A115-E2ECCF2247AC}"/>
              </a:ext>
            </a:extLst>
          </p:cNvPr>
          <p:cNvSpPr txBox="1"/>
          <p:nvPr/>
        </p:nvSpPr>
        <p:spPr>
          <a:xfrm>
            <a:off x="9504726" y="4703240"/>
            <a:ext cx="1845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V0 = 3.07 ~ π</a:t>
            </a:r>
          </a:p>
          <a:p>
            <a:r>
              <a:rPr lang="es-ES" dirty="0"/>
              <a:t>V1 = -21.9 ~ -7*π</a:t>
            </a:r>
          </a:p>
        </p:txBody>
      </p:sp>
    </p:spTree>
    <p:extLst>
      <p:ext uri="{BB962C8B-B14F-4D97-AF65-F5344CB8AC3E}">
        <p14:creationId xmlns:p14="http://schemas.microsoft.com/office/powerpoint/2010/main" val="2504431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28C7A27-6FDB-4A22-B49A-611803ED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Construcción y Entrenamiento de Redes Neuronales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E7D6419-1EFA-431C-8555-FA97A13885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u="sng" dirty="0"/>
              <a:t>Ejemplo:</a:t>
            </a:r>
            <a:r>
              <a:rPr lang="es-ES" dirty="0"/>
              <a:t> Aprender a corregir ruido generado con parámetros elegidos arbitrariamente</a:t>
            </a: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1178258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096FD-8C2D-4BCE-A7B1-EC22CAF9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Diferencias con el caso anterior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251CD5-3D37-4DC3-B1C5-231E93086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4610" y="3189865"/>
            <a:ext cx="7315200" cy="3223470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En este caso, solo hay un comando posible, ya que se aplican por defecto las puertas que Alice necesita usar para transmitir un |1&gt;</a:t>
            </a:r>
            <a:br>
              <a:rPr lang="es-ES" dirty="0"/>
            </a:br>
            <a:br>
              <a:rPr lang="es-ES" dirty="0"/>
            </a:br>
            <a:endParaRPr lang="es-ES" dirty="0"/>
          </a:p>
          <a:p>
            <a:r>
              <a:rPr lang="es-ES" dirty="0"/>
              <a:t>Como solo hay un comando disponible, el generador de datos solo usa una copia del circuito de entrada</a:t>
            </a:r>
            <a:br>
              <a:rPr lang="es-ES" dirty="0"/>
            </a:br>
            <a:br>
              <a:rPr lang="es-ES" dirty="0"/>
            </a:br>
            <a:endParaRPr lang="es-ES" dirty="0"/>
          </a:p>
          <a:p>
            <a:r>
              <a:rPr lang="es-ES" dirty="0"/>
              <a:t>Solo se medirá el </a:t>
            </a:r>
            <a:r>
              <a:rPr lang="es-ES" dirty="0" err="1"/>
              <a:t>qubit</a:t>
            </a:r>
            <a:r>
              <a:rPr lang="es-ES" dirty="0"/>
              <a:t> de Bob, para ver si el estado del de Alice se ha </a:t>
            </a:r>
            <a:r>
              <a:rPr lang="es-ES" dirty="0" err="1"/>
              <a:t>teleportado</a:t>
            </a:r>
            <a:r>
              <a:rPr lang="es-ES" dirty="0"/>
              <a:t> correctamente</a:t>
            </a:r>
            <a:br>
              <a:rPr lang="es-ES" dirty="0"/>
            </a:br>
            <a:endParaRPr lang="es-ES" dirty="0"/>
          </a:p>
        </p:txBody>
      </p:sp>
      <p:grpSp>
        <p:nvGrpSpPr>
          <p:cNvPr id="66" name="Grupo 65">
            <a:extLst>
              <a:ext uri="{FF2B5EF4-FFF2-40B4-BE49-F238E27FC236}">
                <a16:creationId xmlns:a16="http://schemas.microsoft.com/office/drawing/2014/main" id="{6DB11248-D39C-4E1C-8914-9B1D74BE77CE}"/>
              </a:ext>
            </a:extLst>
          </p:cNvPr>
          <p:cNvGrpSpPr/>
          <p:nvPr/>
        </p:nvGrpSpPr>
        <p:grpSpPr>
          <a:xfrm>
            <a:off x="4116597" y="456727"/>
            <a:ext cx="6735115" cy="2591466"/>
            <a:chOff x="3664126" y="437996"/>
            <a:chExt cx="6735115" cy="2591466"/>
          </a:xfrm>
        </p:grpSpPr>
        <p:pic>
          <p:nvPicPr>
            <p:cNvPr id="65" name="Imagen 64">
              <a:extLst>
                <a:ext uri="{FF2B5EF4-FFF2-40B4-BE49-F238E27FC236}">
                  <a16:creationId xmlns:a16="http://schemas.microsoft.com/office/drawing/2014/main" id="{C476C1A1-B356-4A9B-B7A3-51637CF75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4126" y="1838671"/>
              <a:ext cx="6735115" cy="1190791"/>
            </a:xfrm>
            <a:prstGeom prst="rect">
              <a:avLst/>
            </a:prstGeom>
          </p:spPr>
        </p:pic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id="{5B83E2CC-D9EC-4799-B15E-2EC07254F084}"/>
                </a:ext>
              </a:extLst>
            </p:cNvPr>
            <p:cNvGrpSpPr/>
            <p:nvPr/>
          </p:nvGrpSpPr>
          <p:grpSpPr>
            <a:xfrm>
              <a:off x="6129673" y="437996"/>
              <a:ext cx="3782942" cy="1417116"/>
              <a:chOff x="5523990" y="2990456"/>
              <a:chExt cx="3782942" cy="1417116"/>
            </a:xfrm>
          </p:grpSpPr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74F090D0-FBDD-4CA0-BADD-C6A144938128}"/>
                  </a:ext>
                </a:extLst>
              </p:cNvPr>
              <p:cNvSpPr/>
              <p:nvPr/>
            </p:nvSpPr>
            <p:spPr>
              <a:xfrm>
                <a:off x="6928283" y="4172680"/>
                <a:ext cx="234892" cy="2348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38455FCA-4423-4A10-9C0A-D1E409A99B4E}"/>
                  </a:ext>
                </a:extLst>
              </p:cNvPr>
              <p:cNvSpPr/>
              <p:nvPr/>
            </p:nvSpPr>
            <p:spPr>
              <a:xfrm>
                <a:off x="7114085" y="3629951"/>
                <a:ext cx="234892" cy="2348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1823479A-A956-49FB-9262-B41F3081723D}"/>
                  </a:ext>
                </a:extLst>
              </p:cNvPr>
              <p:cNvSpPr/>
              <p:nvPr/>
            </p:nvSpPr>
            <p:spPr>
              <a:xfrm>
                <a:off x="6711320" y="3611072"/>
                <a:ext cx="234892" cy="2348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B442C7EA-2B89-47A6-AFEC-4420487A0559}"/>
                  </a:ext>
                </a:extLst>
              </p:cNvPr>
              <p:cNvSpPr/>
              <p:nvPr/>
            </p:nvSpPr>
            <p:spPr>
              <a:xfrm>
                <a:off x="5523990" y="3611072"/>
                <a:ext cx="234892" cy="2348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F6B83635-BC8B-49BD-8990-718AD7DC78ED}"/>
                  </a:ext>
                </a:extLst>
              </p:cNvPr>
              <p:cNvSpPr/>
              <p:nvPr/>
            </p:nvSpPr>
            <p:spPr>
              <a:xfrm>
                <a:off x="5905790" y="3611072"/>
                <a:ext cx="234892" cy="2348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3DB8C18F-9D05-4870-8641-32E553ECD6B6}"/>
                  </a:ext>
                </a:extLst>
              </p:cNvPr>
              <p:cNvSpPr/>
              <p:nvPr/>
            </p:nvSpPr>
            <p:spPr>
              <a:xfrm>
                <a:off x="6308555" y="3611072"/>
                <a:ext cx="234892" cy="2348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20B2B848-28B0-4274-B5A5-EC624B76A1CE}"/>
                  </a:ext>
                </a:extLst>
              </p:cNvPr>
              <p:cNvSpPr/>
              <p:nvPr/>
            </p:nvSpPr>
            <p:spPr>
              <a:xfrm>
                <a:off x="7481945" y="4172680"/>
                <a:ext cx="234892" cy="2348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7FD77ADE-849E-49ED-B9D2-117F6B807839}"/>
                  </a:ext>
                </a:extLst>
              </p:cNvPr>
              <p:cNvSpPr/>
              <p:nvPr/>
            </p:nvSpPr>
            <p:spPr>
              <a:xfrm>
                <a:off x="9072040" y="3644408"/>
                <a:ext cx="234892" cy="2348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57B158ED-4BAC-4BF9-A398-464010D676B5}"/>
                  </a:ext>
                </a:extLst>
              </p:cNvPr>
              <p:cNvSpPr/>
              <p:nvPr/>
            </p:nvSpPr>
            <p:spPr>
              <a:xfrm>
                <a:off x="8669275" y="3625529"/>
                <a:ext cx="234892" cy="2348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968482C7-1BA0-4EA3-BA02-D3A1FF1AB26A}"/>
                  </a:ext>
                </a:extLst>
              </p:cNvPr>
              <p:cNvSpPr/>
              <p:nvPr/>
            </p:nvSpPr>
            <p:spPr>
              <a:xfrm>
                <a:off x="7481945" y="3625529"/>
                <a:ext cx="234892" cy="2348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9ACD2DD9-F5ED-499A-B36C-43763DA90DAD}"/>
                  </a:ext>
                </a:extLst>
              </p:cNvPr>
              <p:cNvSpPr/>
              <p:nvPr/>
            </p:nvSpPr>
            <p:spPr>
              <a:xfrm>
                <a:off x="7863745" y="3625529"/>
                <a:ext cx="234892" cy="2348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DD6ADD44-266C-478A-9154-292A706EC526}"/>
                  </a:ext>
                </a:extLst>
              </p:cNvPr>
              <p:cNvSpPr/>
              <p:nvPr/>
            </p:nvSpPr>
            <p:spPr>
              <a:xfrm>
                <a:off x="8266510" y="3625529"/>
                <a:ext cx="234892" cy="2348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1493FD97-0682-4AA1-9C0D-224766EE0C65}"/>
                  </a:ext>
                </a:extLst>
              </p:cNvPr>
              <p:cNvSpPr/>
              <p:nvPr/>
            </p:nvSpPr>
            <p:spPr>
              <a:xfrm>
                <a:off x="7247053" y="2990456"/>
                <a:ext cx="234892" cy="2348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cxnSp>
            <p:nvCxnSpPr>
              <p:cNvPr id="17" name="Conector recto 16">
                <a:extLst>
                  <a:ext uri="{FF2B5EF4-FFF2-40B4-BE49-F238E27FC236}">
                    <a16:creationId xmlns:a16="http://schemas.microsoft.com/office/drawing/2014/main" id="{CD9B1C7A-E321-496B-895A-F3A74C5CCB27}"/>
                  </a:ext>
                </a:extLst>
              </p:cNvPr>
              <p:cNvCxnSpPr>
                <a:cxnSpLocks/>
                <a:stCxn id="16" idx="2"/>
                <a:endCxn id="7" idx="7"/>
              </p:cNvCxnSpPr>
              <p:nvPr/>
            </p:nvCxnSpPr>
            <p:spPr>
              <a:xfrm flipH="1">
                <a:off x="5724483" y="3107902"/>
                <a:ext cx="1522570" cy="5375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17">
                <a:extLst>
                  <a:ext uri="{FF2B5EF4-FFF2-40B4-BE49-F238E27FC236}">
                    <a16:creationId xmlns:a16="http://schemas.microsoft.com/office/drawing/2014/main" id="{1F744802-0586-4226-B01F-A03B3F700B63}"/>
                  </a:ext>
                </a:extLst>
              </p:cNvPr>
              <p:cNvCxnSpPr>
                <a:cxnSpLocks/>
                <a:stCxn id="16" idx="2"/>
                <a:endCxn id="8" idx="0"/>
              </p:cNvCxnSpPr>
              <p:nvPr/>
            </p:nvCxnSpPr>
            <p:spPr>
              <a:xfrm flipH="1">
                <a:off x="6023236" y="3107902"/>
                <a:ext cx="1223817" cy="5031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18">
                <a:extLst>
                  <a:ext uri="{FF2B5EF4-FFF2-40B4-BE49-F238E27FC236}">
                    <a16:creationId xmlns:a16="http://schemas.microsoft.com/office/drawing/2014/main" id="{C21D1003-6128-4B98-9666-24DAD7214AF8}"/>
                  </a:ext>
                </a:extLst>
              </p:cNvPr>
              <p:cNvCxnSpPr>
                <a:cxnSpLocks/>
                <a:stCxn id="16" idx="2"/>
                <a:endCxn id="9" idx="0"/>
              </p:cNvCxnSpPr>
              <p:nvPr/>
            </p:nvCxnSpPr>
            <p:spPr>
              <a:xfrm flipH="1">
                <a:off x="6426001" y="3107902"/>
                <a:ext cx="821052" cy="5031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19">
                <a:extLst>
                  <a:ext uri="{FF2B5EF4-FFF2-40B4-BE49-F238E27FC236}">
                    <a16:creationId xmlns:a16="http://schemas.microsoft.com/office/drawing/2014/main" id="{C777C448-0985-4FB0-AD27-D34416109C95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 flipH="1">
                <a:off x="6828766" y="3116027"/>
                <a:ext cx="402765" cy="49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>
                <a:extLst>
                  <a:ext uri="{FF2B5EF4-FFF2-40B4-BE49-F238E27FC236}">
                    <a16:creationId xmlns:a16="http://schemas.microsoft.com/office/drawing/2014/main" id="{8A010E4A-AA92-43CB-9852-D168C594AF78}"/>
                  </a:ext>
                </a:extLst>
              </p:cNvPr>
              <p:cNvCxnSpPr>
                <a:cxnSpLocks/>
                <a:stCxn id="16" idx="2"/>
                <a:endCxn id="5" idx="0"/>
              </p:cNvCxnSpPr>
              <p:nvPr/>
            </p:nvCxnSpPr>
            <p:spPr>
              <a:xfrm flipH="1">
                <a:off x="7231531" y="3107902"/>
                <a:ext cx="15522" cy="5220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21">
                <a:extLst>
                  <a:ext uri="{FF2B5EF4-FFF2-40B4-BE49-F238E27FC236}">
                    <a16:creationId xmlns:a16="http://schemas.microsoft.com/office/drawing/2014/main" id="{DC0F7B42-3C82-43FB-A9DF-2D9B87321380}"/>
                  </a:ext>
                </a:extLst>
              </p:cNvPr>
              <p:cNvCxnSpPr>
                <a:cxnSpLocks/>
                <a:stCxn id="16" idx="6"/>
                <a:endCxn id="13" idx="0"/>
              </p:cNvCxnSpPr>
              <p:nvPr/>
            </p:nvCxnSpPr>
            <p:spPr>
              <a:xfrm>
                <a:off x="7481945" y="3107902"/>
                <a:ext cx="117446" cy="5176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22">
                <a:extLst>
                  <a:ext uri="{FF2B5EF4-FFF2-40B4-BE49-F238E27FC236}">
                    <a16:creationId xmlns:a16="http://schemas.microsoft.com/office/drawing/2014/main" id="{637B3BCA-F706-4FC1-BDC4-66AC9C2F08A9}"/>
                  </a:ext>
                </a:extLst>
              </p:cNvPr>
              <p:cNvCxnSpPr>
                <a:cxnSpLocks/>
                <a:stCxn id="16" idx="6"/>
                <a:endCxn id="14" idx="0"/>
              </p:cNvCxnSpPr>
              <p:nvPr/>
            </p:nvCxnSpPr>
            <p:spPr>
              <a:xfrm>
                <a:off x="7481945" y="3107902"/>
                <a:ext cx="499246" cy="5176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23">
                <a:extLst>
                  <a:ext uri="{FF2B5EF4-FFF2-40B4-BE49-F238E27FC236}">
                    <a16:creationId xmlns:a16="http://schemas.microsoft.com/office/drawing/2014/main" id="{22C3107B-71A1-45A7-91CD-28E0554F0968}"/>
                  </a:ext>
                </a:extLst>
              </p:cNvPr>
              <p:cNvCxnSpPr>
                <a:cxnSpLocks/>
                <a:stCxn id="16" idx="6"/>
                <a:endCxn id="15" idx="0"/>
              </p:cNvCxnSpPr>
              <p:nvPr/>
            </p:nvCxnSpPr>
            <p:spPr>
              <a:xfrm>
                <a:off x="7481945" y="3107902"/>
                <a:ext cx="902011" cy="5176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>
                <a:extLst>
                  <a:ext uri="{FF2B5EF4-FFF2-40B4-BE49-F238E27FC236}">
                    <a16:creationId xmlns:a16="http://schemas.microsoft.com/office/drawing/2014/main" id="{ADF45663-8C77-47C2-8B35-9CB5ED7DC3EB}"/>
                  </a:ext>
                </a:extLst>
              </p:cNvPr>
              <p:cNvCxnSpPr>
                <a:cxnSpLocks/>
                <a:stCxn id="16" idx="6"/>
                <a:endCxn id="12" idx="0"/>
              </p:cNvCxnSpPr>
              <p:nvPr/>
            </p:nvCxnSpPr>
            <p:spPr>
              <a:xfrm>
                <a:off x="7481945" y="3107902"/>
                <a:ext cx="1304776" cy="5176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08151CBD-AF6C-4BC9-9B3E-FD401C6FBDDF}"/>
                  </a:ext>
                </a:extLst>
              </p:cNvPr>
              <p:cNvCxnSpPr>
                <a:cxnSpLocks/>
                <a:stCxn id="16" idx="6"/>
                <a:endCxn id="11" idx="0"/>
              </p:cNvCxnSpPr>
              <p:nvPr/>
            </p:nvCxnSpPr>
            <p:spPr>
              <a:xfrm>
                <a:off x="7481945" y="3107902"/>
                <a:ext cx="1707541" cy="536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>
                <a:extLst>
                  <a:ext uri="{FF2B5EF4-FFF2-40B4-BE49-F238E27FC236}">
                    <a16:creationId xmlns:a16="http://schemas.microsoft.com/office/drawing/2014/main" id="{44335E71-8B25-47FC-B4F9-7C123175BD67}"/>
                  </a:ext>
                </a:extLst>
              </p:cNvPr>
              <p:cNvCxnSpPr>
                <a:cxnSpLocks/>
                <a:stCxn id="10" idx="0"/>
                <a:endCxn id="11" idx="4"/>
              </p:cNvCxnSpPr>
              <p:nvPr/>
            </p:nvCxnSpPr>
            <p:spPr>
              <a:xfrm flipV="1">
                <a:off x="7599391" y="3879300"/>
                <a:ext cx="1590095" cy="293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>
                <a:extLst>
                  <a:ext uri="{FF2B5EF4-FFF2-40B4-BE49-F238E27FC236}">
                    <a16:creationId xmlns:a16="http://schemas.microsoft.com/office/drawing/2014/main" id="{D9E9A900-72D1-47C1-A763-F715307FFC6F}"/>
                  </a:ext>
                </a:extLst>
              </p:cNvPr>
              <p:cNvCxnSpPr>
                <a:cxnSpLocks/>
                <a:stCxn id="4" idx="0"/>
                <a:endCxn id="11" idx="4"/>
              </p:cNvCxnSpPr>
              <p:nvPr/>
            </p:nvCxnSpPr>
            <p:spPr>
              <a:xfrm flipV="1">
                <a:off x="7045729" y="3879300"/>
                <a:ext cx="2143757" cy="293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>
                <a:extLst>
                  <a:ext uri="{FF2B5EF4-FFF2-40B4-BE49-F238E27FC236}">
                    <a16:creationId xmlns:a16="http://schemas.microsoft.com/office/drawing/2014/main" id="{8F2135F4-AA94-4AF3-AAD4-E3D11A7324D9}"/>
                  </a:ext>
                </a:extLst>
              </p:cNvPr>
              <p:cNvCxnSpPr>
                <a:cxnSpLocks/>
                <a:stCxn id="10" idx="0"/>
                <a:endCxn id="12" idx="4"/>
              </p:cNvCxnSpPr>
              <p:nvPr/>
            </p:nvCxnSpPr>
            <p:spPr>
              <a:xfrm flipV="1">
                <a:off x="7599391" y="3860421"/>
                <a:ext cx="1187330" cy="3122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>
                <a:extLst>
                  <a:ext uri="{FF2B5EF4-FFF2-40B4-BE49-F238E27FC236}">
                    <a16:creationId xmlns:a16="http://schemas.microsoft.com/office/drawing/2014/main" id="{F1BD36A5-99F0-46A2-8F18-6CB729C4B836}"/>
                  </a:ext>
                </a:extLst>
              </p:cNvPr>
              <p:cNvCxnSpPr>
                <a:cxnSpLocks/>
                <a:stCxn id="4" idx="0"/>
                <a:endCxn id="12" idx="4"/>
              </p:cNvCxnSpPr>
              <p:nvPr/>
            </p:nvCxnSpPr>
            <p:spPr>
              <a:xfrm flipV="1">
                <a:off x="7045729" y="3860421"/>
                <a:ext cx="1740992" cy="3122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>
                <a:extLst>
                  <a:ext uri="{FF2B5EF4-FFF2-40B4-BE49-F238E27FC236}">
                    <a16:creationId xmlns:a16="http://schemas.microsoft.com/office/drawing/2014/main" id="{453AA88C-303C-438F-BEC1-5B766390A9BF}"/>
                  </a:ext>
                </a:extLst>
              </p:cNvPr>
              <p:cNvCxnSpPr>
                <a:cxnSpLocks/>
                <a:stCxn id="10" idx="0"/>
                <a:endCxn id="15" idx="4"/>
              </p:cNvCxnSpPr>
              <p:nvPr/>
            </p:nvCxnSpPr>
            <p:spPr>
              <a:xfrm flipV="1">
                <a:off x="7599391" y="3860421"/>
                <a:ext cx="784565" cy="3122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>
                <a:extLst>
                  <a:ext uri="{FF2B5EF4-FFF2-40B4-BE49-F238E27FC236}">
                    <a16:creationId xmlns:a16="http://schemas.microsoft.com/office/drawing/2014/main" id="{AC05882F-5455-4C4C-AC83-2D44EBCA3EFD}"/>
                  </a:ext>
                </a:extLst>
              </p:cNvPr>
              <p:cNvCxnSpPr>
                <a:cxnSpLocks/>
                <a:stCxn id="4" idx="0"/>
                <a:endCxn id="15" idx="4"/>
              </p:cNvCxnSpPr>
              <p:nvPr/>
            </p:nvCxnSpPr>
            <p:spPr>
              <a:xfrm flipV="1">
                <a:off x="7045729" y="3860421"/>
                <a:ext cx="1338227" cy="3122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>
                <a:extLst>
                  <a:ext uri="{FF2B5EF4-FFF2-40B4-BE49-F238E27FC236}">
                    <a16:creationId xmlns:a16="http://schemas.microsoft.com/office/drawing/2014/main" id="{8F734293-76C6-4EDC-B19D-B39A659291D0}"/>
                  </a:ext>
                </a:extLst>
              </p:cNvPr>
              <p:cNvCxnSpPr>
                <a:cxnSpLocks/>
                <a:stCxn id="10" idx="0"/>
                <a:endCxn id="14" idx="4"/>
              </p:cNvCxnSpPr>
              <p:nvPr/>
            </p:nvCxnSpPr>
            <p:spPr>
              <a:xfrm flipV="1">
                <a:off x="7599391" y="3860421"/>
                <a:ext cx="381800" cy="3122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>
                <a:extLst>
                  <a:ext uri="{FF2B5EF4-FFF2-40B4-BE49-F238E27FC236}">
                    <a16:creationId xmlns:a16="http://schemas.microsoft.com/office/drawing/2014/main" id="{116D2AC9-548C-4865-A264-4DD9E79505D2}"/>
                  </a:ext>
                </a:extLst>
              </p:cNvPr>
              <p:cNvCxnSpPr>
                <a:cxnSpLocks/>
                <a:stCxn id="4" idx="0"/>
                <a:endCxn id="14" idx="4"/>
              </p:cNvCxnSpPr>
              <p:nvPr/>
            </p:nvCxnSpPr>
            <p:spPr>
              <a:xfrm flipV="1">
                <a:off x="7045729" y="3860421"/>
                <a:ext cx="935462" cy="3122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>
                <a:extLst>
                  <a:ext uri="{FF2B5EF4-FFF2-40B4-BE49-F238E27FC236}">
                    <a16:creationId xmlns:a16="http://schemas.microsoft.com/office/drawing/2014/main" id="{CA09082B-F107-4D38-9EB5-788CDBB9B96D}"/>
                  </a:ext>
                </a:extLst>
              </p:cNvPr>
              <p:cNvCxnSpPr>
                <a:cxnSpLocks/>
                <a:stCxn id="10" idx="0"/>
                <a:endCxn id="13" idx="4"/>
              </p:cNvCxnSpPr>
              <p:nvPr/>
            </p:nvCxnSpPr>
            <p:spPr>
              <a:xfrm flipV="1">
                <a:off x="7599391" y="3860421"/>
                <a:ext cx="0" cy="3122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>
                <a:extLst>
                  <a:ext uri="{FF2B5EF4-FFF2-40B4-BE49-F238E27FC236}">
                    <a16:creationId xmlns:a16="http://schemas.microsoft.com/office/drawing/2014/main" id="{361F6FB6-874B-4ADC-9478-31BDFA5FFE56}"/>
                  </a:ext>
                </a:extLst>
              </p:cNvPr>
              <p:cNvCxnSpPr>
                <a:cxnSpLocks/>
                <a:stCxn id="4" idx="0"/>
                <a:endCxn id="5" idx="4"/>
              </p:cNvCxnSpPr>
              <p:nvPr/>
            </p:nvCxnSpPr>
            <p:spPr>
              <a:xfrm flipV="1">
                <a:off x="7045729" y="3864843"/>
                <a:ext cx="185802" cy="3078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36">
                <a:extLst>
                  <a:ext uri="{FF2B5EF4-FFF2-40B4-BE49-F238E27FC236}">
                    <a16:creationId xmlns:a16="http://schemas.microsoft.com/office/drawing/2014/main" id="{3042F438-D6C1-4195-BCAC-F66D60B5D640}"/>
                  </a:ext>
                </a:extLst>
              </p:cNvPr>
              <p:cNvCxnSpPr>
                <a:cxnSpLocks/>
                <a:stCxn id="4" idx="0"/>
                <a:endCxn id="13" idx="4"/>
              </p:cNvCxnSpPr>
              <p:nvPr/>
            </p:nvCxnSpPr>
            <p:spPr>
              <a:xfrm flipV="1">
                <a:off x="7045729" y="3860421"/>
                <a:ext cx="553662" cy="3122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8789F896-227E-4354-B6AC-6010DC9CE51B}"/>
                  </a:ext>
                </a:extLst>
              </p:cNvPr>
              <p:cNvCxnSpPr>
                <a:cxnSpLocks/>
                <a:stCxn id="10" idx="0"/>
                <a:endCxn id="5" idx="4"/>
              </p:cNvCxnSpPr>
              <p:nvPr/>
            </p:nvCxnSpPr>
            <p:spPr>
              <a:xfrm flipH="1" flipV="1">
                <a:off x="7231531" y="3864843"/>
                <a:ext cx="367860" cy="3078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38">
                <a:extLst>
                  <a:ext uri="{FF2B5EF4-FFF2-40B4-BE49-F238E27FC236}">
                    <a16:creationId xmlns:a16="http://schemas.microsoft.com/office/drawing/2014/main" id="{B13A5636-B867-453C-953F-5E90EF1F366D}"/>
                  </a:ext>
                </a:extLst>
              </p:cNvPr>
              <p:cNvCxnSpPr>
                <a:cxnSpLocks/>
                <a:stCxn id="6" idx="4"/>
                <a:endCxn id="10" idx="0"/>
              </p:cNvCxnSpPr>
              <p:nvPr/>
            </p:nvCxnSpPr>
            <p:spPr>
              <a:xfrm>
                <a:off x="6828766" y="3845964"/>
                <a:ext cx="770625" cy="3267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39">
                <a:extLst>
                  <a:ext uri="{FF2B5EF4-FFF2-40B4-BE49-F238E27FC236}">
                    <a16:creationId xmlns:a16="http://schemas.microsoft.com/office/drawing/2014/main" id="{AC4E6AC6-1252-4314-9830-DE86E0C3ACE2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6837731" y="3860421"/>
                <a:ext cx="207998" cy="3122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>
                <a:extLst>
                  <a:ext uri="{FF2B5EF4-FFF2-40B4-BE49-F238E27FC236}">
                    <a16:creationId xmlns:a16="http://schemas.microsoft.com/office/drawing/2014/main" id="{2B24B41C-E3DD-424D-92CB-1320B270595F}"/>
                  </a:ext>
                </a:extLst>
              </p:cNvPr>
              <p:cNvCxnSpPr>
                <a:cxnSpLocks/>
                <a:stCxn id="9" idx="4"/>
                <a:endCxn id="10" idx="0"/>
              </p:cNvCxnSpPr>
              <p:nvPr/>
            </p:nvCxnSpPr>
            <p:spPr>
              <a:xfrm>
                <a:off x="6426001" y="3845964"/>
                <a:ext cx="1173390" cy="3267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>
                <a:extLst>
                  <a:ext uri="{FF2B5EF4-FFF2-40B4-BE49-F238E27FC236}">
                    <a16:creationId xmlns:a16="http://schemas.microsoft.com/office/drawing/2014/main" id="{86B5D1A5-E8B7-4342-8EFB-8B48D40DEABE}"/>
                  </a:ext>
                </a:extLst>
              </p:cNvPr>
              <p:cNvCxnSpPr>
                <a:cxnSpLocks/>
                <a:stCxn id="9" idx="4"/>
                <a:endCxn id="4" idx="0"/>
              </p:cNvCxnSpPr>
              <p:nvPr/>
            </p:nvCxnSpPr>
            <p:spPr>
              <a:xfrm>
                <a:off x="6426001" y="3845964"/>
                <a:ext cx="619728" cy="3267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>
                <a:extLst>
                  <a:ext uri="{FF2B5EF4-FFF2-40B4-BE49-F238E27FC236}">
                    <a16:creationId xmlns:a16="http://schemas.microsoft.com/office/drawing/2014/main" id="{0859194D-2D66-4ED1-A82E-ACC9AA39C995}"/>
                  </a:ext>
                </a:extLst>
              </p:cNvPr>
              <p:cNvCxnSpPr>
                <a:cxnSpLocks/>
                <a:stCxn id="8" idx="4"/>
                <a:endCxn id="10" idx="0"/>
              </p:cNvCxnSpPr>
              <p:nvPr/>
            </p:nvCxnSpPr>
            <p:spPr>
              <a:xfrm>
                <a:off x="6023236" y="3845964"/>
                <a:ext cx="1576155" cy="3267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C4086CD2-D5E4-4CBA-B812-B4131E11F45C}"/>
                  </a:ext>
                </a:extLst>
              </p:cNvPr>
              <p:cNvCxnSpPr>
                <a:cxnSpLocks/>
                <a:stCxn id="8" idx="4"/>
                <a:endCxn id="4" idx="0"/>
              </p:cNvCxnSpPr>
              <p:nvPr/>
            </p:nvCxnSpPr>
            <p:spPr>
              <a:xfrm>
                <a:off x="6023236" y="3845964"/>
                <a:ext cx="1022493" cy="3267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>
                <a:extLst>
                  <a:ext uri="{FF2B5EF4-FFF2-40B4-BE49-F238E27FC236}">
                    <a16:creationId xmlns:a16="http://schemas.microsoft.com/office/drawing/2014/main" id="{BF6377BF-FE24-4C8F-96E2-139E37D9D315}"/>
                  </a:ext>
                </a:extLst>
              </p:cNvPr>
              <p:cNvCxnSpPr>
                <a:cxnSpLocks/>
                <a:stCxn id="7" idx="4"/>
                <a:endCxn id="4" idx="0"/>
              </p:cNvCxnSpPr>
              <p:nvPr/>
            </p:nvCxnSpPr>
            <p:spPr>
              <a:xfrm>
                <a:off x="5641436" y="3845964"/>
                <a:ext cx="1404293" cy="3267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>
                <a:extLst>
                  <a:ext uri="{FF2B5EF4-FFF2-40B4-BE49-F238E27FC236}">
                    <a16:creationId xmlns:a16="http://schemas.microsoft.com/office/drawing/2014/main" id="{A63F7D02-7FDE-43E9-95B2-D82608266E88}"/>
                  </a:ext>
                </a:extLst>
              </p:cNvPr>
              <p:cNvCxnSpPr>
                <a:cxnSpLocks/>
                <a:stCxn id="7" idx="4"/>
                <a:endCxn id="10" idx="0"/>
              </p:cNvCxnSpPr>
              <p:nvPr/>
            </p:nvCxnSpPr>
            <p:spPr>
              <a:xfrm>
                <a:off x="5641436" y="3845964"/>
                <a:ext cx="1957955" cy="3267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013D0E29-55F8-43FF-8728-FD26836DEA78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8103883" y="1873843"/>
            <a:ext cx="0" cy="437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C3AB51F4-93E3-4BCB-96E2-605150D9A389}"/>
              </a:ext>
            </a:extLst>
          </p:cNvPr>
          <p:cNvCxnSpPr/>
          <p:nvPr/>
        </p:nvCxnSpPr>
        <p:spPr>
          <a:xfrm>
            <a:off x="8657545" y="1873842"/>
            <a:ext cx="0" cy="437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Imagen 58">
            <a:extLst>
              <a:ext uri="{FF2B5EF4-FFF2-40B4-BE49-F238E27FC236}">
                <a16:creationId xmlns:a16="http://schemas.microsoft.com/office/drawing/2014/main" id="{61EBD1E0-C420-483A-B94C-8DABAAF9A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565" y="6180481"/>
            <a:ext cx="1719546" cy="386898"/>
          </a:xfrm>
          <a:prstGeom prst="rect">
            <a:avLst/>
          </a:prstGeom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1FD9353A-DC6B-4B25-B2ED-0D92A3CA2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150" y="5061543"/>
            <a:ext cx="5020376" cy="352474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AF2BA42D-4F67-4BCB-A768-1BED1AC04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053" y="3946599"/>
            <a:ext cx="3781953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60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598F1-BB1D-4C94-8D9F-70BF3422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y Simulación con los parámetros resultado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AD435D-447C-4D1F-854B-EF68883B8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3100" y="656247"/>
            <a:ext cx="7315200" cy="5536361"/>
          </a:xfrm>
        </p:spPr>
        <p:txBody>
          <a:bodyPr/>
          <a:lstStyle/>
          <a:p>
            <a:r>
              <a:rPr lang="es-ES" dirty="0"/>
              <a:t>Resultados:</a:t>
            </a: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endParaRPr lang="es-ES" dirty="0"/>
          </a:p>
          <a:p>
            <a:r>
              <a:rPr lang="es-ES" dirty="0"/>
              <a:t>Simulación con los parámetros resultado:</a:t>
            </a: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DCCF78B-5A2A-4C98-992D-EF47135CB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448" y="1277307"/>
            <a:ext cx="3261751" cy="227820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54AD3A5-7241-4860-AD7D-B59F12196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284" y="1352993"/>
            <a:ext cx="2829320" cy="38105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FBB4EB9-8AF7-4D7B-9C3D-05C8242CCD3A}"/>
              </a:ext>
            </a:extLst>
          </p:cNvPr>
          <p:cNvSpPr txBox="1"/>
          <p:nvPr/>
        </p:nvSpPr>
        <p:spPr>
          <a:xfrm>
            <a:off x="7445911" y="1841575"/>
            <a:ext cx="34000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V0 = -3.28 ~ 3</a:t>
            </a:r>
          </a:p>
          <a:p>
            <a:pPr algn="ctr"/>
            <a:r>
              <a:rPr lang="es-ES" dirty="0"/>
              <a:t>V1 = 2.85 ~ 3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Valores muy similares a los del ruido parametrizado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7634BCF-4B5B-43A9-B31B-6D87BA10B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163" y="4301969"/>
            <a:ext cx="3010320" cy="202910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1FBD7DA9-00FB-43F9-A900-FA88B4530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2425" y="4589890"/>
            <a:ext cx="2477301" cy="727461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A70CF3E1-8745-46C9-A4E4-58CA60850254}"/>
              </a:ext>
            </a:extLst>
          </p:cNvPr>
          <p:cNvSpPr txBox="1"/>
          <p:nvPr/>
        </p:nvSpPr>
        <p:spPr>
          <a:xfrm>
            <a:off x="8024327" y="4133461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b2 es el </a:t>
            </a:r>
            <a:r>
              <a:rPr lang="es-ES" dirty="0" err="1"/>
              <a:t>qubit</a:t>
            </a:r>
            <a:r>
              <a:rPr lang="es-ES" dirty="0"/>
              <a:t> de Bob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4F3D031-7BAC-4B74-AEE0-4006318B8667}"/>
              </a:ext>
            </a:extLst>
          </p:cNvPr>
          <p:cNvSpPr txBox="1"/>
          <p:nvPr/>
        </p:nvSpPr>
        <p:spPr>
          <a:xfrm>
            <a:off x="8016318" y="5540354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Siempre se mide b2 = |1&gt;</a:t>
            </a:r>
          </a:p>
        </p:txBody>
      </p:sp>
    </p:spTree>
    <p:extLst>
      <p:ext uri="{BB962C8B-B14F-4D97-AF65-F5344CB8AC3E}">
        <p14:creationId xmlns:p14="http://schemas.microsoft.com/office/powerpoint/2010/main" val="754767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37507-13D6-4ACA-BAA2-4BEA1430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778330"/>
            <a:ext cx="7315200" cy="3255264"/>
          </a:xfrm>
        </p:spPr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FFF996E-EC01-4A4C-B03C-689115033299}"/>
              </a:ext>
            </a:extLst>
          </p:cNvPr>
          <p:cNvSpPr txBox="1"/>
          <p:nvPr/>
        </p:nvSpPr>
        <p:spPr>
          <a:xfrm>
            <a:off x="3796018" y="4398231"/>
            <a:ext cx="609879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0A22E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Parece ser útil para corregir ruido parametrizado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0A22E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Es complicado estimar valores como π por tener infinitos decimales, o se necesitan más nodos en la red neuronal para hacerlo más precisamente</a:t>
            </a:r>
          </a:p>
        </p:txBody>
      </p:sp>
    </p:spTree>
    <p:extLst>
      <p:ext uri="{BB962C8B-B14F-4D97-AF65-F5344CB8AC3E}">
        <p14:creationId xmlns:p14="http://schemas.microsoft.com/office/powerpoint/2010/main" val="313905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95388-ADA7-4DDF-976C-3328E3C9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Repaso de Codificación </a:t>
            </a:r>
            <a:r>
              <a:rPr lang="es-ES" dirty="0" err="1"/>
              <a:t>Superdensa</a:t>
            </a:r>
            <a:r>
              <a:rPr lang="es-ES" dirty="0"/>
              <a:t> y </a:t>
            </a:r>
            <a:r>
              <a:rPr lang="es-ES" dirty="0" err="1"/>
              <a:t>Teleportación</a:t>
            </a:r>
            <a:r>
              <a:rPr lang="es-ES" dirty="0"/>
              <a:t> Cuántica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21431A-EF0A-4E85-A72B-8F6773E01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99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8ACB4-AC43-4C0D-9C38-73DFA529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Codificación </a:t>
            </a:r>
            <a:r>
              <a:rPr lang="es-ES" dirty="0" err="1"/>
              <a:t>Superdensa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891E305-CDD7-485E-8591-200299930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2387" y="2216789"/>
            <a:ext cx="7463252" cy="1980047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C7C1027-0164-457F-8A4C-78E65E1D0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999" y="4641211"/>
            <a:ext cx="7952028" cy="159439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7394B62-CD13-4DE3-A210-F6F8BD9F4B80}"/>
              </a:ext>
            </a:extLst>
          </p:cNvPr>
          <p:cNvSpPr txBox="1"/>
          <p:nvPr/>
        </p:nvSpPr>
        <p:spPr>
          <a:xfrm>
            <a:off x="3832387" y="1123837"/>
            <a:ext cx="7463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Conseguir transmitir 2 bits clásicos enviando un único </a:t>
            </a:r>
            <a:r>
              <a:rPr lang="es-ES" sz="2400" dirty="0" err="1"/>
              <a:t>qubit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12548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ADA6A4-0E3A-4918-B6D4-22715A55C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9EF8B0-F266-4D16-A66B-C33723680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9F0764-A327-4F82-9C6F-3717F316D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/>
              <a:t>Teleportación Cuántica</a:t>
            </a:r>
            <a:endParaRPr lang="es-E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5BA769F-E680-4F09-B923-97B788B3C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0699" y="2058339"/>
            <a:ext cx="7518057" cy="1918987"/>
          </a:xfrm>
        </p:spPr>
      </p:pic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233C27EC-EAE1-4F77-9777-16E93DE36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238" y="3977326"/>
            <a:ext cx="6532741" cy="211257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9D0B110-82F6-41DA-8945-C8411E576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2178C9E-0461-49D2-9796-A6FF22A85D45}"/>
              </a:ext>
            </a:extLst>
          </p:cNvPr>
          <p:cNvSpPr txBox="1"/>
          <p:nvPr/>
        </p:nvSpPr>
        <p:spPr>
          <a:xfrm>
            <a:off x="3870698" y="874744"/>
            <a:ext cx="7518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Transmisión del estado de un </a:t>
            </a:r>
            <a:r>
              <a:rPr lang="es-ES" sz="2400" dirty="0" err="1"/>
              <a:t>qubit</a:t>
            </a:r>
            <a:r>
              <a:rPr lang="es-ES" sz="2400" dirty="0"/>
              <a:t> a otro </a:t>
            </a:r>
            <a:r>
              <a:rPr lang="es-ES" sz="2400" dirty="0" err="1"/>
              <a:t>qubit</a:t>
            </a:r>
            <a:r>
              <a:rPr lang="es-ES" sz="2400" dirty="0"/>
              <a:t> a una distancia </a:t>
            </a:r>
          </a:p>
        </p:txBody>
      </p:sp>
    </p:spTree>
    <p:extLst>
      <p:ext uri="{BB962C8B-B14F-4D97-AF65-F5344CB8AC3E}">
        <p14:creationId xmlns:p14="http://schemas.microsoft.com/office/powerpoint/2010/main" val="235516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41EEA-47D6-4296-A79B-BAEB90EB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Circuitos Parametrizados en </a:t>
            </a:r>
            <a:r>
              <a:rPr lang="es-ES" dirty="0" err="1"/>
              <a:t>Cirq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E114E2-1226-4F91-9BED-8D1D29D332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707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6ADA6A4-0E3A-4918-B6D4-22715A55C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9EF8B0-F266-4D16-A66B-C33723680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188794-23E4-4F7C-9531-C95669D51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300" spc="-100"/>
              <a:t>Puertas Parametrizadas en Cirq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D0B110-82F6-41DA-8945-C8411E576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8F2F7D69-FB28-4266-8509-23BECE375942}"/>
              </a:ext>
            </a:extLst>
          </p:cNvPr>
          <p:cNvGrpSpPr/>
          <p:nvPr/>
        </p:nvGrpSpPr>
        <p:grpSpPr>
          <a:xfrm>
            <a:off x="3930159" y="1911978"/>
            <a:ext cx="7399137" cy="3024899"/>
            <a:chOff x="3888190" y="1123837"/>
            <a:chExt cx="7399137" cy="3024899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E30953EE-56B0-4814-9C3E-C15707ADCB20}"/>
                </a:ext>
              </a:extLst>
            </p:cNvPr>
            <p:cNvGrpSpPr/>
            <p:nvPr/>
          </p:nvGrpSpPr>
          <p:grpSpPr>
            <a:xfrm>
              <a:off x="3972127" y="1123837"/>
              <a:ext cx="7315200" cy="1444751"/>
              <a:chOff x="3944861" y="1359787"/>
              <a:chExt cx="7315200" cy="1444751"/>
            </a:xfrm>
          </p:grpSpPr>
          <p:pic>
            <p:nvPicPr>
              <p:cNvPr id="5" name="Marcador de contenido 4">
                <a:extLst>
                  <a:ext uri="{FF2B5EF4-FFF2-40B4-BE49-F238E27FC236}">
                    <a16:creationId xmlns:a16="http://schemas.microsoft.com/office/drawing/2014/main" id="{26538474-6616-4B63-B7DD-C0A3F658CC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44861" y="1359787"/>
                <a:ext cx="7315200" cy="1444751"/>
              </a:xfrm>
              <a:prstGeom prst="rect">
                <a:avLst/>
              </a:prstGeom>
            </p:spPr>
          </p:pic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882BD733-EE60-4131-9C24-93DEBA9C91AA}"/>
                  </a:ext>
                </a:extLst>
              </p:cNvPr>
              <p:cNvSpPr/>
              <p:nvPr/>
            </p:nvSpPr>
            <p:spPr>
              <a:xfrm>
                <a:off x="6104606" y="1742215"/>
                <a:ext cx="1583818" cy="67989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82475A83-B620-48CC-B6B4-0170DEE999B1}"/>
                  </a:ext>
                </a:extLst>
              </p:cNvPr>
              <p:cNvSpPr/>
              <p:nvPr/>
            </p:nvSpPr>
            <p:spPr>
              <a:xfrm>
                <a:off x="7602461" y="1838659"/>
                <a:ext cx="1571520" cy="487006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2A5C6616-E1E9-4DD2-AF28-359CF779BB28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 flipH="1">
              <a:off x="5947794" y="2186159"/>
              <a:ext cx="975987" cy="1169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1F33F2A4-381C-4C27-9121-406CE9B232BB}"/>
                </a:ext>
              </a:extLst>
            </p:cNvPr>
            <p:cNvSpPr txBox="1"/>
            <p:nvPr/>
          </p:nvSpPr>
          <p:spPr>
            <a:xfrm>
              <a:off x="3888190" y="3502405"/>
              <a:ext cx="3741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Ruido parametrizado arbitrariamente</a:t>
              </a:r>
            </a:p>
          </p:txBody>
        </p: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0539E9AF-1EC0-4BE5-9D38-E617FF1F5C8B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>
              <a:off x="8415487" y="2089715"/>
              <a:ext cx="915441" cy="12658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22E8A0E2-A8D1-442C-AA8A-C47E93BC081A}"/>
                </a:ext>
              </a:extLst>
            </p:cNvPr>
            <p:cNvSpPr txBox="1"/>
            <p:nvPr/>
          </p:nvSpPr>
          <p:spPr>
            <a:xfrm>
              <a:off x="8000748" y="3502405"/>
              <a:ext cx="32865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V0 y V1 son los valores que el modelo aprenderá a calcular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60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7421F-380B-4F50-B389-FBB82291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 el código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2A1452C-F488-443A-A5B6-65C9AC1FC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617" y="5091580"/>
            <a:ext cx="5196748" cy="77951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8190420-2B70-450F-95AA-29EC5904D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41" y="4630394"/>
            <a:ext cx="3917699" cy="335803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2AFE449A-963C-4266-B8A2-45B54FA78803}"/>
              </a:ext>
            </a:extLst>
          </p:cNvPr>
          <p:cNvSpPr/>
          <p:nvPr/>
        </p:nvSpPr>
        <p:spPr>
          <a:xfrm>
            <a:off x="3535704" y="3157712"/>
            <a:ext cx="7785768" cy="2891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CDBBF7E-BBAF-4520-84BA-37F1500B4F27}"/>
              </a:ext>
            </a:extLst>
          </p:cNvPr>
          <p:cNvSpPr/>
          <p:nvPr/>
        </p:nvSpPr>
        <p:spPr>
          <a:xfrm>
            <a:off x="3535704" y="758397"/>
            <a:ext cx="7785768" cy="2194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pic>
        <p:nvPicPr>
          <p:cNvPr id="17" name="Marcador de contenido 16">
            <a:extLst>
              <a:ext uri="{FF2B5EF4-FFF2-40B4-BE49-F238E27FC236}">
                <a16:creationId xmlns:a16="http://schemas.microsoft.com/office/drawing/2014/main" id="{8D4142AC-8A96-491E-A70D-BB7F21AE8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09309" y="2000463"/>
            <a:ext cx="4933511" cy="616688"/>
          </a:xfr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CB1953DE-72DA-4E00-BE2F-0D15020D14E9}"/>
              </a:ext>
            </a:extLst>
          </p:cNvPr>
          <p:cNvSpPr txBox="1"/>
          <p:nvPr/>
        </p:nvSpPr>
        <p:spPr>
          <a:xfrm>
            <a:off x="4272196" y="986907"/>
            <a:ext cx="6009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Ruido parametrizado son rotaciones en torno al eje X ( bit </a:t>
            </a:r>
            <a:r>
              <a:rPr lang="es-ES" sz="2000" dirty="0" err="1"/>
              <a:t>flip</a:t>
            </a:r>
            <a:r>
              <a:rPr lang="es-ES" sz="2000" dirty="0"/>
              <a:t> error ) y en torno al eje Z ( </a:t>
            </a:r>
            <a:r>
              <a:rPr lang="es-ES" sz="2000" dirty="0" err="1"/>
              <a:t>phase</a:t>
            </a:r>
            <a:r>
              <a:rPr lang="es-ES" sz="2000" dirty="0"/>
              <a:t> </a:t>
            </a:r>
            <a:r>
              <a:rPr lang="es-ES" sz="2000" dirty="0" err="1"/>
              <a:t>flip</a:t>
            </a:r>
            <a:r>
              <a:rPr lang="es-ES" sz="2000" dirty="0"/>
              <a:t> error )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928BFD4-B48F-4ACF-BB15-F8FE492EE62C}"/>
              </a:ext>
            </a:extLst>
          </p:cNvPr>
          <p:cNvSpPr txBox="1"/>
          <p:nvPr/>
        </p:nvSpPr>
        <p:spPr>
          <a:xfrm>
            <a:off x="4424002" y="3181572"/>
            <a:ext cx="60091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Se corrige con rotaciones en los mismos ejes.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Estos parámetros son los que aprenderá la red neuronal de TFQ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1886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B7B1D-664F-4012-A04F-C7447E54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Mediciones y </a:t>
            </a:r>
            <a:r>
              <a:rPr lang="es-ES" dirty="0" err="1"/>
              <a:t>Expectation</a:t>
            </a:r>
            <a:r>
              <a:rPr lang="es-ES" dirty="0"/>
              <a:t> </a:t>
            </a:r>
            <a:r>
              <a:rPr lang="es-ES" dirty="0" err="1"/>
              <a:t>Values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1BA032-410E-414E-836E-990DB1687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168104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513</TotalTime>
  <Words>802</Words>
  <Application>Microsoft Office PowerPoint</Application>
  <PresentationFormat>Panorámica</PresentationFormat>
  <Paragraphs>109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Corbel</vt:lpstr>
      <vt:lpstr>Wingdings 2</vt:lpstr>
      <vt:lpstr>Marco</vt:lpstr>
      <vt:lpstr>Proyecto Final APCC Aplicación de TFQ a Codificación Superdensa y Teleportación Cuántica</vt:lpstr>
      <vt:lpstr>Índice</vt:lpstr>
      <vt:lpstr>Repaso de Codificación Superdensa y Teleportación Cuántica</vt:lpstr>
      <vt:lpstr>Codificación Superdensa</vt:lpstr>
      <vt:lpstr>Teleportación Cuántica</vt:lpstr>
      <vt:lpstr>Circuitos Parametrizados en Cirq</vt:lpstr>
      <vt:lpstr>Puertas Parametrizadas en Cirq</vt:lpstr>
      <vt:lpstr>En el código</vt:lpstr>
      <vt:lpstr>Mediciones y Expectation Values</vt:lpstr>
      <vt:lpstr>Mediciones</vt:lpstr>
      <vt:lpstr>Expectation Values</vt:lpstr>
      <vt:lpstr>Simulación con Tensorflow Quantum</vt:lpstr>
      <vt:lpstr>Simulación con Tensorflow Quantum</vt:lpstr>
      <vt:lpstr>Construcción y Entrenamiento de Redes Neuronales</vt:lpstr>
      <vt:lpstr>Modelo híbrido clásico - cuántico</vt:lpstr>
      <vt:lpstr>Modelo híbrido clásico- cuántico</vt:lpstr>
      <vt:lpstr>Modelo híbrido clásico-cuántico</vt:lpstr>
      <vt:lpstr>Entrenamiento de la red neuronal</vt:lpstr>
      <vt:lpstr>Simulaciones con los parámetros resultado</vt:lpstr>
      <vt:lpstr>Simulaciones con los parámetros resultado</vt:lpstr>
      <vt:lpstr>Construcción y Entrenamiento de Redes Neuronales</vt:lpstr>
      <vt:lpstr>Diferencias con el caso anterior</vt:lpstr>
      <vt:lpstr>Resultados y Simulación con los parámetros resultado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APCC Aplicación de TFQ a Codificación Superdensa y Teleportación Cuántica</dc:title>
  <dc:creator>GUILLERMO GARCIA PATIÑO LENZA</dc:creator>
  <cp:lastModifiedBy>GUILLERMO GARCIA PATIÑO LENZA</cp:lastModifiedBy>
  <cp:revision>44</cp:revision>
  <dcterms:created xsi:type="dcterms:W3CDTF">2021-05-13T21:58:09Z</dcterms:created>
  <dcterms:modified xsi:type="dcterms:W3CDTF">2021-05-14T20:05:25Z</dcterms:modified>
</cp:coreProperties>
</file>