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handoutMasterIdLst>
    <p:handoutMasterId r:id="rId21"/>
  </p:handoutMasterIdLst>
  <p:sldIdLst>
    <p:sldId id="256" r:id="rId2"/>
    <p:sldId id="257" r:id="rId3"/>
    <p:sldId id="258" r:id="rId4"/>
    <p:sldId id="262" r:id="rId5"/>
    <p:sldId id="259" r:id="rId6"/>
    <p:sldId id="260" r:id="rId7"/>
    <p:sldId id="261" r:id="rId8"/>
    <p:sldId id="263" r:id="rId9"/>
    <p:sldId id="265" r:id="rId10"/>
    <p:sldId id="264" r:id="rId11"/>
    <p:sldId id="266" r:id="rId12"/>
    <p:sldId id="267" r:id="rId13"/>
    <p:sldId id="271" r:id="rId14"/>
    <p:sldId id="268" r:id="rId15"/>
    <p:sldId id="269"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60" autoAdjust="0"/>
  </p:normalViewPr>
  <p:slideViewPr>
    <p:cSldViewPr>
      <p:cViewPr varScale="1">
        <p:scale>
          <a:sx n="77" d="100"/>
          <a:sy n="77" d="100"/>
        </p:scale>
        <p:origin x="-17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7A5F0-12DD-4707-BA28-21F4DD667399}" type="datetimeFigureOut">
              <a:rPr lang="en-US" smtClean="0"/>
              <a:t>11/7/2014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689C6-870A-4B0B-B021-7B4B623661F0}" type="slidenum">
              <a:rPr lang="en-US" smtClean="0"/>
              <a:t>‹#›</a:t>
            </a:fld>
            <a:endParaRPr lang="en-US"/>
          </a:p>
        </p:txBody>
      </p:sp>
    </p:spTree>
    <p:extLst>
      <p:ext uri="{BB962C8B-B14F-4D97-AF65-F5344CB8AC3E}">
        <p14:creationId xmlns:p14="http://schemas.microsoft.com/office/powerpoint/2010/main" val="22808138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3241-990C-473D-BA4F-DF2BBBA37C55}" type="datetimeFigureOut">
              <a:rPr lang="en-US" smtClean="0"/>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95C63-F34E-4EBB-A781-F7D628FC4796}" type="slidenum">
              <a:rPr lang="en-US" smtClean="0"/>
              <a:t>‹#›</a:t>
            </a:fld>
            <a:endParaRPr lang="en-US"/>
          </a:p>
        </p:txBody>
      </p:sp>
    </p:spTree>
    <p:extLst>
      <p:ext uri="{BB962C8B-B14F-4D97-AF65-F5344CB8AC3E}">
        <p14:creationId xmlns:p14="http://schemas.microsoft.com/office/powerpoint/2010/main" val="12976687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a:t>
            </a:fld>
            <a:endParaRPr lang="en-US"/>
          </a:p>
        </p:txBody>
      </p:sp>
    </p:spTree>
    <p:extLst>
      <p:ext uri="{BB962C8B-B14F-4D97-AF65-F5344CB8AC3E}">
        <p14:creationId xmlns:p14="http://schemas.microsoft.com/office/powerpoint/2010/main" val="130819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4</a:t>
            </a:fld>
            <a:endParaRPr lang="en-US"/>
          </a:p>
        </p:txBody>
      </p:sp>
    </p:spTree>
    <p:extLst>
      <p:ext uri="{BB962C8B-B14F-4D97-AF65-F5344CB8AC3E}">
        <p14:creationId xmlns:p14="http://schemas.microsoft.com/office/powerpoint/2010/main" val="40683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DF-code</a:t>
            </a:r>
            <a:r>
              <a:rPr lang="en-US" baseline="0" dirty="0" smtClean="0"/>
              <a:t> and code-carrier divergence data trends look really close to that of the interpolated TEC map. There is a bias, however.  The IONEX file listed a bias for NTUS of 15.2m. </a:t>
            </a:r>
          </a:p>
          <a:p>
            <a:endParaRPr lang="en-US" baseline="0" dirty="0" smtClean="0"/>
          </a:p>
          <a:p>
            <a:r>
              <a:rPr lang="en-US" baseline="0" dirty="0" smtClean="0"/>
              <a:t>Solar min data is </a:t>
            </a:r>
            <a:r>
              <a:rPr lang="en-US" baseline="0" dirty="0" err="1" smtClean="0"/>
              <a:t>noiser</a:t>
            </a:r>
            <a:r>
              <a:rPr lang="en-US" baseline="0" dirty="0" smtClean="0"/>
              <a:t> than solar max data. There was a firmware updated for the receiver mentioned in the logs. There may have been a </a:t>
            </a:r>
            <a:r>
              <a:rPr lang="en-US" baseline="0" dirty="0" err="1" smtClean="0"/>
              <a:t>harware</a:t>
            </a:r>
            <a:r>
              <a:rPr lang="en-US" baseline="0" dirty="0" smtClean="0"/>
              <a:t>/cabling update as well.</a:t>
            </a:r>
          </a:p>
          <a:p>
            <a:endParaRPr lang="en-US" baseline="0" dirty="0" smtClean="0"/>
          </a:p>
          <a:p>
            <a:r>
              <a:rPr lang="en-US" baseline="0" dirty="0" smtClean="0"/>
              <a:t>Wavy motion of the code is probably due to multipath. There are lots of buildings that can be seen in the pictures of the receiver.</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8</a:t>
            </a:fld>
            <a:endParaRPr lang="en-US"/>
          </a:p>
        </p:txBody>
      </p:sp>
    </p:spTree>
    <p:extLst>
      <p:ext uri="{BB962C8B-B14F-4D97-AF65-F5344CB8AC3E}">
        <p14:creationId xmlns:p14="http://schemas.microsoft.com/office/powerpoint/2010/main" val="240020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the data trends match up pretty well,</a:t>
            </a:r>
            <a:r>
              <a:rPr lang="en-US" baseline="0" dirty="0" smtClean="0"/>
              <a:t> except PRN 22 during solar max.  Hypothesis for this is that the multipath might be bad enough that the carrier measurement is inaccurate (despite having a lock on the signal?).</a:t>
            </a:r>
          </a:p>
          <a:p>
            <a:endParaRPr lang="en-US" baseline="0" dirty="0" smtClean="0"/>
          </a:p>
          <a:p>
            <a:r>
              <a:rPr lang="en-US" baseline="0" dirty="0" smtClean="0"/>
              <a:t>The slopes are also more pronounced for C-C Divergence. This is due to the division of the obliquity factor from the slant delay. </a:t>
            </a: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9</a:t>
            </a:fld>
            <a:endParaRPr lang="en-US"/>
          </a:p>
        </p:txBody>
      </p:sp>
    </p:spTree>
    <p:extLst>
      <p:ext uri="{BB962C8B-B14F-4D97-AF65-F5344CB8AC3E}">
        <p14:creationId xmlns:p14="http://schemas.microsoft.com/office/powerpoint/2010/main" val="2663831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trends again match. </a:t>
            </a:r>
            <a:r>
              <a:rPr lang="en-US" dirty="0" err="1" smtClean="0"/>
              <a:t>Klobuchar</a:t>
            </a:r>
            <a:r>
              <a:rPr lang="en-US" baseline="0" dirty="0" smtClean="0"/>
              <a:t> stays at night-time value for these latitudes (see backup slides) during solar min.  Solar max shows higher delay magnitudes.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10</a:t>
            </a:fld>
            <a:endParaRPr lang="en-US"/>
          </a:p>
        </p:txBody>
      </p:sp>
    </p:spTree>
    <p:extLst>
      <p:ext uri="{BB962C8B-B14F-4D97-AF65-F5344CB8AC3E}">
        <p14:creationId xmlns:p14="http://schemas.microsoft.com/office/powerpoint/2010/main" val="40063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trends are again pretty close.  The TEC</a:t>
            </a:r>
            <a:r>
              <a:rPr lang="en-US" baseline="0" dirty="0" smtClean="0"/>
              <a:t> map local </a:t>
            </a:r>
            <a:r>
              <a:rPr lang="en-US" baseline="0" dirty="0" err="1" smtClean="0"/>
              <a:t>mins</a:t>
            </a:r>
            <a:r>
              <a:rPr lang="en-US" baseline="0" dirty="0" smtClean="0"/>
              <a:t>/maxes are in different local times than the measured/</a:t>
            </a:r>
            <a:r>
              <a:rPr lang="en-US" baseline="0" dirty="0" err="1" smtClean="0"/>
              <a:t>Klobuchar</a:t>
            </a:r>
            <a:r>
              <a:rPr lang="en-US" baseline="0" dirty="0" smtClean="0"/>
              <a:t> data. This is because the TEC map epochs are 2 hours apart, and the solar max has a lot more activity in the ionosphere (more drastic changes).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11</a:t>
            </a:fld>
            <a:endParaRPr lang="en-US"/>
          </a:p>
        </p:txBody>
      </p:sp>
    </p:spTree>
    <p:extLst>
      <p:ext uri="{BB962C8B-B14F-4D97-AF65-F5344CB8AC3E}">
        <p14:creationId xmlns:p14="http://schemas.microsoft.com/office/powerpoint/2010/main" val="241098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geomagnetic</a:t>
            </a:r>
            <a:r>
              <a:rPr lang="en-US" baseline="0" dirty="0" smtClean="0"/>
              <a:t> latitudes make </a:t>
            </a:r>
            <a:r>
              <a:rPr lang="en-US" baseline="0" dirty="0" err="1" smtClean="0"/>
              <a:t>Klobuchar</a:t>
            </a:r>
            <a:r>
              <a:rPr lang="en-US" baseline="0" dirty="0" smtClean="0"/>
              <a:t> break down, causing the amplitude to be below the nighttime value!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16</a:t>
            </a:fld>
            <a:endParaRPr lang="en-US"/>
          </a:p>
        </p:txBody>
      </p:sp>
    </p:spTree>
    <p:extLst>
      <p:ext uri="{BB962C8B-B14F-4D97-AF65-F5344CB8AC3E}">
        <p14:creationId xmlns:p14="http://schemas.microsoft.com/office/powerpoint/2010/main" val="150916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North America</a:t>
            </a:r>
            <a:r>
              <a:rPr lang="en-US" baseline="0" dirty="0" smtClean="0"/>
              <a:t> is pretty high in geomagnetic latitude.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17</a:t>
            </a:fld>
            <a:endParaRPr lang="en-US"/>
          </a:p>
        </p:txBody>
      </p:sp>
    </p:spTree>
    <p:extLst>
      <p:ext uri="{BB962C8B-B14F-4D97-AF65-F5344CB8AC3E}">
        <p14:creationId xmlns:p14="http://schemas.microsoft.com/office/powerpoint/2010/main" val="370023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made use of the bias</a:t>
            </a:r>
            <a:r>
              <a:rPr lang="en-US" baseline="0" dirty="0" smtClean="0"/>
              <a:t> presented in the IONEX file. Solar min doesn’t look right. Solar max is closer.  If this is the right way to account for bias, the TEC map’s interpolation might be the cause of </a:t>
            </a:r>
            <a:r>
              <a:rPr lang="en-US" baseline="0" smtClean="0"/>
              <a:t>error between the two.</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95C63-F34E-4EBB-A781-F7D628FC4796}" type="slidenum">
              <a:rPr lang="en-US" smtClean="0"/>
              <a:t>18</a:t>
            </a:fld>
            <a:endParaRPr lang="en-US"/>
          </a:p>
        </p:txBody>
      </p:sp>
    </p:spTree>
    <p:extLst>
      <p:ext uri="{BB962C8B-B14F-4D97-AF65-F5344CB8AC3E}">
        <p14:creationId xmlns:p14="http://schemas.microsoft.com/office/powerpoint/2010/main" val="14024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eaLnBrk="1" latinLnBrk="0" hangingPunct="1"/>
            <a:fld id="{61881CF0-D75A-4ACA-9DD8-83C90C422A8A}" type="datetime1">
              <a:rPr lang="en-US" smtClean="0"/>
              <a:t>11/7/2014</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a:xfrm>
            <a:off x="8001000" y="6515117"/>
            <a:ext cx="1066800" cy="329184"/>
          </a:xfrm>
        </p:spPr>
        <p:txBody>
          <a:bodyPr/>
          <a:lstStyle>
            <a:lvl1pPr>
              <a:defRPr baseline="0">
                <a:solidFill>
                  <a:schemeClr val="accent1"/>
                </a:solidFill>
              </a:defRPr>
            </a:lvl1pPr>
          </a:lstStyle>
          <a:p>
            <a:fld id="{F0C94032-CD4C-4C25-B0C2-CEC720522D92}"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89900FE-2E9B-403A-BA59-B788F084F77E}" type="datetime1">
              <a:rPr lang="en-US" smtClean="0"/>
              <a:t>11/7/2014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CF63C169-2EB0-466A-9D33-2FC3EEBEDD35}" type="datetime1">
              <a:rPr lang="en-US" smtClean="0"/>
              <a:t>11/7/2014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29E001B8-D967-491C-9B37-BE533B8B3527}" type="datetime1">
              <a:rPr lang="en-US" smtClean="0"/>
              <a:t>11/7/2014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8042953" y="6477000"/>
            <a:ext cx="1066800" cy="329184"/>
          </a:xfrm>
        </p:spPr>
        <p:txBody>
          <a:bodyPr/>
          <a:lstStyle>
            <a:lvl1pPr>
              <a:defRPr>
                <a:solidFill>
                  <a:schemeClr val="accent1"/>
                </a:solidFill>
              </a:defRPr>
            </a:lvl1pPr>
          </a:lstStyle>
          <a:p>
            <a:fld id="{F0C94032-CD4C-4C25-B0C2-CEC720522D9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2A19D155-0A38-4D05-8C36-9D98A711F681}" type="datetime1">
              <a:rPr lang="en-US" smtClean="0"/>
              <a:t>11/7/2014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87848BE6-9626-4C00-A29C-57B00A604210}" type="datetime1">
              <a:rPr lang="en-US" smtClean="0"/>
              <a:t>11/7/2014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BAEC600D-F5E2-4B96-B3FA-6E4453B19A40}" type="datetime1">
              <a:rPr lang="en-US" smtClean="0"/>
              <a:t>11/7/2014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6B25A8BB-0AE5-4508-BBD7-E5D78CAB2EB3}" type="datetime1">
              <a:rPr lang="en-US" smtClean="0"/>
              <a:t>11/7/2014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49D05787-1F9D-4443-8A1C-23C19D503E41}" type="datetime1">
              <a:rPr lang="en-US" smtClean="0"/>
              <a:t>11/7/2014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B43DBB67-7942-4C60-B70B-96C0D9701616}" type="datetime1">
              <a:rPr lang="en-US" smtClean="0"/>
              <a:t>11/7/2014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AACAFC4D-31DC-4620-872C-3ABF6834F653}" type="datetime1">
              <a:rPr lang="en-US" smtClean="0"/>
              <a:t>11/7/2014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479634" y="6499423"/>
            <a:ext cx="184731" cy="307777"/>
          </a:xfrm>
          <a:prstGeom prst="rect">
            <a:avLst/>
          </a:prstGeom>
        </p:spPr>
        <p:txBody>
          <a:bodyPr vert="horz" wrap="none" lIns="91440" tIns="45720" rIns="91440" bIns="45720" rtlCol="0" anchor="b" anchorCtr="1">
            <a:spAutoFit/>
          </a:bodyPr>
          <a:lstStyle>
            <a:lvl1pPr algn="ctr">
              <a:defRPr sz="1200">
                <a:solidFill>
                  <a:srgbClr val="FFFFFF"/>
                </a:solidFill>
              </a:defRPr>
            </a:lvl1pPr>
          </a:lstStyle>
          <a:p>
            <a:pPr algn="r" eaLnBrk="1" latinLnBrk="0" hangingPunct="1"/>
            <a:endParaRPr kumimoji="0" lang="en-US" sz="1400" dirty="0">
              <a:solidFill>
                <a:schemeClr val="tx2"/>
              </a:solidFill>
            </a:endParaRPr>
          </a:p>
        </p:txBody>
      </p:sp>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eaLnBrk="1" latinLnBrk="0" hangingPunct="1"/>
            <a:fld id="{ED4E0B5D-7579-47F6-A5A0-095934D1F308}" type="datetime1">
              <a:rPr lang="en-US" smtClean="0"/>
              <a:t>11/7/2014</a:t>
            </a:fld>
            <a:endParaRPr lang="en-US" sz="1400" dirty="0">
              <a:solidFill>
                <a:schemeClr val="tx2"/>
              </a:solidFil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tp://igscb.jpl.nasa.gov/pub/data/format/ionex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www.nwra.com/ionoscint/maps/maplats.gi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479634" y="6530201"/>
            <a:ext cx="184731" cy="276999"/>
          </a:xfrm>
        </p:spPr>
        <p:txBody>
          <a:bodyPr wrap="none" anchor="b" anchorCtr="1">
            <a:spAutoFit/>
          </a:bodyPr>
          <a:lstStyle/>
          <a:p>
            <a:pPr algn="r" eaLnBrk="1" latinLnBrk="0" hangingPunct="1"/>
            <a:endParaRPr kumimoji="0" lang="en-US" dirty="0">
              <a:solidFill>
                <a:schemeClr val="tx2"/>
              </a:solidFill>
            </a:endParaRPr>
          </a:p>
        </p:txBody>
      </p:sp>
      <p:sp>
        <p:nvSpPr>
          <p:cNvPr id="2" name="Title 1"/>
          <p:cNvSpPr>
            <a:spLocks noGrp="1"/>
          </p:cNvSpPr>
          <p:nvPr>
            <p:ph type="ctrTitle"/>
          </p:nvPr>
        </p:nvSpPr>
        <p:spPr/>
        <p:txBody>
          <a:bodyPr/>
          <a:lstStyle/>
          <a:p>
            <a:r>
              <a:rPr lang="en-US" dirty="0" smtClean="0"/>
              <a:t>GPS </a:t>
            </a:r>
            <a:r>
              <a:rPr lang="en-US" dirty="0" err="1" smtClean="0"/>
              <a:t>Ionospheric</a:t>
            </a:r>
            <a:r>
              <a:rPr lang="en-US" dirty="0" smtClean="0"/>
              <a:t> Error</a:t>
            </a:r>
            <a:endParaRPr lang="en-US" dirty="0"/>
          </a:p>
        </p:txBody>
      </p:sp>
      <p:sp>
        <p:nvSpPr>
          <p:cNvPr id="3" name="Subtitle 2"/>
          <p:cNvSpPr>
            <a:spLocks noGrp="1"/>
          </p:cNvSpPr>
          <p:nvPr>
            <p:ph type="subTitle" idx="1"/>
          </p:nvPr>
        </p:nvSpPr>
        <p:spPr/>
        <p:txBody>
          <a:bodyPr/>
          <a:lstStyle/>
          <a:p>
            <a:r>
              <a:rPr lang="en-US" smtClean="0"/>
              <a:t>John Clouse</a:t>
            </a:r>
            <a:endParaRPr lang="en-US" dirty="0"/>
          </a:p>
        </p:txBody>
      </p:sp>
    </p:spTree>
    <p:extLst>
      <p:ext uri="{BB962C8B-B14F-4D97-AF65-F5344CB8AC3E}">
        <p14:creationId xmlns:p14="http://schemas.microsoft.com/office/powerpoint/2010/main" val="3408381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a:t>NIST </a:t>
            </a:r>
            <a:r>
              <a:rPr lang="en-US" dirty="0" err="1"/>
              <a:t>I</a:t>
            </a:r>
            <a:r>
              <a:rPr lang="en-US" baseline="-25000" dirty="0" err="1"/>
              <a:t>slant</a:t>
            </a:r>
            <a:r>
              <a:rPr lang="en-US" dirty="0"/>
              <a:t> vs. Elevation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9754" y="4155861"/>
            <a:ext cx="6781091" cy="254973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75" y="1457320"/>
            <a:ext cx="7084200" cy="2678095"/>
          </a:xfrm>
          <a:prstGeom prst="rect">
            <a:avLst/>
          </a:prstGeom>
        </p:spPr>
      </p:pic>
      <p:sp>
        <p:nvSpPr>
          <p:cNvPr id="7" name="Slide Number Placeholder 6"/>
          <p:cNvSpPr>
            <a:spLocks noGrp="1"/>
          </p:cNvSpPr>
          <p:nvPr>
            <p:ph type="sldNum" sz="quarter" idx="12"/>
          </p:nvPr>
        </p:nvSpPr>
        <p:spPr/>
        <p:txBody>
          <a:bodyPr/>
          <a:lstStyle/>
          <a:p>
            <a:fld id="{F0C94032-CD4C-4C25-B0C2-CEC720522D92}" type="slidenum">
              <a:rPr lang="en-US" smtClean="0"/>
              <a:pPr/>
              <a:t>10</a:t>
            </a:fld>
            <a:endParaRPr lang="en-US" dirty="0"/>
          </a:p>
        </p:txBody>
      </p:sp>
      <p:sp>
        <p:nvSpPr>
          <p:cNvPr id="8" name="Footer Placeholder 7"/>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36692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smtClean="0"/>
              <a:t>NIST </a:t>
            </a:r>
            <a:r>
              <a:rPr lang="en-US" dirty="0" err="1" smtClean="0"/>
              <a:t>I</a:t>
            </a:r>
            <a:r>
              <a:rPr lang="en-US" baseline="-25000" dirty="0" err="1" smtClean="0"/>
              <a:t>zenith</a:t>
            </a:r>
            <a:r>
              <a:rPr lang="en-US" dirty="0" smtClean="0"/>
              <a:t> </a:t>
            </a:r>
            <a:r>
              <a:rPr lang="en-US" dirty="0"/>
              <a:t>vs. </a:t>
            </a:r>
            <a:r>
              <a:rPr lang="en-US" dirty="0" err="1"/>
              <a:t>t</a:t>
            </a:r>
            <a:r>
              <a:rPr lang="en-US" baseline="-25000" dirty="0" err="1"/>
              <a:t>local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4048355"/>
            <a:ext cx="6864351" cy="258104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447800"/>
            <a:ext cx="6779400" cy="2549103"/>
          </a:xfrm>
          <a:prstGeom prst="rect">
            <a:avLst/>
          </a:prstGeom>
        </p:spPr>
      </p:pic>
      <p:sp>
        <p:nvSpPr>
          <p:cNvPr id="7" name="Slide Number Placeholder 6"/>
          <p:cNvSpPr>
            <a:spLocks noGrp="1"/>
          </p:cNvSpPr>
          <p:nvPr>
            <p:ph type="sldNum" sz="quarter" idx="12"/>
          </p:nvPr>
        </p:nvSpPr>
        <p:spPr/>
        <p:txBody>
          <a:bodyPr/>
          <a:lstStyle/>
          <a:p>
            <a:fld id="{F0C94032-CD4C-4C25-B0C2-CEC720522D92}" type="slidenum">
              <a:rPr lang="en-US" smtClean="0"/>
              <a:pPr/>
              <a:t>11</a:t>
            </a:fld>
            <a:endParaRPr lang="en-US" dirty="0"/>
          </a:p>
        </p:txBody>
      </p:sp>
      <p:sp>
        <p:nvSpPr>
          <p:cNvPr id="8" name="Footer Placeholder 7"/>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716203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Interpolating TEC map between two-hour intervals makes it difficult to see when exactly TEC increases/decreases considerably.</a:t>
            </a:r>
          </a:p>
          <a:p>
            <a:r>
              <a:rPr lang="en-US" dirty="0" err="1" smtClean="0"/>
              <a:t>Klobuchar</a:t>
            </a:r>
            <a:r>
              <a:rPr lang="en-US" dirty="0" smtClean="0"/>
              <a:t>, with 8 parameters applied globally, tends to underestimate the delay at contiguous-US latitudes</a:t>
            </a:r>
          </a:p>
          <a:p>
            <a:r>
              <a:rPr lang="en-US" dirty="0" smtClean="0"/>
              <a:t>The dual-freq. code measurements are very noisy. </a:t>
            </a:r>
          </a:p>
          <a:p>
            <a:r>
              <a:rPr lang="en-US" dirty="0" smtClean="0"/>
              <a:t>Code-carrier divergence </a:t>
            </a:r>
            <a:r>
              <a:rPr lang="en-US" dirty="0" smtClean="0"/>
              <a:t>have </a:t>
            </a:r>
            <a:r>
              <a:rPr lang="en-US" dirty="0" smtClean="0"/>
              <a:t>different slopes </a:t>
            </a:r>
            <a:r>
              <a:rPr lang="en-US" dirty="0" smtClean="0"/>
              <a:t>than </a:t>
            </a:r>
            <a:r>
              <a:rPr lang="en-US" dirty="0" smtClean="0"/>
              <a:t>the code-measured delay. </a:t>
            </a:r>
            <a:r>
              <a:rPr lang="en-US" dirty="0" smtClean="0"/>
              <a:t>Partially due to the biasing of the data discussed in Methods</a:t>
            </a:r>
            <a:r>
              <a:rPr lang="en-US" dirty="0" smtClean="0"/>
              <a:t>.  If the ambiguity could be solved for, it would probably line up better.</a:t>
            </a:r>
          </a:p>
          <a:p>
            <a:r>
              <a:rPr lang="en-US" dirty="0" smtClean="0"/>
              <a:t>Code-carrier divergence can be an accurate single-frequency solution if the ambiguity can be resolved.</a:t>
            </a:r>
            <a:endParaRPr lang="en-US" dirty="0" smtClean="0"/>
          </a:p>
          <a:p>
            <a:r>
              <a:rPr lang="en-US" dirty="0" smtClean="0"/>
              <a:t>Proper modelling of other errors could allow for smooth, accurate delay estimation.</a:t>
            </a:r>
          </a:p>
          <a:p>
            <a:r>
              <a:rPr lang="en-US" dirty="0" smtClean="0"/>
              <a:t>As expected, equatorial delay was much greater than that at mid latitudes (using TEC map as truth).</a:t>
            </a:r>
          </a:p>
          <a:p>
            <a:endParaRPr lang="en-US" dirty="0"/>
          </a:p>
        </p:txBody>
      </p:sp>
      <p:sp>
        <p:nvSpPr>
          <p:cNvPr id="6" name="Slide Number Placeholder 5"/>
          <p:cNvSpPr>
            <a:spLocks noGrp="1"/>
          </p:cNvSpPr>
          <p:nvPr>
            <p:ph type="sldNum" sz="quarter" idx="12"/>
          </p:nvPr>
        </p:nvSpPr>
        <p:spPr/>
        <p:txBody>
          <a:bodyPr/>
          <a:lstStyle/>
          <a:p>
            <a:fld id="{F0C94032-CD4C-4C25-B0C2-CEC720522D92}" type="slidenum">
              <a:rPr lang="en-US" smtClean="0"/>
              <a:pPr/>
              <a:t>12</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944316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r>
              <a:rPr lang="en-US" sz="2000" baseline="30000" dirty="0"/>
              <a:t>1</a:t>
            </a:r>
            <a:r>
              <a:rPr lang="en-US" sz="2000" dirty="0" smtClean="0"/>
              <a:t>Misra, P, and </a:t>
            </a:r>
            <a:r>
              <a:rPr lang="en-US" sz="2000" dirty="0" err="1" smtClean="0"/>
              <a:t>Enge</a:t>
            </a:r>
            <a:r>
              <a:rPr lang="en-US" sz="2000" dirty="0" smtClean="0"/>
              <a:t>, P., </a:t>
            </a:r>
            <a:r>
              <a:rPr lang="en-US" sz="2000" i="1" dirty="0" smtClean="0"/>
              <a:t>Global Positioning System: Signals, 	Measurements, and Performance</a:t>
            </a:r>
            <a:r>
              <a:rPr lang="en-US" sz="2000" dirty="0" smtClean="0"/>
              <a:t>, 2</a:t>
            </a:r>
            <a:r>
              <a:rPr lang="en-US" sz="2000" baseline="30000" dirty="0" smtClean="0"/>
              <a:t>nd</a:t>
            </a:r>
            <a:r>
              <a:rPr lang="en-US" sz="2000" dirty="0" smtClean="0"/>
              <a:t> ed., Ganga-</a:t>
            </a:r>
            <a:r>
              <a:rPr lang="en-US" sz="2000" dirty="0" err="1" smtClean="0"/>
              <a:t>Jumana</a:t>
            </a:r>
            <a:r>
              <a:rPr lang="en-US" sz="2000" dirty="0" smtClean="0"/>
              <a:t> 	Press, 2012.</a:t>
            </a:r>
          </a:p>
          <a:p>
            <a:r>
              <a:rPr lang="en-US" sz="2000" baseline="30000" dirty="0" smtClean="0"/>
              <a:t>2</a:t>
            </a:r>
            <a:r>
              <a:rPr lang="en-US" sz="2000" dirty="0" smtClean="0"/>
              <a:t>Klobuchar, J., “</a:t>
            </a:r>
            <a:r>
              <a:rPr lang="en-US" sz="2000" dirty="0" err="1" smtClean="0"/>
              <a:t>Ionospheric</a:t>
            </a:r>
            <a:r>
              <a:rPr lang="en-US" sz="2000" dirty="0" smtClean="0"/>
              <a:t> Time-Delay Algorithm for Single-	Frequency GPS Users”, </a:t>
            </a:r>
            <a:r>
              <a:rPr lang="en-US" sz="2000" i="1" dirty="0" smtClean="0"/>
              <a:t>IEEE Transactions on Aerospace and 	Electronic Systems</a:t>
            </a:r>
            <a:r>
              <a:rPr lang="en-US" sz="2000" dirty="0" smtClean="0"/>
              <a:t>, Vol. AES-23, No. 3, May 1987, pp 325-	331.</a:t>
            </a:r>
          </a:p>
          <a:p>
            <a:r>
              <a:rPr lang="en-US" sz="2000" baseline="30000" dirty="0" smtClean="0"/>
              <a:t>3</a:t>
            </a:r>
            <a:r>
              <a:rPr lang="en-US" sz="2000" dirty="0" smtClean="0"/>
              <a:t>Schaer, S., </a:t>
            </a:r>
            <a:r>
              <a:rPr lang="en-US" sz="2000" dirty="0" err="1" smtClean="0"/>
              <a:t>Gurtner</a:t>
            </a:r>
            <a:r>
              <a:rPr lang="en-US" sz="2000" dirty="0" smtClean="0"/>
              <a:t>, W., and </a:t>
            </a:r>
            <a:r>
              <a:rPr lang="en-US" sz="2000" dirty="0" err="1" smtClean="0"/>
              <a:t>Feltens</a:t>
            </a:r>
            <a:r>
              <a:rPr lang="en-US" sz="2000" dirty="0" smtClean="0"/>
              <a:t>, J., “IONEX: The 	</a:t>
            </a:r>
            <a:r>
              <a:rPr lang="en-US" sz="2000" dirty="0" err="1" smtClean="0"/>
              <a:t>IONosphere</a:t>
            </a:r>
            <a:r>
              <a:rPr lang="en-US" sz="2000" dirty="0" smtClean="0"/>
              <a:t> 	Map Exchange Format Version 1”, </a:t>
            </a:r>
            <a:r>
              <a:rPr lang="en-US" sz="2000" i="1" dirty="0" smtClean="0"/>
              <a:t>Proceedings of the IGS AC 	Workshop, Darmstadt, Germany</a:t>
            </a:r>
            <a:r>
              <a:rPr lang="en-US" sz="2000" dirty="0" smtClean="0"/>
              <a:t>, Feb 9-11, 1998, URL: 	</a:t>
            </a:r>
            <a:r>
              <a:rPr lang="en-US" sz="2000" dirty="0" smtClean="0">
                <a:hlinkClick r:id="rId2"/>
              </a:rPr>
              <a:t>ftp://igscb.jpl.nasa.gov/pub/data/format/ionex1.pdf</a:t>
            </a:r>
            <a:r>
              <a:rPr lang="en-US" sz="2000" dirty="0" smtClean="0"/>
              <a:t> 		[cited 4 Nov. 2014].</a:t>
            </a:r>
            <a:endParaRPr lang="en-US" sz="2000" dirty="0"/>
          </a:p>
        </p:txBody>
      </p:sp>
      <p:sp>
        <p:nvSpPr>
          <p:cNvPr id="6" name="Slide Number Placeholder 5"/>
          <p:cNvSpPr>
            <a:spLocks noGrp="1"/>
          </p:cNvSpPr>
          <p:nvPr>
            <p:ph type="sldNum" sz="quarter" idx="12"/>
          </p:nvPr>
        </p:nvSpPr>
        <p:spPr/>
        <p:txBody>
          <a:bodyPr/>
          <a:lstStyle/>
          <a:p>
            <a:fld id="{F0C94032-CD4C-4C25-B0C2-CEC720522D92}" type="slidenum">
              <a:rPr lang="en-US" smtClean="0"/>
              <a:pPr/>
              <a:t>13</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59134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a:t>
            </a:r>
            <a:endParaRPr lang="en-US" dirty="0"/>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Tree>
    <p:extLst>
      <p:ext uri="{BB962C8B-B14F-4D97-AF65-F5344CB8AC3E}">
        <p14:creationId xmlns:p14="http://schemas.microsoft.com/office/powerpoint/2010/main" val="2165663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Az</a:t>
            </a:r>
            <a:r>
              <a:rPr lang="en-US" dirty="0" smtClean="0"/>
              <a:t>/El plots for selected PRNs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5833" r="32612"/>
          <a:stretch/>
        </p:blipFill>
        <p:spPr>
          <a:xfrm>
            <a:off x="7007685" y="1757362"/>
            <a:ext cx="1685926" cy="4000000"/>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7237" r="31381"/>
          <a:stretch/>
        </p:blipFill>
        <p:spPr>
          <a:xfrm>
            <a:off x="5334000" y="1752600"/>
            <a:ext cx="1673685" cy="4000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3843" r="31063"/>
          <a:stretch/>
        </p:blipFill>
        <p:spPr>
          <a:xfrm>
            <a:off x="2850338" y="1752600"/>
            <a:ext cx="1871662" cy="40000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5936" r="28128"/>
          <a:stretch/>
        </p:blipFill>
        <p:spPr>
          <a:xfrm>
            <a:off x="685800" y="1752600"/>
            <a:ext cx="1916593" cy="4000000"/>
          </a:xfrm>
          <a:prstGeom prst="rect">
            <a:avLst/>
          </a:prstGeom>
          <a:solidFill>
            <a:schemeClr val="accent1">
              <a:alpha val="0"/>
            </a:schemeClr>
          </a:solidFill>
        </p:spPr>
      </p:pic>
      <p:sp>
        <p:nvSpPr>
          <p:cNvPr id="9" name="Slide Number Placeholder 8"/>
          <p:cNvSpPr>
            <a:spLocks noGrp="1"/>
          </p:cNvSpPr>
          <p:nvPr>
            <p:ph type="sldNum" sz="quarter" idx="12"/>
          </p:nvPr>
        </p:nvSpPr>
        <p:spPr/>
        <p:txBody>
          <a:bodyPr/>
          <a:lstStyle/>
          <a:p>
            <a:fld id="{F0C94032-CD4C-4C25-B0C2-CEC720522D92}" type="slidenum">
              <a:rPr lang="en-US" smtClean="0"/>
              <a:pPr/>
              <a:t>15</a:t>
            </a:fld>
            <a:endParaRPr lang="en-US" dirty="0"/>
          </a:p>
        </p:txBody>
      </p:sp>
      <p:sp>
        <p:nvSpPr>
          <p:cNvPr id="10" name="Footer Placeholder 9"/>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720811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Klobuchar</a:t>
            </a:r>
            <a:r>
              <a:rPr lang="en-US" dirty="0" smtClean="0"/>
              <a:t> at high latitudes</a:t>
            </a:r>
            <a:endParaRPr lang="en-US" dirty="0"/>
          </a:p>
        </p:txBody>
      </p:sp>
      <p:sp>
        <p:nvSpPr>
          <p:cNvPr id="3" name="Content Placeholder 2"/>
          <p:cNvSpPr>
            <a:spLocks noGrp="1"/>
          </p:cNvSpPr>
          <p:nvPr>
            <p:ph idx="1"/>
          </p:nvPr>
        </p:nvSpPr>
        <p:spPr/>
        <p:txBody>
          <a:bodyPr/>
          <a:lstStyle/>
          <a:p>
            <a:r>
              <a:rPr lang="en-US" dirty="0" err="1" smtClean="0"/>
              <a:t>Klobuchar</a:t>
            </a:r>
            <a:r>
              <a:rPr lang="en-US" dirty="0" smtClean="0"/>
              <a:t> assumes user is between latitudes of -</a:t>
            </a:r>
            <a:r>
              <a:rPr lang="en-US" dirty="0"/>
              <a:t>75° to </a:t>
            </a:r>
            <a:r>
              <a:rPr lang="en-US" dirty="0" smtClean="0"/>
              <a:t>75</a:t>
            </a:r>
            <a:r>
              <a:rPr lang="en-US" dirty="0"/>
              <a:t>°</a:t>
            </a:r>
            <a:endParaRPr lang="en-US" dirty="0" smtClean="0"/>
          </a:p>
          <a:p>
            <a:r>
              <a:rPr lang="en-US" dirty="0" smtClean="0"/>
              <a:t>Plots show parameters on 2009-03-20</a:t>
            </a:r>
            <a:r>
              <a:rPr lang="en-US" dirty="0"/>
              <a:t>, 105°W </a:t>
            </a:r>
            <a:r>
              <a:rPr lang="en-US" dirty="0" smtClean="0"/>
              <a:t>longitude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4053067" cy="304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3124200"/>
            <a:ext cx="4055476" cy="3041607"/>
          </a:xfrm>
          <a:prstGeom prst="rect">
            <a:avLst/>
          </a:prstGeom>
        </p:spPr>
      </p:pic>
      <p:sp>
        <p:nvSpPr>
          <p:cNvPr id="9" name="Slide Number Placeholder 8"/>
          <p:cNvSpPr>
            <a:spLocks noGrp="1"/>
          </p:cNvSpPr>
          <p:nvPr>
            <p:ph type="sldNum" sz="quarter" idx="12"/>
          </p:nvPr>
        </p:nvSpPr>
        <p:spPr/>
        <p:txBody>
          <a:bodyPr/>
          <a:lstStyle/>
          <a:p>
            <a:fld id="{F0C94032-CD4C-4C25-B0C2-CEC720522D92}" type="slidenum">
              <a:rPr lang="en-US" smtClean="0"/>
              <a:pPr/>
              <a:t>16</a:t>
            </a:fld>
            <a:endParaRPr lang="en-US" dirty="0"/>
          </a:p>
        </p:txBody>
      </p:sp>
      <p:sp>
        <p:nvSpPr>
          <p:cNvPr id="10" name="Footer Placeholder 9"/>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206886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Latitude</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www.nwra.com/ionoscint/maps/maplats.gif</a:t>
            </a:r>
            <a:r>
              <a:rPr lang="en-US" dirty="0" smtClean="0"/>
              <a:t> </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209800"/>
            <a:ext cx="609600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F0C94032-CD4C-4C25-B0C2-CEC720522D92}" type="slidenum">
              <a:rPr lang="en-US" smtClean="0"/>
              <a:pPr/>
              <a:t>17</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923781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to resolve DF Code bias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3877925"/>
            <a:ext cx="7239000" cy="2751475"/>
          </a:xfrm>
        </p:spPr>
      </p:pic>
      <p:sp>
        <p:nvSpPr>
          <p:cNvPr id="4" name="Slide Number Placeholder 3"/>
          <p:cNvSpPr>
            <a:spLocks noGrp="1"/>
          </p:cNvSpPr>
          <p:nvPr>
            <p:ph type="sldNum" sz="quarter" idx="12"/>
          </p:nvPr>
        </p:nvSpPr>
        <p:spPr/>
        <p:txBody>
          <a:bodyPr/>
          <a:lstStyle/>
          <a:p>
            <a:fld id="{F0C94032-CD4C-4C25-B0C2-CEC720522D92}" type="slidenum">
              <a:rPr lang="en-US" smtClean="0"/>
              <a:pPr/>
              <a:t>18</a:t>
            </a:fld>
            <a:endParaRPr lang="en-US" dirty="0"/>
          </a:p>
        </p:txBody>
      </p:sp>
      <p:sp>
        <p:nvSpPr>
          <p:cNvPr id="6" name="Footer Placeholder 5"/>
          <p:cNvSpPr>
            <a:spLocks noGrp="1"/>
          </p:cNvSpPr>
          <p:nvPr>
            <p:ph type="ftr" sz="quarter" idx="11"/>
          </p:nvPr>
        </p:nvSpPr>
        <p:spPr/>
        <p:txBody>
          <a:bodyPr/>
          <a:lstStyle/>
          <a:p>
            <a:endParaRPr kumimoji="0"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295400"/>
            <a:ext cx="6781800" cy="2563776"/>
          </a:xfrm>
          <a:prstGeom prst="rect">
            <a:avLst/>
          </a:prstGeom>
        </p:spPr>
      </p:pic>
    </p:spTree>
    <p:extLst>
      <p:ext uri="{BB962C8B-B14F-4D97-AF65-F5344CB8AC3E}">
        <p14:creationId xmlns:p14="http://schemas.microsoft.com/office/powerpoint/2010/main" val="146186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Ionosphere and GPS</a:t>
            </a:r>
          </a:p>
          <a:p>
            <a:r>
              <a:rPr lang="en-US" dirty="0" smtClean="0"/>
              <a:t>Models and Methods</a:t>
            </a:r>
          </a:p>
          <a:p>
            <a:pPr lvl="1"/>
            <a:r>
              <a:rPr lang="en-US" dirty="0" smtClean="0"/>
              <a:t>Problem statement</a:t>
            </a:r>
          </a:p>
          <a:p>
            <a:pPr lvl="1"/>
            <a:r>
              <a:rPr lang="en-US" dirty="0" smtClean="0"/>
              <a:t>Dual-frequency code measurements</a:t>
            </a:r>
          </a:p>
          <a:p>
            <a:pPr lvl="1"/>
            <a:r>
              <a:rPr lang="en-US" dirty="0" smtClean="0"/>
              <a:t>Code-carrier divergence</a:t>
            </a:r>
          </a:p>
          <a:p>
            <a:pPr lvl="1"/>
            <a:r>
              <a:rPr lang="en-US" dirty="0" err="1" smtClean="0"/>
              <a:t>Klobuchar</a:t>
            </a:r>
            <a:r>
              <a:rPr lang="en-US" dirty="0" smtClean="0"/>
              <a:t> model</a:t>
            </a:r>
          </a:p>
          <a:p>
            <a:pPr lvl="1"/>
            <a:r>
              <a:rPr lang="en-US" dirty="0" smtClean="0"/>
              <a:t>Global TEC map</a:t>
            </a:r>
          </a:p>
          <a:p>
            <a:r>
              <a:rPr lang="en-US" dirty="0" smtClean="0"/>
              <a:t>Results</a:t>
            </a:r>
          </a:p>
          <a:p>
            <a:r>
              <a:rPr lang="en-US" dirty="0" smtClean="0"/>
              <a:t>Conclusions</a:t>
            </a:r>
          </a:p>
          <a:p>
            <a:r>
              <a:rPr lang="en-US" dirty="0" smtClean="0"/>
              <a:t>References</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317200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Ionosphere and GPS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ionosphere</a:t>
                </a:r>
                <a:r>
                  <a:rPr lang="en-US" baseline="30000" dirty="0">
                    <a:hlinkClick r:id="rId2" action="ppaction://hlinksldjump" tooltip="Misra &amp; Enge"/>
                  </a:rPr>
                  <a:t>1</a:t>
                </a:r>
                <a:r>
                  <a:rPr lang="en-US" dirty="0" smtClean="0"/>
                  <a:t> </a:t>
                </a:r>
              </a:p>
              <a:p>
                <a:pPr lvl="1"/>
                <a:r>
                  <a:rPr lang="en-US" dirty="0" smtClean="0"/>
                  <a:t>A layer of ionized gasses surrounding the earth.</a:t>
                </a:r>
                <a:endParaRPr lang="en-US" dirty="0"/>
              </a:p>
              <a:p>
                <a:pPr lvl="1"/>
                <a:r>
                  <a:rPr lang="en-US" dirty="0"/>
                  <a:t>Affects RF </a:t>
                </a:r>
                <a:r>
                  <a:rPr lang="en-US" dirty="0" smtClean="0"/>
                  <a:t>propagation.</a:t>
                </a:r>
              </a:p>
              <a:p>
                <a:pPr lvl="1"/>
                <a:r>
                  <a:rPr lang="en-US" dirty="0" smtClean="0"/>
                  <a:t>Created by solar radiation, which has enough energy to separate electrons from atoms. </a:t>
                </a:r>
              </a:p>
              <a:p>
                <a:pPr lvl="1"/>
                <a:r>
                  <a:rPr lang="en-US" dirty="0" smtClean="0"/>
                  <a:t>More solar activity → higher free electron content.</a:t>
                </a:r>
              </a:p>
              <a:p>
                <a:r>
                  <a:rPr lang="en-US" dirty="0" smtClean="0"/>
                  <a:t>GPS signals can penetrate this layer, but experience a group delay and phase advance</a:t>
                </a:r>
                <a:r>
                  <a:rPr lang="en-US" baseline="30000" dirty="0">
                    <a:hlinkClick r:id="rId2" action="ppaction://hlinksldjump" tooltip="Misra &amp; Enge"/>
                  </a:rPr>
                  <a:t>1</a:t>
                </a:r>
                <a:r>
                  <a:rPr lang="en-US" dirty="0" smtClean="0"/>
                  <a:t>.</a:t>
                </a:r>
              </a:p>
              <a:p>
                <a:r>
                  <a:rPr lang="en-US" dirty="0" smtClean="0"/>
                  <a:t>Knowing the Total Electron Content (TEC)</a:t>
                </a:r>
                <a:r>
                  <a:rPr lang="en-US" baseline="30000" dirty="0" smtClean="0">
                    <a:hlinkClick r:id="rId2" action="ppaction://hlinksldjump" tooltip="Misra &amp; Enge"/>
                  </a:rPr>
                  <a:t>1</a:t>
                </a:r>
                <a:r>
                  <a:rPr lang="en-US" dirty="0" smtClean="0"/>
                  <a:t>:</a:t>
                </a:r>
              </a:p>
              <a:p>
                <a:pPr marL="274320" lvl="1" indent="0">
                  <a:buNone/>
                </a:pPr>
                <a:endParaRPr lang="en-US" i="1" dirty="0"/>
              </a:p>
              <a:p>
                <a:pPr marL="274320" lvl="1" indent="0">
                  <a:buNone/>
                </a:pPr>
                <a14:m>
                  <m:oMathPara xmlns:m="http://schemas.openxmlformats.org/officeDocument/2006/math">
                    <m:oMathParaPr>
                      <m:jc m:val="centerGroup"/>
                    </m:oMathParaPr>
                    <m:oMath xmlns:m="http://schemas.openxmlformats.org/officeDocument/2006/math">
                      <m:r>
                        <a:rPr lang="en-US" i="1">
                          <a:latin typeface="Cambria Math"/>
                        </a:rPr>
                        <m:t>𝐼</m:t>
                      </m:r>
                      <m:r>
                        <a:rPr lang="en-US" i="1" baseline="-25000">
                          <a:latin typeface="Cambria Math"/>
                        </a:rPr>
                        <m:t>𝜌</m:t>
                      </m:r>
                      <m:r>
                        <a:rPr lang="en-US">
                          <a:latin typeface="Cambria Math"/>
                        </a:rPr>
                        <m:t>=−</m:t>
                      </m:r>
                      <m:sSub>
                        <m:sSubPr>
                          <m:ctrlPr>
                            <a:rPr lang="en-US" i="1">
                              <a:latin typeface="Cambria Math"/>
                            </a:rPr>
                          </m:ctrlPr>
                        </m:sSubPr>
                        <m:e>
                          <m:r>
                            <a:rPr lang="en-US" i="1">
                              <a:latin typeface="Cambria Math"/>
                            </a:rPr>
                            <m:t>𝐼</m:t>
                          </m:r>
                        </m:e>
                        <m:sub>
                          <m:r>
                            <a:rPr lang="en-US" i="1">
                              <a:latin typeface="Cambria Math"/>
                            </a:rPr>
                            <m:t>𝜙</m:t>
                          </m:r>
                        </m:sub>
                      </m:sSub>
                      <m:r>
                        <a:rPr lang="en-US">
                          <a:latin typeface="Cambria Math"/>
                        </a:rPr>
                        <m:t>=</m:t>
                      </m:r>
                      <m:f>
                        <m:fPr>
                          <m:ctrlPr>
                            <a:rPr lang="en-US" i="1">
                              <a:latin typeface="Cambria Math"/>
                            </a:rPr>
                          </m:ctrlPr>
                        </m:fPr>
                        <m:num>
                          <m:r>
                            <a:rPr lang="en-US">
                              <a:latin typeface="Cambria Math"/>
                            </a:rPr>
                            <m:t>40.3⋅</m:t>
                          </m:r>
                          <m:r>
                            <a:rPr lang="en-US" i="1">
                              <a:latin typeface="Cambria Math"/>
                            </a:rPr>
                            <m:t>𝑇𝐸𝐶</m:t>
                          </m:r>
                        </m:num>
                        <m:den>
                          <m:sSup>
                            <m:sSupPr>
                              <m:ctrlPr>
                                <a:rPr lang="en-US" i="1">
                                  <a:latin typeface="Cambria Math"/>
                                </a:rPr>
                              </m:ctrlPr>
                            </m:sSupPr>
                            <m:e>
                              <m:r>
                                <a:rPr lang="en-US" i="1">
                                  <a:latin typeface="Cambria Math"/>
                                </a:rPr>
                                <m:t>𝑓</m:t>
                              </m:r>
                            </m:e>
                            <m:sup>
                              <m:r>
                                <a:rPr lang="en-US">
                                  <a:latin typeface="Cambria Math"/>
                                </a:rPr>
                                <m:t>2</m:t>
                              </m:r>
                            </m:sup>
                          </m:sSup>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87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0C94032-CD4C-4C25-B0C2-CEC720522D92}" type="slidenum">
              <a:rPr lang="en-US" smtClean="0"/>
              <a:pPr/>
              <a:t>3</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546715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Using multiple methods, determine the </a:t>
            </a:r>
            <a:r>
              <a:rPr lang="en-US" dirty="0" err="1" smtClean="0"/>
              <a:t>ionospheric</a:t>
            </a:r>
            <a:r>
              <a:rPr lang="en-US" dirty="0" smtClean="0"/>
              <a:t> delay at recent solar activity minimums/maximums at different latitudes.</a:t>
            </a:r>
          </a:p>
          <a:p>
            <a:r>
              <a:rPr lang="en-US" dirty="0" smtClean="0"/>
              <a:t>The effects of solar activity on </a:t>
            </a:r>
            <a:r>
              <a:rPr lang="en-US" dirty="0" err="1" smtClean="0"/>
              <a:t>ionospheric</a:t>
            </a:r>
            <a:r>
              <a:rPr lang="en-US" dirty="0" smtClean="0"/>
              <a:t> delay was studied.</a:t>
            </a:r>
          </a:p>
          <a:p>
            <a:pPr lvl="1"/>
            <a:r>
              <a:rPr lang="en-US" dirty="0" smtClean="0"/>
              <a:t>Solar minimum: 2009-03-20</a:t>
            </a:r>
          </a:p>
          <a:p>
            <a:pPr lvl="1"/>
            <a:r>
              <a:rPr lang="en-US" dirty="0" smtClean="0"/>
              <a:t>Solar maximum: 2014-03-20</a:t>
            </a:r>
          </a:p>
          <a:p>
            <a:r>
              <a:rPr lang="en-US" dirty="0" smtClean="0"/>
              <a:t>Two sites were examined.</a:t>
            </a:r>
          </a:p>
          <a:p>
            <a:pPr lvl="1"/>
            <a:r>
              <a:rPr lang="en-US" dirty="0" err="1" smtClean="0"/>
              <a:t>Nanyang</a:t>
            </a:r>
            <a:r>
              <a:rPr lang="en-US" dirty="0" smtClean="0"/>
              <a:t> Technological University, Singapore (NTUS)</a:t>
            </a:r>
          </a:p>
          <a:p>
            <a:pPr lvl="2"/>
            <a:r>
              <a:rPr lang="en-US" dirty="0" smtClean="0"/>
              <a:t>1.20°N</a:t>
            </a:r>
            <a:r>
              <a:rPr lang="en-US" dirty="0"/>
              <a:t>, </a:t>
            </a:r>
            <a:r>
              <a:rPr lang="en-US" dirty="0" smtClean="0"/>
              <a:t>103.40°E </a:t>
            </a:r>
          </a:p>
          <a:p>
            <a:pPr lvl="2"/>
            <a:r>
              <a:rPr lang="en-US" dirty="0" smtClean="0"/>
              <a:t>Chosen for equatorial site</a:t>
            </a:r>
            <a:endParaRPr lang="en-US" dirty="0"/>
          </a:p>
          <a:p>
            <a:pPr lvl="1"/>
            <a:r>
              <a:rPr lang="en-US" dirty="0" smtClean="0"/>
              <a:t>NIST, Boulder, CO</a:t>
            </a:r>
          </a:p>
          <a:p>
            <a:pPr lvl="2"/>
            <a:r>
              <a:rPr lang="en-US" dirty="0" smtClean="0"/>
              <a:t>40.00°N</a:t>
            </a:r>
            <a:r>
              <a:rPr lang="en-US" dirty="0"/>
              <a:t>, </a:t>
            </a:r>
            <a:r>
              <a:rPr lang="en-US" dirty="0" smtClean="0"/>
              <a:t>105.26°W</a:t>
            </a:r>
            <a:endParaRPr lang="en-US" dirty="0"/>
          </a:p>
          <a:p>
            <a:pPr lvl="2"/>
            <a:r>
              <a:rPr lang="en-US" dirty="0" smtClean="0"/>
              <a:t>Chosen for mid-latitude site</a:t>
            </a:r>
            <a:endParaRPr lang="en-US" dirty="0"/>
          </a:p>
        </p:txBody>
      </p:sp>
      <p:sp>
        <p:nvSpPr>
          <p:cNvPr id="6" name="Slide Number Placeholder 5"/>
          <p:cNvSpPr>
            <a:spLocks noGrp="1"/>
          </p:cNvSpPr>
          <p:nvPr>
            <p:ph type="sldNum" sz="quarter" idx="12"/>
          </p:nvPr>
        </p:nvSpPr>
        <p:spPr/>
        <p:txBody>
          <a:bodyPr/>
          <a:lstStyle/>
          <a:p>
            <a:fld id="{F0C94032-CD4C-4C25-B0C2-CEC720522D92}" type="slidenum">
              <a:rPr lang="en-US" smtClean="0"/>
              <a:pPr/>
              <a:t>4</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262836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Dual-Frequency Code Measurements</a:t>
            </a:r>
            <a:endParaRPr lang="en-US" dirty="0"/>
          </a:p>
        </p:txBody>
      </p:sp>
      <p:sp>
        <p:nvSpPr>
          <p:cNvPr id="3" name="Content Placeholder 2"/>
          <p:cNvSpPr>
            <a:spLocks noGrp="1"/>
          </p:cNvSpPr>
          <p:nvPr>
            <p:ph idx="1"/>
          </p:nvPr>
        </p:nvSpPr>
        <p:spPr/>
        <p:txBody>
          <a:bodyPr/>
          <a:lstStyle/>
          <a:p>
            <a:r>
              <a:rPr lang="en-US" dirty="0" smtClean="0"/>
              <a:t>Given code </a:t>
            </a:r>
            <a:r>
              <a:rPr lang="en-US" dirty="0" err="1" smtClean="0"/>
              <a:t>pseudoranges</a:t>
            </a:r>
            <a:r>
              <a:rPr lang="en-US" dirty="0" smtClean="0"/>
              <a:t> on two frequencies (L1 &amp; L2 in this case), the delay for L1 is</a:t>
            </a:r>
            <a:r>
              <a:rPr lang="en-US" baseline="30000" dirty="0" smtClean="0">
                <a:hlinkClick r:id="rId2" action="ppaction://hlinksldjump" tooltip="Misra &amp; Enge"/>
              </a:rPr>
              <a:t>1</a:t>
            </a:r>
            <a:endParaRPr lang="en-US" baseline="30000" dirty="0" smtClean="0"/>
          </a:p>
          <a:p>
            <a:endParaRPr lang="en-US" dirty="0"/>
          </a:p>
          <a:p>
            <a:endParaRPr lang="en-US" dirty="0" smtClean="0"/>
          </a:p>
          <a:p>
            <a:r>
              <a:rPr lang="en-US" dirty="0" smtClean="0"/>
              <a:t>The calculated delay from code is noisy</a:t>
            </a:r>
          </a:p>
          <a:p>
            <a:r>
              <a:rPr lang="en-US" dirty="0" smtClean="0"/>
              <a:t>Given phase measurement, the </a:t>
            </a:r>
          </a:p>
          <a:p>
            <a:endParaRPr lang="en-US" dirty="0"/>
          </a:p>
          <a:p>
            <a:endParaRPr lang="en-US" dirty="0" smtClean="0"/>
          </a:p>
          <a:p>
            <a:r>
              <a:rPr lang="en-US" dirty="0" smtClean="0"/>
              <a:t>Avoiding solving for N (constant) is accomplished by subtracting all divergence values from the first.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75" y="4238625"/>
            <a:ext cx="5353050" cy="638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412" y="2438400"/>
            <a:ext cx="3305175" cy="762000"/>
          </a:xfrm>
          <a:prstGeom prst="rect">
            <a:avLst/>
          </a:prstGeom>
        </p:spPr>
      </p:pic>
      <p:sp>
        <p:nvSpPr>
          <p:cNvPr id="6" name="Slide Number Placeholder 5"/>
          <p:cNvSpPr>
            <a:spLocks noGrp="1"/>
          </p:cNvSpPr>
          <p:nvPr>
            <p:ph type="sldNum" sz="quarter" idx="12"/>
          </p:nvPr>
        </p:nvSpPr>
        <p:spPr/>
        <p:txBody>
          <a:bodyPr/>
          <a:lstStyle/>
          <a:p>
            <a:fld id="{F0C94032-CD4C-4C25-B0C2-CEC720522D92}" type="slidenum">
              <a:rPr lang="en-US" smtClean="0"/>
              <a:pPr/>
              <a:t>5</a:t>
            </a:fld>
            <a:endParaRPr lang="en-US" dirty="0"/>
          </a:p>
        </p:txBody>
      </p:sp>
      <p:sp>
        <p:nvSpPr>
          <p:cNvPr id="9" name="Footer Placeholder 8"/>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12471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Klobuchar</a:t>
            </a:r>
            <a:r>
              <a:rPr lang="en-US" dirty="0" smtClean="0"/>
              <a:t> Model</a:t>
            </a:r>
            <a:r>
              <a:rPr lang="en-US" baseline="30000" dirty="0" smtClean="0">
                <a:hlinkClick r:id="rId2" action="ppaction://hlinksldjump" tooltip="Klobuchar"/>
              </a:rPr>
              <a:t>2</a:t>
            </a:r>
            <a:endParaRPr lang="en-US" baseline="30000" dirty="0"/>
          </a:p>
        </p:txBody>
      </p:sp>
      <p:sp>
        <p:nvSpPr>
          <p:cNvPr id="3" name="Content Placeholder 2"/>
          <p:cNvSpPr>
            <a:spLocks noGrp="1"/>
          </p:cNvSpPr>
          <p:nvPr>
            <p:ph idx="1"/>
          </p:nvPr>
        </p:nvSpPr>
        <p:spPr/>
        <p:txBody>
          <a:bodyPr/>
          <a:lstStyle/>
          <a:p>
            <a:r>
              <a:rPr lang="en-US" dirty="0" smtClean="0"/>
              <a:t>Models the diurnal effects of </a:t>
            </a:r>
            <a:r>
              <a:rPr lang="en-US" dirty="0" err="1" smtClean="0"/>
              <a:t>ionospheric</a:t>
            </a:r>
            <a:r>
              <a:rPr lang="en-US" dirty="0" smtClean="0"/>
              <a:t> delay </a:t>
            </a:r>
          </a:p>
          <a:p>
            <a:r>
              <a:rPr lang="en-US" dirty="0" smtClean="0"/>
              <a:t>Parameters are part of the broadcast message</a:t>
            </a:r>
          </a:p>
          <a:p>
            <a:r>
              <a:rPr lang="en-US" dirty="0" smtClean="0"/>
              <a:t>Uses eight parameters updated daily to model global ionosphere, so it is not very accurate.</a:t>
            </a:r>
          </a:p>
          <a:p>
            <a:r>
              <a:rPr lang="en-US" dirty="0" smtClean="0"/>
              <a:t>Useful for single-frequency receivers.</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365"/>
          <a:stretch/>
        </p:blipFill>
        <p:spPr bwMode="auto">
          <a:xfrm>
            <a:off x="2962275" y="3733800"/>
            <a:ext cx="30956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F0C94032-CD4C-4C25-B0C2-CEC720522D92}" type="slidenum">
              <a:rPr lang="en-US" smtClean="0"/>
              <a:pPr/>
              <a:t>6</a:t>
            </a:fld>
            <a:endParaRPr lang="en-US" dirty="0"/>
          </a:p>
        </p:txBody>
      </p:sp>
      <p:sp>
        <p:nvSpPr>
          <p:cNvPr id="7" name="Footer Placeholder 6"/>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846927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TEC Map</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TEC maps are created using empirical data from many stations.</a:t>
            </a:r>
          </a:p>
          <a:p>
            <a:r>
              <a:rPr lang="en-US" dirty="0" smtClean="0"/>
              <a:t>Distributed in IONEX files.</a:t>
            </a:r>
          </a:p>
          <a:p>
            <a:r>
              <a:rPr lang="en-US" dirty="0" smtClean="0"/>
              <a:t>TEC is given at latitude/longitude points, forming a grid at different epochs</a:t>
            </a:r>
          </a:p>
          <a:p>
            <a:r>
              <a:rPr lang="en-US" dirty="0" smtClean="0"/>
              <a:t>Bivariate interpolation can be used to find TEC between IONEX latitudes and longitudes</a:t>
            </a:r>
            <a:r>
              <a:rPr lang="en-US" baseline="30000" dirty="0" smtClean="0">
                <a:hlinkClick r:id="rId2" action="ppaction://hlinksldjump" tooltip="IONEX"/>
              </a:rPr>
              <a:t>3</a:t>
            </a:r>
            <a:r>
              <a:rPr lang="en-US" dirty="0" smtClean="0"/>
              <a:t>:</a:t>
            </a:r>
          </a:p>
          <a:p>
            <a:endParaRPr lang="en-US" dirty="0"/>
          </a:p>
          <a:p>
            <a:endParaRPr lang="en-US" dirty="0" smtClean="0"/>
          </a:p>
          <a:p>
            <a:endParaRPr lang="en-US" dirty="0" smtClean="0"/>
          </a:p>
          <a:p>
            <a:endParaRPr lang="en-US" dirty="0" smtClean="0"/>
          </a:p>
          <a:p>
            <a:r>
              <a:rPr lang="en-US" dirty="0" smtClean="0"/>
              <a:t>TEC between epochs was linearly interpolated for this analysis.</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9841"/>
          <a:stretch/>
        </p:blipFill>
        <p:spPr bwMode="auto">
          <a:xfrm>
            <a:off x="590550" y="4593865"/>
            <a:ext cx="5038725" cy="41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962400"/>
            <a:ext cx="21431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695"/>
          <a:stretch/>
        </p:blipFill>
        <p:spPr bwMode="auto">
          <a:xfrm>
            <a:off x="2928938" y="4917306"/>
            <a:ext cx="2176462" cy="41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F0C94032-CD4C-4C25-B0C2-CEC720522D92}" type="slidenum">
              <a:rPr lang="en-US" smtClean="0"/>
              <a:pPr/>
              <a:t>7</a:t>
            </a:fld>
            <a:endParaRPr lang="en-US" dirty="0"/>
          </a:p>
        </p:txBody>
      </p:sp>
      <p:sp>
        <p:nvSpPr>
          <p:cNvPr id="8" name="Footer Placeholder 7"/>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331483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Singapore </a:t>
            </a:r>
            <a:r>
              <a:rPr lang="en-US" dirty="0" err="1" smtClean="0"/>
              <a:t>I</a:t>
            </a:r>
            <a:r>
              <a:rPr lang="en-US" baseline="-25000" dirty="0" err="1" smtClean="0"/>
              <a:t>slant</a:t>
            </a:r>
            <a:r>
              <a:rPr lang="en-US" dirty="0" smtClean="0"/>
              <a:t> vs. Elevation</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4114800"/>
            <a:ext cx="6849035" cy="2584541"/>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987" y="1447800"/>
            <a:ext cx="7076638" cy="2668032"/>
          </a:xfrm>
          <a:prstGeom prst="rect">
            <a:avLst/>
          </a:prstGeom>
        </p:spPr>
      </p:pic>
      <p:sp>
        <p:nvSpPr>
          <p:cNvPr id="5" name="Slide Number Placeholder 4"/>
          <p:cNvSpPr>
            <a:spLocks noGrp="1"/>
          </p:cNvSpPr>
          <p:nvPr>
            <p:ph type="sldNum" sz="quarter" idx="12"/>
          </p:nvPr>
        </p:nvSpPr>
        <p:spPr/>
        <p:txBody>
          <a:bodyPr/>
          <a:lstStyle/>
          <a:p>
            <a:fld id="{F0C94032-CD4C-4C25-B0C2-CEC720522D92}" type="slidenum">
              <a:rPr lang="en-US" smtClean="0"/>
              <a:pPr/>
              <a:t>8</a:t>
            </a:fld>
            <a:endParaRPr lang="en-US" dirty="0"/>
          </a:p>
        </p:txBody>
      </p:sp>
      <p:sp>
        <p:nvSpPr>
          <p:cNvPr id="6" name="Footer Placeholder 5"/>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546815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Singapore </a:t>
            </a:r>
            <a:r>
              <a:rPr lang="en-US" dirty="0" err="1" smtClean="0"/>
              <a:t>I</a:t>
            </a:r>
            <a:r>
              <a:rPr lang="en-US" baseline="-25000" dirty="0" err="1" smtClean="0"/>
              <a:t>zenith</a:t>
            </a:r>
            <a:r>
              <a:rPr lang="en-US" dirty="0" smtClean="0"/>
              <a:t> </a:t>
            </a:r>
            <a:r>
              <a:rPr lang="en-US" dirty="0"/>
              <a:t>vs. </a:t>
            </a:r>
            <a:r>
              <a:rPr lang="en-US" dirty="0" err="1" smtClean="0"/>
              <a:t>t</a:t>
            </a:r>
            <a:r>
              <a:rPr lang="en-US" baseline="-25000" dirty="0" err="1" smtClean="0"/>
              <a:t>local</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4118011"/>
            <a:ext cx="6551847" cy="2472395"/>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524000"/>
            <a:ext cx="6855600" cy="2594011"/>
          </a:xfrm>
          <a:prstGeom prst="rect">
            <a:avLst/>
          </a:prstGeom>
        </p:spPr>
      </p:pic>
      <p:sp>
        <p:nvSpPr>
          <p:cNvPr id="4" name="Slide Number Placeholder 3"/>
          <p:cNvSpPr>
            <a:spLocks noGrp="1"/>
          </p:cNvSpPr>
          <p:nvPr>
            <p:ph type="sldNum" sz="quarter" idx="12"/>
          </p:nvPr>
        </p:nvSpPr>
        <p:spPr/>
        <p:txBody>
          <a:bodyPr/>
          <a:lstStyle/>
          <a:p>
            <a:fld id="{F0C94032-CD4C-4C25-B0C2-CEC720522D92}" type="slidenum">
              <a:rPr lang="en-US" smtClean="0"/>
              <a:pPr/>
              <a:t>9</a:t>
            </a:fld>
            <a:endParaRPr lang="en-US" dirty="0"/>
          </a:p>
        </p:txBody>
      </p:sp>
      <p:sp>
        <p:nvSpPr>
          <p:cNvPr id="5" name="Footer Placeholder 4"/>
          <p:cNvSpPr>
            <a:spLocks noGrp="1"/>
          </p:cNvSpPr>
          <p:nvPr>
            <p:ph type="ftr" sz="quarter" idx="11"/>
          </p:nvPr>
        </p:nvSpPr>
        <p:spPr/>
        <p:txBody>
          <a:bodyPr/>
          <a:lstStyle/>
          <a:p>
            <a:endParaRPr kumimoji="0" lang="en-US"/>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4095955"/>
            <a:ext cx="6934200" cy="2609645"/>
          </a:xfrm>
          <a:prstGeom prst="rect">
            <a:avLst/>
          </a:prstGeom>
        </p:spPr>
      </p:pic>
    </p:spTree>
    <p:extLst>
      <p:ext uri="{BB962C8B-B14F-4D97-AF65-F5344CB8AC3E}">
        <p14:creationId xmlns:p14="http://schemas.microsoft.com/office/powerpoint/2010/main" val="1543092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923</TotalTime>
  <Words>884</Words>
  <Application>Microsoft Office PowerPoint</Application>
  <PresentationFormat>On-screen Show (4:3)</PresentationFormat>
  <Paragraphs>121</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GPS Ionospheric Error</vt:lpstr>
      <vt:lpstr>Agenda</vt:lpstr>
      <vt:lpstr>Ionosphere and GPS</vt:lpstr>
      <vt:lpstr>Problem Statement</vt:lpstr>
      <vt:lpstr>Dual-Frequency Code Measurements</vt:lpstr>
      <vt:lpstr>Klobuchar Model2</vt:lpstr>
      <vt:lpstr>Global TEC Map</vt:lpstr>
      <vt:lpstr>Results: Singapore Islant vs. Elevation</vt:lpstr>
      <vt:lpstr>Results: Singapore Izenith vs. tlocal</vt:lpstr>
      <vt:lpstr>Results: NIST Islant vs. Elevation</vt:lpstr>
      <vt:lpstr>Results: NIST Izenith vs. tlocal</vt:lpstr>
      <vt:lpstr>Conclusions</vt:lpstr>
      <vt:lpstr>Bibliography</vt:lpstr>
      <vt:lpstr>Backup</vt:lpstr>
      <vt:lpstr>Az/El plots for selected PRNs</vt:lpstr>
      <vt:lpstr>Klobuchar at high latitudes</vt:lpstr>
      <vt:lpstr>Magnetic Latitude</vt:lpstr>
      <vt:lpstr>Attempt to resolve DF Code bias</vt:lpstr>
    </vt:vector>
  </TitlesOfParts>
  <Company>Lockheed Martin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asdfDSDFsdfSDFd</dc:title>
  <dc:creator>Johnathan Clouse</dc:creator>
  <cp:lastModifiedBy>Johnathan Clouse</cp:lastModifiedBy>
  <cp:revision>58</cp:revision>
  <dcterms:created xsi:type="dcterms:W3CDTF">2014-11-03T20:14:48Z</dcterms:created>
  <dcterms:modified xsi:type="dcterms:W3CDTF">2014-11-08T03:11:46Z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ACCT02\jclouse1</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ies>
</file>