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94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88" r:id="rId18"/>
    <p:sldId id="289" r:id="rId19"/>
    <p:sldId id="290" r:id="rId20"/>
    <p:sldId id="291" r:id="rId21"/>
    <p:sldId id="292" r:id="rId22"/>
    <p:sldId id="293" r:id="rId23"/>
    <p:sldId id="273" r:id="rId24"/>
    <p:sldId id="275" r:id="rId25"/>
    <p:sldId id="276" r:id="rId26"/>
    <p:sldId id="277" r:id="rId27"/>
    <p:sldId id="285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-58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7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3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1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C99A1B-9A7C-43D2-B39C-4FEB40DBDBF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18447D-E9BF-4DFB-9EF4-AC35B08A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3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75" y="1374124"/>
            <a:ext cx="11313995" cy="2725576"/>
          </a:xfrm>
        </p:spPr>
        <p:txBody>
          <a:bodyPr>
            <a:noAutofit/>
          </a:bodyPr>
          <a:lstStyle/>
          <a:p>
            <a:pPr algn="ctr"/>
            <a:r>
              <a:rPr lang="en-IN" sz="7000" dirty="0"/>
              <a:t>Optimal Low Thrust Transfers Between </a:t>
            </a:r>
            <a:r>
              <a:rPr lang="en-IN" sz="7000" dirty="0" smtClean="0"/>
              <a:t/>
            </a:r>
            <a:br>
              <a:rPr lang="en-IN" sz="7000" dirty="0" smtClean="0"/>
            </a:br>
            <a:r>
              <a:rPr lang="en-IN" sz="7000" dirty="0" smtClean="0"/>
              <a:t>Planetary </a:t>
            </a:r>
            <a:r>
              <a:rPr lang="en-IN" sz="7000" dirty="0" smtClean="0"/>
              <a:t>Parking Orbits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3150" y="4391452"/>
            <a:ext cx="5092202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Padmanabha Prasanna Simha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SC14b034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0078" y="5372392"/>
            <a:ext cx="473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Under the guidance of Dr. Ramanan. R. V</a:t>
            </a:r>
          </a:p>
          <a:p>
            <a:pPr algn="ctr"/>
            <a:r>
              <a:rPr lang="en-US" dirty="0" smtClean="0"/>
              <a:t>Indian Institute of Space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7" y="286603"/>
            <a:ext cx="11505063" cy="1450757"/>
          </a:xfrm>
        </p:spPr>
        <p:txBody>
          <a:bodyPr/>
          <a:lstStyle/>
          <a:p>
            <a:r>
              <a:rPr lang="en-IN" dirty="0" smtClean="0"/>
              <a:t>Solution Procedure and Differential Evolution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429" y="1818756"/>
            <a:ext cx="4937760" cy="73628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Differential evolution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5190" y="2555038"/>
            <a:ext cx="4937760" cy="3378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Search based global optimization technique.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Fast convergence for a wide range of test problems.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Large radius of convergence.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Crossover, mutation and selection operations are used.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123" y="1805108"/>
            <a:ext cx="4937760" cy="73628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Solution procedure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451" y="2363970"/>
            <a:ext cx="5137017" cy="3378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Indirect approach to optimal control reduces the problem to a TPBVP with initial costates as the unknowns. 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Provide a set of bounds for the initial costates.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Error in achieving the final orbit is set as the cost function.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Run the differential evolution algorithm.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The initial costates that drive the error in attaining the orbit are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7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Interplanetary Transfers -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817216" cy="47188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Current strategy does the splitting only into two phases.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Fuel-optimal transfer to an intermediate heliocentric orbit from the EPO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 If performing an outward transfer,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/>
              <a:t>Target an intermediate heliocentric orbit with slightly greater </a:t>
            </a:r>
            <a:r>
              <a:rPr lang="en-IN" dirty="0"/>
              <a:t>(2.5%-5%)</a:t>
            </a:r>
            <a:r>
              <a:rPr lang="en-IN" dirty="0" smtClean="0"/>
              <a:t> semi-major axis than the departure planet.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If performing an inward transfer,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 smtClean="0"/>
              <a:t>Target an intermediate heliocentric orbit with slightly lower </a:t>
            </a:r>
            <a:r>
              <a:rPr lang="en-IN" dirty="0"/>
              <a:t>(2.5%-5%)</a:t>
            </a:r>
            <a:r>
              <a:rPr lang="en-IN" dirty="0" smtClean="0"/>
              <a:t> semi-major axis than the departure planet.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Fuel-optimal transfer from the intermediate heliocentric orbit to the arrival planetary parking orbit (</a:t>
            </a:r>
            <a:r>
              <a:rPr lang="en-IN" dirty="0" err="1" smtClean="0"/>
              <a:t>Eg</a:t>
            </a:r>
            <a:r>
              <a:rPr lang="en-IN" dirty="0" smtClean="0"/>
              <a:t>: Mars, Venus)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Total flight duration is fixed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Flight duration is left free in the first stage.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Second stage flight duration gets fixed based on the obtained flight duration of first stage.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No multi-level optimization </a:t>
            </a:r>
            <a:r>
              <a:rPr lang="en-IN" dirty="0"/>
              <a:t>required. (Near optimal results are obtained)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43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Interplanetary Transfers - Results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6678"/>
            <a:ext cx="4005262" cy="384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79" y="1796678"/>
            <a:ext cx="3985703" cy="384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88543" y="5644468"/>
            <a:ext cx="227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Heliocentric trajectory</a:t>
            </a: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58" y="1834654"/>
            <a:ext cx="4021221" cy="387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97834" y="56444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Mars Capture Phase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07487" y="5644468"/>
            <a:ext cx="19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Earth Escape Phase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83812" y="1813463"/>
            <a:ext cx="2653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500km EPO</a:t>
            </a:r>
            <a:br>
              <a:rPr lang="en-IN" dirty="0" smtClean="0"/>
            </a:br>
            <a:r>
              <a:rPr lang="en-IN" dirty="0" smtClean="0"/>
              <a:t>0 deg to Ecliptic</a:t>
            </a:r>
            <a:br>
              <a:rPr lang="en-IN" dirty="0" smtClean="0"/>
            </a:br>
            <a:r>
              <a:rPr lang="en-IN" dirty="0" smtClean="0"/>
              <a:t>-23.4 deg to Earth Equator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710" y="5951963"/>
            <a:ext cx="49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Departure from EPO  - 30</a:t>
            </a:r>
            <a:r>
              <a:rPr lang="en-IN" baseline="30000" dirty="0" smtClean="0"/>
              <a:t>th</a:t>
            </a:r>
            <a:r>
              <a:rPr lang="en-IN" dirty="0" smtClean="0"/>
              <a:t> May 2020, 1200 hrs UTC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339547" y="2004535"/>
            <a:ext cx="238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500km MPO</a:t>
            </a:r>
          </a:p>
          <a:p>
            <a:r>
              <a:rPr lang="en-IN" dirty="0" smtClean="0"/>
              <a:t>90 deg to Mars Equator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11484" y="5959205"/>
            <a:ext cx="304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Arrival at MPO - 24</a:t>
            </a:r>
            <a:r>
              <a:rPr lang="en-IN" baseline="30000" dirty="0" smtClean="0"/>
              <a:t>th</a:t>
            </a:r>
            <a:r>
              <a:rPr lang="en-IN" dirty="0" smtClean="0"/>
              <a:t> Nov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0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4" grpId="0"/>
      <p:bldP spid="5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Interplanetary Transfers - Results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33267"/>
            <a:ext cx="7742805" cy="512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2804" y="1733267"/>
            <a:ext cx="4097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Semi-major axis profiles as seen from the </a:t>
            </a:r>
            <a:br>
              <a:rPr lang="en-IN" dirty="0" smtClean="0"/>
            </a:br>
            <a:r>
              <a:rPr lang="en-IN" dirty="0" smtClean="0"/>
              <a:t>Sun, Earth and Mars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9618" y="3794077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Earth escape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679743" y="5993640"/>
            <a:ext cx="142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Mars capture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71401" y="2166121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Coasting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1924" y="2729543"/>
            <a:ext cx="4258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Coasting improves fuel fraction</a:t>
            </a:r>
            <a:br>
              <a:rPr lang="en-IN" dirty="0" smtClean="0"/>
            </a:br>
            <a:r>
              <a:rPr lang="en-IN" dirty="0" smtClean="0"/>
              <a:t>Visible as the flat region of the heliocentric </a:t>
            </a:r>
            <a:br>
              <a:rPr lang="en-IN" dirty="0" smtClean="0"/>
            </a:br>
            <a:r>
              <a:rPr lang="en-IN" dirty="0" smtClean="0"/>
              <a:t>semi-major axis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51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476"/>
            <a:ext cx="7902054" cy="513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 smtClean="0"/>
              <a:t>Optimal Interplanetary Transfers - Results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61172" y="1842451"/>
            <a:ext cx="335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Velocity profiles as seen from the </a:t>
            </a:r>
            <a:br>
              <a:rPr lang="en-IN" dirty="0" smtClean="0"/>
            </a:br>
            <a:r>
              <a:rPr lang="en-IN" dirty="0" smtClean="0"/>
              <a:t>Sun, Earth and Mars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2993" y="3616660"/>
            <a:ext cx="36531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Since geocentric hyperbolic excess</a:t>
            </a:r>
            <a:br>
              <a:rPr lang="en-IN" dirty="0" smtClean="0"/>
            </a:br>
            <a:r>
              <a:rPr lang="en-IN" dirty="0" smtClean="0"/>
              <a:t>velocity magnitude is nonzero, it is</a:t>
            </a:r>
            <a:br>
              <a:rPr lang="en-IN" dirty="0" smtClean="0"/>
            </a:br>
            <a:r>
              <a:rPr lang="en-IN" dirty="0" smtClean="0"/>
              <a:t>necessary for split trajectory design</a:t>
            </a:r>
            <a:br>
              <a:rPr lang="en-IN" dirty="0" smtClean="0"/>
            </a:br>
            <a:r>
              <a:rPr lang="en-IN" dirty="0" smtClean="0"/>
              <a:t>methods to optimize the direction </a:t>
            </a:r>
            <a:br>
              <a:rPr lang="en-IN" dirty="0" smtClean="0"/>
            </a:br>
            <a:r>
              <a:rPr lang="en-IN" dirty="0" smtClean="0"/>
              <a:t>and magnitude.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Current strategy of targeting an </a:t>
            </a:r>
            <a:br>
              <a:rPr lang="en-IN" dirty="0" smtClean="0"/>
            </a:br>
            <a:r>
              <a:rPr lang="en-IN" dirty="0" smtClean="0"/>
              <a:t>intermediate heliocentric orbit </a:t>
            </a:r>
            <a:br>
              <a:rPr lang="en-IN" dirty="0" smtClean="0"/>
            </a:br>
            <a:r>
              <a:rPr lang="en-IN" dirty="0" smtClean="0"/>
              <a:t>avoids the optimization step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9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Optimal Interplanetary Transfers – Comparison of current results with literature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4285395"/>
            <a:ext cx="10645254" cy="211540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Genta</a:t>
            </a:r>
            <a:r>
              <a:rPr lang="en-IN" dirty="0" smtClean="0"/>
              <a:t> and </a:t>
            </a:r>
            <a:r>
              <a:rPr lang="en-IN" dirty="0" err="1" smtClean="0"/>
              <a:t>Maffione</a:t>
            </a:r>
            <a:r>
              <a:rPr lang="en-IN" dirty="0" smtClean="0"/>
              <a:t> (2016) use a variable Isp thruster.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Energy-optimal formulation is used with 3 stage trajectory splitting.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Multi-level optimization is also employed.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Current results with fuel-optimal formulation, 2 stage trajectory splitting and single level optimization.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Fixed Isp thruster is used by selecting a single operating point from </a:t>
            </a:r>
            <a:r>
              <a:rPr lang="en-IN" dirty="0" err="1" smtClean="0"/>
              <a:t>Genta</a:t>
            </a:r>
            <a:r>
              <a:rPr lang="en-IN" dirty="0" smtClean="0"/>
              <a:t> and </a:t>
            </a:r>
            <a:r>
              <a:rPr lang="en-IN" dirty="0" err="1" smtClean="0"/>
              <a:t>Maffione</a:t>
            </a:r>
            <a:r>
              <a:rPr lang="en-IN" dirty="0" smtClean="0"/>
              <a:t> (2016).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1" y="1630838"/>
            <a:ext cx="9019235" cy="265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650" y="3724996"/>
            <a:ext cx="248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Selected operating point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752006" y="2801666"/>
            <a:ext cx="2303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Even with lower thrust</a:t>
            </a:r>
            <a:br>
              <a:rPr lang="en-IN" dirty="0" smtClean="0"/>
            </a:br>
            <a:r>
              <a:rPr lang="en-IN" dirty="0" smtClean="0"/>
              <a:t>levels, current method</a:t>
            </a:r>
            <a:br>
              <a:rPr lang="en-IN" dirty="0" smtClean="0"/>
            </a:br>
            <a:r>
              <a:rPr lang="en-IN" dirty="0" smtClean="0"/>
              <a:t>gives better results.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3899" y="2311785"/>
            <a:ext cx="165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Variable thrust </a:t>
            </a:r>
            <a:br>
              <a:rPr lang="en-IN" dirty="0" smtClean="0"/>
            </a:br>
            <a:r>
              <a:rPr lang="en-IN" dirty="0" smtClean="0"/>
              <a:t>and variable Isp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Interplanetary Transfers - 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Multi-level optimization is avoided by using differential evolution. (Large convergence radius)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b="1" dirty="0" smtClean="0"/>
              <a:t>Fuel-optimal </a:t>
            </a:r>
            <a:r>
              <a:rPr lang="en-IN" dirty="0" smtClean="0"/>
              <a:t>formulation gives substantially </a:t>
            </a:r>
            <a:r>
              <a:rPr lang="en-IN" b="1" dirty="0" smtClean="0"/>
              <a:t>better results</a:t>
            </a:r>
            <a:r>
              <a:rPr lang="en-IN" dirty="0" smtClean="0"/>
              <a:t> than energy-optimal formulation.</a:t>
            </a:r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DE with fuel-optimal formulation allows for </a:t>
            </a:r>
            <a:r>
              <a:rPr lang="en-IN" b="1" dirty="0" smtClean="0"/>
              <a:t>homotopy-free</a:t>
            </a:r>
            <a:r>
              <a:rPr lang="en-IN" dirty="0" smtClean="0"/>
              <a:t> optimal results with coasting.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No information on control profile is required a priori.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Departure and arrival planet parking orbit sizes have significant influence. 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Parking orbit inclinations, argument of periapsis and right ascension of the ascending node have minimal influence.</a:t>
            </a:r>
          </a:p>
        </p:txBody>
      </p:sp>
    </p:spTree>
    <p:extLst>
      <p:ext uri="{BB962C8B-B14F-4D97-AF65-F5344CB8AC3E}">
        <p14:creationId xmlns:p14="http://schemas.microsoft.com/office/powerpoint/2010/main" val="2619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07" y="2192569"/>
            <a:ext cx="4849504" cy="331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98" y="286603"/>
            <a:ext cx="11612102" cy="1450757"/>
          </a:xfrm>
        </p:spPr>
        <p:txBody>
          <a:bodyPr/>
          <a:lstStyle/>
          <a:p>
            <a:r>
              <a:rPr lang="en-IN" dirty="0" smtClean="0"/>
              <a:t>Earth-Moon transfers: Typical result</a:t>
            </a:r>
            <a:br>
              <a:rPr lang="en-IN" dirty="0" smtClean="0"/>
            </a:br>
            <a:r>
              <a:rPr lang="en-IN" dirty="0" smtClean="0"/>
              <a:t>-&gt; </a:t>
            </a:r>
            <a:r>
              <a:rPr lang="en-IN" sz="3600" dirty="0" smtClean="0"/>
              <a:t>Single step optimization strategy</a:t>
            </a:r>
            <a:endParaRPr lang="en-IN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7855"/>
            <a:ext cx="6067819" cy="392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098" y="5677462"/>
            <a:ext cx="638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Typical Earth-Moon transfer as seen from the Geocentric frame</a:t>
            </a:r>
            <a:br>
              <a:rPr lang="en-IN" dirty="0" smtClean="0"/>
            </a:br>
            <a:r>
              <a:rPr lang="en-IN" dirty="0" smtClean="0"/>
              <a:t>18 degree inclination GSO to 250km circular Lunar parking orbit.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72516" y="1730904"/>
            <a:ext cx="366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1000kg spacecraft, 500mN, 2000s Isp</a:t>
            </a:r>
            <a:br>
              <a:rPr lang="en-IN" dirty="0" smtClean="0"/>
            </a:br>
            <a:r>
              <a:rPr lang="en-IN" dirty="0" smtClean="0"/>
              <a:t>Transfer time – 75.80 days</a:t>
            </a:r>
            <a:br>
              <a:rPr lang="en-IN" dirty="0" smtClean="0"/>
            </a:br>
            <a:r>
              <a:rPr lang="en-IN" dirty="0" smtClean="0"/>
              <a:t>Fuel fraction  – 0.167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4633" y="5381596"/>
            <a:ext cx="398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Earth-Moon transfer as seen from the </a:t>
            </a:r>
            <a:br>
              <a:rPr lang="en-IN" dirty="0" smtClean="0"/>
            </a:br>
            <a:r>
              <a:rPr lang="en-IN" dirty="0" smtClean="0"/>
              <a:t>Selenocentric frame. Final LPO is seen to</a:t>
            </a:r>
            <a:br>
              <a:rPr lang="en-IN" dirty="0" smtClean="0"/>
            </a:br>
            <a:r>
              <a:rPr lang="en-IN" dirty="0" smtClean="0"/>
              <a:t>be 90 deg with the Earth’s equator.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Earth-Moon transfers: Parametric study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7" y="1809252"/>
            <a:ext cx="60388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28342" y="2333767"/>
            <a:ext cx="476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Effect of LPO inclination on fuel fraction required</a:t>
            </a:r>
            <a:br>
              <a:rPr lang="en-IN" dirty="0" smtClean="0"/>
            </a:br>
            <a:r>
              <a:rPr lang="en-IN" dirty="0" smtClean="0"/>
              <a:t>EPO is 18 deg GSO.</a:t>
            </a:r>
          </a:p>
          <a:p>
            <a:r>
              <a:rPr lang="en-IN" dirty="0" smtClean="0"/>
              <a:t>LPOs are 250km with varying inclinations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781657" y="4135272"/>
            <a:ext cx="4989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 deg and 180 deg LPOs do not lead to same fuel</a:t>
            </a:r>
            <a:br>
              <a:rPr lang="en-IN" dirty="0" smtClean="0"/>
            </a:br>
            <a:r>
              <a:rPr lang="en-IN" dirty="0" smtClean="0"/>
              <a:t>fractions due to different transfer orbit geometries.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8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50" y="286603"/>
            <a:ext cx="11629684" cy="1450757"/>
          </a:xfrm>
        </p:spPr>
        <p:txBody>
          <a:bodyPr/>
          <a:lstStyle/>
          <a:p>
            <a:r>
              <a:rPr lang="en-IN" dirty="0" smtClean="0"/>
              <a:t>Geocentric transfers: Typical time-optimal result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50" y="1757362"/>
            <a:ext cx="78009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5454" y="4619332"/>
            <a:ext cx="446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GTO - 250kmX35786km altitude elliptic orbit</a:t>
            </a:r>
          </a:p>
          <a:p>
            <a:r>
              <a:rPr lang="en-IN" dirty="0" smtClean="0"/>
              <a:t>GSO - 35786km altitude circular orbit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19108" y="4915201"/>
            <a:ext cx="565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GTO-GSO transfer with launch from Kennedy Space Center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87092" y="5390861"/>
            <a:ext cx="602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1000kg spacecraft, 300mN thrust, 2000s Isp (realizable values)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37220" y="5854888"/>
            <a:ext cx="569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Transfer duration – 99.7 days, Propellant mass – 132.342kg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37774" y="5568280"/>
            <a:ext cx="499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With chemical propulsion about 480kg of </a:t>
            </a:r>
            <a:br>
              <a:rPr lang="en-IN" dirty="0" smtClean="0"/>
            </a:br>
            <a:r>
              <a:rPr lang="en-IN" dirty="0" smtClean="0"/>
              <a:t>propellant is required with single impulse transfers.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96713" y="3073314"/>
            <a:ext cx="58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GTO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60560" y="257134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1141"/>
            <a:ext cx="10058400" cy="46369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Problem description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Approaches used in literature</a:t>
            </a:r>
            <a:r>
              <a:rPr lang="en-US" sz="1800" dirty="0" smtClean="0"/>
              <a:t> and motivation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Mathematical </a:t>
            </a:r>
            <a:r>
              <a:rPr lang="en-US" sz="1800" dirty="0" smtClean="0"/>
              <a:t>formulation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Solution procedure and differential evolution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Optimal </a:t>
            </a:r>
            <a:r>
              <a:rPr lang="en-US" sz="1800" dirty="0"/>
              <a:t>i</a:t>
            </a:r>
            <a:r>
              <a:rPr lang="en-US" sz="1800" dirty="0" smtClean="0"/>
              <a:t>nterplanetary transfers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Optimal </a:t>
            </a:r>
            <a:r>
              <a:rPr lang="en-US" dirty="0" smtClean="0"/>
              <a:t>transfers and comparison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Optimal EPO-Moon </a:t>
            </a:r>
            <a:r>
              <a:rPr lang="en-US" dirty="0"/>
              <a:t>parking orbit </a:t>
            </a:r>
            <a:r>
              <a:rPr lang="en-US" dirty="0" smtClean="0"/>
              <a:t>transfers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Other optimal transfers considered,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Between geocentric orbits (Geosynchronous transfer orbit to Geosynchronous orbit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Between heliocentric orbits (Presented in NCMDAO 2018 held at </a:t>
            </a:r>
            <a:r>
              <a:rPr lang="en-US" dirty="0" err="1" smtClean="0"/>
              <a:t>IISc</a:t>
            </a:r>
            <a:r>
              <a:rPr lang="en-US" dirty="0" smtClean="0"/>
              <a:t> Bangalore (23</a:t>
            </a:r>
            <a:r>
              <a:rPr lang="en-US" baseline="30000" dirty="0" smtClean="0"/>
              <a:t>rd</a:t>
            </a:r>
            <a:r>
              <a:rPr lang="en-US" dirty="0" smtClean="0"/>
              <a:t>-24</a:t>
            </a:r>
            <a:r>
              <a:rPr lang="en-US" baseline="30000" dirty="0" smtClean="0"/>
              <a:t>th</a:t>
            </a:r>
            <a:r>
              <a:rPr lang="en-US" dirty="0" smtClean="0"/>
              <a:t> March 2018))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High </a:t>
            </a:r>
            <a:r>
              <a:rPr lang="en-US" dirty="0" smtClean="0"/>
              <a:t>thrust </a:t>
            </a:r>
            <a:r>
              <a:rPr lang="en-US" dirty="0" smtClean="0"/>
              <a:t>results (optimal propulsive landing)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57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327546"/>
            <a:ext cx="11778018" cy="1450757"/>
          </a:xfrm>
        </p:spPr>
        <p:txBody>
          <a:bodyPr/>
          <a:lstStyle/>
          <a:p>
            <a:r>
              <a:rPr lang="en-IN" dirty="0" smtClean="0"/>
              <a:t>Geocentric transfers: Typical fuel-optimal result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7" y="1792050"/>
            <a:ext cx="7153914" cy="313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4269" y="5131556"/>
            <a:ext cx="685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Thrust arcs of varying length seen near apogee of GTO. </a:t>
            </a:r>
            <a:br>
              <a:rPr lang="en-IN" dirty="0" smtClean="0"/>
            </a:br>
            <a:r>
              <a:rPr lang="en-IN" dirty="0" smtClean="0"/>
              <a:t>Final circularization to GSO results in additional thrusting at perigee</a:t>
            </a:r>
          </a:p>
          <a:p>
            <a:r>
              <a:rPr lang="en-IN" dirty="0" smtClean="0"/>
              <a:t>Large spatial region with coasting -&gt; leads to lowered fuel consumption</a:t>
            </a:r>
            <a:endParaRPr lang="en-IN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682" y="1792050"/>
            <a:ext cx="4487765" cy="205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15698" y="3916898"/>
            <a:ext cx="4100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Complex thrust profile with several coasts</a:t>
            </a:r>
            <a:br>
              <a:rPr lang="en-IN" dirty="0" smtClean="0"/>
            </a:br>
            <a:r>
              <a:rPr lang="en-IN" dirty="0" smtClean="0"/>
              <a:t>and thrust-coast switchings.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>
                <a:solidFill>
                  <a:srgbClr val="C00000"/>
                </a:solidFill>
              </a:rPr>
              <a:t>Obtained without homotopy.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Geocentric transfers: Comparison of results with literature</a:t>
            </a:r>
            <a:endParaRPr lang="en-I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1" y="1780182"/>
            <a:ext cx="6400800" cy="248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21" y="4772025"/>
            <a:ext cx="79629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52179" y="2251881"/>
            <a:ext cx="3448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1200kg spacecraft, 1800s Isp</a:t>
            </a:r>
            <a:br>
              <a:rPr lang="en-IN" dirty="0" smtClean="0"/>
            </a:br>
            <a:r>
              <a:rPr lang="en-IN" dirty="0" smtClean="0"/>
              <a:t>GTO - 185.6616kmX35786.3384km</a:t>
            </a:r>
          </a:p>
          <a:p>
            <a:r>
              <a:rPr lang="en-IN" dirty="0" smtClean="0"/>
              <a:t>GSO - 35786.3384km</a:t>
            </a:r>
          </a:p>
          <a:p>
            <a:r>
              <a:rPr lang="en-IN" dirty="0" smtClean="0"/>
              <a:t>Thrust level – 311.6mN</a:t>
            </a:r>
          </a:p>
          <a:p>
            <a:r>
              <a:rPr lang="en-IN" dirty="0" smtClean="0"/>
              <a:t>Time optimal GTO-GSO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6712" y="5174779"/>
            <a:ext cx="292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5365kg spacecraft, 5000s Isp</a:t>
            </a:r>
            <a:br>
              <a:rPr lang="en-IN" dirty="0" smtClean="0"/>
            </a:br>
            <a:r>
              <a:rPr lang="en-IN" dirty="0" smtClean="0"/>
              <a:t>Thrust level – 400mN</a:t>
            </a:r>
          </a:p>
          <a:p>
            <a:r>
              <a:rPr lang="en-IN" dirty="0" smtClean="0"/>
              <a:t>GTO-GSO transfer</a:t>
            </a:r>
          </a:p>
          <a:p>
            <a:r>
              <a:rPr lang="en-IN" dirty="0" smtClean="0"/>
              <a:t>Time and fuel optimal results</a:t>
            </a:r>
          </a:p>
        </p:txBody>
      </p:sp>
    </p:spTree>
    <p:extLst>
      <p:ext uri="{BB962C8B-B14F-4D97-AF65-F5344CB8AC3E}">
        <p14:creationId xmlns:p14="http://schemas.microsoft.com/office/powerpoint/2010/main" val="25458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Geocentric transfers: Parametric studies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6" y="1842447"/>
            <a:ext cx="5365846" cy="392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60" y="1842448"/>
            <a:ext cx="5387635" cy="392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239" y="5764764"/>
            <a:ext cx="53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Influence of launch-site latitudes on GTO-GSO transfers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46456" y="5680856"/>
            <a:ext cx="522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Impact of argument of perigee for GTO-GSO transfers </a:t>
            </a:r>
            <a:br>
              <a:rPr lang="en-IN" dirty="0" smtClean="0"/>
            </a:br>
            <a:r>
              <a:rPr lang="en-IN" dirty="0" smtClean="0"/>
              <a:t>from Kennedy Space 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6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Heliocentric transfers: Time-optimal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5" y="1801505"/>
            <a:ext cx="5499310" cy="395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445" y="1952271"/>
            <a:ext cx="5485537" cy="380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1598" y="5844732"/>
            <a:ext cx="688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1AU to 1.5AU nuclear electric propulsion transfers, time-optimal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 smtClean="0"/>
              <a:t>Heliocentric transfers: Fuel-optimal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8" y="1787855"/>
            <a:ext cx="6104103" cy="505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3063" y="2292824"/>
            <a:ext cx="47194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1AU to 1.524AU, NEP</a:t>
            </a:r>
            <a:br>
              <a:rPr lang="en-IN" dirty="0" smtClean="0"/>
            </a:br>
            <a:r>
              <a:rPr lang="en-IN" dirty="0" smtClean="0"/>
              <a:t>400 day fuel-optimal transfer</a:t>
            </a:r>
            <a:br>
              <a:rPr lang="en-IN" dirty="0" smtClean="0"/>
            </a:br>
            <a:r>
              <a:rPr lang="en-IN" dirty="0" smtClean="0"/>
              <a:t>2000s Isp, 236mN thrust level (realistic values)</a:t>
            </a:r>
            <a:br>
              <a:rPr lang="en-IN" dirty="0" smtClean="0"/>
            </a:br>
            <a:r>
              <a:rPr lang="en-IN" dirty="0" smtClean="0"/>
              <a:t>Initial mass – 1000kg</a:t>
            </a:r>
          </a:p>
          <a:p>
            <a:endParaRPr lang="en-IN" dirty="0"/>
          </a:p>
          <a:p>
            <a:r>
              <a:rPr lang="en-IN" dirty="0" smtClean="0"/>
              <a:t>Small retrograde thrust component seen initially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0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Heliocentric transfers: NEP vs SEP models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08" y="1746913"/>
            <a:ext cx="5177992" cy="387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8" y="1746913"/>
            <a:ext cx="5448700" cy="387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1570" y="5486394"/>
            <a:ext cx="9769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1AU to 1.524AU transfer, 2000s Isp, 1mm/s^2 initial acceleration level.</a:t>
            </a:r>
            <a:br>
              <a:rPr lang="en-IN" dirty="0" smtClean="0"/>
            </a:br>
            <a:r>
              <a:rPr lang="en-IN" dirty="0" smtClean="0"/>
              <a:t>Spacecraft instantaneous mass and semi-major axis profiles with varying power models.</a:t>
            </a:r>
            <a:br>
              <a:rPr lang="en-IN" dirty="0" smtClean="0"/>
            </a:br>
            <a:r>
              <a:rPr lang="en-IN" dirty="0" smtClean="0"/>
              <a:t>SEP models in fuel-optimal formulation show considerably lesser coast durations for outward transfers.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2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Heliocentric transfers: Parametric results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7" y="1760561"/>
            <a:ext cx="5615691" cy="407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38" y="1760561"/>
            <a:ext cx="5984675" cy="407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4915" y="5854887"/>
            <a:ext cx="351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Planar results from 1AU to 1.524AU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87396" y="5773835"/>
            <a:ext cx="508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1AU to 1.524AU with inclination change, NEP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7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2191999" cy="1450757"/>
          </a:xfrm>
        </p:spPr>
        <p:txBody>
          <a:bodyPr/>
          <a:lstStyle/>
          <a:p>
            <a:r>
              <a:rPr lang="en-IN" dirty="0" smtClean="0"/>
              <a:t>Propulsive landing: Typical trajectory (High thrust)</a:t>
            </a:r>
            <a:endParaRPr lang="en-IN" dirty="0"/>
          </a:p>
        </p:txBody>
      </p:sp>
      <p:pic>
        <p:nvPicPr>
          <p:cNvPr id="4" name="Picture 2" descr="H:\Sem _8\Jovian Moon LPSC\FinalPresentation\Traj_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8" y="1754271"/>
            <a:ext cx="6559133" cy="457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7775" y="2361062"/>
            <a:ext cx="4425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Typical trajectory for a Callisto lander mission</a:t>
            </a:r>
          </a:p>
          <a:p>
            <a:r>
              <a:rPr lang="en-IN" dirty="0" smtClean="0"/>
              <a:t>Initial orbit – 100km circular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1500kg initial mass lander</a:t>
            </a:r>
          </a:p>
          <a:p>
            <a:r>
              <a:rPr lang="en-IN" dirty="0" smtClean="0"/>
              <a:t>3.2kN thrust level, 312s specific impulse</a:t>
            </a:r>
          </a:p>
          <a:p>
            <a:r>
              <a:rPr lang="en-IN" dirty="0" smtClean="0"/>
              <a:t>(MMH-MON thrusters)</a:t>
            </a:r>
          </a:p>
          <a:p>
            <a:endParaRPr lang="en-IN" dirty="0" smtClean="0"/>
          </a:p>
          <a:p>
            <a:r>
              <a:rPr lang="en-IN" dirty="0" smtClean="0"/>
              <a:t>Propellant mass – 696.17kg,</a:t>
            </a:r>
          </a:p>
          <a:p>
            <a:r>
              <a:rPr lang="en-IN" dirty="0" smtClean="0"/>
              <a:t>Optimal descent time – 11.09 minutes</a:t>
            </a:r>
            <a:endParaRPr lang="en-IN" dirty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Arrows show the instantaneous optimal</a:t>
            </a:r>
            <a:br>
              <a:rPr lang="en-IN" dirty="0" smtClean="0"/>
            </a:br>
            <a:r>
              <a:rPr lang="en-IN" dirty="0" smtClean="0"/>
              <a:t>thrust vector direction.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Propulsive landing: High thrust results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31376"/>
              </p:ext>
            </p:extLst>
          </p:nvPr>
        </p:nvGraphicFramePr>
        <p:xfrm>
          <a:off x="919565" y="1890454"/>
          <a:ext cx="6737503" cy="438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Worksheet" r:id="rId3" imgW="3552725" imgH="2486037" progId="Excel.Sheet.12">
                  <p:embed/>
                </p:oleObj>
              </mc:Choice>
              <mc:Fallback>
                <p:oleObj name="Worksheet" r:id="rId3" imgW="3552725" imgH="2486037" progId="Excel.Shee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565" y="1890454"/>
                        <a:ext cx="6737503" cy="4387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8406" y="1998976"/>
            <a:ext cx="40849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Propulsive landing from 100km orbit </a:t>
            </a:r>
            <a:br>
              <a:rPr lang="en-IN" dirty="0" smtClean="0"/>
            </a:br>
            <a:r>
              <a:rPr lang="en-IN" dirty="0" smtClean="0"/>
              <a:t>around Callisto (A moon of Jupiter)</a:t>
            </a:r>
            <a:br>
              <a:rPr lang="en-IN" dirty="0" smtClean="0"/>
            </a:br>
            <a:r>
              <a:rPr lang="en-IN" dirty="0" smtClean="0"/>
              <a:t>Initial lander mass – 1500kg,</a:t>
            </a:r>
            <a:br>
              <a:rPr lang="en-IN" dirty="0" smtClean="0"/>
            </a:br>
            <a:r>
              <a:rPr lang="en-IN" dirty="0" smtClean="0"/>
              <a:t>3.2kN thrust at 312s Isp.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Fuel-optimal results show reduced </a:t>
            </a:r>
            <a:br>
              <a:rPr lang="en-IN" dirty="0" smtClean="0"/>
            </a:br>
            <a:r>
              <a:rPr lang="en-IN" dirty="0" smtClean="0"/>
              <a:t>propellant consumption by the automatic</a:t>
            </a:r>
            <a:br>
              <a:rPr lang="en-IN" dirty="0" smtClean="0"/>
            </a:br>
            <a:r>
              <a:rPr lang="en-IN" dirty="0" smtClean="0"/>
              <a:t>introduction of coast phases.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4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5977" y="2620367"/>
            <a:ext cx="4135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0216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dmanabhapsimha\Desktop\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18" y="-19365"/>
            <a:ext cx="6246123" cy="501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27" y="1719619"/>
            <a:ext cx="5876726" cy="4828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Spacecraft is in an initial orbit around Earth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Transfer to an orbit around another planet (say Mars)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Using </a:t>
            </a:r>
            <a:r>
              <a:rPr lang="en-US" b="1" dirty="0" smtClean="0"/>
              <a:t>low thrust</a:t>
            </a:r>
            <a:r>
              <a:rPr lang="en-US" dirty="0" smtClean="0"/>
              <a:t> levels (electric propulsion)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Flight duration or fuel fraction to be minimized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For interplanetary missions,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Gravitational fields of planets have to be considered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Formulation should be capable of,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Handling both nuclear and solar electric propulsion.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Providing </a:t>
            </a:r>
            <a:r>
              <a:rPr lang="en-US" b="1" dirty="0" smtClean="0"/>
              <a:t>coast phases</a:t>
            </a:r>
            <a:r>
              <a:rPr lang="en-US" dirty="0" smtClean="0"/>
              <a:t> in fuel-optimal problems.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1686" y="4808056"/>
            <a:ext cx="327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Schematic of Earth-Mars transfer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077809" y="5198622"/>
            <a:ext cx="624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the actual transfer, JPL DE430 ephemeris is used for planetary positions and velocities.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Sun’s influence is also considered within the  planet’s mean SOI.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821465" y="1389958"/>
            <a:ext cx="150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Mars SOI </a:t>
            </a:r>
            <a:br>
              <a:rPr lang="en-IN" b="1" dirty="0" smtClean="0"/>
            </a:br>
            <a:r>
              <a:rPr lang="en-IN" b="1" dirty="0" smtClean="0"/>
              <a:t>Spiral capture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54447" y="2506801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Earth SOI </a:t>
            </a:r>
            <a:br>
              <a:rPr lang="en-IN" b="1" dirty="0" smtClean="0"/>
            </a:br>
            <a:r>
              <a:rPr lang="en-IN" b="1" dirty="0" smtClean="0"/>
              <a:t>Spiral escape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56141" y="9796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MPO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880975" y="217917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EPO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475243" y="204712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Interplanetary heliocentric phase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8" grpId="0"/>
      <p:bldP spid="16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286603"/>
            <a:ext cx="11655188" cy="1450757"/>
          </a:xfrm>
        </p:spPr>
        <p:txBody>
          <a:bodyPr/>
          <a:lstStyle/>
          <a:p>
            <a:r>
              <a:rPr lang="en-IN" dirty="0" smtClean="0"/>
              <a:t>Approaches used in Literature and Motivation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6081" y="1668308"/>
            <a:ext cx="5631066" cy="47461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700" b="1" dirty="0"/>
              <a:t> </a:t>
            </a:r>
            <a:r>
              <a:rPr lang="en-US" sz="1700" b="1" dirty="0" smtClean="0"/>
              <a:t>Three stage trajectory optimization 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1300" dirty="0" smtClean="0"/>
              <a:t>Within Earth MSI – Maximum energy spiral escape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1300" dirty="0" smtClean="0"/>
              <a:t>Interplanetary heliocentric phase – Minimum energy transfer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1300" dirty="0" smtClean="0"/>
              <a:t>Within Mars MSI – Maximum energy spiral capture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/>
              <a:t>Multi level </a:t>
            </a:r>
            <a:r>
              <a:rPr lang="en-US" sz="1300" dirty="0" smtClean="0"/>
              <a:t>optimization for continuous transfer geometry – </a:t>
            </a:r>
            <a:r>
              <a:rPr lang="en-US" sz="1300" dirty="0"/>
              <a:t>Large computational </a:t>
            </a:r>
            <a:r>
              <a:rPr lang="en-US" sz="1300" dirty="0" smtClean="0"/>
              <a:t>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 smtClean="0"/>
              <a:t> Energy-optimal formulation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Solutions do not coincide with fuel-optimal formulation.</a:t>
            </a:r>
            <a:endParaRPr lang="en-US" sz="17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 smtClean="0"/>
              <a:t> Variable specific impulse thrusters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Thruster specifications can be unrealistic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 smtClean="0"/>
              <a:t> For fuel-optimal results in literature,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Between heliocentric orbits only.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Homotopy methods: From energy-optimal to fuel-optimal formulations.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Direct optimization methods and hybrid approaches for Earth-Moon transfers.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1194" y="1834357"/>
            <a:ext cx="5631066" cy="43753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To the best of our knowledge, </a:t>
            </a:r>
            <a:r>
              <a:rPr lang="en-US" b="1" dirty="0" smtClean="0"/>
              <a:t>no fuel-optimal results</a:t>
            </a:r>
            <a:r>
              <a:rPr lang="en-US" dirty="0" smtClean="0"/>
              <a:t> for transfers </a:t>
            </a:r>
            <a:r>
              <a:rPr lang="en-US" b="1" dirty="0" smtClean="0"/>
              <a:t>between planetary parking orbits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No </a:t>
            </a:r>
            <a:r>
              <a:rPr lang="en-US" b="1" dirty="0" smtClean="0"/>
              <a:t>indirect approach</a:t>
            </a:r>
            <a:r>
              <a:rPr lang="en-US" dirty="0" smtClean="0"/>
              <a:t> to fuel-optimal optimal transfer problem </a:t>
            </a:r>
            <a:r>
              <a:rPr lang="en-US" b="1" dirty="0" smtClean="0"/>
              <a:t>without homotopy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Use of </a:t>
            </a:r>
            <a:r>
              <a:rPr lang="en-US" b="1" dirty="0" smtClean="0"/>
              <a:t>non gradient methods</a:t>
            </a:r>
            <a:r>
              <a:rPr lang="en-US" dirty="0" smtClean="0"/>
              <a:t> is scarce.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Current study includes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2 stage</a:t>
            </a:r>
            <a:r>
              <a:rPr lang="en-US" dirty="0" smtClean="0"/>
              <a:t> trajectory optimization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Indirect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Fuel-optimal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Homotopy free</a:t>
            </a:r>
          </a:p>
        </p:txBody>
      </p:sp>
    </p:spTree>
    <p:extLst>
      <p:ext uri="{BB962C8B-B14F-4D97-AF65-F5344CB8AC3E}">
        <p14:creationId xmlns:p14="http://schemas.microsoft.com/office/powerpoint/2010/main" val="28338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Formulation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518" y="1804791"/>
            <a:ext cx="10058400" cy="46642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Spacecraft motion is governed by differential equations with control variables. (Thrust vector)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Time and fuel optimal formulations require minimization of functionals.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Indirect approach to optimal control is applied using Pontryagin’s minimum principle,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Costates are introduced and Hamiltonians are formulated.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Costate dynamics is derived.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Optimal control law is derived using Pontryagin’s minimum principle and the KKT conditions.</a:t>
            </a:r>
          </a:p>
          <a:p>
            <a:pPr>
              <a:buFont typeface="Wingdings" pitchFamily="2" charset="2"/>
              <a:buChar char="§"/>
            </a:pPr>
            <a:endParaRPr lang="en-IN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6745"/>
            <a:ext cx="4178189" cy="1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556745"/>
            <a:ext cx="2362988" cy="10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04" y="4183628"/>
            <a:ext cx="845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563345"/>
            <a:ext cx="332898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3345"/>
            <a:ext cx="3160025" cy="61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09" y="4162045"/>
            <a:ext cx="1676794" cy="85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6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80" y="5515092"/>
            <a:ext cx="3282213" cy="82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Formulation II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State equations – Planetocentric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Costate Equations - Planetocentric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6" y="2359244"/>
            <a:ext cx="4196613" cy="384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81" y="2372892"/>
            <a:ext cx="4797115" cy="13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00" y="3756433"/>
            <a:ext cx="4832296" cy="178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737" y="4448175"/>
            <a:ext cx="2100263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9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Formulation III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Hamiltonian – fuel  optimal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5" y="2445232"/>
            <a:ext cx="1102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27" y="5340832"/>
            <a:ext cx="1402443" cy="84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28" y="5272864"/>
            <a:ext cx="1624105" cy="91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06" y="5272864"/>
            <a:ext cx="1594418" cy="91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0" y="5419651"/>
            <a:ext cx="5075240" cy="62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5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25" y="4795482"/>
            <a:ext cx="6446293" cy="11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Formulation IV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Time Optimal control law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Fuel optimal control law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61" y="2400157"/>
            <a:ext cx="3711196" cy="357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74" y="2400157"/>
            <a:ext cx="4422570" cy="12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78" y="3633719"/>
            <a:ext cx="3492319" cy="123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Padmanabhapsimha\Desktop\TPBVP 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33" y="57424"/>
            <a:ext cx="8166100" cy="681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25195" y="150126"/>
            <a:ext cx="5008723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TPBVP and solution</a:t>
            </a:r>
            <a:br>
              <a:rPr lang="en-IN" dirty="0" smtClean="0"/>
            </a:br>
            <a:r>
              <a:rPr lang="en-IN" dirty="0" smtClean="0"/>
              <a:t>schematic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5195" y="2347415"/>
            <a:ext cx="354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and costate dynamics is numerically integrated by an adaptive RKF-7(8) order method</a:t>
            </a:r>
            <a:br>
              <a:rPr lang="en-IN" dirty="0" smtClean="0"/>
            </a:br>
            <a:r>
              <a:rPr lang="en-IN" dirty="0" smtClean="0"/>
              <a:t>with maximum step size limits.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2829" y="5281684"/>
            <a:ext cx="3225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RKF-7(8) permits highly accurate</a:t>
            </a:r>
            <a:br>
              <a:rPr lang="en-IN" dirty="0" smtClean="0"/>
            </a:br>
            <a:r>
              <a:rPr lang="en-IN" dirty="0" smtClean="0"/>
              <a:t>solutions with error control and</a:t>
            </a:r>
            <a:br>
              <a:rPr lang="en-IN" dirty="0" smtClean="0"/>
            </a:br>
            <a:r>
              <a:rPr lang="en-IN" dirty="0" smtClean="0"/>
              <a:t>lesser number of time steps.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9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11900</TotalTime>
  <Words>1252</Words>
  <Application>Microsoft Office PowerPoint</Application>
  <PresentationFormat>Custom</PresentationFormat>
  <Paragraphs>199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Retrospect</vt:lpstr>
      <vt:lpstr>Worksheet</vt:lpstr>
      <vt:lpstr>Optimal Low Thrust Transfers Between  Planetary Parking Orbits</vt:lpstr>
      <vt:lpstr>Presentation Overview</vt:lpstr>
      <vt:lpstr>Problem Description</vt:lpstr>
      <vt:lpstr>Approaches used in Literature and Motivation</vt:lpstr>
      <vt:lpstr>Mathematical Formulation I</vt:lpstr>
      <vt:lpstr>Mathematical Formulation II</vt:lpstr>
      <vt:lpstr>Mathematical Formulation III</vt:lpstr>
      <vt:lpstr>Mathematical Formulation IV</vt:lpstr>
      <vt:lpstr>PowerPoint Presentation</vt:lpstr>
      <vt:lpstr>Solution Procedure and Differential Evolution </vt:lpstr>
      <vt:lpstr>Optimal Interplanetary Transfers - Strategy</vt:lpstr>
      <vt:lpstr>Optimal Interplanetary Transfers - Results</vt:lpstr>
      <vt:lpstr>Optimal Interplanetary Transfers - Results</vt:lpstr>
      <vt:lpstr>Optimal Interplanetary Transfers - Results</vt:lpstr>
      <vt:lpstr>Optimal Interplanetary Transfers – Comparison of current results with literature</vt:lpstr>
      <vt:lpstr>Optimal Interplanetary Transfers - Inferences</vt:lpstr>
      <vt:lpstr>Earth-Moon transfers: Typical result -&gt; Single step optimization strategy</vt:lpstr>
      <vt:lpstr>Earth-Moon transfers: Parametric study</vt:lpstr>
      <vt:lpstr>Geocentric transfers: Typical time-optimal result</vt:lpstr>
      <vt:lpstr>Geocentric transfers: Typical fuel-optimal result</vt:lpstr>
      <vt:lpstr>Geocentric transfers: Comparison of results with literature</vt:lpstr>
      <vt:lpstr>Geocentric transfers: Parametric studies</vt:lpstr>
      <vt:lpstr>Heliocentric transfers: Time-optimal</vt:lpstr>
      <vt:lpstr>Heliocentric transfers: Fuel-optimal</vt:lpstr>
      <vt:lpstr>Heliocentric transfers: NEP vs SEP models</vt:lpstr>
      <vt:lpstr>Heliocentric transfers: Parametric results</vt:lpstr>
      <vt:lpstr>Propulsive landing: Typical trajectory (High thrust)</vt:lpstr>
      <vt:lpstr>Propulsive landing: High thrust results</vt:lpstr>
      <vt:lpstr>PowerPoint Presentation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Propellant Vapor Migration</dc:title>
  <dc:creator>Prasanna Simha, Padmanabha (353M-Affiliate)</dc:creator>
  <cp:lastModifiedBy>HP</cp:lastModifiedBy>
  <cp:revision>328</cp:revision>
  <dcterms:created xsi:type="dcterms:W3CDTF">2017-07-11T17:01:44Z</dcterms:created>
  <dcterms:modified xsi:type="dcterms:W3CDTF">2018-05-07T13:08:30Z</dcterms:modified>
</cp:coreProperties>
</file>