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1f9732de6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1f9732de6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1f9732de6_1_1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e1f9732de6_1_1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1f9732de6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e1f9732de6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dce144e35_1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dce144e35_1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e1f9732de6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e1f9732de6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e1f9732d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e1f9732d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1f9732de6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e1f9732de6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e1f9732de6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e1f9732de6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e1f9732de6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e1f9732de6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e1f9732de6_1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e1f9732de6_1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1f9732d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1f9732d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e1f9732de6_1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e1f9732de6_1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e1f9732de6_1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e1f9732de6_1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e1f9732de6_1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e1f9732de6_1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e1f9732de6_1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e1f9732de6_1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e1f9732de6_1_1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e1f9732de6_1_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e1f9732de6_1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e1f9732de6_1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e1f9732de6_1_1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e1f9732de6_1_1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e1f9732de6_1_1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e1f9732de6_1_1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ddfd43e877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ddfd43e87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e1f9732de6_1_1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e1f9732de6_1_1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1f9732de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1f9732de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e1f9732de6_1_1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e1f9732de6_1_1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e1f9732de6_1_1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e1f9732de6_1_1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e1f9732de6_1_2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e1f9732de6_1_2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e1f9732de6_1_2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e1f9732de6_1_2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e1f9732de6_1_2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e1f9732de6_1_2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e1f9732de6_1_2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e1f9732de6_1_2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e1f9732de6_1_2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e1f9732de6_1_2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e1f9732de6_1_2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e1f9732de6_1_2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e1f9732de6_1_2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9" name="Google Shape;1929;ge1f9732de6_1_2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e1f9732de6_1_2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e1f9732de6_1_2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1f9732de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1f9732de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ddfd43e877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ddfd43e877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e1f9732de6_1_2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e1f9732de6_1_2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e1f9732de6_1_2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e1f9732de6_1_2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ge1f9732de6_1_2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5" name="Google Shape;2125;ge1f9732de6_1_2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ddfd43e87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ddfd43e87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ge1f9732de6_1_2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1" name="Google Shape;2151;ge1f9732de6_1_2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e1f9732de6_1_2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e1f9732de6_1_2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ge1f9732de6_1_2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3" name="Google Shape;2193;ge1f9732de6_1_2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ge1f9732de6_1_3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6" name="Google Shape;2226;ge1f9732de6_1_3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ge1f9732de6_1_3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7" name="Google Shape;2267;ge1f9732de6_1_3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1f9732de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1f9732de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1f9732de6_1_3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1f9732de6_1_3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e1f9732de6_1_3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e1f9732de6_1_3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e1f9732de6_1_3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5" name="Google Shape;2415;ge1f9732de6_1_3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7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Google Shape;2468;gddfd43e877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9" name="Google Shape;2469;gddfd43e877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6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ge1f9732de6_1_3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8" name="Google Shape;2478;ge1f9732de6_1_3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6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Google Shape;2487;ge1f9732de6_1_3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8" name="Google Shape;2488;ge1f9732de6_1_3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3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ge1f9732de6_1_3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5" name="Google Shape;2505;ge1f9732de6_1_3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2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Google Shape;2543;ge1f9732de6_1_3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4" name="Google Shape;2544;ge1f9732de6_1_3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9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ge1f9732de6_1_3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1" name="Google Shape;2591;ge1f9732de6_1_3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7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gddfd43e877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9" name="Google Shape;2639;gddfd43e877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f9732de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1f9732de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5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e1f9732de6_1_3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e1f9732de6_1_3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7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ge1f9732de6_1_3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9" name="Google Shape;2659;ge1f9732de6_1_3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ge1f9732de6_1_3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4" name="Google Shape;2674;ge1f9732de6_1_3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9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ge1f9732de6_1_3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1" name="Google Shape;2691;ge1f9732de6_1_3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8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ge1f9732de6_1_3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0" name="Google Shape;2710;ge1f9732de6_1_3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ge1f9732de6_1_3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3" name="Google Shape;2733;ge1f9732de6_1_3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7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ge1f9732de6_1_3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9" name="Google Shape;2759;ge1f9732de6_1_3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5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Google Shape;2786;ge1f9732de6_1_3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7" name="Google Shape;2787;ge1f9732de6_1_3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5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ge1f9732de6_1_4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7" name="Google Shape;2817;ge1f9732de6_1_4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8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ge1f9732de6_1_4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0" name="Google Shape;2850;ge1f9732de6_1_4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f9732de6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1f9732de6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5" name="Shape 2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" name="Google Shape;2886;ge1f9732de6_1_4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7" name="Google Shape;2887;ge1f9732de6_1_4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5" name="Shape 2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Google Shape;2926;ge1f9732de6_1_4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7" name="Google Shape;2927;ge1f9732de6_1_4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7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e1f9732de6_1_4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e1f9732de6_1_4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3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ge1f9732de6_1_4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5" name="Google Shape;2995;ge1f9732de6_1_4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1" name="Shape 3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2" name="Google Shape;3032;ge1f9732de6_1_4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3" name="Google Shape;3033;ge1f9732de6_1_4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0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ge1f9732de6_1_4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2" name="Google Shape;3072;ge1f9732de6_1_4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8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Google Shape;3119;ge1f9732de6_1_4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0" name="Google Shape;3120;ge1f9732de6_1_4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9" name="Shape 3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0" name="Google Shape;3170;gddfd43e877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1" name="Google Shape;3171;gddfd43e877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7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Google Shape;3178;ge1f9732de6_1_5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9" name="Google Shape;3179;ge1f9732de6_1_5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8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Google Shape;3189;ge1f9732de6_1_5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0" name="Google Shape;3190;ge1f9732de6_1_5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1f9732de6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1f9732de6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2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Google Shape;3203;ge1f9732de6_1_5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4" name="Google Shape;3204;ge1f9732de6_1_5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2" name="Google Shape;3232;ge1f9732de6_1_5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3" name="Google Shape;3233;ge1f9732de6_1_5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5" name="Shape 3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Google Shape;3266;ge1f9732de6_1_5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7" name="Google Shape;3267;ge1f9732de6_1_5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2" name="Shape 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3" name="Google Shape;3303;gddfd43e877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4" name="Google Shape;3304;gddfd43e877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1f9732de6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1f9732de6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3" Type="http://schemas.openxmlformats.org/officeDocument/2006/relationships/image" Target="../media/image16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3" Type="http://schemas.openxmlformats.org/officeDocument/2006/relationships/image" Target="../media/image16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1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3" Type="http://schemas.openxmlformats.org/officeDocument/2006/relationships/image" Target="../media/image16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15" Type="http://schemas.openxmlformats.org/officeDocument/2006/relationships/image" Target="../media/image17.png"/><Relationship Id="rId1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0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5.png"/><Relationship Id="rId13" Type="http://schemas.openxmlformats.org/officeDocument/2006/relationships/image" Target="../media/image18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5.png"/><Relationship Id="rId13" Type="http://schemas.openxmlformats.org/officeDocument/2006/relationships/image" Target="../media/image18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5.png"/><Relationship Id="rId13" Type="http://schemas.openxmlformats.org/officeDocument/2006/relationships/image" Target="../media/image18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5.png"/><Relationship Id="rId13" Type="http://schemas.openxmlformats.org/officeDocument/2006/relationships/image" Target="../media/image18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Relationship Id="rId15" Type="http://schemas.openxmlformats.org/officeDocument/2006/relationships/image" Target="../media/image32.png"/><Relationship Id="rId14" Type="http://schemas.openxmlformats.org/officeDocument/2006/relationships/image" Target="../media/image27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20" Type="http://schemas.openxmlformats.org/officeDocument/2006/relationships/image" Target="../media/image29.png"/><Relationship Id="rId11" Type="http://schemas.openxmlformats.org/officeDocument/2006/relationships/image" Target="../media/image20.png"/><Relationship Id="rId10" Type="http://schemas.openxmlformats.org/officeDocument/2006/relationships/image" Target="../media/image25.png"/><Relationship Id="rId13" Type="http://schemas.openxmlformats.org/officeDocument/2006/relationships/image" Target="../media/image18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Relationship Id="rId15" Type="http://schemas.openxmlformats.org/officeDocument/2006/relationships/image" Target="../media/image32.png"/><Relationship Id="rId14" Type="http://schemas.openxmlformats.org/officeDocument/2006/relationships/image" Target="../media/image27.png"/><Relationship Id="rId17" Type="http://schemas.openxmlformats.org/officeDocument/2006/relationships/image" Target="../media/image22.png"/><Relationship Id="rId16" Type="http://schemas.openxmlformats.org/officeDocument/2006/relationships/image" Target="../media/image31.png"/><Relationship Id="rId5" Type="http://schemas.openxmlformats.org/officeDocument/2006/relationships/image" Target="../media/image12.png"/><Relationship Id="rId19" Type="http://schemas.openxmlformats.org/officeDocument/2006/relationships/image" Target="../media/image23.png"/><Relationship Id="rId6" Type="http://schemas.openxmlformats.org/officeDocument/2006/relationships/image" Target="../media/image9.png"/><Relationship Id="rId18" Type="http://schemas.openxmlformats.org/officeDocument/2006/relationships/image" Target="../media/image24.png"/><Relationship Id="rId7" Type="http://schemas.openxmlformats.org/officeDocument/2006/relationships/image" Target="../media/image6.png"/><Relationship Id="rId8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28.png"/><Relationship Id="rId6" Type="http://schemas.openxmlformats.org/officeDocument/2006/relationships/image" Target="../media/image37.png"/><Relationship Id="rId7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28.png"/><Relationship Id="rId6" Type="http://schemas.openxmlformats.org/officeDocument/2006/relationships/image" Target="../media/image37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28.png"/><Relationship Id="rId6" Type="http://schemas.openxmlformats.org/officeDocument/2006/relationships/image" Target="../media/image37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28.png"/><Relationship Id="rId6" Type="http://schemas.openxmlformats.org/officeDocument/2006/relationships/image" Target="../media/image37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28.png"/><Relationship Id="rId6" Type="http://schemas.openxmlformats.org/officeDocument/2006/relationships/image" Target="../media/image37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28.png"/><Relationship Id="rId6" Type="http://schemas.openxmlformats.org/officeDocument/2006/relationships/image" Target="../media/image37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28.png"/><Relationship Id="rId6" Type="http://schemas.openxmlformats.org/officeDocument/2006/relationships/image" Target="../media/image37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28.png"/><Relationship Id="rId6" Type="http://schemas.openxmlformats.org/officeDocument/2006/relationships/image" Target="../media/image37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19.png"/><Relationship Id="rId5" Type="http://schemas.openxmlformats.org/officeDocument/2006/relationships/image" Target="../media/image28.png"/><Relationship Id="rId6" Type="http://schemas.openxmlformats.org/officeDocument/2006/relationships/image" Target="../media/image37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36.png"/><Relationship Id="rId5" Type="http://schemas.openxmlformats.org/officeDocument/2006/relationships/image" Target="../media/image28.png"/><Relationship Id="rId6" Type="http://schemas.openxmlformats.org/officeDocument/2006/relationships/image" Target="../media/image37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36.png"/><Relationship Id="rId5" Type="http://schemas.openxmlformats.org/officeDocument/2006/relationships/image" Target="../media/image28.png"/><Relationship Id="rId6" Type="http://schemas.openxmlformats.org/officeDocument/2006/relationships/image" Target="../media/image37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Relationship Id="rId4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Relationship Id="rId6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10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3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39.png"/><Relationship Id="rId6" Type="http://schemas.openxmlformats.org/officeDocument/2006/relationships/image" Target="../media/image4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39.png"/><Relationship Id="rId6" Type="http://schemas.openxmlformats.org/officeDocument/2006/relationships/image" Target="../media/image41.png"/><Relationship Id="rId7" Type="http://schemas.openxmlformats.org/officeDocument/2006/relationships/image" Target="../media/image4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39.png"/><Relationship Id="rId6" Type="http://schemas.openxmlformats.org/officeDocument/2006/relationships/image" Target="../media/image41.png"/><Relationship Id="rId7" Type="http://schemas.openxmlformats.org/officeDocument/2006/relationships/image" Target="../media/image40.png"/><Relationship Id="rId8" Type="http://schemas.openxmlformats.org/officeDocument/2006/relationships/image" Target="../media/image45.png"/></Relationships>
</file>

<file path=ppt/slides/_rels/slide6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40.png"/><Relationship Id="rId5" Type="http://schemas.openxmlformats.org/officeDocument/2006/relationships/image" Target="../media/image39.png"/><Relationship Id="rId6" Type="http://schemas.openxmlformats.org/officeDocument/2006/relationships/image" Target="../media/image41.png"/><Relationship Id="rId7" Type="http://schemas.openxmlformats.org/officeDocument/2006/relationships/image" Target="../media/image45.png"/><Relationship Id="rId8" Type="http://schemas.openxmlformats.org/officeDocument/2006/relationships/image" Target="../media/image42.png"/></Relationships>
</file>

<file path=ppt/slides/_rels/slide65.xml.rels><?xml version="1.0" encoding="UTF-8" standalone="yes"?><Relationships xmlns="http://schemas.openxmlformats.org/package/2006/relationships"><Relationship Id="rId1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43.png"/><Relationship Id="rId5" Type="http://schemas.openxmlformats.org/officeDocument/2006/relationships/image" Target="../media/image39.png"/><Relationship Id="rId6" Type="http://schemas.openxmlformats.org/officeDocument/2006/relationships/image" Target="../media/image41.png"/><Relationship Id="rId7" Type="http://schemas.openxmlformats.org/officeDocument/2006/relationships/image" Target="../media/image45.png"/><Relationship Id="rId8" Type="http://schemas.openxmlformats.org/officeDocument/2006/relationships/image" Target="../media/image42.png"/></Relationships>
</file>

<file path=ppt/slides/_rels/slide6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0.png"/><Relationship Id="rId1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Relationship Id="rId5" Type="http://schemas.openxmlformats.org/officeDocument/2006/relationships/image" Target="../media/image39.png"/><Relationship Id="rId6" Type="http://schemas.openxmlformats.org/officeDocument/2006/relationships/image" Target="../media/image41.png"/><Relationship Id="rId7" Type="http://schemas.openxmlformats.org/officeDocument/2006/relationships/image" Target="../media/image52.png"/><Relationship Id="rId8" Type="http://schemas.openxmlformats.org/officeDocument/2006/relationships/image" Target="../media/image45.png"/></Relationships>
</file>

<file path=ppt/slides/_rels/slide6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5.png"/><Relationship Id="rId10" Type="http://schemas.openxmlformats.org/officeDocument/2006/relationships/image" Target="../media/image46.png"/><Relationship Id="rId1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Relationship Id="rId5" Type="http://schemas.openxmlformats.org/officeDocument/2006/relationships/image" Target="../media/image44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Relationship Id="rId8" Type="http://schemas.openxmlformats.org/officeDocument/2006/relationships/image" Target="../media/image54.png"/></Relationships>
</file>

<file path=ppt/slides/_rels/slide68.xml.rels><?xml version="1.0" encoding="UTF-8" standalone="yes"?><Relationships xmlns="http://schemas.openxmlformats.org/package/2006/relationships"><Relationship Id="rId11" Type="http://schemas.openxmlformats.org/officeDocument/2006/relationships/image" Target="../media/image55.png"/><Relationship Id="rId10" Type="http://schemas.openxmlformats.org/officeDocument/2006/relationships/image" Target="../media/image46.png"/><Relationship Id="rId13" Type="http://schemas.openxmlformats.org/officeDocument/2006/relationships/image" Target="../media/image59.png"/><Relationship Id="rId1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5" Type="http://schemas.openxmlformats.org/officeDocument/2006/relationships/image" Target="../media/image44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Relationship Id="rId8" Type="http://schemas.openxmlformats.org/officeDocument/2006/relationships/image" Target="../media/image54.png"/></Relationships>
</file>

<file path=ppt/slides/_rels/slide69.xml.rels><?xml version="1.0" encoding="UTF-8" standalone="yes"?><Relationships xmlns="http://schemas.openxmlformats.org/package/2006/relationships"><Relationship Id="rId11" Type="http://schemas.openxmlformats.org/officeDocument/2006/relationships/image" Target="../media/image55.png"/><Relationship Id="rId10" Type="http://schemas.openxmlformats.org/officeDocument/2006/relationships/image" Target="../media/image46.png"/><Relationship Id="rId13" Type="http://schemas.openxmlformats.org/officeDocument/2006/relationships/image" Target="../media/image59.png"/><Relationship Id="rId1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5" Type="http://schemas.openxmlformats.org/officeDocument/2006/relationships/image" Target="../media/image44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Relationship Id="rId8" Type="http://schemas.openxmlformats.org/officeDocument/2006/relationships/image" Target="../media/image5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0" Type="http://schemas.openxmlformats.org/officeDocument/2006/relationships/image" Target="../media/image11.png"/><Relationship Id="rId9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10.png"/></Relationships>
</file>

<file path=ppt/slides/_rels/slide70.xml.rels><?xml version="1.0" encoding="UTF-8" standalone="yes"?><Relationships xmlns="http://schemas.openxmlformats.org/package/2006/relationships"><Relationship Id="rId11" Type="http://schemas.openxmlformats.org/officeDocument/2006/relationships/image" Target="../media/image55.png"/><Relationship Id="rId10" Type="http://schemas.openxmlformats.org/officeDocument/2006/relationships/image" Target="../media/image46.png"/><Relationship Id="rId13" Type="http://schemas.openxmlformats.org/officeDocument/2006/relationships/image" Target="../media/image59.png"/><Relationship Id="rId1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Relationship Id="rId15" Type="http://schemas.openxmlformats.org/officeDocument/2006/relationships/image" Target="../media/image58.png"/><Relationship Id="rId14" Type="http://schemas.openxmlformats.org/officeDocument/2006/relationships/image" Target="../media/image56.png"/><Relationship Id="rId16" Type="http://schemas.openxmlformats.org/officeDocument/2006/relationships/image" Target="../media/image57.png"/><Relationship Id="rId5" Type="http://schemas.openxmlformats.org/officeDocument/2006/relationships/image" Target="../media/image44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Relationship Id="rId8" Type="http://schemas.openxmlformats.org/officeDocument/2006/relationships/image" Target="../media/image54.png"/></Relationships>
</file>

<file path=ppt/slides/_rels/slide7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1.png"/><Relationship Id="rId10" Type="http://schemas.openxmlformats.org/officeDocument/2006/relationships/image" Target="../media/image54.png"/><Relationship Id="rId13" Type="http://schemas.openxmlformats.org/officeDocument/2006/relationships/image" Target="../media/image55.png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image" Target="../media/image48.png"/><Relationship Id="rId15" Type="http://schemas.openxmlformats.org/officeDocument/2006/relationships/image" Target="../media/image59.png"/><Relationship Id="rId14" Type="http://schemas.openxmlformats.org/officeDocument/2006/relationships/image" Target="../media/image53.png"/><Relationship Id="rId16" Type="http://schemas.openxmlformats.org/officeDocument/2006/relationships/image" Target="../media/image56.png"/><Relationship Id="rId5" Type="http://schemas.openxmlformats.org/officeDocument/2006/relationships/image" Target="../media/image44.png"/><Relationship Id="rId6" Type="http://schemas.openxmlformats.org/officeDocument/2006/relationships/image" Target="../media/image49.png"/><Relationship Id="rId7" Type="http://schemas.openxmlformats.org/officeDocument/2006/relationships/image" Target="../media/image58.png"/><Relationship Id="rId8" Type="http://schemas.openxmlformats.org/officeDocument/2006/relationships/image" Target="../media/image57.png"/></Relationships>
</file>

<file path=ppt/slides/_rels/slide7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1.png"/><Relationship Id="rId10" Type="http://schemas.openxmlformats.org/officeDocument/2006/relationships/image" Target="../media/image54.png"/><Relationship Id="rId13" Type="http://schemas.openxmlformats.org/officeDocument/2006/relationships/image" Target="../media/image55.png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image" Target="../media/image48.png"/><Relationship Id="rId15" Type="http://schemas.openxmlformats.org/officeDocument/2006/relationships/image" Target="../media/image59.png"/><Relationship Id="rId14" Type="http://schemas.openxmlformats.org/officeDocument/2006/relationships/image" Target="../media/image53.png"/><Relationship Id="rId17" Type="http://schemas.openxmlformats.org/officeDocument/2006/relationships/image" Target="../media/image60.png"/><Relationship Id="rId16" Type="http://schemas.openxmlformats.org/officeDocument/2006/relationships/image" Target="../media/image56.png"/><Relationship Id="rId5" Type="http://schemas.openxmlformats.org/officeDocument/2006/relationships/image" Target="../media/image44.png"/><Relationship Id="rId6" Type="http://schemas.openxmlformats.org/officeDocument/2006/relationships/image" Target="../media/image49.png"/><Relationship Id="rId18" Type="http://schemas.openxmlformats.org/officeDocument/2006/relationships/image" Target="../media/image62.png"/><Relationship Id="rId7" Type="http://schemas.openxmlformats.org/officeDocument/2006/relationships/image" Target="../media/image58.png"/><Relationship Id="rId8" Type="http://schemas.openxmlformats.org/officeDocument/2006/relationships/image" Target="../media/image57.png"/></Relationships>
</file>

<file path=ppt/slides/_rels/slide73.xml.rels><?xml version="1.0" encoding="UTF-8" standalone="yes"?><Relationships xmlns="http://schemas.openxmlformats.org/package/2006/relationships"><Relationship Id="rId11" Type="http://schemas.openxmlformats.org/officeDocument/2006/relationships/image" Target="../media/image51.png"/><Relationship Id="rId10" Type="http://schemas.openxmlformats.org/officeDocument/2006/relationships/image" Target="../media/image54.png"/><Relationship Id="rId13" Type="http://schemas.openxmlformats.org/officeDocument/2006/relationships/image" Target="../media/image55.png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image" Target="../media/image48.png"/><Relationship Id="rId15" Type="http://schemas.openxmlformats.org/officeDocument/2006/relationships/image" Target="../media/image59.png"/><Relationship Id="rId14" Type="http://schemas.openxmlformats.org/officeDocument/2006/relationships/image" Target="../media/image53.png"/><Relationship Id="rId17" Type="http://schemas.openxmlformats.org/officeDocument/2006/relationships/image" Target="../media/image60.png"/><Relationship Id="rId16" Type="http://schemas.openxmlformats.org/officeDocument/2006/relationships/image" Target="../media/image56.png"/><Relationship Id="rId5" Type="http://schemas.openxmlformats.org/officeDocument/2006/relationships/image" Target="../media/image44.png"/><Relationship Id="rId6" Type="http://schemas.openxmlformats.org/officeDocument/2006/relationships/image" Target="../media/image49.png"/><Relationship Id="rId18" Type="http://schemas.openxmlformats.org/officeDocument/2006/relationships/image" Target="../media/image62.png"/><Relationship Id="rId7" Type="http://schemas.openxmlformats.org/officeDocument/2006/relationships/image" Target="../media/image58.png"/><Relationship Id="rId8" Type="http://schemas.openxmlformats.org/officeDocument/2006/relationships/image" Target="../media/image57.png"/></Relationships>
</file>

<file path=ppt/slides/_rels/slide7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1.png"/><Relationship Id="rId10" Type="http://schemas.openxmlformats.org/officeDocument/2006/relationships/image" Target="../media/image54.png"/><Relationship Id="rId13" Type="http://schemas.openxmlformats.org/officeDocument/2006/relationships/image" Target="../media/image55.png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image" Target="../media/image48.png"/><Relationship Id="rId15" Type="http://schemas.openxmlformats.org/officeDocument/2006/relationships/image" Target="../media/image59.png"/><Relationship Id="rId14" Type="http://schemas.openxmlformats.org/officeDocument/2006/relationships/image" Target="../media/image53.png"/><Relationship Id="rId17" Type="http://schemas.openxmlformats.org/officeDocument/2006/relationships/image" Target="../media/image60.png"/><Relationship Id="rId16" Type="http://schemas.openxmlformats.org/officeDocument/2006/relationships/image" Target="../media/image56.png"/><Relationship Id="rId5" Type="http://schemas.openxmlformats.org/officeDocument/2006/relationships/image" Target="../media/image44.png"/><Relationship Id="rId6" Type="http://schemas.openxmlformats.org/officeDocument/2006/relationships/image" Target="../media/image49.png"/><Relationship Id="rId18" Type="http://schemas.openxmlformats.org/officeDocument/2006/relationships/image" Target="../media/image62.png"/><Relationship Id="rId7" Type="http://schemas.openxmlformats.org/officeDocument/2006/relationships/image" Target="../media/image58.png"/><Relationship Id="rId8" Type="http://schemas.openxmlformats.org/officeDocument/2006/relationships/image" Target="../media/image57.png"/></Relationships>
</file>

<file path=ppt/slides/_rels/slide7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1.png"/><Relationship Id="rId10" Type="http://schemas.openxmlformats.org/officeDocument/2006/relationships/image" Target="../media/image54.png"/><Relationship Id="rId13" Type="http://schemas.openxmlformats.org/officeDocument/2006/relationships/image" Target="../media/image55.png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image" Target="../media/image48.png"/><Relationship Id="rId15" Type="http://schemas.openxmlformats.org/officeDocument/2006/relationships/image" Target="../media/image59.png"/><Relationship Id="rId14" Type="http://schemas.openxmlformats.org/officeDocument/2006/relationships/image" Target="../media/image53.png"/><Relationship Id="rId17" Type="http://schemas.openxmlformats.org/officeDocument/2006/relationships/image" Target="../media/image60.png"/><Relationship Id="rId16" Type="http://schemas.openxmlformats.org/officeDocument/2006/relationships/image" Target="../media/image56.png"/><Relationship Id="rId5" Type="http://schemas.openxmlformats.org/officeDocument/2006/relationships/image" Target="../media/image44.png"/><Relationship Id="rId6" Type="http://schemas.openxmlformats.org/officeDocument/2006/relationships/image" Target="../media/image49.png"/><Relationship Id="rId18" Type="http://schemas.openxmlformats.org/officeDocument/2006/relationships/image" Target="../media/image62.png"/><Relationship Id="rId7" Type="http://schemas.openxmlformats.org/officeDocument/2006/relationships/image" Target="../media/image58.png"/><Relationship Id="rId8" Type="http://schemas.openxmlformats.org/officeDocument/2006/relationships/image" Target="../media/image57.png"/></Relationships>
</file>

<file path=ppt/slides/_rels/slide76.xml.rels><?xml version="1.0" encoding="UTF-8" standalone="yes"?><Relationships xmlns="http://schemas.openxmlformats.org/package/2006/relationships"><Relationship Id="rId11" Type="http://schemas.openxmlformats.org/officeDocument/2006/relationships/image" Target="../media/image51.png"/><Relationship Id="rId10" Type="http://schemas.openxmlformats.org/officeDocument/2006/relationships/image" Target="../media/image54.png"/><Relationship Id="rId13" Type="http://schemas.openxmlformats.org/officeDocument/2006/relationships/image" Target="../media/image55.png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image" Target="../media/image48.png"/><Relationship Id="rId15" Type="http://schemas.openxmlformats.org/officeDocument/2006/relationships/image" Target="../media/image59.png"/><Relationship Id="rId14" Type="http://schemas.openxmlformats.org/officeDocument/2006/relationships/image" Target="../media/image53.png"/><Relationship Id="rId17" Type="http://schemas.openxmlformats.org/officeDocument/2006/relationships/image" Target="../media/image60.png"/><Relationship Id="rId16" Type="http://schemas.openxmlformats.org/officeDocument/2006/relationships/image" Target="../media/image56.png"/><Relationship Id="rId5" Type="http://schemas.openxmlformats.org/officeDocument/2006/relationships/image" Target="../media/image44.png"/><Relationship Id="rId6" Type="http://schemas.openxmlformats.org/officeDocument/2006/relationships/image" Target="../media/image58.png"/><Relationship Id="rId18" Type="http://schemas.openxmlformats.org/officeDocument/2006/relationships/image" Target="../media/image62.png"/><Relationship Id="rId7" Type="http://schemas.openxmlformats.org/officeDocument/2006/relationships/image" Target="../media/image57.png"/><Relationship Id="rId8" Type="http://schemas.openxmlformats.org/officeDocument/2006/relationships/image" Target="../media/image4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6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6.png"/><Relationship Id="rId4" Type="http://schemas.openxmlformats.org/officeDocument/2006/relationships/image" Target="../media/image6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.png"/><Relationship Id="rId4" Type="http://schemas.openxmlformats.org/officeDocument/2006/relationships/image" Target="../media/image64.png"/><Relationship Id="rId5" Type="http://schemas.openxmlformats.org/officeDocument/2006/relationships/image" Target="../media/image6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9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10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.png"/><Relationship Id="rId4" Type="http://schemas.openxmlformats.org/officeDocument/2006/relationships/image" Target="../media/image64.png"/><Relationship Id="rId5" Type="http://schemas.openxmlformats.org/officeDocument/2006/relationships/image" Target="../media/image63.png"/><Relationship Id="rId6" Type="http://schemas.openxmlformats.org/officeDocument/2006/relationships/image" Target="../media/image66.png"/><Relationship Id="rId7" Type="http://schemas.openxmlformats.org/officeDocument/2006/relationships/image" Target="../media/image65.png"/><Relationship Id="rId8" Type="http://schemas.openxmlformats.org/officeDocument/2006/relationships/image" Target="../media/image6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6.png"/><Relationship Id="rId4" Type="http://schemas.openxmlformats.org/officeDocument/2006/relationships/image" Target="../media/image64.png"/><Relationship Id="rId5" Type="http://schemas.openxmlformats.org/officeDocument/2006/relationships/image" Target="../media/image63.png"/><Relationship Id="rId6" Type="http://schemas.openxmlformats.org/officeDocument/2006/relationships/image" Target="../media/image66.png"/><Relationship Id="rId7" Type="http://schemas.openxmlformats.org/officeDocument/2006/relationships/image" Target="../media/image65.png"/><Relationship Id="rId8" Type="http://schemas.openxmlformats.org/officeDocument/2006/relationships/image" Target="../media/image6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.png"/><Relationship Id="rId4" Type="http://schemas.openxmlformats.org/officeDocument/2006/relationships/image" Target="../media/image64.png"/><Relationship Id="rId5" Type="http://schemas.openxmlformats.org/officeDocument/2006/relationships/image" Target="../media/image63.png"/><Relationship Id="rId6" Type="http://schemas.openxmlformats.org/officeDocument/2006/relationships/image" Target="../media/image66.png"/><Relationship Id="rId7" Type="http://schemas.openxmlformats.org/officeDocument/2006/relationships/image" Target="../media/image65.png"/><Relationship Id="rId8" Type="http://schemas.openxmlformats.org/officeDocument/2006/relationships/image" Target="../media/image61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.png"/><Relationship Id="rId4" Type="http://schemas.openxmlformats.org/officeDocument/2006/relationships/image" Target="../media/image6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2" Type="http://schemas.openxmlformats.org/officeDocument/2006/relationships/image" Target="../media/image14.png"/><Relationship Id="rId9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18438" y="1578738"/>
            <a:ext cx="1301100" cy="687600"/>
          </a:xfrm>
          <a:prstGeom prst="halfFrame">
            <a:avLst>
              <a:gd fmla="val 14867" name="adj1"/>
              <a:gd fmla="val 14867" name="adj2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50" y="107350"/>
            <a:ext cx="7334400" cy="6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518463" y="1754113"/>
            <a:ext cx="5451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51C75"/>
                </a:solidFill>
              </a:rPr>
              <a:t>STATEFUL DATA ANALYTICS</a:t>
            </a:r>
            <a:endParaRPr b="1" sz="20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51C75"/>
                </a:solidFill>
              </a:rPr>
              <a:t>			  	OVER</a:t>
            </a:r>
            <a:endParaRPr b="1" sz="20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51C75"/>
                </a:solidFill>
              </a:rPr>
              <a:t>PROGRAMMING MODELS OF NETWORKS</a:t>
            </a:r>
            <a:endParaRPr b="1" sz="2000">
              <a:solidFill>
                <a:srgbClr val="351C75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 rot="10800000">
            <a:off x="5820763" y="2323488"/>
            <a:ext cx="1301100" cy="687600"/>
          </a:xfrm>
          <a:prstGeom prst="halfFrame">
            <a:avLst>
              <a:gd fmla="val 14867" name="adj1"/>
              <a:gd fmla="val 14867" name="adj2"/>
            </a:avLst>
          </a:prstGeom>
          <a:solidFill>
            <a:srgbClr val="43434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442263" y="3574075"/>
            <a:ext cx="560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Author : 	     </a:t>
            </a:r>
            <a:r>
              <a:rPr b="1" lang="en">
                <a:solidFill>
                  <a:srgbClr val="351C75"/>
                </a:solidFill>
              </a:rPr>
              <a:t>Gheorghe Pojoga</a:t>
            </a:r>
            <a:endParaRPr b="1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Supervisors :</a:t>
            </a:r>
            <a:r>
              <a:rPr b="1" lang="en">
                <a:solidFill>
                  <a:srgbClr val="351C75"/>
                </a:solidFill>
              </a:rPr>
              <a:t> Prof. Dr. Boris Koldehofe, Bochra Boughzala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0" y="4973475"/>
            <a:ext cx="9144000" cy="170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0" y="4854450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8434200" y="0"/>
            <a:ext cx="709800" cy="51435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8434200" y="4854450"/>
            <a:ext cx="709800" cy="6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8434200" y="4973475"/>
            <a:ext cx="709800" cy="17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1374" y="4221500"/>
            <a:ext cx="440875" cy="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8418725" y="4599900"/>
            <a:ext cx="162000" cy="3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8992600" y="4599900"/>
            <a:ext cx="162000" cy="3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 rot="5400000">
            <a:off x="8700813" y="4756200"/>
            <a:ext cx="162000" cy="3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3812" y="2955600"/>
            <a:ext cx="440875" cy="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/>
          <p:nvPr/>
        </p:nvSpPr>
        <p:spPr>
          <a:xfrm>
            <a:off x="8421163" y="3334000"/>
            <a:ext cx="162000" cy="3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8995038" y="3334000"/>
            <a:ext cx="162000" cy="3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 rot="5400000">
            <a:off x="8383600" y="3809950"/>
            <a:ext cx="801300" cy="3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5312" y="15775"/>
            <a:ext cx="687575" cy="6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 rot="5400000">
            <a:off x="8269875" y="1170975"/>
            <a:ext cx="1023900" cy="3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 rot="5400000">
            <a:off x="8756988" y="14850"/>
            <a:ext cx="64200" cy="3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 rot="5400000">
            <a:off x="5785875" y="2537700"/>
            <a:ext cx="51339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8318775" y="4854450"/>
            <a:ext cx="68100" cy="6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8318775" y="4973475"/>
            <a:ext cx="68100" cy="17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6512" y="1695925"/>
            <a:ext cx="440875" cy="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/>
          <p:nvPr/>
        </p:nvSpPr>
        <p:spPr>
          <a:xfrm>
            <a:off x="8413863" y="2074325"/>
            <a:ext cx="162000" cy="3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8987738" y="2074325"/>
            <a:ext cx="162000" cy="3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 rot="5400000">
            <a:off x="8376300" y="2550275"/>
            <a:ext cx="801300" cy="3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2"/>
          <p:cNvSpPr txBox="1"/>
          <p:nvPr/>
        </p:nvSpPr>
        <p:spPr>
          <a:xfrm>
            <a:off x="492325" y="125725"/>
            <a:ext cx="345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Networking - a way of life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297" name="Google Shape;2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175" y="260800"/>
            <a:ext cx="3456000" cy="1701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125" y="1030550"/>
            <a:ext cx="328225" cy="23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025" y="1163426"/>
            <a:ext cx="328225" cy="27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2975" y="1195126"/>
            <a:ext cx="328225" cy="3447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22"/>
          <p:cNvGrpSpPr/>
          <p:nvPr/>
        </p:nvGrpSpPr>
        <p:grpSpPr>
          <a:xfrm>
            <a:off x="244875" y="892563"/>
            <a:ext cx="3466150" cy="1374326"/>
            <a:chOff x="244875" y="892563"/>
            <a:chExt cx="3466150" cy="1374326"/>
          </a:xfrm>
        </p:grpSpPr>
        <p:pic>
          <p:nvPicPr>
            <p:cNvPr id="302" name="Google Shape;302;p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320663" y="892563"/>
              <a:ext cx="1314575" cy="137432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3" name="Google Shape;303;p22"/>
            <p:cNvCxnSpPr/>
            <p:nvPr/>
          </p:nvCxnSpPr>
          <p:spPr>
            <a:xfrm>
              <a:off x="2635225" y="1574775"/>
              <a:ext cx="1075800" cy="9900"/>
            </a:xfrm>
            <a:prstGeom prst="straightConnector1">
              <a:avLst/>
            </a:prstGeom>
            <a:noFill/>
            <a:ln cap="flat" cmpd="sng" w="76200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22"/>
            <p:cNvCxnSpPr/>
            <p:nvPr/>
          </p:nvCxnSpPr>
          <p:spPr>
            <a:xfrm>
              <a:off x="244875" y="1574763"/>
              <a:ext cx="1075800" cy="9900"/>
            </a:xfrm>
            <a:prstGeom prst="straightConnector1">
              <a:avLst/>
            </a:prstGeom>
            <a:noFill/>
            <a:ln cap="flat" cmpd="sng" w="76200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5" name="Google Shape;305;p22"/>
          <p:cNvGrpSpPr/>
          <p:nvPr/>
        </p:nvGrpSpPr>
        <p:grpSpPr>
          <a:xfrm>
            <a:off x="333274" y="1982226"/>
            <a:ext cx="3289350" cy="2349734"/>
            <a:chOff x="333274" y="1982226"/>
            <a:chExt cx="3289350" cy="2349734"/>
          </a:xfrm>
        </p:grpSpPr>
        <p:pic>
          <p:nvPicPr>
            <p:cNvPr id="306" name="Google Shape;306;p2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312921" y="2588664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2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483159" y="3609851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2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225846" y="4053651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2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22571" y="2898351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854496" y="2440289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22584" y="1982226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33274" y="2509010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2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26099" y="3425147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2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74374" y="3849197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2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019312" y="4191110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2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281524" y="3609860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2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755012" y="2260535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2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086349" y="2845760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9" name="Google Shape;319;p22"/>
          <p:cNvGrpSpPr/>
          <p:nvPr/>
        </p:nvGrpSpPr>
        <p:grpSpPr>
          <a:xfrm>
            <a:off x="674374" y="2260526"/>
            <a:ext cx="2638547" cy="1908174"/>
            <a:chOff x="674374" y="2260526"/>
            <a:chExt cx="2638547" cy="1908174"/>
          </a:xfrm>
        </p:grpSpPr>
        <p:pic>
          <p:nvPicPr>
            <p:cNvPr id="320" name="Google Shape;320;p2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761450" y="2613524"/>
              <a:ext cx="328225" cy="2285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008475" y="3381274"/>
              <a:ext cx="328225" cy="22858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2" name="Google Shape;322;p22"/>
            <p:cNvGrpSpPr/>
            <p:nvPr/>
          </p:nvGrpSpPr>
          <p:grpSpPr>
            <a:xfrm>
              <a:off x="674374" y="2260526"/>
              <a:ext cx="2638547" cy="1908174"/>
              <a:chOff x="674374" y="2260526"/>
              <a:chExt cx="2638547" cy="1908174"/>
            </a:xfrm>
          </p:grpSpPr>
          <p:pic>
            <p:nvPicPr>
              <p:cNvPr id="323" name="Google Shape;323;p2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1697525" y="3808924"/>
                <a:ext cx="328225" cy="2285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4" name="Google Shape;324;p2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2761450" y="3228899"/>
                <a:ext cx="328225" cy="2285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5" name="Google Shape;325;p2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2025750" y="3228899"/>
                <a:ext cx="328225" cy="2285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6" name="Google Shape;326;p2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1444650" y="2842099"/>
                <a:ext cx="328225" cy="2285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7" name="Google Shape;327;p2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897613" y="2465149"/>
                <a:ext cx="328225" cy="22858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28" name="Google Shape;328;p22"/>
              <p:cNvCxnSpPr>
                <a:stCxn id="311" idx="2"/>
                <a:endCxn id="327" idx="0"/>
              </p:cNvCxnSpPr>
              <p:nvPr/>
            </p:nvCxnSpPr>
            <p:spPr>
              <a:xfrm>
                <a:off x="1061734" y="2260526"/>
                <a:ext cx="0" cy="2046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9" name="Google Shape;329;p22"/>
              <p:cNvCxnSpPr>
                <a:stCxn id="317" idx="2"/>
                <a:endCxn id="320" idx="0"/>
              </p:cNvCxnSpPr>
              <p:nvPr/>
            </p:nvCxnSpPr>
            <p:spPr>
              <a:xfrm>
                <a:off x="2925562" y="2401385"/>
                <a:ext cx="0" cy="212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0" name="Google Shape;330;p22"/>
              <p:cNvCxnSpPr>
                <a:stCxn id="312" idx="3"/>
                <a:endCxn id="327" idx="1"/>
              </p:cNvCxnSpPr>
              <p:nvPr/>
            </p:nvCxnSpPr>
            <p:spPr>
              <a:xfrm>
                <a:off x="674374" y="2579435"/>
                <a:ext cx="2232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1" name="Google Shape;331;p22"/>
              <p:cNvCxnSpPr>
                <a:stCxn id="327" idx="2"/>
                <a:endCxn id="309" idx="0"/>
              </p:cNvCxnSpPr>
              <p:nvPr/>
            </p:nvCxnSpPr>
            <p:spPr>
              <a:xfrm>
                <a:off x="1061725" y="2693731"/>
                <a:ext cx="0" cy="2046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2" name="Google Shape;332;p22"/>
              <p:cNvCxnSpPr/>
              <p:nvPr/>
            </p:nvCxnSpPr>
            <p:spPr>
              <a:xfrm>
                <a:off x="1234300" y="2638375"/>
                <a:ext cx="240000" cy="2196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3" name="Google Shape;333;p22"/>
              <p:cNvCxnSpPr/>
              <p:nvPr/>
            </p:nvCxnSpPr>
            <p:spPr>
              <a:xfrm flipH="1">
                <a:off x="1734575" y="2733450"/>
                <a:ext cx="115500" cy="124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4" name="Google Shape;334;p22"/>
              <p:cNvCxnSpPr/>
              <p:nvPr/>
            </p:nvCxnSpPr>
            <p:spPr>
              <a:xfrm rot="10800000">
                <a:off x="1775250" y="3016450"/>
                <a:ext cx="251400" cy="244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5" name="Google Shape;335;p22"/>
              <p:cNvCxnSpPr>
                <a:stCxn id="325" idx="0"/>
                <a:endCxn id="318" idx="2"/>
              </p:cNvCxnSpPr>
              <p:nvPr/>
            </p:nvCxnSpPr>
            <p:spPr>
              <a:xfrm flipH="1" rot="10800000">
                <a:off x="2189863" y="2986499"/>
                <a:ext cx="66900" cy="242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6" name="Google Shape;336;p22"/>
              <p:cNvCxnSpPr>
                <a:stCxn id="325" idx="3"/>
                <a:endCxn id="324" idx="1"/>
              </p:cNvCxnSpPr>
              <p:nvPr/>
            </p:nvCxnSpPr>
            <p:spPr>
              <a:xfrm>
                <a:off x="2353975" y="3343190"/>
                <a:ext cx="4074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7" name="Google Shape;337;p22"/>
              <p:cNvCxnSpPr/>
              <p:nvPr/>
            </p:nvCxnSpPr>
            <p:spPr>
              <a:xfrm flipH="1" rot="10800000">
                <a:off x="1936100" y="3448800"/>
                <a:ext cx="167400" cy="360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8" name="Google Shape;338;p22"/>
              <p:cNvCxnSpPr>
                <a:stCxn id="324" idx="0"/>
                <a:endCxn id="320" idx="2"/>
              </p:cNvCxnSpPr>
              <p:nvPr/>
            </p:nvCxnSpPr>
            <p:spPr>
              <a:xfrm rot="10800000">
                <a:off x="2925563" y="2842199"/>
                <a:ext cx="0" cy="386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9" name="Google Shape;339;p22"/>
              <p:cNvCxnSpPr>
                <a:stCxn id="306" idx="1"/>
                <a:endCxn id="320" idx="3"/>
              </p:cNvCxnSpPr>
              <p:nvPr/>
            </p:nvCxnSpPr>
            <p:spPr>
              <a:xfrm rot="10800000">
                <a:off x="3089721" y="2727814"/>
                <a:ext cx="2232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0" name="Google Shape;340;p22"/>
              <p:cNvCxnSpPr/>
              <p:nvPr/>
            </p:nvCxnSpPr>
            <p:spPr>
              <a:xfrm rot="10800000">
                <a:off x="3088350" y="3408075"/>
                <a:ext cx="210600" cy="194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1" name="Google Shape;341;p22"/>
              <p:cNvCxnSpPr/>
              <p:nvPr/>
            </p:nvCxnSpPr>
            <p:spPr>
              <a:xfrm flipH="1" rot="10800000">
                <a:off x="2746550" y="3440025"/>
                <a:ext cx="90600" cy="160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2" name="Google Shape;342;p22"/>
              <p:cNvCxnSpPr/>
              <p:nvPr/>
            </p:nvCxnSpPr>
            <p:spPr>
              <a:xfrm>
                <a:off x="1985900" y="4014800"/>
                <a:ext cx="74700" cy="153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22"/>
              <p:cNvCxnSpPr>
                <a:endCxn id="307" idx="1"/>
              </p:cNvCxnSpPr>
              <p:nvPr/>
            </p:nvCxnSpPr>
            <p:spPr>
              <a:xfrm flipH="1" rot="10800000">
                <a:off x="2037959" y="3749001"/>
                <a:ext cx="445200" cy="120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22"/>
              <p:cNvCxnSpPr/>
              <p:nvPr/>
            </p:nvCxnSpPr>
            <p:spPr>
              <a:xfrm flipH="1">
                <a:off x="1505975" y="3985375"/>
                <a:ext cx="199200" cy="74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5" name="Google Shape;345;p22"/>
              <p:cNvCxnSpPr/>
              <p:nvPr/>
            </p:nvCxnSpPr>
            <p:spPr>
              <a:xfrm flipH="1" rot="10800000">
                <a:off x="1256950" y="3050350"/>
                <a:ext cx="233400" cy="335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6" name="Google Shape;346;p22"/>
              <p:cNvCxnSpPr>
                <a:stCxn id="313" idx="3"/>
                <a:endCxn id="321" idx="1"/>
              </p:cNvCxnSpPr>
              <p:nvPr/>
            </p:nvCxnSpPr>
            <p:spPr>
              <a:xfrm>
                <a:off x="767199" y="3495573"/>
                <a:ext cx="2412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" name="Google Shape;347;p22"/>
              <p:cNvCxnSpPr/>
              <p:nvPr/>
            </p:nvCxnSpPr>
            <p:spPr>
              <a:xfrm flipH="1">
                <a:off x="994400" y="3598250"/>
                <a:ext cx="83700" cy="240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348" name="Google Shape;348;p2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937038" y="1719623"/>
            <a:ext cx="852125" cy="852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22"/>
          <p:cNvGrpSpPr/>
          <p:nvPr/>
        </p:nvGrpSpPr>
        <p:grpSpPr>
          <a:xfrm>
            <a:off x="3089650" y="2442788"/>
            <a:ext cx="5333025" cy="1692575"/>
            <a:chOff x="3089650" y="2442788"/>
            <a:chExt cx="5333025" cy="1692575"/>
          </a:xfrm>
        </p:grpSpPr>
        <p:cxnSp>
          <p:nvCxnSpPr>
            <p:cNvPr id="350" name="Google Shape;350;p22"/>
            <p:cNvCxnSpPr>
              <a:stCxn id="351" idx="2"/>
              <a:endCxn id="324" idx="3"/>
            </p:cNvCxnSpPr>
            <p:nvPr/>
          </p:nvCxnSpPr>
          <p:spPr>
            <a:xfrm rot="10800000">
              <a:off x="3089650" y="3343063"/>
              <a:ext cx="1589400" cy="9000"/>
            </a:xfrm>
            <a:prstGeom prst="straightConnector1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352" name="Google Shape;352;p22"/>
            <p:cNvGrpSpPr/>
            <p:nvPr/>
          </p:nvGrpSpPr>
          <p:grpSpPr>
            <a:xfrm>
              <a:off x="4679050" y="2442788"/>
              <a:ext cx="3743625" cy="1692575"/>
              <a:chOff x="5086200" y="581025"/>
              <a:chExt cx="3743625" cy="1692575"/>
            </a:xfrm>
          </p:grpSpPr>
          <p:sp>
            <p:nvSpPr>
              <p:cNvPr id="351" name="Google Shape;351;p22"/>
              <p:cNvSpPr/>
              <p:nvPr/>
            </p:nvSpPr>
            <p:spPr>
              <a:xfrm>
                <a:off x="5086200" y="793700"/>
                <a:ext cx="1539300" cy="1393200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rgbClr val="DD042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2"/>
              <p:cNvSpPr/>
              <p:nvPr/>
            </p:nvSpPr>
            <p:spPr>
              <a:xfrm>
                <a:off x="5835475" y="707000"/>
                <a:ext cx="978000" cy="1566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54" name="Google Shape;354;p22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5475537" y="1095038"/>
                <a:ext cx="760625" cy="76062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55" name="Google Shape;355;p22"/>
              <p:cNvCxnSpPr/>
              <p:nvPr/>
            </p:nvCxnSpPr>
            <p:spPr>
              <a:xfrm flipH="1" rot="10800000">
                <a:off x="5828925" y="2159000"/>
                <a:ext cx="3000900" cy="279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DD042B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6" name="Google Shape;356;p22"/>
              <p:cNvSpPr txBox="1"/>
              <p:nvPr/>
            </p:nvSpPr>
            <p:spPr>
              <a:xfrm>
                <a:off x="6181725" y="581025"/>
                <a:ext cx="1986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595959"/>
                    </a:solidFill>
                  </a:rPr>
                  <a:t>Fixed Function Chip</a:t>
                </a:r>
                <a:endParaRPr b="1">
                  <a:solidFill>
                    <a:srgbClr val="595959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3"/>
          <p:cNvSpPr txBox="1"/>
          <p:nvPr/>
        </p:nvSpPr>
        <p:spPr>
          <a:xfrm>
            <a:off x="492325" y="125725"/>
            <a:ext cx="345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Networking - a way of life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365" name="Google Shape;3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175" y="260800"/>
            <a:ext cx="3456000" cy="1701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125" y="1030550"/>
            <a:ext cx="328225" cy="23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025" y="1163426"/>
            <a:ext cx="328225" cy="27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2975" y="1195126"/>
            <a:ext cx="328225" cy="3447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9" name="Google Shape;369;p23"/>
          <p:cNvGrpSpPr/>
          <p:nvPr/>
        </p:nvGrpSpPr>
        <p:grpSpPr>
          <a:xfrm>
            <a:off x="244875" y="892563"/>
            <a:ext cx="3466150" cy="1374326"/>
            <a:chOff x="244875" y="892563"/>
            <a:chExt cx="3466150" cy="1374326"/>
          </a:xfrm>
        </p:grpSpPr>
        <p:pic>
          <p:nvPicPr>
            <p:cNvPr id="370" name="Google Shape;370;p2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320663" y="892563"/>
              <a:ext cx="1314575" cy="137432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1" name="Google Shape;371;p23"/>
            <p:cNvCxnSpPr/>
            <p:nvPr/>
          </p:nvCxnSpPr>
          <p:spPr>
            <a:xfrm>
              <a:off x="2635225" y="1574775"/>
              <a:ext cx="1075800" cy="9900"/>
            </a:xfrm>
            <a:prstGeom prst="straightConnector1">
              <a:avLst/>
            </a:prstGeom>
            <a:noFill/>
            <a:ln cap="flat" cmpd="sng" w="76200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23"/>
            <p:cNvCxnSpPr/>
            <p:nvPr/>
          </p:nvCxnSpPr>
          <p:spPr>
            <a:xfrm>
              <a:off x="244875" y="1574763"/>
              <a:ext cx="1075800" cy="9900"/>
            </a:xfrm>
            <a:prstGeom prst="straightConnector1">
              <a:avLst/>
            </a:prstGeom>
            <a:noFill/>
            <a:ln cap="flat" cmpd="sng" w="76200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3" name="Google Shape;373;p23"/>
          <p:cNvGrpSpPr/>
          <p:nvPr/>
        </p:nvGrpSpPr>
        <p:grpSpPr>
          <a:xfrm>
            <a:off x="333274" y="1982226"/>
            <a:ext cx="3289350" cy="2349734"/>
            <a:chOff x="333274" y="1982226"/>
            <a:chExt cx="3289350" cy="2349734"/>
          </a:xfrm>
        </p:grpSpPr>
        <p:pic>
          <p:nvPicPr>
            <p:cNvPr id="374" name="Google Shape;374;p2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312921" y="2588664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2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483159" y="3609851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2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225846" y="4053651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2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22571" y="2898351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2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854496" y="2440289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Google Shape;379;p2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22584" y="1982226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2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33274" y="2509010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2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26099" y="3425147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2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74374" y="3849197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2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019312" y="4191110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281524" y="3609860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755012" y="2260535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086349" y="2845760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7" name="Google Shape;387;p23"/>
          <p:cNvGrpSpPr/>
          <p:nvPr/>
        </p:nvGrpSpPr>
        <p:grpSpPr>
          <a:xfrm>
            <a:off x="674374" y="2260526"/>
            <a:ext cx="2638547" cy="1908174"/>
            <a:chOff x="674374" y="2260526"/>
            <a:chExt cx="2638547" cy="1908174"/>
          </a:xfrm>
        </p:grpSpPr>
        <p:pic>
          <p:nvPicPr>
            <p:cNvPr id="388" name="Google Shape;388;p2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761450" y="2613524"/>
              <a:ext cx="328225" cy="2285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008475" y="3381274"/>
              <a:ext cx="328225" cy="22858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0" name="Google Shape;390;p23"/>
            <p:cNvGrpSpPr/>
            <p:nvPr/>
          </p:nvGrpSpPr>
          <p:grpSpPr>
            <a:xfrm>
              <a:off x="674374" y="2260526"/>
              <a:ext cx="2638547" cy="1908174"/>
              <a:chOff x="674374" y="2260526"/>
              <a:chExt cx="2638547" cy="1908174"/>
            </a:xfrm>
          </p:grpSpPr>
          <p:pic>
            <p:nvPicPr>
              <p:cNvPr id="391" name="Google Shape;391;p2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1697525" y="3808924"/>
                <a:ext cx="328225" cy="2285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2" name="Google Shape;392;p2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2761450" y="3228899"/>
                <a:ext cx="328225" cy="2285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3" name="Google Shape;393;p2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2025750" y="3228899"/>
                <a:ext cx="328225" cy="2285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4" name="Google Shape;394;p2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1444650" y="2842099"/>
                <a:ext cx="328225" cy="2285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5" name="Google Shape;395;p2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897613" y="2465149"/>
                <a:ext cx="328225" cy="22858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96" name="Google Shape;396;p23"/>
              <p:cNvCxnSpPr>
                <a:stCxn id="379" idx="2"/>
                <a:endCxn id="395" idx="0"/>
              </p:cNvCxnSpPr>
              <p:nvPr/>
            </p:nvCxnSpPr>
            <p:spPr>
              <a:xfrm>
                <a:off x="1061734" y="2260526"/>
                <a:ext cx="0" cy="2046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7" name="Google Shape;397;p23"/>
              <p:cNvCxnSpPr>
                <a:stCxn id="385" idx="2"/>
                <a:endCxn id="388" idx="0"/>
              </p:cNvCxnSpPr>
              <p:nvPr/>
            </p:nvCxnSpPr>
            <p:spPr>
              <a:xfrm>
                <a:off x="2925562" y="2401385"/>
                <a:ext cx="0" cy="212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23"/>
              <p:cNvCxnSpPr>
                <a:stCxn id="380" idx="3"/>
                <a:endCxn id="395" idx="1"/>
              </p:cNvCxnSpPr>
              <p:nvPr/>
            </p:nvCxnSpPr>
            <p:spPr>
              <a:xfrm>
                <a:off x="674374" y="2579435"/>
                <a:ext cx="2232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9" name="Google Shape;399;p23"/>
              <p:cNvCxnSpPr>
                <a:stCxn id="395" idx="2"/>
                <a:endCxn id="377" idx="0"/>
              </p:cNvCxnSpPr>
              <p:nvPr/>
            </p:nvCxnSpPr>
            <p:spPr>
              <a:xfrm>
                <a:off x="1061725" y="2693731"/>
                <a:ext cx="0" cy="2046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0" name="Google Shape;400;p23"/>
              <p:cNvCxnSpPr/>
              <p:nvPr/>
            </p:nvCxnSpPr>
            <p:spPr>
              <a:xfrm>
                <a:off x="1234300" y="2638375"/>
                <a:ext cx="240000" cy="2196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1" name="Google Shape;401;p23"/>
              <p:cNvCxnSpPr/>
              <p:nvPr/>
            </p:nvCxnSpPr>
            <p:spPr>
              <a:xfrm flipH="1">
                <a:off x="1734575" y="2733450"/>
                <a:ext cx="115500" cy="124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2" name="Google Shape;402;p23"/>
              <p:cNvCxnSpPr/>
              <p:nvPr/>
            </p:nvCxnSpPr>
            <p:spPr>
              <a:xfrm rot="10800000">
                <a:off x="1775250" y="3016450"/>
                <a:ext cx="251400" cy="244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3" name="Google Shape;403;p23"/>
              <p:cNvCxnSpPr>
                <a:stCxn id="393" idx="0"/>
                <a:endCxn id="386" idx="2"/>
              </p:cNvCxnSpPr>
              <p:nvPr/>
            </p:nvCxnSpPr>
            <p:spPr>
              <a:xfrm flipH="1" rot="10800000">
                <a:off x="2189863" y="2986499"/>
                <a:ext cx="66900" cy="242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4" name="Google Shape;404;p23"/>
              <p:cNvCxnSpPr>
                <a:stCxn id="393" idx="3"/>
                <a:endCxn id="392" idx="1"/>
              </p:cNvCxnSpPr>
              <p:nvPr/>
            </p:nvCxnSpPr>
            <p:spPr>
              <a:xfrm>
                <a:off x="2353975" y="3343190"/>
                <a:ext cx="4074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" name="Google Shape;405;p23"/>
              <p:cNvCxnSpPr/>
              <p:nvPr/>
            </p:nvCxnSpPr>
            <p:spPr>
              <a:xfrm flipH="1" rot="10800000">
                <a:off x="1936100" y="3448800"/>
                <a:ext cx="167400" cy="360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6" name="Google Shape;406;p23"/>
              <p:cNvCxnSpPr>
                <a:stCxn id="392" idx="0"/>
                <a:endCxn id="388" idx="2"/>
              </p:cNvCxnSpPr>
              <p:nvPr/>
            </p:nvCxnSpPr>
            <p:spPr>
              <a:xfrm rot="10800000">
                <a:off x="2925563" y="2842199"/>
                <a:ext cx="0" cy="386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7" name="Google Shape;407;p23"/>
              <p:cNvCxnSpPr>
                <a:stCxn id="374" idx="1"/>
                <a:endCxn id="388" idx="3"/>
              </p:cNvCxnSpPr>
              <p:nvPr/>
            </p:nvCxnSpPr>
            <p:spPr>
              <a:xfrm rot="10800000">
                <a:off x="3089721" y="2727814"/>
                <a:ext cx="2232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8" name="Google Shape;408;p23"/>
              <p:cNvCxnSpPr/>
              <p:nvPr/>
            </p:nvCxnSpPr>
            <p:spPr>
              <a:xfrm rot="10800000">
                <a:off x="3088350" y="3408075"/>
                <a:ext cx="210600" cy="194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9" name="Google Shape;409;p23"/>
              <p:cNvCxnSpPr/>
              <p:nvPr/>
            </p:nvCxnSpPr>
            <p:spPr>
              <a:xfrm flipH="1" rot="10800000">
                <a:off x="2746550" y="3440025"/>
                <a:ext cx="90600" cy="160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0" name="Google Shape;410;p23"/>
              <p:cNvCxnSpPr/>
              <p:nvPr/>
            </p:nvCxnSpPr>
            <p:spPr>
              <a:xfrm>
                <a:off x="1985900" y="4014800"/>
                <a:ext cx="74700" cy="153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1" name="Google Shape;411;p23"/>
              <p:cNvCxnSpPr>
                <a:endCxn id="375" idx="1"/>
              </p:cNvCxnSpPr>
              <p:nvPr/>
            </p:nvCxnSpPr>
            <p:spPr>
              <a:xfrm flipH="1" rot="10800000">
                <a:off x="2037959" y="3749001"/>
                <a:ext cx="445200" cy="120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2" name="Google Shape;412;p23"/>
              <p:cNvCxnSpPr/>
              <p:nvPr/>
            </p:nvCxnSpPr>
            <p:spPr>
              <a:xfrm flipH="1">
                <a:off x="1505975" y="3985375"/>
                <a:ext cx="199200" cy="74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3" name="Google Shape;413;p23"/>
              <p:cNvCxnSpPr/>
              <p:nvPr/>
            </p:nvCxnSpPr>
            <p:spPr>
              <a:xfrm flipH="1" rot="10800000">
                <a:off x="1256950" y="3050350"/>
                <a:ext cx="233400" cy="335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4" name="Google Shape;414;p23"/>
              <p:cNvCxnSpPr>
                <a:stCxn id="381" idx="3"/>
                <a:endCxn id="389" idx="1"/>
              </p:cNvCxnSpPr>
              <p:nvPr/>
            </p:nvCxnSpPr>
            <p:spPr>
              <a:xfrm>
                <a:off x="767199" y="3495573"/>
                <a:ext cx="2412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5" name="Google Shape;415;p23"/>
              <p:cNvCxnSpPr/>
              <p:nvPr/>
            </p:nvCxnSpPr>
            <p:spPr>
              <a:xfrm flipH="1">
                <a:off x="994400" y="3598250"/>
                <a:ext cx="83700" cy="240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416" name="Google Shape;416;p2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937038" y="1719623"/>
            <a:ext cx="852125" cy="852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Google Shape;417;p23"/>
          <p:cNvGrpSpPr/>
          <p:nvPr/>
        </p:nvGrpSpPr>
        <p:grpSpPr>
          <a:xfrm>
            <a:off x="3089650" y="2442788"/>
            <a:ext cx="5333025" cy="1692575"/>
            <a:chOff x="3089650" y="2442788"/>
            <a:chExt cx="5333025" cy="1692575"/>
          </a:xfrm>
        </p:grpSpPr>
        <p:cxnSp>
          <p:nvCxnSpPr>
            <p:cNvPr id="418" name="Google Shape;418;p23"/>
            <p:cNvCxnSpPr>
              <a:stCxn id="419" idx="2"/>
              <a:endCxn id="392" idx="3"/>
            </p:cNvCxnSpPr>
            <p:nvPr/>
          </p:nvCxnSpPr>
          <p:spPr>
            <a:xfrm rot="10800000">
              <a:off x="3089650" y="3343063"/>
              <a:ext cx="1589400" cy="9000"/>
            </a:xfrm>
            <a:prstGeom prst="straightConnector1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20" name="Google Shape;420;p23"/>
            <p:cNvGrpSpPr/>
            <p:nvPr/>
          </p:nvGrpSpPr>
          <p:grpSpPr>
            <a:xfrm>
              <a:off x="4679050" y="2442788"/>
              <a:ext cx="3743625" cy="1692575"/>
              <a:chOff x="5086200" y="581025"/>
              <a:chExt cx="3743625" cy="1692575"/>
            </a:xfrm>
          </p:grpSpPr>
          <p:sp>
            <p:nvSpPr>
              <p:cNvPr id="419" name="Google Shape;419;p23"/>
              <p:cNvSpPr/>
              <p:nvPr/>
            </p:nvSpPr>
            <p:spPr>
              <a:xfrm>
                <a:off x="5086200" y="793700"/>
                <a:ext cx="1539300" cy="1393200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rgbClr val="DD042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>
                <a:off x="5835475" y="707000"/>
                <a:ext cx="978000" cy="1566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22" name="Google Shape;422;p23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5475537" y="1095038"/>
                <a:ext cx="760625" cy="76062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23" name="Google Shape;423;p23"/>
              <p:cNvCxnSpPr/>
              <p:nvPr/>
            </p:nvCxnSpPr>
            <p:spPr>
              <a:xfrm flipH="1" rot="10800000">
                <a:off x="5828925" y="2159000"/>
                <a:ext cx="3000900" cy="279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DD042B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4" name="Google Shape;424;p23"/>
              <p:cNvSpPr txBox="1"/>
              <p:nvPr/>
            </p:nvSpPr>
            <p:spPr>
              <a:xfrm>
                <a:off x="6181725" y="581025"/>
                <a:ext cx="1986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595959"/>
                    </a:solidFill>
                  </a:rPr>
                  <a:t>Fixed Function Chip</a:t>
                </a:r>
                <a:endParaRPr b="1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425" name="Google Shape;425;p23"/>
          <p:cNvGrpSpPr/>
          <p:nvPr/>
        </p:nvGrpSpPr>
        <p:grpSpPr>
          <a:xfrm>
            <a:off x="6083125" y="3005713"/>
            <a:ext cx="1986675" cy="400200"/>
            <a:chOff x="6696075" y="1055250"/>
            <a:chExt cx="1986675" cy="400200"/>
          </a:xfrm>
        </p:grpSpPr>
        <p:sp>
          <p:nvSpPr>
            <p:cNvPr id="426" name="Google Shape;426;p23"/>
            <p:cNvSpPr txBox="1"/>
            <p:nvPr/>
          </p:nvSpPr>
          <p:spPr>
            <a:xfrm>
              <a:off x="6696075" y="1055250"/>
              <a:ext cx="1686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</a:rPr>
                <a:t>High performance</a:t>
              </a:r>
              <a:endParaRPr>
                <a:solidFill>
                  <a:srgbClr val="595959"/>
                </a:solidFill>
              </a:endParaRPr>
            </a:p>
          </p:txBody>
        </p:sp>
        <p:pic>
          <p:nvPicPr>
            <p:cNvPr id="427" name="Google Shape;427;p2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382075" y="1105013"/>
              <a:ext cx="300675" cy="300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4"/>
          <p:cNvSpPr txBox="1"/>
          <p:nvPr/>
        </p:nvSpPr>
        <p:spPr>
          <a:xfrm>
            <a:off x="492325" y="125725"/>
            <a:ext cx="345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Networking - a way of life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436" name="Google Shape;4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175" y="260800"/>
            <a:ext cx="3456000" cy="1701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125" y="1030550"/>
            <a:ext cx="328225" cy="23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025" y="1163426"/>
            <a:ext cx="328225" cy="27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2975" y="1195126"/>
            <a:ext cx="328225" cy="3447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" name="Google Shape;440;p24"/>
          <p:cNvGrpSpPr/>
          <p:nvPr/>
        </p:nvGrpSpPr>
        <p:grpSpPr>
          <a:xfrm>
            <a:off x="244875" y="892563"/>
            <a:ext cx="3466150" cy="1374326"/>
            <a:chOff x="244875" y="892563"/>
            <a:chExt cx="3466150" cy="1374326"/>
          </a:xfrm>
        </p:grpSpPr>
        <p:pic>
          <p:nvPicPr>
            <p:cNvPr id="441" name="Google Shape;441;p2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320663" y="892563"/>
              <a:ext cx="1314575" cy="137432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2" name="Google Shape;442;p24"/>
            <p:cNvCxnSpPr/>
            <p:nvPr/>
          </p:nvCxnSpPr>
          <p:spPr>
            <a:xfrm>
              <a:off x="2635225" y="1574775"/>
              <a:ext cx="1075800" cy="9900"/>
            </a:xfrm>
            <a:prstGeom prst="straightConnector1">
              <a:avLst/>
            </a:prstGeom>
            <a:noFill/>
            <a:ln cap="flat" cmpd="sng" w="76200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24"/>
            <p:cNvCxnSpPr/>
            <p:nvPr/>
          </p:nvCxnSpPr>
          <p:spPr>
            <a:xfrm>
              <a:off x="244875" y="1574763"/>
              <a:ext cx="1075800" cy="9900"/>
            </a:xfrm>
            <a:prstGeom prst="straightConnector1">
              <a:avLst/>
            </a:prstGeom>
            <a:noFill/>
            <a:ln cap="flat" cmpd="sng" w="76200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4" name="Google Shape;444;p24"/>
          <p:cNvGrpSpPr/>
          <p:nvPr/>
        </p:nvGrpSpPr>
        <p:grpSpPr>
          <a:xfrm>
            <a:off x="333274" y="1982226"/>
            <a:ext cx="3289350" cy="2349734"/>
            <a:chOff x="333274" y="1982226"/>
            <a:chExt cx="3289350" cy="2349734"/>
          </a:xfrm>
        </p:grpSpPr>
        <p:pic>
          <p:nvPicPr>
            <p:cNvPr id="445" name="Google Shape;445;p2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312921" y="2588664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2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483159" y="3609851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2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225846" y="4053651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2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22571" y="2898351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9" name="Google Shape;449;p2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854496" y="2440289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p2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22584" y="1982226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1" name="Google Shape;451;p2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33274" y="2509010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" name="Google Shape;452;p2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26099" y="3425147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" name="Google Shape;453;p2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74374" y="3849197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Google Shape;454;p2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019312" y="4191110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" name="Google Shape;455;p2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281524" y="3609860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6" name="Google Shape;456;p2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755012" y="2260535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2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086349" y="2845760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8" name="Google Shape;458;p24"/>
          <p:cNvGrpSpPr/>
          <p:nvPr/>
        </p:nvGrpSpPr>
        <p:grpSpPr>
          <a:xfrm>
            <a:off x="674374" y="2260526"/>
            <a:ext cx="2638547" cy="1908174"/>
            <a:chOff x="674374" y="2260526"/>
            <a:chExt cx="2638547" cy="1908174"/>
          </a:xfrm>
        </p:grpSpPr>
        <p:pic>
          <p:nvPicPr>
            <p:cNvPr id="459" name="Google Shape;459;p2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761450" y="2613524"/>
              <a:ext cx="328225" cy="2285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2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008475" y="3381274"/>
              <a:ext cx="328225" cy="22858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1" name="Google Shape;461;p24"/>
            <p:cNvGrpSpPr/>
            <p:nvPr/>
          </p:nvGrpSpPr>
          <p:grpSpPr>
            <a:xfrm>
              <a:off x="674374" y="2260526"/>
              <a:ext cx="2638547" cy="1908174"/>
              <a:chOff x="674374" y="2260526"/>
              <a:chExt cx="2638547" cy="1908174"/>
            </a:xfrm>
          </p:grpSpPr>
          <p:pic>
            <p:nvPicPr>
              <p:cNvPr id="462" name="Google Shape;462;p2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1697525" y="3808924"/>
                <a:ext cx="328225" cy="2285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3" name="Google Shape;463;p2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2761450" y="3228899"/>
                <a:ext cx="328225" cy="2285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4" name="Google Shape;464;p2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2025750" y="3228899"/>
                <a:ext cx="328225" cy="2285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5" name="Google Shape;465;p2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1444650" y="2842099"/>
                <a:ext cx="328225" cy="2285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6" name="Google Shape;466;p2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897613" y="2465149"/>
                <a:ext cx="328225" cy="22858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67" name="Google Shape;467;p24"/>
              <p:cNvCxnSpPr>
                <a:stCxn id="450" idx="2"/>
                <a:endCxn id="466" idx="0"/>
              </p:cNvCxnSpPr>
              <p:nvPr/>
            </p:nvCxnSpPr>
            <p:spPr>
              <a:xfrm>
                <a:off x="1061734" y="2260526"/>
                <a:ext cx="0" cy="2046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8" name="Google Shape;468;p24"/>
              <p:cNvCxnSpPr>
                <a:stCxn id="456" idx="2"/>
                <a:endCxn id="459" idx="0"/>
              </p:cNvCxnSpPr>
              <p:nvPr/>
            </p:nvCxnSpPr>
            <p:spPr>
              <a:xfrm>
                <a:off x="2925562" y="2401385"/>
                <a:ext cx="0" cy="212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9" name="Google Shape;469;p24"/>
              <p:cNvCxnSpPr>
                <a:stCxn id="451" idx="3"/>
                <a:endCxn id="466" idx="1"/>
              </p:cNvCxnSpPr>
              <p:nvPr/>
            </p:nvCxnSpPr>
            <p:spPr>
              <a:xfrm>
                <a:off x="674374" y="2579435"/>
                <a:ext cx="2232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0" name="Google Shape;470;p24"/>
              <p:cNvCxnSpPr>
                <a:stCxn id="466" idx="2"/>
                <a:endCxn id="448" idx="0"/>
              </p:cNvCxnSpPr>
              <p:nvPr/>
            </p:nvCxnSpPr>
            <p:spPr>
              <a:xfrm>
                <a:off x="1061725" y="2693731"/>
                <a:ext cx="0" cy="2046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1" name="Google Shape;471;p24"/>
              <p:cNvCxnSpPr/>
              <p:nvPr/>
            </p:nvCxnSpPr>
            <p:spPr>
              <a:xfrm>
                <a:off x="1234300" y="2638375"/>
                <a:ext cx="240000" cy="2196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2" name="Google Shape;472;p24"/>
              <p:cNvCxnSpPr/>
              <p:nvPr/>
            </p:nvCxnSpPr>
            <p:spPr>
              <a:xfrm flipH="1">
                <a:off x="1734575" y="2733450"/>
                <a:ext cx="115500" cy="124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3" name="Google Shape;473;p24"/>
              <p:cNvCxnSpPr/>
              <p:nvPr/>
            </p:nvCxnSpPr>
            <p:spPr>
              <a:xfrm rot="10800000">
                <a:off x="1775250" y="3016450"/>
                <a:ext cx="251400" cy="244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4" name="Google Shape;474;p24"/>
              <p:cNvCxnSpPr>
                <a:stCxn id="464" idx="0"/>
                <a:endCxn id="457" idx="2"/>
              </p:cNvCxnSpPr>
              <p:nvPr/>
            </p:nvCxnSpPr>
            <p:spPr>
              <a:xfrm flipH="1" rot="10800000">
                <a:off x="2189863" y="2986499"/>
                <a:ext cx="66900" cy="242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5" name="Google Shape;475;p24"/>
              <p:cNvCxnSpPr>
                <a:stCxn id="464" idx="3"/>
                <a:endCxn id="463" idx="1"/>
              </p:cNvCxnSpPr>
              <p:nvPr/>
            </p:nvCxnSpPr>
            <p:spPr>
              <a:xfrm>
                <a:off x="2353975" y="3343190"/>
                <a:ext cx="4074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6" name="Google Shape;476;p24"/>
              <p:cNvCxnSpPr/>
              <p:nvPr/>
            </p:nvCxnSpPr>
            <p:spPr>
              <a:xfrm flipH="1" rot="10800000">
                <a:off x="1936100" y="3448800"/>
                <a:ext cx="167400" cy="360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7" name="Google Shape;477;p24"/>
              <p:cNvCxnSpPr>
                <a:stCxn id="463" idx="0"/>
                <a:endCxn id="459" idx="2"/>
              </p:cNvCxnSpPr>
              <p:nvPr/>
            </p:nvCxnSpPr>
            <p:spPr>
              <a:xfrm rot="10800000">
                <a:off x="2925563" y="2842199"/>
                <a:ext cx="0" cy="386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8" name="Google Shape;478;p24"/>
              <p:cNvCxnSpPr>
                <a:stCxn id="445" idx="1"/>
                <a:endCxn id="459" idx="3"/>
              </p:cNvCxnSpPr>
              <p:nvPr/>
            </p:nvCxnSpPr>
            <p:spPr>
              <a:xfrm rot="10800000">
                <a:off x="3089721" y="2727814"/>
                <a:ext cx="2232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9" name="Google Shape;479;p24"/>
              <p:cNvCxnSpPr/>
              <p:nvPr/>
            </p:nvCxnSpPr>
            <p:spPr>
              <a:xfrm rot="10800000">
                <a:off x="3088350" y="3408075"/>
                <a:ext cx="210600" cy="194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0" name="Google Shape;480;p24"/>
              <p:cNvCxnSpPr/>
              <p:nvPr/>
            </p:nvCxnSpPr>
            <p:spPr>
              <a:xfrm flipH="1" rot="10800000">
                <a:off x="2746550" y="3440025"/>
                <a:ext cx="90600" cy="160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1" name="Google Shape;481;p24"/>
              <p:cNvCxnSpPr/>
              <p:nvPr/>
            </p:nvCxnSpPr>
            <p:spPr>
              <a:xfrm>
                <a:off x="1985900" y="4014800"/>
                <a:ext cx="74700" cy="153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2" name="Google Shape;482;p24"/>
              <p:cNvCxnSpPr>
                <a:endCxn id="446" idx="1"/>
              </p:cNvCxnSpPr>
              <p:nvPr/>
            </p:nvCxnSpPr>
            <p:spPr>
              <a:xfrm flipH="1" rot="10800000">
                <a:off x="2037959" y="3749001"/>
                <a:ext cx="445200" cy="120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3" name="Google Shape;483;p24"/>
              <p:cNvCxnSpPr/>
              <p:nvPr/>
            </p:nvCxnSpPr>
            <p:spPr>
              <a:xfrm flipH="1">
                <a:off x="1505975" y="3985375"/>
                <a:ext cx="199200" cy="74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4" name="Google Shape;484;p24"/>
              <p:cNvCxnSpPr/>
              <p:nvPr/>
            </p:nvCxnSpPr>
            <p:spPr>
              <a:xfrm flipH="1" rot="10800000">
                <a:off x="1256950" y="3050350"/>
                <a:ext cx="233400" cy="335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5" name="Google Shape;485;p24"/>
              <p:cNvCxnSpPr>
                <a:stCxn id="452" idx="3"/>
                <a:endCxn id="460" idx="1"/>
              </p:cNvCxnSpPr>
              <p:nvPr/>
            </p:nvCxnSpPr>
            <p:spPr>
              <a:xfrm>
                <a:off x="767199" y="3495573"/>
                <a:ext cx="2412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6" name="Google Shape;486;p24"/>
              <p:cNvCxnSpPr/>
              <p:nvPr/>
            </p:nvCxnSpPr>
            <p:spPr>
              <a:xfrm flipH="1">
                <a:off x="994400" y="3598250"/>
                <a:ext cx="83700" cy="240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487" name="Google Shape;487;p2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937038" y="1719623"/>
            <a:ext cx="852125" cy="852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8" name="Google Shape;488;p24"/>
          <p:cNvGrpSpPr/>
          <p:nvPr/>
        </p:nvGrpSpPr>
        <p:grpSpPr>
          <a:xfrm>
            <a:off x="3089650" y="2442788"/>
            <a:ext cx="5333025" cy="1692575"/>
            <a:chOff x="3089650" y="2442788"/>
            <a:chExt cx="5333025" cy="1692575"/>
          </a:xfrm>
        </p:grpSpPr>
        <p:cxnSp>
          <p:nvCxnSpPr>
            <p:cNvPr id="489" name="Google Shape;489;p24"/>
            <p:cNvCxnSpPr>
              <a:stCxn id="490" idx="2"/>
              <a:endCxn id="463" idx="3"/>
            </p:cNvCxnSpPr>
            <p:nvPr/>
          </p:nvCxnSpPr>
          <p:spPr>
            <a:xfrm rot="10800000">
              <a:off x="3089650" y="3343063"/>
              <a:ext cx="1589400" cy="9000"/>
            </a:xfrm>
            <a:prstGeom prst="straightConnector1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91" name="Google Shape;491;p24"/>
            <p:cNvGrpSpPr/>
            <p:nvPr/>
          </p:nvGrpSpPr>
          <p:grpSpPr>
            <a:xfrm>
              <a:off x="4679050" y="2442788"/>
              <a:ext cx="3743625" cy="1692575"/>
              <a:chOff x="5086200" y="581025"/>
              <a:chExt cx="3743625" cy="1692575"/>
            </a:xfrm>
          </p:grpSpPr>
          <p:sp>
            <p:nvSpPr>
              <p:cNvPr id="490" name="Google Shape;490;p24"/>
              <p:cNvSpPr/>
              <p:nvPr/>
            </p:nvSpPr>
            <p:spPr>
              <a:xfrm>
                <a:off x="5086200" y="793700"/>
                <a:ext cx="1539300" cy="1393200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rgbClr val="DD042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4"/>
              <p:cNvSpPr/>
              <p:nvPr/>
            </p:nvSpPr>
            <p:spPr>
              <a:xfrm>
                <a:off x="5835475" y="707000"/>
                <a:ext cx="978000" cy="1566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93" name="Google Shape;493;p24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5475537" y="1095038"/>
                <a:ext cx="760625" cy="76062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94" name="Google Shape;494;p24"/>
              <p:cNvCxnSpPr/>
              <p:nvPr/>
            </p:nvCxnSpPr>
            <p:spPr>
              <a:xfrm flipH="1" rot="10800000">
                <a:off x="5828925" y="2159000"/>
                <a:ext cx="3000900" cy="279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DD042B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5" name="Google Shape;495;p24"/>
              <p:cNvSpPr txBox="1"/>
              <p:nvPr/>
            </p:nvSpPr>
            <p:spPr>
              <a:xfrm>
                <a:off x="6181725" y="581025"/>
                <a:ext cx="1986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595959"/>
                    </a:solidFill>
                  </a:rPr>
                  <a:t>Fixed Function Chip</a:t>
                </a:r>
                <a:endParaRPr b="1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496" name="Google Shape;496;p24"/>
          <p:cNvGrpSpPr/>
          <p:nvPr/>
        </p:nvGrpSpPr>
        <p:grpSpPr>
          <a:xfrm>
            <a:off x="6083125" y="3005713"/>
            <a:ext cx="1986675" cy="400200"/>
            <a:chOff x="6696075" y="1055250"/>
            <a:chExt cx="1986675" cy="400200"/>
          </a:xfrm>
        </p:grpSpPr>
        <p:sp>
          <p:nvSpPr>
            <p:cNvPr id="497" name="Google Shape;497;p24"/>
            <p:cNvSpPr txBox="1"/>
            <p:nvPr/>
          </p:nvSpPr>
          <p:spPr>
            <a:xfrm>
              <a:off x="6696075" y="1055250"/>
              <a:ext cx="1686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</a:rPr>
                <a:t>High performance</a:t>
              </a:r>
              <a:endParaRPr>
                <a:solidFill>
                  <a:srgbClr val="595959"/>
                </a:solidFill>
              </a:endParaRPr>
            </a:p>
          </p:txBody>
        </p:sp>
        <p:pic>
          <p:nvPicPr>
            <p:cNvPr id="498" name="Google Shape;498;p2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382075" y="1105013"/>
              <a:ext cx="300675" cy="300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9" name="Google Shape;499;p24"/>
          <p:cNvGrpSpPr/>
          <p:nvPr/>
        </p:nvGrpSpPr>
        <p:grpSpPr>
          <a:xfrm>
            <a:off x="6083125" y="3372850"/>
            <a:ext cx="1986675" cy="400200"/>
            <a:chOff x="6696075" y="1455450"/>
            <a:chExt cx="1986675" cy="400200"/>
          </a:xfrm>
        </p:grpSpPr>
        <p:sp>
          <p:nvSpPr>
            <p:cNvPr id="500" name="Google Shape;500;p24"/>
            <p:cNvSpPr txBox="1"/>
            <p:nvPr/>
          </p:nvSpPr>
          <p:spPr>
            <a:xfrm>
              <a:off x="6696075" y="1455450"/>
              <a:ext cx="184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</a:rPr>
                <a:t>Not programmable</a:t>
              </a:r>
              <a:endParaRPr>
                <a:solidFill>
                  <a:srgbClr val="595959"/>
                </a:solidFill>
              </a:endParaRPr>
            </a:p>
          </p:txBody>
        </p:sp>
        <p:pic>
          <p:nvPicPr>
            <p:cNvPr id="501" name="Google Shape;501;p2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382075" y="1505213"/>
              <a:ext cx="300675" cy="300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5"/>
          <p:cNvSpPr/>
          <p:nvPr/>
        </p:nvSpPr>
        <p:spPr>
          <a:xfrm>
            <a:off x="2506600" y="4641550"/>
            <a:ext cx="6523200" cy="36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5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5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5"/>
          <p:cNvSpPr txBox="1"/>
          <p:nvPr/>
        </p:nvSpPr>
        <p:spPr>
          <a:xfrm>
            <a:off x="800200" y="180050"/>
            <a:ext cx="362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Programmable Networks !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510" name="Google Shape;5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26"/>
          <p:cNvGrpSpPr/>
          <p:nvPr/>
        </p:nvGrpSpPr>
        <p:grpSpPr>
          <a:xfrm>
            <a:off x="5039760" y="1384278"/>
            <a:ext cx="3552294" cy="479500"/>
            <a:chOff x="662885" y="1494428"/>
            <a:chExt cx="3552294" cy="479500"/>
          </a:xfrm>
        </p:grpSpPr>
        <p:grpSp>
          <p:nvGrpSpPr>
            <p:cNvPr id="516" name="Google Shape;516;p26"/>
            <p:cNvGrpSpPr/>
            <p:nvPr/>
          </p:nvGrpSpPr>
          <p:grpSpPr>
            <a:xfrm>
              <a:off x="662885" y="1494428"/>
              <a:ext cx="3552294" cy="479500"/>
              <a:chOff x="645822" y="2935553"/>
              <a:chExt cx="3552294" cy="479500"/>
            </a:xfrm>
          </p:grpSpPr>
          <p:pic>
            <p:nvPicPr>
              <p:cNvPr id="517" name="Google Shape;517;p2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45822" y="3079800"/>
                <a:ext cx="479500" cy="1980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8" name="Google Shape;518;p2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08688" y="3015909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19" name="Google Shape;519;p26"/>
              <p:cNvCxnSpPr>
                <a:stCxn id="517" idx="3"/>
                <a:endCxn id="518" idx="1"/>
              </p:cNvCxnSpPr>
              <p:nvPr/>
            </p:nvCxnSpPr>
            <p:spPr>
              <a:xfrm>
                <a:off x="1125322" y="3178801"/>
                <a:ext cx="483300" cy="4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520" name="Google Shape;520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755588" y="3008347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1" name="Google Shape;521;p2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718616" y="2935553"/>
                <a:ext cx="479500" cy="479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522" name="Google Shape;522;p26"/>
            <p:cNvCxnSpPr>
              <a:stCxn id="518" idx="3"/>
              <a:endCxn id="520" idx="1"/>
            </p:cNvCxnSpPr>
            <p:nvPr/>
          </p:nvCxnSpPr>
          <p:spPr>
            <a:xfrm flipH="1" rot="10800000">
              <a:off x="2105273" y="1734260"/>
              <a:ext cx="667500" cy="75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26"/>
            <p:cNvCxnSpPr>
              <a:stCxn id="520" idx="3"/>
              <a:endCxn id="521" idx="1"/>
            </p:cNvCxnSpPr>
            <p:nvPr/>
          </p:nvCxnSpPr>
          <p:spPr>
            <a:xfrm>
              <a:off x="3252173" y="1734197"/>
              <a:ext cx="483600" cy="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4" name="Google Shape;524;p26"/>
          <p:cNvSpPr/>
          <p:nvPr/>
        </p:nvSpPr>
        <p:spPr>
          <a:xfrm>
            <a:off x="2506600" y="4641550"/>
            <a:ext cx="6523200" cy="36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6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6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6"/>
          <p:cNvSpPr txBox="1"/>
          <p:nvPr/>
        </p:nvSpPr>
        <p:spPr>
          <a:xfrm>
            <a:off x="800200" y="180050"/>
            <a:ext cx="362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Programmable Networks !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528" name="Google Shape;52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27"/>
          <p:cNvGrpSpPr/>
          <p:nvPr/>
        </p:nvGrpSpPr>
        <p:grpSpPr>
          <a:xfrm>
            <a:off x="5039760" y="1384278"/>
            <a:ext cx="3552294" cy="479500"/>
            <a:chOff x="662885" y="1494428"/>
            <a:chExt cx="3552294" cy="479500"/>
          </a:xfrm>
        </p:grpSpPr>
        <p:grpSp>
          <p:nvGrpSpPr>
            <p:cNvPr id="534" name="Google Shape;534;p27"/>
            <p:cNvGrpSpPr/>
            <p:nvPr/>
          </p:nvGrpSpPr>
          <p:grpSpPr>
            <a:xfrm>
              <a:off x="662885" y="1494428"/>
              <a:ext cx="3552294" cy="479500"/>
              <a:chOff x="645822" y="2935553"/>
              <a:chExt cx="3552294" cy="479500"/>
            </a:xfrm>
          </p:grpSpPr>
          <p:pic>
            <p:nvPicPr>
              <p:cNvPr id="535" name="Google Shape;535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45822" y="3079800"/>
                <a:ext cx="479500" cy="1980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6" name="Google Shape;536;p2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08688" y="3015909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37" name="Google Shape;537;p27"/>
              <p:cNvCxnSpPr>
                <a:stCxn id="535" idx="3"/>
                <a:endCxn id="536" idx="1"/>
              </p:cNvCxnSpPr>
              <p:nvPr/>
            </p:nvCxnSpPr>
            <p:spPr>
              <a:xfrm>
                <a:off x="1125322" y="3178801"/>
                <a:ext cx="483300" cy="4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538" name="Google Shape;538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755588" y="3008347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9" name="Google Shape;539;p2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718616" y="2935553"/>
                <a:ext cx="479500" cy="479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540" name="Google Shape;540;p27"/>
            <p:cNvCxnSpPr>
              <a:stCxn id="536" idx="3"/>
              <a:endCxn id="538" idx="1"/>
            </p:cNvCxnSpPr>
            <p:nvPr/>
          </p:nvCxnSpPr>
          <p:spPr>
            <a:xfrm flipH="1" rot="10800000">
              <a:off x="2105273" y="1734260"/>
              <a:ext cx="667500" cy="75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27"/>
            <p:cNvCxnSpPr>
              <a:stCxn id="538" idx="3"/>
              <a:endCxn id="539" idx="1"/>
            </p:cNvCxnSpPr>
            <p:nvPr/>
          </p:nvCxnSpPr>
          <p:spPr>
            <a:xfrm>
              <a:off x="3252173" y="1734197"/>
              <a:ext cx="483600" cy="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2" name="Google Shape;542;p27"/>
          <p:cNvSpPr/>
          <p:nvPr/>
        </p:nvSpPr>
        <p:spPr>
          <a:xfrm>
            <a:off x="2506600" y="4641550"/>
            <a:ext cx="6523200" cy="36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7"/>
          <p:cNvSpPr txBox="1"/>
          <p:nvPr/>
        </p:nvSpPr>
        <p:spPr>
          <a:xfrm>
            <a:off x="800200" y="180050"/>
            <a:ext cx="362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Programmable Networks !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546" name="Google Shape;546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27"/>
          <p:cNvSpPr/>
          <p:nvPr/>
        </p:nvSpPr>
        <p:spPr>
          <a:xfrm>
            <a:off x="5236925" y="1549625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8"/>
          <p:cNvGrpSpPr/>
          <p:nvPr/>
        </p:nvGrpSpPr>
        <p:grpSpPr>
          <a:xfrm>
            <a:off x="5039760" y="1384278"/>
            <a:ext cx="3552294" cy="479500"/>
            <a:chOff x="662885" y="1494428"/>
            <a:chExt cx="3552294" cy="479500"/>
          </a:xfrm>
        </p:grpSpPr>
        <p:grpSp>
          <p:nvGrpSpPr>
            <p:cNvPr id="553" name="Google Shape;553;p28"/>
            <p:cNvGrpSpPr/>
            <p:nvPr/>
          </p:nvGrpSpPr>
          <p:grpSpPr>
            <a:xfrm>
              <a:off x="662885" y="1494428"/>
              <a:ext cx="3552294" cy="479500"/>
              <a:chOff x="645822" y="2935553"/>
              <a:chExt cx="3552294" cy="479500"/>
            </a:xfrm>
          </p:grpSpPr>
          <p:pic>
            <p:nvPicPr>
              <p:cNvPr id="554" name="Google Shape;554;p2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45822" y="3079800"/>
                <a:ext cx="479500" cy="1980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5" name="Google Shape;555;p2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08688" y="3015909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56" name="Google Shape;556;p28"/>
              <p:cNvCxnSpPr>
                <a:stCxn id="554" idx="3"/>
                <a:endCxn id="555" idx="1"/>
              </p:cNvCxnSpPr>
              <p:nvPr/>
            </p:nvCxnSpPr>
            <p:spPr>
              <a:xfrm>
                <a:off x="1125322" y="3178801"/>
                <a:ext cx="483300" cy="4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557" name="Google Shape;557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755588" y="3008347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8" name="Google Shape;558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718616" y="2935553"/>
                <a:ext cx="479500" cy="479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559" name="Google Shape;559;p28"/>
            <p:cNvCxnSpPr>
              <a:stCxn id="555" idx="3"/>
              <a:endCxn id="557" idx="1"/>
            </p:cNvCxnSpPr>
            <p:nvPr/>
          </p:nvCxnSpPr>
          <p:spPr>
            <a:xfrm flipH="1" rot="10800000">
              <a:off x="2105273" y="1734260"/>
              <a:ext cx="667500" cy="75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28"/>
            <p:cNvCxnSpPr>
              <a:stCxn id="557" idx="3"/>
              <a:endCxn id="558" idx="1"/>
            </p:cNvCxnSpPr>
            <p:nvPr/>
          </p:nvCxnSpPr>
          <p:spPr>
            <a:xfrm>
              <a:off x="3252173" y="1734197"/>
              <a:ext cx="483600" cy="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1" name="Google Shape;561;p28"/>
          <p:cNvSpPr/>
          <p:nvPr/>
        </p:nvSpPr>
        <p:spPr>
          <a:xfrm>
            <a:off x="2506600" y="4641550"/>
            <a:ext cx="6523200" cy="36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8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8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8"/>
          <p:cNvSpPr txBox="1"/>
          <p:nvPr/>
        </p:nvSpPr>
        <p:spPr>
          <a:xfrm>
            <a:off x="800200" y="180050"/>
            <a:ext cx="362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Programmable Networks !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565" name="Google Shape;56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28"/>
          <p:cNvSpPr/>
          <p:nvPr/>
        </p:nvSpPr>
        <p:spPr>
          <a:xfrm>
            <a:off x="6166650" y="1552188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7" name="Google Shape;567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62000" y="1740800"/>
            <a:ext cx="251050" cy="2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9"/>
          <p:cNvGrpSpPr/>
          <p:nvPr/>
        </p:nvGrpSpPr>
        <p:grpSpPr>
          <a:xfrm>
            <a:off x="5039760" y="1384278"/>
            <a:ext cx="3552294" cy="479500"/>
            <a:chOff x="662885" y="1494428"/>
            <a:chExt cx="3552294" cy="479500"/>
          </a:xfrm>
        </p:grpSpPr>
        <p:grpSp>
          <p:nvGrpSpPr>
            <p:cNvPr id="573" name="Google Shape;573;p29"/>
            <p:cNvGrpSpPr/>
            <p:nvPr/>
          </p:nvGrpSpPr>
          <p:grpSpPr>
            <a:xfrm>
              <a:off x="662885" y="1494428"/>
              <a:ext cx="3552294" cy="479500"/>
              <a:chOff x="645822" y="2935553"/>
              <a:chExt cx="3552294" cy="479500"/>
            </a:xfrm>
          </p:grpSpPr>
          <p:pic>
            <p:nvPicPr>
              <p:cNvPr id="574" name="Google Shape;574;p2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45822" y="3079800"/>
                <a:ext cx="479500" cy="1980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5" name="Google Shape;575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08688" y="3015909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76" name="Google Shape;576;p29"/>
              <p:cNvCxnSpPr>
                <a:stCxn id="574" idx="3"/>
                <a:endCxn id="575" idx="1"/>
              </p:cNvCxnSpPr>
              <p:nvPr/>
            </p:nvCxnSpPr>
            <p:spPr>
              <a:xfrm>
                <a:off x="1125322" y="3178801"/>
                <a:ext cx="483300" cy="4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577" name="Google Shape;577;p2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755588" y="3008347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8" name="Google Shape;578;p29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718616" y="2935553"/>
                <a:ext cx="479500" cy="479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579" name="Google Shape;579;p29"/>
            <p:cNvCxnSpPr>
              <a:stCxn id="575" idx="3"/>
              <a:endCxn id="577" idx="1"/>
            </p:cNvCxnSpPr>
            <p:nvPr/>
          </p:nvCxnSpPr>
          <p:spPr>
            <a:xfrm flipH="1" rot="10800000">
              <a:off x="2105273" y="1734260"/>
              <a:ext cx="667500" cy="75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29"/>
            <p:cNvCxnSpPr>
              <a:stCxn id="577" idx="3"/>
              <a:endCxn id="578" idx="1"/>
            </p:cNvCxnSpPr>
            <p:nvPr/>
          </p:nvCxnSpPr>
          <p:spPr>
            <a:xfrm>
              <a:off x="3252173" y="1734197"/>
              <a:ext cx="483600" cy="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1" name="Google Shape;581;p29"/>
          <p:cNvSpPr/>
          <p:nvPr/>
        </p:nvSpPr>
        <p:spPr>
          <a:xfrm>
            <a:off x="2506600" y="4641550"/>
            <a:ext cx="6523200" cy="36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9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9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9"/>
          <p:cNvSpPr txBox="1"/>
          <p:nvPr/>
        </p:nvSpPr>
        <p:spPr>
          <a:xfrm>
            <a:off x="800200" y="180050"/>
            <a:ext cx="362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Programmable Networks !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585" name="Google Shape;58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29"/>
          <p:cNvSpPr/>
          <p:nvPr/>
        </p:nvSpPr>
        <p:spPr>
          <a:xfrm>
            <a:off x="5236925" y="1549625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30"/>
          <p:cNvGrpSpPr/>
          <p:nvPr/>
        </p:nvGrpSpPr>
        <p:grpSpPr>
          <a:xfrm>
            <a:off x="5039760" y="1384278"/>
            <a:ext cx="3552294" cy="479500"/>
            <a:chOff x="662885" y="1494428"/>
            <a:chExt cx="3552294" cy="479500"/>
          </a:xfrm>
        </p:grpSpPr>
        <p:grpSp>
          <p:nvGrpSpPr>
            <p:cNvPr id="592" name="Google Shape;592;p30"/>
            <p:cNvGrpSpPr/>
            <p:nvPr/>
          </p:nvGrpSpPr>
          <p:grpSpPr>
            <a:xfrm>
              <a:off x="662885" y="1494428"/>
              <a:ext cx="3552294" cy="479500"/>
              <a:chOff x="645822" y="2935553"/>
              <a:chExt cx="3552294" cy="479500"/>
            </a:xfrm>
          </p:grpSpPr>
          <p:pic>
            <p:nvPicPr>
              <p:cNvPr id="593" name="Google Shape;593;p3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45822" y="3079800"/>
                <a:ext cx="479500" cy="1980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4" name="Google Shape;594;p3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08688" y="3015909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95" name="Google Shape;595;p30"/>
              <p:cNvCxnSpPr>
                <a:stCxn id="593" idx="3"/>
                <a:endCxn id="594" idx="1"/>
              </p:cNvCxnSpPr>
              <p:nvPr/>
            </p:nvCxnSpPr>
            <p:spPr>
              <a:xfrm>
                <a:off x="1125322" y="3178801"/>
                <a:ext cx="483300" cy="4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596" name="Google Shape;596;p3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755588" y="3008347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7" name="Google Shape;597;p3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718616" y="2935553"/>
                <a:ext cx="479500" cy="479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598" name="Google Shape;598;p30"/>
            <p:cNvCxnSpPr>
              <a:stCxn id="594" idx="3"/>
              <a:endCxn id="596" idx="1"/>
            </p:cNvCxnSpPr>
            <p:nvPr/>
          </p:nvCxnSpPr>
          <p:spPr>
            <a:xfrm flipH="1" rot="10800000">
              <a:off x="2105273" y="1734260"/>
              <a:ext cx="667500" cy="75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30"/>
            <p:cNvCxnSpPr>
              <a:stCxn id="596" idx="3"/>
              <a:endCxn id="597" idx="1"/>
            </p:cNvCxnSpPr>
            <p:nvPr/>
          </p:nvCxnSpPr>
          <p:spPr>
            <a:xfrm>
              <a:off x="3252173" y="1734197"/>
              <a:ext cx="483600" cy="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0" name="Google Shape;600;p30"/>
          <p:cNvSpPr/>
          <p:nvPr/>
        </p:nvSpPr>
        <p:spPr>
          <a:xfrm>
            <a:off x="2506600" y="4641550"/>
            <a:ext cx="6523200" cy="36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0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0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0"/>
          <p:cNvSpPr txBox="1"/>
          <p:nvPr/>
        </p:nvSpPr>
        <p:spPr>
          <a:xfrm>
            <a:off x="800200" y="180050"/>
            <a:ext cx="362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Programmable Networks !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604" name="Google Shape;60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5" name="Google Shape;605;p30"/>
          <p:cNvGrpSpPr/>
          <p:nvPr/>
        </p:nvGrpSpPr>
        <p:grpSpPr>
          <a:xfrm>
            <a:off x="5236925" y="0"/>
            <a:ext cx="1986600" cy="1464635"/>
            <a:chOff x="5236925" y="0"/>
            <a:chExt cx="1986600" cy="1464635"/>
          </a:xfrm>
        </p:grpSpPr>
        <p:sp>
          <p:nvSpPr>
            <p:cNvPr id="606" name="Google Shape;606;p30"/>
            <p:cNvSpPr/>
            <p:nvPr/>
          </p:nvSpPr>
          <p:spPr>
            <a:xfrm>
              <a:off x="5236925" y="26825"/>
              <a:ext cx="1986600" cy="1010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7" name="Google Shape;607;p30"/>
            <p:cNvCxnSpPr>
              <a:stCxn id="606" idx="3"/>
              <a:endCxn id="594" idx="0"/>
            </p:cNvCxnSpPr>
            <p:nvPr/>
          </p:nvCxnSpPr>
          <p:spPr>
            <a:xfrm>
              <a:off x="5527856" y="889511"/>
              <a:ext cx="714600" cy="575100"/>
            </a:xfrm>
            <a:prstGeom prst="straightConnector1">
              <a:avLst/>
            </a:prstGeom>
            <a:noFill/>
            <a:ln cap="flat" cmpd="sng" w="2857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30"/>
            <p:cNvCxnSpPr>
              <a:stCxn id="594" idx="0"/>
              <a:endCxn id="606" idx="5"/>
            </p:cNvCxnSpPr>
            <p:nvPr/>
          </p:nvCxnSpPr>
          <p:spPr>
            <a:xfrm flipH="1" rot="10800000">
              <a:off x="6242387" y="889534"/>
              <a:ext cx="690300" cy="575100"/>
            </a:xfrm>
            <a:prstGeom prst="straightConnector1">
              <a:avLst/>
            </a:prstGeom>
            <a:noFill/>
            <a:ln cap="flat" cmpd="sng" w="2857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09" name="Google Shape;609;p30"/>
            <p:cNvGrpSpPr/>
            <p:nvPr/>
          </p:nvGrpSpPr>
          <p:grpSpPr>
            <a:xfrm>
              <a:off x="5572135" y="400191"/>
              <a:ext cx="1316185" cy="479493"/>
              <a:chOff x="4607850" y="1789559"/>
              <a:chExt cx="1748850" cy="608416"/>
            </a:xfrm>
          </p:grpSpPr>
          <p:sp>
            <p:nvSpPr>
              <p:cNvPr id="610" name="Google Shape;610;p30"/>
              <p:cNvSpPr/>
              <p:nvPr/>
            </p:nvSpPr>
            <p:spPr>
              <a:xfrm>
                <a:off x="4748250" y="1789575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0"/>
              <p:cNvSpPr/>
              <p:nvPr/>
            </p:nvSpPr>
            <p:spPr>
              <a:xfrm>
                <a:off x="4798225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0"/>
              <p:cNvSpPr/>
              <p:nvPr/>
            </p:nvSpPr>
            <p:spPr>
              <a:xfrm>
                <a:off x="4798225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0"/>
              <p:cNvSpPr/>
              <p:nvPr/>
            </p:nvSpPr>
            <p:spPr>
              <a:xfrm>
                <a:off x="4798225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0"/>
              <p:cNvSpPr/>
              <p:nvPr/>
            </p:nvSpPr>
            <p:spPr>
              <a:xfrm>
                <a:off x="4798225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0"/>
              <p:cNvSpPr/>
              <p:nvPr/>
            </p:nvSpPr>
            <p:spPr>
              <a:xfrm rot="5400000">
                <a:off x="5033875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0"/>
              <p:cNvSpPr/>
              <p:nvPr/>
            </p:nvSpPr>
            <p:spPr>
              <a:xfrm rot="5400000">
                <a:off x="5033875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0"/>
              <p:cNvSpPr/>
              <p:nvPr/>
            </p:nvSpPr>
            <p:spPr>
              <a:xfrm rot="5400000">
                <a:off x="5033875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0"/>
              <p:cNvSpPr/>
              <p:nvPr/>
            </p:nvSpPr>
            <p:spPr>
              <a:xfrm rot="5400000">
                <a:off x="5033875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0"/>
              <p:cNvSpPr/>
              <p:nvPr/>
            </p:nvSpPr>
            <p:spPr>
              <a:xfrm>
                <a:off x="5272125" y="1789575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0"/>
              <p:cNvSpPr/>
              <p:nvPr/>
            </p:nvSpPr>
            <p:spPr>
              <a:xfrm>
                <a:off x="5322100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0"/>
              <p:cNvSpPr/>
              <p:nvPr/>
            </p:nvSpPr>
            <p:spPr>
              <a:xfrm>
                <a:off x="5322100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0"/>
              <p:cNvSpPr/>
              <p:nvPr/>
            </p:nvSpPr>
            <p:spPr>
              <a:xfrm>
                <a:off x="5322100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0"/>
              <p:cNvSpPr/>
              <p:nvPr/>
            </p:nvSpPr>
            <p:spPr>
              <a:xfrm>
                <a:off x="5322100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0"/>
              <p:cNvSpPr/>
              <p:nvPr/>
            </p:nvSpPr>
            <p:spPr>
              <a:xfrm rot="5400000">
                <a:off x="5557750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0"/>
              <p:cNvSpPr/>
              <p:nvPr/>
            </p:nvSpPr>
            <p:spPr>
              <a:xfrm rot="5400000">
                <a:off x="5557750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0"/>
              <p:cNvSpPr/>
              <p:nvPr/>
            </p:nvSpPr>
            <p:spPr>
              <a:xfrm rot="5400000">
                <a:off x="5557750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0"/>
              <p:cNvSpPr/>
              <p:nvPr/>
            </p:nvSpPr>
            <p:spPr>
              <a:xfrm rot="5400000">
                <a:off x="5557750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0"/>
              <p:cNvSpPr/>
              <p:nvPr/>
            </p:nvSpPr>
            <p:spPr>
              <a:xfrm>
                <a:off x="5796000" y="1789559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>
                <a:off x="5845975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5845975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5845975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5845975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 rot="5400000">
                <a:off x="6081625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 rot="5400000">
                <a:off x="6081625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 rot="5400000">
                <a:off x="6081625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 rot="5400000">
                <a:off x="6081625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37" name="Google Shape;637;p30"/>
              <p:cNvCxnSpPr/>
              <p:nvPr/>
            </p:nvCxnSpPr>
            <p:spPr>
              <a:xfrm flipH="1">
                <a:off x="4607850" y="2093775"/>
                <a:ext cx="140400" cy="4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8" name="Google Shape;638;p30"/>
              <p:cNvCxnSpPr>
                <a:stCxn id="610" idx="3"/>
                <a:endCxn id="619" idx="1"/>
              </p:cNvCxnSpPr>
              <p:nvPr/>
            </p:nvCxnSpPr>
            <p:spPr>
              <a:xfrm>
                <a:off x="5195850" y="2093775"/>
                <a:ext cx="76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9" name="Google Shape;639;p30"/>
              <p:cNvCxnSpPr>
                <a:stCxn id="619" idx="3"/>
                <a:endCxn id="628" idx="1"/>
              </p:cNvCxnSpPr>
              <p:nvPr/>
            </p:nvCxnSpPr>
            <p:spPr>
              <a:xfrm>
                <a:off x="5719725" y="2093775"/>
                <a:ext cx="76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0" name="Google Shape;640;p30"/>
              <p:cNvCxnSpPr/>
              <p:nvPr/>
            </p:nvCxnSpPr>
            <p:spPr>
              <a:xfrm>
                <a:off x="6243600" y="2093775"/>
                <a:ext cx="113100" cy="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41" name="Google Shape;641;p30"/>
            <p:cNvSpPr txBox="1"/>
            <p:nvPr/>
          </p:nvSpPr>
          <p:spPr>
            <a:xfrm>
              <a:off x="5389325" y="0"/>
              <a:ext cx="16818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RMT Architecture</a:t>
              </a:r>
              <a:endParaRPr b="1"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31"/>
          <p:cNvGrpSpPr/>
          <p:nvPr/>
        </p:nvGrpSpPr>
        <p:grpSpPr>
          <a:xfrm>
            <a:off x="5039760" y="1384278"/>
            <a:ext cx="3552294" cy="479500"/>
            <a:chOff x="662885" y="1494428"/>
            <a:chExt cx="3552294" cy="479500"/>
          </a:xfrm>
        </p:grpSpPr>
        <p:grpSp>
          <p:nvGrpSpPr>
            <p:cNvPr id="647" name="Google Shape;647;p31"/>
            <p:cNvGrpSpPr/>
            <p:nvPr/>
          </p:nvGrpSpPr>
          <p:grpSpPr>
            <a:xfrm>
              <a:off x="662885" y="1494428"/>
              <a:ext cx="3552294" cy="479500"/>
              <a:chOff x="645822" y="2935553"/>
              <a:chExt cx="3552294" cy="479500"/>
            </a:xfrm>
          </p:grpSpPr>
          <p:pic>
            <p:nvPicPr>
              <p:cNvPr id="648" name="Google Shape;648;p3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45822" y="3079800"/>
                <a:ext cx="479500" cy="1980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9" name="Google Shape;649;p3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08688" y="3015909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650" name="Google Shape;650;p31"/>
              <p:cNvCxnSpPr>
                <a:stCxn id="648" idx="3"/>
                <a:endCxn id="649" idx="1"/>
              </p:cNvCxnSpPr>
              <p:nvPr/>
            </p:nvCxnSpPr>
            <p:spPr>
              <a:xfrm>
                <a:off x="1125322" y="3178801"/>
                <a:ext cx="483300" cy="4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651" name="Google Shape;651;p3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755588" y="3008347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2" name="Google Shape;652;p3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718616" y="2935553"/>
                <a:ext cx="479500" cy="479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653" name="Google Shape;653;p31"/>
            <p:cNvCxnSpPr>
              <a:stCxn id="649" idx="3"/>
              <a:endCxn id="651" idx="1"/>
            </p:cNvCxnSpPr>
            <p:nvPr/>
          </p:nvCxnSpPr>
          <p:spPr>
            <a:xfrm flipH="1" rot="10800000">
              <a:off x="2105273" y="1734260"/>
              <a:ext cx="667500" cy="75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31"/>
            <p:cNvCxnSpPr>
              <a:stCxn id="651" idx="3"/>
              <a:endCxn id="652" idx="1"/>
            </p:cNvCxnSpPr>
            <p:nvPr/>
          </p:nvCxnSpPr>
          <p:spPr>
            <a:xfrm>
              <a:off x="3252173" y="1734197"/>
              <a:ext cx="483600" cy="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55" name="Google Shape;655;p31"/>
          <p:cNvGrpSpPr/>
          <p:nvPr/>
        </p:nvGrpSpPr>
        <p:grpSpPr>
          <a:xfrm>
            <a:off x="3720425" y="1798585"/>
            <a:ext cx="5302200" cy="3200315"/>
            <a:chOff x="3720425" y="1798585"/>
            <a:chExt cx="5302200" cy="3200315"/>
          </a:xfrm>
        </p:grpSpPr>
        <p:sp>
          <p:nvSpPr>
            <p:cNvPr id="656" name="Google Shape;656;p31"/>
            <p:cNvSpPr/>
            <p:nvPr/>
          </p:nvSpPr>
          <p:spPr>
            <a:xfrm>
              <a:off x="3720425" y="2379900"/>
              <a:ext cx="5302200" cy="2619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7" name="Google Shape;657;p31"/>
            <p:cNvCxnSpPr>
              <a:endCxn id="649" idx="2"/>
            </p:cNvCxnSpPr>
            <p:nvPr/>
          </p:nvCxnSpPr>
          <p:spPr>
            <a:xfrm rot="10800000">
              <a:off x="6242387" y="1798585"/>
              <a:ext cx="8100" cy="560400"/>
            </a:xfrm>
            <a:prstGeom prst="straightConnector1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58" name="Google Shape;658;p31"/>
          <p:cNvSpPr/>
          <p:nvPr/>
        </p:nvSpPr>
        <p:spPr>
          <a:xfrm>
            <a:off x="2506600" y="4641550"/>
            <a:ext cx="6523200" cy="36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1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1"/>
          <p:cNvSpPr txBox="1"/>
          <p:nvPr/>
        </p:nvSpPr>
        <p:spPr>
          <a:xfrm>
            <a:off x="800200" y="180050"/>
            <a:ext cx="362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Programmable Networks !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662" name="Google Shape;662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3" name="Google Shape;663;p31"/>
          <p:cNvGrpSpPr/>
          <p:nvPr/>
        </p:nvGrpSpPr>
        <p:grpSpPr>
          <a:xfrm>
            <a:off x="5236925" y="0"/>
            <a:ext cx="1986600" cy="1464635"/>
            <a:chOff x="5236925" y="0"/>
            <a:chExt cx="1986600" cy="1464635"/>
          </a:xfrm>
        </p:grpSpPr>
        <p:sp>
          <p:nvSpPr>
            <p:cNvPr id="664" name="Google Shape;664;p31"/>
            <p:cNvSpPr/>
            <p:nvPr/>
          </p:nvSpPr>
          <p:spPr>
            <a:xfrm>
              <a:off x="5236925" y="26825"/>
              <a:ext cx="1986600" cy="1010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5" name="Google Shape;665;p31"/>
            <p:cNvCxnSpPr>
              <a:stCxn id="664" idx="3"/>
              <a:endCxn id="649" idx="0"/>
            </p:cNvCxnSpPr>
            <p:nvPr/>
          </p:nvCxnSpPr>
          <p:spPr>
            <a:xfrm>
              <a:off x="5527856" y="889511"/>
              <a:ext cx="714600" cy="575100"/>
            </a:xfrm>
            <a:prstGeom prst="straightConnector1">
              <a:avLst/>
            </a:prstGeom>
            <a:noFill/>
            <a:ln cap="flat" cmpd="sng" w="2857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31"/>
            <p:cNvCxnSpPr>
              <a:stCxn id="649" idx="0"/>
              <a:endCxn id="664" idx="5"/>
            </p:cNvCxnSpPr>
            <p:nvPr/>
          </p:nvCxnSpPr>
          <p:spPr>
            <a:xfrm flipH="1" rot="10800000">
              <a:off x="6242387" y="889534"/>
              <a:ext cx="690300" cy="575100"/>
            </a:xfrm>
            <a:prstGeom prst="straightConnector1">
              <a:avLst/>
            </a:prstGeom>
            <a:noFill/>
            <a:ln cap="flat" cmpd="sng" w="2857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67" name="Google Shape;667;p31"/>
            <p:cNvGrpSpPr/>
            <p:nvPr/>
          </p:nvGrpSpPr>
          <p:grpSpPr>
            <a:xfrm>
              <a:off x="5572135" y="400191"/>
              <a:ext cx="1316185" cy="479493"/>
              <a:chOff x="4607850" y="1789559"/>
              <a:chExt cx="1748850" cy="608416"/>
            </a:xfrm>
          </p:grpSpPr>
          <p:sp>
            <p:nvSpPr>
              <p:cNvPr id="668" name="Google Shape;668;p31"/>
              <p:cNvSpPr/>
              <p:nvPr/>
            </p:nvSpPr>
            <p:spPr>
              <a:xfrm>
                <a:off x="4748250" y="1789575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1"/>
              <p:cNvSpPr/>
              <p:nvPr/>
            </p:nvSpPr>
            <p:spPr>
              <a:xfrm>
                <a:off x="4798225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1"/>
              <p:cNvSpPr/>
              <p:nvPr/>
            </p:nvSpPr>
            <p:spPr>
              <a:xfrm>
                <a:off x="4798225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1"/>
              <p:cNvSpPr/>
              <p:nvPr/>
            </p:nvSpPr>
            <p:spPr>
              <a:xfrm>
                <a:off x="4798225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1"/>
              <p:cNvSpPr/>
              <p:nvPr/>
            </p:nvSpPr>
            <p:spPr>
              <a:xfrm>
                <a:off x="4798225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1"/>
              <p:cNvSpPr/>
              <p:nvPr/>
            </p:nvSpPr>
            <p:spPr>
              <a:xfrm rot="5400000">
                <a:off x="5033875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1"/>
              <p:cNvSpPr/>
              <p:nvPr/>
            </p:nvSpPr>
            <p:spPr>
              <a:xfrm rot="5400000">
                <a:off x="5033875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1"/>
              <p:cNvSpPr/>
              <p:nvPr/>
            </p:nvSpPr>
            <p:spPr>
              <a:xfrm rot="5400000">
                <a:off x="5033875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1"/>
              <p:cNvSpPr/>
              <p:nvPr/>
            </p:nvSpPr>
            <p:spPr>
              <a:xfrm rot="5400000">
                <a:off x="5033875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1"/>
              <p:cNvSpPr/>
              <p:nvPr/>
            </p:nvSpPr>
            <p:spPr>
              <a:xfrm>
                <a:off x="5272125" y="1789575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1"/>
              <p:cNvSpPr/>
              <p:nvPr/>
            </p:nvSpPr>
            <p:spPr>
              <a:xfrm>
                <a:off x="5322100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1"/>
              <p:cNvSpPr/>
              <p:nvPr/>
            </p:nvSpPr>
            <p:spPr>
              <a:xfrm>
                <a:off x="5322100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1"/>
              <p:cNvSpPr/>
              <p:nvPr/>
            </p:nvSpPr>
            <p:spPr>
              <a:xfrm>
                <a:off x="5322100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1"/>
              <p:cNvSpPr/>
              <p:nvPr/>
            </p:nvSpPr>
            <p:spPr>
              <a:xfrm>
                <a:off x="5322100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1"/>
              <p:cNvSpPr/>
              <p:nvPr/>
            </p:nvSpPr>
            <p:spPr>
              <a:xfrm rot="5400000">
                <a:off x="5557750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1"/>
              <p:cNvSpPr/>
              <p:nvPr/>
            </p:nvSpPr>
            <p:spPr>
              <a:xfrm rot="5400000">
                <a:off x="5557750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1"/>
              <p:cNvSpPr/>
              <p:nvPr/>
            </p:nvSpPr>
            <p:spPr>
              <a:xfrm rot="5400000">
                <a:off x="5557750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1"/>
              <p:cNvSpPr/>
              <p:nvPr/>
            </p:nvSpPr>
            <p:spPr>
              <a:xfrm rot="5400000">
                <a:off x="5557750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1"/>
              <p:cNvSpPr/>
              <p:nvPr/>
            </p:nvSpPr>
            <p:spPr>
              <a:xfrm>
                <a:off x="5796000" y="1789559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1"/>
              <p:cNvSpPr/>
              <p:nvPr/>
            </p:nvSpPr>
            <p:spPr>
              <a:xfrm>
                <a:off x="5845975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1"/>
              <p:cNvSpPr/>
              <p:nvPr/>
            </p:nvSpPr>
            <p:spPr>
              <a:xfrm>
                <a:off x="5845975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1"/>
              <p:cNvSpPr/>
              <p:nvPr/>
            </p:nvSpPr>
            <p:spPr>
              <a:xfrm>
                <a:off x="5845975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1"/>
              <p:cNvSpPr/>
              <p:nvPr/>
            </p:nvSpPr>
            <p:spPr>
              <a:xfrm>
                <a:off x="5845975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 rot="5400000">
                <a:off x="6081625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1"/>
              <p:cNvSpPr/>
              <p:nvPr/>
            </p:nvSpPr>
            <p:spPr>
              <a:xfrm rot="5400000">
                <a:off x="6081625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1"/>
              <p:cNvSpPr/>
              <p:nvPr/>
            </p:nvSpPr>
            <p:spPr>
              <a:xfrm rot="5400000">
                <a:off x="6081625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 rot="5400000">
                <a:off x="6081625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95" name="Google Shape;695;p31"/>
              <p:cNvCxnSpPr/>
              <p:nvPr/>
            </p:nvCxnSpPr>
            <p:spPr>
              <a:xfrm flipH="1">
                <a:off x="4607850" y="2093775"/>
                <a:ext cx="140400" cy="4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6" name="Google Shape;696;p31"/>
              <p:cNvCxnSpPr>
                <a:stCxn id="668" idx="3"/>
                <a:endCxn id="677" idx="1"/>
              </p:cNvCxnSpPr>
              <p:nvPr/>
            </p:nvCxnSpPr>
            <p:spPr>
              <a:xfrm>
                <a:off x="5195850" y="2093775"/>
                <a:ext cx="76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7" name="Google Shape;697;p31"/>
              <p:cNvCxnSpPr>
                <a:stCxn id="677" idx="3"/>
                <a:endCxn id="686" idx="1"/>
              </p:cNvCxnSpPr>
              <p:nvPr/>
            </p:nvCxnSpPr>
            <p:spPr>
              <a:xfrm>
                <a:off x="5719725" y="2093775"/>
                <a:ext cx="76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8" name="Google Shape;698;p31"/>
              <p:cNvCxnSpPr/>
              <p:nvPr/>
            </p:nvCxnSpPr>
            <p:spPr>
              <a:xfrm>
                <a:off x="6243600" y="2093775"/>
                <a:ext cx="113100" cy="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99" name="Google Shape;699;p31"/>
            <p:cNvSpPr txBox="1"/>
            <p:nvPr/>
          </p:nvSpPr>
          <p:spPr>
            <a:xfrm>
              <a:off x="5389325" y="0"/>
              <a:ext cx="16818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RMT Architecture</a:t>
              </a:r>
              <a:endParaRPr b="1">
                <a:solidFill>
                  <a:srgbClr val="595959"/>
                </a:solidFill>
              </a:endParaRPr>
            </a:p>
          </p:txBody>
        </p:sp>
      </p:grpSp>
      <p:grpSp>
        <p:nvGrpSpPr>
          <p:cNvPr id="700" name="Google Shape;700;p31"/>
          <p:cNvGrpSpPr/>
          <p:nvPr/>
        </p:nvGrpSpPr>
        <p:grpSpPr>
          <a:xfrm>
            <a:off x="4226849" y="2473538"/>
            <a:ext cx="3073589" cy="733911"/>
            <a:chOff x="4226849" y="2473538"/>
            <a:chExt cx="3073589" cy="733911"/>
          </a:xfrm>
        </p:grpSpPr>
        <p:grpSp>
          <p:nvGrpSpPr>
            <p:cNvPr id="701" name="Google Shape;701;p31"/>
            <p:cNvGrpSpPr/>
            <p:nvPr/>
          </p:nvGrpSpPr>
          <p:grpSpPr>
            <a:xfrm>
              <a:off x="5511238" y="2473538"/>
              <a:ext cx="1789200" cy="400200"/>
              <a:chOff x="2768200" y="2001163"/>
              <a:chExt cx="1789200" cy="400200"/>
            </a:xfrm>
          </p:grpSpPr>
          <p:sp>
            <p:nvSpPr>
              <p:cNvPr id="702" name="Google Shape;702;p31"/>
              <p:cNvSpPr txBox="1"/>
              <p:nvPr/>
            </p:nvSpPr>
            <p:spPr>
              <a:xfrm>
                <a:off x="2768200" y="2001163"/>
                <a:ext cx="1686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595959"/>
                    </a:solidFill>
                  </a:rPr>
                  <a:t>High performance</a:t>
                </a:r>
                <a:endParaRPr>
                  <a:solidFill>
                    <a:srgbClr val="595959"/>
                  </a:solidFill>
                </a:endParaRPr>
              </a:p>
            </p:txBody>
          </p:sp>
          <p:pic>
            <p:nvPicPr>
              <p:cNvPr id="703" name="Google Shape;703;p31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256725" y="2050913"/>
                <a:ext cx="300675" cy="300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04" name="Google Shape;704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226849" y="2571749"/>
              <a:ext cx="690300" cy="635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/>
        </p:nvSpPr>
        <p:spPr>
          <a:xfrm>
            <a:off x="492325" y="125725"/>
            <a:ext cx="345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Networking - a way of life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175" y="260800"/>
            <a:ext cx="3456000" cy="1701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32"/>
          <p:cNvGrpSpPr/>
          <p:nvPr/>
        </p:nvGrpSpPr>
        <p:grpSpPr>
          <a:xfrm>
            <a:off x="5039760" y="1384278"/>
            <a:ext cx="3552294" cy="479500"/>
            <a:chOff x="662885" y="1494428"/>
            <a:chExt cx="3552294" cy="479500"/>
          </a:xfrm>
        </p:grpSpPr>
        <p:grpSp>
          <p:nvGrpSpPr>
            <p:cNvPr id="710" name="Google Shape;710;p32"/>
            <p:cNvGrpSpPr/>
            <p:nvPr/>
          </p:nvGrpSpPr>
          <p:grpSpPr>
            <a:xfrm>
              <a:off x="662885" y="1494428"/>
              <a:ext cx="3552294" cy="479500"/>
              <a:chOff x="645822" y="2935553"/>
              <a:chExt cx="3552294" cy="479500"/>
            </a:xfrm>
          </p:grpSpPr>
          <p:pic>
            <p:nvPicPr>
              <p:cNvPr id="711" name="Google Shape;711;p3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45822" y="3079800"/>
                <a:ext cx="479500" cy="1980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2" name="Google Shape;712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08688" y="3015909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713" name="Google Shape;713;p32"/>
              <p:cNvCxnSpPr>
                <a:stCxn id="711" idx="3"/>
                <a:endCxn id="712" idx="1"/>
              </p:cNvCxnSpPr>
              <p:nvPr/>
            </p:nvCxnSpPr>
            <p:spPr>
              <a:xfrm>
                <a:off x="1125322" y="3178801"/>
                <a:ext cx="483300" cy="4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714" name="Google Shape;714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755588" y="3008347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5" name="Google Shape;715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718616" y="2935553"/>
                <a:ext cx="479500" cy="479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716" name="Google Shape;716;p32"/>
            <p:cNvCxnSpPr>
              <a:stCxn id="712" idx="3"/>
              <a:endCxn id="714" idx="1"/>
            </p:cNvCxnSpPr>
            <p:nvPr/>
          </p:nvCxnSpPr>
          <p:spPr>
            <a:xfrm flipH="1" rot="10800000">
              <a:off x="2105273" y="1734260"/>
              <a:ext cx="667500" cy="75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32"/>
            <p:cNvCxnSpPr>
              <a:stCxn id="714" idx="3"/>
              <a:endCxn id="715" idx="1"/>
            </p:cNvCxnSpPr>
            <p:nvPr/>
          </p:nvCxnSpPr>
          <p:spPr>
            <a:xfrm>
              <a:off x="3252173" y="1734197"/>
              <a:ext cx="483600" cy="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8" name="Google Shape;718;p32"/>
          <p:cNvGrpSpPr/>
          <p:nvPr/>
        </p:nvGrpSpPr>
        <p:grpSpPr>
          <a:xfrm>
            <a:off x="3720425" y="1798585"/>
            <a:ext cx="5302200" cy="3200315"/>
            <a:chOff x="3720425" y="1798585"/>
            <a:chExt cx="5302200" cy="3200315"/>
          </a:xfrm>
        </p:grpSpPr>
        <p:sp>
          <p:nvSpPr>
            <p:cNvPr id="719" name="Google Shape;719;p32"/>
            <p:cNvSpPr/>
            <p:nvPr/>
          </p:nvSpPr>
          <p:spPr>
            <a:xfrm>
              <a:off x="3720425" y="2379900"/>
              <a:ext cx="5302200" cy="2619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0" name="Google Shape;720;p32"/>
            <p:cNvCxnSpPr>
              <a:endCxn id="712" idx="2"/>
            </p:cNvCxnSpPr>
            <p:nvPr/>
          </p:nvCxnSpPr>
          <p:spPr>
            <a:xfrm rot="10800000">
              <a:off x="6242387" y="1798585"/>
              <a:ext cx="8100" cy="560400"/>
            </a:xfrm>
            <a:prstGeom prst="straightConnector1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21" name="Google Shape;721;p32"/>
          <p:cNvSpPr/>
          <p:nvPr/>
        </p:nvSpPr>
        <p:spPr>
          <a:xfrm>
            <a:off x="2506600" y="4641550"/>
            <a:ext cx="6523200" cy="36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2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2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2"/>
          <p:cNvSpPr txBox="1"/>
          <p:nvPr/>
        </p:nvSpPr>
        <p:spPr>
          <a:xfrm>
            <a:off x="800200" y="180050"/>
            <a:ext cx="362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Programmable Networks !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725" name="Google Shape;725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6" name="Google Shape;726;p32"/>
          <p:cNvGrpSpPr/>
          <p:nvPr/>
        </p:nvGrpSpPr>
        <p:grpSpPr>
          <a:xfrm>
            <a:off x="5236925" y="0"/>
            <a:ext cx="1986600" cy="1464635"/>
            <a:chOff x="5236925" y="0"/>
            <a:chExt cx="1986600" cy="1464635"/>
          </a:xfrm>
        </p:grpSpPr>
        <p:sp>
          <p:nvSpPr>
            <p:cNvPr id="727" name="Google Shape;727;p32"/>
            <p:cNvSpPr/>
            <p:nvPr/>
          </p:nvSpPr>
          <p:spPr>
            <a:xfrm>
              <a:off x="5236925" y="26825"/>
              <a:ext cx="1986600" cy="1010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8" name="Google Shape;728;p32"/>
            <p:cNvCxnSpPr>
              <a:stCxn id="727" idx="3"/>
              <a:endCxn id="712" idx="0"/>
            </p:cNvCxnSpPr>
            <p:nvPr/>
          </p:nvCxnSpPr>
          <p:spPr>
            <a:xfrm>
              <a:off x="5527856" y="889511"/>
              <a:ext cx="714600" cy="575100"/>
            </a:xfrm>
            <a:prstGeom prst="straightConnector1">
              <a:avLst/>
            </a:prstGeom>
            <a:noFill/>
            <a:ln cap="flat" cmpd="sng" w="2857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32"/>
            <p:cNvCxnSpPr>
              <a:stCxn id="712" idx="0"/>
              <a:endCxn id="727" idx="5"/>
            </p:cNvCxnSpPr>
            <p:nvPr/>
          </p:nvCxnSpPr>
          <p:spPr>
            <a:xfrm flipH="1" rot="10800000">
              <a:off x="6242387" y="889534"/>
              <a:ext cx="690300" cy="575100"/>
            </a:xfrm>
            <a:prstGeom prst="straightConnector1">
              <a:avLst/>
            </a:prstGeom>
            <a:noFill/>
            <a:ln cap="flat" cmpd="sng" w="2857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30" name="Google Shape;730;p32"/>
            <p:cNvGrpSpPr/>
            <p:nvPr/>
          </p:nvGrpSpPr>
          <p:grpSpPr>
            <a:xfrm>
              <a:off x="5572135" y="400191"/>
              <a:ext cx="1316185" cy="479493"/>
              <a:chOff x="4607850" y="1789559"/>
              <a:chExt cx="1748850" cy="608416"/>
            </a:xfrm>
          </p:grpSpPr>
          <p:sp>
            <p:nvSpPr>
              <p:cNvPr id="731" name="Google Shape;731;p32"/>
              <p:cNvSpPr/>
              <p:nvPr/>
            </p:nvSpPr>
            <p:spPr>
              <a:xfrm>
                <a:off x="4748250" y="1789575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2"/>
              <p:cNvSpPr/>
              <p:nvPr/>
            </p:nvSpPr>
            <p:spPr>
              <a:xfrm>
                <a:off x="4798225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4798225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4798225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4798225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 rot="5400000">
                <a:off x="5033875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 rot="5400000">
                <a:off x="5033875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2"/>
              <p:cNvSpPr/>
              <p:nvPr/>
            </p:nvSpPr>
            <p:spPr>
              <a:xfrm rot="5400000">
                <a:off x="5033875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2"/>
              <p:cNvSpPr/>
              <p:nvPr/>
            </p:nvSpPr>
            <p:spPr>
              <a:xfrm rot="5400000">
                <a:off x="5033875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2"/>
              <p:cNvSpPr/>
              <p:nvPr/>
            </p:nvSpPr>
            <p:spPr>
              <a:xfrm>
                <a:off x="5272125" y="1789575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2"/>
              <p:cNvSpPr/>
              <p:nvPr/>
            </p:nvSpPr>
            <p:spPr>
              <a:xfrm>
                <a:off x="5322100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2"/>
              <p:cNvSpPr/>
              <p:nvPr/>
            </p:nvSpPr>
            <p:spPr>
              <a:xfrm>
                <a:off x="5322100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2"/>
              <p:cNvSpPr/>
              <p:nvPr/>
            </p:nvSpPr>
            <p:spPr>
              <a:xfrm>
                <a:off x="5322100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2"/>
              <p:cNvSpPr/>
              <p:nvPr/>
            </p:nvSpPr>
            <p:spPr>
              <a:xfrm>
                <a:off x="5322100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2"/>
              <p:cNvSpPr/>
              <p:nvPr/>
            </p:nvSpPr>
            <p:spPr>
              <a:xfrm rot="5400000">
                <a:off x="5557750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2"/>
              <p:cNvSpPr/>
              <p:nvPr/>
            </p:nvSpPr>
            <p:spPr>
              <a:xfrm rot="5400000">
                <a:off x="5557750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2"/>
              <p:cNvSpPr/>
              <p:nvPr/>
            </p:nvSpPr>
            <p:spPr>
              <a:xfrm rot="5400000">
                <a:off x="5557750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2"/>
              <p:cNvSpPr/>
              <p:nvPr/>
            </p:nvSpPr>
            <p:spPr>
              <a:xfrm rot="5400000">
                <a:off x="5557750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2"/>
              <p:cNvSpPr/>
              <p:nvPr/>
            </p:nvSpPr>
            <p:spPr>
              <a:xfrm>
                <a:off x="5796000" y="1789559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2"/>
              <p:cNvSpPr/>
              <p:nvPr/>
            </p:nvSpPr>
            <p:spPr>
              <a:xfrm>
                <a:off x="5845975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2"/>
              <p:cNvSpPr/>
              <p:nvPr/>
            </p:nvSpPr>
            <p:spPr>
              <a:xfrm>
                <a:off x="5845975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2"/>
              <p:cNvSpPr/>
              <p:nvPr/>
            </p:nvSpPr>
            <p:spPr>
              <a:xfrm>
                <a:off x="5845975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2"/>
              <p:cNvSpPr/>
              <p:nvPr/>
            </p:nvSpPr>
            <p:spPr>
              <a:xfrm>
                <a:off x="5845975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2"/>
              <p:cNvSpPr/>
              <p:nvPr/>
            </p:nvSpPr>
            <p:spPr>
              <a:xfrm rot="5400000">
                <a:off x="6081625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2"/>
              <p:cNvSpPr/>
              <p:nvPr/>
            </p:nvSpPr>
            <p:spPr>
              <a:xfrm rot="5400000">
                <a:off x="6081625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2"/>
              <p:cNvSpPr/>
              <p:nvPr/>
            </p:nvSpPr>
            <p:spPr>
              <a:xfrm rot="5400000">
                <a:off x="6081625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2"/>
              <p:cNvSpPr/>
              <p:nvPr/>
            </p:nvSpPr>
            <p:spPr>
              <a:xfrm rot="5400000">
                <a:off x="6081625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8" name="Google Shape;758;p32"/>
              <p:cNvCxnSpPr/>
              <p:nvPr/>
            </p:nvCxnSpPr>
            <p:spPr>
              <a:xfrm flipH="1">
                <a:off x="4607850" y="2093775"/>
                <a:ext cx="140400" cy="4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9" name="Google Shape;759;p32"/>
              <p:cNvCxnSpPr>
                <a:stCxn id="731" idx="3"/>
                <a:endCxn id="740" idx="1"/>
              </p:cNvCxnSpPr>
              <p:nvPr/>
            </p:nvCxnSpPr>
            <p:spPr>
              <a:xfrm>
                <a:off x="5195850" y="2093775"/>
                <a:ext cx="76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0" name="Google Shape;760;p32"/>
              <p:cNvCxnSpPr>
                <a:stCxn id="740" idx="3"/>
                <a:endCxn id="749" idx="1"/>
              </p:cNvCxnSpPr>
              <p:nvPr/>
            </p:nvCxnSpPr>
            <p:spPr>
              <a:xfrm>
                <a:off x="5719725" y="2093775"/>
                <a:ext cx="76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1" name="Google Shape;761;p32"/>
              <p:cNvCxnSpPr/>
              <p:nvPr/>
            </p:nvCxnSpPr>
            <p:spPr>
              <a:xfrm>
                <a:off x="6243600" y="2093775"/>
                <a:ext cx="113100" cy="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62" name="Google Shape;762;p32"/>
            <p:cNvSpPr txBox="1"/>
            <p:nvPr/>
          </p:nvSpPr>
          <p:spPr>
            <a:xfrm>
              <a:off x="5389325" y="0"/>
              <a:ext cx="16818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RMT Architecture</a:t>
              </a:r>
              <a:endParaRPr b="1">
                <a:solidFill>
                  <a:srgbClr val="595959"/>
                </a:solidFill>
              </a:endParaRPr>
            </a:p>
          </p:txBody>
        </p:sp>
      </p:grpSp>
      <p:grpSp>
        <p:nvGrpSpPr>
          <p:cNvPr id="763" name="Google Shape;763;p32"/>
          <p:cNvGrpSpPr/>
          <p:nvPr/>
        </p:nvGrpSpPr>
        <p:grpSpPr>
          <a:xfrm>
            <a:off x="4226849" y="2473538"/>
            <a:ext cx="3073589" cy="733911"/>
            <a:chOff x="4226849" y="2473538"/>
            <a:chExt cx="3073589" cy="733911"/>
          </a:xfrm>
        </p:grpSpPr>
        <p:grpSp>
          <p:nvGrpSpPr>
            <p:cNvPr id="764" name="Google Shape;764;p32"/>
            <p:cNvGrpSpPr/>
            <p:nvPr/>
          </p:nvGrpSpPr>
          <p:grpSpPr>
            <a:xfrm>
              <a:off x="5511238" y="2473538"/>
              <a:ext cx="1789200" cy="400200"/>
              <a:chOff x="2768200" y="2001163"/>
              <a:chExt cx="1789200" cy="400200"/>
            </a:xfrm>
          </p:grpSpPr>
          <p:sp>
            <p:nvSpPr>
              <p:cNvPr id="765" name="Google Shape;765;p32"/>
              <p:cNvSpPr txBox="1"/>
              <p:nvPr/>
            </p:nvSpPr>
            <p:spPr>
              <a:xfrm>
                <a:off x="2768200" y="2001163"/>
                <a:ext cx="1686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595959"/>
                    </a:solidFill>
                  </a:rPr>
                  <a:t>High performance</a:t>
                </a:r>
                <a:endParaRPr>
                  <a:solidFill>
                    <a:srgbClr val="595959"/>
                  </a:solidFill>
                </a:endParaRPr>
              </a:p>
            </p:txBody>
          </p:sp>
          <p:pic>
            <p:nvPicPr>
              <p:cNvPr id="766" name="Google Shape;766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256725" y="2050913"/>
                <a:ext cx="300675" cy="300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67" name="Google Shape;767;p3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226849" y="2571749"/>
              <a:ext cx="690300" cy="635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8" name="Google Shape;768;p32"/>
          <p:cNvGrpSpPr/>
          <p:nvPr/>
        </p:nvGrpSpPr>
        <p:grpSpPr>
          <a:xfrm>
            <a:off x="5511238" y="2494988"/>
            <a:ext cx="3080810" cy="789225"/>
            <a:chOff x="5511238" y="2494988"/>
            <a:chExt cx="3080810" cy="789225"/>
          </a:xfrm>
        </p:grpSpPr>
        <p:grpSp>
          <p:nvGrpSpPr>
            <p:cNvPr id="769" name="Google Shape;769;p32"/>
            <p:cNvGrpSpPr/>
            <p:nvPr/>
          </p:nvGrpSpPr>
          <p:grpSpPr>
            <a:xfrm>
              <a:off x="5511238" y="2863275"/>
              <a:ext cx="1789188" cy="400200"/>
              <a:chOff x="2768200" y="2371638"/>
              <a:chExt cx="1789188" cy="400200"/>
            </a:xfrm>
          </p:grpSpPr>
          <p:sp>
            <p:nvSpPr>
              <p:cNvPr id="770" name="Google Shape;770;p32"/>
              <p:cNvSpPr txBox="1"/>
              <p:nvPr/>
            </p:nvSpPr>
            <p:spPr>
              <a:xfrm>
                <a:off x="2768200" y="2371638"/>
                <a:ext cx="1686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595959"/>
                    </a:solidFill>
                  </a:rPr>
                  <a:t>Programmabili</a:t>
                </a:r>
                <a:r>
                  <a:rPr lang="en">
                    <a:solidFill>
                      <a:srgbClr val="595959"/>
                    </a:solidFill>
                  </a:rPr>
                  <a:t>t</a:t>
                </a:r>
                <a:r>
                  <a:rPr lang="en">
                    <a:solidFill>
                      <a:srgbClr val="595959"/>
                    </a:solidFill>
                  </a:rPr>
                  <a:t>y</a:t>
                </a:r>
                <a:endParaRPr>
                  <a:solidFill>
                    <a:srgbClr val="595959"/>
                  </a:solidFill>
                </a:endParaRPr>
              </a:p>
            </p:txBody>
          </p:sp>
          <p:pic>
            <p:nvPicPr>
              <p:cNvPr id="771" name="Google Shape;771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256713" y="2421413"/>
                <a:ext cx="300675" cy="300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72" name="Google Shape;772;p3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722374" y="2494988"/>
              <a:ext cx="869674" cy="789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Google Shape;777;p33"/>
          <p:cNvGrpSpPr/>
          <p:nvPr/>
        </p:nvGrpSpPr>
        <p:grpSpPr>
          <a:xfrm>
            <a:off x="5039760" y="1384278"/>
            <a:ext cx="3552294" cy="479500"/>
            <a:chOff x="662885" y="1494428"/>
            <a:chExt cx="3552294" cy="479500"/>
          </a:xfrm>
        </p:grpSpPr>
        <p:grpSp>
          <p:nvGrpSpPr>
            <p:cNvPr id="778" name="Google Shape;778;p33"/>
            <p:cNvGrpSpPr/>
            <p:nvPr/>
          </p:nvGrpSpPr>
          <p:grpSpPr>
            <a:xfrm>
              <a:off x="662885" y="1494428"/>
              <a:ext cx="3552294" cy="479500"/>
              <a:chOff x="645822" y="2935553"/>
              <a:chExt cx="3552294" cy="479500"/>
            </a:xfrm>
          </p:grpSpPr>
          <p:pic>
            <p:nvPicPr>
              <p:cNvPr id="779" name="Google Shape;779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45822" y="3079800"/>
                <a:ext cx="479500" cy="1980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0" name="Google Shape;780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08688" y="3015909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781" name="Google Shape;781;p33"/>
              <p:cNvCxnSpPr>
                <a:stCxn id="779" idx="3"/>
                <a:endCxn id="780" idx="1"/>
              </p:cNvCxnSpPr>
              <p:nvPr/>
            </p:nvCxnSpPr>
            <p:spPr>
              <a:xfrm>
                <a:off x="1125322" y="3178801"/>
                <a:ext cx="483300" cy="4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782" name="Google Shape;782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755588" y="3008347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3" name="Google Shape;783;p3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718616" y="2935553"/>
                <a:ext cx="479500" cy="479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784" name="Google Shape;784;p33"/>
            <p:cNvCxnSpPr>
              <a:stCxn id="780" idx="3"/>
              <a:endCxn id="782" idx="1"/>
            </p:cNvCxnSpPr>
            <p:nvPr/>
          </p:nvCxnSpPr>
          <p:spPr>
            <a:xfrm flipH="1" rot="10800000">
              <a:off x="2105273" y="1734260"/>
              <a:ext cx="667500" cy="75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5" name="Google Shape;785;p33"/>
            <p:cNvCxnSpPr>
              <a:stCxn id="782" idx="3"/>
              <a:endCxn id="783" idx="1"/>
            </p:cNvCxnSpPr>
            <p:nvPr/>
          </p:nvCxnSpPr>
          <p:spPr>
            <a:xfrm>
              <a:off x="3252173" y="1734197"/>
              <a:ext cx="483600" cy="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6" name="Google Shape;786;p33"/>
          <p:cNvGrpSpPr/>
          <p:nvPr/>
        </p:nvGrpSpPr>
        <p:grpSpPr>
          <a:xfrm>
            <a:off x="3720425" y="1798585"/>
            <a:ext cx="5302200" cy="3200315"/>
            <a:chOff x="3720425" y="1798585"/>
            <a:chExt cx="5302200" cy="3200315"/>
          </a:xfrm>
        </p:grpSpPr>
        <p:sp>
          <p:nvSpPr>
            <p:cNvPr id="787" name="Google Shape;787;p33"/>
            <p:cNvSpPr/>
            <p:nvPr/>
          </p:nvSpPr>
          <p:spPr>
            <a:xfrm>
              <a:off x="3720425" y="2379900"/>
              <a:ext cx="5302200" cy="2619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88" name="Google Shape;788;p33"/>
            <p:cNvCxnSpPr>
              <a:endCxn id="780" idx="2"/>
            </p:cNvCxnSpPr>
            <p:nvPr/>
          </p:nvCxnSpPr>
          <p:spPr>
            <a:xfrm rot="10800000">
              <a:off x="6242387" y="1798585"/>
              <a:ext cx="8100" cy="560400"/>
            </a:xfrm>
            <a:prstGeom prst="straightConnector1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89" name="Google Shape;789;p33"/>
          <p:cNvSpPr/>
          <p:nvPr/>
        </p:nvSpPr>
        <p:spPr>
          <a:xfrm>
            <a:off x="2506600" y="4641550"/>
            <a:ext cx="6523200" cy="36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3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3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3"/>
          <p:cNvSpPr txBox="1"/>
          <p:nvPr/>
        </p:nvSpPr>
        <p:spPr>
          <a:xfrm>
            <a:off x="800200" y="180050"/>
            <a:ext cx="362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Programmable Networks !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793" name="Google Shape;79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4" name="Google Shape;794;p33"/>
          <p:cNvGrpSpPr/>
          <p:nvPr/>
        </p:nvGrpSpPr>
        <p:grpSpPr>
          <a:xfrm>
            <a:off x="5236925" y="0"/>
            <a:ext cx="1986600" cy="1464635"/>
            <a:chOff x="5236925" y="0"/>
            <a:chExt cx="1986600" cy="1464635"/>
          </a:xfrm>
        </p:grpSpPr>
        <p:sp>
          <p:nvSpPr>
            <p:cNvPr id="795" name="Google Shape;795;p33"/>
            <p:cNvSpPr/>
            <p:nvPr/>
          </p:nvSpPr>
          <p:spPr>
            <a:xfrm>
              <a:off x="5236925" y="26825"/>
              <a:ext cx="1986600" cy="1010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96" name="Google Shape;796;p33"/>
            <p:cNvCxnSpPr>
              <a:stCxn id="795" idx="3"/>
              <a:endCxn id="780" idx="0"/>
            </p:cNvCxnSpPr>
            <p:nvPr/>
          </p:nvCxnSpPr>
          <p:spPr>
            <a:xfrm>
              <a:off x="5527856" y="889511"/>
              <a:ext cx="714600" cy="575100"/>
            </a:xfrm>
            <a:prstGeom prst="straightConnector1">
              <a:avLst/>
            </a:prstGeom>
            <a:noFill/>
            <a:ln cap="flat" cmpd="sng" w="2857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33"/>
            <p:cNvCxnSpPr>
              <a:stCxn id="780" idx="0"/>
              <a:endCxn id="795" idx="5"/>
            </p:cNvCxnSpPr>
            <p:nvPr/>
          </p:nvCxnSpPr>
          <p:spPr>
            <a:xfrm flipH="1" rot="10800000">
              <a:off x="6242387" y="889534"/>
              <a:ext cx="690300" cy="575100"/>
            </a:xfrm>
            <a:prstGeom prst="straightConnector1">
              <a:avLst/>
            </a:prstGeom>
            <a:noFill/>
            <a:ln cap="flat" cmpd="sng" w="2857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98" name="Google Shape;798;p33"/>
            <p:cNvGrpSpPr/>
            <p:nvPr/>
          </p:nvGrpSpPr>
          <p:grpSpPr>
            <a:xfrm>
              <a:off x="5572135" y="400191"/>
              <a:ext cx="1316185" cy="479493"/>
              <a:chOff x="4607850" y="1789559"/>
              <a:chExt cx="1748850" cy="608416"/>
            </a:xfrm>
          </p:grpSpPr>
          <p:sp>
            <p:nvSpPr>
              <p:cNvPr id="799" name="Google Shape;799;p33"/>
              <p:cNvSpPr/>
              <p:nvPr/>
            </p:nvSpPr>
            <p:spPr>
              <a:xfrm>
                <a:off x="4748250" y="1789575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3"/>
              <p:cNvSpPr/>
              <p:nvPr/>
            </p:nvSpPr>
            <p:spPr>
              <a:xfrm>
                <a:off x="4798225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>
                <a:off x="4798225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3"/>
              <p:cNvSpPr/>
              <p:nvPr/>
            </p:nvSpPr>
            <p:spPr>
              <a:xfrm>
                <a:off x="4798225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3"/>
              <p:cNvSpPr/>
              <p:nvPr/>
            </p:nvSpPr>
            <p:spPr>
              <a:xfrm>
                <a:off x="4798225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3"/>
              <p:cNvSpPr/>
              <p:nvPr/>
            </p:nvSpPr>
            <p:spPr>
              <a:xfrm rot="5400000">
                <a:off x="5033875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3"/>
              <p:cNvSpPr/>
              <p:nvPr/>
            </p:nvSpPr>
            <p:spPr>
              <a:xfrm rot="5400000">
                <a:off x="5033875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3"/>
              <p:cNvSpPr/>
              <p:nvPr/>
            </p:nvSpPr>
            <p:spPr>
              <a:xfrm rot="5400000">
                <a:off x="5033875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3"/>
              <p:cNvSpPr/>
              <p:nvPr/>
            </p:nvSpPr>
            <p:spPr>
              <a:xfrm rot="5400000">
                <a:off x="5033875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3"/>
              <p:cNvSpPr/>
              <p:nvPr/>
            </p:nvSpPr>
            <p:spPr>
              <a:xfrm>
                <a:off x="5272125" y="1789575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3"/>
              <p:cNvSpPr/>
              <p:nvPr/>
            </p:nvSpPr>
            <p:spPr>
              <a:xfrm>
                <a:off x="5322100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3"/>
              <p:cNvSpPr/>
              <p:nvPr/>
            </p:nvSpPr>
            <p:spPr>
              <a:xfrm>
                <a:off x="5322100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3"/>
              <p:cNvSpPr/>
              <p:nvPr/>
            </p:nvSpPr>
            <p:spPr>
              <a:xfrm>
                <a:off x="5322100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3"/>
              <p:cNvSpPr/>
              <p:nvPr/>
            </p:nvSpPr>
            <p:spPr>
              <a:xfrm>
                <a:off x="5322100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3"/>
              <p:cNvSpPr/>
              <p:nvPr/>
            </p:nvSpPr>
            <p:spPr>
              <a:xfrm rot="5400000">
                <a:off x="5557750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3"/>
              <p:cNvSpPr/>
              <p:nvPr/>
            </p:nvSpPr>
            <p:spPr>
              <a:xfrm rot="5400000">
                <a:off x="5557750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3"/>
              <p:cNvSpPr/>
              <p:nvPr/>
            </p:nvSpPr>
            <p:spPr>
              <a:xfrm rot="5400000">
                <a:off x="5557750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3"/>
              <p:cNvSpPr/>
              <p:nvPr/>
            </p:nvSpPr>
            <p:spPr>
              <a:xfrm rot="5400000">
                <a:off x="5557750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3"/>
              <p:cNvSpPr/>
              <p:nvPr/>
            </p:nvSpPr>
            <p:spPr>
              <a:xfrm>
                <a:off x="5796000" y="1789559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3"/>
              <p:cNvSpPr/>
              <p:nvPr/>
            </p:nvSpPr>
            <p:spPr>
              <a:xfrm>
                <a:off x="5845975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3"/>
              <p:cNvSpPr/>
              <p:nvPr/>
            </p:nvSpPr>
            <p:spPr>
              <a:xfrm>
                <a:off x="5845975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3"/>
              <p:cNvSpPr/>
              <p:nvPr/>
            </p:nvSpPr>
            <p:spPr>
              <a:xfrm>
                <a:off x="5845975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3"/>
              <p:cNvSpPr/>
              <p:nvPr/>
            </p:nvSpPr>
            <p:spPr>
              <a:xfrm>
                <a:off x="5845975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3"/>
              <p:cNvSpPr/>
              <p:nvPr/>
            </p:nvSpPr>
            <p:spPr>
              <a:xfrm rot="5400000">
                <a:off x="6081625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3"/>
              <p:cNvSpPr/>
              <p:nvPr/>
            </p:nvSpPr>
            <p:spPr>
              <a:xfrm rot="5400000">
                <a:off x="6081625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3"/>
              <p:cNvSpPr/>
              <p:nvPr/>
            </p:nvSpPr>
            <p:spPr>
              <a:xfrm rot="5400000">
                <a:off x="6081625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3"/>
              <p:cNvSpPr/>
              <p:nvPr/>
            </p:nvSpPr>
            <p:spPr>
              <a:xfrm rot="5400000">
                <a:off x="6081625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26" name="Google Shape;826;p33"/>
              <p:cNvCxnSpPr/>
              <p:nvPr/>
            </p:nvCxnSpPr>
            <p:spPr>
              <a:xfrm flipH="1">
                <a:off x="4607850" y="2093775"/>
                <a:ext cx="140400" cy="4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7" name="Google Shape;827;p33"/>
              <p:cNvCxnSpPr>
                <a:stCxn id="799" idx="3"/>
                <a:endCxn id="808" idx="1"/>
              </p:cNvCxnSpPr>
              <p:nvPr/>
            </p:nvCxnSpPr>
            <p:spPr>
              <a:xfrm>
                <a:off x="5195850" y="2093775"/>
                <a:ext cx="76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8" name="Google Shape;828;p33"/>
              <p:cNvCxnSpPr>
                <a:stCxn id="808" idx="3"/>
                <a:endCxn id="817" idx="1"/>
              </p:cNvCxnSpPr>
              <p:nvPr/>
            </p:nvCxnSpPr>
            <p:spPr>
              <a:xfrm>
                <a:off x="5719725" y="2093775"/>
                <a:ext cx="76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9" name="Google Shape;829;p33"/>
              <p:cNvCxnSpPr/>
              <p:nvPr/>
            </p:nvCxnSpPr>
            <p:spPr>
              <a:xfrm>
                <a:off x="6243600" y="2093775"/>
                <a:ext cx="113100" cy="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30" name="Google Shape;830;p33"/>
            <p:cNvSpPr txBox="1"/>
            <p:nvPr/>
          </p:nvSpPr>
          <p:spPr>
            <a:xfrm>
              <a:off x="5389325" y="0"/>
              <a:ext cx="16818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RMT Architecture</a:t>
              </a:r>
              <a:endParaRPr b="1">
                <a:solidFill>
                  <a:srgbClr val="595959"/>
                </a:solidFill>
              </a:endParaRPr>
            </a:p>
          </p:txBody>
        </p:sp>
      </p:grpSp>
      <p:grpSp>
        <p:nvGrpSpPr>
          <p:cNvPr id="831" name="Google Shape;831;p33"/>
          <p:cNvGrpSpPr/>
          <p:nvPr/>
        </p:nvGrpSpPr>
        <p:grpSpPr>
          <a:xfrm>
            <a:off x="4226849" y="2473538"/>
            <a:ext cx="3073589" cy="733911"/>
            <a:chOff x="4226849" y="2473538"/>
            <a:chExt cx="3073589" cy="733911"/>
          </a:xfrm>
        </p:grpSpPr>
        <p:grpSp>
          <p:nvGrpSpPr>
            <p:cNvPr id="832" name="Google Shape;832;p33"/>
            <p:cNvGrpSpPr/>
            <p:nvPr/>
          </p:nvGrpSpPr>
          <p:grpSpPr>
            <a:xfrm>
              <a:off x="5511238" y="2473538"/>
              <a:ext cx="1789200" cy="400200"/>
              <a:chOff x="2768200" y="2001163"/>
              <a:chExt cx="1789200" cy="400200"/>
            </a:xfrm>
          </p:grpSpPr>
          <p:sp>
            <p:nvSpPr>
              <p:cNvPr id="833" name="Google Shape;833;p33"/>
              <p:cNvSpPr txBox="1"/>
              <p:nvPr/>
            </p:nvSpPr>
            <p:spPr>
              <a:xfrm>
                <a:off x="2768200" y="2001163"/>
                <a:ext cx="1686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595959"/>
                    </a:solidFill>
                  </a:rPr>
                  <a:t>High performance</a:t>
                </a:r>
                <a:endParaRPr>
                  <a:solidFill>
                    <a:srgbClr val="595959"/>
                  </a:solidFill>
                </a:endParaRPr>
              </a:p>
            </p:txBody>
          </p:sp>
          <p:pic>
            <p:nvPicPr>
              <p:cNvPr id="834" name="Google Shape;834;p33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256725" y="2050913"/>
                <a:ext cx="300675" cy="300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35" name="Google Shape;835;p3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226849" y="2571749"/>
              <a:ext cx="690300" cy="635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6" name="Google Shape;836;p33"/>
          <p:cNvGrpSpPr/>
          <p:nvPr/>
        </p:nvGrpSpPr>
        <p:grpSpPr>
          <a:xfrm>
            <a:off x="3728525" y="3705550"/>
            <a:ext cx="1485600" cy="892875"/>
            <a:chOff x="2829137" y="2778713"/>
            <a:chExt cx="1485600" cy="892875"/>
          </a:xfrm>
        </p:grpSpPr>
        <p:pic>
          <p:nvPicPr>
            <p:cNvPr id="837" name="Google Shape;837;p3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332185" y="2778713"/>
              <a:ext cx="479500" cy="4495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8" name="Google Shape;838;p33"/>
            <p:cNvSpPr txBox="1"/>
            <p:nvPr/>
          </p:nvSpPr>
          <p:spPr>
            <a:xfrm>
              <a:off x="2829137" y="3271388"/>
              <a:ext cx="1485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</a:rPr>
                <a:t>Prog. language</a:t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39" name="Google Shape;839;p33"/>
          <p:cNvGrpSpPr/>
          <p:nvPr/>
        </p:nvGrpSpPr>
        <p:grpSpPr>
          <a:xfrm>
            <a:off x="5511238" y="2494988"/>
            <a:ext cx="3080810" cy="789225"/>
            <a:chOff x="5511238" y="2494988"/>
            <a:chExt cx="3080810" cy="789225"/>
          </a:xfrm>
        </p:grpSpPr>
        <p:grpSp>
          <p:nvGrpSpPr>
            <p:cNvPr id="840" name="Google Shape;840;p33"/>
            <p:cNvGrpSpPr/>
            <p:nvPr/>
          </p:nvGrpSpPr>
          <p:grpSpPr>
            <a:xfrm>
              <a:off x="5511238" y="2863275"/>
              <a:ext cx="1789188" cy="400200"/>
              <a:chOff x="2768200" y="2371638"/>
              <a:chExt cx="1789188" cy="400200"/>
            </a:xfrm>
          </p:grpSpPr>
          <p:sp>
            <p:nvSpPr>
              <p:cNvPr id="841" name="Google Shape;841;p33"/>
              <p:cNvSpPr txBox="1"/>
              <p:nvPr/>
            </p:nvSpPr>
            <p:spPr>
              <a:xfrm>
                <a:off x="2768200" y="2371638"/>
                <a:ext cx="1686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595959"/>
                    </a:solidFill>
                  </a:rPr>
                  <a:t>Programmability</a:t>
                </a:r>
                <a:endParaRPr>
                  <a:solidFill>
                    <a:srgbClr val="595959"/>
                  </a:solidFill>
                </a:endParaRPr>
              </a:p>
            </p:txBody>
          </p:sp>
          <p:pic>
            <p:nvPicPr>
              <p:cNvPr id="842" name="Google Shape;842;p33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256713" y="2421413"/>
                <a:ext cx="300675" cy="300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43" name="Google Shape;843;p3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722374" y="2494988"/>
              <a:ext cx="869674" cy="789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34"/>
          <p:cNvGrpSpPr/>
          <p:nvPr/>
        </p:nvGrpSpPr>
        <p:grpSpPr>
          <a:xfrm>
            <a:off x="5039760" y="1384278"/>
            <a:ext cx="3552294" cy="479500"/>
            <a:chOff x="662885" y="1494428"/>
            <a:chExt cx="3552294" cy="479500"/>
          </a:xfrm>
        </p:grpSpPr>
        <p:grpSp>
          <p:nvGrpSpPr>
            <p:cNvPr id="849" name="Google Shape;849;p34"/>
            <p:cNvGrpSpPr/>
            <p:nvPr/>
          </p:nvGrpSpPr>
          <p:grpSpPr>
            <a:xfrm>
              <a:off x="662885" y="1494428"/>
              <a:ext cx="3552294" cy="479500"/>
              <a:chOff x="645822" y="2935553"/>
              <a:chExt cx="3552294" cy="479500"/>
            </a:xfrm>
          </p:grpSpPr>
          <p:pic>
            <p:nvPicPr>
              <p:cNvPr id="850" name="Google Shape;850;p3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45822" y="3079800"/>
                <a:ext cx="479500" cy="1980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1" name="Google Shape;851;p3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08688" y="3015909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52" name="Google Shape;852;p34"/>
              <p:cNvCxnSpPr>
                <a:stCxn id="850" idx="3"/>
                <a:endCxn id="851" idx="1"/>
              </p:cNvCxnSpPr>
              <p:nvPr/>
            </p:nvCxnSpPr>
            <p:spPr>
              <a:xfrm>
                <a:off x="1125322" y="3178801"/>
                <a:ext cx="483300" cy="4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853" name="Google Shape;853;p3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755588" y="3008347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4" name="Google Shape;854;p3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718616" y="2935553"/>
                <a:ext cx="479500" cy="479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855" name="Google Shape;855;p34"/>
            <p:cNvCxnSpPr>
              <a:stCxn id="851" idx="3"/>
              <a:endCxn id="853" idx="1"/>
            </p:cNvCxnSpPr>
            <p:nvPr/>
          </p:nvCxnSpPr>
          <p:spPr>
            <a:xfrm flipH="1" rot="10800000">
              <a:off x="2105273" y="1734260"/>
              <a:ext cx="667500" cy="75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34"/>
            <p:cNvCxnSpPr>
              <a:stCxn id="853" idx="3"/>
              <a:endCxn id="854" idx="1"/>
            </p:cNvCxnSpPr>
            <p:nvPr/>
          </p:nvCxnSpPr>
          <p:spPr>
            <a:xfrm>
              <a:off x="3252173" y="1734197"/>
              <a:ext cx="483600" cy="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57" name="Google Shape;857;p34"/>
          <p:cNvGrpSpPr/>
          <p:nvPr/>
        </p:nvGrpSpPr>
        <p:grpSpPr>
          <a:xfrm>
            <a:off x="3720425" y="1798585"/>
            <a:ext cx="5302200" cy="3200315"/>
            <a:chOff x="3720425" y="1798585"/>
            <a:chExt cx="5302200" cy="3200315"/>
          </a:xfrm>
        </p:grpSpPr>
        <p:sp>
          <p:nvSpPr>
            <p:cNvPr id="858" name="Google Shape;858;p34"/>
            <p:cNvSpPr/>
            <p:nvPr/>
          </p:nvSpPr>
          <p:spPr>
            <a:xfrm>
              <a:off x="3720425" y="2379900"/>
              <a:ext cx="5302200" cy="2619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9" name="Google Shape;859;p34"/>
            <p:cNvCxnSpPr>
              <a:endCxn id="851" idx="2"/>
            </p:cNvCxnSpPr>
            <p:nvPr/>
          </p:nvCxnSpPr>
          <p:spPr>
            <a:xfrm rot="10800000">
              <a:off x="6242387" y="1798585"/>
              <a:ext cx="8100" cy="560400"/>
            </a:xfrm>
            <a:prstGeom prst="straightConnector1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60" name="Google Shape;860;p34"/>
          <p:cNvSpPr/>
          <p:nvPr/>
        </p:nvSpPr>
        <p:spPr>
          <a:xfrm>
            <a:off x="2506600" y="4641550"/>
            <a:ext cx="6523200" cy="36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4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4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4"/>
          <p:cNvSpPr txBox="1"/>
          <p:nvPr/>
        </p:nvSpPr>
        <p:spPr>
          <a:xfrm>
            <a:off x="800200" y="180050"/>
            <a:ext cx="362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Programmable Networks !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864" name="Google Shape;86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5" name="Google Shape;865;p34"/>
          <p:cNvGrpSpPr/>
          <p:nvPr/>
        </p:nvGrpSpPr>
        <p:grpSpPr>
          <a:xfrm>
            <a:off x="5236925" y="0"/>
            <a:ext cx="1986600" cy="1464635"/>
            <a:chOff x="5236925" y="0"/>
            <a:chExt cx="1986600" cy="1464635"/>
          </a:xfrm>
        </p:grpSpPr>
        <p:sp>
          <p:nvSpPr>
            <p:cNvPr id="866" name="Google Shape;866;p34"/>
            <p:cNvSpPr/>
            <p:nvPr/>
          </p:nvSpPr>
          <p:spPr>
            <a:xfrm>
              <a:off x="5236925" y="26825"/>
              <a:ext cx="1986600" cy="1010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7" name="Google Shape;867;p34"/>
            <p:cNvCxnSpPr>
              <a:stCxn id="866" idx="3"/>
              <a:endCxn id="851" idx="0"/>
            </p:cNvCxnSpPr>
            <p:nvPr/>
          </p:nvCxnSpPr>
          <p:spPr>
            <a:xfrm>
              <a:off x="5527856" y="889511"/>
              <a:ext cx="714600" cy="575100"/>
            </a:xfrm>
            <a:prstGeom prst="straightConnector1">
              <a:avLst/>
            </a:prstGeom>
            <a:noFill/>
            <a:ln cap="flat" cmpd="sng" w="2857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34"/>
            <p:cNvCxnSpPr>
              <a:stCxn id="851" idx="0"/>
              <a:endCxn id="866" idx="5"/>
            </p:cNvCxnSpPr>
            <p:nvPr/>
          </p:nvCxnSpPr>
          <p:spPr>
            <a:xfrm flipH="1" rot="10800000">
              <a:off x="6242387" y="889534"/>
              <a:ext cx="690300" cy="575100"/>
            </a:xfrm>
            <a:prstGeom prst="straightConnector1">
              <a:avLst/>
            </a:prstGeom>
            <a:noFill/>
            <a:ln cap="flat" cmpd="sng" w="2857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69" name="Google Shape;869;p34"/>
            <p:cNvGrpSpPr/>
            <p:nvPr/>
          </p:nvGrpSpPr>
          <p:grpSpPr>
            <a:xfrm>
              <a:off x="5572135" y="400191"/>
              <a:ext cx="1316185" cy="479493"/>
              <a:chOff x="4607850" y="1789559"/>
              <a:chExt cx="1748850" cy="608416"/>
            </a:xfrm>
          </p:grpSpPr>
          <p:sp>
            <p:nvSpPr>
              <p:cNvPr id="870" name="Google Shape;870;p34"/>
              <p:cNvSpPr/>
              <p:nvPr/>
            </p:nvSpPr>
            <p:spPr>
              <a:xfrm>
                <a:off x="4748250" y="1789575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4"/>
              <p:cNvSpPr/>
              <p:nvPr/>
            </p:nvSpPr>
            <p:spPr>
              <a:xfrm>
                <a:off x="4798225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4"/>
              <p:cNvSpPr/>
              <p:nvPr/>
            </p:nvSpPr>
            <p:spPr>
              <a:xfrm>
                <a:off x="4798225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4"/>
              <p:cNvSpPr/>
              <p:nvPr/>
            </p:nvSpPr>
            <p:spPr>
              <a:xfrm>
                <a:off x="4798225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4"/>
              <p:cNvSpPr/>
              <p:nvPr/>
            </p:nvSpPr>
            <p:spPr>
              <a:xfrm>
                <a:off x="4798225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4"/>
              <p:cNvSpPr/>
              <p:nvPr/>
            </p:nvSpPr>
            <p:spPr>
              <a:xfrm rot="5400000">
                <a:off x="5033875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4"/>
              <p:cNvSpPr/>
              <p:nvPr/>
            </p:nvSpPr>
            <p:spPr>
              <a:xfrm rot="5400000">
                <a:off x="5033875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4"/>
              <p:cNvSpPr/>
              <p:nvPr/>
            </p:nvSpPr>
            <p:spPr>
              <a:xfrm rot="5400000">
                <a:off x="5033875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4"/>
              <p:cNvSpPr/>
              <p:nvPr/>
            </p:nvSpPr>
            <p:spPr>
              <a:xfrm rot="5400000">
                <a:off x="5033875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4"/>
              <p:cNvSpPr/>
              <p:nvPr/>
            </p:nvSpPr>
            <p:spPr>
              <a:xfrm>
                <a:off x="5272125" y="1789575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4"/>
              <p:cNvSpPr/>
              <p:nvPr/>
            </p:nvSpPr>
            <p:spPr>
              <a:xfrm>
                <a:off x="5322100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4"/>
              <p:cNvSpPr/>
              <p:nvPr/>
            </p:nvSpPr>
            <p:spPr>
              <a:xfrm>
                <a:off x="5322100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4"/>
              <p:cNvSpPr/>
              <p:nvPr/>
            </p:nvSpPr>
            <p:spPr>
              <a:xfrm>
                <a:off x="5322100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4"/>
              <p:cNvSpPr/>
              <p:nvPr/>
            </p:nvSpPr>
            <p:spPr>
              <a:xfrm>
                <a:off x="5322100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4"/>
              <p:cNvSpPr/>
              <p:nvPr/>
            </p:nvSpPr>
            <p:spPr>
              <a:xfrm rot="5400000">
                <a:off x="5557750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4"/>
              <p:cNvSpPr/>
              <p:nvPr/>
            </p:nvSpPr>
            <p:spPr>
              <a:xfrm rot="5400000">
                <a:off x="5557750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4"/>
              <p:cNvSpPr/>
              <p:nvPr/>
            </p:nvSpPr>
            <p:spPr>
              <a:xfrm rot="5400000">
                <a:off x="5557750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4"/>
              <p:cNvSpPr/>
              <p:nvPr/>
            </p:nvSpPr>
            <p:spPr>
              <a:xfrm rot="5400000">
                <a:off x="5557750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4"/>
              <p:cNvSpPr/>
              <p:nvPr/>
            </p:nvSpPr>
            <p:spPr>
              <a:xfrm>
                <a:off x="5796000" y="1789559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4"/>
              <p:cNvSpPr/>
              <p:nvPr/>
            </p:nvSpPr>
            <p:spPr>
              <a:xfrm>
                <a:off x="5845975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4"/>
              <p:cNvSpPr/>
              <p:nvPr/>
            </p:nvSpPr>
            <p:spPr>
              <a:xfrm>
                <a:off x="5845975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4"/>
              <p:cNvSpPr/>
              <p:nvPr/>
            </p:nvSpPr>
            <p:spPr>
              <a:xfrm>
                <a:off x="5845975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4"/>
              <p:cNvSpPr/>
              <p:nvPr/>
            </p:nvSpPr>
            <p:spPr>
              <a:xfrm>
                <a:off x="5845975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4"/>
              <p:cNvSpPr/>
              <p:nvPr/>
            </p:nvSpPr>
            <p:spPr>
              <a:xfrm rot="5400000">
                <a:off x="6081625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4"/>
              <p:cNvSpPr/>
              <p:nvPr/>
            </p:nvSpPr>
            <p:spPr>
              <a:xfrm rot="5400000">
                <a:off x="6081625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4"/>
              <p:cNvSpPr/>
              <p:nvPr/>
            </p:nvSpPr>
            <p:spPr>
              <a:xfrm rot="5400000">
                <a:off x="6081625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4"/>
              <p:cNvSpPr/>
              <p:nvPr/>
            </p:nvSpPr>
            <p:spPr>
              <a:xfrm rot="5400000">
                <a:off x="6081625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97" name="Google Shape;897;p34"/>
              <p:cNvCxnSpPr/>
              <p:nvPr/>
            </p:nvCxnSpPr>
            <p:spPr>
              <a:xfrm flipH="1">
                <a:off x="4607850" y="2093775"/>
                <a:ext cx="140400" cy="4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8" name="Google Shape;898;p34"/>
              <p:cNvCxnSpPr>
                <a:stCxn id="870" idx="3"/>
                <a:endCxn id="879" idx="1"/>
              </p:cNvCxnSpPr>
              <p:nvPr/>
            </p:nvCxnSpPr>
            <p:spPr>
              <a:xfrm>
                <a:off x="5195850" y="2093775"/>
                <a:ext cx="76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9" name="Google Shape;899;p34"/>
              <p:cNvCxnSpPr>
                <a:stCxn id="879" idx="3"/>
                <a:endCxn id="888" idx="1"/>
              </p:cNvCxnSpPr>
              <p:nvPr/>
            </p:nvCxnSpPr>
            <p:spPr>
              <a:xfrm>
                <a:off x="5719725" y="2093775"/>
                <a:ext cx="76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0" name="Google Shape;900;p34"/>
              <p:cNvCxnSpPr/>
              <p:nvPr/>
            </p:nvCxnSpPr>
            <p:spPr>
              <a:xfrm>
                <a:off x="6243600" y="2093775"/>
                <a:ext cx="113100" cy="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01" name="Google Shape;901;p34"/>
            <p:cNvSpPr txBox="1"/>
            <p:nvPr/>
          </p:nvSpPr>
          <p:spPr>
            <a:xfrm>
              <a:off x="5389325" y="0"/>
              <a:ext cx="16818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RMT Architecture</a:t>
              </a:r>
              <a:endParaRPr b="1">
                <a:solidFill>
                  <a:srgbClr val="595959"/>
                </a:solidFill>
              </a:endParaRPr>
            </a:p>
          </p:txBody>
        </p:sp>
      </p:grpSp>
      <p:grpSp>
        <p:nvGrpSpPr>
          <p:cNvPr id="902" name="Google Shape;902;p34"/>
          <p:cNvGrpSpPr/>
          <p:nvPr/>
        </p:nvGrpSpPr>
        <p:grpSpPr>
          <a:xfrm>
            <a:off x="4226849" y="2473538"/>
            <a:ext cx="3073589" cy="733911"/>
            <a:chOff x="4226849" y="2473538"/>
            <a:chExt cx="3073589" cy="733911"/>
          </a:xfrm>
        </p:grpSpPr>
        <p:grpSp>
          <p:nvGrpSpPr>
            <p:cNvPr id="903" name="Google Shape;903;p34"/>
            <p:cNvGrpSpPr/>
            <p:nvPr/>
          </p:nvGrpSpPr>
          <p:grpSpPr>
            <a:xfrm>
              <a:off x="5511238" y="2473538"/>
              <a:ext cx="1789200" cy="400200"/>
              <a:chOff x="2768200" y="2001163"/>
              <a:chExt cx="1789200" cy="400200"/>
            </a:xfrm>
          </p:grpSpPr>
          <p:sp>
            <p:nvSpPr>
              <p:cNvPr id="904" name="Google Shape;904;p34"/>
              <p:cNvSpPr txBox="1"/>
              <p:nvPr/>
            </p:nvSpPr>
            <p:spPr>
              <a:xfrm>
                <a:off x="2768200" y="2001163"/>
                <a:ext cx="1686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595959"/>
                    </a:solidFill>
                  </a:rPr>
                  <a:t>High performance</a:t>
                </a:r>
                <a:endParaRPr>
                  <a:solidFill>
                    <a:srgbClr val="595959"/>
                  </a:solidFill>
                </a:endParaRPr>
              </a:p>
            </p:txBody>
          </p:sp>
          <p:pic>
            <p:nvPicPr>
              <p:cNvPr id="905" name="Google Shape;905;p34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256725" y="2050913"/>
                <a:ext cx="300675" cy="300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06" name="Google Shape;906;p3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226849" y="2571749"/>
              <a:ext cx="690300" cy="635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7" name="Google Shape;907;p34"/>
          <p:cNvGrpSpPr/>
          <p:nvPr/>
        </p:nvGrpSpPr>
        <p:grpSpPr>
          <a:xfrm>
            <a:off x="3728525" y="3705550"/>
            <a:ext cx="1485600" cy="892875"/>
            <a:chOff x="2829137" y="2778713"/>
            <a:chExt cx="1485600" cy="892875"/>
          </a:xfrm>
        </p:grpSpPr>
        <p:pic>
          <p:nvPicPr>
            <p:cNvPr id="908" name="Google Shape;908;p3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332185" y="2778713"/>
              <a:ext cx="479500" cy="4495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9" name="Google Shape;909;p34"/>
            <p:cNvSpPr txBox="1"/>
            <p:nvPr/>
          </p:nvSpPr>
          <p:spPr>
            <a:xfrm>
              <a:off x="2829137" y="3271388"/>
              <a:ext cx="1485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</a:rPr>
                <a:t>Prog. language</a:t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910" name="Google Shape;910;p34"/>
          <p:cNvGrpSpPr/>
          <p:nvPr/>
        </p:nvGrpSpPr>
        <p:grpSpPr>
          <a:xfrm>
            <a:off x="4711073" y="3705600"/>
            <a:ext cx="1969744" cy="900362"/>
            <a:chOff x="1669385" y="3454338"/>
            <a:chExt cx="1969744" cy="900362"/>
          </a:xfrm>
        </p:grpSpPr>
        <p:pic>
          <p:nvPicPr>
            <p:cNvPr id="911" name="Google Shape;911;p3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950425" y="3454338"/>
              <a:ext cx="479500" cy="4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2" name="Google Shape;912;p34"/>
            <p:cNvSpPr txBox="1"/>
            <p:nvPr/>
          </p:nvSpPr>
          <p:spPr>
            <a:xfrm>
              <a:off x="2741229" y="3954500"/>
              <a:ext cx="89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</a:rPr>
                <a:t>Compiler</a:t>
              </a:r>
              <a:endParaRPr>
                <a:solidFill>
                  <a:srgbClr val="595959"/>
                </a:solidFill>
              </a:endParaRPr>
            </a:p>
          </p:txBody>
        </p:sp>
        <p:cxnSp>
          <p:nvCxnSpPr>
            <p:cNvPr id="913" name="Google Shape;913;p34"/>
            <p:cNvCxnSpPr>
              <a:stCxn id="908" idx="3"/>
              <a:endCxn id="911" idx="1"/>
            </p:cNvCxnSpPr>
            <p:nvPr/>
          </p:nvCxnSpPr>
          <p:spPr>
            <a:xfrm>
              <a:off x="1669385" y="3679057"/>
              <a:ext cx="1281000" cy="1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14" name="Google Shape;914;p34"/>
          <p:cNvGrpSpPr/>
          <p:nvPr/>
        </p:nvGrpSpPr>
        <p:grpSpPr>
          <a:xfrm>
            <a:off x="5511238" y="2494988"/>
            <a:ext cx="3080810" cy="789225"/>
            <a:chOff x="5511238" y="2494988"/>
            <a:chExt cx="3080810" cy="789225"/>
          </a:xfrm>
        </p:grpSpPr>
        <p:grpSp>
          <p:nvGrpSpPr>
            <p:cNvPr id="915" name="Google Shape;915;p34"/>
            <p:cNvGrpSpPr/>
            <p:nvPr/>
          </p:nvGrpSpPr>
          <p:grpSpPr>
            <a:xfrm>
              <a:off x="5511238" y="2863275"/>
              <a:ext cx="1789188" cy="400200"/>
              <a:chOff x="2768200" y="2371638"/>
              <a:chExt cx="1789188" cy="400200"/>
            </a:xfrm>
          </p:grpSpPr>
          <p:sp>
            <p:nvSpPr>
              <p:cNvPr id="916" name="Google Shape;916;p34"/>
              <p:cNvSpPr txBox="1"/>
              <p:nvPr/>
            </p:nvSpPr>
            <p:spPr>
              <a:xfrm>
                <a:off x="2768200" y="2371638"/>
                <a:ext cx="1686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595959"/>
                    </a:solidFill>
                  </a:rPr>
                  <a:t>Programmability</a:t>
                </a:r>
                <a:endParaRPr>
                  <a:solidFill>
                    <a:srgbClr val="595959"/>
                  </a:solidFill>
                </a:endParaRPr>
              </a:p>
            </p:txBody>
          </p:sp>
          <p:pic>
            <p:nvPicPr>
              <p:cNvPr id="917" name="Google Shape;917;p34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256713" y="2421413"/>
                <a:ext cx="300675" cy="300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18" name="Google Shape;918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722374" y="2494988"/>
              <a:ext cx="869674" cy="789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Google Shape;923;p35"/>
          <p:cNvGrpSpPr/>
          <p:nvPr/>
        </p:nvGrpSpPr>
        <p:grpSpPr>
          <a:xfrm>
            <a:off x="5039760" y="1384278"/>
            <a:ext cx="3552294" cy="479500"/>
            <a:chOff x="662885" y="1494428"/>
            <a:chExt cx="3552294" cy="479500"/>
          </a:xfrm>
        </p:grpSpPr>
        <p:grpSp>
          <p:nvGrpSpPr>
            <p:cNvPr id="924" name="Google Shape;924;p35"/>
            <p:cNvGrpSpPr/>
            <p:nvPr/>
          </p:nvGrpSpPr>
          <p:grpSpPr>
            <a:xfrm>
              <a:off x="662885" y="1494428"/>
              <a:ext cx="3552294" cy="479500"/>
              <a:chOff x="645822" y="2935553"/>
              <a:chExt cx="3552294" cy="479500"/>
            </a:xfrm>
          </p:grpSpPr>
          <p:pic>
            <p:nvPicPr>
              <p:cNvPr id="925" name="Google Shape;925;p3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45822" y="3079800"/>
                <a:ext cx="479500" cy="1980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6" name="Google Shape;926;p3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08688" y="3015909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927" name="Google Shape;927;p35"/>
              <p:cNvCxnSpPr>
                <a:stCxn id="925" idx="3"/>
                <a:endCxn id="926" idx="1"/>
              </p:cNvCxnSpPr>
              <p:nvPr/>
            </p:nvCxnSpPr>
            <p:spPr>
              <a:xfrm>
                <a:off x="1125322" y="3178801"/>
                <a:ext cx="483300" cy="4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928" name="Google Shape;928;p3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755588" y="3008347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9" name="Google Shape;929;p3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718616" y="2935553"/>
                <a:ext cx="479500" cy="479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930" name="Google Shape;930;p35"/>
            <p:cNvCxnSpPr>
              <a:stCxn id="926" idx="3"/>
              <a:endCxn id="928" idx="1"/>
            </p:cNvCxnSpPr>
            <p:nvPr/>
          </p:nvCxnSpPr>
          <p:spPr>
            <a:xfrm flipH="1" rot="10800000">
              <a:off x="2105273" y="1734260"/>
              <a:ext cx="667500" cy="75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1" name="Google Shape;931;p35"/>
            <p:cNvCxnSpPr>
              <a:stCxn id="928" idx="3"/>
              <a:endCxn id="929" idx="1"/>
            </p:cNvCxnSpPr>
            <p:nvPr/>
          </p:nvCxnSpPr>
          <p:spPr>
            <a:xfrm>
              <a:off x="3252173" y="1734197"/>
              <a:ext cx="483600" cy="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32" name="Google Shape;932;p35"/>
          <p:cNvGrpSpPr/>
          <p:nvPr/>
        </p:nvGrpSpPr>
        <p:grpSpPr>
          <a:xfrm>
            <a:off x="3720425" y="1798585"/>
            <a:ext cx="5302200" cy="3200315"/>
            <a:chOff x="3720425" y="1798585"/>
            <a:chExt cx="5302200" cy="3200315"/>
          </a:xfrm>
        </p:grpSpPr>
        <p:sp>
          <p:nvSpPr>
            <p:cNvPr id="933" name="Google Shape;933;p35"/>
            <p:cNvSpPr/>
            <p:nvPr/>
          </p:nvSpPr>
          <p:spPr>
            <a:xfrm>
              <a:off x="3720425" y="2379900"/>
              <a:ext cx="5302200" cy="2619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4" name="Google Shape;934;p35"/>
            <p:cNvCxnSpPr>
              <a:endCxn id="926" idx="2"/>
            </p:cNvCxnSpPr>
            <p:nvPr/>
          </p:nvCxnSpPr>
          <p:spPr>
            <a:xfrm rot="10800000">
              <a:off x="6242387" y="1798585"/>
              <a:ext cx="8100" cy="560400"/>
            </a:xfrm>
            <a:prstGeom prst="straightConnector1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35" name="Google Shape;935;p35"/>
          <p:cNvSpPr/>
          <p:nvPr/>
        </p:nvSpPr>
        <p:spPr>
          <a:xfrm>
            <a:off x="2506600" y="4641550"/>
            <a:ext cx="6523200" cy="36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5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5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5"/>
          <p:cNvSpPr txBox="1"/>
          <p:nvPr/>
        </p:nvSpPr>
        <p:spPr>
          <a:xfrm>
            <a:off x="800200" y="180050"/>
            <a:ext cx="362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Programmable Networks !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939" name="Google Shape;939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0" name="Google Shape;940;p35"/>
          <p:cNvGrpSpPr/>
          <p:nvPr/>
        </p:nvGrpSpPr>
        <p:grpSpPr>
          <a:xfrm>
            <a:off x="5236925" y="0"/>
            <a:ext cx="1986600" cy="1464635"/>
            <a:chOff x="5236925" y="0"/>
            <a:chExt cx="1986600" cy="1464635"/>
          </a:xfrm>
        </p:grpSpPr>
        <p:sp>
          <p:nvSpPr>
            <p:cNvPr id="941" name="Google Shape;941;p35"/>
            <p:cNvSpPr/>
            <p:nvPr/>
          </p:nvSpPr>
          <p:spPr>
            <a:xfrm>
              <a:off x="5236925" y="26825"/>
              <a:ext cx="1986600" cy="1010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42" name="Google Shape;942;p35"/>
            <p:cNvCxnSpPr>
              <a:stCxn id="941" idx="3"/>
              <a:endCxn id="926" idx="0"/>
            </p:cNvCxnSpPr>
            <p:nvPr/>
          </p:nvCxnSpPr>
          <p:spPr>
            <a:xfrm>
              <a:off x="5527856" y="889511"/>
              <a:ext cx="714600" cy="575100"/>
            </a:xfrm>
            <a:prstGeom prst="straightConnector1">
              <a:avLst/>
            </a:prstGeom>
            <a:noFill/>
            <a:ln cap="flat" cmpd="sng" w="2857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3" name="Google Shape;943;p35"/>
            <p:cNvCxnSpPr>
              <a:stCxn id="926" idx="0"/>
              <a:endCxn id="941" idx="5"/>
            </p:cNvCxnSpPr>
            <p:nvPr/>
          </p:nvCxnSpPr>
          <p:spPr>
            <a:xfrm flipH="1" rot="10800000">
              <a:off x="6242387" y="889534"/>
              <a:ext cx="690300" cy="575100"/>
            </a:xfrm>
            <a:prstGeom prst="straightConnector1">
              <a:avLst/>
            </a:prstGeom>
            <a:noFill/>
            <a:ln cap="flat" cmpd="sng" w="2857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44" name="Google Shape;944;p35"/>
            <p:cNvGrpSpPr/>
            <p:nvPr/>
          </p:nvGrpSpPr>
          <p:grpSpPr>
            <a:xfrm>
              <a:off x="5572135" y="400191"/>
              <a:ext cx="1316185" cy="479493"/>
              <a:chOff x="4607850" y="1789559"/>
              <a:chExt cx="1748850" cy="608416"/>
            </a:xfrm>
          </p:grpSpPr>
          <p:sp>
            <p:nvSpPr>
              <p:cNvPr id="945" name="Google Shape;945;p35"/>
              <p:cNvSpPr/>
              <p:nvPr/>
            </p:nvSpPr>
            <p:spPr>
              <a:xfrm>
                <a:off x="4748250" y="1789575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5"/>
              <p:cNvSpPr/>
              <p:nvPr/>
            </p:nvSpPr>
            <p:spPr>
              <a:xfrm>
                <a:off x="4798225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5"/>
              <p:cNvSpPr/>
              <p:nvPr/>
            </p:nvSpPr>
            <p:spPr>
              <a:xfrm>
                <a:off x="4798225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5"/>
              <p:cNvSpPr/>
              <p:nvPr/>
            </p:nvSpPr>
            <p:spPr>
              <a:xfrm>
                <a:off x="4798225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5"/>
              <p:cNvSpPr/>
              <p:nvPr/>
            </p:nvSpPr>
            <p:spPr>
              <a:xfrm>
                <a:off x="4798225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5"/>
              <p:cNvSpPr/>
              <p:nvPr/>
            </p:nvSpPr>
            <p:spPr>
              <a:xfrm rot="5400000">
                <a:off x="5033875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 rot="5400000">
                <a:off x="5033875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5"/>
              <p:cNvSpPr/>
              <p:nvPr/>
            </p:nvSpPr>
            <p:spPr>
              <a:xfrm rot="5400000">
                <a:off x="5033875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5"/>
              <p:cNvSpPr/>
              <p:nvPr/>
            </p:nvSpPr>
            <p:spPr>
              <a:xfrm rot="5400000">
                <a:off x="5033875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5"/>
              <p:cNvSpPr/>
              <p:nvPr/>
            </p:nvSpPr>
            <p:spPr>
              <a:xfrm>
                <a:off x="5272125" y="1789575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5"/>
              <p:cNvSpPr/>
              <p:nvPr/>
            </p:nvSpPr>
            <p:spPr>
              <a:xfrm>
                <a:off x="5322100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5"/>
              <p:cNvSpPr/>
              <p:nvPr/>
            </p:nvSpPr>
            <p:spPr>
              <a:xfrm>
                <a:off x="5322100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5"/>
              <p:cNvSpPr/>
              <p:nvPr/>
            </p:nvSpPr>
            <p:spPr>
              <a:xfrm>
                <a:off x="5322100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5"/>
              <p:cNvSpPr/>
              <p:nvPr/>
            </p:nvSpPr>
            <p:spPr>
              <a:xfrm>
                <a:off x="5322100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5"/>
              <p:cNvSpPr/>
              <p:nvPr/>
            </p:nvSpPr>
            <p:spPr>
              <a:xfrm rot="5400000">
                <a:off x="5557750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5"/>
              <p:cNvSpPr/>
              <p:nvPr/>
            </p:nvSpPr>
            <p:spPr>
              <a:xfrm rot="5400000">
                <a:off x="5557750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5"/>
              <p:cNvSpPr/>
              <p:nvPr/>
            </p:nvSpPr>
            <p:spPr>
              <a:xfrm rot="5400000">
                <a:off x="5557750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5"/>
              <p:cNvSpPr/>
              <p:nvPr/>
            </p:nvSpPr>
            <p:spPr>
              <a:xfrm rot="5400000">
                <a:off x="5557750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5"/>
              <p:cNvSpPr/>
              <p:nvPr/>
            </p:nvSpPr>
            <p:spPr>
              <a:xfrm>
                <a:off x="5796000" y="1789559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5"/>
              <p:cNvSpPr/>
              <p:nvPr/>
            </p:nvSpPr>
            <p:spPr>
              <a:xfrm>
                <a:off x="5845975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5"/>
              <p:cNvSpPr/>
              <p:nvPr/>
            </p:nvSpPr>
            <p:spPr>
              <a:xfrm>
                <a:off x="5845975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5"/>
              <p:cNvSpPr/>
              <p:nvPr/>
            </p:nvSpPr>
            <p:spPr>
              <a:xfrm>
                <a:off x="5845975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5"/>
              <p:cNvSpPr/>
              <p:nvPr/>
            </p:nvSpPr>
            <p:spPr>
              <a:xfrm>
                <a:off x="5845975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5"/>
              <p:cNvSpPr/>
              <p:nvPr/>
            </p:nvSpPr>
            <p:spPr>
              <a:xfrm rot="5400000">
                <a:off x="6081625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5"/>
              <p:cNvSpPr/>
              <p:nvPr/>
            </p:nvSpPr>
            <p:spPr>
              <a:xfrm rot="5400000">
                <a:off x="6081625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5"/>
              <p:cNvSpPr/>
              <p:nvPr/>
            </p:nvSpPr>
            <p:spPr>
              <a:xfrm rot="5400000">
                <a:off x="6081625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5"/>
              <p:cNvSpPr/>
              <p:nvPr/>
            </p:nvSpPr>
            <p:spPr>
              <a:xfrm rot="5400000">
                <a:off x="6081625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72" name="Google Shape;972;p35"/>
              <p:cNvCxnSpPr/>
              <p:nvPr/>
            </p:nvCxnSpPr>
            <p:spPr>
              <a:xfrm flipH="1">
                <a:off x="4607850" y="2093775"/>
                <a:ext cx="140400" cy="4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3" name="Google Shape;973;p35"/>
              <p:cNvCxnSpPr>
                <a:stCxn id="945" idx="3"/>
                <a:endCxn id="954" idx="1"/>
              </p:cNvCxnSpPr>
              <p:nvPr/>
            </p:nvCxnSpPr>
            <p:spPr>
              <a:xfrm>
                <a:off x="5195850" y="2093775"/>
                <a:ext cx="76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4" name="Google Shape;974;p35"/>
              <p:cNvCxnSpPr>
                <a:stCxn id="954" idx="3"/>
                <a:endCxn id="963" idx="1"/>
              </p:cNvCxnSpPr>
              <p:nvPr/>
            </p:nvCxnSpPr>
            <p:spPr>
              <a:xfrm>
                <a:off x="5719725" y="2093775"/>
                <a:ext cx="76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5" name="Google Shape;975;p35"/>
              <p:cNvCxnSpPr/>
              <p:nvPr/>
            </p:nvCxnSpPr>
            <p:spPr>
              <a:xfrm>
                <a:off x="6243600" y="2093775"/>
                <a:ext cx="113100" cy="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76" name="Google Shape;976;p35"/>
            <p:cNvSpPr txBox="1"/>
            <p:nvPr/>
          </p:nvSpPr>
          <p:spPr>
            <a:xfrm>
              <a:off x="5389325" y="0"/>
              <a:ext cx="16818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RMT Architecture</a:t>
              </a:r>
              <a:endParaRPr b="1">
                <a:solidFill>
                  <a:srgbClr val="595959"/>
                </a:solidFill>
              </a:endParaRPr>
            </a:p>
          </p:txBody>
        </p:sp>
      </p:grpSp>
      <p:grpSp>
        <p:nvGrpSpPr>
          <p:cNvPr id="977" name="Google Shape;977;p35"/>
          <p:cNvGrpSpPr/>
          <p:nvPr/>
        </p:nvGrpSpPr>
        <p:grpSpPr>
          <a:xfrm>
            <a:off x="4226849" y="2473538"/>
            <a:ext cx="3073589" cy="733911"/>
            <a:chOff x="4226849" y="2473538"/>
            <a:chExt cx="3073589" cy="733911"/>
          </a:xfrm>
        </p:grpSpPr>
        <p:grpSp>
          <p:nvGrpSpPr>
            <p:cNvPr id="978" name="Google Shape;978;p35"/>
            <p:cNvGrpSpPr/>
            <p:nvPr/>
          </p:nvGrpSpPr>
          <p:grpSpPr>
            <a:xfrm>
              <a:off x="5511238" y="2473538"/>
              <a:ext cx="1789200" cy="400200"/>
              <a:chOff x="2768200" y="2001163"/>
              <a:chExt cx="1789200" cy="400200"/>
            </a:xfrm>
          </p:grpSpPr>
          <p:sp>
            <p:nvSpPr>
              <p:cNvPr id="979" name="Google Shape;979;p35"/>
              <p:cNvSpPr txBox="1"/>
              <p:nvPr/>
            </p:nvSpPr>
            <p:spPr>
              <a:xfrm>
                <a:off x="2768200" y="2001163"/>
                <a:ext cx="1686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595959"/>
                    </a:solidFill>
                  </a:rPr>
                  <a:t>High performance</a:t>
                </a:r>
                <a:endParaRPr>
                  <a:solidFill>
                    <a:srgbClr val="595959"/>
                  </a:solidFill>
                </a:endParaRPr>
              </a:p>
            </p:txBody>
          </p:sp>
          <p:pic>
            <p:nvPicPr>
              <p:cNvPr id="980" name="Google Shape;980;p35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256725" y="2050913"/>
                <a:ext cx="300675" cy="300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81" name="Google Shape;981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226849" y="2571749"/>
              <a:ext cx="690300" cy="635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2" name="Google Shape;982;p35"/>
          <p:cNvGrpSpPr/>
          <p:nvPr/>
        </p:nvGrpSpPr>
        <p:grpSpPr>
          <a:xfrm>
            <a:off x="6471612" y="3833286"/>
            <a:ext cx="2323653" cy="735601"/>
            <a:chOff x="1360775" y="4180236"/>
            <a:chExt cx="2323653" cy="735601"/>
          </a:xfrm>
        </p:grpSpPr>
        <p:pic>
          <p:nvPicPr>
            <p:cNvPr id="983" name="Google Shape;983;p3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859564" y="4180236"/>
              <a:ext cx="661200" cy="252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4" name="Google Shape;984;p35"/>
            <p:cNvSpPr txBox="1"/>
            <p:nvPr/>
          </p:nvSpPr>
          <p:spPr>
            <a:xfrm>
              <a:off x="2695928" y="4515638"/>
              <a:ext cx="98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</a:rPr>
                <a:t>P4 Target</a:t>
              </a:r>
              <a:endParaRPr>
                <a:solidFill>
                  <a:srgbClr val="595959"/>
                </a:solidFill>
              </a:endParaRPr>
            </a:p>
          </p:txBody>
        </p:sp>
        <p:cxnSp>
          <p:nvCxnSpPr>
            <p:cNvPr id="985" name="Google Shape;985;p35"/>
            <p:cNvCxnSpPr>
              <a:stCxn id="986" idx="3"/>
              <a:endCxn id="983" idx="1"/>
            </p:cNvCxnSpPr>
            <p:nvPr/>
          </p:nvCxnSpPr>
          <p:spPr>
            <a:xfrm>
              <a:off x="1360775" y="4292300"/>
              <a:ext cx="1498800" cy="1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87" name="Google Shape;987;p35"/>
          <p:cNvGrpSpPr/>
          <p:nvPr/>
        </p:nvGrpSpPr>
        <p:grpSpPr>
          <a:xfrm>
            <a:off x="3728525" y="3705550"/>
            <a:ext cx="1485600" cy="892875"/>
            <a:chOff x="2829137" y="2778713"/>
            <a:chExt cx="1485600" cy="892875"/>
          </a:xfrm>
        </p:grpSpPr>
        <p:pic>
          <p:nvPicPr>
            <p:cNvPr id="988" name="Google Shape;988;p3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332185" y="2778713"/>
              <a:ext cx="479500" cy="4495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9" name="Google Shape;989;p35"/>
            <p:cNvSpPr txBox="1"/>
            <p:nvPr/>
          </p:nvSpPr>
          <p:spPr>
            <a:xfrm>
              <a:off x="2829137" y="3271388"/>
              <a:ext cx="1485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</a:rPr>
                <a:t>Prog. language</a:t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990" name="Google Shape;990;p35"/>
          <p:cNvGrpSpPr/>
          <p:nvPr/>
        </p:nvGrpSpPr>
        <p:grpSpPr>
          <a:xfrm>
            <a:off x="4711073" y="3705600"/>
            <a:ext cx="1969744" cy="900362"/>
            <a:chOff x="1669385" y="3454338"/>
            <a:chExt cx="1969744" cy="900362"/>
          </a:xfrm>
        </p:grpSpPr>
        <p:pic>
          <p:nvPicPr>
            <p:cNvPr id="986" name="Google Shape;986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950425" y="3454338"/>
              <a:ext cx="479500" cy="4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1" name="Google Shape;991;p35"/>
            <p:cNvSpPr txBox="1"/>
            <p:nvPr/>
          </p:nvSpPr>
          <p:spPr>
            <a:xfrm>
              <a:off x="2741229" y="3954500"/>
              <a:ext cx="89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</a:rPr>
                <a:t>Compiler</a:t>
              </a:r>
              <a:endParaRPr>
                <a:solidFill>
                  <a:srgbClr val="595959"/>
                </a:solidFill>
              </a:endParaRPr>
            </a:p>
          </p:txBody>
        </p:sp>
        <p:cxnSp>
          <p:nvCxnSpPr>
            <p:cNvPr id="992" name="Google Shape;992;p35"/>
            <p:cNvCxnSpPr>
              <a:stCxn id="988" idx="3"/>
              <a:endCxn id="986" idx="1"/>
            </p:cNvCxnSpPr>
            <p:nvPr/>
          </p:nvCxnSpPr>
          <p:spPr>
            <a:xfrm>
              <a:off x="1669385" y="3679057"/>
              <a:ext cx="1281000" cy="1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93" name="Google Shape;993;p35"/>
          <p:cNvGrpSpPr/>
          <p:nvPr/>
        </p:nvGrpSpPr>
        <p:grpSpPr>
          <a:xfrm>
            <a:off x="5511238" y="2494988"/>
            <a:ext cx="3080810" cy="789225"/>
            <a:chOff x="5511238" y="2494988"/>
            <a:chExt cx="3080810" cy="789225"/>
          </a:xfrm>
        </p:grpSpPr>
        <p:grpSp>
          <p:nvGrpSpPr>
            <p:cNvPr id="994" name="Google Shape;994;p35"/>
            <p:cNvGrpSpPr/>
            <p:nvPr/>
          </p:nvGrpSpPr>
          <p:grpSpPr>
            <a:xfrm>
              <a:off x="5511238" y="2863275"/>
              <a:ext cx="1789188" cy="400200"/>
              <a:chOff x="2768200" y="2371638"/>
              <a:chExt cx="1789188" cy="400200"/>
            </a:xfrm>
          </p:grpSpPr>
          <p:sp>
            <p:nvSpPr>
              <p:cNvPr id="995" name="Google Shape;995;p35"/>
              <p:cNvSpPr txBox="1"/>
              <p:nvPr/>
            </p:nvSpPr>
            <p:spPr>
              <a:xfrm>
                <a:off x="2768200" y="2371638"/>
                <a:ext cx="1686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595959"/>
                    </a:solidFill>
                  </a:rPr>
                  <a:t>Programmability</a:t>
                </a:r>
                <a:endParaRPr>
                  <a:solidFill>
                    <a:srgbClr val="595959"/>
                  </a:solidFill>
                </a:endParaRPr>
              </a:p>
            </p:txBody>
          </p:sp>
          <p:pic>
            <p:nvPicPr>
              <p:cNvPr id="996" name="Google Shape;996;p35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256713" y="2421413"/>
                <a:ext cx="300675" cy="300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97" name="Google Shape;997;p3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722374" y="2494988"/>
              <a:ext cx="869674" cy="789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36"/>
          <p:cNvGrpSpPr/>
          <p:nvPr/>
        </p:nvGrpSpPr>
        <p:grpSpPr>
          <a:xfrm>
            <a:off x="5039760" y="1384278"/>
            <a:ext cx="3552294" cy="479500"/>
            <a:chOff x="662885" y="1494428"/>
            <a:chExt cx="3552294" cy="479500"/>
          </a:xfrm>
        </p:grpSpPr>
        <p:grpSp>
          <p:nvGrpSpPr>
            <p:cNvPr id="1003" name="Google Shape;1003;p36"/>
            <p:cNvGrpSpPr/>
            <p:nvPr/>
          </p:nvGrpSpPr>
          <p:grpSpPr>
            <a:xfrm>
              <a:off x="662885" y="1494428"/>
              <a:ext cx="3552294" cy="479500"/>
              <a:chOff x="645822" y="2935553"/>
              <a:chExt cx="3552294" cy="479500"/>
            </a:xfrm>
          </p:grpSpPr>
          <p:pic>
            <p:nvPicPr>
              <p:cNvPr id="1004" name="Google Shape;1004;p3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45822" y="3079800"/>
                <a:ext cx="479500" cy="1980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5" name="Google Shape;1005;p3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08688" y="3015909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06" name="Google Shape;1006;p36"/>
              <p:cNvCxnSpPr>
                <a:stCxn id="1004" idx="3"/>
                <a:endCxn id="1005" idx="1"/>
              </p:cNvCxnSpPr>
              <p:nvPr/>
            </p:nvCxnSpPr>
            <p:spPr>
              <a:xfrm>
                <a:off x="1125322" y="3178801"/>
                <a:ext cx="483300" cy="4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1007" name="Google Shape;1007;p3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755588" y="3008347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8" name="Google Shape;1008;p3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718616" y="2935553"/>
                <a:ext cx="479500" cy="479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009" name="Google Shape;1009;p36"/>
            <p:cNvCxnSpPr>
              <a:stCxn id="1005" idx="3"/>
              <a:endCxn id="1007" idx="1"/>
            </p:cNvCxnSpPr>
            <p:nvPr/>
          </p:nvCxnSpPr>
          <p:spPr>
            <a:xfrm flipH="1" rot="10800000">
              <a:off x="2105273" y="1734260"/>
              <a:ext cx="667500" cy="75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36"/>
            <p:cNvCxnSpPr>
              <a:stCxn id="1007" idx="3"/>
              <a:endCxn id="1008" idx="1"/>
            </p:cNvCxnSpPr>
            <p:nvPr/>
          </p:nvCxnSpPr>
          <p:spPr>
            <a:xfrm>
              <a:off x="3252173" y="1734197"/>
              <a:ext cx="483600" cy="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1" name="Google Shape;1011;p36"/>
          <p:cNvGrpSpPr/>
          <p:nvPr/>
        </p:nvGrpSpPr>
        <p:grpSpPr>
          <a:xfrm>
            <a:off x="3720425" y="1798585"/>
            <a:ext cx="5302200" cy="3200315"/>
            <a:chOff x="3720425" y="1798585"/>
            <a:chExt cx="5302200" cy="3200315"/>
          </a:xfrm>
        </p:grpSpPr>
        <p:sp>
          <p:nvSpPr>
            <p:cNvPr id="1012" name="Google Shape;1012;p36"/>
            <p:cNvSpPr/>
            <p:nvPr/>
          </p:nvSpPr>
          <p:spPr>
            <a:xfrm>
              <a:off x="3720425" y="2379900"/>
              <a:ext cx="5302200" cy="2619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3" name="Google Shape;1013;p36"/>
            <p:cNvCxnSpPr>
              <a:endCxn id="1005" idx="2"/>
            </p:cNvCxnSpPr>
            <p:nvPr/>
          </p:nvCxnSpPr>
          <p:spPr>
            <a:xfrm rot="10800000">
              <a:off x="6242387" y="1798585"/>
              <a:ext cx="8100" cy="560400"/>
            </a:xfrm>
            <a:prstGeom prst="straightConnector1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14" name="Google Shape;1014;p36"/>
          <p:cNvSpPr/>
          <p:nvPr/>
        </p:nvSpPr>
        <p:spPr>
          <a:xfrm>
            <a:off x="2506600" y="4641550"/>
            <a:ext cx="6523200" cy="36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6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6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6"/>
          <p:cNvSpPr txBox="1"/>
          <p:nvPr/>
        </p:nvSpPr>
        <p:spPr>
          <a:xfrm>
            <a:off x="800200" y="180050"/>
            <a:ext cx="362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Programmable Networks !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1018" name="Google Shape;1018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9" name="Google Shape;1019;p36"/>
          <p:cNvGrpSpPr/>
          <p:nvPr/>
        </p:nvGrpSpPr>
        <p:grpSpPr>
          <a:xfrm>
            <a:off x="5236925" y="0"/>
            <a:ext cx="1986600" cy="1464635"/>
            <a:chOff x="5236925" y="0"/>
            <a:chExt cx="1986600" cy="1464635"/>
          </a:xfrm>
        </p:grpSpPr>
        <p:sp>
          <p:nvSpPr>
            <p:cNvPr id="1020" name="Google Shape;1020;p36"/>
            <p:cNvSpPr/>
            <p:nvPr/>
          </p:nvSpPr>
          <p:spPr>
            <a:xfrm>
              <a:off x="5236925" y="26825"/>
              <a:ext cx="1986600" cy="1010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1" name="Google Shape;1021;p36"/>
            <p:cNvCxnSpPr>
              <a:stCxn id="1020" idx="3"/>
              <a:endCxn id="1005" idx="0"/>
            </p:cNvCxnSpPr>
            <p:nvPr/>
          </p:nvCxnSpPr>
          <p:spPr>
            <a:xfrm>
              <a:off x="5527856" y="889511"/>
              <a:ext cx="714600" cy="575100"/>
            </a:xfrm>
            <a:prstGeom prst="straightConnector1">
              <a:avLst/>
            </a:prstGeom>
            <a:noFill/>
            <a:ln cap="flat" cmpd="sng" w="2857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36"/>
            <p:cNvCxnSpPr>
              <a:stCxn id="1005" idx="0"/>
              <a:endCxn id="1020" idx="5"/>
            </p:cNvCxnSpPr>
            <p:nvPr/>
          </p:nvCxnSpPr>
          <p:spPr>
            <a:xfrm flipH="1" rot="10800000">
              <a:off x="6242387" y="889534"/>
              <a:ext cx="690300" cy="575100"/>
            </a:xfrm>
            <a:prstGeom prst="straightConnector1">
              <a:avLst/>
            </a:prstGeom>
            <a:noFill/>
            <a:ln cap="flat" cmpd="sng" w="2857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23" name="Google Shape;1023;p36"/>
            <p:cNvGrpSpPr/>
            <p:nvPr/>
          </p:nvGrpSpPr>
          <p:grpSpPr>
            <a:xfrm>
              <a:off x="5572135" y="400191"/>
              <a:ext cx="1316185" cy="479493"/>
              <a:chOff x="4607850" y="1789559"/>
              <a:chExt cx="1748850" cy="608416"/>
            </a:xfrm>
          </p:grpSpPr>
          <p:sp>
            <p:nvSpPr>
              <p:cNvPr id="1024" name="Google Shape;1024;p36"/>
              <p:cNvSpPr/>
              <p:nvPr/>
            </p:nvSpPr>
            <p:spPr>
              <a:xfrm>
                <a:off x="4748250" y="1789575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6"/>
              <p:cNvSpPr/>
              <p:nvPr/>
            </p:nvSpPr>
            <p:spPr>
              <a:xfrm>
                <a:off x="4798225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6"/>
              <p:cNvSpPr/>
              <p:nvPr/>
            </p:nvSpPr>
            <p:spPr>
              <a:xfrm>
                <a:off x="4798225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6"/>
              <p:cNvSpPr/>
              <p:nvPr/>
            </p:nvSpPr>
            <p:spPr>
              <a:xfrm>
                <a:off x="4798225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6"/>
              <p:cNvSpPr/>
              <p:nvPr/>
            </p:nvSpPr>
            <p:spPr>
              <a:xfrm>
                <a:off x="4798225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6"/>
              <p:cNvSpPr/>
              <p:nvPr/>
            </p:nvSpPr>
            <p:spPr>
              <a:xfrm rot="5400000">
                <a:off x="5033875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6"/>
              <p:cNvSpPr/>
              <p:nvPr/>
            </p:nvSpPr>
            <p:spPr>
              <a:xfrm rot="5400000">
                <a:off x="5033875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6"/>
              <p:cNvSpPr/>
              <p:nvPr/>
            </p:nvSpPr>
            <p:spPr>
              <a:xfrm rot="5400000">
                <a:off x="5033875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6"/>
              <p:cNvSpPr/>
              <p:nvPr/>
            </p:nvSpPr>
            <p:spPr>
              <a:xfrm rot="5400000">
                <a:off x="5033875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6"/>
              <p:cNvSpPr/>
              <p:nvPr/>
            </p:nvSpPr>
            <p:spPr>
              <a:xfrm>
                <a:off x="5272125" y="1789575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6"/>
              <p:cNvSpPr/>
              <p:nvPr/>
            </p:nvSpPr>
            <p:spPr>
              <a:xfrm>
                <a:off x="5322100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6"/>
              <p:cNvSpPr/>
              <p:nvPr/>
            </p:nvSpPr>
            <p:spPr>
              <a:xfrm>
                <a:off x="5322100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6"/>
              <p:cNvSpPr/>
              <p:nvPr/>
            </p:nvSpPr>
            <p:spPr>
              <a:xfrm>
                <a:off x="5322100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6"/>
              <p:cNvSpPr/>
              <p:nvPr/>
            </p:nvSpPr>
            <p:spPr>
              <a:xfrm>
                <a:off x="5322100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6"/>
              <p:cNvSpPr/>
              <p:nvPr/>
            </p:nvSpPr>
            <p:spPr>
              <a:xfrm rot="5400000">
                <a:off x="5557750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6"/>
              <p:cNvSpPr/>
              <p:nvPr/>
            </p:nvSpPr>
            <p:spPr>
              <a:xfrm rot="5400000">
                <a:off x="5557750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6"/>
              <p:cNvSpPr/>
              <p:nvPr/>
            </p:nvSpPr>
            <p:spPr>
              <a:xfrm rot="5400000">
                <a:off x="5557750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6"/>
              <p:cNvSpPr/>
              <p:nvPr/>
            </p:nvSpPr>
            <p:spPr>
              <a:xfrm rot="5400000">
                <a:off x="5557750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6"/>
              <p:cNvSpPr/>
              <p:nvPr/>
            </p:nvSpPr>
            <p:spPr>
              <a:xfrm>
                <a:off x="5796000" y="1789559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6"/>
              <p:cNvSpPr/>
              <p:nvPr/>
            </p:nvSpPr>
            <p:spPr>
              <a:xfrm>
                <a:off x="5845975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6"/>
              <p:cNvSpPr/>
              <p:nvPr/>
            </p:nvSpPr>
            <p:spPr>
              <a:xfrm>
                <a:off x="5845975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6"/>
              <p:cNvSpPr/>
              <p:nvPr/>
            </p:nvSpPr>
            <p:spPr>
              <a:xfrm>
                <a:off x="5845975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6"/>
              <p:cNvSpPr/>
              <p:nvPr/>
            </p:nvSpPr>
            <p:spPr>
              <a:xfrm>
                <a:off x="5845975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6"/>
              <p:cNvSpPr/>
              <p:nvPr/>
            </p:nvSpPr>
            <p:spPr>
              <a:xfrm rot="5400000">
                <a:off x="6081625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6"/>
              <p:cNvSpPr/>
              <p:nvPr/>
            </p:nvSpPr>
            <p:spPr>
              <a:xfrm rot="5400000">
                <a:off x="6081625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6"/>
              <p:cNvSpPr/>
              <p:nvPr/>
            </p:nvSpPr>
            <p:spPr>
              <a:xfrm rot="5400000">
                <a:off x="6081625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6"/>
              <p:cNvSpPr/>
              <p:nvPr/>
            </p:nvSpPr>
            <p:spPr>
              <a:xfrm rot="5400000">
                <a:off x="6081625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1" name="Google Shape;1051;p36"/>
              <p:cNvCxnSpPr/>
              <p:nvPr/>
            </p:nvCxnSpPr>
            <p:spPr>
              <a:xfrm flipH="1">
                <a:off x="4607850" y="2093775"/>
                <a:ext cx="140400" cy="4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2" name="Google Shape;1052;p36"/>
              <p:cNvCxnSpPr>
                <a:stCxn id="1024" idx="3"/>
                <a:endCxn id="1033" idx="1"/>
              </p:cNvCxnSpPr>
              <p:nvPr/>
            </p:nvCxnSpPr>
            <p:spPr>
              <a:xfrm>
                <a:off x="5195850" y="2093775"/>
                <a:ext cx="76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3" name="Google Shape;1053;p36"/>
              <p:cNvCxnSpPr>
                <a:stCxn id="1033" idx="3"/>
                <a:endCxn id="1042" idx="1"/>
              </p:cNvCxnSpPr>
              <p:nvPr/>
            </p:nvCxnSpPr>
            <p:spPr>
              <a:xfrm>
                <a:off x="5719725" y="2093775"/>
                <a:ext cx="76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4" name="Google Shape;1054;p36"/>
              <p:cNvCxnSpPr/>
              <p:nvPr/>
            </p:nvCxnSpPr>
            <p:spPr>
              <a:xfrm>
                <a:off x="6243600" y="2093775"/>
                <a:ext cx="113100" cy="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55" name="Google Shape;1055;p36"/>
            <p:cNvSpPr txBox="1"/>
            <p:nvPr/>
          </p:nvSpPr>
          <p:spPr>
            <a:xfrm>
              <a:off x="5389325" y="0"/>
              <a:ext cx="16818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RMT Architecture</a:t>
              </a:r>
              <a:endParaRPr b="1">
                <a:solidFill>
                  <a:srgbClr val="595959"/>
                </a:solidFill>
              </a:endParaRPr>
            </a:p>
          </p:txBody>
        </p:sp>
      </p:grpSp>
      <p:grpSp>
        <p:nvGrpSpPr>
          <p:cNvPr id="1056" name="Google Shape;1056;p36"/>
          <p:cNvGrpSpPr/>
          <p:nvPr/>
        </p:nvGrpSpPr>
        <p:grpSpPr>
          <a:xfrm>
            <a:off x="4226849" y="2473538"/>
            <a:ext cx="3073589" cy="733911"/>
            <a:chOff x="4226849" y="2473538"/>
            <a:chExt cx="3073589" cy="733911"/>
          </a:xfrm>
        </p:grpSpPr>
        <p:grpSp>
          <p:nvGrpSpPr>
            <p:cNvPr id="1057" name="Google Shape;1057;p36"/>
            <p:cNvGrpSpPr/>
            <p:nvPr/>
          </p:nvGrpSpPr>
          <p:grpSpPr>
            <a:xfrm>
              <a:off x="5511238" y="2473538"/>
              <a:ext cx="1789200" cy="400200"/>
              <a:chOff x="2768200" y="2001163"/>
              <a:chExt cx="1789200" cy="400200"/>
            </a:xfrm>
          </p:grpSpPr>
          <p:sp>
            <p:nvSpPr>
              <p:cNvPr id="1058" name="Google Shape;1058;p36"/>
              <p:cNvSpPr txBox="1"/>
              <p:nvPr/>
            </p:nvSpPr>
            <p:spPr>
              <a:xfrm>
                <a:off x="2768200" y="2001163"/>
                <a:ext cx="1686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595959"/>
                    </a:solidFill>
                  </a:rPr>
                  <a:t>High performance</a:t>
                </a:r>
                <a:endParaRPr>
                  <a:solidFill>
                    <a:srgbClr val="595959"/>
                  </a:solidFill>
                </a:endParaRPr>
              </a:p>
            </p:txBody>
          </p:sp>
          <p:pic>
            <p:nvPicPr>
              <p:cNvPr id="1059" name="Google Shape;1059;p36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256725" y="2050913"/>
                <a:ext cx="300675" cy="300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60" name="Google Shape;1060;p3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226849" y="2571749"/>
              <a:ext cx="690300" cy="635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1" name="Google Shape;1061;p36"/>
          <p:cNvGrpSpPr/>
          <p:nvPr/>
        </p:nvGrpSpPr>
        <p:grpSpPr>
          <a:xfrm>
            <a:off x="6471612" y="3833286"/>
            <a:ext cx="2323653" cy="735601"/>
            <a:chOff x="1360775" y="4180236"/>
            <a:chExt cx="2323653" cy="735601"/>
          </a:xfrm>
        </p:grpSpPr>
        <p:pic>
          <p:nvPicPr>
            <p:cNvPr id="1062" name="Google Shape;1062;p3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859564" y="4180236"/>
              <a:ext cx="661200" cy="252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3" name="Google Shape;1063;p36"/>
            <p:cNvSpPr txBox="1"/>
            <p:nvPr/>
          </p:nvSpPr>
          <p:spPr>
            <a:xfrm>
              <a:off x="2695928" y="4515638"/>
              <a:ext cx="98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</a:rPr>
                <a:t>P4 Target</a:t>
              </a:r>
              <a:endParaRPr>
                <a:solidFill>
                  <a:srgbClr val="595959"/>
                </a:solidFill>
              </a:endParaRPr>
            </a:p>
          </p:txBody>
        </p:sp>
        <p:cxnSp>
          <p:nvCxnSpPr>
            <p:cNvPr id="1064" name="Google Shape;1064;p36"/>
            <p:cNvCxnSpPr>
              <a:stCxn id="1065" idx="3"/>
              <a:endCxn id="1062" idx="1"/>
            </p:cNvCxnSpPr>
            <p:nvPr/>
          </p:nvCxnSpPr>
          <p:spPr>
            <a:xfrm>
              <a:off x="1360775" y="4292300"/>
              <a:ext cx="1498800" cy="1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66" name="Google Shape;1066;p36"/>
          <p:cNvGrpSpPr/>
          <p:nvPr/>
        </p:nvGrpSpPr>
        <p:grpSpPr>
          <a:xfrm>
            <a:off x="3728525" y="3705550"/>
            <a:ext cx="1485600" cy="892875"/>
            <a:chOff x="2829137" y="2778713"/>
            <a:chExt cx="1485600" cy="892875"/>
          </a:xfrm>
        </p:grpSpPr>
        <p:pic>
          <p:nvPicPr>
            <p:cNvPr id="1067" name="Google Shape;1067;p3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332185" y="2778713"/>
              <a:ext cx="479500" cy="4495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8" name="Google Shape;1068;p36"/>
            <p:cNvSpPr txBox="1"/>
            <p:nvPr/>
          </p:nvSpPr>
          <p:spPr>
            <a:xfrm>
              <a:off x="2829137" y="3271388"/>
              <a:ext cx="1485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</a:rPr>
                <a:t>Prog. language</a:t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069" name="Google Shape;1069;p36"/>
          <p:cNvGrpSpPr/>
          <p:nvPr/>
        </p:nvGrpSpPr>
        <p:grpSpPr>
          <a:xfrm>
            <a:off x="4711073" y="3705600"/>
            <a:ext cx="1969744" cy="900362"/>
            <a:chOff x="1669385" y="3454338"/>
            <a:chExt cx="1969744" cy="900362"/>
          </a:xfrm>
        </p:grpSpPr>
        <p:pic>
          <p:nvPicPr>
            <p:cNvPr id="1065" name="Google Shape;1065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950425" y="3454338"/>
              <a:ext cx="479500" cy="4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0" name="Google Shape;1070;p36"/>
            <p:cNvSpPr txBox="1"/>
            <p:nvPr/>
          </p:nvSpPr>
          <p:spPr>
            <a:xfrm>
              <a:off x="2741229" y="3954500"/>
              <a:ext cx="89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</a:rPr>
                <a:t>Compiler</a:t>
              </a:r>
              <a:endParaRPr>
                <a:solidFill>
                  <a:srgbClr val="595959"/>
                </a:solidFill>
              </a:endParaRPr>
            </a:p>
          </p:txBody>
        </p:sp>
        <p:cxnSp>
          <p:nvCxnSpPr>
            <p:cNvPr id="1071" name="Google Shape;1071;p36"/>
            <p:cNvCxnSpPr>
              <a:stCxn id="1067" idx="3"/>
              <a:endCxn id="1065" idx="1"/>
            </p:cNvCxnSpPr>
            <p:nvPr/>
          </p:nvCxnSpPr>
          <p:spPr>
            <a:xfrm>
              <a:off x="1669385" y="3679057"/>
              <a:ext cx="1281000" cy="1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72" name="Google Shape;1072;p36"/>
          <p:cNvGrpSpPr/>
          <p:nvPr/>
        </p:nvGrpSpPr>
        <p:grpSpPr>
          <a:xfrm>
            <a:off x="5511238" y="2494988"/>
            <a:ext cx="3080810" cy="789225"/>
            <a:chOff x="5511238" y="2494988"/>
            <a:chExt cx="3080810" cy="789225"/>
          </a:xfrm>
        </p:grpSpPr>
        <p:grpSp>
          <p:nvGrpSpPr>
            <p:cNvPr id="1073" name="Google Shape;1073;p36"/>
            <p:cNvGrpSpPr/>
            <p:nvPr/>
          </p:nvGrpSpPr>
          <p:grpSpPr>
            <a:xfrm>
              <a:off x="5511238" y="2863275"/>
              <a:ext cx="1789188" cy="400200"/>
              <a:chOff x="2768200" y="2371638"/>
              <a:chExt cx="1789188" cy="400200"/>
            </a:xfrm>
          </p:grpSpPr>
          <p:sp>
            <p:nvSpPr>
              <p:cNvPr id="1074" name="Google Shape;1074;p36"/>
              <p:cNvSpPr txBox="1"/>
              <p:nvPr/>
            </p:nvSpPr>
            <p:spPr>
              <a:xfrm>
                <a:off x="2768200" y="2371638"/>
                <a:ext cx="1686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595959"/>
                    </a:solidFill>
                  </a:rPr>
                  <a:t>Programmability</a:t>
                </a:r>
                <a:endParaRPr>
                  <a:solidFill>
                    <a:srgbClr val="595959"/>
                  </a:solidFill>
                </a:endParaRPr>
              </a:p>
            </p:txBody>
          </p:sp>
          <p:pic>
            <p:nvPicPr>
              <p:cNvPr id="1075" name="Google Shape;1075;p36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256713" y="2421413"/>
                <a:ext cx="300675" cy="300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6" name="Google Shape;1076;p36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722374" y="2494988"/>
              <a:ext cx="869674" cy="789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7" name="Google Shape;1077;p36"/>
          <p:cNvGrpSpPr/>
          <p:nvPr/>
        </p:nvGrpSpPr>
        <p:grpSpPr>
          <a:xfrm>
            <a:off x="-385075" y="879769"/>
            <a:ext cx="4105500" cy="2470966"/>
            <a:chOff x="4724400" y="2297425"/>
            <a:chExt cx="4105500" cy="2819450"/>
          </a:xfrm>
        </p:grpSpPr>
        <p:sp>
          <p:nvSpPr>
            <p:cNvPr id="1078" name="Google Shape;1078;p36"/>
            <p:cNvSpPr/>
            <p:nvPr/>
          </p:nvSpPr>
          <p:spPr>
            <a:xfrm>
              <a:off x="4724400" y="2505075"/>
              <a:ext cx="4105500" cy="2611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6"/>
            <p:cNvSpPr txBox="1"/>
            <p:nvPr/>
          </p:nvSpPr>
          <p:spPr>
            <a:xfrm>
              <a:off x="5443650" y="2297425"/>
              <a:ext cx="2667000" cy="4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Software Defined Networking</a:t>
              </a:r>
              <a:endParaRPr b="1"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5039760" y="1384278"/>
            <a:ext cx="3552294" cy="479500"/>
            <a:chOff x="662885" y="1494428"/>
            <a:chExt cx="3552294" cy="479500"/>
          </a:xfrm>
        </p:grpSpPr>
        <p:grpSp>
          <p:nvGrpSpPr>
            <p:cNvPr id="1085" name="Google Shape;1085;p37"/>
            <p:cNvGrpSpPr/>
            <p:nvPr/>
          </p:nvGrpSpPr>
          <p:grpSpPr>
            <a:xfrm>
              <a:off x="662885" y="1494428"/>
              <a:ext cx="3552294" cy="479500"/>
              <a:chOff x="645822" y="2935553"/>
              <a:chExt cx="3552294" cy="479500"/>
            </a:xfrm>
          </p:grpSpPr>
          <p:pic>
            <p:nvPicPr>
              <p:cNvPr id="1086" name="Google Shape;1086;p3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45822" y="3079800"/>
                <a:ext cx="479500" cy="1980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7" name="Google Shape;1087;p3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08688" y="3015909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88" name="Google Shape;1088;p37"/>
              <p:cNvCxnSpPr>
                <a:stCxn id="1086" idx="3"/>
                <a:endCxn id="1087" idx="1"/>
              </p:cNvCxnSpPr>
              <p:nvPr/>
            </p:nvCxnSpPr>
            <p:spPr>
              <a:xfrm>
                <a:off x="1125322" y="3178801"/>
                <a:ext cx="483300" cy="4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1089" name="Google Shape;1089;p3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755588" y="3008347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0" name="Google Shape;1090;p3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718616" y="2935553"/>
                <a:ext cx="479500" cy="479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091" name="Google Shape;1091;p37"/>
            <p:cNvCxnSpPr>
              <a:stCxn id="1087" idx="3"/>
              <a:endCxn id="1089" idx="1"/>
            </p:cNvCxnSpPr>
            <p:nvPr/>
          </p:nvCxnSpPr>
          <p:spPr>
            <a:xfrm flipH="1" rot="10800000">
              <a:off x="2105273" y="1734260"/>
              <a:ext cx="667500" cy="75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37"/>
            <p:cNvCxnSpPr>
              <a:stCxn id="1089" idx="3"/>
              <a:endCxn id="1090" idx="1"/>
            </p:cNvCxnSpPr>
            <p:nvPr/>
          </p:nvCxnSpPr>
          <p:spPr>
            <a:xfrm>
              <a:off x="3252173" y="1734197"/>
              <a:ext cx="483600" cy="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93" name="Google Shape;1093;p37"/>
          <p:cNvGrpSpPr/>
          <p:nvPr/>
        </p:nvGrpSpPr>
        <p:grpSpPr>
          <a:xfrm>
            <a:off x="3720425" y="1798585"/>
            <a:ext cx="5302200" cy="3200315"/>
            <a:chOff x="3720425" y="1798585"/>
            <a:chExt cx="5302200" cy="3200315"/>
          </a:xfrm>
        </p:grpSpPr>
        <p:sp>
          <p:nvSpPr>
            <p:cNvPr id="1094" name="Google Shape;1094;p37"/>
            <p:cNvSpPr/>
            <p:nvPr/>
          </p:nvSpPr>
          <p:spPr>
            <a:xfrm>
              <a:off x="3720425" y="2379900"/>
              <a:ext cx="5302200" cy="2619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5" name="Google Shape;1095;p37"/>
            <p:cNvCxnSpPr>
              <a:endCxn id="1087" idx="2"/>
            </p:cNvCxnSpPr>
            <p:nvPr/>
          </p:nvCxnSpPr>
          <p:spPr>
            <a:xfrm rot="10800000">
              <a:off x="6242387" y="1798585"/>
              <a:ext cx="8100" cy="560400"/>
            </a:xfrm>
            <a:prstGeom prst="straightConnector1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96" name="Google Shape;1096;p37"/>
          <p:cNvSpPr/>
          <p:nvPr/>
        </p:nvSpPr>
        <p:spPr>
          <a:xfrm>
            <a:off x="2506600" y="4641550"/>
            <a:ext cx="6523200" cy="36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37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7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37"/>
          <p:cNvSpPr txBox="1"/>
          <p:nvPr/>
        </p:nvSpPr>
        <p:spPr>
          <a:xfrm>
            <a:off x="800200" y="180050"/>
            <a:ext cx="362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Programmable Networks !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1100" name="Google Shape;1100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1" name="Google Shape;1101;p37"/>
          <p:cNvGrpSpPr/>
          <p:nvPr/>
        </p:nvGrpSpPr>
        <p:grpSpPr>
          <a:xfrm>
            <a:off x="5236925" y="0"/>
            <a:ext cx="1986600" cy="1464635"/>
            <a:chOff x="5236925" y="0"/>
            <a:chExt cx="1986600" cy="1464635"/>
          </a:xfrm>
        </p:grpSpPr>
        <p:sp>
          <p:nvSpPr>
            <p:cNvPr id="1102" name="Google Shape;1102;p37"/>
            <p:cNvSpPr/>
            <p:nvPr/>
          </p:nvSpPr>
          <p:spPr>
            <a:xfrm>
              <a:off x="5236925" y="26825"/>
              <a:ext cx="1986600" cy="1010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3" name="Google Shape;1103;p37"/>
            <p:cNvCxnSpPr>
              <a:stCxn id="1102" idx="3"/>
              <a:endCxn id="1087" idx="0"/>
            </p:cNvCxnSpPr>
            <p:nvPr/>
          </p:nvCxnSpPr>
          <p:spPr>
            <a:xfrm>
              <a:off x="5527856" y="889511"/>
              <a:ext cx="714600" cy="575100"/>
            </a:xfrm>
            <a:prstGeom prst="straightConnector1">
              <a:avLst/>
            </a:prstGeom>
            <a:noFill/>
            <a:ln cap="flat" cmpd="sng" w="2857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37"/>
            <p:cNvCxnSpPr>
              <a:stCxn id="1087" idx="0"/>
              <a:endCxn id="1102" idx="5"/>
            </p:cNvCxnSpPr>
            <p:nvPr/>
          </p:nvCxnSpPr>
          <p:spPr>
            <a:xfrm flipH="1" rot="10800000">
              <a:off x="6242387" y="889534"/>
              <a:ext cx="690300" cy="575100"/>
            </a:xfrm>
            <a:prstGeom prst="straightConnector1">
              <a:avLst/>
            </a:prstGeom>
            <a:noFill/>
            <a:ln cap="flat" cmpd="sng" w="2857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05" name="Google Shape;1105;p37"/>
            <p:cNvGrpSpPr/>
            <p:nvPr/>
          </p:nvGrpSpPr>
          <p:grpSpPr>
            <a:xfrm>
              <a:off x="5572135" y="400191"/>
              <a:ext cx="1316185" cy="479493"/>
              <a:chOff x="4607850" y="1789559"/>
              <a:chExt cx="1748850" cy="608416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4748250" y="1789575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4798225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7"/>
              <p:cNvSpPr/>
              <p:nvPr/>
            </p:nvSpPr>
            <p:spPr>
              <a:xfrm>
                <a:off x="4798225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7"/>
              <p:cNvSpPr/>
              <p:nvPr/>
            </p:nvSpPr>
            <p:spPr>
              <a:xfrm>
                <a:off x="4798225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7"/>
              <p:cNvSpPr/>
              <p:nvPr/>
            </p:nvSpPr>
            <p:spPr>
              <a:xfrm>
                <a:off x="4798225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7"/>
              <p:cNvSpPr/>
              <p:nvPr/>
            </p:nvSpPr>
            <p:spPr>
              <a:xfrm rot="5400000">
                <a:off x="5033875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7"/>
              <p:cNvSpPr/>
              <p:nvPr/>
            </p:nvSpPr>
            <p:spPr>
              <a:xfrm rot="5400000">
                <a:off x="5033875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7"/>
              <p:cNvSpPr/>
              <p:nvPr/>
            </p:nvSpPr>
            <p:spPr>
              <a:xfrm rot="5400000">
                <a:off x="5033875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7"/>
              <p:cNvSpPr/>
              <p:nvPr/>
            </p:nvSpPr>
            <p:spPr>
              <a:xfrm rot="5400000">
                <a:off x="5033875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7"/>
              <p:cNvSpPr/>
              <p:nvPr/>
            </p:nvSpPr>
            <p:spPr>
              <a:xfrm>
                <a:off x="5272125" y="1789575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7"/>
              <p:cNvSpPr/>
              <p:nvPr/>
            </p:nvSpPr>
            <p:spPr>
              <a:xfrm>
                <a:off x="5322100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7"/>
              <p:cNvSpPr/>
              <p:nvPr/>
            </p:nvSpPr>
            <p:spPr>
              <a:xfrm>
                <a:off x="5322100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7"/>
              <p:cNvSpPr/>
              <p:nvPr/>
            </p:nvSpPr>
            <p:spPr>
              <a:xfrm>
                <a:off x="5322100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7"/>
              <p:cNvSpPr/>
              <p:nvPr/>
            </p:nvSpPr>
            <p:spPr>
              <a:xfrm>
                <a:off x="5322100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7"/>
              <p:cNvSpPr/>
              <p:nvPr/>
            </p:nvSpPr>
            <p:spPr>
              <a:xfrm rot="5400000">
                <a:off x="5557750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7"/>
              <p:cNvSpPr/>
              <p:nvPr/>
            </p:nvSpPr>
            <p:spPr>
              <a:xfrm rot="5400000">
                <a:off x="5557750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7"/>
              <p:cNvSpPr/>
              <p:nvPr/>
            </p:nvSpPr>
            <p:spPr>
              <a:xfrm rot="5400000">
                <a:off x="5557750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7"/>
              <p:cNvSpPr/>
              <p:nvPr/>
            </p:nvSpPr>
            <p:spPr>
              <a:xfrm rot="5400000">
                <a:off x="5557750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7"/>
              <p:cNvSpPr/>
              <p:nvPr/>
            </p:nvSpPr>
            <p:spPr>
              <a:xfrm>
                <a:off x="5796000" y="1789559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7"/>
              <p:cNvSpPr/>
              <p:nvPr/>
            </p:nvSpPr>
            <p:spPr>
              <a:xfrm>
                <a:off x="5845975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7"/>
              <p:cNvSpPr/>
              <p:nvPr/>
            </p:nvSpPr>
            <p:spPr>
              <a:xfrm>
                <a:off x="5845975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5845975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5845975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 rot="5400000">
                <a:off x="6081625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 rot="5400000">
                <a:off x="6081625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7"/>
              <p:cNvSpPr/>
              <p:nvPr/>
            </p:nvSpPr>
            <p:spPr>
              <a:xfrm rot="5400000">
                <a:off x="6081625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7"/>
              <p:cNvSpPr/>
              <p:nvPr/>
            </p:nvSpPr>
            <p:spPr>
              <a:xfrm rot="5400000">
                <a:off x="6081625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33" name="Google Shape;1133;p37"/>
              <p:cNvCxnSpPr/>
              <p:nvPr/>
            </p:nvCxnSpPr>
            <p:spPr>
              <a:xfrm flipH="1">
                <a:off x="4607850" y="2093775"/>
                <a:ext cx="140400" cy="4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4" name="Google Shape;1134;p37"/>
              <p:cNvCxnSpPr>
                <a:stCxn id="1106" idx="3"/>
                <a:endCxn id="1115" idx="1"/>
              </p:cNvCxnSpPr>
              <p:nvPr/>
            </p:nvCxnSpPr>
            <p:spPr>
              <a:xfrm>
                <a:off x="5195850" y="2093775"/>
                <a:ext cx="76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5" name="Google Shape;1135;p37"/>
              <p:cNvCxnSpPr>
                <a:stCxn id="1115" idx="3"/>
                <a:endCxn id="1124" idx="1"/>
              </p:cNvCxnSpPr>
              <p:nvPr/>
            </p:nvCxnSpPr>
            <p:spPr>
              <a:xfrm>
                <a:off x="5719725" y="2093775"/>
                <a:ext cx="76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6" name="Google Shape;1136;p37"/>
              <p:cNvCxnSpPr/>
              <p:nvPr/>
            </p:nvCxnSpPr>
            <p:spPr>
              <a:xfrm>
                <a:off x="6243600" y="2093775"/>
                <a:ext cx="113100" cy="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37" name="Google Shape;1137;p37"/>
            <p:cNvSpPr txBox="1"/>
            <p:nvPr/>
          </p:nvSpPr>
          <p:spPr>
            <a:xfrm>
              <a:off x="5389325" y="0"/>
              <a:ext cx="16818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RMT Architecture</a:t>
              </a:r>
              <a:endParaRPr b="1">
                <a:solidFill>
                  <a:srgbClr val="595959"/>
                </a:solidFill>
              </a:endParaRPr>
            </a:p>
          </p:txBody>
        </p:sp>
      </p:grpSp>
      <p:grpSp>
        <p:nvGrpSpPr>
          <p:cNvPr id="1138" name="Google Shape;1138;p37"/>
          <p:cNvGrpSpPr/>
          <p:nvPr/>
        </p:nvGrpSpPr>
        <p:grpSpPr>
          <a:xfrm>
            <a:off x="4226849" y="2473538"/>
            <a:ext cx="3073589" cy="733911"/>
            <a:chOff x="4226849" y="2473538"/>
            <a:chExt cx="3073589" cy="733911"/>
          </a:xfrm>
        </p:grpSpPr>
        <p:grpSp>
          <p:nvGrpSpPr>
            <p:cNvPr id="1139" name="Google Shape;1139;p37"/>
            <p:cNvGrpSpPr/>
            <p:nvPr/>
          </p:nvGrpSpPr>
          <p:grpSpPr>
            <a:xfrm>
              <a:off x="5511238" y="2473538"/>
              <a:ext cx="1789200" cy="400200"/>
              <a:chOff x="2768200" y="2001163"/>
              <a:chExt cx="1789200" cy="400200"/>
            </a:xfrm>
          </p:grpSpPr>
          <p:sp>
            <p:nvSpPr>
              <p:cNvPr id="1140" name="Google Shape;1140;p37"/>
              <p:cNvSpPr txBox="1"/>
              <p:nvPr/>
            </p:nvSpPr>
            <p:spPr>
              <a:xfrm>
                <a:off x="2768200" y="2001163"/>
                <a:ext cx="1686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595959"/>
                    </a:solidFill>
                  </a:rPr>
                  <a:t>High performance</a:t>
                </a:r>
                <a:endParaRPr>
                  <a:solidFill>
                    <a:srgbClr val="595959"/>
                  </a:solidFill>
                </a:endParaRPr>
              </a:p>
            </p:txBody>
          </p:sp>
          <p:pic>
            <p:nvPicPr>
              <p:cNvPr id="1141" name="Google Shape;1141;p3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256725" y="2050913"/>
                <a:ext cx="300675" cy="300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42" name="Google Shape;1142;p3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226849" y="2571749"/>
              <a:ext cx="690300" cy="635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3" name="Google Shape;1143;p37"/>
          <p:cNvGrpSpPr/>
          <p:nvPr/>
        </p:nvGrpSpPr>
        <p:grpSpPr>
          <a:xfrm>
            <a:off x="6471612" y="3833286"/>
            <a:ext cx="2323653" cy="735601"/>
            <a:chOff x="1360775" y="4180236"/>
            <a:chExt cx="2323653" cy="735601"/>
          </a:xfrm>
        </p:grpSpPr>
        <p:pic>
          <p:nvPicPr>
            <p:cNvPr id="1144" name="Google Shape;1144;p3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859564" y="4180236"/>
              <a:ext cx="661200" cy="252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5" name="Google Shape;1145;p37"/>
            <p:cNvSpPr txBox="1"/>
            <p:nvPr/>
          </p:nvSpPr>
          <p:spPr>
            <a:xfrm>
              <a:off x="2695928" y="4515638"/>
              <a:ext cx="98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</a:rPr>
                <a:t>P4 Target</a:t>
              </a:r>
              <a:endParaRPr>
                <a:solidFill>
                  <a:srgbClr val="595959"/>
                </a:solidFill>
              </a:endParaRPr>
            </a:p>
          </p:txBody>
        </p:sp>
        <p:cxnSp>
          <p:nvCxnSpPr>
            <p:cNvPr id="1146" name="Google Shape;1146;p37"/>
            <p:cNvCxnSpPr>
              <a:stCxn id="1147" idx="3"/>
              <a:endCxn id="1144" idx="1"/>
            </p:cNvCxnSpPr>
            <p:nvPr/>
          </p:nvCxnSpPr>
          <p:spPr>
            <a:xfrm>
              <a:off x="1360775" y="4292300"/>
              <a:ext cx="1498800" cy="1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48" name="Google Shape;1148;p37"/>
          <p:cNvGrpSpPr/>
          <p:nvPr/>
        </p:nvGrpSpPr>
        <p:grpSpPr>
          <a:xfrm>
            <a:off x="3728525" y="3705550"/>
            <a:ext cx="1485600" cy="892875"/>
            <a:chOff x="2829137" y="2778713"/>
            <a:chExt cx="1485600" cy="892875"/>
          </a:xfrm>
        </p:grpSpPr>
        <p:pic>
          <p:nvPicPr>
            <p:cNvPr id="1149" name="Google Shape;1149;p3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332185" y="2778713"/>
              <a:ext cx="479500" cy="4495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0" name="Google Shape;1150;p37"/>
            <p:cNvSpPr txBox="1"/>
            <p:nvPr/>
          </p:nvSpPr>
          <p:spPr>
            <a:xfrm>
              <a:off x="2829137" y="3271388"/>
              <a:ext cx="1485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</a:rPr>
                <a:t>Prog. language</a:t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151" name="Google Shape;1151;p37"/>
          <p:cNvGrpSpPr/>
          <p:nvPr/>
        </p:nvGrpSpPr>
        <p:grpSpPr>
          <a:xfrm>
            <a:off x="4711073" y="3705600"/>
            <a:ext cx="1969744" cy="900362"/>
            <a:chOff x="1669385" y="3454338"/>
            <a:chExt cx="1969744" cy="900362"/>
          </a:xfrm>
        </p:grpSpPr>
        <p:pic>
          <p:nvPicPr>
            <p:cNvPr id="1147" name="Google Shape;1147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950425" y="3454338"/>
              <a:ext cx="479500" cy="4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2" name="Google Shape;1152;p37"/>
            <p:cNvSpPr txBox="1"/>
            <p:nvPr/>
          </p:nvSpPr>
          <p:spPr>
            <a:xfrm>
              <a:off x="2741229" y="3954500"/>
              <a:ext cx="89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</a:rPr>
                <a:t>Compiler</a:t>
              </a:r>
              <a:endParaRPr>
                <a:solidFill>
                  <a:srgbClr val="595959"/>
                </a:solidFill>
              </a:endParaRPr>
            </a:p>
          </p:txBody>
        </p:sp>
        <p:cxnSp>
          <p:nvCxnSpPr>
            <p:cNvPr id="1153" name="Google Shape;1153;p37"/>
            <p:cNvCxnSpPr>
              <a:stCxn id="1149" idx="3"/>
              <a:endCxn id="1147" idx="1"/>
            </p:cNvCxnSpPr>
            <p:nvPr/>
          </p:nvCxnSpPr>
          <p:spPr>
            <a:xfrm>
              <a:off x="1669385" y="3679057"/>
              <a:ext cx="1281000" cy="1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54" name="Google Shape;1154;p37"/>
          <p:cNvGrpSpPr/>
          <p:nvPr/>
        </p:nvGrpSpPr>
        <p:grpSpPr>
          <a:xfrm>
            <a:off x="5511238" y="2494988"/>
            <a:ext cx="3080810" cy="789225"/>
            <a:chOff x="5511238" y="2494988"/>
            <a:chExt cx="3080810" cy="789225"/>
          </a:xfrm>
        </p:grpSpPr>
        <p:grpSp>
          <p:nvGrpSpPr>
            <p:cNvPr id="1155" name="Google Shape;1155;p37"/>
            <p:cNvGrpSpPr/>
            <p:nvPr/>
          </p:nvGrpSpPr>
          <p:grpSpPr>
            <a:xfrm>
              <a:off x="5511238" y="2863275"/>
              <a:ext cx="1789188" cy="400200"/>
              <a:chOff x="2768200" y="2371638"/>
              <a:chExt cx="1789188" cy="400200"/>
            </a:xfrm>
          </p:grpSpPr>
          <p:sp>
            <p:nvSpPr>
              <p:cNvPr id="1156" name="Google Shape;1156;p37"/>
              <p:cNvSpPr txBox="1"/>
              <p:nvPr/>
            </p:nvSpPr>
            <p:spPr>
              <a:xfrm>
                <a:off x="2768200" y="2371638"/>
                <a:ext cx="1686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595959"/>
                    </a:solidFill>
                  </a:rPr>
                  <a:t>Programmability</a:t>
                </a:r>
                <a:endParaRPr>
                  <a:solidFill>
                    <a:srgbClr val="595959"/>
                  </a:solidFill>
                </a:endParaRPr>
              </a:p>
            </p:txBody>
          </p:sp>
          <p:pic>
            <p:nvPicPr>
              <p:cNvPr id="1157" name="Google Shape;1157;p3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256713" y="2421413"/>
                <a:ext cx="300675" cy="300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58" name="Google Shape;1158;p37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722374" y="2494988"/>
              <a:ext cx="869674" cy="789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9" name="Google Shape;1159;p37"/>
          <p:cNvGrpSpPr/>
          <p:nvPr/>
        </p:nvGrpSpPr>
        <p:grpSpPr>
          <a:xfrm>
            <a:off x="-385075" y="879769"/>
            <a:ext cx="4105500" cy="2470966"/>
            <a:chOff x="4724400" y="2297425"/>
            <a:chExt cx="4105500" cy="2819450"/>
          </a:xfrm>
        </p:grpSpPr>
        <p:sp>
          <p:nvSpPr>
            <p:cNvPr id="1160" name="Google Shape;1160;p37"/>
            <p:cNvSpPr/>
            <p:nvPr/>
          </p:nvSpPr>
          <p:spPr>
            <a:xfrm>
              <a:off x="4724400" y="2505075"/>
              <a:ext cx="4105500" cy="2611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7"/>
            <p:cNvSpPr txBox="1"/>
            <p:nvPr/>
          </p:nvSpPr>
          <p:spPr>
            <a:xfrm>
              <a:off x="5443650" y="2297425"/>
              <a:ext cx="2667000" cy="4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Software Defined Networking</a:t>
              </a:r>
              <a:endParaRPr b="1">
                <a:solidFill>
                  <a:srgbClr val="595959"/>
                </a:solidFill>
              </a:endParaRPr>
            </a:p>
          </p:txBody>
        </p:sp>
      </p:grpSp>
      <p:grpSp>
        <p:nvGrpSpPr>
          <p:cNvPr id="1162" name="Google Shape;1162;p37"/>
          <p:cNvGrpSpPr/>
          <p:nvPr/>
        </p:nvGrpSpPr>
        <p:grpSpPr>
          <a:xfrm>
            <a:off x="185450" y="1409538"/>
            <a:ext cx="3285125" cy="1943700"/>
            <a:chOff x="5192500" y="2518750"/>
            <a:chExt cx="3285125" cy="1943700"/>
          </a:xfrm>
        </p:grpSpPr>
        <p:cxnSp>
          <p:nvCxnSpPr>
            <p:cNvPr id="1163" name="Google Shape;1163;p37"/>
            <p:cNvCxnSpPr/>
            <p:nvPr/>
          </p:nvCxnSpPr>
          <p:spPr>
            <a:xfrm rot="10800000">
              <a:off x="6781950" y="2798050"/>
              <a:ext cx="0" cy="1664400"/>
            </a:xfrm>
            <a:prstGeom prst="straightConnector1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64" name="Google Shape;1164;p37"/>
            <p:cNvGrpSpPr/>
            <p:nvPr/>
          </p:nvGrpSpPr>
          <p:grpSpPr>
            <a:xfrm>
              <a:off x="5192500" y="2518750"/>
              <a:ext cx="3285125" cy="400200"/>
              <a:chOff x="5192500" y="2518750"/>
              <a:chExt cx="3285125" cy="400200"/>
            </a:xfrm>
          </p:grpSpPr>
          <p:sp>
            <p:nvSpPr>
              <p:cNvPr id="1165" name="Google Shape;1165;p37"/>
              <p:cNvSpPr txBox="1"/>
              <p:nvPr/>
            </p:nvSpPr>
            <p:spPr>
              <a:xfrm>
                <a:off x="5192500" y="2518750"/>
                <a:ext cx="1143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E69138"/>
                    </a:solidFill>
                  </a:rPr>
                  <a:t>Data Plane</a:t>
                </a:r>
                <a:endParaRPr b="1">
                  <a:solidFill>
                    <a:srgbClr val="E69138"/>
                  </a:solidFill>
                </a:endParaRPr>
              </a:p>
            </p:txBody>
          </p:sp>
          <p:sp>
            <p:nvSpPr>
              <p:cNvPr id="1166" name="Google Shape;1166;p37"/>
              <p:cNvSpPr txBox="1"/>
              <p:nvPr/>
            </p:nvSpPr>
            <p:spPr>
              <a:xfrm>
                <a:off x="7134225" y="2518750"/>
                <a:ext cx="1343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0B5394"/>
                    </a:solidFill>
                  </a:rPr>
                  <a:t>Control Plane</a:t>
                </a:r>
                <a:endParaRPr b="1">
                  <a:solidFill>
                    <a:srgbClr val="0B5394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1" name="Google Shape;1171;p38"/>
          <p:cNvGrpSpPr/>
          <p:nvPr/>
        </p:nvGrpSpPr>
        <p:grpSpPr>
          <a:xfrm>
            <a:off x="5039760" y="1384278"/>
            <a:ext cx="3552294" cy="479500"/>
            <a:chOff x="662885" y="1494428"/>
            <a:chExt cx="3552294" cy="479500"/>
          </a:xfrm>
        </p:grpSpPr>
        <p:grpSp>
          <p:nvGrpSpPr>
            <p:cNvPr id="1172" name="Google Shape;1172;p38"/>
            <p:cNvGrpSpPr/>
            <p:nvPr/>
          </p:nvGrpSpPr>
          <p:grpSpPr>
            <a:xfrm>
              <a:off x="662885" y="1494428"/>
              <a:ext cx="3552294" cy="479500"/>
              <a:chOff x="645822" y="2935553"/>
              <a:chExt cx="3552294" cy="479500"/>
            </a:xfrm>
          </p:grpSpPr>
          <p:pic>
            <p:nvPicPr>
              <p:cNvPr id="1173" name="Google Shape;1173;p3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45822" y="3079800"/>
                <a:ext cx="479500" cy="1980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74" name="Google Shape;1174;p3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08688" y="3015909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175" name="Google Shape;1175;p38"/>
              <p:cNvCxnSpPr>
                <a:stCxn id="1173" idx="3"/>
                <a:endCxn id="1174" idx="1"/>
              </p:cNvCxnSpPr>
              <p:nvPr/>
            </p:nvCxnSpPr>
            <p:spPr>
              <a:xfrm>
                <a:off x="1125322" y="3178801"/>
                <a:ext cx="483300" cy="4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1176" name="Google Shape;1176;p3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755588" y="3008347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77" name="Google Shape;1177;p3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718616" y="2935553"/>
                <a:ext cx="479500" cy="479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178" name="Google Shape;1178;p38"/>
            <p:cNvCxnSpPr>
              <a:stCxn id="1174" idx="3"/>
              <a:endCxn id="1176" idx="1"/>
            </p:cNvCxnSpPr>
            <p:nvPr/>
          </p:nvCxnSpPr>
          <p:spPr>
            <a:xfrm flipH="1" rot="10800000">
              <a:off x="2105273" y="1734260"/>
              <a:ext cx="667500" cy="75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38"/>
            <p:cNvCxnSpPr>
              <a:stCxn id="1176" idx="3"/>
              <a:endCxn id="1177" idx="1"/>
            </p:cNvCxnSpPr>
            <p:nvPr/>
          </p:nvCxnSpPr>
          <p:spPr>
            <a:xfrm>
              <a:off x="3252173" y="1734197"/>
              <a:ext cx="483600" cy="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80" name="Google Shape;1180;p38"/>
          <p:cNvGrpSpPr/>
          <p:nvPr/>
        </p:nvGrpSpPr>
        <p:grpSpPr>
          <a:xfrm>
            <a:off x="3720425" y="1798585"/>
            <a:ext cx="5302200" cy="3200315"/>
            <a:chOff x="3720425" y="1798585"/>
            <a:chExt cx="5302200" cy="3200315"/>
          </a:xfrm>
        </p:grpSpPr>
        <p:sp>
          <p:nvSpPr>
            <p:cNvPr id="1181" name="Google Shape;1181;p38"/>
            <p:cNvSpPr/>
            <p:nvPr/>
          </p:nvSpPr>
          <p:spPr>
            <a:xfrm>
              <a:off x="3720425" y="2379900"/>
              <a:ext cx="5302200" cy="2619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2" name="Google Shape;1182;p38"/>
            <p:cNvCxnSpPr>
              <a:endCxn id="1174" idx="2"/>
            </p:cNvCxnSpPr>
            <p:nvPr/>
          </p:nvCxnSpPr>
          <p:spPr>
            <a:xfrm rot="10800000">
              <a:off x="6242387" y="1798585"/>
              <a:ext cx="8100" cy="560400"/>
            </a:xfrm>
            <a:prstGeom prst="straightConnector1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183" name="Google Shape;1183;p38"/>
          <p:cNvSpPr/>
          <p:nvPr/>
        </p:nvSpPr>
        <p:spPr>
          <a:xfrm>
            <a:off x="2506600" y="4641550"/>
            <a:ext cx="6523200" cy="36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38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38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38"/>
          <p:cNvSpPr txBox="1"/>
          <p:nvPr/>
        </p:nvSpPr>
        <p:spPr>
          <a:xfrm>
            <a:off x="800200" y="180050"/>
            <a:ext cx="362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Programmable Networks !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1187" name="Google Shape;1187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8" name="Google Shape;1188;p38"/>
          <p:cNvGrpSpPr/>
          <p:nvPr/>
        </p:nvGrpSpPr>
        <p:grpSpPr>
          <a:xfrm>
            <a:off x="5236925" y="0"/>
            <a:ext cx="1986600" cy="1464635"/>
            <a:chOff x="5236925" y="0"/>
            <a:chExt cx="1986600" cy="1464635"/>
          </a:xfrm>
        </p:grpSpPr>
        <p:sp>
          <p:nvSpPr>
            <p:cNvPr id="1189" name="Google Shape;1189;p38"/>
            <p:cNvSpPr/>
            <p:nvPr/>
          </p:nvSpPr>
          <p:spPr>
            <a:xfrm>
              <a:off x="5236925" y="26825"/>
              <a:ext cx="1986600" cy="1010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90" name="Google Shape;1190;p38"/>
            <p:cNvCxnSpPr>
              <a:stCxn id="1189" idx="3"/>
              <a:endCxn id="1174" idx="0"/>
            </p:cNvCxnSpPr>
            <p:nvPr/>
          </p:nvCxnSpPr>
          <p:spPr>
            <a:xfrm>
              <a:off x="5527856" y="889511"/>
              <a:ext cx="714600" cy="575100"/>
            </a:xfrm>
            <a:prstGeom prst="straightConnector1">
              <a:avLst/>
            </a:prstGeom>
            <a:noFill/>
            <a:ln cap="flat" cmpd="sng" w="2857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1" name="Google Shape;1191;p38"/>
            <p:cNvCxnSpPr>
              <a:stCxn id="1174" idx="0"/>
              <a:endCxn id="1189" idx="5"/>
            </p:cNvCxnSpPr>
            <p:nvPr/>
          </p:nvCxnSpPr>
          <p:spPr>
            <a:xfrm flipH="1" rot="10800000">
              <a:off x="6242387" y="889534"/>
              <a:ext cx="690300" cy="575100"/>
            </a:xfrm>
            <a:prstGeom prst="straightConnector1">
              <a:avLst/>
            </a:prstGeom>
            <a:noFill/>
            <a:ln cap="flat" cmpd="sng" w="2857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92" name="Google Shape;1192;p38"/>
            <p:cNvGrpSpPr/>
            <p:nvPr/>
          </p:nvGrpSpPr>
          <p:grpSpPr>
            <a:xfrm>
              <a:off x="5572135" y="400191"/>
              <a:ext cx="1316185" cy="479493"/>
              <a:chOff x="4607850" y="1789559"/>
              <a:chExt cx="1748850" cy="608416"/>
            </a:xfrm>
          </p:grpSpPr>
          <p:sp>
            <p:nvSpPr>
              <p:cNvPr id="1193" name="Google Shape;1193;p38"/>
              <p:cNvSpPr/>
              <p:nvPr/>
            </p:nvSpPr>
            <p:spPr>
              <a:xfrm>
                <a:off x="4748250" y="1789575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8"/>
              <p:cNvSpPr/>
              <p:nvPr/>
            </p:nvSpPr>
            <p:spPr>
              <a:xfrm>
                <a:off x="4798225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8"/>
              <p:cNvSpPr/>
              <p:nvPr/>
            </p:nvSpPr>
            <p:spPr>
              <a:xfrm>
                <a:off x="4798225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8"/>
              <p:cNvSpPr/>
              <p:nvPr/>
            </p:nvSpPr>
            <p:spPr>
              <a:xfrm>
                <a:off x="4798225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38"/>
              <p:cNvSpPr/>
              <p:nvPr/>
            </p:nvSpPr>
            <p:spPr>
              <a:xfrm>
                <a:off x="4798225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38"/>
              <p:cNvSpPr/>
              <p:nvPr/>
            </p:nvSpPr>
            <p:spPr>
              <a:xfrm rot="5400000">
                <a:off x="5033875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38"/>
              <p:cNvSpPr/>
              <p:nvPr/>
            </p:nvSpPr>
            <p:spPr>
              <a:xfrm rot="5400000">
                <a:off x="5033875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38"/>
              <p:cNvSpPr/>
              <p:nvPr/>
            </p:nvSpPr>
            <p:spPr>
              <a:xfrm rot="5400000">
                <a:off x="5033875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38"/>
              <p:cNvSpPr/>
              <p:nvPr/>
            </p:nvSpPr>
            <p:spPr>
              <a:xfrm rot="5400000">
                <a:off x="5033875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8"/>
              <p:cNvSpPr/>
              <p:nvPr/>
            </p:nvSpPr>
            <p:spPr>
              <a:xfrm>
                <a:off x="5272125" y="1789575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8"/>
              <p:cNvSpPr/>
              <p:nvPr/>
            </p:nvSpPr>
            <p:spPr>
              <a:xfrm>
                <a:off x="5322100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8"/>
              <p:cNvSpPr/>
              <p:nvPr/>
            </p:nvSpPr>
            <p:spPr>
              <a:xfrm>
                <a:off x="5322100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38"/>
              <p:cNvSpPr/>
              <p:nvPr/>
            </p:nvSpPr>
            <p:spPr>
              <a:xfrm>
                <a:off x="5322100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8"/>
              <p:cNvSpPr/>
              <p:nvPr/>
            </p:nvSpPr>
            <p:spPr>
              <a:xfrm>
                <a:off x="5322100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8"/>
              <p:cNvSpPr/>
              <p:nvPr/>
            </p:nvSpPr>
            <p:spPr>
              <a:xfrm rot="5400000">
                <a:off x="5557750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8"/>
              <p:cNvSpPr/>
              <p:nvPr/>
            </p:nvSpPr>
            <p:spPr>
              <a:xfrm rot="5400000">
                <a:off x="5557750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38"/>
              <p:cNvSpPr/>
              <p:nvPr/>
            </p:nvSpPr>
            <p:spPr>
              <a:xfrm rot="5400000">
                <a:off x="5557750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38"/>
              <p:cNvSpPr/>
              <p:nvPr/>
            </p:nvSpPr>
            <p:spPr>
              <a:xfrm rot="5400000">
                <a:off x="5557750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8"/>
              <p:cNvSpPr/>
              <p:nvPr/>
            </p:nvSpPr>
            <p:spPr>
              <a:xfrm>
                <a:off x="5796000" y="1789559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38"/>
              <p:cNvSpPr/>
              <p:nvPr/>
            </p:nvSpPr>
            <p:spPr>
              <a:xfrm>
                <a:off x="5845975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38"/>
              <p:cNvSpPr/>
              <p:nvPr/>
            </p:nvSpPr>
            <p:spPr>
              <a:xfrm>
                <a:off x="5845975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38"/>
              <p:cNvSpPr/>
              <p:nvPr/>
            </p:nvSpPr>
            <p:spPr>
              <a:xfrm>
                <a:off x="5845975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38"/>
              <p:cNvSpPr/>
              <p:nvPr/>
            </p:nvSpPr>
            <p:spPr>
              <a:xfrm>
                <a:off x="5845975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38"/>
              <p:cNvSpPr/>
              <p:nvPr/>
            </p:nvSpPr>
            <p:spPr>
              <a:xfrm rot="5400000">
                <a:off x="6081625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8"/>
              <p:cNvSpPr/>
              <p:nvPr/>
            </p:nvSpPr>
            <p:spPr>
              <a:xfrm rot="5400000">
                <a:off x="6081625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8"/>
              <p:cNvSpPr/>
              <p:nvPr/>
            </p:nvSpPr>
            <p:spPr>
              <a:xfrm rot="5400000">
                <a:off x="6081625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38"/>
              <p:cNvSpPr/>
              <p:nvPr/>
            </p:nvSpPr>
            <p:spPr>
              <a:xfrm rot="5400000">
                <a:off x="6081625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20" name="Google Shape;1220;p38"/>
              <p:cNvCxnSpPr/>
              <p:nvPr/>
            </p:nvCxnSpPr>
            <p:spPr>
              <a:xfrm flipH="1">
                <a:off x="4607850" y="2093775"/>
                <a:ext cx="140400" cy="4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1" name="Google Shape;1221;p38"/>
              <p:cNvCxnSpPr>
                <a:stCxn id="1193" idx="3"/>
                <a:endCxn id="1202" idx="1"/>
              </p:cNvCxnSpPr>
              <p:nvPr/>
            </p:nvCxnSpPr>
            <p:spPr>
              <a:xfrm>
                <a:off x="5195850" y="2093775"/>
                <a:ext cx="76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2" name="Google Shape;1222;p38"/>
              <p:cNvCxnSpPr>
                <a:stCxn id="1202" idx="3"/>
                <a:endCxn id="1211" idx="1"/>
              </p:cNvCxnSpPr>
              <p:nvPr/>
            </p:nvCxnSpPr>
            <p:spPr>
              <a:xfrm>
                <a:off x="5719725" y="2093775"/>
                <a:ext cx="76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3" name="Google Shape;1223;p38"/>
              <p:cNvCxnSpPr/>
              <p:nvPr/>
            </p:nvCxnSpPr>
            <p:spPr>
              <a:xfrm>
                <a:off x="6243600" y="2093775"/>
                <a:ext cx="113100" cy="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24" name="Google Shape;1224;p38"/>
            <p:cNvSpPr txBox="1"/>
            <p:nvPr/>
          </p:nvSpPr>
          <p:spPr>
            <a:xfrm>
              <a:off x="5389325" y="0"/>
              <a:ext cx="16818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RMT Architecture</a:t>
              </a:r>
              <a:endParaRPr b="1">
                <a:solidFill>
                  <a:srgbClr val="595959"/>
                </a:solidFill>
              </a:endParaRPr>
            </a:p>
          </p:txBody>
        </p:sp>
      </p:grpSp>
      <p:grpSp>
        <p:nvGrpSpPr>
          <p:cNvPr id="1225" name="Google Shape;1225;p38"/>
          <p:cNvGrpSpPr/>
          <p:nvPr/>
        </p:nvGrpSpPr>
        <p:grpSpPr>
          <a:xfrm>
            <a:off x="4226849" y="2473538"/>
            <a:ext cx="3073589" cy="733911"/>
            <a:chOff x="4226849" y="2473538"/>
            <a:chExt cx="3073589" cy="733911"/>
          </a:xfrm>
        </p:grpSpPr>
        <p:grpSp>
          <p:nvGrpSpPr>
            <p:cNvPr id="1226" name="Google Shape;1226;p38"/>
            <p:cNvGrpSpPr/>
            <p:nvPr/>
          </p:nvGrpSpPr>
          <p:grpSpPr>
            <a:xfrm>
              <a:off x="5511238" y="2473538"/>
              <a:ext cx="1789200" cy="400200"/>
              <a:chOff x="2768200" y="2001163"/>
              <a:chExt cx="1789200" cy="400200"/>
            </a:xfrm>
          </p:grpSpPr>
          <p:sp>
            <p:nvSpPr>
              <p:cNvPr id="1227" name="Google Shape;1227;p38"/>
              <p:cNvSpPr txBox="1"/>
              <p:nvPr/>
            </p:nvSpPr>
            <p:spPr>
              <a:xfrm>
                <a:off x="2768200" y="2001163"/>
                <a:ext cx="1686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595959"/>
                    </a:solidFill>
                  </a:rPr>
                  <a:t>High performance</a:t>
                </a:r>
                <a:endParaRPr>
                  <a:solidFill>
                    <a:srgbClr val="595959"/>
                  </a:solidFill>
                </a:endParaRPr>
              </a:p>
            </p:txBody>
          </p:sp>
          <p:pic>
            <p:nvPicPr>
              <p:cNvPr id="1228" name="Google Shape;1228;p38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256725" y="2050913"/>
                <a:ext cx="300675" cy="300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29" name="Google Shape;1229;p3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226849" y="2571749"/>
              <a:ext cx="690300" cy="635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0" name="Google Shape;1230;p38"/>
          <p:cNvGrpSpPr/>
          <p:nvPr/>
        </p:nvGrpSpPr>
        <p:grpSpPr>
          <a:xfrm>
            <a:off x="6471612" y="3833286"/>
            <a:ext cx="2323653" cy="735601"/>
            <a:chOff x="1360775" y="4180236"/>
            <a:chExt cx="2323653" cy="735601"/>
          </a:xfrm>
        </p:grpSpPr>
        <p:pic>
          <p:nvPicPr>
            <p:cNvPr id="1231" name="Google Shape;1231;p3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859564" y="4180236"/>
              <a:ext cx="661200" cy="252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2" name="Google Shape;1232;p38"/>
            <p:cNvSpPr txBox="1"/>
            <p:nvPr/>
          </p:nvSpPr>
          <p:spPr>
            <a:xfrm>
              <a:off x="2695928" y="4515638"/>
              <a:ext cx="98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</a:rPr>
                <a:t>P4 Target</a:t>
              </a:r>
              <a:endParaRPr>
                <a:solidFill>
                  <a:srgbClr val="595959"/>
                </a:solidFill>
              </a:endParaRPr>
            </a:p>
          </p:txBody>
        </p:sp>
        <p:cxnSp>
          <p:nvCxnSpPr>
            <p:cNvPr id="1233" name="Google Shape;1233;p38"/>
            <p:cNvCxnSpPr>
              <a:stCxn id="1234" idx="3"/>
              <a:endCxn id="1231" idx="1"/>
            </p:cNvCxnSpPr>
            <p:nvPr/>
          </p:nvCxnSpPr>
          <p:spPr>
            <a:xfrm>
              <a:off x="1360775" y="4292300"/>
              <a:ext cx="1498800" cy="1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35" name="Google Shape;1235;p38"/>
          <p:cNvGrpSpPr/>
          <p:nvPr/>
        </p:nvGrpSpPr>
        <p:grpSpPr>
          <a:xfrm>
            <a:off x="3728525" y="3705550"/>
            <a:ext cx="1485600" cy="892875"/>
            <a:chOff x="2829137" y="2778713"/>
            <a:chExt cx="1485600" cy="892875"/>
          </a:xfrm>
        </p:grpSpPr>
        <p:pic>
          <p:nvPicPr>
            <p:cNvPr id="1236" name="Google Shape;1236;p3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332185" y="2778713"/>
              <a:ext cx="479500" cy="4495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7" name="Google Shape;1237;p38"/>
            <p:cNvSpPr txBox="1"/>
            <p:nvPr/>
          </p:nvSpPr>
          <p:spPr>
            <a:xfrm>
              <a:off x="2829137" y="3271388"/>
              <a:ext cx="1485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</a:rPr>
                <a:t>Prog. language</a:t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238" name="Google Shape;1238;p38"/>
          <p:cNvGrpSpPr/>
          <p:nvPr/>
        </p:nvGrpSpPr>
        <p:grpSpPr>
          <a:xfrm>
            <a:off x="4711073" y="3705600"/>
            <a:ext cx="1969744" cy="900362"/>
            <a:chOff x="1669385" y="3454338"/>
            <a:chExt cx="1969744" cy="900362"/>
          </a:xfrm>
        </p:grpSpPr>
        <p:pic>
          <p:nvPicPr>
            <p:cNvPr id="1234" name="Google Shape;1234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950425" y="3454338"/>
              <a:ext cx="479500" cy="4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9" name="Google Shape;1239;p38"/>
            <p:cNvSpPr txBox="1"/>
            <p:nvPr/>
          </p:nvSpPr>
          <p:spPr>
            <a:xfrm>
              <a:off x="2741229" y="3954500"/>
              <a:ext cx="89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</a:rPr>
                <a:t>Compiler</a:t>
              </a:r>
              <a:endParaRPr>
                <a:solidFill>
                  <a:srgbClr val="595959"/>
                </a:solidFill>
              </a:endParaRPr>
            </a:p>
          </p:txBody>
        </p:sp>
        <p:cxnSp>
          <p:nvCxnSpPr>
            <p:cNvPr id="1240" name="Google Shape;1240;p38"/>
            <p:cNvCxnSpPr>
              <a:stCxn id="1236" idx="3"/>
              <a:endCxn id="1234" idx="1"/>
            </p:cNvCxnSpPr>
            <p:nvPr/>
          </p:nvCxnSpPr>
          <p:spPr>
            <a:xfrm>
              <a:off x="1669385" y="3679057"/>
              <a:ext cx="1281000" cy="1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41" name="Google Shape;1241;p38"/>
          <p:cNvGrpSpPr/>
          <p:nvPr/>
        </p:nvGrpSpPr>
        <p:grpSpPr>
          <a:xfrm>
            <a:off x="5511238" y="2494988"/>
            <a:ext cx="3080810" cy="789225"/>
            <a:chOff x="5511238" y="2494988"/>
            <a:chExt cx="3080810" cy="789225"/>
          </a:xfrm>
        </p:grpSpPr>
        <p:grpSp>
          <p:nvGrpSpPr>
            <p:cNvPr id="1242" name="Google Shape;1242;p38"/>
            <p:cNvGrpSpPr/>
            <p:nvPr/>
          </p:nvGrpSpPr>
          <p:grpSpPr>
            <a:xfrm>
              <a:off x="5511238" y="2863275"/>
              <a:ext cx="1789188" cy="400200"/>
              <a:chOff x="2768200" y="2371638"/>
              <a:chExt cx="1789188" cy="400200"/>
            </a:xfrm>
          </p:grpSpPr>
          <p:sp>
            <p:nvSpPr>
              <p:cNvPr id="1243" name="Google Shape;1243;p38"/>
              <p:cNvSpPr txBox="1"/>
              <p:nvPr/>
            </p:nvSpPr>
            <p:spPr>
              <a:xfrm>
                <a:off x="2768200" y="2371638"/>
                <a:ext cx="1686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595959"/>
                    </a:solidFill>
                  </a:rPr>
                  <a:t>Programmability</a:t>
                </a:r>
                <a:endParaRPr>
                  <a:solidFill>
                    <a:srgbClr val="595959"/>
                  </a:solidFill>
                </a:endParaRPr>
              </a:p>
            </p:txBody>
          </p:sp>
          <p:pic>
            <p:nvPicPr>
              <p:cNvPr id="1244" name="Google Shape;1244;p38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256713" y="2421413"/>
                <a:ext cx="300675" cy="300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45" name="Google Shape;1245;p38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722374" y="2494988"/>
              <a:ext cx="869674" cy="789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6" name="Google Shape;1246;p38"/>
          <p:cNvGrpSpPr/>
          <p:nvPr/>
        </p:nvGrpSpPr>
        <p:grpSpPr>
          <a:xfrm>
            <a:off x="-385075" y="879769"/>
            <a:ext cx="4105500" cy="2470966"/>
            <a:chOff x="4724400" y="2297425"/>
            <a:chExt cx="4105500" cy="2819450"/>
          </a:xfrm>
        </p:grpSpPr>
        <p:sp>
          <p:nvSpPr>
            <p:cNvPr id="1247" name="Google Shape;1247;p38"/>
            <p:cNvSpPr/>
            <p:nvPr/>
          </p:nvSpPr>
          <p:spPr>
            <a:xfrm>
              <a:off x="4724400" y="2505075"/>
              <a:ext cx="4105500" cy="2611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8"/>
            <p:cNvSpPr txBox="1"/>
            <p:nvPr/>
          </p:nvSpPr>
          <p:spPr>
            <a:xfrm>
              <a:off x="5443650" y="2297425"/>
              <a:ext cx="2667000" cy="4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Software Defined Networking</a:t>
              </a:r>
              <a:endParaRPr b="1">
                <a:solidFill>
                  <a:srgbClr val="595959"/>
                </a:solidFill>
              </a:endParaRPr>
            </a:p>
          </p:txBody>
        </p:sp>
      </p:grpSp>
      <p:grpSp>
        <p:nvGrpSpPr>
          <p:cNvPr id="1249" name="Google Shape;1249;p38"/>
          <p:cNvGrpSpPr/>
          <p:nvPr/>
        </p:nvGrpSpPr>
        <p:grpSpPr>
          <a:xfrm>
            <a:off x="185450" y="1409538"/>
            <a:ext cx="3285125" cy="1943700"/>
            <a:chOff x="5192500" y="2518750"/>
            <a:chExt cx="3285125" cy="1943700"/>
          </a:xfrm>
        </p:grpSpPr>
        <p:cxnSp>
          <p:nvCxnSpPr>
            <p:cNvPr id="1250" name="Google Shape;1250;p38"/>
            <p:cNvCxnSpPr/>
            <p:nvPr/>
          </p:nvCxnSpPr>
          <p:spPr>
            <a:xfrm rot="10800000">
              <a:off x="6781950" y="2798050"/>
              <a:ext cx="0" cy="1664400"/>
            </a:xfrm>
            <a:prstGeom prst="straightConnector1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51" name="Google Shape;1251;p38"/>
            <p:cNvGrpSpPr/>
            <p:nvPr/>
          </p:nvGrpSpPr>
          <p:grpSpPr>
            <a:xfrm>
              <a:off x="5192500" y="2518750"/>
              <a:ext cx="3285125" cy="400200"/>
              <a:chOff x="5192500" y="2518750"/>
              <a:chExt cx="3285125" cy="400200"/>
            </a:xfrm>
          </p:grpSpPr>
          <p:sp>
            <p:nvSpPr>
              <p:cNvPr id="1252" name="Google Shape;1252;p38"/>
              <p:cNvSpPr txBox="1"/>
              <p:nvPr/>
            </p:nvSpPr>
            <p:spPr>
              <a:xfrm>
                <a:off x="5192500" y="2518750"/>
                <a:ext cx="1143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E69138"/>
                    </a:solidFill>
                  </a:rPr>
                  <a:t>Data Plane</a:t>
                </a:r>
                <a:endParaRPr b="1">
                  <a:solidFill>
                    <a:srgbClr val="E69138"/>
                  </a:solidFill>
                </a:endParaRPr>
              </a:p>
            </p:txBody>
          </p:sp>
          <p:sp>
            <p:nvSpPr>
              <p:cNvPr id="1253" name="Google Shape;1253;p38"/>
              <p:cNvSpPr txBox="1"/>
              <p:nvPr/>
            </p:nvSpPr>
            <p:spPr>
              <a:xfrm>
                <a:off x="7134225" y="2518750"/>
                <a:ext cx="1343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0B5394"/>
                    </a:solidFill>
                  </a:rPr>
                  <a:t>Control Plane</a:t>
                </a:r>
                <a:endParaRPr b="1">
                  <a:solidFill>
                    <a:srgbClr val="0B5394"/>
                  </a:solidFill>
                </a:endParaRPr>
              </a:p>
            </p:txBody>
          </p:sp>
        </p:grpSp>
      </p:grpSp>
      <p:grpSp>
        <p:nvGrpSpPr>
          <p:cNvPr id="1254" name="Google Shape;1254;p38"/>
          <p:cNvGrpSpPr/>
          <p:nvPr/>
        </p:nvGrpSpPr>
        <p:grpSpPr>
          <a:xfrm>
            <a:off x="147138" y="1989740"/>
            <a:ext cx="1219625" cy="1547438"/>
            <a:chOff x="5095363" y="3208915"/>
            <a:chExt cx="1219625" cy="1547438"/>
          </a:xfrm>
        </p:grpSpPr>
        <p:pic>
          <p:nvPicPr>
            <p:cNvPr id="1255" name="Google Shape;1255;p38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5095363" y="3536728"/>
              <a:ext cx="1219625" cy="1219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6" name="Google Shape;1256;p3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5095375" y="3208915"/>
              <a:ext cx="1219600" cy="3673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1" name="Google Shape;1261;p39"/>
          <p:cNvGrpSpPr/>
          <p:nvPr/>
        </p:nvGrpSpPr>
        <p:grpSpPr>
          <a:xfrm>
            <a:off x="5039760" y="1384278"/>
            <a:ext cx="3552294" cy="479500"/>
            <a:chOff x="662885" y="1494428"/>
            <a:chExt cx="3552294" cy="479500"/>
          </a:xfrm>
        </p:grpSpPr>
        <p:grpSp>
          <p:nvGrpSpPr>
            <p:cNvPr id="1262" name="Google Shape;1262;p39"/>
            <p:cNvGrpSpPr/>
            <p:nvPr/>
          </p:nvGrpSpPr>
          <p:grpSpPr>
            <a:xfrm>
              <a:off x="662885" y="1494428"/>
              <a:ext cx="3552294" cy="479500"/>
              <a:chOff x="645822" y="2935553"/>
              <a:chExt cx="3552294" cy="479500"/>
            </a:xfrm>
          </p:grpSpPr>
          <p:pic>
            <p:nvPicPr>
              <p:cNvPr id="1263" name="Google Shape;1263;p3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45822" y="3079800"/>
                <a:ext cx="479500" cy="1980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4" name="Google Shape;1264;p3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08688" y="3015909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265" name="Google Shape;1265;p39"/>
              <p:cNvCxnSpPr>
                <a:stCxn id="1263" idx="3"/>
                <a:endCxn id="1264" idx="1"/>
              </p:cNvCxnSpPr>
              <p:nvPr/>
            </p:nvCxnSpPr>
            <p:spPr>
              <a:xfrm>
                <a:off x="1125322" y="3178801"/>
                <a:ext cx="483300" cy="4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1266" name="Google Shape;1266;p3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755588" y="3008347"/>
                <a:ext cx="479523" cy="33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7" name="Google Shape;1267;p39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718616" y="2935553"/>
                <a:ext cx="479500" cy="479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268" name="Google Shape;1268;p39"/>
            <p:cNvCxnSpPr>
              <a:stCxn id="1264" idx="3"/>
              <a:endCxn id="1266" idx="1"/>
            </p:cNvCxnSpPr>
            <p:nvPr/>
          </p:nvCxnSpPr>
          <p:spPr>
            <a:xfrm flipH="1" rot="10800000">
              <a:off x="2105273" y="1734260"/>
              <a:ext cx="667500" cy="75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39"/>
            <p:cNvCxnSpPr>
              <a:stCxn id="1266" idx="3"/>
              <a:endCxn id="1267" idx="1"/>
            </p:cNvCxnSpPr>
            <p:nvPr/>
          </p:nvCxnSpPr>
          <p:spPr>
            <a:xfrm>
              <a:off x="3252173" y="1734197"/>
              <a:ext cx="483600" cy="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70" name="Google Shape;1270;p39"/>
          <p:cNvGrpSpPr/>
          <p:nvPr/>
        </p:nvGrpSpPr>
        <p:grpSpPr>
          <a:xfrm>
            <a:off x="3720425" y="1798585"/>
            <a:ext cx="5302200" cy="3200315"/>
            <a:chOff x="3720425" y="1798585"/>
            <a:chExt cx="5302200" cy="3200315"/>
          </a:xfrm>
        </p:grpSpPr>
        <p:sp>
          <p:nvSpPr>
            <p:cNvPr id="1271" name="Google Shape;1271;p39"/>
            <p:cNvSpPr/>
            <p:nvPr/>
          </p:nvSpPr>
          <p:spPr>
            <a:xfrm>
              <a:off x="3720425" y="2379900"/>
              <a:ext cx="5302200" cy="2619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2" name="Google Shape;1272;p39"/>
            <p:cNvCxnSpPr>
              <a:endCxn id="1264" idx="2"/>
            </p:cNvCxnSpPr>
            <p:nvPr/>
          </p:nvCxnSpPr>
          <p:spPr>
            <a:xfrm rot="10800000">
              <a:off x="6242387" y="1798585"/>
              <a:ext cx="8100" cy="560400"/>
            </a:xfrm>
            <a:prstGeom prst="straightConnector1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273" name="Google Shape;1273;p39"/>
          <p:cNvSpPr/>
          <p:nvPr/>
        </p:nvSpPr>
        <p:spPr>
          <a:xfrm>
            <a:off x="2506600" y="4641550"/>
            <a:ext cx="6523200" cy="36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39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39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39"/>
          <p:cNvSpPr txBox="1"/>
          <p:nvPr/>
        </p:nvSpPr>
        <p:spPr>
          <a:xfrm>
            <a:off x="800200" y="180050"/>
            <a:ext cx="362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Programmable Networks !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1277" name="Google Shape;1277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8" name="Google Shape;1278;p39"/>
          <p:cNvGrpSpPr/>
          <p:nvPr/>
        </p:nvGrpSpPr>
        <p:grpSpPr>
          <a:xfrm>
            <a:off x="5236925" y="0"/>
            <a:ext cx="1986600" cy="1464635"/>
            <a:chOff x="5236925" y="0"/>
            <a:chExt cx="1986600" cy="1464635"/>
          </a:xfrm>
        </p:grpSpPr>
        <p:sp>
          <p:nvSpPr>
            <p:cNvPr id="1279" name="Google Shape;1279;p39"/>
            <p:cNvSpPr/>
            <p:nvPr/>
          </p:nvSpPr>
          <p:spPr>
            <a:xfrm>
              <a:off x="5236925" y="26825"/>
              <a:ext cx="1986600" cy="1010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80" name="Google Shape;1280;p39"/>
            <p:cNvCxnSpPr>
              <a:stCxn id="1279" idx="3"/>
              <a:endCxn id="1264" idx="0"/>
            </p:cNvCxnSpPr>
            <p:nvPr/>
          </p:nvCxnSpPr>
          <p:spPr>
            <a:xfrm>
              <a:off x="5527856" y="889511"/>
              <a:ext cx="714600" cy="575100"/>
            </a:xfrm>
            <a:prstGeom prst="straightConnector1">
              <a:avLst/>
            </a:prstGeom>
            <a:noFill/>
            <a:ln cap="flat" cmpd="sng" w="2857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39"/>
            <p:cNvCxnSpPr>
              <a:stCxn id="1264" idx="0"/>
              <a:endCxn id="1279" idx="5"/>
            </p:cNvCxnSpPr>
            <p:nvPr/>
          </p:nvCxnSpPr>
          <p:spPr>
            <a:xfrm flipH="1" rot="10800000">
              <a:off x="6242387" y="889534"/>
              <a:ext cx="690300" cy="575100"/>
            </a:xfrm>
            <a:prstGeom prst="straightConnector1">
              <a:avLst/>
            </a:prstGeom>
            <a:noFill/>
            <a:ln cap="flat" cmpd="sng" w="2857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82" name="Google Shape;1282;p39"/>
            <p:cNvGrpSpPr/>
            <p:nvPr/>
          </p:nvGrpSpPr>
          <p:grpSpPr>
            <a:xfrm>
              <a:off x="5572135" y="400191"/>
              <a:ext cx="1316185" cy="479493"/>
              <a:chOff x="4607850" y="1789559"/>
              <a:chExt cx="1748850" cy="608416"/>
            </a:xfrm>
          </p:grpSpPr>
          <p:sp>
            <p:nvSpPr>
              <p:cNvPr id="1283" name="Google Shape;1283;p39"/>
              <p:cNvSpPr/>
              <p:nvPr/>
            </p:nvSpPr>
            <p:spPr>
              <a:xfrm>
                <a:off x="4748250" y="1789575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9"/>
              <p:cNvSpPr/>
              <p:nvPr/>
            </p:nvSpPr>
            <p:spPr>
              <a:xfrm>
                <a:off x="4798225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9"/>
              <p:cNvSpPr/>
              <p:nvPr/>
            </p:nvSpPr>
            <p:spPr>
              <a:xfrm>
                <a:off x="4798225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9"/>
              <p:cNvSpPr/>
              <p:nvPr/>
            </p:nvSpPr>
            <p:spPr>
              <a:xfrm>
                <a:off x="4798225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9"/>
              <p:cNvSpPr/>
              <p:nvPr/>
            </p:nvSpPr>
            <p:spPr>
              <a:xfrm>
                <a:off x="4798225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9"/>
              <p:cNvSpPr/>
              <p:nvPr/>
            </p:nvSpPr>
            <p:spPr>
              <a:xfrm rot="5400000">
                <a:off x="5033875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9"/>
              <p:cNvSpPr/>
              <p:nvPr/>
            </p:nvSpPr>
            <p:spPr>
              <a:xfrm rot="5400000">
                <a:off x="5033875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9"/>
              <p:cNvSpPr/>
              <p:nvPr/>
            </p:nvSpPr>
            <p:spPr>
              <a:xfrm rot="5400000">
                <a:off x="5033875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39"/>
              <p:cNvSpPr/>
              <p:nvPr/>
            </p:nvSpPr>
            <p:spPr>
              <a:xfrm rot="5400000">
                <a:off x="5033875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39"/>
              <p:cNvSpPr/>
              <p:nvPr/>
            </p:nvSpPr>
            <p:spPr>
              <a:xfrm>
                <a:off x="5272125" y="1789575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39"/>
              <p:cNvSpPr/>
              <p:nvPr/>
            </p:nvSpPr>
            <p:spPr>
              <a:xfrm>
                <a:off x="5322100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39"/>
              <p:cNvSpPr/>
              <p:nvPr/>
            </p:nvSpPr>
            <p:spPr>
              <a:xfrm>
                <a:off x="5322100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39"/>
              <p:cNvSpPr/>
              <p:nvPr/>
            </p:nvSpPr>
            <p:spPr>
              <a:xfrm>
                <a:off x="5322100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9"/>
              <p:cNvSpPr/>
              <p:nvPr/>
            </p:nvSpPr>
            <p:spPr>
              <a:xfrm>
                <a:off x="5322100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9"/>
              <p:cNvSpPr/>
              <p:nvPr/>
            </p:nvSpPr>
            <p:spPr>
              <a:xfrm rot="5400000">
                <a:off x="5557750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9"/>
              <p:cNvSpPr/>
              <p:nvPr/>
            </p:nvSpPr>
            <p:spPr>
              <a:xfrm rot="5400000">
                <a:off x="5557750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9"/>
              <p:cNvSpPr/>
              <p:nvPr/>
            </p:nvSpPr>
            <p:spPr>
              <a:xfrm rot="5400000">
                <a:off x="5557750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9"/>
              <p:cNvSpPr/>
              <p:nvPr/>
            </p:nvSpPr>
            <p:spPr>
              <a:xfrm rot="5400000">
                <a:off x="5557750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9"/>
              <p:cNvSpPr/>
              <p:nvPr/>
            </p:nvSpPr>
            <p:spPr>
              <a:xfrm>
                <a:off x="5796000" y="1789559"/>
                <a:ext cx="447600" cy="6084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9"/>
              <p:cNvSpPr/>
              <p:nvPr/>
            </p:nvSpPr>
            <p:spPr>
              <a:xfrm>
                <a:off x="5845975" y="186215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9"/>
              <p:cNvSpPr/>
              <p:nvPr/>
            </p:nvSpPr>
            <p:spPr>
              <a:xfrm>
                <a:off x="5845975" y="198597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9"/>
              <p:cNvSpPr/>
              <p:nvPr/>
            </p:nvSpPr>
            <p:spPr>
              <a:xfrm>
                <a:off x="5845975" y="2109800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9"/>
              <p:cNvSpPr/>
              <p:nvPr/>
            </p:nvSpPr>
            <p:spPr>
              <a:xfrm>
                <a:off x="5845975" y="2233625"/>
                <a:ext cx="180900" cy="85800"/>
              </a:xfrm>
              <a:prstGeom prst="rect">
                <a:avLst/>
              </a:prstGeom>
              <a:solidFill>
                <a:srgbClr val="3D85C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9"/>
              <p:cNvSpPr/>
              <p:nvPr/>
            </p:nvSpPr>
            <p:spPr>
              <a:xfrm rot="5400000">
                <a:off x="6081625" y="186515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39"/>
              <p:cNvSpPr/>
              <p:nvPr/>
            </p:nvSpPr>
            <p:spPr>
              <a:xfrm rot="5400000">
                <a:off x="6081625" y="198897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9"/>
              <p:cNvSpPr/>
              <p:nvPr/>
            </p:nvSpPr>
            <p:spPr>
              <a:xfrm rot="5400000">
                <a:off x="6081625" y="2112800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9"/>
              <p:cNvSpPr/>
              <p:nvPr/>
            </p:nvSpPr>
            <p:spPr>
              <a:xfrm rot="5400000">
                <a:off x="6081625" y="2239625"/>
                <a:ext cx="91800" cy="79800"/>
              </a:xfrm>
              <a:prstGeom prst="trapezoid">
                <a:avLst>
                  <a:gd fmla="val 25000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10" name="Google Shape;1310;p39"/>
              <p:cNvCxnSpPr/>
              <p:nvPr/>
            </p:nvCxnSpPr>
            <p:spPr>
              <a:xfrm flipH="1">
                <a:off x="4607850" y="2093775"/>
                <a:ext cx="140400" cy="4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1" name="Google Shape;1311;p39"/>
              <p:cNvCxnSpPr>
                <a:stCxn id="1283" idx="3"/>
                <a:endCxn id="1292" idx="1"/>
              </p:cNvCxnSpPr>
              <p:nvPr/>
            </p:nvCxnSpPr>
            <p:spPr>
              <a:xfrm>
                <a:off x="5195850" y="2093775"/>
                <a:ext cx="76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2" name="Google Shape;1312;p39"/>
              <p:cNvCxnSpPr>
                <a:stCxn id="1292" idx="3"/>
                <a:endCxn id="1301" idx="1"/>
              </p:cNvCxnSpPr>
              <p:nvPr/>
            </p:nvCxnSpPr>
            <p:spPr>
              <a:xfrm>
                <a:off x="5719725" y="2093775"/>
                <a:ext cx="76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3" name="Google Shape;1313;p39"/>
              <p:cNvCxnSpPr/>
              <p:nvPr/>
            </p:nvCxnSpPr>
            <p:spPr>
              <a:xfrm>
                <a:off x="6243600" y="2093775"/>
                <a:ext cx="113100" cy="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14" name="Google Shape;1314;p39"/>
            <p:cNvSpPr txBox="1"/>
            <p:nvPr/>
          </p:nvSpPr>
          <p:spPr>
            <a:xfrm>
              <a:off x="5389325" y="0"/>
              <a:ext cx="16818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RMT Architecture</a:t>
              </a:r>
              <a:endParaRPr b="1">
                <a:solidFill>
                  <a:srgbClr val="595959"/>
                </a:solidFill>
              </a:endParaRPr>
            </a:p>
          </p:txBody>
        </p:sp>
      </p:grpSp>
      <p:grpSp>
        <p:nvGrpSpPr>
          <p:cNvPr id="1315" name="Google Shape;1315;p39"/>
          <p:cNvGrpSpPr/>
          <p:nvPr/>
        </p:nvGrpSpPr>
        <p:grpSpPr>
          <a:xfrm>
            <a:off x="4226849" y="2473538"/>
            <a:ext cx="3073589" cy="733911"/>
            <a:chOff x="4226849" y="2473538"/>
            <a:chExt cx="3073589" cy="733911"/>
          </a:xfrm>
        </p:grpSpPr>
        <p:grpSp>
          <p:nvGrpSpPr>
            <p:cNvPr id="1316" name="Google Shape;1316;p39"/>
            <p:cNvGrpSpPr/>
            <p:nvPr/>
          </p:nvGrpSpPr>
          <p:grpSpPr>
            <a:xfrm>
              <a:off x="5511238" y="2473538"/>
              <a:ext cx="1789200" cy="400200"/>
              <a:chOff x="2768200" y="2001163"/>
              <a:chExt cx="1789200" cy="400200"/>
            </a:xfrm>
          </p:grpSpPr>
          <p:sp>
            <p:nvSpPr>
              <p:cNvPr id="1317" name="Google Shape;1317;p39"/>
              <p:cNvSpPr txBox="1"/>
              <p:nvPr/>
            </p:nvSpPr>
            <p:spPr>
              <a:xfrm>
                <a:off x="2768200" y="2001163"/>
                <a:ext cx="1686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595959"/>
                    </a:solidFill>
                  </a:rPr>
                  <a:t>High performance</a:t>
                </a:r>
                <a:endParaRPr>
                  <a:solidFill>
                    <a:srgbClr val="595959"/>
                  </a:solidFill>
                </a:endParaRPr>
              </a:p>
            </p:txBody>
          </p:sp>
          <p:pic>
            <p:nvPicPr>
              <p:cNvPr id="1318" name="Google Shape;1318;p39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256725" y="2050913"/>
                <a:ext cx="300675" cy="300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19" name="Google Shape;1319;p3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226849" y="2571749"/>
              <a:ext cx="690300" cy="635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0" name="Google Shape;1320;p39"/>
          <p:cNvGrpSpPr/>
          <p:nvPr/>
        </p:nvGrpSpPr>
        <p:grpSpPr>
          <a:xfrm>
            <a:off x="6471612" y="3833286"/>
            <a:ext cx="2323653" cy="735601"/>
            <a:chOff x="1360775" y="4180236"/>
            <a:chExt cx="2323653" cy="735601"/>
          </a:xfrm>
        </p:grpSpPr>
        <p:pic>
          <p:nvPicPr>
            <p:cNvPr id="1321" name="Google Shape;1321;p3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859564" y="4180236"/>
              <a:ext cx="661200" cy="252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2" name="Google Shape;1322;p39"/>
            <p:cNvSpPr txBox="1"/>
            <p:nvPr/>
          </p:nvSpPr>
          <p:spPr>
            <a:xfrm>
              <a:off x="2695928" y="4515638"/>
              <a:ext cx="98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</a:rPr>
                <a:t>P4 Target</a:t>
              </a:r>
              <a:endParaRPr>
                <a:solidFill>
                  <a:srgbClr val="595959"/>
                </a:solidFill>
              </a:endParaRPr>
            </a:p>
          </p:txBody>
        </p:sp>
        <p:cxnSp>
          <p:nvCxnSpPr>
            <p:cNvPr id="1323" name="Google Shape;1323;p39"/>
            <p:cNvCxnSpPr>
              <a:stCxn id="1324" idx="3"/>
              <a:endCxn id="1321" idx="1"/>
            </p:cNvCxnSpPr>
            <p:nvPr/>
          </p:nvCxnSpPr>
          <p:spPr>
            <a:xfrm>
              <a:off x="1360775" y="4292300"/>
              <a:ext cx="1498800" cy="1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25" name="Google Shape;1325;p39"/>
          <p:cNvGrpSpPr/>
          <p:nvPr/>
        </p:nvGrpSpPr>
        <p:grpSpPr>
          <a:xfrm>
            <a:off x="3728525" y="3705550"/>
            <a:ext cx="1485600" cy="892875"/>
            <a:chOff x="2829137" y="2778713"/>
            <a:chExt cx="1485600" cy="892875"/>
          </a:xfrm>
        </p:grpSpPr>
        <p:pic>
          <p:nvPicPr>
            <p:cNvPr id="1326" name="Google Shape;1326;p3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332185" y="2778713"/>
              <a:ext cx="479500" cy="4495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7" name="Google Shape;1327;p39"/>
            <p:cNvSpPr txBox="1"/>
            <p:nvPr/>
          </p:nvSpPr>
          <p:spPr>
            <a:xfrm>
              <a:off x="2829137" y="3271388"/>
              <a:ext cx="1485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</a:rPr>
                <a:t>Prog. language</a:t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328" name="Google Shape;1328;p39"/>
          <p:cNvGrpSpPr/>
          <p:nvPr/>
        </p:nvGrpSpPr>
        <p:grpSpPr>
          <a:xfrm>
            <a:off x="4711073" y="3705600"/>
            <a:ext cx="1969744" cy="900362"/>
            <a:chOff x="1669385" y="3454338"/>
            <a:chExt cx="1969744" cy="900362"/>
          </a:xfrm>
        </p:grpSpPr>
        <p:pic>
          <p:nvPicPr>
            <p:cNvPr id="1324" name="Google Shape;1324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950425" y="3454338"/>
              <a:ext cx="479500" cy="4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9" name="Google Shape;1329;p39"/>
            <p:cNvSpPr txBox="1"/>
            <p:nvPr/>
          </p:nvSpPr>
          <p:spPr>
            <a:xfrm>
              <a:off x="2741229" y="3954500"/>
              <a:ext cx="89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</a:rPr>
                <a:t>Compiler</a:t>
              </a:r>
              <a:endParaRPr>
                <a:solidFill>
                  <a:srgbClr val="595959"/>
                </a:solidFill>
              </a:endParaRPr>
            </a:p>
          </p:txBody>
        </p:sp>
        <p:cxnSp>
          <p:nvCxnSpPr>
            <p:cNvPr id="1330" name="Google Shape;1330;p39"/>
            <p:cNvCxnSpPr>
              <a:stCxn id="1326" idx="3"/>
              <a:endCxn id="1324" idx="1"/>
            </p:cNvCxnSpPr>
            <p:nvPr/>
          </p:nvCxnSpPr>
          <p:spPr>
            <a:xfrm>
              <a:off x="1669385" y="3679057"/>
              <a:ext cx="1281000" cy="1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31" name="Google Shape;1331;p39"/>
          <p:cNvGrpSpPr/>
          <p:nvPr/>
        </p:nvGrpSpPr>
        <p:grpSpPr>
          <a:xfrm>
            <a:off x="5511238" y="2494988"/>
            <a:ext cx="3080810" cy="789225"/>
            <a:chOff x="5511238" y="2494988"/>
            <a:chExt cx="3080810" cy="789225"/>
          </a:xfrm>
        </p:grpSpPr>
        <p:grpSp>
          <p:nvGrpSpPr>
            <p:cNvPr id="1332" name="Google Shape;1332;p39"/>
            <p:cNvGrpSpPr/>
            <p:nvPr/>
          </p:nvGrpSpPr>
          <p:grpSpPr>
            <a:xfrm>
              <a:off x="5511238" y="2863275"/>
              <a:ext cx="1789188" cy="400200"/>
              <a:chOff x="2768200" y="2371638"/>
              <a:chExt cx="1789188" cy="400200"/>
            </a:xfrm>
          </p:grpSpPr>
          <p:sp>
            <p:nvSpPr>
              <p:cNvPr id="1333" name="Google Shape;1333;p39"/>
              <p:cNvSpPr txBox="1"/>
              <p:nvPr/>
            </p:nvSpPr>
            <p:spPr>
              <a:xfrm>
                <a:off x="2768200" y="2371638"/>
                <a:ext cx="1686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595959"/>
                    </a:solidFill>
                  </a:rPr>
                  <a:t>Programmability</a:t>
                </a:r>
                <a:endParaRPr>
                  <a:solidFill>
                    <a:srgbClr val="595959"/>
                  </a:solidFill>
                </a:endParaRPr>
              </a:p>
            </p:txBody>
          </p:sp>
          <p:pic>
            <p:nvPicPr>
              <p:cNvPr id="1334" name="Google Shape;1334;p39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256713" y="2421413"/>
                <a:ext cx="300675" cy="300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35" name="Google Shape;1335;p3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722374" y="2494988"/>
              <a:ext cx="869674" cy="789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6" name="Google Shape;1336;p39"/>
          <p:cNvGrpSpPr/>
          <p:nvPr/>
        </p:nvGrpSpPr>
        <p:grpSpPr>
          <a:xfrm>
            <a:off x="-385075" y="879769"/>
            <a:ext cx="4105500" cy="2470966"/>
            <a:chOff x="4724400" y="2297425"/>
            <a:chExt cx="4105500" cy="2819450"/>
          </a:xfrm>
        </p:grpSpPr>
        <p:sp>
          <p:nvSpPr>
            <p:cNvPr id="1337" name="Google Shape;1337;p39"/>
            <p:cNvSpPr/>
            <p:nvPr/>
          </p:nvSpPr>
          <p:spPr>
            <a:xfrm>
              <a:off x="4724400" y="2505075"/>
              <a:ext cx="4105500" cy="2611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9"/>
            <p:cNvSpPr txBox="1"/>
            <p:nvPr/>
          </p:nvSpPr>
          <p:spPr>
            <a:xfrm>
              <a:off x="5443650" y="2297425"/>
              <a:ext cx="2667000" cy="4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Software Defined Networking</a:t>
              </a:r>
              <a:endParaRPr b="1">
                <a:solidFill>
                  <a:srgbClr val="595959"/>
                </a:solidFill>
              </a:endParaRPr>
            </a:p>
          </p:txBody>
        </p:sp>
      </p:grpSp>
      <p:grpSp>
        <p:nvGrpSpPr>
          <p:cNvPr id="1339" name="Google Shape;1339;p39"/>
          <p:cNvGrpSpPr/>
          <p:nvPr/>
        </p:nvGrpSpPr>
        <p:grpSpPr>
          <a:xfrm>
            <a:off x="185450" y="1409538"/>
            <a:ext cx="3285125" cy="1943700"/>
            <a:chOff x="5192500" y="2518750"/>
            <a:chExt cx="3285125" cy="1943700"/>
          </a:xfrm>
        </p:grpSpPr>
        <p:cxnSp>
          <p:nvCxnSpPr>
            <p:cNvPr id="1340" name="Google Shape;1340;p39"/>
            <p:cNvCxnSpPr/>
            <p:nvPr/>
          </p:nvCxnSpPr>
          <p:spPr>
            <a:xfrm rot="10800000">
              <a:off x="6781950" y="2798050"/>
              <a:ext cx="0" cy="1664400"/>
            </a:xfrm>
            <a:prstGeom prst="straightConnector1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41" name="Google Shape;1341;p39"/>
            <p:cNvGrpSpPr/>
            <p:nvPr/>
          </p:nvGrpSpPr>
          <p:grpSpPr>
            <a:xfrm>
              <a:off x="5192500" y="2518750"/>
              <a:ext cx="3285125" cy="400200"/>
              <a:chOff x="5192500" y="2518750"/>
              <a:chExt cx="3285125" cy="400200"/>
            </a:xfrm>
          </p:grpSpPr>
          <p:sp>
            <p:nvSpPr>
              <p:cNvPr id="1342" name="Google Shape;1342;p39"/>
              <p:cNvSpPr txBox="1"/>
              <p:nvPr/>
            </p:nvSpPr>
            <p:spPr>
              <a:xfrm>
                <a:off x="5192500" y="2518750"/>
                <a:ext cx="1143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E69138"/>
                    </a:solidFill>
                  </a:rPr>
                  <a:t>Data Plane</a:t>
                </a:r>
                <a:endParaRPr b="1">
                  <a:solidFill>
                    <a:srgbClr val="E69138"/>
                  </a:solidFill>
                </a:endParaRPr>
              </a:p>
            </p:txBody>
          </p:sp>
          <p:sp>
            <p:nvSpPr>
              <p:cNvPr id="1343" name="Google Shape;1343;p39"/>
              <p:cNvSpPr txBox="1"/>
              <p:nvPr/>
            </p:nvSpPr>
            <p:spPr>
              <a:xfrm>
                <a:off x="7134225" y="2518750"/>
                <a:ext cx="1343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0B5394"/>
                    </a:solidFill>
                  </a:rPr>
                  <a:t>Control Plane</a:t>
                </a:r>
                <a:endParaRPr b="1">
                  <a:solidFill>
                    <a:srgbClr val="0B5394"/>
                  </a:solidFill>
                </a:endParaRPr>
              </a:p>
            </p:txBody>
          </p:sp>
        </p:grpSp>
      </p:grpSp>
      <p:grpSp>
        <p:nvGrpSpPr>
          <p:cNvPr id="1344" name="Google Shape;1344;p39"/>
          <p:cNvGrpSpPr/>
          <p:nvPr/>
        </p:nvGrpSpPr>
        <p:grpSpPr>
          <a:xfrm>
            <a:off x="147138" y="1989740"/>
            <a:ext cx="1219625" cy="1547438"/>
            <a:chOff x="5095363" y="3208915"/>
            <a:chExt cx="1219625" cy="1547438"/>
          </a:xfrm>
        </p:grpSpPr>
        <p:pic>
          <p:nvPicPr>
            <p:cNvPr id="1345" name="Google Shape;1345;p39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5095363" y="3536728"/>
              <a:ext cx="1219625" cy="1219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6" name="Google Shape;1346;p39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5095375" y="3208915"/>
              <a:ext cx="1219600" cy="3673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7" name="Google Shape;1347;p39"/>
          <p:cNvGrpSpPr/>
          <p:nvPr/>
        </p:nvGrpSpPr>
        <p:grpSpPr>
          <a:xfrm>
            <a:off x="1977971" y="1890382"/>
            <a:ext cx="1637650" cy="1116400"/>
            <a:chOff x="6987096" y="3085357"/>
            <a:chExt cx="1637650" cy="1116400"/>
          </a:xfrm>
        </p:grpSpPr>
        <p:pic>
          <p:nvPicPr>
            <p:cNvPr id="1348" name="Google Shape;1348;p39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7566175" y="3085357"/>
              <a:ext cx="479500" cy="448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9" name="Google Shape;1349;p39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6987096" y="3963987"/>
              <a:ext cx="341400" cy="2377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0" name="Google Shape;1350;p39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7635221" y="3956237"/>
              <a:ext cx="341400" cy="2377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1" name="Google Shape;1351;p39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8283346" y="3950699"/>
              <a:ext cx="341400" cy="23777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52" name="Google Shape;1352;p39"/>
            <p:cNvCxnSpPr/>
            <p:nvPr/>
          </p:nvCxnSpPr>
          <p:spPr>
            <a:xfrm flipH="1">
              <a:off x="7198600" y="3464725"/>
              <a:ext cx="409500" cy="46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pic>
          <p:nvPicPr>
            <p:cNvPr id="1353" name="Google Shape;1353;p39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 rot="10800000">
              <a:off x="7209915" y="3513870"/>
              <a:ext cx="191150" cy="17665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54" name="Google Shape;1354;p39"/>
            <p:cNvCxnSpPr>
              <a:stCxn id="1348" idx="2"/>
              <a:endCxn id="1350" idx="0"/>
            </p:cNvCxnSpPr>
            <p:nvPr/>
          </p:nvCxnSpPr>
          <p:spPr>
            <a:xfrm>
              <a:off x="7805925" y="3533888"/>
              <a:ext cx="0" cy="422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pic>
          <p:nvPicPr>
            <p:cNvPr id="1355" name="Google Shape;1355;p39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 rot="10800000">
              <a:off x="7829015" y="3656732"/>
              <a:ext cx="191150" cy="17665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56" name="Google Shape;1356;p39"/>
            <p:cNvCxnSpPr/>
            <p:nvPr/>
          </p:nvCxnSpPr>
          <p:spPr>
            <a:xfrm>
              <a:off x="8022425" y="3455200"/>
              <a:ext cx="409800" cy="4785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pic>
          <p:nvPicPr>
            <p:cNvPr id="1357" name="Google Shape;1357;p39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 rot="10800000">
              <a:off x="8241077" y="3533907"/>
              <a:ext cx="191150" cy="17665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40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40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40"/>
          <p:cNvSpPr txBox="1"/>
          <p:nvPr/>
        </p:nvSpPr>
        <p:spPr>
          <a:xfrm>
            <a:off x="3779250" y="141950"/>
            <a:ext cx="2088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P4 Constraints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1365" name="Google Shape;13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41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1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41"/>
          <p:cNvSpPr txBox="1"/>
          <p:nvPr/>
        </p:nvSpPr>
        <p:spPr>
          <a:xfrm>
            <a:off x="3779250" y="141950"/>
            <a:ext cx="2088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P4 Constraints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1373" name="Google Shape;13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4" name="Google Shape;137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010" y="796825"/>
            <a:ext cx="479500" cy="4495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5" name="Google Shape;1375;p41"/>
          <p:cNvGrpSpPr/>
          <p:nvPr/>
        </p:nvGrpSpPr>
        <p:grpSpPr>
          <a:xfrm>
            <a:off x="1391576" y="673900"/>
            <a:ext cx="2392016" cy="695400"/>
            <a:chOff x="1391576" y="673900"/>
            <a:chExt cx="2392016" cy="695400"/>
          </a:xfrm>
        </p:grpSpPr>
        <p:pic>
          <p:nvPicPr>
            <p:cNvPr id="1376" name="Google Shape;1376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91576" y="783675"/>
              <a:ext cx="479500" cy="4758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7" name="Google Shape;1377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11950" y="718724"/>
              <a:ext cx="479499" cy="529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8" name="Google Shape;1378;p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78049" y="694213"/>
              <a:ext cx="905543" cy="578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79" name="Google Shape;1379;p41"/>
            <p:cNvCxnSpPr/>
            <p:nvPr/>
          </p:nvCxnSpPr>
          <p:spPr>
            <a:xfrm>
              <a:off x="2679950" y="673900"/>
              <a:ext cx="9600" cy="6954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492325" y="125725"/>
            <a:ext cx="345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Networking - a way of life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175" y="260800"/>
            <a:ext cx="3456000" cy="1701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125" y="1030550"/>
            <a:ext cx="328225" cy="23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2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2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2"/>
          <p:cNvSpPr txBox="1"/>
          <p:nvPr/>
        </p:nvSpPr>
        <p:spPr>
          <a:xfrm>
            <a:off x="3779250" y="141950"/>
            <a:ext cx="2088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P4 Constraints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1387" name="Google Shape;13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8" name="Google Shape;138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010" y="796825"/>
            <a:ext cx="479500" cy="4495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9" name="Google Shape;1389;p42"/>
          <p:cNvGrpSpPr/>
          <p:nvPr/>
        </p:nvGrpSpPr>
        <p:grpSpPr>
          <a:xfrm>
            <a:off x="1391576" y="673900"/>
            <a:ext cx="2392016" cy="695400"/>
            <a:chOff x="1391576" y="673900"/>
            <a:chExt cx="2392016" cy="695400"/>
          </a:xfrm>
        </p:grpSpPr>
        <p:pic>
          <p:nvPicPr>
            <p:cNvPr id="1390" name="Google Shape;1390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91576" y="783675"/>
              <a:ext cx="479500" cy="4758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1" name="Google Shape;1391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11950" y="718724"/>
              <a:ext cx="479499" cy="529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2" name="Google Shape;1392;p4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78049" y="694213"/>
              <a:ext cx="905543" cy="578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93" name="Google Shape;1393;p42"/>
            <p:cNvCxnSpPr/>
            <p:nvPr/>
          </p:nvCxnSpPr>
          <p:spPr>
            <a:xfrm>
              <a:off x="2679950" y="673900"/>
              <a:ext cx="9600" cy="6954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94" name="Google Shape;1394;p42"/>
          <p:cNvGrpSpPr/>
          <p:nvPr/>
        </p:nvGrpSpPr>
        <p:grpSpPr>
          <a:xfrm>
            <a:off x="5263800" y="659950"/>
            <a:ext cx="3375525" cy="723300"/>
            <a:chOff x="4197000" y="781050"/>
            <a:chExt cx="3375525" cy="723300"/>
          </a:xfrm>
        </p:grpSpPr>
        <p:sp>
          <p:nvSpPr>
            <p:cNvPr id="1395" name="Google Shape;1395;p42"/>
            <p:cNvSpPr txBox="1"/>
            <p:nvPr/>
          </p:nvSpPr>
          <p:spPr>
            <a:xfrm>
              <a:off x="4467225" y="781050"/>
              <a:ext cx="31053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Floating Point Numbers</a:t>
              </a:r>
              <a:endParaRPr/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Loops</a:t>
              </a:r>
              <a:endParaRPr/>
            </a:p>
          </p:txBody>
        </p:sp>
        <p:pic>
          <p:nvPicPr>
            <p:cNvPr id="1396" name="Google Shape;1396;p4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97000" y="871832"/>
              <a:ext cx="225725" cy="223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7" name="Google Shape;1397;p4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97000" y="1183782"/>
              <a:ext cx="225725" cy="223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3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3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43"/>
          <p:cNvSpPr txBox="1"/>
          <p:nvPr/>
        </p:nvSpPr>
        <p:spPr>
          <a:xfrm>
            <a:off x="3779250" y="141950"/>
            <a:ext cx="2088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P4 Constraints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1405" name="Google Shape;14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6" name="Google Shape;140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010" y="796825"/>
            <a:ext cx="479500" cy="4495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7" name="Google Shape;1407;p43"/>
          <p:cNvGrpSpPr/>
          <p:nvPr/>
        </p:nvGrpSpPr>
        <p:grpSpPr>
          <a:xfrm>
            <a:off x="1391576" y="673900"/>
            <a:ext cx="2392016" cy="695400"/>
            <a:chOff x="1391576" y="673900"/>
            <a:chExt cx="2392016" cy="695400"/>
          </a:xfrm>
        </p:grpSpPr>
        <p:pic>
          <p:nvPicPr>
            <p:cNvPr id="1408" name="Google Shape;1408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91576" y="783675"/>
              <a:ext cx="479500" cy="4758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9" name="Google Shape;1409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11950" y="718724"/>
              <a:ext cx="479499" cy="529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0" name="Google Shape;1410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78049" y="694213"/>
              <a:ext cx="905543" cy="578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11" name="Google Shape;1411;p43"/>
            <p:cNvCxnSpPr/>
            <p:nvPr/>
          </p:nvCxnSpPr>
          <p:spPr>
            <a:xfrm>
              <a:off x="2679950" y="673900"/>
              <a:ext cx="9600" cy="6954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12" name="Google Shape;1412;p43"/>
          <p:cNvGrpSpPr/>
          <p:nvPr/>
        </p:nvGrpSpPr>
        <p:grpSpPr>
          <a:xfrm>
            <a:off x="5263800" y="659950"/>
            <a:ext cx="3375525" cy="723300"/>
            <a:chOff x="4197000" y="781050"/>
            <a:chExt cx="3375525" cy="723300"/>
          </a:xfrm>
        </p:grpSpPr>
        <p:sp>
          <p:nvSpPr>
            <p:cNvPr id="1413" name="Google Shape;1413;p43"/>
            <p:cNvSpPr txBox="1"/>
            <p:nvPr/>
          </p:nvSpPr>
          <p:spPr>
            <a:xfrm>
              <a:off x="4467225" y="781050"/>
              <a:ext cx="31053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Floating Point Numbers</a:t>
              </a:r>
              <a:endParaRPr/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Loops</a:t>
              </a:r>
              <a:endParaRPr/>
            </a:p>
          </p:txBody>
        </p:sp>
        <p:pic>
          <p:nvPicPr>
            <p:cNvPr id="1414" name="Google Shape;1414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97000" y="871832"/>
              <a:ext cx="225725" cy="223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5" name="Google Shape;1415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97000" y="1183782"/>
              <a:ext cx="225725" cy="22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6" name="Google Shape;1416;p43"/>
          <p:cNvGrpSpPr/>
          <p:nvPr/>
        </p:nvGrpSpPr>
        <p:grpSpPr>
          <a:xfrm>
            <a:off x="2828850" y="1638300"/>
            <a:ext cx="3486300" cy="1295400"/>
            <a:chOff x="2828850" y="1638300"/>
            <a:chExt cx="3486300" cy="1295400"/>
          </a:xfrm>
        </p:grpSpPr>
        <p:sp>
          <p:nvSpPr>
            <p:cNvPr id="1417" name="Google Shape;1417;p43"/>
            <p:cNvSpPr/>
            <p:nvPr/>
          </p:nvSpPr>
          <p:spPr>
            <a:xfrm>
              <a:off x="2828850" y="1638300"/>
              <a:ext cx="3486300" cy="1295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3"/>
            <p:cNvSpPr/>
            <p:nvPr/>
          </p:nvSpPr>
          <p:spPr>
            <a:xfrm>
              <a:off x="3293259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3"/>
            <p:cNvSpPr/>
            <p:nvPr/>
          </p:nvSpPr>
          <p:spPr>
            <a:xfrm>
              <a:off x="3343509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3"/>
            <p:cNvSpPr/>
            <p:nvPr/>
          </p:nvSpPr>
          <p:spPr>
            <a:xfrm>
              <a:off x="3343509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3"/>
            <p:cNvSpPr/>
            <p:nvPr/>
          </p:nvSpPr>
          <p:spPr>
            <a:xfrm>
              <a:off x="3343509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3"/>
            <p:cNvSpPr/>
            <p:nvPr/>
          </p:nvSpPr>
          <p:spPr>
            <a:xfrm>
              <a:off x="3343509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3"/>
            <p:cNvSpPr/>
            <p:nvPr/>
          </p:nvSpPr>
          <p:spPr>
            <a:xfrm rot="5400000">
              <a:off x="3583027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3"/>
            <p:cNvSpPr/>
            <p:nvPr/>
          </p:nvSpPr>
          <p:spPr>
            <a:xfrm rot="5400000">
              <a:off x="3583027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3"/>
            <p:cNvSpPr/>
            <p:nvPr/>
          </p:nvSpPr>
          <p:spPr>
            <a:xfrm rot="5400000">
              <a:off x="3583027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3"/>
            <p:cNvSpPr/>
            <p:nvPr/>
          </p:nvSpPr>
          <p:spPr>
            <a:xfrm rot="5400000">
              <a:off x="3583027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3"/>
            <p:cNvSpPr/>
            <p:nvPr/>
          </p:nvSpPr>
          <p:spPr>
            <a:xfrm>
              <a:off x="3820015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3"/>
            <p:cNvSpPr/>
            <p:nvPr/>
          </p:nvSpPr>
          <p:spPr>
            <a:xfrm>
              <a:off x="3870265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3"/>
            <p:cNvSpPr/>
            <p:nvPr/>
          </p:nvSpPr>
          <p:spPr>
            <a:xfrm>
              <a:off x="3870265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3"/>
            <p:cNvSpPr/>
            <p:nvPr/>
          </p:nvSpPr>
          <p:spPr>
            <a:xfrm>
              <a:off x="3870265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3"/>
            <p:cNvSpPr/>
            <p:nvPr/>
          </p:nvSpPr>
          <p:spPr>
            <a:xfrm>
              <a:off x="3870265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3"/>
            <p:cNvSpPr/>
            <p:nvPr/>
          </p:nvSpPr>
          <p:spPr>
            <a:xfrm rot="5400000">
              <a:off x="4109783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3"/>
            <p:cNvSpPr/>
            <p:nvPr/>
          </p:nvSpPr>
          <p:spPr>
            <a:xfrm rot="5400000">
              <a:off x="4109783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3"/>
            <p:cNvSpPr/>
            <p:nvPr/>
          </p:nvSpPr>
          <p:spPr>
            <a:xfrm rot="5400000">
              <a:off x="4109783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3"/>
            <p:cNvSpPr/>
            <p:nvPr/>
          </p:nvSpPr>
          <p:spPr>
            <a:xfrm rot="5400000">
              <a:off x="4109783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6" name="Google Shape;1436;p43"/>
            <p:cNvCxnSpPr/>
            <p:nvPr/>
          </p:nvCxnSpPr>
          <p:spPr>
            <a:xfrm flipH="1">
              <a:off x="3151959" y="2159324"/>
              <a:ext cx="141300" cy="3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7" name="Google Shape;1437;p43"/>
            <p:cNvCxnSpPr>
              <a:stCxn id="1418" idx="3"/>
              <a:endCxn id="1427" idx="1"/>
            </p:cNvCxnSpPr>
            <p:nvPr/>
          </p:nvCxnSpPr>
          <p:spPr>
            <a:xfrm>
              <a:off x="3743259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8" name="Google Shape;1438;p43"/>
            <p:cNvCxnSpPr>
              <a:stCxn id="1427" idx="3"/>
              <a:endCxn id="1439" idx="1"/>
            </p:cNvCxnSpPr>
            <p:nvPr/>
          </p:nvCxnSpPr>
          <p:spPr>
            <a:xfrm>
              <a:off x="4270015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40" name="Google Shape;1440;p43"/>
            <p:cNvSpPr/>
            <p:nvPr/>
          </p:nvSpPr>
          <p:spPr>
            <a:xfrm>
              <a:off x="4346990" y="1871983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3"/>
            <p:cNvSpPr/>
            <p:nvPr/>
          </p:nvSpPr>
          <p:spPr>
            <a:xfrm>
              <a:off x="4397240" y="1941031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3"/>
            <p:cNvSpPr/>
            <p:nvPr/>
          </p:nvSpPr>
          <p:spPr>
            <a:xfrm>
              <a:off x="4397240" y="2058838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3"/>
            <p:cNvSpPr/>
            <p:nvPr/>
          </p:nvSpPr>
          <p:spPr>
            <a:xfrm>
              <a:off x="4397240" y="2176645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3"/>
            <p:cNvSpPr/>
            <p:nvPr/>
          </p:nvSpPr>
          <p:spPr>
            <a:xfrm>
              <a:off x="4397240" y="2294452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3"/>
            <p:cNvSpPr/>
            <p:nvPr/>
          </p:nvSpPr>
          <p:spPr>
            <a:xfrm rot="5400000">
              <a:off x="4636758" y="19417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3"/>
            <p:cNvSpPr/>
            <p:nvPr/>
          </p:nvSpPr>
          <p:spPr>
            <a:xfrm rot="5400000">
              <a:off x="4636758" y="2059584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3"/>
            <p:cNvSpPr/>
            <p:nvPr/>
          </p:nvSpPr>
          <p:spPr>
            <a:xfrm rot="5400000">
              <a:off x="4636758" y="2177391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3"/>
            <p:cNvSpPr/>
            <p:nvPr/>
          </p:nvSpPr>
          <p:spPr>
            <a:xfrm rot="5400000">
              <a:off x="4636758" y="229805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49" name="Google Shape;1449;p43"/>
            <p:cNvCxnSpPr>
              <a:stCxn id="1440" idx="3"/>
            </p:cNvCxnSpPr>
            <p:nvPr/>
          </p:nvCxnSpPr>
          <p:spPr>
            <a:xfrm>
              <a:off x="4796990" y="2161333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0" name="Google Shape;1450;p43"/>
            <p:cNvSpPr/>
            <p:nvPr/>
          </p:nvSpPr>
          <p:spPr>
            <a:xfrm>
              <a:off x="4873965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3"/>
            <p:cNvSpPr/>
            <p:nvPr/>
          </p:nvSpPr>
          <p:spPr>
            <a:xfrm>
              <a:off x="4924215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3"/>
            <p:cNvSpPr/>
            <p:nvPr/>
          </p:nvSpPr>
          <p:spPr>
            <a:xfrm>
              <a:off x="4924215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3"/>
            <p:cNvSpPr/>
            <p:nvPr/>
          </p:nvSpPr>
          <p:spPr>
            <a:xfrm>
              <a:off x="4924215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3"/>
            <p:cNvSpPr/>
            <p:nvPr/>
          </p:nvSpPr>
          <p:spPr>
            <a:xfrm>
              <a:off x="4924215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3"/>
            <p:cNvSpPr/>
            <p:nvPr/>
          </p:nvSpPr>
          <p:spPr>
            <a:xfrm rot="5400000">
              <a:off x="5163733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3"/>
            <p:cNvSpPr/>
            <p:nvPr/>
          </p:nvSpPr>
          <p:spPr>
            <a:xfrm rot="5400000">
              <a:off x="5163733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3"/>
            <p:cNvSpPr/>
            <p:nvPr/>
          </p:nvSpPr>
          <p:spPr>
            <a:xfrm rot="5400000">
              <a:off x="5163733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3"/>
            <p:cNvSpPr/>
            <p:nvPr/>
          </p:nvSpPr>
          <p:spPr>
            <a:xfrm rot="5400000">
              <a:off x="5163733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59" name="Google Shape;1459;p43"/>
            <p:cNvCxnSpPr>
              <a:stCxn id="1450" idx="3"/>
            </p:cNvCxnSpPr>
            <p:nvPr/>
          </p:nvCxnSpPr>
          <p:spPr>
            <a:xfrm>
              <a:off x="5323965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0" name="Google Shape;1460;p43"/>
            <p:cNvSpPr/>
            <p:nvPr/>
          </p:nvSpPr>
          <p:spPr>
            <a:xfrm>
              <a:off x="5400940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3"/>
            <p:cNvSpPr/>
            <p:nvPr/>
          </p:nvSpPr>
          <p:spPr>
            <a:xfrm>
              <a:off x="5451190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3"/>
            <p:cNvSpPr/>
            <p:nvPr/>
          </p:nvSpPr>
          <p:spPr>
            <a:xfrm>
              <a:off x="5451190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3"/>
            <p:cNvSpPr/>
            <p:nvPr/>
          </p:nvSpPr>
          <p:spPr>
            <a:xfrm>
              <a:off x="5451190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3"/>
            <p:cNvSpPr/>
            <p:nvPr/>
          </p:nvSpPr>
          <p:spPr>
            <a:xfrm>
              <a:off x="5451190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3"/>
            <p:cNvSpPr/>
            <p:nvPr/>
          </p:nvSpPr>
          <p:spPr>
            <a:xfrm rot="5400000">
              <a:off x="5690708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3"/>
            <p:cNvSpPr/>
            <p:nvPr/>
          </p:nvSpPr>
          <p:spPr>
            <a:xfrm rot="5400000">
              <a:off x="5690708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3"/>
            <p:cNvSpPr/>
            <p:nvPr/>
          </p:nvSpPr>
          <p:spPr>
            <a:xfrm rot="5400000">
              <a:off x="5690708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3"/>
            <p:cNvSpPr/>
            <p:nvPr/>
          </p:nvSpPr>
          <p:spPr>
            <a:xfrm rot="5400000">
              <a:off x="5690708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69" name="Google Shape;1469;p43"/>
            <p:cNvCxnSpPr>
              <a:stCxn id="1460" idx="3"/>
            </p:cNvCxnSpPr>
            <p:nvPr/>
          </p:nvCxnSpPr>
          <p:spPr>
            <a:xfrm flipH="1" rot="10800000">
              <a:off x="5850940" y="2157458"/>
              <a:ext cx="166800" cy="1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44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44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44"/>
          <p:cNvSpPr txBox="1"/>
          <p:nvPr/>
        </p:nvSpPr>
        <p:spPr>
          <a:xfrm>
            <a:off x="3779250" y="141950"/>
            <a:ext cx="2088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P4 Constraints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1477" name="Google Shape;14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8" name="Google Shape;147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010" y="796825"/>
            <a:ext cx="479500" cy="4495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9" name="Google Shape;1479;p44"/>
          <p:cNvGrpSpPr/>
          <p:nvPr/>
        </p:nvGrpSpPr>
        <p:grpSpPr>
          <a:xfrm>
            <a:off x="1391576" y="673900"/>
            <a:ext cx="2392016" cy="695400"/>
            <a:chOff x="1391576" y="673900"/>
            <a:chExt cx="2392016" cy="695400"/>
          </a:xfrm>
        </p:grpSpPr>
        <p:pic>
          <p:nvPicPr>
            <p:cNvPr id="1480" name="Google Shape;1480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91576" y="783675"/>
              <a:ext cx="479500" cy="4758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1" name="Google Shape;1481;p4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11950" y="718724"/>
              <a:ext cx="479499" cy="529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2" name="Google Shape;1482;p4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78049" y="694213"/>
              <a:ext cx="905543" cy="578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83" name="Google Shape;1483;p44"/>
            <p:cNvCxnSpPr/>
            <p:nvPr/>
          </p:nvCxnSpPr>
          <p:spPr>
            <a:xfrm>
              <a:off x="2679950" y="673900"/>
              <a:ext cx="9600" cy="6954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84" name="Google Shape;1484;p44"/>
          <p:cNvGrpSpPr/>
          <p:nvPr/>
        </p:nvGrpSpPr>
        <p:grpSpPr>
          <a:xfrm>
            <a:off x="5263800" y="659950"/>
            <a:ext cx="3375525" cy="723300"/>
            <a:chOff x="4197000" y="781050"/>
            <a:chExt cx="3375525" cy="723300"/>
          </a:xfrm>
        </p:grpSpPr>
        <p:sp>
          <p:nvSpPr>
            <p:cNvPr id="1485" name="Google Shape;1485;p44"/>
            <p:cNvSpPr txBox="1"/>
            <p:nvPr/>
          </p:nvSpPr>
          <p:spPr>
            <a:xfrm>
              <a:off x="4467225" y="781050"/>
              <a:ext cx="31053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Floating Point Numbers</a:t>
              </a:r>
              <a:endParaRPr/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Loops</a:t>
              </a:r>
              <a:endParaRPr/>
            </a:p>
          </p:txBody>
        </p:sp>
        <p:pic>
          <p:nvPicPr>
            <p:cNvPr id="1486" name="Google Shape;1486;p4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97000" y="871832"/>
              <a:ext cx="225725" cy="223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7" name="Google Shape;1487;p4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97000" y="1183782"/>
              <a:ext cx="225725" cy="22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8" name="Google Shape;1488;p44"/>
          <p:cNvGrpSpPr/>
          <p:nvPr/>
        </p:nvGrpSpPr>
        <p:grpSpPr>
          <a:xfrm>
            <a:off x="2828850" y="1638300"/>
            <a:ext cx="3486300" cy="1295400"/>
            <a:chOff x="2828850" y="1638300"/>
            <a:chExt cx="3486300" cy="1295400"/>
          </a:xfrm>
        </p:grpSpPr>
        <p:sp>
          <p:nvSpPr>
            <p:cNvPr id="1489" name="Google Shape;1489;p44"/>
            <p:cNvSpPr/>
            <p:nvPr/>
          </p:nvSpPr>
          <p:spPr>
            <a:xfrm>
              <a:off x="2828850" y="1638300"/>
              <a:ext cx="3486300" cy="1295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4"/>
            <p:cNvSpPr/>
            <p:nvPr/>
          </p:nvSpPr>
          <p:spPr>
            <a:xfrm>
              <a:off x="3293259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4"/>
            <p:cNvSpPr/>
            <p:nvPr/>
          </p:nvSpPr>
          <p:spPr>
            <a:xfrm>
              <a:off x="3343509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4"/>
            <p:cNvSpPr/>
            <p:nvPr/>
          </p:nvSpPr>
          <p:spPr>
            <a:xfrm>
              <a:off x="3343509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4"/>
            <p:cNvSpPr/>
            <p:nvPr/>
          </p:nvSpPr>
          <p:spPr>
            <a:xfrm>
              <a:off x="3343509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4"/>
            <p:cNvSpPr/>
            <p:nvPr/>
          </p:nvSpPr>
          <p:spPr>
            <a:xfrm>
              <a:off x="3343509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4"/>
            <p:cNvSpPr/>
            <p:nvPr/>
          </p:nvSpPr>
          <p:spPr>
            <a:xfrm rot="5400000">
              <a:off x="3583027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4"/>
            <p:cNvSpPr/>
            <p:nvPr/>
          </p:nvSpPr>
          <p:spPr>
            <a:xfrm rot="5400000">
              <a:off x="3583027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4"/>
            <p:cNvSpPr/>
            <p:nvPr/>
          </p:nvSpPr>
          <p:spPr>
            <a:xfrm rot="5400000">
              <a:off x="3583027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4"/>
            <p:cNvSpPr/>
            <p:nvPr/>
          </p:nvSpPr>
          <p:spPr>
            <a:xfrm rot="5400000">
              <a:off x="3583027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3820015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3870265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4"/>
            <p:cNvSpPr/>
            <p:nvPr/>
          </p:nvSpPr>
          <p:spPr>
            <a:xfrm>
              <a:off x="3870265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4"/>
            <p:cNvSpPr/>
            <p:nvPr/>
          </p:nvSpPr>
          <p:spPr>
            <a:xfrm>
              <a:off x="3870265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4"/>
            <p:cNvSpPr/>
            <p:nvPr/>
          </p:nvSpPr>
          <p:spPr>
            <a:xfrm>
              <a:off x="3870265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4"/>
            <p:cNvSpPr/>
            <p:nvPr/>
          </p:nvSpPr>
          <p:spPr>
            <a:xfrm rot="5400000">
              <a:off x="4109783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4"/>
            <p:cNvSpPr/>
            <p:nvPr/>
          </p:nvSpPr>
          <p:spPr>
            <a:xfrm rot="5400000">
              <a:off x="4109783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4"/>
            <p:cNvSpPr/>
            <p:nvPr/>
          </p:nvSpPr>
          <p:spPr>
            <a:xfrm rot="5400000">
              <a:off x="4109783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4"/>
            <p:cNvSpPr/>
            <p:nvPr/>
          </p:nvSpPr>
          <p:spPr>
            <a:xfrm rot="5400000">
              <a:off x="4109783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8" name="Google Shape;1508;p44"/>
            <p:cNvCxnSpPr/>
            <p:nvPr/>
          </p:nvCxnSpPr>
          <p:spPr>
            <a:xfrm flipH="1">
              <a:off x="3151959" y="2159324"/>
              <a:ext cx="141300" cy="3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9" name="Google Shape;1509;p44"/>
            <p:cNvCxnSpPr>
              <a:stCxn id="1490" idx="3"/>
              <a:endCxn id="1499" idx="1"/>
            </p:cNvCxnSpPr>
            <p:nvPr/>
          </p:nvCxnSpPr>
          <p:spPr>
            <a:xfrm>
              <a:off x="3743259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0" name="Google Shape;1510;p44"/>
            <p:cNvCxnSpPr>
              <a:stCxn id="1499" idx="3"/>
              <a:endCxn id="1511" idx="1"/>
            </p:cNvCxnSpPr>
            <p:nvPr/>
          </p:nvCxnSpPr>
          <p:spPr>
            <a:xfrm>
              <a:off x="4270015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2" name="Google Shape;1512;p44"/>
            <p:cNvSpPr/>
            <p:nvPr/>
          </p:nvSpPr>
          <p:spPr>
            <a:xfrm>
              <a:off x="4346990" y="1871983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4"/>
            <p:cNvSpPr/>
            <p:nvPr/>
          </p:nvSpPr>
          <p:spPr>
            <a:xfrm>
              <a:off x="4397240" y="1941031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4"/>
            <p:cNvSpPr/>
            <p:nvPr/>
          </p:nvSpPr>
          <p:spPr>
            <a:xfrm>
              <a:off x="4397240" y="2058838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4"/>
            <p:cNvSpPr/>
            <p:nvPr/>
          </p:nvSpPr>
          <p:spPr>
            <a:xfrm>
              <a:off x="4397240" y="2176645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4"/>
            <p:cNvSpPr/>
            <p:nvPr/>
          </p:nvSpPr>
          <p:spPr>
            <a:xfrm>
              <a:off x="4397240" y="2294452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4"/>
            <p:cNvSpPr/>
            <p:nvPr/>
          </p:nvSpPr>
          <p:spPr>
            <a:xfrm rot="5400000">
              <a:off x="4636758" y="19417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4"/>
            <p:cNvSpPr/>
            <p:nvPr/>
          </p:nvSpPr>
          <p:spPr>
            <a:xfrm rot="5400000">
              <a:off x="4636758" y="2059584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4"/>
            <p:cNvSpPr/>
            <p:nvPr/>
          </p:nvSpPr>
          <p:spPr>
            <a:xfrm rot="5400000">
              <a:off x="4636758" y="2177391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4"/>
            <p:cNvSpPr/>
            <p:nvPr/>
          </p:nvSpPr>
          <p:spPr>
            <a:xfrm rot="5400000">
              <a:off x="4636758" y="229805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21" name="Google Shape;1521;p44"/>
            <p:cNvCxnSpPr>
              <a:stCxn id="1512" idx="3"/>
            </p:cNvCxnSpPr>
            <p:nvPr/>
          </p:nvCxnSpPr>
          <p:spPr>
            <a:xfrm>
              <a:off x="4796990" y="2161333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22" name="Google Shape;1522;p44"/>
            <p:cNvSpPr/>
            <p:nvPr/>
          </p:nvSpPr>
          <p:spPr>
            <a:xfrm>
              <a:off x="4873965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4"/>
            <p:cNvSpPr/>
            <p:nvPr/>
          </p:nvSpPr>
          <p:spPr>
            <a:xfrm>
              <a:off x="4924215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4"/>
            <p:cNvSpPr/>
            <p:nvPr/>
          </p:nvSpPr>
          <p:spPr>
            <a:xfrm>
              <a:off x="4924215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4"/>
            <p:cNvSpPr/>
            <p:nvPr/>
          </p:nvSpPr>
          <p:spPr>
            <a:xfrm>
              <a:off x="4924215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4"/>
            <p:cNvSpPr/>
            <p:nvPr/>
          </p:nvSpPr>
          <p:spPr>
            <a:xfrm>
              <a:off x="4924215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4"/>
            <p:cNvSpPr/>
            <p:nvPr/>
          </p:nvSpPr>
          <p:spPr>
            <a:xfrm rot="5400000">
              <a:off x="5163733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4"/>
            <p:cNvSpPr/>
            <p:nvPr/>
          </p:nvSpPr>
          <p:spPr>
            <a:xfrm rot="5400000">
              <a:off x="5163733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4"/>
            <p:cNvSpPr/>
            <p:nvPr/>
          </p:nvSpPr>
          <p:spPr>
            <a:xfrm rot="5400000">
              <a:off x="5163733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4"/>
            <p:cNvSpPr/>
            <p:nvPr/>
          </p:nvSpPr>
          <p:spPr>
            <a:xfrm rot="5400000">
              <a:off x="5163733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31" name="Google Shape;1531;p44"/>
            <p:cNvCxnSpPr>
              <a:stCxn id="1522" idx="3"/>
            </p:cNvCxnSpPr>
            <p:nvPr/>
          </p:nvCxnSpPr>
          <p:spPr>
            <a:xfrm>
              <a:off x="5323965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32" name="Google Shape;1532;p44"/>
            <p:cNvSpPr/>
            <p:nvPr/>
          </p:nvSpPr>
          <p:spPr>
            <a:xfrm>
              <a:off x="5400940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4"/>
            <p:cNvSpPr/>
            <p:nvPr/>
          </p:nvSpPr>
          <p:spPr>
            <a:xfrm>
              <a:off x="5451190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4"/>
            <p:cNvSpPr/>
            <p:nvPr/>
          </p:nvSpPr>
          <p:spPr>
            <a:xfrm>
              <a:off x="5451190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4"/>
            <p:cNvSpPr/>
            <p:nvPr/>
          </p:nvSpPr>
          <p:spPr>
            <a:xfrm>
              <a:off x="5451190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4"/>
            <p:cNvSpPr/>
            <p:nvPr/>
          </p:nvSpPr>
          <p:spPr>
            <a:xfrm>
              <a:off x="5451190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4"/>
            <p:cNvSpPr/>
            <p:nvPr/>
          </p:nvSpPr>
          <p:spPr>
            <a:xfrm rot="5400000">
              <a:off x="5690708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4"/>
            <p:cNvSpPr/>
            <p:nvPr/>
          </p:nvSpPr>
          <p:spPr>
            <a:xfrm rot="5400000">
              <a:off x="5690708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4"/>
            <p:cNvSpPr/>
            <p:nvPr/>
          </p:nvSpPr>
          <p:spPr>
            <a:xfrm rot="5400000">
              <a:off x="5690708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4"/>
            <p:cNvSpPr/>
            <p:nvPr/>
          </p:nvSpPr>
          <p:spPr>
            <a:xfrm rot="5400000">
              <a:off x="5690708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41" name="Google Shape;1541;p44"/>
            <p:cNvCxnSpPr>
              <a:stCxn id="1532" idx="3"/>
            </p:cNvCxnSpPr>
            <p:nvPr/>
          </p:nvCxnSpPr>
          <p:spPr>
            <a:xfrm flipH="1" rot="10800000">
              <a:off x="5850940" y="2157458"/>
              <a:ext cx="166800" cy="1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42" name="Google Shape;1542;p44"/>
          <p:cNvSpPr/>
          <p:nvPr/>
        </p:nvSpPr>
        <p:spPr>
          <a:xfrm>
            <a:off x="312210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44"/>
          <p:cNvSpPr/>
          <p:nvPr/>
        </p:nvSpPr>
        <p:spPr>
          <a:xfrm>
            <a:off x="295540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44"/>
          <p:cNvSpPr/>
          <p:nvPr/>
        </p:nvSpPr>
        <p:spPr>
          <a:xfrm>
            <a:off x="278870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44"/>
          <p:cNvSpPr/>
          <p:nvPr/>
        </p:nvSpPr>
        <p:spPr>
          <a:xfrm>
            <a:off x="262200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5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45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5"/>
          <p:cNvSpPr txBox="1"/>
          <p:nvPr/>
        </p:nvSpPr>
        <p:spPr>
          <a:xfrm>
            <a:off x="3779250" y="141950"/>
            <a:ext cx="2088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P4 Constraints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1553" name="Google Shape;15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4" name="Google Shape;155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010" y="796825"/>
            <a:ext cx="479500" cy="4495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5" name="Google Shape;1555;p45"/>
          <p:cNvGrpSpPr/>
          <p:nvPr/>
        </p:nvGrpSpPr>
        <p:grpSpPr>
          <a:xfrm>
            <a:off x="1391576" y="673900"/>
            <a:ext cx="2392016" cy="695400"/>
            <a:chOff x="1391576" y="673900"/>
            <a:chExt cx="2392016" cy="695400"/>
          </a:xfrm>
        </p:grpSpPr>
        <p:pic>
          <p:nvPicPr>
            <p:cNvPr id="1556" name="Google Shape;1556;p4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91576" y="783675"/>
              <a:ext cx="479500" cy="4758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7" name="Google Shape;1557;p4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11950" y="718724"/>
              <a:ext cx="479499" cy="529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8" name="Google Shape;1558;p4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78049" y="694213"/>
              <a:ext cx="905543" cy="578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59" name="Google Shape;1559;p45"/>
            <p:cNvCxnSpPr/>
            <p:nvPr/>
          </p:nvCxnSpPr>
          <p:spPr>
            <a:xfrm>
              <a:off x="2679950" y="673900"/>
              <a:ext cx="9600" cy="6954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60" name="Google Shape;1560;p45"/>
          <p:cNvGrpSpPr/>
          <p:nvPr/>
        </p:nvGrpSpPr>
        <p:grpSpPr>
          <a:xfrm>
            <a:off x="5263800" y="659950"/>
            <a:ext cx="3375525" cy="723300"/>
            <a:chOff x="4197000" y="781050"/>
            <a:chExt cx="3375525" cy="723300"/>
          </a:xfrm>
        </p:grpSpPr>
        <p:sp>
          <p:nvSpPr>
            <p:cNvPr id="1561" name="Google Shape;1561;p45"/>
            <p:cNvSpPr txBox="1"/>
            <p:nvPr/>
          </p:nvSpPr>
          <p:spPr>
            <a:xfrm>
              <a:off x="4467225" y="781050"/>
              <a:ext cx="31053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Floating Point Numbers</a:t>
              </a:r>
              <a:endParaRPr/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Loops</a:t>
              </a:r>
              <a:endParaRPr/>
            </a:p>
          </p:txBody>
        </p:sp>
        <p:pic>
          <p:nvPicPr>
            <p:cNvPr id="1562" name="Google Shape;1562;p4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97000" y="871832"/>
              <a:ext cx="225725" cy="223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3" name="Google Shape;1563;p4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97000" y="1183782"/>
              <a:ext cx="225725" cy="22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4" name="Google Shape;1564;p45"/>
          <p:cNvGrpSpPr/>
          <p:nvPr/>
        </p:nvGrpSpPr>
        <p:grpSpPr>
          <a:xfrm>
            <a:off x="2828850" y="1638300"/>
            <a:ext cx="3486300" cy="1295400"/>
            <a:chOff x="2828850" y="1638300"/>
            <a:chExt cx="3486300" cy="1295400"/>
          </a:xfrm>
        </p:grpSpPr>
        <p:sp>
          <p:nvSpPr>
            <p:cNvPr id="1565" name="Google Shape;1565;p45"/>
            <p:cNvSpPr/>
            <p:nvPr/>
          </p:nvSpPr>
          <p:spPr>
            <a:xfrm>
              <a:off x="2828850" y="1638300"/>
              <a:ext cx="3486300" cy="1295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5"/>
            <p:cNvSpPr/>
            <p:nvPr/>
          </p:nvSpPr>
          <p:spPr>
            <a:xfrm>
              <a:off x="3293259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5"/>
            <p:cNvSpPr/>
            <p:nvPr/>
          </p:nvSpPr>
          <p:spPr>
            <a:xfrm>
              <a:off x="3343509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5"/>
            <p:cNvSpPr/>
            <p:nvPr/>
          </p:nvSpPr>
          <p:spPr>
            <a:xfrm>
              <a:off x="3343509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5"/>
            <p:cNvSpPr/>
            <p:nvPr/>
          </p:nvSpPr>
          <p:spPr>
            <a:xfrm>
              <a:off x="3343509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3343509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 rot="5400000">
              <a:off x="3583027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 rot="5400000">
              <a:off x="3583027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 rot="5400000">
              <a:off x="3583027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5"/>
            <p:cNvSpPr/>
            <p:nvPr/>
          </p:nvSpPr>
          <p:spPr>
            <a:xfrm rot="5400000">
              <a:off x="3583027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3820015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3870265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3870265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5"/>
            <p:cNvSpPr/>
            <p:nvPr/>
          </p:nvSpPr>
          <p:spPr>
            <a:xfrm>
              <a:off x="3870265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5"/>
            <p:cNvSpPr/>
            <p:nvPr/>
          </p:nvSpPr>
          <p:spPr>
            <a:xfrm>
              <a:off x="3870265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5"/>
            <p:cNvSpPr/>
            <p:nvPr/>
          </p:nvSpPr>
          <p:spPr>
            <a:xfrm rot="5400000">
              <a:off x="4109783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5"/>
            <p:cNvSpPr/>
            <p:nvPr/>
          </p:nvSpPr>
          <p:spPr>
            <a:xfrm rot="5400000">
              <a:off x="4109783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5"/>
            <p:cNvSpPr/>
            <p:nvPr/>
          </p:nvSpPr>
          <p:spPr>
            <a:xfrm rot="5400000">
              <a:off x="4109783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5"/>
            <p:cNvSpPr/>
            <p:nvPr/>
          </p:nvSpPr>
          <p:spPr>
            <a:xfrm rot="5400000">
              <a:off x="4109783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84" name="Google Shape;1584;p45"/>
            <p:cNvCxnSpPr/>
            <p:nvPr/>
          </p:nvCxnSpPr>
          <p:spPr>
            <a:xfrm flipH="1">
              <a:off x="3151959" y="2159324"/>
              <a:ext cx="141300" cy="3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45"/>
            <p:cNvCxnSpPr>
              <a:stCxn id="1566" idx="3"/>
              <a:endCxn id="1575" idx="1"/>
            </p:cNvCxnSpPr>
            <p:nvPr/>
          </p:nvCxnSpPr>
          <p:spPr>
            <a:xfrm>
              <a:off x="3743259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45"/>
            <p:cNvCxnSpPr>
              <a:stCxn id="1575" idx="3"/>
              <a:endCxn id="1587" idx="1"/>
            </p:cNvCxnSpPr>
            <p:nvPr/>
          </p:nvCxnSpPr>
          <p:spPr>
            <a:xfrm>
              <a:off x="4270015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88" name="Google Shape;1588;p45"/>
            <p:cNvSpPr/>
            <p:nvPr/>
          </p:nvSpPr>
          <p:spPr>
            <a:xfrm>
              <a:off x="4346990" y="1871983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5"/>
            <p:cNvSpPr/>
            <p:nvPr/>
          </p:nvSpPr>
          <p:spPr>
            <a:xfrm>
              <a:off x="4397240" y="1941031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5"/>
            <p:cNvSpPr/>
            <p:nvPr/>
          </p:nvSpPr>
          <p:spPr>
            <a:xfrm>
              <a:off x="4397240" y="2058838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5"/>
            <p:cNvSpPr/>
            <p:nvPr/>
          </p:nvSpPr>
          <p:spPr>
            <a:xfrm>
              <a:off x="4397240" y="2176645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5"/>
            <p:cNvSpPr/>
            <p:nvPr/>
          </p:nvSpPr>
          <p:spPr>
            <a:xfrm>
              <a:off x="4397240" y="2294452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5"/>
            <p:cNvSpPr/>
            <p:nvPr/>
          </p:nvSpPr>
          <p:spPr>
            <a:xfrm rot="5400000">
              <a:off x="4636758" y="19417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5"/>
            <p:cNvSpPr/>
            <p:nvPr/>
          </p:nvSpPr>
          <p:spPr>
            <a:xfrm rot="5400000">
              <a:off x="4636758" y="2059584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5"/>
            <p:cNvSpPr/>
            <p:nvPr/>
          </p:nvSpPr>
          <p:spPr>
            <a:xfrm rot="5400000">
              <a:off x="4636758" y="2177391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5"/>
            <p:cNvSpPr/>
            <p:nvPr/>
          </p:nvSpPr>
          <p:spPr>
            <a:xfrm rot="5400000">
              <a:off x="4636758" y="229805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97" name="Google Shape;1597;p45"/>
            <p:cNvCxnSpPr>
              <a:stCxn id="1588" idx="3"/>
            </p:cNvCxnSpPr>
            <p:nvPr/>
          </p:nvCxnSpPr>
          <p:spPr>
            <a:xfrm>
              <a:off x="4796990" y="2161333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8" name="Google Shape;1598;p45"/>
            <p:cNvSpPr/>
            <p:nvPr/>
          </p:nvSpPr>
          <p:spPr>
            <a:xfrm>
              <a:off x="4873965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4924215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5"/>
            <p:cNvSpPr/>
            <p:nvPr/>
          </p:nvSpPr>
          <p:spPr>
            <a:xfrm>
              <a:off x="4924215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5"/>
            <p:cNvSpPr/>
            <p:nvPr/>
          </p:nvSpPr>
          <p:spPr>
            <a:xfrm>
              <a:off x="4924215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5"/>
            <p:cNvSpPr/>
            <p:nvPr/>
          </p:nvSpPr>
          <p:spPr>
            <a:xfrm>
              <a:off x="4924215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5"/>
            <p:cNvSpPr/>
            <p:nvPr/>
          </p:nvSpPr>
          <p:spPr>
            <a:xfrm rot="5400000">
              <a:off x="5163733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5"/>
            <p:cNvSpPr/>
            <p:nvPr/>
          </p:nvSpPr>
          <p:spPr>
            <a:xfrm rot="5400000">
              <a:off x="5163733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 rot="5400000">
              <a:off x="5163733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 rot="5400000">
              <a:off x="5163733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7" name="Google Shape;1607;p45"/>
            <p:cNvCxnSpPr>
              <a:stCxn id="1598" idx="3"/>
            </p:cNvCxnSpPr>
            <p:nvPr/>
          </p:nvCxnSpPr>
          <p:spPr>
            <a:xfrm>
              <a:off x="5323965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8" name="Google Shape;1608;p45"/>
            <p:cNvSpPr/>
            <p:nvPr/>
          </p:nvSpPr>
          <p:spPr>
            <a:xfrm>
              <a:off x="5400940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5451190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5"/>
            <p:cNvSpPr/>
            <p:nvPr/>
          </p:nvSpPr>
          <p:spPr>
            <a:xfrm>
              <a:off x="5451190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5451190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5451190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5"/>
            <p:cNvSpPr/>
            <p:nvPr/>
          </p:nvSpPr>
          <p:spPr>
            <a:xfrm rot="5400000">
              <a:off x="5690708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 rot="5400000">
              <a:off x="5690708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 rot="5400000">
              <a:off x="5690708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5"/>
            <p:cNvSpPr/>
            <p:nvPr/>
          </p:nvSpPr>
          <p:spPr>
            <a:xfrm rot="5400000">
              <a:off x="5690708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7" name="Google Shape;1617;p45"/>
            <p:cNvCxnSpPr>
              <a:stCxn id="1608" idx="3"/>
            </p:cNvCxnSpPr>
            <p:nvPr/>
          </p:nvCxnSpPr>
          <p:spPr>
            <a:xfrm flipH="1" rot="10800000">
              <a:off x="5850940" y="2157458"/>
              <a:ext cx="166800" cy="1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18" name="Google Shape;1618;p45"/>
          <p:cNvSpPr/>
          <p:nvPr/>
        </p:nvSpPr>
        <p:spPr>
          <a:xfrm>
            <a:off x="312210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45"/>
          <p:cNvSpPr/>
          <p:nvPr/>
        </p:nvSpPr>
        <p:spPr>
          <a:xfrm>
            <a:off x="295540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45"/>
          <p:cNvSpPr/>
          <p:nvPr/>
        </p:nvSpPr>
        <p:spPr>
          <a:xfrm>
            <a:off x="278870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45"/>
          <p:cNvSpPr/>
          <p:nvPr/>
        </p:nvSpPr>
        <p:spPr>
          <a:xfrm>
            <a:off x="345550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46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46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46"/>
          <p:cNvSpPr txBox="1"/>
          <p:nvPr/>
        </p:nvSpPr>
        <p:spPr>
          <a:xfrm>
            <a:off x="3779250" y="141950"/>
            <a:ext cx="2088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P4 Constraints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1629" name="Google Shape;16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0" name="Google Shape;163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010" y="796825"/>
            <a:ext cx="479500" cy="4495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1" name="Google Shape;1631;p46"/>
          <p:cNvGrpSpPr/>
          <p:nvPr/>
        </p:nvGrpSpPr>
        <p:grpSpPr>
          <a:xfrm>
            <a:off x="1391576" y="673900"/>
            <a:ext cx="2392016" cy="695400"/>
            <a:chOff x="1391576" y="673900"/>
            <a:chExt cx="2392016" cy="695400"/>
          </a:xfrm>
        </p:grpSpPr>
        <p:pic>
          <p:nvPicPr>
            <p:cNvPr id="1632" name="Google Shape;1632;p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91576" y="783675"/>
              <a:ext cx="479500" cy="4758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3" name="Google Shape;1633;p4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11950" y="718724"/>
              <a:ext cx="479499" cy="529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4" name="Google Shape;1634;p4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78049" y="694213"/>
              <a:ext cx="905543" cy="578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35" name="Google Shape;1635;p46"/>
            <p:cNvCxnSpPr/>
            <p:nvPr/>
          </p:nvCxnSpPr>
          <p:spPr>
            <a:xfrm>
              <a:off x="2679950" y="673900"/>
              <a:ext cx="9600" cy="6954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36" name="Google Shape;1636;p46"/>
          <p:cNvGrpSpPr/>
          <p:nvPr/>
        </p:nvGrpSpPr>
        <p:grpSpPr>
          <a:xfrm>
            <a:off x="5263800" y="659950"/>
            <a:ext cx="3375525" cy="723300"/>
            <a:chOff x="4197000" y="781050"/>
            <a:chExt cx="3375525" cy="723300"/>
          </a:xfrm>
        </p:grpSpPr>
        <p:sp>
          <p:nvSpPr>
            <p:cNvPr id="1637" name="Google Shape;1637;p46"/>
            <p:cNvSpPr txBox="1"/>
            <p:nvPr/>
          </p:nvSpPr>
          <p:spPr>
            <a:xfrm>
              <a:off x="4467225" y="781050"/>
              <a:ext cx="31053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Floating Point Numbers</a:t>
              </a:r>
              <a:endParaRPr/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Loops</a:t>
              </a:r>
              <a:endParaRPr/>
            </a:p>
          </p:txBody>
        </p:sp>
        <p:pic>
          <p:nvPicPr>
            <p:cNvPr id="1638" name="Google Shape;1638;p4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97000" y="871832"/>
              <a:ext cx="225725" cy="223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9" name="Google Shape;1639;p4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97000" y="1183782"/>
              <a:ext cx="225725" cy="22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40" name="Google Shape;1640;p46"/>
          <p:cNvGrpSpPr/>
          <p:nvPr/>
        </p:nvGrpSpPr>
        <p:grpSpPr>
          <a:xfrm>
            <a:off x="2828850" y="1638300"/>
            <a:ext cx="3486300" cy="1295400"/>
            <a:chOff x="2828850" y="1638300"/>
            <a:chExt cx="3486300" cy="1295400"/>
          </a:xfrm>
        </p:grpSpPr>
        <p:sp>
          <p:nvSpPr>
            <p:cNvPr id="1641" name="Google Shape;1641;p46"/>
            <p:cNvSpPr/>
            <p:nvPr/>
          </p:nvSpPr>
          <p:spPr>
            <a:xfrm>
              <a:off x="2828850" y="1638300"/>
              <a:ext cx="3486300" cy="1295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6"/>
            <p:cNvSpPr/>
            <p:nvPr/>
          </p:nvSpPr>
          <p:spPr>
            <a:xfrm>
              <a:off x="3293259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6"/>
            <p:cNvSpPr/>
            <p:nvPr/>
          </p:nvSpPr>
          <p:spPr>
            <a:xfrm>
              <a:off x="3343509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6"/>
            <p:cNvSpPr/>
            <p:nvPr/>
          </p:nvSpPr>
          <p:spPr>
            <a:xfrm>
              <a:off x="3343509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6"/>
            <p:cNvSpPr/>
            <p:nvPr/>
          </p:nvSpPr>
          <p:spPr>
            <a:xfrm>
              <a:off x="3343509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6"/>
            <p:cNvSpPr/>
            <p:nvPr/>
          </p:nvSpPr>
          <p:spPr>
            <a:xfrm>
              <a:off x="3343509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6"/>
            <p:cNvSpPr/>
            <p:nvPr/>
          </p:nvSpPr>
          <p:spPr>
            <a:xfrm rot="5400000">
              <a:off x="3583027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6"/>
            <p:cNvSpPr/>
            <p:nvPr/>
          </p:nvSpPr>
          <p:spPr>
            <a:xfrm rot="5400000">
              <a:off x="3583027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6"/>
            <p:cNvSpPr/>
            <p:nvPr/>
          </p:nvSpPr>
          <p:spPr>
            <a:xfrm rot="5400000">
              <a:off x="3583027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6"/>
            <p:cNvSpPr/>
            <p:nvPr/>
          </p:nvSpPr>
          <p:spPr>
            <a:xfrm rot="5400000">
              <a:off x="3583027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6"/>
            <p:cNvSpPr/>
            <p:nvPr/>
          </p:nvSpPr>
          <p:spPr>
            <a:xfrm>
              <a:off x="3820015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6"/>
            <p:cNvSpPr/>
            <p:nvPr/>
          </p:nvSpPr>
          <p:spPr>
            <a:xfrm>
              <a:off x="3870265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6"/>
            <p:cNvSpPr/>
            <p:nvPr/>
          </p:nvSpPr>
          <p:spPr>
            <a:xfrm>
              <a:off x="3870265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6"/>
            <p:cNvSpPr/>
            <p:nvPr/>
          </p:nvSpPr>
          <p:spPr>
            <a:xfrm>
              <a:off x="3870265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6"/>
            <p:cNvSpPr/>
            <p:nvPr/>
          </p:nvSpPr>
          <p:spPr>
            <a:xfrm>
              <a:off x="3870265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6"/>
            <p:cNvSpPr/>
            <p:nvPr/>
          </p:nvSpPr>
          <p:spPr>
            <a:xfrm rot="5400000">
              <a:off x="4109783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6"/>
            <p:cNvSpPr/>
            <p:nvPr/>
          </p:nvSpPr>
          <p:spPr>
            <a:xfrm rot="5400000">
              <a:off x="4109783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6"/>
            <p:cNvSpPr/>
            <p:nvPr/>
          </p:nvSpPr>
          <p:spPr>
            <a:xfrm rot="5400000">
              <a:off x="4109783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6"/>
            <p:cNvSpPr/>
            <p:nvPr/>
          </p:nvSpPr>
          <p:spPr>
            <a:xfrm rot="5400000">
              <a:off x="4109783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60" name="Google Shape;1660;p46"/>
            <p:cNvCxnSpPr/>
            <p:nvPr/>
          </p:nvCxnSpPr>
          <p:spPr>
            <a:xfrm flipH="1">
              <a:off x="3151959" y="2159324"/>
              <a:ext cx="141300" cy="3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1" name="Google Shape;1661;p46"/>
            <p:cNvCxnSpPr>
              <a:stCxn id="1642" idx="3"/>
              <a:endCxn id="1651" idx="1"/>
            </p:cNvCxnSpPr>
            <p:nvPr/>
          </p:nvCxnSpPr>
          <p:spPr>
            <a:xfrm>
              <a:off x="3743259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2" name="Google Shape;1662;p46"/>
            <p:cNvCxnSpPr>
              <a:stCxn id="1651" idx="3"/>
              <a:endCxn id="1663" idx="1"/>
            </p:cNvCxnSpPr>
            <p:nvPr/>
          </p:nvCxnSpPr>
          <p:spPr>
            <a:xfrm>
              <a:off x="4270015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64" name="Google Shape;1664;p46"/>
            <p:cNvSpPr/>
            <p:nvPr/>
          </p:nvSpPr>
          <p:spPr>
            <a:xfrm>
              <a:off x="4346990" y="1871983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6"/>
            <p:cNvSpPr/>
            <p:nvPr/>
          </p:nvSpPr>
          <p:spPr>
            <a:xfrm>
              <a:off x="4397240" y="1941031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6"/>
            <p:cNvSpPr/>
            <p:nvPr/>
          </p:nvSpPr>
          <p:spPr>
            <a:xfrm>
              <a:off x="4397240" y="2058838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6"/>
            <p:cNvSpPr/>
            <p:nvPr/>
          </p:nvSpPr>
          <p:spPr>
            <a:xfrm>
              <a:off x="4397240" y="2176645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6"/>
            <p:cNvSpPr/>
            <p:nvPr/>
          </p:nvSpPr>
          <p:spPr>
            <a:xfrm>
              <a:off x="4397240" y="2294452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6"/>
            <p:cNvSpPr/>
            <p:nvPr/>
          </p:nvSpPr>
          <p:spPr>
            <a:xfrm rot="5400000">
              <a:off x="4636758" y="19417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6"/>
            <p:cNvSpPr/>
            <p:nvPr/>
          </p:nvSpPr>
          <p:spPr>
            <a:xfrm rot="5400000">
              <a:off x="4636758" y="2059584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6"/>
            <p:cNvSpPr/>
            <p:nvPr/>
          </p:nvSpPr>
          <p:spPr>
            <a:xfrm rot="5400000">
              <a:off x="4636758" y="2177391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6"/>
            <p:cNvSpPr/>
            <p:nvPr/>
          </p:nvSpPr>
          <p:spPr>
            <a:xfrm rot="5400000">
              <a:off x="4636758" y="229805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73" name="Google Shape;1673;p46"/>
            <p:cNvCxnSpPr>
              <a:stCxn id="1664" idx="3"/>
            </p:cNvCxnSpPr>
            <p:nvPr/>
          </p:nvCxnSpPr>
          <p:spPr>
            <a:xfrm>
              <a:off x="4796990" y="2161333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4" name="Google Shape;1674;p46"/>
            <p:cNvSpPr/>
            <p:nvPr/>
          </p:nvSpPr>
          <p:spPr>
            <a:xfrm>
              <a:off x="4873965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6"/>
            <p:cNvSpPr/>
            <p:nvPr/>
          </p:nvSpPr>
          <p:spPr>
            <a:xfrm>
              <a:off x="4924215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6"/>
            <p:cNvSpPr/>
            <p:nvPr/>
          </p:nvSpPr>
          <p:spPr>
            <a:xfrm>
              <a:off x="4924215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6"/>
            <p:cNvSpPr/>
            <p:nvPr/>
          </p:nvSpPr>
          <p:spPr>
            <a:xfrm>
              <a:off x="4924215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6"/>
            <p:cNvSpPr/>
            <p:nvPr/>
          </p:nvSpPr>
          <p:spPr>
            <a:xfrm>
              <a:off x="4924215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6"/>
            <p:cNvSpPr/>
            <p:nvPr/>
          </p:nvSpPr>
          <p:spPr>
            <a:xfrm rot="5400000">
              <a:off x="5163733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6"/>
            <p:cNvSpPr/>
            <p:nvPr/>
          </p:nvSpPr>
          <p:spPr>
            <a:xfrm rot="5400000">
              <a:off x="5163733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6"/>
            <p:cNvSpPr/>
            <p:nvPr/>
          </p:nvSpPr>
          <p:spPr>
            <a:xfrm rot="5400000">
              <a:off x="5163733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6"/>
            <p:cNvSpPr/>
            <p:nvPr/>
          </p:nvSpPr>
          <p:spPr>
            <a:xfrm rot="5400000">
              <a:off x="5163733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3" name="Google Shape;1683;p46"/>
            <p:cNvCxnSpPr>
              <a:stCxn id="1674" idx="3"/>
            </p:cNvCxnSpPr>
            <p:nvPr/>
          </p:nvCxnSpPr>
          <p:spPr>
            <a:xfrm>
              <a:off x="5323965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84" name="Google Shape;1684;p46"/>
            <p:cNvSpPr/>
            <p:nvPr/>
          </p:nvSpPr>
          <p:spPr>
            <a:xfrm>
              <a:off x="5400940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6"/>
            <p:cNvSpPr/>
            <p:nvPr/>
          </p:nvSpPr>
          <p:spPr>
            <a:xfrm>
              <a:off x="5451190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6"/>
            <p:cNvSpPr/>
            <p:nvPr/>
          </p:nvSpPr>
          <p:spPr>
            <a:xfrm>
              <a:off x="5451190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6"/>
            <p:cNvSpPr/>
            <p:nvPr/>
          </p:nvSpPr>
          <p:spPr>
            <a:xfrm>
              <a:off x="5451190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6"/>
            <p:cNvSpPr/>
            <p:nvPr/>
          </p:nvSpPr>
          <p:spPr>
            <a:xfrm>
              <a:off x="5451190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6"/>
            <p:cNvSpPr/>
            <p:nvPr/>
          </p:nvSpPr>
          <p:spPr>
            <a:xfrm rot="5400000">
              <a:off x="5690708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6"/>
            <p:cNvSpPr/>
            <p:nvPr/>
          </p:nvSpPr>
          <p:spPr>
            <a:xfrm rot="5400000">
              <a:off x="5690708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6"/>
            <p:cNvSpPr/>
            <p:nvPr/>
          </p:nvSpPr>
          <p:spPr>
            <a:xfrm rot="5400000">
              <a:off x="5690708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6"/>
            <p:cNvSpPr/>
            <p:nvPr/>
          </p:nvSpPr>
          <p:spPr>
            <a:xfrm rot="5400000">
              <a:off x="5690708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93" name="Google Shape;1693;p46"/>
            <p:cNvCxnSpPr>
              <a:stCxn id="1684" idx="3"/>
            </p:cNvCxnSpPr>
            <p:nvPr/>
          </p:nvCxnSpPr>
          <p:spPr>
            <a:xfrm flipH="1" rot="10800000">
              <a:off x="5850940" y="2157458"/>
              <a:ext cx="166800" cy="1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94" name="Google Shape;1694;p46"/>
          <p:cNvSpPr/>
          <p:nvPr/>
        </p:nvSpPr>
        <p:spPr>
          <a:xfrm>
            <a:off x="312210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46"/>
          <p:cNvSpPr/>
          <p:nvPr/>
        </p:nvSpPr>
        <p:spPr>
          <a:xfrm>
            <a:off x="295540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46"/>
          <p:cNvSpPr/>
          <p:nvPr/>
        </p:nvSpPr>
        <p:spPr>
          <a:xfrm>
            <a:off x="345550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46"/>
          <p:cNvSpPr/>
          <p:nvPr/>
        </p:nvSpPr>
        <p:spPr>
          <a:xfrm>
            <a:off x="399345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47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47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47"/>
          <p:cNvSpPr txBox="1"/>
          <p:nvPr/>
        </p:nvSpPr>
        <p:spPr>
          <a:xfrm>
            <a:off x="3779250" y="141950"/>
            <a:ext cx="2088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P4 Constraints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1705" name="Google Shape;17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6" name="Google Shape;170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010" y="796825"/>
            <a:ext cx="479500" cy="4495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7" name="Google Shape;1707;p47"/>
          <p:cNvGrpSpPr/>
          <p:nvPr/>
        </p:nvGrpSpPr>
        <p:grpSpPr>
          <a:xfrm>
            <a:off x="1391576" y="673900"/>
            <a:ext cx="2392016" cy="695400"/>
            <a:chOff x="1391576" y="673900"/>
            <a:chExt cx="2392016" cy="695400"/>
          </a:xfrm>
        </p:grpSpPr>
        <p:pic>
          <p:nvPicPr>
            <p:cNvPr id="1708" name="Google Shape;1708;p4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91576" y="783675"/>
              <a:ext cx="479500" cy="4758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9" name="Google Shape;1709;p4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11950" y="718724"/>
              <a:ext cx="479499" cy="529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0" name="Google Shape;1710;p4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78049" y="694213"/>
              <a:ext cx="905543" cy="578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11" name="Google Shape;1711;p47"/>
            <p:cNvCxnSpPr/>
            <p:nvPr/>
          </p:nvCxnSpPr>
          <p:spPr>
            <a:xfrm>
              <a:off x="2679950" y="673900"/>
              <a:ext cx="9600" cy="6954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12" name="Google Shape;1712;p47"/>
          <p:cNvGrpSpPr/>
          <p:nvPr/>
        </p:nvGrpSpPr>
        <p:grpSpPr>
          <a:xfrm>
            <a:off x="5263800" y="659950"/>
            <a:ext cx="3375525" cy="723300"/>
            <a:chOff x="4197000" y="781050"/>
            <a:chExt cx="3375525" cy="723300"/>
          </a:xfrm>
        </p:grpSpPr>
        <p:sp>
          <p:nvSpPr>
            <p:cNvPr id="1713" name="Google Shape;1713;p47"/>
            <p:cNvSpPr txBox="1"/>
            <p:nvPr/>
          </p:nvSpPr>
          <p:spPr>
            <a:xfrm>
              <a:off x="4467225" y="781050"/>
              <a:ext cx="31053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Floating Point Numbers</a:t>
              </a:r>
              <a:endParaRPr/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Loops</a:t>
              </a:r>
              <a:endParaRPr/>
            </a:p>
          </p:txBody>
        </p:sp>
        <p:pic>
          <p:nvPicPr>
            <p:cNvPr id="1714" name="Google Shape;1714;p4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97000" y="871832"/>
              <a:ext cx="225725" cy="223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5" name="Google Shape;1715;p4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97000" y="1183782"/>
              <a:ext cx="225725" cy="22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6" name="Google Shape;1716;p47"/>
          <p:cNvGrpSpPr/>
          <p:nvPr/>
        </p:nvGrpSpPr>
        <p:grpSpPr>
          <a:xfrm>
            <a:off x="2828850" y="1638300"/>
            <a:ext cx="3486300" cy="1295400"/>
            <a:chOff x="2828850" y="1638300"/>
            <a:chExt cx="3486300" cy="1295400"/>
          </a:xfrm>
        </p:grpSpPr>
        <p:sp>
          <p:nvSpPr>
            <p:cNvPr id="1717" name="Google Shape;1717;p47"/>
            <p:cNvSpPr/>
            <p:nvPr/>
          </p:nvSpPr>
          <p:spPr>
            <a:xfrm>
              <a:off x="2828850" y="1638300"/>
              <a:ext cx="3486300" cy="1295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3293259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3343509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3343509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3343509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7"/>
            <p:cNvSpPr/>
            <p:nvPr/>
          </p:nvSpPr>
          <p:spPr>
            <a:xfrm>
              <a:off x="3343509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7"/>
            <p:cNvSpPr/>
            <p:nvPr/>
          </p:nvSpPr>
          <p:spPr>
            <a:xfrm rot="5400000">
              <a:off x="3583027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 rot="5400000">
              <a:off x="3583027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 rot="5400000">
              <a:off x="3583027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 rot="5400000">
              <a:off x="3583027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3820015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3870265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3870265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3870265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3870265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 rot="5400000">
              <a:off x="4109783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 rot="5400000">
              <a:off x="4109783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 rot="5400000">
              <a:off x="4109783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 rot="5400000">
              <a:off x="4109783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6" name="Google Shape;1736;p47"/>
            <p:cNvCxnSpPr/>
            <p:nvPr/>
          </p:nvCxnSpPr>
          <p:spPr>
            <a:xfrm flipH="1">
              <a:off x="3151959" y="2159324"/>
              <a:ext cx="141300" cy="3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7" name="Google Shape;1737;p47"/>
            <p:cNvCxnSpPr>
              <a:stCxn id="1718" idx="3"/>
              <a:endCxn id="1727" idx="1"/>
            </p:cNvCxnSpPr>
            <p:nvPr/>
          </p:nvCxnSpPr>
          <p:spPr>
            <a:xfrm>
              <a:off x="3743259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8" name="Google Shape;1738;p47"/>
            <p:cNvCxnSpPr>
              <a:stCxn id="1727" idx="3"/>
              <a:endCxn id="1739" idx="1"/>
            </p:cNvCxnSpPr>
            <p:nvPr/>
          </p:nvCxnSpPr>
          <p:spPr>
            <a:xfrm>
              <a:off x="4270015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40" name="Google Shape;1740;p47"/>
            <p:cNvSpPr/>
            <p:nvPr/>
          </p:nvSpPr>
          <p:spPr>
            <a:xfrm>
              <a:off x="4346990" y="1871983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4397240" y="1941031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4397240" y="2058838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4397240" y="2176645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4397240" y="2294452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 rot="5400000">
              <a:off x="4636758" y="19417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 rot="5400000">
              <a:off x="4636758" y="2059584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 rot="5400000">
              <a:off x="4636758" y="2177391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 rot="5400000">
              <a:off x="4636758" y="229805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9" name="Google Shape;1749;p47"/>
            <p:cNvCxnSpPr>
              <a:stCxn id="1740" idx="3"/>
            </p:cNvCxnSpPr>
            <p:nvPr/>
          </p:nvCxnSpPr>
          <p:spPr>
            <a:xfrm>
              <a:off x="4796990" y="2161333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50" name="Google Shape;1750;p47"/>
            <p:cNvSpPr/>
            <p:nvPr/>
          </p:nvSpPr>
          <p:spPr>
            <a:xfrm>
              <a:off x="4873965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4924215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4924215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4924215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4924215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 rot="5400000">
              <a:off x="5163733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 rot="5400000">
              <a:off x="5163733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 rot="5400000">
              <a:off x="5163733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 rot="5400000">
              <a:off x="5163733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9" name="Google Shape;1759;p47"/>
            <p:cNvCxnSpPr>
              <a:stCxn id="1750" idx="3"/>
            </p:cNvCxnSpPr>
            <p:nvPr/>
          </p:nvCxnSpPr>
          <p:spPr>
            <a:xfrm>
              <a:off x="5323965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60" name="Google Shape;1760;p47"/>
            <p:cNvSpPr/>
            <p:nvPr/>
          </p:nvSpPr>
          <p:spPr>
            <a:xfrm>
              <a:off x="5400940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5451190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5451190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5451190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5451190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 rot="5400000">
              <a:off x="5690708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 rot="5400000">
              <a:off x="5690708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 rot="5400000">
              <a:off x="5690708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 rot="5400000">
              <a:off x="5690708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9" name="Google Shape;1769;p47"/>
            <p:cNvCxnSpPr>
              <a:stCxn id="1760" idx="3"/>
            </p:cNvCxnSpPr>
            <p:nvPr/>
          </p:nvCxnSpPr>
          <p:spPr>
            <a:xfrm flipH="1" rot="10800000">
              <a:off x="5850940" y="2157458"/>
              <a:ext cx="166800" cy="1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70" name="Google Shape;1770;p47"/>
          <p:cNvSpPr/>
          <p:nvPr/>
        </p:nvSpPr>
        <p:spPr>
          <a:xfrm>
            <a:off x="312210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47"/>
          <p:cNvSpPr/>
          <p:nvPr/>
        </p:nvSpPr>
        <p:spPr>
          <a:xfrm>
            <a:off x="345550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47"/>
          <p:cNvSpPr/>
          <p:nvPr/>
        </p:nvSpPr>
        <p:spPr>
          <a:xfrm>
            <a:off x="399345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47"/>
          <p:cNvSpPr/>
          <p:nvPr/>
        </p:nvSpPr>
        <p:spPr>
          <a:xfrm>
            <a:off x="451155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48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48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48"/>
          <p:cNvSpPr txBox="1"/>
          <p:nvPr/>
        </p:nvSpPr>
        <p:spPr>
          <a:xfrm>
            <a:off x="3779250" y="141950"/>
            <a:ext cx="2088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P4 Constraints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1781" name="Google Shape;178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2" name="Google Shape;178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010" y="796825"/>
            <a:ext cx="479500" cy="4495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3" name="Google Shape;1783;p48"/>
          <p:cNvGrpSpPr/>
          <p:nvPr/>
        </p:nvGrpSpPr>
        <p:grpSpPr>
          <a:xfrm>
            <a:off x="1391576" y="673900"/>
            <a:ext cx="2392016" cy="695400"/>
            <a:chOff x="1391576" y="673900"/>
            <a:chExt cx="2392016" cy="695400"/>
          </a:xfrm>
        </p:grpSpPr>
        <p:pic>
          <p:nvPicPr>
            <p:cNvPr id="1784" name="Google Shape;1784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91576" y="783675"/>
              <a:ext cx="479500" cy="4758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5" name="Google Shape;1785;p4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11950" y="718724"/>
              <a:ext cx="479499" cy="529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6" name="Google Shape;1786;p4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78049" y="694213"/>
              <a:ext cx="905543" cy="578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87" name="Google Shape;1787;p48"/>
            <p:cNvCxnSpPr/>
            <p:nvPr/>
          </p:nvCxnSpPr>
          <p:spPr>
            <a:xfrm>
              <a:off x="2679950" y="673900"/>
              <a:ext cx="9600" cy="6954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88" name="Google Shape;1788;p48"/>
          <p:cNvGrpSpPr/>
          <p:nvPr/>
        </p:nvGrpSpPr>
        <p:grpSpPr>
          <a:xfrm>
            <a:off x="5263800" y="659950"/>
            <a:ext cx="3375525" cy="723300"/>
            <a:chOff x="4197000" y="781050"/>
            <a:chExt cx="3375525" cy="723300"/>
          </a:xfrm>
        </p:grpSpPr>
        <p:sp>
          <p:nvSpPr>
            <p:cNvPr id="1789" name="Google Shape;1789;p48"/>
            <p:cNvSpPr txBox="1"/>
            <p:nvPr/>
          </p:nvSpPr>
          <p:spPr>
            <a:xfrm>
              <a:off x="4467225" y="781050"/>
              <a:ext cx="31053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Floating Point Numbers</a:t>
              </a:r>
              <a:endParaRPr/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Loops</a:t>
              </a:r>
              <a:endParaRPr/>
            </a:p>
          </p:txBody>
        </p:sp>
        <p:pic>
          <p:nvPicPr>
            <p:cNvPr id="1790" name="Google Shape;1790;p4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97000" y="871832"/>
              <a:ext cx="225725" cy="223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1" name="Google Shape;1791;p4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97000" y="1183782"/>
              <a:ext cx="225725" cy="22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92" name="Google Shape;1792;p48"/>
          <p:cNvGrpSpPr/>
          <p:nvPr/>
        </p:nvGrpSpPr>
        <p:grpSpPr>
          <a:xfrm>
            <a:off x="2828850" y="1638300"/>
            <a:ext cx="3486300" cy="1295400"/>
            <a:chOff x="2828850" y="1638300"/>
            <a:chExt cx="3486300" cy="1295400"/>
          </a:xfrm>
        </p:grpSpPr>
        <p:sp>
          <p:nvSpPr>
            <p:cNvPr id="1793" name="Google Shape;1793;p48"/>
            <p:cNvSpPr/>
            <p:nvPr/>
          </p:nvSpPr>
          <p:spPr>
            <a:xfrm>
              <a:off x="2828850" y="1638300"/>
              <a:ext cx="3486300" cy="1295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8"/>
            <p:cNvSpPr/>
            <p:nvPr/>
          </p:nvSpPr>
          <p:spPr>
            <a:xfrm>
              <a:off x="3293259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8"/>
            <p:cNvSpPr/>
            <p:nvPr/>
          </p:nvSpPr>
          <p:spPr>
            <a:xfrm>
              <a:off x="3343509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8"/>
            <p:cNvSpPr/>
            <p:nvPr/>
          </p:nvSpPr>
          <p:spPr>
            <a:xfrm>
              <a:off x="3343509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8"/>
            <p:cNvSpPr/>
            <p:nvPr/>
          </p:nvSpPr>
          <p:spPr>
            <a:xfrm>
              <a:off x="3343509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8"/>
            <p:cNvSpPr/>
            <p:nvPr/>
          </p:nvSpPr>
          <p:spPr>
            <a:xfrm>
              <a:off x="3343509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8"/>
            <p:cNvSpPr/>
            <p:nvPr/>
          </p:nvSpPr>
          <p:spPr>
            <a:xfrm rot="5400000">
              <a:off x="3583027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8"/>
            <p:cNvSpPr/>
            <p:nvPr/>
          </p:nvSpPr>
          <p:spPr>
            <a:xfrm rot="5400000">
              <a:off x="3583027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8"/>
            <p:cNvSpPr/>
            <p:nvPr/>
          </p:nvSpPr>
          <p:spPr>
            <a:xfrm rot="5400000">
              <a:off x="3583027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8"/>
            <p:cNvSpPr/>
            <p:nvPr/>
          </p:nvSpPr>
          <p:spPr>
            <a:xfrm rot="5400000">
              <a:off x="3583027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8"/>
            <p:cNvSpPr/>
            <p:nvPr/>
          </p:nvSpPr>
          <p:spPr>
            <a:xfrm>
              <a:off x="3820015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8"/>
            <p:cNvSpPr/>
            <p:nvPr/>
          </p:nvSpPr>
          <p:spPr>
            <a:xfrm>
              <a:off x="3870265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8"/>
            <p:cNvSpPr/>
            <p:nvPr/>
          </p:nvSpPr>
          <p:spPr>
            <a:xfrm>
              <a:off x="3870265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8"/>
            <p:cNvSpPr/>
            <p:nvPr/>
          </p:nvSpPr>
          <p:spPr>
            <a:xfrm>
              <a:off x="3870265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8"/>
            <p:cNvSpPr/>
            <p:nvPr/>
          </p:nvSpPr>
          <p:spPr>
            <a:xfrm>
              <a:off x="3870265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8"/>
            <p:cNvSpPr/>
            <p:nvPr/>
          </p:nvSpPr>
          <p:spPr>
            <a:xfrm rot="5400000">
              <a:off x="4109783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8"/>
            <p:cNvSpPr/>
            <p:nvPr/>
          </p:nvSpPr>
          <p:spPr>
            <a:xfrm rot="5400000">
              <a:off x="4109783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8"/>
            <p:cNvSpPr/>
            <p:nvPr/>
          </p:nvSpPr>
          <p:spPr>
            <a:xfrm rot="5400000">
              <a:off x="4109783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8"/>
            <p:cNvSpPr/>
            <p:nvPr/>
          </p:nvSpPr>
          <p:spPr>
            <a:xfrm rot="5400000">
              <a:off x="4109783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12" name="Google Shape;1812;p48"/>
            <p:cNvCxnSpPr/>
            <p:nvPr/>
          </p:nvCxnSpPr>
          <p:spPr>
            <a:xfrm flipH="1">
              <a:off x="3151959" y="2159324"/>
              <a:ext cx="141300" cy="3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3" name="Google Shape;1813;p48"/>
            <p:cNvCxnSpPr>
              <a:stCxn id="1794" idx="3"/>
              <a:endCxn id="1803" idx="1"/>
            </p:cNvCxnSpPr>
            <p:nvPr/>
          </p:nvCxnSpPr>
          <p:spPr>
            <a:xfrm>
              <a:off x="3743259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4" name="Google Shape;1814;p48"/>
            <p:cNvCxnSpPr>
              <a:stCxn id="1803" idx="3"/>
              <a:endCxn id="1815" idx="1"/>
            </p:cNvCxnSpPr>
            <p:nvPr/>
          </p:nvCxnSpPr>
          <p:spPr>
            <a:xfrm>
              <a:off x="4270015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16" name="Google Shape;1816;p48"/>
            <p:cNvSpPr/>
            <p:nvPr/>
          </p:nvSpPr>
          <p:spPr>
            <a:xfrm>
              <a:off x="4346990" y="1871983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8"/>
            <p:cNvSpPr/>
            <p:nvPr/>
          </p:nvSpPr>
          <p:spPr>
            <a:xfrm>
              <a:off x="4397240" y="1941031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8"/>
            <p:cNvSpPr/>
            <p:nvPr/>
          </p:nvSpPr>
          <p:spPr>
            <a:xfrm>
              <a:off x="4397240" y="2058838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8"/>
            <p:cNvSpPr/>
            <p:nvPr/>
          </p:nvSpPr>
          <p:spPr>
            <a:xfrm>
              <a:off x="4397240" y="2176645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8"/>
            <p:cNvSpPr/>
            <p:nvPr/>
          </p:nvSpPr>
          <p:spPr>
            <a:xfrm>
              <a:off x="4397240" y="2294452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8"/>
            <p:cNvSpPr/>
            <p:nvPr/>
          </p:nvSpPr>
          <p:spPr>
            <a:xfrm rot="5400000">
              <a:off x="4636758" y="19417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8"/>
            <p:cNvSpPr/>
            <p:nvPr/>
          </p:nvSpPr>
          <p:spPr>
            <a:xfrm rot="5400000">
              <a:off x="4636758" y="2059584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8"/>
            <p:cNvSpPr/>
            <p:nvPr/>
          </p:nvSpPr>
          <p:spPr>
            <a:xfrm rot="5400000">
              <a:off x="4636758" y="2177391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8"/>
            <p:cNvSpPr/>
            <p:nvPr/>
          </p:nvSpPr>
          <p:spPr>
            <a:xfrm rot="5400000">
              <a:off x="4636758" y="229805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25" name="Google Shape;1825;p48"/>
            <p:cNvCxnSpPr>
              <a:stCxn id="1816" idx="3"/>
            </p:cNvCxnSpPr>
            <p:nvPr/>
          </p:nvCxnSpPr>
          <p:spPr>
            <a:xfrm>
              <a:off x="4796990" y="2161333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6" name="Google Shape;1826;p48"/>
            <p:cNvSpPr/>
            <p:nvPr/>
          </p:nvSpPr>
          <p:spPr>
            <a:xfrm>
              <a:off x="4873965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8"/>
            <p:cNvSpPr/>
            <p:nvPr/>
          </p:nvSpPr>
          <p:spPr>
            <a:xfrm>
              <a:off x="4924215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8"/>
            <p:cNvSpPr/>
            <p:nvPr/>
          </p:nvSpPr>
          <p:spPr>
            <a:xfrm>
              <a:off x="4924215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8"/>
            <p:cNvSpPr/>
            <p:nvPr/>
          </p:nvSpPr>
          <p:spPr>
            <a:xfrm>
              <a:off x="4924215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8"/>
            <p:cNvSpPr/>
            <p:nvPr/>
          </p:nvSpPr>
          <p:spPr>
            <a:xfrm>
              <a:off x="4924215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8"/>
            <p:cNvSpPr/>
            <p:nvPr/>
          </p:nvSpPr>
          <p:spPr>
            <a:xfrm rot="5400000">
              <a:off x="5163733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8"/>
            <p:cNvSpPr/>
            <p:nvPr/>
          </p:nvSpPr>
          <p:spPr>
            <a:xfrm rot="5400000">
              <a:off x="5163733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8"/>
            <p:cNvSpPr/>
            <p:nvPr/>
          </p:nvSpPr>
          <p:spPr>
            <a:xfrm rot="5400000">
              <a:off x="5163733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8"/>
            <p:cNvSpPr/>
            <p:nvPr/>
          </p:nvSpPr>
          <p:spPr>
            <a:xfrm rot="5400000">
              <a:off x="5163733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35" name="Google Shape;1835;p48"/>
            <p:cNvCxnSpPr>
              <a:stCxn id="1826" idx="3"/>
            </p:cNvCxnSpPr>
            <p:nvPr/>
          </p:nvCxnSpPr>
          <p:spPr>
            <a:xfrm>
              <a:off x="5323965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6" name="Google Shape;1836;p48"/>
            <p:cNvSpPr/>
            <p:nvPr/>
          </p:nvSpPr>
          <p:spPr>
            <a:xfrm>
              <a:off x="5400940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8"/>
            <p:cNvSpPr/>
            <p:nvPr/>
          </p:nvSpPr>
          <p:spPr>
            <a:xfrm>
              <a:off x="5451190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8"/>
            <p:cNvSpPr/>
            <p:nvPr/>
          </p:nvSpPr>
          <p:spPr>
            <a:xfrm>
              <a:off x="5451190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8"/>
            <p:cNvSpPr/>
            <p:nvPr/>
          </p:nvSpPr>
          <p:spPr>
            <a:xfrm>
              <a:off x="5451190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8"/>
            <p:cNvSpPr/>
            <p:nvPr/>
          </p:nvSpPr>
          <p:spPr>
            <a:xfrm>
              <a:off x="5451190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8"/>
            <p:cNvSpPr/>
            <p:nvPr/>
          </p:nvSpPr>
          <p:spPr>
            <a:xfrm rot="5400000">
              <a:off x="5690708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8"/>
            <p:cNvSpPr/>
            <p:nvPr/>
          </p:nvSpPr>
          <p:spPr>
            <a:xfrm rot="5400000">
              <a:off x="5690708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8"/>
            <p:cNvSpPr/>
            <p:nvPr/>
          </p:nvSpPr>
          <p:spPr>
            <a:xfrm rot="5400000">
              <a:off x="5690708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8"/>
            <p:cNvSpPr/>
            <p:nvPr/>
          </p:nvSpPr>
          <p:spPr>
            <a:xfrm rot="5400000">
              <a:off x="5690708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5" name="Google Shape;1845;p48"/>
            <p:cNvCxnSpPr>
              <a:stCxn id="1836" idx="3"/>
            </p:cNvCxnSpPr>
            <p:nvPr/>
          </p:nvCxnSpPr>
          <p:spPr>
            <a:xfrm flipH="1" rot="10800000">
              <a:off x="5850940" y="2157458"/>
              <a:ext cx="166800" cy="1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46" name="Google Shape;1846;p48"/>
          <p:cNvSpPr/>
          <p:nvPr/>
        </p:nvSpPr>
        <p:spPr>
          <a:xfrm>
            <a:off x="345550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48"/>
          <p:cNvSpPr/>
          <p:nvPr/>
        </p:nvSpPr>
        <p:spPr>
          <a:xfrm>
            <a:off x="399345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48"/>
          <p:cNvSpPr/>
          <p:nvPr/>
        </p:nvSpPr>
        <p:spPr>
          <a:xfrm>
            <a:off x="451155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48"/>
          <p:cNvSpPr/>
          <p:nvPr/>
        </p:nvSpPr>
        <p:spPr>
          <a:xfrm>
            <a:off x="502965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49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49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49"/>
          <p:cNvSpPr txBox="1"/>
          <p:nvPr/>
        </p:nvSpPr>
        <p:spPr>
          <a:xfrm>
            <a:off x="3779250" y="141950"/>
            <a:ext cx="2088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P4 Constraints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1857" name="Google Shape;18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8" name="Google Shape;185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010" y="796825"/>
            <a:ext cx="479500" cy="4495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9" name="Google Shape;1859;p49"/>
          <p:cNvGrpSpPr/>
          <p:nvPr/>
        </p:nvGrpSpPr>
        <p:grpSpPr>
          <a:xfrm>
            <a:off x="1391576" y="673900"/>
            <a:ext cx="2392016" cy="695400"/>
            <a:chOff x="1391576" y="673900"/>
            <a:chExt cx="2392016" cy="695400"/>
          </a:xfrm>
        </p:grpSpPr>
        <p:pic>
          <p:nvPicPr>
            <p:cNvPr id="1860" name="Google Shape;1860;p4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91576" y="783675"/>
              <a:ext cx="479500" cy="4758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1" name="Google Shape;1861;p4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11950" y="718724"/>
              <a:ext cx="479499" cy="529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2" name="Google Shape;1862;p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78049" y="694213"/>
              <a:ext cx="905543" cy="578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63" name="Google Shape;1863;p49"/>
            <p:cNvCxnSpPr/>
            <p:nvPr/>
          </p:nvCxnSpPr>
          <p:spPr>
            <a:xfrm>
              <a:off x="2679950" y="673900"/>
              <a:ext cx="9600" cy="6954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64" name="Google Shape;1864;p49"/>
          <p:cNvGrpSpPr/>
          <p:nvPr/>
        </p:nvGrpSpPr>
        <p:grpSpPr>
          <a:xfrm>
            <a:off x="5263800" y="659950"/>
            <a:ext cx="3375525" cy="723300"/>
            <a:chOff x="4197000" y="781050"/>
            <a:chExt cx="3375525" cy="723300"/>
          </a:xfrm>
        </p:grpSpPr>
        <p:sp>
          <p:nvSpPr>
            <p:cNvPr id="1865" name="Google Shape;1865;p49"/>
            <p:cNvSpPr txBox="1"/>
            <p:nvPr/>
          </p:nvSpPr>
          <p:spPr>
            <a:xfrm>
              <a:off x="4467225" y="781050"/>
              <a:ext cx="31053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Floating Point Numbers</a:t>
              </a:r>
              <a:endParaRPr/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Loops</a:t>
              </a:r>
              <a:endParaRPr/>
            </a:p>
          </p:txBody>
        </p:sp>
        <p:pic>
          <p:nvPicPr>
            <p:cNvPr id="1866" name="Google Shape;1866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97000" y="871832"/>
              <a:ext cx="225725" cy="223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7" name="Google Shape;1867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97000" y="1183782"/>
              <a:ext cx="225725" cy="22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8" name="Google Shape;1868;p49"/>
          <p:cNvGrpSpPr/>
          <p:nvPr/>
        </p:nvGrpSpPr>
        <p:grpSpPr>
          <a:xfrm>
            <a:off x="2828850" y="1638300"/>
            <a:ext cx="3486300" cy="1295400"/>
            <a:chOff x="2828850" y="1638300"/>
            <a:chExt cx="3486300" cy="1295400"/>
          </a:xfrm>
        </p:grpSpPr>
        <p:sp>
          <p:nvSpPr>
            <p:cNvPr id="1869" name="Google Shape;1869;p49"/>
            <p:cNvSpPr/>
            <p:nvPr/>
          </p:nvSpPr>
          <p:spPr>
            <a:xfrm>
              <a:off x="2828850" y="1638300"/>
              <a:ext cx="3486300" cy="1295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9"/>
            <p:cNvSpPr/>
            <p:nvPr/>
          </p:nvSpPr>
          <p:spPr>
            <a:xfrm>
              <a:off x="3293259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9"/>
            <p:cNvSpPr/>
            <p:nvPr/>
          </p:nvSpPr>
          <p:spPr>
            <a:xfrm>
              <a:off x="3343509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9"/>
            <p:cNvSpPr/>
            <p:nvPr/>
          </p:nvSpPr>
          <p:spPr>
            <a:xfrm>
              <a:off x="3343509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9"/>
            <p:cNvSpPr/>
            <p:nvPr/>
          </p:nvSpPr>
          <p:spPr>
            <a:xfrm>
              <a:off x="3343509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9"/>
            <p:cNvSpPr/>
            <p:nvPr/>
          </p:nvSpPr>
          <p:spPr>
            <a:xfrm>
              <a:off x="3343509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9"/>
            <p:cNvSpPr/>
            <p:nvPr/>
          </p:nvSpPr>
          <p:spPr>
            <a:xfrm rot="5400000">
              <a:off x="3583027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9"/>
            <p:cNvSpPr/>
            <p:nvPr/>
          </p:nvSpPr>
          <p:spPr>
            <a:xfrm rot="5400000">
              <a:off x="3583027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9"/>
            <p:cNvSpPr/>
            <p:nvPr/>
          </p:nvSpPr>
          <p:spPr>
            <a:xfrm rot="5400000">
              <a:off x="3583027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9"/>
            <p:cNvSpPr/>
            <p:nvPr/>
          </p:nvSpPr>
          <p:spPr>
            <a:xfrm rot="5400000">
              <a:off x="3583027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9"/>
            <p:cNvSpPr/>
            <p:nvPr/>
          </p:nvSpPr>
          <p:spPr>
            <a:xfrm>
              <a:off x="3820015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9"/>
            <p:cNvSpPr/>
            <p:nvPr/>
          </p:nvSpPr>
          <p:spPr>
            <a:xfrm>
              <a:off x="3870265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9"/>
            <p:cNvSpPr/>
            <p:nvPr/>
          </p:nvSpPr>
          <p:spPr>
            <a:xfrm>
              <a:off x="3870265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3870265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9"/>
            <p:cNvSpPr/>
            <p:nvPr/>
          </p:nvSpPr>
          <p:spPr>
            <a:xfrm>
              <a:off x="3870265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9"/>
            <p:cNvSpPr/>
            <p:nvPr/>
          </p:nvSpPr>
          <p:spPr>
            <a:xfrm rot="5400000">
              <a:off x="4109783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9"/>
            <p:cNvSpPr/>
            <p:nvPr/>
          </p:nvSpPr>
          <p:spPr>
            <a:xfrm rot="5400000">
              <a:off x="4109783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9"/>
            <p:cNvSpPr/>
            <p:nvPr/>
          </p:nvSpPr>
          <p:spPr>
            <a:xfrm rot="5400000">
              <a:off x="4109783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9"/>
            <p:cNvSpPr/>
            <p:nvPr/>
          </p:nvSpPr>
          <p:spPr>
            <a:xfrm rot="5400000">
              <a:off x="4109783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88" name="Google Shape;1888;p49"/>
            <p:cNvCxnSpPr/>
            <p:nvPr/>
          </p:nvCxnSpPr>
          <p:spPr>
            <a:xfrm flipH="1">
              <a:off x="3151959" y="2159324"/>
              <a:ext cx="141300" cy="3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9" name="Google Shape;1889;p49"/>
            <p:cNvCxnSpPr>
              <a:stCxn id="1870" idx="3"/>
              <a:endCxn id="1879" idx="1"/>
            </p:cNvCxnSpPr>
            <p:nvPr/>
          </p:nvCxnSpPr>
          <p:spPr>
            <a:xfrm>
              <a:off x="3743259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0" name="Google Shape;1890;p49"/>
            <p:cNvCxnSpPr>
              <a:stCxn id="1879" idx="3"/>
              <a:endCxn id="1891" idx="1"/>
            </p:cNvCxnSpPr>
            <p:nvPr/>
          </p:nvCxnSpPr>
          <p:spPr>
            <a:xfrm>
              <a:off x="4270015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92" name="Google Shape;1892;p49"/>
            <p:cNvSpPr/>
            <p:nvPr/>
          </p:nvSpPr>
          <p:spPr>
            <a:xfrm>
              <a:off x="4346990" y="1871983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9"/>
            <p:cNvSpPr/>
            <p:nvPr/>
          </p:nvSpPr>
          <p:spPr>
            <a:xfrm>
              <a:off x="4397240" y="1941031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9"/>
            <p:cNvSpPr/>
            <p:nvPr/>
          </p:nvSpPr>
          <p:spPr>
            <a:xfrm>
              <a:off x="4397240" y="2058838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9"/>
            <p:cNvSpPr/>
            <p:nvPr/>
          </p:nvSpPr>
          <p:spPr>
            <a:xfrm>
              <a:off x="4397240" y="2176645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9"/>
            <p:cNvSpPr/>
            <p:nvPr/>
          </p:nvSpPr>
          <p:spPr>
            <a:xfrm>
              <a:off x="4397240" y="2294452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9"/>
            <p:cNvSpPr/>
            <p:nvPr/>
          </p:nvSpPr>
          <p:spPr>
            <a:xfrm rot="5400000">
              <a:off x="4636758" y="19417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9"/>
            <p:cNvSpPr/>
            <p:nvPr/>
          </p:nvSpPr>
          <p:spPr>
            <a:xfrm rot="5400000">
              <a:off x="4636758" y="2059584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9"/>
            <p:cNvSpPr/>
            <p:nvPr/>
          </p:nvSpPr>
          <p:spPr>
            <a:xfrm rot="5400000">
              <a:off x="4636758" y="2177391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9"/>
            <p:cNvSpPr/>
            <p:nvPr/>
          </p:nvSpPr>
          <p:spPr>
            <a:xfrm rot="5400000">
              <a:off x="4636758" y="229805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01" name="Google Shape;1901;p49"/>
            <p:cNvCxnSpPr>
              <a:stCxn id="1892" idx="3"/>
            </p:cNvCxnSpPr>
            <p:nvPr/>
          </p:nvCxnSpPr>
          <p:spPr>
            <a:xfrm>
              <a:off x="4796990" y="2161333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02" name="Google Shape;1902;p49"/>
            <p:cNvSpPr/>
            <p:nvPr/>
          </p:nvSpPr>
          <p:spPr>
            <a:xfrm>
              <a:off x="4873965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9"/>
            <p:cNvSpPr/>
            <p:nvPr/>
          </p:nvSpPr>
          <p:spPr>
            <a:xfrm>
              <a:off x="4924215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9"/>
            <p:cNvSpPr/>
            <p:nvPr/>
          </p:nvSpPr>
          <p:spPr>
            <a:xfrm>
              <a:off x="4924215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9"/>
            <p:cNvSpPr/>
            <p:nvPr/>
          </p:nvSpPr>
          <p:spPr>
            <a:xfrm>
              <a:off x="4924215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9"/>
            <p:cNvSpPr/>
            <p:nvPr/>
          </p:nvSpPr>
          <p:spPr>
            <a:xfrm>
              <a:off x="4924215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9"/>
            <p:cNvSpPr/>
            <p:nvPr/>
          </p:nvSpPr>
          <p:spPr>
            <a:xfrm rot="5400000">
              <a:off x="5163733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9"/>
            <p:cNvSpPr/>
            <p:nvPr/>
          </p:nvSpPr>
          <p:spPr>
            <a:xfrm rot="5400000">
              <a:off x="5163733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9"/>
            <p:cNvSpPr/>
            <p:nvPr/>
          </p:nvSpPr>
          <p:spPr>
            <a:xfrm rot="5400000">
              <a:off x="5163733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9"/>
            <p:cNvSpPr/>
            <p:nvPr/>
          </p:nvSpPr>
          <p:spPr>
            <a:xfrm rot="5400000">
              <a:off x="5163733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11" name="Google Shape;1911;p49"/>
            <p:cNvCxnSpPr>
              <a:stCxn id="1902" idx="3"/>
            </p:cNvCxnSpPr>
            <p:nvPr/>
          </p:nvCxnSpPr>
          <p:spPr>
            <a:xfrm>
              <a:off x="5323965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12" name="Google Shape;1912;p49"/>
            <p:cNvSpPr/>
            <p:nvPr/>
          </p:nvSpPr>
          <p:spPr>
            <a:xfrm>
              <a:off x="5400940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9"/>
            <p:cNvSpPr/>
            <p:nvPr/>
          </p:nvSpPr>
          <p:spPr>
            <a:xfrm>
              <a:off x="5451190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9"/>
            <p:cNvSpPr/>
            <p:nvPr/>
          </p:nvSpPr>
          <p:spPr>
            <a:xfrm>
              <a:off x="5451190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9"/>
            <p:cNvSpPr/>
            <p:nvPr/>
          </p:nvSpPr>
          <p:spPr>
            <a:xfrm>
              <a:off x="5451190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9"/>
            <p:cNvSpPr/>
            <p:nvPr/>
          </p:nvSpPr>
          <p:spPr>
            <a:xfrm>
              <a:off x="5451190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9"/>
            <p:cNvSpPr/>
            <p:nvPr/>
          </p:nvSpPr>
          <p:spPr>
            <a:xfrm rot="5400000">
              <a:off x="5690708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9"/>
            <p:cNvSpPr/>
            <p:nvPr/>
          </p:nvSpPr>
          <p:spPr>
            <a:xfrm rot="5400000">
              <a:off x="5690708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9"/>
            <p:cNvSpPr/>
            <p:nvPr/>
          </p:nvSpPr>
          <p:spPr>
            <a:xfrm rot="5400000">
              <a:off x="5690708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9"/>
            <p:cNvSpPr/>
            <p:nvPr/>
          </p:nvSpPr>
          <p:spPr>
            <a:xfrm rot="5400000">
              <a:off x="5690708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1" name="Google Shape;1921;p49"/>
            <p:cNvCxnSpPr>
              <a:stCxn id="1912" idx="3"/>
            </p:cNvCxnSpPr>
            <p:nvPr/>
          </p:nvCxnSpPr>
          <p:spPr>
            <a:xfrm flipH="1" rot="10800000">
              <a:off x="5850940" y="2157458"/>
              <a:ext cx="166800" cy="1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22" name="Google Shape;1922;p49"/>
          <p:cNvSpPr/>
          <p:nvPr/>
        </p:nvSpPr>
        <p:spPr>
          <a:xfrm>
            <a:off x="345550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49"/>
          <p:cNvSpPr/>
          <p:nvPr/>
        </p:nvSpPr>
        <p:spPr>
          <a:xfrm>
            <a:off x="399345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49"/>
          <p:cNvSpPr/>
          <p:nvPr/>
        </p:nvSpPr>
        <p:spPr>
          <a:xfrm>
            <a:off x="451155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49"/>
          <p:cNvSpPr/>
          <p:nvPr/>
        </p:nvSpPr>
        <p:spPr>
          <a:xfrm>
            <a:off x="502965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6" name="Google Shape;1926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76175" y="2539537"/>
            <a:ext cx="227875" cy="2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50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50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50"/>
          <p:cNvSpPr txBox="1"/>
          <p:nvPr/>
        </p:nvSpPr>
        <p:spPr>
          <a:xfrm>
            <a:off x="3779250" y="141950"/>
            <a:ext cx="2088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P4 Constraints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1934" name="Google Shape;193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5" name="Google Shape;193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010" y="796825"/>
            <a:ext cx="479500" cy="4495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6" name="Google Shape;1936;p50"/>
          <p:cNvGrpSpPr/>
          <p:nvPr/>
        </p:nvGrpSpPr>
        <p:grpSpPr>
          <a:xfrm>
            <a:off x="1391576" y="673900"/>
            <a:ext cx="2392016" cy="695400"/>
            <a:chOff x="1391576" y="673900"/>
            <a:chExt cx="2392016" cy="695400"/>
          </a:xfrm>
        </p:grpSpPr>
        <p:pic>
          <p:nvPicPr>
            <p:cNvPr id="1937" name="Google Shape;1937;p5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91576" y="783675"/>
              <a:ext cx="479500" cy="4758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8" name="Google Shape;1938;p5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11950" y="718724"/>
              <a:ext cx="479499" cy="529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9" name="Google Shape;1939;p5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78049" y="694213"/>
              <a:ext cx="905543" cy="578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40" name="Google Shape;1940;p50"/>
            <p:cNvCxnSpPr/>
            <p:nvPr/>
          </p:nvCxnSpPr>
          <p:spPr>
            <a:xfrm>
              <a:off x="2679950" y="673900"/>
              <a:ext cx="9600" cy="6954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41" name="Google Shape;1941;p50"/>
          <p:cNvGrpSpPr/>
          <p:nvPr/>
        </p:nvGrpSpPr>
        <p:grpSpPr>
          <a:xfrm>
            <a:off x="5263800" y="659950"/>
            <a:ext cx="3375525" cy="723300"/>
            <a:chOff x="4197000" y="781050"/>
            <a:chExt cx="3375525" cy="723300"/>
          </a:xfrm>
        </p:grpSpPr>
        <p:sp>
          <p:nvSpPr>
            <p:cNvPr id="1942" name="Google Shape;1942;p50"/>
            <p:cNvSpPr txBox="1"/>
            <p:nvPr/>
          </p:nvSpPr>
          <p:spPr>
            <a:xfrm>
              <a:off x="4467225" y="781050"/>
              <a:ext cx="31053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Floating Point Numbers</a:t>
              </a:r>
              <a:endParaRPr/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Loops</a:t>
              </a:r>
              <a:endParaRPr/>
            </a:p>
          </p:txBody>
        </p:sp>
        <p:pic>
          <p:nvPicPr>
            <p:cNvPr id="1943" name="Google Shape;1943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97000" y="871832"/>
              <a:ext cx="225725" cy="223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4" name="Google Shape;1944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97000" y="1183782"/>
              <a:ext cx="225725" cy="22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5" name="Google Shape;1945;p50"/>
          <p:cNvGrpSpPr/>
          <p:nvPr/>
        </p:nvGrpSpPr>
        <p:grpSpPr>
          <a:xfrm>
            <a:off x="2828850" y="1638300"/>
            <a:ext cx="3486300" cy="1295400"/>
            <a:chOff x="2828850" y="1638300"/>
            <a:chExt cx="3486300" cy="1295400"/>
          </a:xfrm>
        </p:grpSpPr>
        <p:sp>
          <p:nvSpPr>
            <p:cNvPr id="1946" name="Google Shape;1946;p50"/>
            <p:cNvSpPr/>
            <p:nvPr/>
          </p:nvSpPr>
          <p:spPr>
            <a:xfrm>
              <a:off x="2828850" y="1638300"/>
              <a:ext cx="3486300" cy="1295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50"/>
            <p:cNvSpPr/>
            <p:nvPr/>
          </p:nvSpPr>
          <p:spPr>
            <a:xfrm>
              <a:off x="3293259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50"/>
            <p:cNvSpPr/>
            <p:nvPr/>
          </p:nvSpPr>
          <p:spPr>
            <a:xfrm>
              <a:off x="3343509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50"/>
            <p:cNvSpPr/>
            <p:nvPr/>
          </p:nvSpPr>
          <p:spPr>
            <a:xfrm>
              <a:off x="3343509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50"/>
            <p:cNvSpPr/>
            <p:nvPr/>
          </p:nvSpPr>
          <p:spPr>
            <a:xfrm>
              <a:off x="3343509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50"/>
            <p:cNvSpPr/>
            <p:nvPr/>
          </p:nvSpPr>
          <p:spPr>
            <a:xfrm>
              <a:off x="3343509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0"/>
            <p:cNvSpPr/>
            <p:nvPr/>
          </p:nvSpPr>
          <p:spPr>
            <a:xfrm rot="5400000">
              <a:off x="3583027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50"/>
            <p:cNvSpPr/>
            <p:nvPr/>
          </p:nvSpPr>
          <p:spPr>
            <a:xfrm rot="5400000">
              <a:off x="3583027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50"/>
            <p:cNvSpPr/>
            <p:nvPr/>
          </p:nvSpPr>
          <p:spPr>
            <a:xfrm rot="5400000">
              <a:off x="3583027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50"/>
            <p:cNvSpPr/>
            <p:nvPr/>
          </p:nvSpPr>
          <p:spPr>
            <a:xfrm rot="5400000">
              <a:off x="3583027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50"/>
            <p:cNvSpPr/>
            <p:nvPr/>
          </p:nvSpPr>
          <p:spPr>
            <a:xfrm>
              <a:off x="3820015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50"/>
            <p:cNvSpPr/>
            <p:nvPr/>
          </p:nvSpPr>
          <p:spPr>
            <a:xfrm>
              <a:off x="3870265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50"/>
            <p:cNvSpPr/>
            <p:nvPr/>
          </p:nvSpPr>
          <p:spPr>
            <a:xfrm>
              <a:off x="3870265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50"/>
            <p:cNvSpPr/>
            <p:nvPr/>
          </p:nvSpPr>
          <p:spPr>
            <a:xfrm>
              <a:off x="3870265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50"/>
            <p:cNvSpPr/>
            <p:nvPr/>
          </p:nvSpPr>
          <p:spPr>
            <a:xfrm>
              <a:off x="3870265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50"/>
            <p:cNvSpPr/>
            <p:nvPr/>
          </p:nvSpPr>
          <p:spPr>
            <a:xfrm rot="5400000">
              <a:off x="4109783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50"/>
            <p:cNvSpPr/>
            <p:nvPr/>
          </p:nvSpPr>
          <p:spPr>
            <a:xfrm rot="5400000">
              <a:off x="4109783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50"/>
            <p:cNvSpPr/>
            <p:nvPr/>
          </p:nvSpPr>
          <p:spPr>
            <a:xfrm rot="5400000">
              <a:off x="4109783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50"/>
            <p:cNvSpPr/>
            <p:nvPr/>
          </p:nvSpPr>
          <p:spPr>
            <a:xfrm rot="5400000">
              <a:off x="4109783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5" name="Google Shape;1965;p50"/>
            <p:cNvCxnSpPr/>
            <p:nvPr/>
          </p:nvCxnSpPr>
          <p:spPr>
            <a:xfrm flipH="1">
              <a:off x="3151959" y="2159324"/>
              <a:ext cx="141300" cy="3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6" name="Google Shape;1966;p50"/>
            <p:cNvCxnSpPr>
              <a:stCxn id="1947" idx="3"/>
              <a:endCxn id="1956" idx="1"/>
            </p:cNvCxnSpPr>
            <p:nvPr/>
          </p:nvCxnSpPr>
          <p:spPr>
            <a:xfrm>
              <a:off x="3743259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7" name="Google Shape;1967;p50"/>
            <p:cNvCxnSpPr>
              <a:stCxn id="1956" idx="3"/>
              <a:endCxn id="1968" idx="1"/>
            </p:cNvCxnSpPr>
            <p:nvPr/>
          </p:nvCxnSpPr>
          <p:spPr>
            <a:xfrm>
              <a:off x="4270015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69" name="Google Shape;1969;p50"/>
            <p:cNvSpPr/>
            <p:nvPr/>
          </p:nvSpPr>
          <p:spPr>
            <a:xfrm>
              <a:off x="4346990" y="1871983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50"/>
            <p:cNvSpPr/>
            <p:nvPr/>
          </p:nvSpPr>
          <p:spPr>
            <a:xfrm>
              <a:off x="4397240" y="1941031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50"/>
            <p:cNvSpPr/>
            <p:nvPr/>
          </p:nvSpPr>
          <p:spPr>
            <a:xfrm>
              <a:off x="4397240" y="2058838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50"/>
            <p:cNvSpPr/>
            <p:nvPr/>
          </p:nvSpPr>
          <p:spPr>
            <a:xfrm>
              <a:off x="4397240" y="2176645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50"/>
            <p:cNvSpPr/>
            <p:nvPr/>
          </p:nvSpPr>
          <p:spPr>
            <a:xfrm>
              <a:off x="4397240" y="2294452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50"/>
            <p:cNvSpPr/>
            <p:nvPr/>
          </p:nvSpPr>
          <p:spPr>
            <a:xfrm rot="5400000">
              <a:off x="4636758" y="19417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50"/>
            <p:cNvSpPr/>
            <p:nvPr/>
          </p:nvSpPr>
          <p:spPr>
            <a:xfrm rot="5400000">
              <a:off x="4636758" y="2059584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50"/>
            <p:cNvSpPr/>
            <p:nvPr/>
          </p:nvSpPr>
          <p:spPr>
            <a:xfrm rot="5400000">
              <a:off x="4636758" y="2177391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50"/>
            <p:cNvSpPr/>
            <p:nvPr/>
          </p:nvSpPr>
          <p:spPr>
            <a:xfrm rot="5400000">
              <a:off x="4636758" y="229805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8" name="Google Shape;1978;p50"/>
            <p:cNvCxnSpPr>
              <a:stCxn id="1969" idx="3"/>
            </p:cNvCxnSpPr>
            <p:nvPr/>
          </p:nvCxnSpPr>
          <p:spPr>
            <a:xfrm>
              <a:off x="4796990" y="2161333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9" name="Google Shape;1979;p50"/>
            <p:cNvSpPr/>
            <p:nvPr/>
          </p:nvSpPr>
          <p:spPr>
            <a:xfrm>
              <a:off x="4873965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50"/>
            <p:cNvSpPr/>
            <p:nvPr/>
          </p:nvSpPr>
          <p:spPr>
            <a:xfrm>
              <a:off x="4924215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50"/>
            <p:cNvSpPr/>
            <p:nvPr/>
          </p:nvSpPr>
          <p:spPr>
            <a:xfrm>
              <a:off x="4924215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50"/>
            <p:cNvSpPr/>
            <p:nvPr/>
          </p:nvSpPr>
          <p:spPr>
            <a:xfrm>
              <a:off x="4924215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50"/>
            <p:cNvSpPr/>
            <p:nvPr/>
          </p:nvSpPr>
          <p:spPr>
            <a:xfrm>
              <a:off x="4924215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50"/>
            <p:cNvSpPr/>
            <p:nvPr/>
          </p:nvSpPr>
          <p:spPr>
            <a:xfrm rot="5400000">
              <a:off x="5163733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50"/>
            <p:cNvSpPr/>
            <p:nvPr/>
          </p:nvSpPr>
          <p:spPr>
            <a:xfrm rot="5400000">
              <a:off x="5163733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50"/>
            <p:cNvSpPr/>
            <p:nvPr/>
          </p:nvSpPr>
          <p:spPr>
            <a:xfrm rot="5400000">
              <a:off x="5163733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50"/>
            <p:cNvSpPr/>
            <p:nvPr/>
          </p:nvSpPr>
          <p:spPr>
            <a:xfrm rot="5400000">
              <a:off x="5163733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88" name="Google Shape;1988;p50"/>
            <p:cNvCxnSpPr>
              <a:stCxn id="1979" idx="3"/>
            </p:cNvCxnSpPr>
            <p:nvPr/>
          </p:nvCxnSpPr>
          <p:spPr>
            <a:xfrm>
              <a:off x="5323965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89" name="Google Shape;1989;p50"/>
            <p:cNvSpPr/>
            <p:nvPr/>
          </p:nvSpPr>
          <p:spPr>
            <a:xfrm>
              <a:off x="5400940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50"/>
            <p:cNvSpPr/>
            <p:nvPr/>
          </p:nvSpPr>
          <p:spPr>
            <a:xfrm>
              <a:off x="5451190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50"/>
            <p:cNvSpPr/>
            <p:nvPr/>
          </p:nvSpPr>
          <p:spPr>
            <a:xfrm>
              <a:off x="5451190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50"/>
            <p:cNvSpPr/>
            <p:nvPr/>
          </p:nvSpPr>
          <p:spPr>
            <a:xfrm>
              <a:off x="5451190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50"/>
            <p:cNvSpPr/>
            <p:nvPr/>
          </p:nvSpPr>
          <p:spPr>
            <a:xfrm>
              <a:off x="5451190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50"/>
            <p:cNvSpPr/>
            <p:nvPr/>
          </p:nvSpPr>
          <p:spPr>
            <a:xfrm rot="5400000">
              <a:off x="5690708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50"/>
            <p:cNvSpPr/>
            <p:nvPr/>
          </p:nvSpPr>
          <p:spPr>
            <a:xfrm rot="5400000">
              <a:off x="5690708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50"/>
            <p:cNvSpPr/>
            <p:nvPr/>
          </p:nvSpPr>
          <p:spPr>
            <a:xfrm rot="5400000">
              <a:off x="5690708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50"/>
            <p:cNvSpPr/>
            <p:nvPr/>
          </p:nvSpPr>
          <p:spPr>
            <a:xfrm rot="5400000">
              <a:off x="5690708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8" name="Google Shape;1998;p50"/>
            <p:cNvCxnSpPr>
              <a:stCxn id="1989" idx="3"/>
            </p:cNvCxnSpPr>
            <p:nvPr/>
          </p:nvCxnSpPr>
          <p:spPr>
            <a:xfrm flipH="1" rot="10800000">
              <a:off x="5850940" y="2157458"/>
              <a:ext cx="166800" cy="1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99" name="Google Shape;1999;p50"/>
          <p:cNvSpPr/>
          <p:nvPr/>
        </p:nvSpPr>
        <p:spPr>
          <a:xfrm>
            <a:off x="345550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50"/>
          <p:cNvSpPr/>
          <p:nvPr/>
        </p:nvSpPr>
        <p:spPr>
          <a:xfrm>
            <a:off x="399345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50"/>
          <p:cNvSpPr/>
          <p:nvPr/>
        </p:nvSpPr>
        <p:spPr>
          <a:xfrm>
            <a:off x="451155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50"/>
          <p:cNvSpPr/>
          <p:nvPr/>
        </p:nvSpPr>
        <p:spPr>
          <a:xfrm>
            <a:off x="502965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3" name="Google Shape;2003;p50"/>
          <p:cNvGrpSpPr/>
          <p:nvPr/>
        </p:nvGrpSpPr>
        <p:grpSpPr>
          <a:xfrm>
            <a:off x="3383350" y="2492300"/>
            <a:ext cx="1321250" cy="293775"/>
            <a:chOff x="3383350" y="2492300"/>
            <a:chExt cx="1321250" cy="293775"/>
          </a:xfrm>
        </p:grpSpPr>
        <p:pic>
          <p:nvPicPr>
            <p:cNvPr id="2004" name="Google Shape;2004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383350" y="2492300"/>
              <a:ext cx="265200" cy="26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5" name="Google Shape;2005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921300" y="2520875"/>
              <a:ext cx="265200" cy="26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6" name="Google Shape;2006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439400" y="2520875"/>
              <a:ext cx="265200" cy="265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07" name="Google Shape;2007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76175" y="2539537"/>
            <a:ext cx="227875" cy="2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51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51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51"/>
          <p:cNvSpPr txBox="1"/>
          <p:nvPr/>
        </p:nvSpPr>
        <p:spPr>
          <a:xfrm>
            <a:off x="3779250" y="141950"/>
            <a:ext cx="2088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P4 Constraints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2015" name="Google Shape;20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6" name="Google Shape;201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010" y="796825"/>
            <a:ext cx="479500" cy="4495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7" name="Google Shape;2017;p51"/>
          <p:cNvGrpSpPr/>
          <p:nvPr/>
        </p:nvGrpSpPr>
        <p:grpSpPr>
          <a:xfrm>
            <a:off x="1391576" y="673900"/>
            <a:ext cx="2392016" cy="695400"/>
            <a:chOff x="1391576" y="673900"/>
            <a:chExt cx="2392016" cy="695400"/>
          </a:xfrm>
        </p:grpSpPr>
        <p:pic>
          <p:nvPicPr>
            <p:cNvPr id="2018" name="Google Shape;2018;p5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91576" y="783675"/>
              <a:ext cx="479500" cy="4758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9" name="Google Shape;2019;p5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11950" y="718724"/>
              <a:ext cx="479499" cy="529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0" name="Google Shape;2020;p5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78049" y="694213"/>
              <a:ext cx="905543" cy="578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21" name="Google Shape;2021;p51"/>
            <p:cNvCxnSpPr/>
            <p:nvPr/>
          </p:nvCxnSpPr>
          <p:spPr>
            <a:xfrm>
              <a:off x="2679950" y="673900"/>
              <a:ext cx="9600" cy="6954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22" name="Google Shape;2022;p51"/>
          <p:cNvGrpSpPr/>
          <p:nvPr/>
        </p:nvGrpSpPr>
        <p:grpSpPr>
          <a:xfrm>
            <a:off x="5263800" y="659950"/>
            <a:ext cx="3375525" cy="723300"/>
            <a:chOff x="4197000" y="781050"/>
            <a:chExt cx="3375525" cy="723300"/>
          </a:xfrm>
        </p:grpSpPr>
        <p:sp>
          <p:nvSpPr>
            <p:cNvPr id="2023" name="Google Shape;2023;p51"/>
            <p:cNvSpPr txBox="1"/>
            <p:nvPr/>
          </p:nvSpPr>
          <p:spPr>
            <a:xfrm>
              <a:off x="4467225" y="781050"/>
              <a:ext cx="31053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Floating Point Numbers</a:t>
              </a:r>
              <a:endParaRPr/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Loops</a:t>
              </a:r>
              <a:endParaRPr/>
            </a:p>
          </p:txBody>
        </p:sp>
        <p:pic>
          <p:nvPicPr>
            <p:cNvPr id="2024" name="Google Shape;2024;p5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97000" y="871832"/>
              <a:ext cx="225725" cy="223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5" name="Google Shape;2025;p5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97000" y="1183782"/>
              <a:ext cx="225725" cy="22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26" name="Google Shape;2026;p51"/>
          <p:cNvGrpSpPr/>
          <p:nvPr/>
        </p:nvGrpSpPr>
        <p:grpSpPr>
          <a:xfrm>
            <a:off x="2828850" y="1638300"/>
            <a:ext cx="3486300" cy="1295400"/>
            <a:chOff x="2828850" y="1638300"/>
            <a:chExt cx="3486300" cy="1295400"/>
          </a:xfrm>
        </p:grpSpPr>
        <p:sp>
          <p:nvSpPr>
            <p:cNvPr id="2027" name="Google Shape;2027;p51"/>
            <p:cNvSpPr/>
            <p:nvPr/>
          </p:nvSpPr>
          <p:spPr>
            <a:xfrm>
              <a:off x="2828850" y="1638300"/>
              <a:ext cx="3486300" cy="1295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1"/>
            <p:cNvSpPr/>
            <p:nvPr/>
          </p:nvSpPr>
          <p:spPr>
            <a:xfrm>
              <a:off x="3293259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51"/>
            <p:cNvSpPr/>
            <p:nvPr/>
          </p:nvSpPr>
          <p:spPr>
            <a:xfrm>
              <a:off x="3343509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1"/>
            <p:cNvSpPr/>
            <p:nvPr/>
          </p:nvSpPr>
          <p:spPr>
            <a:xfrm>
              <a:off x="3343509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51"/>
            <p:cNvSpPr/>
            <p:nvPr/>
          </p:nvSpPr>
          <p:spPr>
            <a:xfrm>
              <a:off x="3343509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51"/>
            <p:cNvSpPr/>
            <p:nvPr/>
          </p:nvSpPr>
          <p:spPr>
            <a:xfrm>
              <a:off x="3343509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51"/>
            <p:cNvSpPr/>
            <p:nvPr/>
          </p:nvSpPr>
          <p:spPr>
            <a:xfrm rot="5400000">
              <a:off x="3583027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51"/>
            <p:cNvSpPr/>
            <p:nvPr/>
          </p:nvSpPr>
          <p:spPr>
            <a:xfrm rot="5400000">
              <a:off x="3583027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51"/>
            <p:cNvSpPr/>
            <p:nvPr/>
          </p:nvSpPr>
          <p:spPr>
            <a:xfrm rot="5400000">
              <a:off x="3583027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51"/>
            <p:cNvSpPr/>
            <p:nvPr/>
          </p:nvSpPr>
          <p:spPr>
            <a:xfrm rot="5400000">
              <a:off x="3583027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51"/>
            <p:cNvSpPr/>
            <p:nvPr/>
          </p:nvSpPr>
          <p:spPr>
            <a:xfrm>
              <a:off x="3820015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51"/>
            <p:cNvSpPr/>
            <p:nvPr/>
          </p:nvSpPr>
          <p:spPr>
            <a:xfrm>
              <a:off x="3870265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51"/>
            <p:cNvSpPr/>
            <p:nvPr/>
          </p:nvSpPr>
          <p:spPr>
            <a:xfrm>
              <a:off x="3870265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51"/>
            <p:cNvSpPr/>
            <p:nvPr/>
          </p:nvSpPr>
          <p:spPr>
            <a:xfrm>
              <a:off x="3870265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51"/>
            <p:cNvSpPr/>
            <p:nvPr/>
          </p:nvSpPr>
          <p:spPr>
            <a:xfrm>
              <a:off x="3870265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51"/>
            <p:cNvSpPr/>
            <p:nvPr/>
          </p:nvSpPr>
          <p:spPr>
            <a:xfrm rot="5400000">
              <a:off x="4109783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51"/>
            <p:cNvSpPr/>
            <p:nvPr/>
          </p:nvSpPr>
          <p:spPr>
            <a:xfrm rot="5400000">
              <a:off x="4109783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51"/>
            <p:cNvSpPr/>
            <p:nvPr/>
          </p:nvSpPr>
          <p:spPr>
            <a:xfrm rot="5400000">
              <a:off x="4109783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51"/>
            <p:cNvSpPr/>
            <p:nvPr/>
          </p:nvSpPr>
          <p:spPr>
            <a:xfrm rot="5400000">
              <a:off x="4109783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46" name="Google Shape;2046;p51"/>
            <p:cNvCxnSpPr/>
            <p:nvPr/>
          </p:nvCxnSpPr>
          <p:spPr>
            <a:xfrm flipH="1">
              <a:off x="3151959" y="2159324"/>
              <a:ext cx="141300" cy="3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7" name="Google Shape;2047;p51"/>
            <p:cNvCxnSpPr>
              <a:stCxn id="2028" idx="3"/>
              <a:endCxn id="2037" idx="1"/>
            </p:cNvCxnSpPr>
            <p:nvPr/>
          </p:nvCxnSpPr>
          <p:spPr>
            <a:xfrm>
              <a:off x="3743259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8" name="Google Shape;2048;p51"/>
            <p:cNvCxnSpPr>
              <a:stCxn id="2037" idx="3"/>
              <a:endCxn id="2049" idx="1"/>
            </p:cNvCxnSpPr>
            <p:nvPr/>
          </p:nvCxnSpPr>
          <p:spPr>
            <a:xfrm>
              <a:off x="4270015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50" name="Google Shape;2050;p51"/>
            <p:cNvSpPr/>
            <p:nvPr/>
          </p:nvSpPr>
          <p:spPr>
            <a:xfrm>
              <a:off x="4346990" y="1871983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51"/>
            <p:cNvSpPr/>
            <p:nvPr/>
          </p:nvSpPr>
          <p:spPr>
            <a:xfrm>
              <a:off x="4397240" y="1941031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51"/>
            <p:cNvSpPr/>
            <p:nvPr/>
          </p:nvSpPr>
          <p:spPr>
            <a:xfrm>
              <a:off x="4397240" y="2058838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51"/>
            <p:cNvSpPr/>
            <p:nvPr/>
          </p:nvSpPr>
          <p:spPr>
            <a:xfrm>
              <a:off x="4397240" y="2176645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51"/>
            <p:cNvSpPr/>
            <p:nvPr/>
          </p:nvSpPr>
          <p:spPr>
            <a:xfrm>
              <a:off x="4397240" y="2294452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51"/>
            <p:cNvSpPr/>
            <p:nvPr/>
          </p:nvSpPr>
          <p:spPr>
            <a:xfrm rot="5400000">
              <a:off x="4636758" y="19417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51"/>
            <p:cNvSpPr/>
            <p:nvPr/>
          </p:nvSpPr>
          <p:spPr>
            <a:xfrm rot="5400000">
              <a:off x="4636758" y="2059584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51"/>
            <p:cNvSpPr/>
            <p:nvPr/>
          </p:nvSpPr>
          <p:spPr>
            <a:xfrm rot="5400000">
              <a:off x="4636758" y="2177391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51"/>
            <p:cNvSpPr/>
            <p:nvPr/>
          </p:nvSpPr>
          <p:spPr>
            <a:xfrm rot="5400000">
              <a:off x="4636758" y="229805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9" name="Google Shape;2059;p51"/>
            <p:cNvCxnSpPr>
              <a:stCxn id="2050" idx="3"/>
            </p:cNvCxnSpPr>
            <p:nvPr/>
          </p:nvCxnSpPr>
          <p:spPr>
            <a:xfrm>
              <a:off x="4796990" y="2161333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60" name="Google Shape;2060;p51"/>
            <p:cNvSpPr/>
            <p:nvPr/>
          </p:nvSpPr>
          <p:spPr>
            <a:xfrm>
              <a:off x="4873965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51"/>
            <p:cNvSpPr/>
            <p:nvPr/>
          </p:nvSpPr>
          <p:spPr>
            <a:xfrm>
              <a:off x="4924215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51"/>
            <p:cNvSpPr/>
            <p:nvPr/>
          </p:nvSpPr>
          <p:spPr>
            <a:xfrm>
              <a:off x="4924215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51"/>
            <p:cNvSpPr/>
            <p:nvPr/>
          </p:nvSpPr>
          <p:spPr>
            <a:xfrm>
              <a:off x="4924215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51"/>
            <p:cNvSpPr/>
            <p:nvPr/>
          </p:nvSpPr>
          <p:spPr>
            <a:xfrm>
              <a:off x="4924215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51"/>
            <p:cNvSpPr/>
            <p:nvPr/>
          </p:nvSpPr>
          <p:spPr>
            <a:xfrm rot="5400000">
              <a:off x="5163733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51"/>
            <p:cNvSpPr/>
            <p:nvPr/>
          </p:nvSpPr>
          <p:spPr>
            <a:xfrm rot="5400000">
              <a:off x="5163733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51"/>
            <p:cNvSpPr/>
            <p:nvPr/>
          </p:nvSpPr>
          <p:spPr>
            <a:xfrm rot="5400000">
              <a:off x="5163733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51"/>
            <p:cNvSpPr/>
            <p:nvPr/>
          </p:nvSpPr>
          <p:spPr>
            <a:xfrm rot="5400000">
              <a:off x="5163733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9" name="Google Shape;2069;p51"/>
            <p:cNvCxnSpPr>
              <a:stCxn id="2060" idx="3"/>
            </p:cNvCxnSpPr>
            <p:nvPr/>
          </p:nvCxnSpPr>
          <p:spPr>
            <a:xfrm>
              <a:off x="5323965" y="2159258"/>
              <a:ext cx="76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0" name="Google Shape;2070;p51"/>
            <p:cNvSpPr/>
            <p:nvPr/>
          </p:nvSpPr>
          <p:spPr>
            <a:xfrm>
              <a:off x="5400940" y="1869908"/>
              <a:ext cx="450000" cy="57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51"/>
            <p:cNvSpPr/>
            <p:nvPr/>
          </p:nvSpPr>
          <p:spPr>
            <a:xfrm>
              <a:off x="5451190" y="1938956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51"/>
            <p:cNvSpPr/>
            <p:nvPr/>
          </p:nvSpPr>
          <p:spPr>
            <a:xfrm>
              <a:off x="5451190" y="2056763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51"/>
            <p:cNvSpPr/>
            <p:nvPr/>
          </p:nvSpPr>
          <p:spPr>
            <a:xfrm>
              <a:off x="5451190" y="2174570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51"/>
            <p:cNvSpPr/>
            <p:nvPr/>
          </p:nvSpPr>
          <p:spPr>
            <a:xfrm>
              <a:off x="5451190" y="2292377"/>
              <a:ext cx="181800" cy="81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51"/>
            <p:cNvSpPr/>
            <p:nvPr/>
          </p:nvSpPr>
          <p:spPr>
            <a:xfrm rot="5400000">
              <a:off x="5690708" y="1939702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51"/>
            <p:cNvSpPr/>
            <p:nvPr/>
          </p:nvSpPr>
          <p:spPr>
            <a:xfrm rot="5400000">
              <a:off x="5690708" y="2057509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51"/>
            <p:cNvSpPr/>
            <p:nvPr/>
          </p:nvSpPr>
          <p:spPr>
            <a:xfrm rot="5400000">
              <a:off x="5690708" y="2175316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51"/>
            <p:cNvSpPr/>
            <p:nvPr/>
          </p:nvSpPr>
          <p:spPr>
            <a:xfrm rot="5400000">
              <a:off x="5690708" y="2295977"/>
              <a:ext cx="87300" cy="80100"/>
            </a:xfrm>
            <a:prstGeom prst="trapezoid">
              <a:avLst>
                <a:gd fmla="val 25000" name="adj"/>
              </a:avLst>
            </a:prstGeom>
            <a:solidFill>
              <a:srgbClr val="E0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79" name="Google Shape;2079;p51"/>
            <p:cNvCxnSpPr>
              <a:stCxn id="2070" idx="3"/>
            </p:cNvCxnSpPr>
            <p:nvPr/>
          </p:nvCxnSpPr>
          <p:spPr>
            <a:xfrm flipH="1" rot="10800000">
              <a:off x="5850940" y="2157458"/>
              <a:ext cx="166800" cy="1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80" name="Google Shape;2080;p51"/>
          <p:cNvSpPr/>
          <p:nvPr/>
        </p:nvSpPr>
        <p:spPr>
          <a:xfrm>
            <a:off x="345550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51"/>
          <p:cNvSpPr/>
          <p:nvPr/>
        </p:nvSpPr>
        <p:spPr>
          <a:xfrm>
            <a:off x="399345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51"/>
          <p:cNvSpPr/>
          <p:nvPr/>
        </p:nvSpPr>
        <p:spPr>
          <a:xfrm>
            <a:off x="451155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51"/>
          <p:cNvSpPr/>
          <p:nvPr/>
        </p:nvSpPr>
        <p:spPr>
          <a:xfrm>
            <a:off x="5029650" y="2085250"/>
            <a:ext cx="120900" cy="14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4" name="Google Shape;2084;p51"/>
          <p:cNvGrpSpPr/>
          <p:nvPr/>
        </p:nvGrpSpPr>
        <p:grpSpPr>
          <a:xfrm>
            <a:off x="3383350" y="2492300"/>
            <a:ext cx="1321250" cy="293775"/>
            <a:chOff x="3383350" y="2492300"/>
            <a:chExt cx="1321250" cy="293775"/>
          </a:xfrm>
        </p:grpSpPr>
        <p:pic>
          <p:nvPicPr>
            <p:cNvPr id="2085" name="Google Shape;2085;p5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383350" y="2492300"/>
              <a:ext cx="265200" cy="26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6" name="Google Shape;2086;p5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921300" y="2520875"/>
              <a:ext cx="265200" cy="26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7" name="Google Shape;2087;p5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439400" y="2520875"/>
              <a:ext cx="265200" cy="265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88" name="Google Shape;2088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76175" y="2539537"/>
            <a:ext cx="227875" cy="22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9" name="Google Shape;2089;p51"/>
          <p:cNvSpPr txBox="1"/>
          <p:nvPr/>
        </p:nvSpPr>
        <p:spPr>
          <a:xfrm>
            <a:off x="2600400" y="3271263"/>
            <a:ext cx="39432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95959"/>
                </a:solidFill>
              </a:rPr>
              <a:t>Limitations :</a:t>
            </a:r>
            <a:endParaRPr b="1" sz="1600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●"/>
            </a:pPr>
            <a:r>
              <a:rPr b="1" lang="en">
                <a:solidFill>
                  <a:srgbClr val="0B5394"/>
                </a:solidFill>
              </a:rPr>
              <a:t>Constant time complexity is required</a:t>
            </a:r>
            <a:endParaRPr b="1">
              <a:solidFill>
                <a:srgbClr val="0B5394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●"/>
            </a:pPr>
            <a:r>
              <a:rPr b="1" lang="en">
                <a:solidFill>
                  <a:srgbClr val="0B5394"/>
                </a:solidFill>
              </a:rPr>
              <a:t>Limited amount of memory</a:t>
            </a:r>
            <a:endParaRPr b="1">
              <a:solidFill>
                <a:srgbClr val="0B539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492325" y="125725"/>
            <a:ext cx="345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Networking - a way of life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175" y="260800"/>
            <a:ext cx="3456000" cy="1701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125" y="1030550"/>
            <a:ext cx="328225" cy="23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025" y="1163426"/>
            <a:ext cx="328225" cy="278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52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52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52"/>
          <p:cNvSpPr txBox="1"/>
          <p:nvPr/>
        </p:nvSpPr>
        <p:spPr>
          <a:xfrm>
            <a:off x="3170700" y="141950"/>
            <a:ext cx="2802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Research Questions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2097" name="Google Shape;209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53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53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53"/>
          <p:cNvSpPr txBox="1"/>
          <p:nvPr/>
        </p:nvSpPr>
        <p:spPr>
          <a:xfrm>
            <a:off x="3170700" y="141950"/>
            <a:ext cx="2802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Research Questions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2105" name="Google Shape;210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6" name="Google Shape;2106;p53"/>
          <p:cNvGrpSpPr/>
          <p:nvPr/>
        </p:nvGrpSpPr>
        <p:grpSpPr>
          <a:xfrm>
            <a:off x="542247" y="1022050"/>
            <a:ext cx="8100853" cy="812500"/>
            <a:chOff x="542247" y="1022050"/>
            <a:chExt cx="8100853" cy="812500"/>
          </a:xfrm>
        </p:grpSpPr>
        <p:sp>
          <p:nvSpPr>
            <p:cNvPr id="2107" name="Google Shape;2107;p53"/>
            <p:cNvSpPr txBox="1"/>
            <p:nvPr/>
          </p:nvSpPr>
          <p:spPr>
            <a:xfrm>
              <a:off x="1555000" y="1228200"/>
              <a:ext cx="708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51C75"/>
                  </a:solidFill>
                </a:rPr>
                <a:t>What are the acceleration capabilities stateful data analytics inside the network ?</a:t>
              </a:r>
              <a:endParaRPr b="1">
                <a:solidFill>
                  <a:srgbClr val="351C75"/>
                </a:solidFill>
              </a:endParaRPr>
            </a:p>
          </p:txBody>
        </p:sp>
        <p:pic>
          <p:nvPicPr>
            <p:cNvPr id="2108" name="Google Shape;2108;p5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2247" y="1022050"/>
              <a:ext cx="812500" cy="81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54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54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54"/>
          <p:cNvSpPr txBox="1"/>
          <p:nvPr/>
        </p:nvSpPr>
        <p:spPr>
          <a:xfrm>
            <a:off x="3170700" y="141950"/>
            <a:ext cx="2802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Research Questions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2116" name="Google Shape;211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7" name="Google Shape;2117;p54"/>
          <p:cNvGrpSpPr/>
          <p:nvPr/>
        </p:nvGrpSpPr>
        <p:grpSpPr>
          <a:xfrm>
            <a:off x="542247" y="1022050"/>
            <a:ext cx="8100853" cy="812500"/>
            <a:chOff x="542247" y="1022050"/>
            <a:chExt cx="8100853" cy="812500"/>
          </a:xfrm>
        </p:grpSpPr>
        <p:sp>
          <p:nvSpPr>
            <p:cNvPr id="2118" name="Google Shape;2118;p54"/>
            <p:cNvSpPr txBox="1"/>
            <p:nvPr/>
          </p:nvSpPr>
          <p:spPr>
            <a:xfrm>
              <a:off x="1555000" y="1228200"/>
              <a:ext cx="708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51C75"/>
                  </a:solidFill>
                </a:rPr>
                <a:t>What are the acceleration capabilities stateful data analytics inside the network ?</a:t>
              </a:r>
              <a:endParaRPr b="1">
                <a:solidFill>
                  <a:srgbClr val="351C75"/>
                </a:solidFill>
              </a:endParaRPr>
            </a:p>
          </p:txBody>
        </p:sp>
        <p:pic>
          <p:nvPicPr>
            <p:cNvPr id="2119" name="Google Shape;2119;p5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2247" y="1022050"/>
              <a:ext cx="812500" cy="812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20" name="Google Shape;2120;p54"/>
          <p:cNvGrpSpPr/>
          <p:nvPr/>
        </p:nvGrpSpPr>
        <p:grpSpPr>
          <a:xfrm>
            <a:off x="542253" y="2072763"/>
            <a:ext cx="6335047" cy="819365"/>
            <a:chOff x="542253" y="2072763"/>
            <a:chExt cx="6335047" cy="819365"/>
          </a:xfrm>
        </p:grpSpPr>
        <p:sp>
          <p:nvSpPr>
            <p:cNvPr id="2121" name="Google Shape;2121;p54"/>
            <p:cNvSpPr txBox="1"/>
            <p:nvPr/>
          </p:nvSpPr>
          <p:spPr>
            <a:xfrm>
              <a:off x="1555000" y="2282350"/>
              <a:ext cx="532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51C75"/>
                  </a:solidFill>
                </a:rPr>
                <a:t>What are the limitation of the in-network computing model ?</a:t>
              </a:r>
              <a:endParaRPr b="1">
                <a:solidFill>
                  <a:srgbClr val="351C75"/>
                </a:solidFill>
              </a:endParaRPr>
            </a:p>
          </p:txBody>
        </p:sp>
        <p:pic>
          <p:nvPicPr>
            <p:cNvPr id="2122" name="Google Shape;2122;p5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2253" y="2072763"/>
              <a:ext cx="812500" cy="81936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p55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55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9" name="Google Shape;2129;p55"/>
          <p:cNvSpPr txBox="1"/>
          <p:nvPr/>
        </p:nvSpPr>
        <p:spPr>
          <a:xfrm>
            <a:off x="3170700" y="141950"/>
            <a:ext cx="2802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Research Questions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2130" name="Google Shape;213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1" name="Google Shape;2131;p55"/>
          <p:cNvGrpSpPr/>
          <p:nvPr/>
        </p:nvGrpSpPr>
        <p:grpSpPr>
          <a:xfrm>
            <a:off x="542247" y="1022050"/>
            <a:ext cx="8100853" cy="812500"/>
            <a:chOff x="542247" y="1022050"/>
            <a:chExt cx="8100853" cy="812500"/>
          </a:xfrm>
        </p:grpSpPr>
        <p:sp>
          <p:nvSpPr>
            <p:cNvPr id="2132" name="Google Shape;2132;p55"/>
            <p:cNvSpPr txBox="1"/>
            <p:nvPr/>
          </p:nvSpPr>
          <p:spPr>
            <a:xfrm>
              <a:off x="1555000" y="1228200"/>
              <a:ext cx="708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51C75"/>
                  </a:solidFill>
                </a:rPr>
                <a:t>What are the acceleration capabilities stateful data analytics inside the network ?</a:t>
              </a:r>
              <a:endParaRPr b="1">
                <a:solidFill>
                  <a:srgbClr val="351C75"/>
                </a:solidFill>
              </a:endParaRPr>
            </a:p>
          </p:txBody>
        </p:sp>
        <p:pic>
          <p:nvPicPr>
            <p:cNvPr id="2133" name="Google Shape;2133;p5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2247" y="1022050"/>
              <a:ext cx="812500" cy="812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4" name="Google Shape;2134;p55"/>
          <p:cNvGrpSpPr/>
          <p:nvPr/>
        </p:nvGrpSpPr>
        <p:grpSpPr>
          <a:xfrm>
            <a:off x="542253" y="2072763"/>
            <a:ext cx="6335047" cy="819365"/>
            <a:chOff x="542253" y="2072763"/>
            <a:chExt cx="6335047" cy="819365"/>
          </a:xfrm>
        </p:grpSpPr>
        <p:sp>
          <p:nvSpPr>
            <p:cNvPr id="2135" name="Google Shape;2135;p55"/>
            <p:cNvSpPr txBox="1"/>
            <p:nvPr/>
          </p:nvSpPr>
          <p:spPr>
            <a:xfrm>
              <a:off x="1555000" y="2282350"/>
              <a:ext cx="532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51C75"/>
                  </a:solidFill>
                </a:rPr>
                <a:t>What are the limitation of the in-network computing model ?</a:t>
              </a:r>
              <a:endParaRPr b="1">
                <a:solidFill>
                  <a:srgbClr val="351C75"/>
                </a:solidFill>
              </a:endParaRPr>
            </a:p>
          </p:txBody>
        </p:sp>
        <p:pic>
          <p:nvPicPr>
            <p:cNvPr id="2136" name="Google Shape;2136;p5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2253" y="2072763"/>
              <a:ext cx="812500" cy="8193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7" name="Google Shape;2137;p55"/>
          <p:cNvGrpSpPr/>
          <p:nvPr/>
        </p:nvGrpSpPr>
        <p:grpSpPr>
          <a:xfrm>
            <a:off x="147138" y="2892125"/>
            <a:ext cx="8542163" cy="1001699"/>
            <a:chOff x="147138" y="2892125"/>
            <a:chExt cx="8542163" cy="1001699"/>
          </a:xfrm>
        </p:grpSpPr>
        <p:sp>
          <p:nvSpPr>
            <p:cNvPr id="2138" name="Google Shape;2138;p55"/>
            <p:cNvSpPr txBox="1"/>
            <p:nvPr/>
          </p:nvSpPr>
          <p:spPr>
            <a:xfrm>
              <a:off x="1555000" y="3264575"/>
              <a:ext cx="713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51C75"/>
                  </a:solidFill>
                </a:rPr>
                <a:t>Is it viable to offload stateful end-host operators onto network devices ?</a:t>
              </a:r>
              <a:endParaRPr b="1">
                <a:solidFill>
                  <a:srgbClr val="351C75"/>
                </a:solidFill>
              </a:endParaRPr>
            </a:p>
          </p:txBody>
        </p:sp>
        <p:pic>
          <p:nvPicPr>
            <p:cNvPr id="2139" name="Google Shape;2139;p5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7138" y="2892125"/>
              <a:ext cx="1602724" cy="1001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56"/>
          <p:cNvSpPr/>
          <p:nvPr/>
        </p:nvSpPr>
        <p:spPr>
          <a:xfrm>
            <a:off x="5580975" y="4616325"/>
            <a:ext cx="3278100" cy="1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56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56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7" name="Google Shape;214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8" name="Google Shape;2148;p56"/>
          <p:cNvSpPr txBox="1"/>
          <p:nvPr/>
        </p:nvSpPr>
        <p:spPr>
          <a:xfrm>
            <a:off x="2711100" y="190050"/>
            <a:ext cx="372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Sliding Window Average</a:t>
            </a:r>
            <a:endParaRPr b="1" sz="2100">
              <a:solidFill>
                <a:srgbClr val="DD042B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57"/>
          <p:cNvSpPr/>
          <p:nvPr/>
        </p:nvSpPr>
        <p:spPr>
          <a:xfrm>
            <a:off x="5580975" y="4616325"/>
            <a:ext cx="3278100" cy="1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57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57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6" name="Google Shape;215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7" name="Google Shape;2157;p57"/>
          <p:cNvSpPr txBox="1"/>
          <p:nvPr/>
        </p:nvSpPr>
        <p:spPr>
          <a:xfrm>
            <a:off x="2711100" y="190050"/>
            <a:ext cx="372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Sliding Window Average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2158" name="Google Shape;2158;p57"/>
          <p:cNvGrpSpPr/>
          <p:nvPr/>
        </p:nvGrpSpPr>
        <p:grpSpPr>
          <a:xfrm>
            <a:off x="786900" y="869325"/>
            <a:ext cx="2064600" cy="414300"/>
            <a:chOff x="786900" y="869325"/>
            <a:chExt cx="2064600" cy="414300"/>
          </a:xfrm>
        </p:grpSpPr>
        <p:sp>
          <p:nvSpPr>
            <p:cNvPr id="2159" name="Google Shape;2159;p57"/>
            <p:cNvSpPr/>
            <p:nvPr/>
          </p:nvSpPr>
          <p:spPr>
            <a:xfrm>
              <a:off x="11310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160" name="Google Shape;2160;p57"/>
            <p:cNvSpPr/>
            <p:nvPr/>
          </p:nvSpPr>
          <p:spPr>
            <a:xfrm>
              <a:off x="14751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161" name="Google Shape;2161;p57"/>
            <p:cNvSpPr/>
            <p:nvPr/>
          </p:nvSpPr>
          <p:spPr>
            <a:xfrm>
              <a:off x="18192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162" name="Google Shape;2162;p57"/>
            <p:cNvSpPr/>
            <p:nvPr/>
          </p:nvSpPr>
          <p:spPr>
            <a:xfrm>
              <a:off x="21633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163" name="Google Shape;2163;p57"/>
            <p:cNvSpPr/>
            <p:nvPr/>
          </p:nvSpPr>
          <p:spPr>
            <a:xfrm>
              <a:off x="25074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164" name="Google Shape;2164;p57"/>
            <p:cNvSpPr/>
            <p:nvPr/>
          </p:nvSpPr>
          <p:spPr>
            <a:xfrm>
              <a:off x="7869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2165" name="Google Shape;2165;p57"/>
            <p:cNvSpPr/>
            <p:nvPr/>
          </p:nvSpPr>
          <p:spPr>
            <a:xfrm>
              <a:off x="1819200" y="869325"/>
              <a:ext cx="1032300" cy="414300"/>
            </a:xfrm>
            <a:prstGeom prst="rect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58"/>
          <p:cNvSpPr/>
          <p:nvPr/>
        </p:nvSpPr>
        <p:spPr>
          <a:xfrm>
            <a:off x="5580975" y="4616325"/>
            <a:ext cx="3278100" cy="1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58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58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3" name="Google Shape;217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4" name="Google Shape;2174;p58"/>
          <p:cNvSpPr txBox="1"/>
          <p:nvPr/>
        </p:nvSpPr>
        <p:spPr>
          <a:xfrm>
            <a:off x="2711100" y="190050"/>
            <a:ext cx="372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Sliding Window Average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2175" name="Google Shape;2175;p58"/>
          <p:cNvGrpSpPr/>
          <p:nvPr/>
        </p:nvGrpSpPr>
        <p:grpSpPr>
          <a:xfrm>
            <a:off x="786900" y="869325"/>
            <a:ext cx="2064600" cy="414300"/>
            <a:chOff x="786900" y="869325"/>
            <a:chExt cx="2064600" cy="414300"/>
          </a:xfrm>
        </p:grpSpPr>
        <p:sp>
          <p:nvSpPr>
            <p:cNvPr id="2176" name="Google Shape;2176;p58"/>
            <p:cNvSpPr/>
            <p:nvPr/>
          </p:nvSpPr>
          <p:spPr>
            <a:xfrm>
              <a:off x="11310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177" name="Google Shape;2177;p58"/>
            <p:cNvSpPr/>
            <p:nvPr/>
          </p:nvSpPr>
          <p:spPr>
            <a:xfrm>
              <a:off x="14751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178" name="Google Shape;2178;p58"/>
            <p:cNvSpPr/>
            <p:nvPr/>
          </p:nvSpPr>
          <p:spPr>
            <a:xfrm>
              <a:off x="18192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179" name="Google Shape;2179;p58"/>
            <p:cNvSpPr/>
            <p:nvPr/>
          </p:nvSpPr>
          <p:spPr>
            <a:xfrm>
              <a:off x="21633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180" name="Google Shape;2180;p58"/>
            <p:cNvSpPr/>
            <p:nvPr/>
          </p:nvSpPr>
          <p:spPr>
            <a:xfrm>
              <a:off x="25074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181" name="Google Shape;2181;p58"/>
            <p:cNvSpPr/>
            <p:nvPr/>
          </p:nvSpPr>
          <p:spPr>
            <a:xfrm>
              <a:off x="7869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2182" name="Google Shape;2182;p58"/>
            <p:cNvSpPr/>
            <p:nvPr/>
          </p:nvSpPr>
          <p:spPr>
            <a:xfrm>
              <a:off x="1819200" y="869325"/>
              <a:ext cx="1032300" cy="414300"/>
            </a:xfrm>
            <a:prstGeom prst="rect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58"/>
          <p:cNvGrpSpPr/>
          <p:nvPr/>
        </p:nvGrpSpPr>
        <p:grpSpPr>
          <a:xfrm>
            <a:off x="3539700" y="863725"/>
            <a:ext cx="2064600" cy="414300"/>
            <a:chOff x="3539700" y="863725"/>
            <a:chExt cx="2064600" cy="414300"/>
          </a:xfrm>
        </p:grpSpPr>
        <p:sp>
          <p:nvSpPr>
            <p:cNvPr id="2184" name="Google Shape;2184;p58"/>
            <p:cNvSpPr/>
            <p:nvPr/>
          </p:nvSpPr>
          <p:spPr>
            <a:xfrm>
              <a:off x="38838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185" name="Google Shape;2185;p58"/>
            <p:cNvSpPr/>
            <p:nvPr/>
          </p:nvSpPr>
          <p:spPr>
            <a:xfrm>
              <a:off x="42279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186" name="Google Shape;2186;p58"/>
            <p:cNvSpPr/>
            <p:nvPr/>
          </p:nvSpPr>
          <p:spPr>
            <a:xfrm>
              <a:off x="45720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187" name="Google Shape;2187;p58"/>
            <p:cNvSpPr/>
            <p:nvPr/>
          </p:nvSpPr>
          <p:spPr>
            <a:xfrm>
              <a:off x="49161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188" name="Google Shape;2188;p58"/>
            <p:cNvSpPr/>
            <p:nvPr/>
          </p:nvSpPr>
          <p:spPr>
            <a:xfrm>
              <a:off x="52602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3</a:t>
              </a:r>
              <a:endParaRPr b="1"/>
            </a:p>
          </p:txBody>
        </p:sp>
        <p:sp>
          <p:nvSpPr>
            <p:cNvPr id="2189" name="Google Shape;2189;p58"/>
            <p:cNvSpPr/>
            <p:nvPr/>
          </p:nvSpPr>
          <p:spPr>
            <a:xfrm>
              <a:off x="35397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2190" name="Google Shape;2190;p58"/>
            <p:cNvSpPr/>
            <p:nvPr/>
          </p:nvSpPr>
          <p:spPr>
            <a:xfrm>
              <a:off x="4572000" y="863725"/>
              <a:ext cx="1032300" cy="414300"/>
            </a:xfrm>
            <a:prstGeom prst="rect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59"/>
          <p:cNvSpPr/>
          <p:nvPr/>
        </p:nvSpPr>
        <p:spPr>
          <a:xfrm>
            <a:off x="5580975" y="4616325"/>
            <a:ext cx="3278100" cy="1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59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59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8" name="Google Shape;219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9" name="Google Shape;2199;p59"/>
          <p:cNvSpPr txBox="1"/>
          <p:nvPr/>
        </p:nvSpPr>
        <p:spPr>
          <a:xfrm>
            <a:off x="2711100" y="190050"/>
            <a:ext cx="372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Sliding Window Average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2200" name="Google Shape;2200;p59"/>
          <p:cNvGrpSpPr/>
          <p:nvPr/>
        </p:nvGrpSpPr>
        <p:grpSpPr>
          <a:xfrm>
            <a:off x="786900" y="869325"/>
            <a:ext cx="2064600" cy="414300"/>
            <a:chOff x="786900" y="869325"/>
            <a:chExt cx="2064600" cy="414300"/>
          </a:xfrm>
        </p:grpSpPr>
        <p:sp>
          <p:nvSpPr>
            <p:cNvPr id="2201" name="Google Shape;2201;p59"/>
            <p:cNvSpPr/>
            <p:nvPr/>
          </p:nvSpPr>
          <p:spPr>
            <a:xfrm>
              <a:off x="11310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202" name="Google Shape;2202;p59"/>
            <p:cNvSpPr/>
            <p:nvPr/>
          </p:nvSpPr>
          <p:spPr>
            <a:xfrm>
              <a:off x="14751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03" name="Google Shape;2203;p59"/>
            <p:cNvSpPr/>
            <p:nvPr/>
          </p:nvSpPr>
          <p:spPr>
            <a:xfrm>
              <a:off x="18192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204" name="Google Shape;2204;p59"/>
            <p:cNvSpPr/>
            <p:nvPr/>
          </p:nvSpPr>
          <p:spPr>
            <a:xfrm>
              <a:off x="21633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205" name="Google Shape;2205;p59"/>
            <p:cNvSpPr/>
            <p:nvPr/>
          </p:nvSpPr>
          <p:spPr>
            <a:xfrm>
              <a:off x="25074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206" name="Google Shape;2206;p59"/>
            <p:cNvSpPr/>
            <p:nvPr/>
          </p:nvSpPr>
          <p:spPr>
            <a:xfrm>
              <a:off x="7869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2207" name="Google Shape;2207;p59"/>
            <p:cNvSpPr/>
            <p:nvPr/>
          </p:nvSpPr>
          <p:spPr>
            <a:xfrm>
              <a:off x="1819200" y="869325"/>
              <a:ext cx="1032300" cy="414300"/>
            </a:xfrm>
            <a:prstGeom prst="rect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8" name="Google Shape;2208;p59"/>
          <p:cNvGrpSpPr/>
          <p:nvPr/>
        </p:nvGrpSpPr>
        <p:grpSpPr>
          <a:xfrm>
            <a:off x="3539700" y="863725"/>
            <a:ext cx="2064600" cy="414300"/>
            <a:chOff x="3539700" y="863725"/>
            <a:chExt cx="2064600" cy="414300"/>
          </a:xfrm>
        </p:grpSpPr>
        <p:sp>
          <p:nvSpPr>
            <p:cNvPr id="2209" name="Google Shape;2209;p59"/>
            <p:cNvSpPr/>
            <p:nvPr/>
          </p:nvSpPr>
          <p:spPr>
            <a:xfrm>
              <a:off x="38838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10" name="Google Shape;2210;p59"/>
            <p:cNvSpPr/>
            <p:nvPr/>
          </p:nvSpPr>
          <p:spPr>
            <a:xfrm>
              <a:off x="42279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211" name="Google Shape;2211;p59"/>
            <p:cNvSpPr/>
            <p:nvPr/>
          </p:nvSpPr>
          <p:spPr>
            <a:xfrm>
              <a:off x="45720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212" name="Google Shape;2212;p59"/>
            <p:cNvSpPr/>
            <p:nvPr/>
          </p:nvSpPr>
          <p:spPr>
            <a:xfrm>
              <a:off x="49161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213" name="Google Shape;2213;p59"/>
            <p:cNvSpPr/>
            <p:nvPr/>
          </p:nvSpPr>
          <p:spPr>
            <a:xfrm>
              <a:off x="52602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3</a:t>
              </a:r>
              <a:endParaRPr b="1"/>
            </a:p>
          </p:txBody>
        </p:sp>
        <p:sp>
          <p:nvSpPr>
            <p:cNvPr id="2214" name="Google Shape;2214;p59"/>
            <p:cNvSpPr/>
            <p:nvPr/>
          </p:nvSpPr>
          <p:spPr>
            <a:xfrm>
              <a:off x="35397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2215" name="Google Shape;2215;p59"/>
            <p:cNvSpPr/>
            <p:nvPr/>
          </p:nvSpPr>
          <p:spPr>
            <a:xfrm>
              <a:off x="4572000" y="863725"/>
              <a:ext cx="1032300" cy="414300"/>
            </a:xfrm>
            <a:prstGeom prst="rect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6" name="Google Shape;2216;p59"/>
          <p:cNvGrpSpPr/>
          <p:nvPr/>
        </p:nvGrpSpPr>
        <p:grpSpPr>
          <a:xfrm>
            <a:off x="6292500" y="863725"/>
            <a:ext cx="2064600" cy="414300"/>
            <a:chOff x="6292500" y="863725"/>
            <a:chExt cx="2064600" cy="414300"/>
          </a:xfrm>
        </p:grpSpPr>
        <p:sp>
          <p:nvSpPr>
            <p:cNvPr id="2217" name="Google Shape;2217;p59"/>
            <p:cNvSpPr/>
            <p:nvPr/>
          </p:nvSpPr>
          <p:spPr>
            <a:xfrm>
              <a:off x="66366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218" name="Google Shape;2218;p59"/>
            <p:cNvSpPr/>
            <p:nvPr/>
          </p:nvSpPr>
          <p:spPr>
            <a:xfrm>
              <a:off x="69807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219" name="Google Shape;2219;p59"/>
            <p:cNvSpPr/>
            <p:nvPr/>
          </p:nvSpPr>
          <p:spPr>
            <a:xfrm>
              <a:off x="73248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220" name="Google Shape;2220;p59"/>
            <p:cNvSpPr/>
            <p:nvPr/>
          </p:nvSpPr>
          <p:spPr>
            <a:xfrm>
              <a:off x="76689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221" name="Google Shape;2221;p59"/>
            <p:cNvSpPr/>
            <p:nvPr/>
          </p:nvSpPr>
          <p:spPr>
            <a:xfrm>
              <a:off x="80130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9</a:t>
              </a:r>
              <a:endParaRPr b="1"/>
            </a:p>
          </p:txBody>
        </p:sp>
        <p:sp>
          <p:nvSpPr>
            <p:cNvPr id="2222" name="Google Shape;2222;p59"/>
            <p:cNvSpPr/>
            <p:nvPr/>
          </p:nvSpPr>
          <p:spPr>
            <a:xfrm>
              <a:off x="62925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2223" name="Google Shape;2223;p59"/>
            <p:cNvSpPr/>
            <p:nvPr/>
          </p:nvSpPr>
          <p:spPr>
            <a:xfrm>
              <a:off x="7324800" y="863725"/>
              <a:ext cx="1032300" cy="414300"/>
            </a:xfrm>
            <a:prstGeom prst="rect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8" name="Google Shape;2228;p60"/>
          <p:cNvGrpSpPr/>
          <p:nvPr/>
        </p:nvGrpSpPr>
        <p:grpSpPr>
          <a:xfrm>
            <a:off x="5667375" y="2926425"/>
            <a:ext cx="3105300" cy="2102850"/>
            <a:chOff x="5667375" y="2926425"/>
            <a:chExt cx="3105300" cy="2102850"/>
          </a:xfrm>
        </p:grpSpPr>
        <p:grpSp>
          <p:nvGrpSpPr>
            <p:cNvPr id="2229" name="Google Shape;2229;p60"/>
            <p:cNvGrpSpPr/>
            <p:nvPr/>
          </p:nvGrpSpPr>
          <p:grpSpPr>
            <a:xfrm>
              <a:off x="5667375" y="2926425"/>
              <a:ext cx="3105300" cy="2102850"/>
              <a:chOff x="5667375" y="2926425"/>
              <a:chExt cx="3105300" cy="2102850"/>
            </a:xfrm>
          </p:grpSpPr>
          <p:sp>
            <p:nvSpPr>
              <p:cNvPr id="2230" name="Google Shape;2230;p60"/>
              <p:cNvSpPr/>
              <p:nvPr/>
            </p:nvSpPr>
            <p:spPr>
              <a:xfrm>
                <a:off x="5667375" y="3152775"/>
                <a:ext cx="3105300" cy="1876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DD042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60"/>
              <p:cNvSpPr txBox="1"/>
              <p:nvPr/>
            </p:nvSpPr>
            <p:spPr>
              <a:xfrm>
                <a:off x="6179924" y="2926425"/>
                <a:ext cx="2061000" cy="40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595959"/>
                    </a:solidFill>
                  </a:rPr>
                  <a:t>P4-target Constraints</a:t>
                </a:r>
                <a:endParaRPr b="1">
                  <a:solidFill>
                    <a:srgbClr val="595959"/>
                  </a:solidFill>
                </a:endParaRPr>
              </a:p>
            </p:txBody>
          </p:sp>
        </p:grpSp>
        <p:grpSp>
          <p:nvGrpSpPr>
            <p:cNvPr id="2232" name="Google Shape;2232;p60"/>
            <p:cNvGrpSpPr/>
            <p:nvPr/>
          </p:nvGrpSpPr>
          <p:grpSpPr>
            <a:xfrm>
              <a:off x="5831250" y="3616200"/>
              <a:ext cx="2850000" cy="723300"/>
              <a:chOff x="4398900" y="1015225"/>
              <a:chExt cx="2850000" cy="723300"/>
            </a:xfrm>
          </p:grpSpPr>
          <p:sp>
            <p:nvSpPr>
              <p:cNvPr id="2233" name="Google Shape;2233;p60"/>
              <p:cNvSpPr txBox="1"/>
              <p:nvPr/>
            </p:nvSpPr>
            <p:spPr>
              <a:xfrm>
                <a:off x="4655100" y="1015225"/>
                <a:ext cx="2593800" cy="72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073763"/>
                    </a:solidFill>
                  </a:rPr>
                  <a:t>Division at runtime</a:t>
                </a:r>
                <a:endParaRPr b="1">
                  <a:solidFill>
                    <a:srgbClr val="073763"/>
                  </a:solidFill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073763"/>
                    </a:solidFill>
                  </a:rPr>
                  <a:t>Floating point numbers</a:t>
                </a:r>
                <a:endParaRPr b="1">
                  <a:solidFill>
                    <a:srgbClr val="073763"/>
                  </a:solidFill>
                </a:endParaRPr>
              </a:p>
            </p:txBody>
          </p:sp>
          <p:pic>
            <p:nvPicPr>
              <p:cNvPr id="2234" name="Google Shape;2234;p6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398900" y="1117982"/>
                <a:ext cx="225725" cy="2236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35" name="Google Shape;2235;p6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398900" y="1436682"/>
                <a:ext cx="225725" cy="223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236" name="Google Shape;2236;p60"/>
          <p:cNvSpPr/>
          <p:nvPr/>
        </p:nvSpPr>
        <p:spPr>
          <a:xfrm>
            <a:off x="5580975" y="4616325"/>
            <a:ext cx="3278100" cy="1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60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60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9" name="Google Shape;223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0" name="Google Shape;2240;p60"/>
          <p:cNvSpPr txBox="1"/>
          <p:nvPr/>
        </p:nvSpPr>
        <p:spPr>
          <a:xfrm>
            <a:off x="2711100" y="190050"/>
            <a:ext cx="372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Sliding Window Average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2241" name="Google Shape;2241;p60"/>
          <p:cNvGrpSpPr/>
          <p:nvPr/>
        </p:nvGrpSpPr>
        <p:grpSpPr>
          <a:xfrm>
            <a:off x="786900" y="869325"/>
            <a:ext cx="2064600" cy="414300"/>
            <a:chOff x="786900" y="869325"/>
            <a:chExt cx="2064600" cy="414300"/>
          </a:xfrm>
        </p:grpSpPr>
        <p:sp>
          <p:nvSpPr>
            <p:cNvPr id="2242" name="Google Shape;2242;p60"/>
            <p:cNvSpPr/>
            <p:nvPr/>
          </p:nvSpPr>
          <p:spPr>
            <a:xfrm>
              <a:off x="11310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243" name="Google Shape;2243;p60"/>
            <p:cNvSpPr/>
            <p:nvPr/>
          </p:nvSpPr>
          <p:spPr>
            <a:xfrm>
              <a:off x="14751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44" name="Google Shape;2244;p60"/>
            <p:cNvSpPr/>
            <p:nvPr/>
          </p:nvSpPr>
          <p:spPr>
            <a:xfrm>
              <a:off x="18192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245" name="Google Shape;2245;p60"/>
            <p:cNvSpPr/>
            <p:nvPr/>
          </p:nvSpPr>
          <p:spPr>
            <a:xfrm>
              <a:off x="21633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246" name="Google Shape;2246;p60"/>
            <p:cNvSpPr/>
            <p:nvPr/>
          </p:nvSpPr>
          <p:spPr>
            <a:xfrm>
              <a:off x="25074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247" name="Google Shape;2247;p60"/>
            <p:cNvSpPr/>
            <p:nvPr/>
          </p:nvSpPr>
          <p:spPr>
            <a:xfrm>
              <a:off x="7869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2248" name="Google Shape;2248;p60"/>
            <p:cNvSpPr/>
            <p:nvPr/>
          </p:nvSpPr>
          <p:spPr>
            <a:xfrm>
              <a:off x="1819200" y="869325"/>
              <a:ext cx="1032300" cy="414300"/>
            </a:xfrm>
            <a:prstGeom prst="rect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9" name="Google Shape;2249;p60"/>
          <p:cNvGrpSpPr/>
          <p:nvPr/>
        </p:nvGrpSpPr>
        <p:grpSpPr>
          <a:xfrm>
            <a:off x="3539700" y="863725"/>
            <a:ext cx="2064600" cy="414300"/>
            <a:chOff x="3539700" y="863725"/>
            <a:chExt cx="2064600" cy="414300"/>
          </a:xfrm>
        </p:grpSpPr>
        <p:sp>
          <p:nvSpPr>
            <p:cNvPr id="2250" name="Google Shape;2250;p60"/>
            <p:cNvSpPr/>
            <p:nvPr/>
          </p:nvSpPr>
          <p:spPr>
            <a:xfrm>
              <a:off x="38838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51" name="Google Shape;2251;p60"/>
            <p:cNvSpPr/>
            <p:nvPr/>
          </p:nvSpPr>
          <p:spPr>
            <a:xfrm>
              <a:off x="42279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252" name="Google Shape;2252;p60"/>
            <p:cNvSpPr/>
            <p:nvPr/>
          </p:nvSpPr>
          <p:spPr>
            <a:xfrm>
              <a:off x="45720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253" name="Google Shape;2253;p60"/>
            <p:cNvSpPr/>
            <p:nvPr/>
          </p:nvSpPr>
          <p:spPr>
            <a:xfrm>
              <a:off x="49161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254" name="Google Shape;2254;p60"/>
            <p:cNvSpPr/>
            <p:nvPr/>
          </p:nvSpPr>
          <p:spPr>
            <a:xfrm>
              <a:off x="52602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3</a:t>
              </a:r>
              <a:endParaRPr b="1"/>
            </a:p>
          </p:txBody>
        </p:sp>
        <p:sp>
          <p:nvSpPr>
            <p:cNvPr id="2255" name="Google Shape;2255;p60"/>
            <p:cNvSpPr/>
            <p:nvPr/>
          </p:nvSpPr>
          <p:spPr>
            <a:xfrm>
              <a:off x="35397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2256" name="Google Shape;2256;p60"/>
            <p:cNvSpPr/>
            <p:nvPr/>
          </p:nvSpPr>
          <p:spPr>
            <a:xfrm>
              <a:off x="4572000" y="863725"/>
              <a:ext cx="1032300" cy="414300"/>
            </a:xfrm>
            <a:prstGeom prst="rect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7" name="Google Shape;2257;p60"/>
          <p:cNvGrpSpPr/>
          <p:nvPr/>
        </p:nvGrpSpPr>
        <p:grpSpPr>
          <a:xfrm>
            <a:off x="6292500" y="863725"/>
            <a:ext cx="2064600" cy="414300"/>
            <a:chOff x="6292500" y="863725"/>
            <a:chExt cx="2064600" cy="414300"/>
          </a:xfrm>
        </p:grpSpPr>
        <p:sp>
          <p:nvSpPr>
            <p:cNvPr id="2258" name="Google Shape;2258;p60"/>
            <p:cNvSpPr/>
            <p:nvPr/>
          </p:nvSpPr>
          <p:spPr>
            <a:xfrm>
              <a:off x="66366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259" name="Google Shape;2259;p60"/>
            <p:cNvSpPr/>
            <p:nvPr/>
          </p:nvSpPr>
          <p:spPr>
            <a:xfrm>
              <a:off x="69807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260" name="Google Shape;2260;p60"/>
            <p:cNvSpPr/>
            <p:nvPr/>
          </p:nvSpPr>
          <p:spPr>
            <a:xfrm>
              <a:off x="73248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261" name="Google Shape;2261;p60"/>
            <p:cNvSpPr/>
            <p:nvPr/>
          </p:nvSpPr>
          <p:spPr>
            <a:xfrm>
              <a:off x="76689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262" name="Google Shape;2262;p60"/>
            <p:cNvSpPr/>
            <p:nvPr/>
          </p:nvSpPr>
          <p:spPr>
            <a:xfrm>
              <a:off x="80130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9</a:t>
              </a:r>
              <a:endParaRPr b="1"/>
            </a:p>
          </p:txBody>
        </p:sp>
        <p:sp>
          <p:nvSpPr>
            <p:cNvPr id="2263" name="Google Shape;2263;p60"/>
            <p:cNvSpPr/>
            <p:nvPr/>
          </p:nvSpPr>
          <p:spPr>
            <a:xfrm>
              <a:off x="62925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2264" name="Google Shape;2264;p60"/>
            <p:cNvSpPr/>
            <p:nvPr/>
          </p:nvSpPr>
          <p:spPr>
            <a:xfrm>
              <a:off x="7324800" y="863725"/>
              <a:ext cx="1032300" cy="414300"/>
            </a:xfrm>
            <a:prstGeom prst="rect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9" name="Google Shape;2269;p61"/>
          <p:cNvGrpSpPr/>
          <p:nvPr/>
        </p:nvGrpSpPr>
        <p:grpSpPr>
          <a:xfrm>
            <a:off x="5667375" y="2926425"/>
            <a:ext cx="3105300" cy="2102850"/>
            <a:chOff x="5667375" y="2926425"/>
            <a:chExt cx="3105300" cy="2102850"/>
          </a:xfrm>
        </p:grpSpPr>
        <p:grpSp>
          <p:nvGrpSpPr>
            <p:cNvPr id="2270" name="Google Shape;2270;p61"/>
            <p:cNvGrpSpPr/>
            <p:nvPr/>
          </p:nvGrpSpPr>
          <p:grpSpPr>
            <a:xfrm>
              <a:off x="5667375" y="2926425"/>
              <a:ext cx="3105300" cy="2102850"/>
              <a:chOff x="5667375" y="2926425"/>
              <a:chExt cx="3105300" cy="2102850"/>
            </a:xfrm>
          </p:grpSpPr>
          <p:sp>
            <p:nvSpPr>
              <p:cNvPr id="2271" name="Google Shape;2271;p61"/>
              <p:cNvSpPr/>
              <p:nvPr/>
            </p:nvSpPr>
            <p:spPr>
              <a:xfrm>
                <a:off x="5667375" y="3152775"/>
                <a:ext cx="3105300" cy="1876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DD042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61"/>
              <p:cNvSpPr txBox="1"/>
              <p:nvPr/>
            </p:nvSpPr>
            <p:spPr>
              <a:xfrm>
                <a:off x="6179924" y="2926425"/>
                <a:ext cx="2061000" cy="40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595959"/>
                    </a:solidFill>
                  </a:rPr>
                  <a:t>P4-target Constraints</a:t>
                </a:r>
                <a:endParaRPr b="1">
                  <a:solidFill>
                    <a:srgbClr val="595959"/>
                  </a:solidFill>
                </a:endParaRPr>
              </a:p>
            </p:txBody>
          </p:sp>
        </p:grpSp>
        <p:grpSp>
          <p:nvGrpSpPr>
            <p:cNvPr id="2273" name="Google Shape;2273;p61"/>
            <p:cNvGrpSpPr/>
            <p:nvPr/>
          </p:nvGrpSpPr>
          <p:grpSpPr>
            <a:xfrm>
              <a:off x="5831250" y="3616200"/>
              <a:ext cx="2850000" cy="723300"/>
              <a:chOff x="4398900" y="1015225"/>
              <a:chExt cx="2850000" cy="723300"/>
            </a:xfrm>
          </p:grpSpPr>
          <p:sp>
            <p:nvSpPr>
              <p:cNvPr id="2274" name="Google Shape;2274;p61"/>
              <p:cNvSpPr txBox="1"/>
              <p:nvPr/>
            </p:nvSpPr>
            <p:spPr>
              <a:xfrm>
                <a:off x="4655100" y="1015225"/>
                <a:ext cx="2593800" cy="72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073763"/>
                    </a:solidFill>
                  </a:rPr>
                  <a:t>Division at runtime</a:t>
                </a:r>
                <a:endParaRPr b="1">
                  <a:solidFill>
                    <a:srgbClr val="073763"/>
                  </a:solidFill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073763"/>
                    </a:solidFill>
                  </a:rPr>
                  <a:t>Floating point numbers</a:t>
                </a:r>
                <a:endParaRPr b="1">
                  <a:solidFill>
                    <a:srgbClr val="073763"/>
                  </a:solidFill>
                </a:endParaRPr>
              </a:p>
            </p:txBody>
          </p:sp>
          <p:pic>
            <p:nvPicPr>
              <p:cNvPr id="2275" name="Google Shape;2275;p6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398900" y="1117982"/>
                <a:ext cx="225725" cy="2236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76" name="Google Shape;2276;p6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398900" y="1436682"/>
                <a:ext cx="225725" cy="223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277" name="Google Shape;2277;p61"/>
          <p:cNvSpPr/>
          <p:nvPr/>
        </p:nvSpPr>
        <p:spPr>
          <a:xfrm>
            <a:off x="5580975" y="4616325"/>
            <a:ext cx="3278100" cy="1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8" name="Google Shape;2278;p61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61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0" name="Google Shape;228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1" name="Google Shape;2281;p61"/>
          <p:cNvSpPr txBox="1"/>
          <p:nvPr/>
        </p:nvSpPr>
        <p:spPr>
          <a:xfrm>
            <a:off x="2711100" y="190050"/>
            <a:ext cx="372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Sliding Window Average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2282" name="Google Shape;2282;p61"/>
          <p:cNvGrpSpPr/>
          <p:nvPr/>
        </p:nvGrpSpPr>
        <p:grpSpPr>
          <a:xfrm>
            <a:off x="786900" y="869325"/>
            <a:ext cx="2064600" cy="414300"/>
            <a:chOff x="786900" y="869325"/>
            <a:chExt cx="2064600" cy="414300"/>
          </a:xfrm>
        </p:grpSpPr>
        <p:sp>
          <p:nvSpPr>
            <p:cNvPr id="2283" name="Google Shape;2283;p61"/>
            <p:cNvSpPr/>
            <p:nvPr/>
          </p:nvSpPr>
          <p:spPr>
            <a:xfrm>
              <a:off x="11310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284" name="Google Shape;2284;p61"/>
            <p:cNvSpPr/>
            <p:nvPr/>
          </p:nvSpPr>
          <p:spPr>
            <a:xfrm>
              <a:off x="14751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85" name="Google Shape;2285;p61"/>
            <p:cNvSpPr/>
            <p:nvPr/>
          </p:nvSpPr>
          <p:spPr>
            <a:xfrm>
              <a:off x="18192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286" name="Google Shape;2286;p61"/>
            <p:cNvSpPr/>
            <p:nvPr/>
          </p:nvSpPr>
          <p:spPr>
            <a:xfrm>
              <a:off x="21633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287" name="Google Shape;2287;p61"/>
            <p:cNvSpPr/>
            <p:nvPr/>
          </p:nvSpPr>
          <p:spPr>
            <a:xfrm>
              <a:off x="25074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288" name="Google Shape;2288;p61"/>
            <p:cNvSpPr/>
            <p:nvPr/>
          </p:nvSpPr>
          <p:spPr>
            <a:xfrm>
              <a:off x="7869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2289" name="Google Shape;2289;p61"/>
            <p:cNvSpPr/>
            <p:nvPr/>
          </p:nvSpPr>
          <p:spPr>
            <a:xfrm>
              <a:off x="1819200" y="869325"/>
              <a:ext cx="1032300" cy="414300"/>
            </a:xfrm>
            <a:prstGeom prst="rect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0" name="Google Shape;2290;p61"/>
          <p:cNvGrpSpPr/>
          <p:nvPr/>
        </p:nvGrpSpPr>
        <p:grpSpPr>
          <a:xfrm>
            <a:off x="3539700" y="863725"/>
            <a:ext cx="2064600" cy="414300"/>
            <a:chOff x="3539700" y="863725"/>
            <a:chExt cx="2064600" cy="414300"/>
          </a:xfrm>
        </p:grpSpPr>
        <p:sp>
          <p:nvSpPr>
            <p:cNvPr id="2291" name="Google Shape;2291;p61"/>
            <p:cNvSpPr/>
            <p:nvPr/>
          </p:nvSpPr>
          <p:spPr>
            <a:xfrm>
              <a:off x="38838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92" name="Google Shape;2292;p61"/>
            <p:cNvSpPr/>
            <p:nvPr/>
          </p:nvSpPr>
          <p:spPr>
            <a:xfrm>
              <a:off x="42279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293" name="Google Shape;2293;p61"/>
            <p:cNvSpPr/>
            <p:nvPr/>
          </p:nvSpPr>
          <p:spPr>
            <a:xfrm>
              <a:off x="45720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294" name="Google Shape;2294;p61"/>
            <p:cNvSpPr/>
            <p:nvPr/>
          </p:nvSpPr>
          <p:spPr>
            <a:xfrm>
              <a:off x="49161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295" name="Google Shape;2295;p61"/>
            <p:cNvSpPr/>
            <p:nvPr/>
          </p:nvSpPr>
          <p:spPr>
            <a:xfrm>
              <a:off x="52602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3</a:t>
              </a:r>
              <a:endParaRPr b="1"/>
            </a:p>
          </p:txBody>
        </p:sp>
        <p:sp>
          <p:nvSpPr>
            <p:cNvPr id="2296" name="Google Shape;2296;p61"/>
            <p:cNvSpPr/>
            <p:nvPr/>
          </p:nvSpPr>
          <p:spPr>
            <a:xfrm>
              <a:off x="35397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2297" name="Google Shape;2297;p61"/>
            <p:cNvSpPr/>
            <p:nvPr/>
          </p:nvSpPr>
          <p:spPr>
            <a:xfrm>
              <a:off x="4572000" y="863725"/>
              <a:ext cx="1032300" cy="414300"/>
            </a:xfrm>
            <a:prstGeom prst="rect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8" name="Google Shape;2298;p61"/>
          <p:cNvGrpSpPr/>
          <p:nvPr/>
        </p:nvGrpSpPr>
        <p:grpSpPr>
          <a:xfrm>
            <a:off x="6292500" y="863725"/>
            <a:ext cx="2064600" cy="414300"/>
            <a:chOff x="6292500" y="863725"/>
            <a:chExt cx="2064600" cy="414300"/>
          </a:xfrm>
        </p:grpSpPr>
        <p:sp>
          <p:nvSpPr>
            <p:cNvPr id="2299" name="Google Shape;2299;p61"/>
            <p:cNvSpPr/>
            <p:nvPr/>
          </p:nvSpPr>
          <p:spPr>
            <a:xfrm>
              <a:off x="66366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300" name="Google Shape;2300;p61"/>
            <p:cNvSpPr/>
            <p:nvPr/>
          </p:nvSpPr>
          <p:spPr>
            <a:xfrm>
              <a:off x="69807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301" name="Google Shape;2301;p61"/>
            <p:cNvSpPr/>
            <p:nvPr/>
          </p:nvSpPr>
          <p:spPr>
            <a:xfrm>
              <a:off x="73248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302" name="Google Shape;2302;p61"/>
            <p:cNvSpPr/>
            <p:nvPr/>
          </p:nvSpPr>
          <p:spPr>
            <a:xfrm>
              <a:off x="76689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303" name="Google Shape;2303;p61"/>
            <p:cNvSpPr/>
            <p:nvPr/>
          </p:nvSpPr>
          <p:spPr>
            <a:xfrm>
              <a:off x="80130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9</a:t>
              </a:r>
              <a:endParaRPr b="1"/>
            </a:p>
          </p:txBody>
        </p:sp>
        <p:sp>
          <p:nvSpPr>
            <p:cNvPr id="2304" name="Google Shape;2304;p61"/>
            <p:cNvSpPr/>
            <p:nvPr/>
          </p:nvSpPr>
          <p:spPr>
            <a:xfrm>
              <a:off x="62925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2305" name="Google Shape;2305;p61"/>
            <p:cNvSpPr/>
            <p:nvPr/>
          </p:nvSpPr>
          <p:spPr>
            <a:xfrm>
              <a:off x="7324800" y="863725"/>
              <a:ext cx="1032300" cy="414300"/>
            </a:xfrm>
            <a:prstGeom prst="rect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6" name="Google Shape;2306;p61"/>
          <p:cNvSpPr/>
          <p:nvPr/>
        </p:nvSpPr>
        <p:spPr>
          <a:xfrm>
            <a:off x="6543750" y="1381125"/>
            <a:ext cx="15621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= 17</a:t>
            </a:r>
            <a:endParaRPr/>
          </a:p>
        </p:txBody>
      </p:sp>
      <p:sp>
        <p:nvSpPr>
          <p:cNvPr id="2307" name="Google Shape;2307;p61"/>
          <p:cNvSpPr/>
          <p:nvPr/>
        </p:nvSpPr>
        <p:spPr>
          <a:xfrm>
            <a:off x="6543750" y="1741725"/>
            <a:ext cx="15621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size = 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492325" y="125725"/>
            <a:ext cx="345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Networking - a way of life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175" y="260800"/>
            <a:ext cx="3456000" cy="1701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125" y="1030550"/>
            <a:ext cx="328225" cy="23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025" y="1163426"/>
            <a:ext cx="328225" cy="27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2975" y="1195126"/>
            <a:ext cx="328225" cy="344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2" name="Google Shape;2312;p62"/>
          <p:cNvGrpSpPr/>
          <p:nvPr/>
        </p:nvGrpSpPr>
        <p:grpSpPr>
          <a:xfrm>
            <a:off x="5667375" y="2926425"/>
            <a:ext cx="3105300" cy="2102850"/>
            <a:chOff x="5667375" y="2926425"/>
            <a:chExt cx="3105300" cy="2102850"/>
          </a:xfrm>
        </p:grpSpPr>
        <p:grpSp>
          <p:nvGrpSpPr>
            <p:cNvPr id="2313" name="Google Shape;2313;p62"/>
            <p:cNvGrpSpPr/>
            <p:nvPr/>
          </p:nvGrpSpPr>
          <p:grpSpPr>
            <a:xfrm>
              <a:off x="5667375" y="2926425"/>
              <a:ext cx="3105300" cy="2102850"/>
              <a:chOff x="5667375" y="2926425"/>
              <a:chExt cx="3105300" cy="2102850"/>
            </a:xfrm>
          </p:grpSpPr>
          <p:sp>
            <p:nvSpPr>
              <p:cNvPr id="2314" name="Google Shape;2314;p62"/>
              <p:cNvSpPr/>
              <p:nvPr/>
            </p:nvSpPr>
            <p:spPr>
              <a:xfrm>
                <a:off x="5667375" y="3152775"/>
                <a:ext cx="3105300" cy="1876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DD042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62"/>
              <p:cNvSpPr txBox="1"/>
              <p:nvPr/>
            </p:nvSpPr>
            <p:spPr>
              <a:xfrm>
                <a:off x="6179924" y="2926425"/>
                <a:ext cx="2061000" cy="40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595959"/>
                    </a:solidFill>
                  </a:rPr>
                  <a:t>P4-target Constraints</a:t>
                </a:r>
                <a:endParaRPr b="1">
                  <a:solidFill>
                    <a:srgbClr val="595959"/>
                  </a:solidFill>
                </a:endParaRPr>
              </a:p>
            </p:txBody>
          </p:sp>
        </p:grpSp>
        <p:grpSp>
          <p:nvGrpSpPr>
            <p:cNvPr id="2316" name="Google Shape;2316;p62"/>
            <p:cNvGrpSpPr/>
            <p:nvPr/>
          </p:nvGrpSpPr>
          <p:grpSpPr>
            <a:xfrm>
              <a:off x="5831250" y="3616200"/>
              <a:ext cx="2850000" cy="723300"/>
              <a:chOff x="4398900" y="1015225"/>
              <a:chExt cx="2850000" cy="723300"/>
            </a:xfrm>
          </p:grpSpPr>
          <p:sp>
            <p:nvSpPr>
              <p:cNvPr id="2317" name="Google Shape;2317;p62"/>
              <p:cNvSpPr txBox="1"/>
              <p:nvPr/>
            </p:nvSpPr>
            <p:spPr>
              <a:xfrm>
                <a:off x="4655100" y="1015225"/>
                <a:ext cx="2593800" cy="72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073763"/>
                    </a:solidFill>
                  </a:rPr>
                  <a:t>Division at runtime</a:t>
                </a:r>
                <a:endParaRPr b="1">
                  <a:solidFill>
                    <a:srgbClr val="073763"/>
                  </a:solidFill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073763"/>
                    </a:solidFill>
                  </a:rPr>
                  <a:t>Floating point numbers</a:t>
                </a:r>
                <a:endParaRPr b="1">
                  <a:solidFill>
                    <a:srgbClr val="073763"/>
                  </a:solidFill>
                </a:endParaRPr>
              </a:p>
            </p:txBody>
          </p:sp>
          <p:pic>
            <p:nvPicPr>
              <p:cNvPr id="2318" name="Google Shape;2318;p6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398900" y="1117982"/>
                <a:ext cx="225725" cy="2236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9" name="Google Shape;2319;p6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398900" y="1436682"/>
                <a:ext cx="225725" cy="223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320" name="Google Shape;2320;p62"/>
          <p:cNvSpPr/>
          <p:nvPr/>
        </p:nvSpPr>
        <p:spPr>
          <a:xfrm>
            <a:off x="5580975" y="4616325"/>
            <a:ext cx="3278100" cy="1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p62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2" name="Google Shape;2322;p62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3" name="Google Shape;232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4" name="Google Shape;2324;p62"/>
          <p:cNvSpPr txBox="1"/>
          <p:nvPr/>
        </p:nvSpPr>
        <p:spPr>
          <a:xfrm>
            <a:off x="2711100" y="190050"/>
            <a:ext cx="372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Sliding Window Average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2325" name="Google Shape;2325;p62"/>
          <p:cNvGrpSpPr/>
          <p:nvPr/>
        </p:nvGrpSpPr>
        <p:grpSpPr>
          <a:xfrm>
            <a:off x="786900" y="869325"/>
            <a:ext cx="2064600" cy="414300"/>
            <a:chOff x="786900" y="869325"/>
            <a:chExt cx="2064600" cy="414300"/>
          </a:xfrm>
        </p:grpSpPr>
        <p:sp>
          <p:nvSpPr>
            <p:cNvPr id="2326" name="Google Shape;2326;p62"/>
            <p:cNvSpPr/>
            <p:nvPr/>
          </p:nvSpPr>
          <p:spPr>
            <a:xfrm>
              <a:off x="11310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327" name="Google Shape;2327;p62"/>
            <p:cNvSpPr/>
            <p:nvPr/>
          </p:nvSpPr>
          <p:spPr>
            <a:xfrm>
              <a:off x="14751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28" name="Google Shape;2328;p62"/>
            <p:cNvSpPr/>
            <p:nvPr/>
          </p:nvSpPr>
          <p:spPr>
            <a:xfrm>
              <a:off x="18192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329" name="Google Shape;2329;p62"/>
            <p:cNvSpPr/>
            <p:nvPr/>
          </p:nvSpPr>
          <p:spPr>
            <a:xfrm>
              <a:off x="21633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330" name="Google Shape;2330;p62"/>
            <p:cNvSpPr/>
            <p:nvPr/>
          </p:nvSpPr>
          <p:spPr>
            <a:xfrm>
              <a:off x="25074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331" name="Google Shape;2331;p62"/>
            <p:cNvSpPr/>
            <p:nvPr/>
          </p:nvSpPr>
          <p:spPr>
            <a:xfrm>
              <a:off x="7869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2332" name="Google Shape;2332;p62"/>
            <p:cNvSpPr/>
            <p:nvPr/>
          </p:nvSpPr>
          <p:spPr>
            <a:xfrm>
              <a:off x="1819200" y="869325"/>
              <a:ext cx="1032300" cy="414300"/>
            </a:xfrm>
            <a:prstGeom prst="rect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3" name="Google Shape;2333;p62"/>
          <p:cNvGrpSpPr/>
          <p:nvPr/>
        </p:nvGrpSpPr>
        <p:grpSpPr>
          <a:xfrm>
            <a:off x="3539700" y="863725"/>
            <a:ext cx="2064600" cy="414300"/>
            <a:chOff x="3539700" y="863725"/>
            <a:chExt cx="2064600" cy="414300"/>
          </a:xfrm>
        </p:grpSpPr>
        <p:sp>
          <p:nvSpPr>
            <p:cNvPr id="2334" name="Google Shape;2334;p62"/>
            <p:cNvSpPr/>
            <p:nvPr/>
          </p:nvSpPr>
          <p:spPr>
            <a:xfrm>
              <a:off x="38838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35" name="Google Shape;2335;p62"/>
            <p:cNvSpPr/>
            <p:nvPr/>
          </p:nvSpPr>
          <p:spPr>
            <a:xfrm>
              <a:off x="42279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336" name="Google Shape;2336;p62"/>
            <p:cNvSpPr/>
            <p:nvPr/>
          </p:nvSpPr>
          <p:spPr>
            <a:xfrm>
              <a:off x="45720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337" name="Google Shape;2337;p62"/>
            <p:cNvSpPr/>
            <p:nvPr/>
          </p:nvSpPr>
          <p:spPr>
            <a:xfrm>
              <a:off x="49161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338" name="Google Shape;2338;p62"/>
            <p:cNvSpPr/>
            <p:nvPr/>
          </p:nvSpPr>
          <p:spPr>
            <a:xfrm>
              <a:off x="52602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3</a:t>
              </a:r>
              <a:endParaRPr b="1"/>
            </a:p>
          </p:txBody>
        </p:sp>
        <p:sp>
          <p:nvSpPr>
            <p:cNvPr id="2339" name="Google Shape;2339;p62"/>
            <p:cNvSpPr/>
            <p:nvPr/>
          </p:nvSpPr>
          <p:spPr>
            <a:xfrm>
              <a:off x="35397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2340" name="Google Shape;2340;p62"/>
            <p:cNvSpPr/>
            <p:nvPr/>
          </p:nvSpPr>
          <p:spPr>
            <a:xfrm>
              <a:off x="4572000" y="863725"/>
              <a:ext cx="1032300" cy="414300"/>
            </a:xfrm>
            <a:prstGeom prst="rect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1" name="Google Shape;2341;p62"/>
          <p:cNvGrpSpPr/>
          <p:nvPr/>
        </p:nvGrpSpPr>
        <p:grpSpPr>
          <a:xfrm>
            <a:off x="6292500" y="863725"/>
            <a:ext cx="2064600" cy="414300"/>
            <a:chOff x="6292500" y="863725"/>
            <a:chExt cx="2064600" cy="414300"/>
          </a:xfrm>
        </p:grpSpPr>
        <p:sp>
          <p:nvSpPr>
            <p:cNvPr id="2342" name="Google Shape;2342;p62"/>
            <p:cNvSpPr/>
            <p:nvPr/>
          </p:nvSpPr>
          <p:spPr>
            <a:xfrm>
              <a:off x="66366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343" name="Google Shape;2343;p62"/>
            <p:cNvSpPr/>
            <p:nvPr/>
          </p:nvSpPr>
          <p:spPr>
            <a:xfrm>
              <a:off x="69807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344" name="Google Shape;2344;p62"/>
            <p:cNvSpPr/>
            <p:nvPr/>
          </p:nvSpPr>
          <p:spPr>
            <a:xfrm>
              <a:off x="73248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345" name="Google Shape;2345;p62"/>
            <p:cNvSpPr/>
            <p:nvPr/>
          </p:nvSpPr>
          <p:spPr>
            <a:xfrm>
              <a:off x="76689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346" name="Google Shape;2346;p62"/>
            <p:cNvSpPr/>
            <p:nvPr/>
          </p:nvSpPr>
          <p:spPr>
            <a:xfrm>
              <a:off x="80130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9</a:t>
              </a:r>
              <a:endParaRPr b="1"/>
            </a:p>
          </p:txBody>
        </p:sp>
        <p:sp>
          <p:nvSpPr>
            <p:cNvPr id="2347" name="Google Shape;2347;p62"/>
            <p:cNvSpPr/>
            <p:nvPr/>
          </p:nvSpPr>
          <p:spPr>
            <a:xfrm>
              <a:off x="62925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2348" name="Google Shape;2348;p62"/>
            <p:cNvSpPr/>
            <p:nvPr/>
          </p:nvSpPr>
          <p:spPr>
            <a:xfrm>
              <a:off x="7324800" y="863725"/>
              <a:ext cx="1032300" cy="414300"/>
            </a:xfrm>
            <a:prstGeom prst="rect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9" name="Google Shape;2349;p62"/>
          <p:cNvSpPr/>
          <p:nvPr/>
        </p:nvSpPr>
        <p:spPr>
          <a:xfrm>
            <a:off x="6543750" y="1381125"/>
            <a:ext cx="15621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= 17</a:t>
            </a:r>
            <a:endParaRPr/>
          </a:p>
        </p:txBody>
      </p:sp>
      <p:sp>
        <p:nvSpPr>
          <p:cNvPr id="2350" name="Google Shape;2350;p62"/>
          <p:cNvSpPr/>
          <p:nvPr/>
        </p:nvSpPr>
        <p:spPr>
          <a:xfrm>
            <a:off x="6543750" y="1741725"/>
            <a:ext cx="15621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size = 3</a:t>
            </a:r>
            <a:endParaRPr/>
          </a:p>
        </p:txBody>
      </p:sp>
      <p:grpSp>
        <p:nvGrpSpPr>
          <p:cNvPr id="2351" name="Google Shape;2351;p62"/>
          <p:cNvGrpSpPr/>
          <p:nvPr/>
        </p:nvGrpSpPr>
        <p:grpSpPr>
          <a:xfrm>
            <a:off x="2558700" y="1922375"/>
            <a:ext cx="2064600" cy="262500"/>
            <a:chOff x="2558700" y="1922375"/>
            <a:chExt cx="2064600" cy="262500"/>
          </a:xfrm>
        </p:grpSpPr>
        <p:sp>
          <p:nvSpPr>
            <p:cNvPr id="2352" name="Google Shape;2352;p62"/>
            <p:cNvSpPr/>
            <p:nvPr/>
          </p:nvSpPr>
          <p:spPr>
            <a:xfrm>
              <a:off x="2902800" y="192237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353" name="Google Shape;2353;p62"/>
            <p:cNvSpPr/>
            <p:nvPr/>
          </p:nvSpPr>
          <p:spPr>
            <a:xfrm>
              <a:off x="3246900" y="192237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354" name="Google Shape;2354;p62"/>
            <p:cNvSpPr/>
            <p:nvPr/>
          </p:nvSpPr>
          <p:spPr>
            <a:xfrm>
              <a:off x="3591000" y="192237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355" name="Google Shape;2355;p62"/>
            <p:cNvSpPr/>
            <p:nvPr/>
          </p:nvSpPr>
          <p:spPr>
            <a:xfrm>
              <a:off x="3935100" y="192237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356" name="Google Shape;2356;p62"/>
            <p:cNvSpPr/>
            <p:nvPr/>
          </p:nvSpPr>
          <p:spPr>
            <a:xfrm>
              <a:off x="4279200" y="192237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7</a:t>
              </a:r>
              <a:endParaRPr b="1"/>
            </a:p>
          </p:txBody>
        </p:sp>
        <p:sp>
          <p:nvSpPr>
            <p:cNvPr id="2357" name="Google Shape;2357;p62"/>
            <p:cNvSpPr/>
            <p:nvPr/>
          </p:nvSpPr>
          <p:spPr>
            <a:xfrm>
              <a:off x="2558700" y="192237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</p:grpSp>
      <p:sp>
        <p:nvSpPr>
          <p:cNvPr id="2358" name="Google Shape;2358;p62"/>
          <p:cNvSpPr/>
          <p:nvPr/>
        </p:nvSpPr>
        <p:spPr>
          <a:xfrm>
            <a:off x="3243325" y="1846475"/>
            <a:ext cx="1032300" cy="414300"/>
          </a:xfrm>
          <a:prstGeom prst="rect">
            <a:avLst/>
          </a:prstGeom>
          <a:noFill/>
          <a:ln cap="flat" cmpd="sng" w="38100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9" name="Google Shape;2359;p62"/>
          <p:cNvSpPr/>
          <p:nvPr/>
        </p:nvSpPr>
        <p:spPr>
          <a:xfrm>
            <a:off x="2809950" y="2333625"/>
            <a:ext cx="15621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= Sum - 5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p63"/>
          <p:cNvGrpSpPr/>
          <p:nvPr/>
        </p:nvGrpSpPr>
        <p:grpSpPr>
          <a:xfrm>
            <a:off x="5667375" y="2926425"/>
            <a:ext cx="3105300" cy="2102850"/>
            <a:chOff x="5667375" y="2926425"/>
            <a:chExt cx="3105300" cy="2102850"/>
          </a:xfrm>
        </p:grpSpPr>
        <p:grpSp>
          <p:nvGrpSpPr>
            <p:cNvPr id="2365" name="Google Shape;2365;p63"/>
            <p:cNvGrpSpPr/>
            <p:nvPr/>
          </p:nvGrpSpPr>
          <p:grpSpPr>
            <a:xfrm>
              <a:off x="5667375" y="2926425"/>
              <a:ext cx="3105300" cy="2102850"/>
              <a:chOff x="5667375" y="2926425"/>
              <a:chExt cx="3105300" cy="2102850"/>
            </a:xfrm>
          </p:grpSpPr>
          <p:sp>
            <p:nvSpPr>
              <p:cNvPr id="2366" name="Google Shape;2366;p63"/>
              <p:cNvSpPr/>
              <p:nvPr/>
            </p:nvSpPr>
            <p:spPr>
              <a:xfrm>
                <a:off x="5667375" y="3152775"/>
                <a:ext cx="3105300" cy="1876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DD042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63"/>
              <p:cNvSpPr txBox="1"/>
              <p:nvPr/>
            </p:nvSpPr>
            <p:spPr>
              <a:xfrm>
                <a:off x="6179924" y="2926425"/>
                <a:ext cx="2061000" cy="40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595959"/>
                    </a:solidFill>
                  </a:rPr>
                  <a:t>P4-target Constraints</a:t>
                </a:r>
                <a:endParaRPr b="1">
                  <a:solidFill>
                    <a:srgbClr val="595959"/>
                  </a:solidFill>
                </a:endParaRPr>
              </a:p>
            </p:txBody>
          </p:sp>
        </p:grpSp>
        <p:grpSp>
          <p:nvGrpSpPr>
            <p:cNvPr id="2368" name="Google Shape;2368;p63"/>
            <p:cNvGrpSpPr/>
            <p:nvPr/>
          </p:nvGrpSpPr>
          <p:grpSpPr>
            <a:xfrm>
              <a:off x="5831250" y="3616200"/>
              <a:ext cx="2850000" cy="723300"/>
              <a:chOff x="4398900" y="1015225"/>
              <a:chExt cx="2850000" cy="723300"/>
            </a:xfrm>
          </p:grpSpPr>
          <p:sp>
            <p:nvSpPr>
              <p:cNvPr id="2369" name="Google Shape;2369;p63"/>
              <p:cNvSpPr txBox="1"/>
              <p:nvPr/>
            </p:nvSpPr>
            <p:spPr>
              <a:xfrm>
                <a:off x="4655100" y="1015225"/>
                <a:ext cx="2593800" cy="72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073763"/>
                    </a:solidFill>
                  </a:rPr>
                  <a:t>Division at runtime</a:t>
                </a:r>
                <a:endParaRPr b="1">
                  <a:solidFill>
                    <a:srgbClr val="073763"/>
                  </a:solidFill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073763"/>
                    </a:solidFill>
                  </a:rPr>
                  <a:t>Floating point numbers</a:t>
                </a:r>
                <a:endParaRPr b="1">
                  <a:solidFill>
                    <a:srgbClr val="073763"/>
                  </a:solidFill>
                </a:endParaRPr>
              </a:p>
            </p:txBody>
          </p:sp>
          <p:pic>
            <p:nvPicPr>
              <p:cNvPr id="2370" name="Google Shape;2370;p6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398900" y="1117982"/>
                <a:ext cx="225725" cy="2236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71" name="Google Shape;2371;p6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398900" y="1436682"/>
                <a:ext cx="225725" cy="223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372" name="Google Shape;2372;p63"/>
          <p:cNvSpPr/>
          <p:nvPr/>
        </p:nvSpPr>
        <p:spPr>
          <a:xfrm>
            <a:off x="5580975" y="4616325"/>
            <a:ext cx="3278100" cy="1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3" name="Google Shape;2373;p63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4" name="Google Shape;2374;p63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5" name="Google Shape;2375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6" name="Google Shape;2376;p63"/>
          <p:cNvSpPr txBox="1"/>
          <p:nvPr/>
        </p:nvSpPr>
        <p:spPr>
          <a:xfrm>
            <a:off x="2711100" y="190050"/>
            <a:ext cx="372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Sliding Window Average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2377" name="Google Shape;2377;p63"/>
          <p:cNvGrpSpPr/>
          <p:nvPr/>
        </p:nvGrpSpPr>
        <p:grpSpPr>
          <a:xfrm>
            <a:off x="786900" y="869325"/>
            <a:ext cx="2064600" cy="414300"/>
            <a:chOff x="786900" y="869325"/>
            <a:chExt cx="2064600" cy="414300"/>
          </a:xfrm>
        </p:grpSpPr>
        <p:sp>
          <p:nvSpPr>
            <p:cNvPr id="2378" name="Google Shape;2378;p63"/>
            <p:cNvSpPr/>
            <p:nvPr/>
          </p:nvSpPr>
          <p:spPr>
            <a:xfrm>
              <a:off x="11310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379" name="Google Shape;2379;p63"/>
            <p:cNvSpPr/>
            <p:nvPr/>
          </p:nvSpPr>
          <p:spPr>
            <a:xfrm>
              <a:off x="14751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80" name="Google Shape;2380;p63"/>
            <p:cNvSpPr/>
            <p:nvPr/>
          </p:nvSpPr>
          <p:spPr>
            <a:xfrm>
              <a:off x="18192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381" name="Google Shape;2381;p63"/>
            <p:cNvSpPr/>
            <p:nvPr/>
          </p:nvSpPr>
          <p:spPr>
            <a:xfrm>
              <a:off x="21633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382" name="Google Shape;2382;p63"/>
            <p:cNvSpPr/>
            <p:nvPr/>
          </p:nvSpPr>
          <p:spPr>
            <a:xfrm>
              <a:off x="25074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383" name="Google Shape;2383;p63"/>
            <p:cNvSpPr/>
            <p:nvPr/>
          </p:nvSpPr>
          <p:spPr>
            <a:xfrm>
              <a:off x="7869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2384" name="Google Shape;2384;p63"/>
            <p:cNvSpPr/>
            <p:nvPr/>
          </p:nvSpPr>
          <p:spPr>
            <a:xfrm>
              <a:off x="1819200" y="869325"/>
              <a:ext cx="1032300" cy="414300"/>
            </a:xfrm>
            <a:prstGeom prst="rect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5" name="Google Shape;2385;p63"/>
          <p:cNvGrpSpPr/>
          <p:nvPr/>
        </p:nvGrpSpPr>
        <p:grpSpPr>
          <a:xfrm>
            <a:off x="3539700" y="863725"/>
            <a:ext cx="2064600" cy="414300"/>
            <a:chOff x="3539700" y="863725"/>
            <a:chExt cx="2064600" cy="414300"/>
          </a:xfrm>
        </p:grpSpPr>
        <p:sp>
          <p:nvSpPr>
            <p:cNvPr id="2386" name="Google Shape;2386;p63"/>
            <p:cNvSpPr/>
            <p:nvPr/>
          </p:nvSpPr>
          <p:spPr>
            <a:xfrm>
              <a:off x="38838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87" name="Google Shape;2387;p63"/>
            <p:cNvSpPr/>
            <p:nvPr/>
          </p:nvSpPr>
          <p:spPr>
            <a:xfrm>
              <a:off x="42279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388" name="Google Shape;2388;p63"/>
            <p:cNvSpPr/>
            <p:nvPr/>
          </p:nvSpPr>
          <p:spPr>
            <a:xfrm>
              <a:off x="45720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389" name="Google Shape;2389;p63"/>
            <p:cNvSpPr/>
            <p:nvPr/>
          </p:nvSpPr>
          <p:spPr>
            <a:xfrm>
              <a:off x="49161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390" name="Google Shape;2390;p63"/>
            <p:cNvSpPr/>
            <p:nvPr/>
          </p:nvSpPr>
          <p:spPr>
            <a:xfrm>
              <a:off x="52602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3</a:t>
              </a:r>
              <a:endParaRPr b="1"/>
            </a:p>
          </p:txBody>
        </p:sp>
        <p:sp>
          <p:nvSpPr>
            <p:cNvPr id="2391" name="Google Shape;2391;p63"/>
            <p:cNvSpPr/>
            <p:nvPr/>
          </p:nvSpPr>
          <p:spPr>
            <a:xfrm>
              <a:off x="35397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2392" name="Google Shape;2392;p63"/>
            <p:cNvSpPr/>
            <p:nvPr/>
          </p:nvSpPr>
          <p:spPr>
            <a:xfrm>
              <a:off x="4572000" y="863725"/>
              <a:ext cx="1032300" cy="414300"/>
            </a:xfrm>
            <a:prstGeom prst="rect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3" name="Google Shape;2393;p63"/>
          <p:cNvGrpSpPr/>
          <p:nvPr/>
        </p:nvGrpSpPr>
        <p:grpSpPr>
          <a:xfrm>
            <a:off x="6292500" y="863725"/>
            <a:ext cx="2064600" cy="414300"/>
            <a:chOff x="6292500" y="863725"/>
            <a:chExt cx="2064600" cy="414300"/>
          </a:xfrm>
        </p:grpSpPr>
        <p:sp>
          <p:nvSpPr>
            <p:cNvPr id="2394" name="Google Shape;2394;p63"/>
            <p:cNvSpPr/>
            <p:nvPr/>
          </p:nvSpPr>
          <p:spPr>
            <a:xfrm>
              <a:off x="66366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395" name="Google Shape;2395;p63"/>
            <p:cNvSpPr/>
            <p:nvPr/>
          </p:nvSpPr>
          <p:spPr>
            <a:xfrm>
              <a:off x="69807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396" name="Google Shape;2396;p63"/>
            <p:cNvSpPr/>
            <p:nvPr/>
          </p:nvSpPr>
          <p:spPr>
            <a:xfrm>
              <a:off x="73248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397" name="Google Shape;2397;p63"/>
            <p:cNvSpPr/>
            <p:nvPr/>
          </p:nvSpPr>
          <p:spPr>
            <a:xfrm>
              <a:off x="76689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398" name="Google Shape;2398;p63"/>
            <p:cNvSpPr/>
            <p:nvPr/>
          </p:nvSpPr>
          <p:spPr>
            <a:xfrm>
              <a:off x="80130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9</a:t>
              </a:r>
              <a:endParaRPr b="1"/>
            </a:p>
          </p:txBody>
        </p:sp>
        <p:sp>
          <p:nvSpPr>
            <p:cNvPr id="2399" name="Google Shape;2399;p63"/>
            <p:cNvSpPr/>
            <p:nvPr/>
          </p:nvSpPr>
          <p:spPr>
            <a:xfrm>
              <a:off x="62925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7324800" y="863725"/>
              <a:ext cx="1032300" cy="414300"/>
            </a:xfrm>
            <a:prstGeom prst="rect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1" name="Google Shape;2401;p63"/>
          <p:cNvSpPr/>
          <p:nvPr/>
        </p:nvSpPr>
        <p:spPr>
          <a:xfrm>
            <a:off x="6543750" y="1381125"/>
            <a:ext cx="15621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= 17</a:t>
            </a:r>
            <a:endParaRPr/>
          </a:p>
        </p:txBody>
      </p:sp>
      <p:sp>
        <p:nvSpPr>
          <p:cNvPr id="2402" name="Google Shape;2402;p63"/>
          <p:cNvSpPr/>
          <p:nvPr/>
        </p:nvSpPr>
        <p:spPr>
          <a:xfrm>
            <a:off x="6543750" y="1741725"/>
            <a:ext cx="15621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size = 3</a:t>
            </a:r>
            <a:endParaRPr/>
          </a:p>
        </p:txBody>
      </p:sp>
      <p:grpSp>
        <p:nvGrpSpPr>
          <p:cNvPr id="2403" name="Google Shape;2403;p63"/>
          <p:cNvGrpSpPr/>
          <p:nvPr/>
        </p:nvGrpSpPr>
        <p:grpSpPr>
          <a:xfrm>
            <a:off x="2558700" y="1922375"/>
            <a:ext cx="2064600" cy="262500"/>
            <a:chOff x="2558700" y="1922375"/>
            <a:chExt cx="2064600" cy="262500"/>
          </a:xfrm>
        </p:grpSpPr>
        <p:sp>
          <p:nvSpPr>
            <p:cNvPr id="2404" name="Google Shape;2404;p63"/>
            <p:cNvSpPr/>
            <p:nvPr/>
          </p:nvSpPr>
          <p:spPr>
            <a:xfrm>
              <a:off x="2902800" y="192237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3246900" y="192237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3591000" y="192237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3935100" y="192237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4279200" y="192237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7</a:t>
              </a:r>
              <a:endParaRPr b="1"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2558700" y="192237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</p:grpSp>
      <p:sp>
        <p:nvSpPr>
          <p:cNvPr id="2410" name="Google Shape;2410;p63"/>
          <p:cNvSpPr/>
          <p:nvPr/>
        </p:nvSpPr>
        <p:spPr>
          <a:xfrm>
            <a:off x="3591000" y="1846475"/>
            <a:ext cx="1032300" cy="414300"/>
          </a:xfrm>
          <a:prstGeom prst="rect">
            <a:avLst/>
          </a:prstGeom>
          <a:noFill/>
          <a:ln cap="flat" cmpd="sng" w="38100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1" name="Google Shape;2411;p63"/>
          <p:cNvSpPr/>
          <p:nvPr/>
        </p:nvSpPr>
        <p:spPr>
          <a:xfrm>
            <a:off x="2809950" y="2333625"/>
            <a:ext cx="15621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= Sum - 5</a:t>
            </a:r>
            <a:endParaRPr/>
          </a:p>
        </p:txBody>
      </p:sp>
      <p:sp>
        <p:nvSpPr>
          <p:cNvPr id="2412" name="Google Shape;2412;p63"/>
          <p:cNvSpPr/>
          <p:nvPr/>
        </p:nvSpPr>
        <p:spPr>
          <a:xfrm>
            <a:off x="2809950" y="2694225"/>
            <a:ext cx="15621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= Sum + 7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6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7" name="Google Shape;2417;p64"/>
          <p:cNvGrpSpPr/>
          <p:nvPr/>
        </p:nvGrpSpPr>
        <p:grpSpPr>
          <a:xfrm>
            <a:off x="5667375" y="2926425"/>
            <a:ext cx="3105300" cy="2102850"/>
            <a:chOff x="5667375" y="2926425"/>
            <a:chExt cx="3105300" cy="2102850"/>
          </a:xfrm>
        </p:grpSpPr>
        <p:grpSp>
          <p:nvGrpSpPr>
            <p:cNvPr id="2418" name="Google Shape;2418;p64"/>
            <p:cNvGrpSpPr/>
            <p:nvPr/>
          </p:nvGrpSpPr>
          <p:grpSpPr>
            <a:xfrm>
              <a:off x="5667375" y="2926425"/>
              <a:ext cx="3105300" cy="2102850"/>
              <a:chOff x="5667375" y="2926425"/>
              <a:chExt cx="3105300" cy="2102850"/>
            </a:xfrm>
          </p:grpSpPr>
          <p:sp>
            <p:nvSpPr>
              <p:cNvPr id="2419" name="Google Shape;2419;p64"/>
              <p:cNvSpPr/>
              <p:nvPr/>
            </p:nvSpPr>
            <p:spPr>
              <a:xfrm>
                <a:off x="5667375" y="3152775"/>
                <a:ext cx="3105300" cy="1876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DD042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64"/>
              <p:cNvSpPr txBox="1"/>
              <p:nvPr/>
            </p:nvSpPr>
            <p:spPr>
              <a:xfrm>
                <a:off x="6179924" y="2926425"/>
                <a:ext cx="2061000" cy="40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595959"/>
                    </a:solidFill>
                  </a:rPr>
                  <a:t>P4-target Constraints</a:t>
                </a:r>
                <a:endParaRPr b="1">
                  <a:solidFill>
                    <a:srgbClr val="595959"/>
                  </a:solidFill>
                </a:endParaRPr>
              </a:p>
            </p:txBody>
          </p:sp>
        </p:grpSp>
        <p:grpSp>
          <p:nvGrpSpPr>
            <p:cNvPr id="2421" name="Google Shape;2421;p64"/>
            <p:cNvGrpSpPr/>
            <p:nvPr/>
          </p:nvGrpSpPr>
          <p:grpSpPr>
            <a:xfrm>
              <a:off x="5831250" y="3616200"/>
              <a:ext cx="2850000" cy="723300"/>
              <a:chOff x="4398900" y="1015225"/>
              <a:chExt cx="2850000" cy="723300"/>
            </a:xfrm>
          </p:grpSpPr>
          <p:sp>
            <p:nvSpPr>
              <p:cNvPr id="2422" name="Google Shape;2422;p64"/>
              <p:cNvSpPr txBox="1"/>
              <p:nvPr/>
            </p:nvSpPr>
            <p:spPr>
              <a:xfrm>
                <a:off x="4655100" y="1015225"/>
                <a:ext cx="2593800" cy="72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073763"/>
                    </a:solidFill>
                  </a:rPr>
                  <a:t>Division at runtime</a:t>
                </a:r>
                <a:endParaRPr b="1">
                  <a:solidFill>
                    <a:srgbClr val="073763"/>
                  </a:solidFill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073763"/>
                    </a:solidFill>
                  </a:rPr>
                  <a:t>Floating point numbers</a:t>
                </a:r>
                <a:endParaRPr b="1">
                  <a:solidFill>
                    <a:srgbClr val="073763"/>
                  </a:solidFill>
                </a:endParaRPr>
              </a:p>
            </p:txBody>
          </p:sp>
          <p:pic>
            <p:nvPicPr>
              <p:cNvPr id="2423" name="Google Shape;2423;p6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398900" y="1117982"/>
                <a:ext cx="225725" cy="2236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4" name="Google Shape;2424;p6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398900" y="1436682"/>
                <a:ext cx="225725" cy="223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425" name="Google Shape;2425;p64"/>
          <p:cNvSpPr/>
          <p:nvPr/>
        </p:nvSpPr>
        <p:spPr>
          <a:xfrm>
            <a:off x="5580975" y="4616325"/>
            <a:ext cx="3278100" cy="1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6" name="Google Shape;2426;p64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7" name="Google Shape;2427;p64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8" name="Google Shape;242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9" name="Google Shape;2429;p64"/>
          <p:cNvSpPr txBox="1"/>
          <p:nvPr/>
        </p:nvSpPr>
        <p:spPr>
          <a:xfrm>
            <a:off x="2711100" y="190050"/>
            <a:ext cx="372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Sliding Window Average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2430" name="Google Shape;2430;p64"/>
          <p:cNvGrpSpPr/>
          <p:nvPr/>
        </p:nvGrpSpPr>
        <p:grpSpPr>
          <a:xfrm>
            <a:off x="786900" y="869325"/>
            <a:ext cx="2064600" cy="414300"/>
            <a:chOff x="786900" y="869325"/>
            <a:chExt cx="2064600" cy="414300"/>
          </a:xfrm>
        </p:grpSpPr>
        <p:sp>
          <p:nvSpPr>
            <p:cNvPr id="2431" name="Google Shape;2431;p64"/>
            <p:cNvSpPr/>
            <p:nvPr/>
          </p:nvSpPr>
          <p:spPr>
            <a:xfrm>
              <a:off x="11310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432" name="Google Shape;2432;p64"/>
            <p:cNvSpPr/>
            <p:nvPr/>
          </p:nvSpPr>
          <p:spPr>
            <a:xfrm>
              <a:off x="14751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33" name="Google Shape;2433;p64"/>
            <p:cNvSpPr/>
            <p:nvPr/>
          </p:nvSpPr>
          <p:spPr>
            <a:xfrm>
              <a:off x="18192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434" name="Google Shape;2434;p64"/>
            <p:cNvSpPr/>
            <p:nvPr/>
          </p:nvSpPr>
          <p:spPr>
            <a:xfrm>
              <a:off x="21633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435" name="Google Shape;2435;p64"/>
            <p:cNvSpPr/>
            <p:nvPr/>
          </p:nvSpPr>
          <p:spPr>
            <a:xfrm>
              <a:off x="25074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436" name="Google Shape;2436;p64"/>
            <p:cNvSpPr/>
            <p:nvPr/>
          </p:nvSpPr>
          <p:spPr>
            <a:xfrm>
              <a:off x="7869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2437" name="Google Shape;2437;p64"/>
            <p:cNvSpPr/>
            <p:nvPr/>
          </p:nvSpPr>
          <p:spPr>
            <a:xfrm>
              <a:off x="1819200" y="869325"/>
              <a:ext cx="1032300" cy="414300"/>
            </a:xfrm>
            <a:prstGeom prst="rect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8" name="Google Shape;2438;p64"/>
          <p:cNvGrpSpPr/>
          <p:nvPr/>
        </p:nvGrpSpPr>
        <p:grpSpPr>
          <a:xfrm>
            <a:off x="3539700" y="863725"/>
            <a:ext cx="2064600" cy="414300"/>
            <a:chOff x="3539700" y="863725"/>
            <a:chExt cx="2064600" cy="414300"/>
          </a:xfrm>
        </p:grpSpPr>
        <p:sp>
          <p:nvSpPr>
            <p:cNvPr id="2439" name="Google Shape;2439;p64"/>
            <p:cNvSpPr/>
            <p:nvPr/>
          </p:nvSpPr>
          <p:spPr>
            <a:xfrm>
              <a:off x="38838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40" name="Google Shape;2440;p64"/>
            <p:cNvSpPr/>
            <p:nvPr/>
          </p:nvSpPr>
          <p:spPr>
            <a:xfrm>
              <a:off x="42279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441" name="Google Shape;2441;p64"/>
            <p:cNvSpPr/>
            <p:nvPr/>
          </p:nvSpPr>
          <p:spPr>
            <a:xfrm>
              <a:off x="45720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442" name="Google Shape;2442;p64"/>
            <p:cNvSpPr/>
            <p:nvPr/>
          </p:nvSpPr>
          <p:spPr>
            <a:xfrm>
              <a:off x="49161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443" name="Google Shape;2443;p64"/>
            <p:cNvSpPr/>
            <p:nvPr/>
          </p:nvSpPr>
          <p:spPr>
            <a:xfrm>
              <a:off x="52602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3</a:t>
              </a:r>
              <a:endParaRPr b="1"/>
            </a:p>
          </p:txBody>
        </p:sp>
        <p:sp>
          <p:nvSpPr>
            <p:cNvPr id="2444" name="Google Shape;2444;p64"/>
            <p:cNvSpPr/>
            <p:nvPr/>
          </p:nvSpPr>
          <p:spPr>
            <a:xfrm>
              <a:off x="35397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2445" name="Google Shape;2445;p64"/>
            <p:cNvSpPr/>
            <p:nvPr/>
          </p:nvSpPr>
          <p:spPr>
            <a:xfrm>
              <a:off x="4572000" y="863725"/>
              <a:ext cx="1032300" cy="414300"/>
            </a:xfrm>
            <a:prstGeom prst="rect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6" name="Google Shape;2446;p64"/>
          <p:cNvGrpSpPr/>
          <p:nvPr/>
        </p:nvGrpSpPr>
        <p:grpSpPr>
          <a:xfrm>
            <a:off x="6292500" y="863725"/>
            <a:ext cx="2064600" cy="414300"/>
            <a:chOff x="6292500" y="863725"/>
            <a:chExt cx="2064600" cy="414300"/>
          </a:xfrm>
        </p:grpSpPr>
        <p:sp>
          <p:nvSpPr>
            <p:cNvPr id="2447" name="Google Shape;2447;p64"/>
            <p:cNvSpPr/>
            <p:nvPr/>
          </p:nvSpPr>
          <p:spPr>
            <a:xfrm>
              <a:off x="66366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448" name="Google Shape;2448;p64"/>
            <p:cNvSpPr/>
            <p:nvPr/>
          </p:nvSpPr>
          <p:spPr>
            <a:xfrm>
              <a:off x="69807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449" name="Google Shape;2449;p64"/>
            <p:cNvSpPr/>
            <p:nvPr/>
          </p:nvSpPr>
          <p:spPr>
            <a:xfrm>
              <a:off x="73248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450" name="Google Shape;2450;p64"/>
            <p:cNvSpPr/>
            <p:nvPr/>
          </p:nvSpPr>
          <p:spPr>
            <a:xfrm>
              <a:off x="76689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451" name="Google Shape;2451;p64"/>
            <p:cNvSpPr/>
            <p:nvPr/>
          </p:nvSpPr>
          <p:spPr>
            <a:xfrm>
              <a:off x="80130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9</a:t>
              </a:r>
              <a:endParaRPr b="1"/>
            </a:p>
          </p:txBody>
        </p:sp>
        <p:sp>
          <p:nvSpPr>
            <p:cNvPr id="2452" name="Google Shape;2452;p64"/>
            <p:cNvSpPr/>
            <p:nvPr/>
          </p:nvSpPr>
          <p:spPr>
            <a:xfrm>
              <a:off x="6292500" y="95082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2453" name="Google Shape;2453;p64"/>
            <p:cNvSpPr/>
            <p:nvPr/>
          </p:nvSpPr>
          <p:spPr>
            <a:xfrm>
              <a:off x="7324800" y="863725"/>
              <a:ext cx="1032300" cy="414300"/>
            </a:xfrm>
            <a:prstGeom prst="rect">
              <a:avLst/>
            </a:prstGeom>
            <a:noFill/>
            <a:ln cap="flat" cmpd="sng" w="3810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4" name="Google Shape;2454;p64"/>
          <p:cNvSpPr/>
          <p:nvPr/>
        </p:nvSpPr>
        <p:spPr>
          <a:xfrm>
            <a:off x="6543750" y="1381125"/>
            <a:ext cx="15621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= 17</a:t>
            </a:r>
            <a:endParaRPr/>
          </a:p>
        </p:txBody>
      </p:sp>
      <p:sp>
        <p:nvSpPr>
          <p:cNvPr id="2455" name="Google Shape;2455;p64"/>
          <p:cNvSpPr/>
          <p:nvPr/>
        </p:nvSpPr>
        <p:spPr>
          <a:xfrm>
            <a:off x="6543750" y="1741725"/>
            <a:ext cx="15621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size = 3</a:t>
            </a:r>
            <a:endParaRPr/>
          </a:p>
        </p:txBody>
      </p:sp>
      <p:grpSp>
        <p:nvGrpSpPr>
          <p:cNvPr id="2456" name="Google Shape;2456;p64"/>
          <p:cNvGrpSpPr/>
          <p:nvPr/>
        </p:nvGrpSpPr>
        <p:grpSpPr>
          <a:xfrm>
            <a:off x="2558700" y="1922375"/>
            <a:ext cx="2064600" cy="262500"/>
            <a:chOff x="2558700" y="1922375"/>
            <a:chExt cx="2064600" cy="262500"/>
          </a:xfrm>
        </p:grpSpPr>
        <p:sp>
          <p:nvSpPr>
            <p:cNvPr id="2457" name="Google Shape;2457;p64"/>
            <p:cNvSpPr/>
            <p:nvPr/>
          </p:nvSpPr>
          <p:spPr>
            <a:xfrm>
              <a:off x="2902800" y="192237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458" name="Google Shape;2458;p64"/>
            <p:cNvSpPr/>
            <p:nvPr/>
          </p:nvSpPr>
          <p:spPr>
            <a:xfrm>
              <a:off x="3246900" y="192237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459" name="Google Shape;2459;p64"/>
            <p:cNvSpPr/>
            <p:nvPr/>
          </p:nvSpPr>
          <p:spPr>
            <a:xfrm>
              <a:off x="3591000" y="192237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460" name="Google Shape;2460;p64"/>
            <p:cNvSpPr/>
            <p:nvPr/>
          </p:nvSpPr>
          <p:spPr>
            <a:xfrm>
              <a:off x="3935100" y="192237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461" name="Google Shape;2461;p64"/>
            <p:cNvSpPr/>
            <p:nvPr/>
          </p:nvSpPr>
          <p:spPr>
            <a:xfrm>
              <a:off x="4279200" y="192237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7</a:t>
              </a:r>
              <a:endParaRPr b="1"/>
            </a:p>
          </p:txBody>
        </p:sp>
        <p:sp>
          <p:nvSpPr>
            <p:cNvPr id="2462" name="Google Shape;2462;p64"/>
            <p:cNvSpPr/>
            <p:nvPr/>
          </p:nvSpPr>
          <p:spPr>
            <a:xfrm>
              <a:off x="2558700" y="1922375"/>
              <a:ext cx="344100" cy="262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</p:grpSp>
      <p:sp>
        <p:nvSpPr>
          <p:cNvPr id="2463" name="Google Shape;2463;p64"/>
          <p:cNvSpPr/>
          <p:nvPr/>
        </p:nvSpPr>
        <p:spPr>
          <a:xfrm>
            <a:off x="3591000" y="1846475"/>
            <a:ext cx="1032300" cy="414300"/>
          </a:xfrm>
          <a:prstGeom prst="rect">
            <a:avLst/>
          </a:prstGeom>
          <a:noFill/>
          <a:ln cap="flat" cmpd="sng" w="38100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4" name="Google Shape;2464;p64"/>
          <p:cNvSpPr/>
          <p:nvPr/>
        </p:nvSpPr>
        <p:spPr>
          <a:xfrm>
            <a:off x="2809950" y="2333625"/>
            <a:ext cx="15621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= Sum - 5</a:t>
            </a:r>
            <a:endParaRPr/>
          </a:p>
        </p:txBody>
      </p:sp>
      <p:sp>
        <p:nvSpPr>
          <p:cNvPr id="2465" name="Google Shape;2465;p64"/>
          <p:cNvSpPr/>
          <p:nvPr/>
        </p:nvSpPr>
        <p:spPr>
          <a:xfrm>
            <a:off x="2809950" y="2694225"/>
            <a:ext cx="15621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= Sum + 7</a:t>
            </a:r>
            <a:endParaRPr/>
          </a:p>
        </p:txBody>
      </p:sp>
      <p:sp>
        <p:nvSpPr>
          <p:cNvPr id="2466" name="Google Shape;2466;p64"/>
          <p:cNvSpPr txBox="1"/>
          <p:nvPr/>
        </p:nvSpPr>
        <p:spPr>
          <a:xfrm>
            <a:off x="542925" y="3473925"/>
            <a:ext cx="4791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Time Complexity</a:t>
            </a:r>
            <a:r>
              <a:rPr b="1" lang="en"/>
              <a:t> </a:t>
            </a:r>
            <a:r>
              <a:rPr b="1" lang="en">
                <a:solidFill>
                  <a:srgbClr val="595959"/>
                </a:solidFill>
              </a:rPr>
              <a:t>:</a:t>
            </a:r>
            <a:r>
              <a:rPr b="1" lang="en"/>
              <a:t> </a:t>
            </a:r>
            <a:r>
              <a:rPr b="1" lang="en">
                <a:solidFill>
                  <a:srgbClr val="073763"/>
                </a:solidFill>
              </a:rPr>
              <a:t>O(1)</a:t>
            </a:r>
            <a:endParaRPr b="1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Memory Complexity :</a:t>
            </a:r>
            <a:r>
              <a:rPr b="1" lang="en"/>
              <a:t> </a:t>
            </a:r>
            <a:r>
              <a:rPr b="1" lang="en">
                <a:solidFill>
                  <a:srgbClr val="073763"/>
                </a:solidFill>
              </a:rPr>
              <a:t>O(n)</a:t>
            </a:r>
            <a:r>
              <a:rPr b="1" lang="en">
                <a:solidFill>
                  <a:srgbClr val="595959"/>
                </a:solidFill>
              </a:rPr>
              <a:t>, n - the size of the window</a:t>
            </a:r>
            <a:endParaRPr b="1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p65"/>
          <p:cNvSpPr/>
          <p:nvPr/>
        </p:nvSpPr>
        <p:spPr>
          <a:xfrm>
            <a:off x="5507363" y="4684425"/>
            <a:ext cx="3619500" cy="36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2" name="Google Shape;2472;p65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3" name="Google Shape;2473;p65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4" name="Google Shape;247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5" name="Google Shape;2475;p65"/>
          <p:cNvSpPr txBox="1"/>
          <p:nvPr/>
        </p:nvSpPr>
        <p:spPr>
          <a:xfrm>
            <a:off x="3955950" y="190050"/>
            <a:ext cx="123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Median</a:t>
            </a:r>
            <a:endParaRPr b="1" sz="2100">
              <a:solidFill>
                <a:srgbClr val="DD042B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66"/>
          <p:cNvSpPr/>
          <p:nvPr/>
        </p:nvSpPr>
        <p:spPr>
          <a:xfrm>
            <a:off x="5507363" y="4684425"/>
            <a:ext cx="3619500" cy="36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1" name="Google Shape;2481;p66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2" name="Google Shape;2482;p66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3" name="Google Shape;248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4" name="Google Shape;2484;p66"/>
          <p:cNvSpPr txBox="1"/>
          <p:nvPr/>
        </p:nvSpPr>
        <p:spPr>
          <a:xfrm>
            <a:off x="3955950" y="190050"/>
            <a:ext cx="123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Median</a:t>
            </a:r>
            <a:endParaRPr b="1" sz="2100">
              <a:solidFill>
                <a:srgbClr val="DD042B"/>
              </a:solidFill>
            </a:endParaRPr>
          </a:p>
        </p:txBody>
      </p:sp>
      <p:sp>
        <p:nvSpPr>
          <p:cNvPr id="2485" name="Google Shape;2485;p66"/>
          <p:cNvSpPr txBox="1"/>
          <p:nvPr/>
        </p:nvSpPr>
        <p:spPr>
          <a:xfrm>
            <a:off x="581025" y="685800"/>
            <a:ext cx="5448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Constraints:</a:t>
            </a:r>
            <a:endParaRPr b="1" sz="1500"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●"/>
            </a:pPr>
            <a:r>
              <a:rPr b="1" lang="en">
                <a:solidFill>
                  <a:srgbClr val="073763"/>
                </a:solidFill>
              </a:rPr>
              <a:t>Only integers are accepted</a:t>
            </a:r>
            <a:endParaRPr b="1">
              <a:solidFill>
                <a:srgbClr val="07376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●"/>
            </a:pPr>
            <a:r>
              <a:rPr b="1" lang="en">
                <a:solidFill>
                  <a:srgbClr val="073763"/>
                </a:solidFill>
              </a:rPr>
              <a:t>The set of possible values must be known in advance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9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p67"/>
          <p:cNvSpPr/>
          <p:nvPr/>
        </p:nvSpPr>
        <p:spPr>
          <a:xfrm>
            <a:off x="5507363" y="4684425"/>
            <a:ext cx="3619500" cy="36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1" name="Google Shape;2491;p67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2" name="Google Shape;2492;p67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3" name="Google Shape;249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4" name="Google Shape;2494;p67"/>
          <p:cNvSpPr txBox="1"/>
          <p:nvPr/>
        </p:nvSpPr>
        <p:spPr>
          <a:xfrm>
            <a:off x="3955950" y="190050"/>
            <a:ext cx="123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Median</a:t>
            </a:r>
            <a:endParaRPr b="1" sz="2100">
              <a:solidFill>
                <a:srgbClr val="DD042B"/>
              </a:solidFill>
            </a:endParaRPr>
          </a:p>
        </p:txBody>
      </p:sp>
      <p:sp>
        <p:nvSpPr>
          <p:cNvPr id="2495" name="Google Shape;2495;p67"/>
          <p:cNvSpPr txBox="1"/>
          <p:nvPr/>
        </p:nvSpPr>
        <p:spPr>
          <a:xfrm>
            <a:off x="581025" y="685800"/>
            <a:ext cx="5448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Constraints:</a:t>
            </a:r>
            <a:endParaRPr b="1" sz="1500"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●"/>
            </a:pPr>
            <a:r>
              <a:rPr b="1" lang="en">
                <a:solidFill>
                  <a:srgbClr val="073763"/>
                </a:solidFill>
              </a:rPr>
              <a:t>Only integers are accepted</a:t>
            </a:r>
            <a:endParaRPr b="1">
              <a:solidFill>
                <a:srgbClr val="07376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●"/>
            </a:pPr>
            <a:r>
              <a:rPr b="1" lang="en">
                <a:solidFill>
                  <a:srgbClr val="073763"/>
                </a:solidFill>
              </a:rPr>
              <a:t>The set of possible values must be known in advance</a:t>
            </a:r>
            <a:endParaRPr b="1">
              <a:solidFill>
                <a:srgbClr val="073763"/>
              </a:solidFill>
            </a:endParaRPr>
          </a:p>
        </p:txBody>
      </p:sp>
      <p:grpSp>
        <p:nvGrpSpPr>
          <p:cNvPr id="2496" name="Google Shape;2496;p67"/>
          <p:cNvGrpSpPr/>
          <p:nvPr/>
        </p:nvGrpSpPr>
        <p:grpSpPr>
          <a:xfrm>
            <a:off x="3656700" y="1606450"/>
            <a:ext cx="1830600" cy="474000"/>
            <a:chOff x="3656700" y="1606450"/>
            <a:chExt cx="1830600" cy="474000"/>
          </a:xfrm>
        </p:grpSpPr>
        <p:sp>
          <p:nvSpPr>
            <p:cNvPr id="2497" name="Google Shape;2497;p67"/>
            <p:cNvSpPr/>
            <p:nvPr/>
          </p:nvSpPr>
          <p:spPr>
            <a:xfrm>
              <a:off x="4019100" y="1718050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498" name="Google Shape;2498;p67"/>
            <p:cNvSpPr/>
            <p:nvPr/>
          </p:nvSpPr>
          <p:spPr>
            <a:xfrm>
              <a:off x="4762500" y="1718050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7</a:t>
              </a:r>
              <a:endParaRPr/>
            </a:p>
          </p:txBody>
        </p:sp>
        <p:sp>
          <p:nvSpPr>
            <p:cNvPr id="2499" name="Google Shape;2499;p67"/>
            <p:cNvSpPr/>
            <p:nvPr/>
          </p:nvSpPr>
          <p:spPr>
            <a:xfrm>
              <a:off x="3656700" y="1718050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1</a:t>
              </a:r>
              <a:endParaRPr/>
            </a:p>
          </p:txBody>
        </p:sp>
        <p:sp>
          <p:nvSpPr>
            <p:cNvPr id="2500" name="Google Shape;2500;p67"/>
            <p:cNvSpPr/>
            <p:nvPr/>
          </p:nvSpPr>
          <p:spPr>
            <a:xfrm>
              <a:off x="5124900" y="1718050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501" name="Google Shape;2501;p67"/>
            <p:cNvSpPr/>
            <p:nvPr/>
          </p:nvSpPr>
          <p:spPr>
            <a:xfrm>
              <a:off x="4390800" y="1718050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5</a:t>
              </a:r>
              <a:endParaRPr/>
            </a:p>
          </p:txBody>
        </p:sp>
        <p:cxnSp>
          <p:nvCxnSpPr>
            <p:cNvPr id="2502" name="Google Shape;2502;p67"/>
            <p:cNvCxnSpPr/>
            <p:nvPr/>
          </p:nvCxnSpPr>
          <p:spPr>
            <a:xfrm>
              <a:off x="4572000" y="1606450"/>
              <a:ext cx="0" cy="474000"/>
            </a:xfrm>
            <a:prstGeom prst="straightConnector1">
              <a:avLst/>
            </a:prstGeom>
            <a:noFill/>
            <a:ln cap="flat" cmpd="sng" w="952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6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p68"/>
          <p:cNvSpPr/>
          <p:nvPr/>
        </p:nvSpPr>
        <p:spPr>
          <a:xfrm>
            <a:off x="5507363" y="4684425"/>
            <a:ext cx="3619500" cy="36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8" name="Google Shape;2508;p68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9" name="Google Shape;2509;p68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0" name="Google Shape;251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1" name="Google Shape;2511;p68"/>
          <p:cNvSpPr txBox="1"/>
          <p:nvPr/>
        </p:nvSpPr>
        <p:spPr>
          <a:xfrm>
            <a:off x="3955950" y="190050"/>
            <a:ext cx="123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Median</a:t>
            </a:r>
            <a:endParaRPr b="1" sz="2100">
              <a:solidFill>
                <a:srgbClr val="DD042B"/>
              </a:solidFill>
            </a:endParaRPr>
          </a:p>
        </p:txBody>
      </p:sp>
      <p:sp>
        <p:nvSpPr>
          <p:cNvPr id="2512" name="Google Shape;2512;p68"/>
          <p:cNvSpPr txBox="1"/>
          <p:nvPr/>
        </p:nvSpPr>
        <p:spPr>
          <a:xfrm>
            <a:off x="581025" y="685800"/>
            <a:ext cx="5448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Constraints:</a:t>
            </a:r>
            <a:endParaRPr b="1" sz="1500"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●"/>
            </a:pPr>
            <a:r>
              <a:rPr b="1" lang="en">
                <a:solidFill>
                  <a:srgbClr val="073763"/>
                </a:solidFill>
              </a:rPr>
              <a:t>Only integers are accepted</a:t>
            </a:r>
            <a:endParaRPr b="1">
              <a:solidFill>
                <a:srgbClr val="07376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●"/>
            </a:pPr>
            <a:r>
              <a:rPr b="1" lang="en">
                <a:solidFill>
                  <a:srgbClr val="073763"/>
                </a:solidFill>
              </a:rPr>
              <a:t>The set of possible values must be known in advance</a:t>
            </a:r>
            <a:endParaRPr b="1">
              <a:solidFill>
                <a:srgbClr val="073763"/>
              </a:solidFill>
            </a:endParaRPr>
          </a:p>
        </p:txBody>
      </p:sp>
      <p:grpSp>
        <p:nvGrpSpPr>
          <p:cNvPr id="2513" name="Google Shape;2513;p68"/>
          <p:cNvGrpSpPr/>
          <p:nvPr/>
        </p:nvGrpSpPr>
        <p:grpSpPr>
          <a:xfrm>
            <a:off x="3656700" y="1606450"/>
            <a:ext cx="1830600" cy="474000"/>
            <a:chOff x="3656700" y="1606450"/>
            <a:chExt cx="1830600" cy="474000"/>
          </a:xfrm>
        </p:grpSpPr>
        <p:sp>
          <p:nvSpPr>
            <p:cNvPr id="2514" name="Google Shape;2514;p68"/>
            <p:cNvSpPr/>
            <p:nvPr/>
          </p:nvSpPr>
          <p:spPr>
            <a:xfrm>
              <a:off x="4019100" y="1718050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515" name="Google Shape;2515;p68"/>
            <p:cNvSpPr/>
            <p:nvPr/>
          </p:nvSpPr>
          <p:spPr>
            <a:xfrm>
              <a:off x="4762500" y="1718050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7</a:t>
              </a:r>
              <a:endParaRPr/>
            </a:p>
          </p:txBody>
        </p:sp>
        <p:sp>
          <p:nvSpPr>
            <p:cNvPr id="2516" name="Google Shape;2516;p68"/>
            <p:cNvSpPr/>
            <p:nvPr/>
          </p:nvSpPr>
          <p:spPr>
            <a:xfrm>
              <a:off x="3656700" y="1718050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1</a:t>
              </a:r>
              <a:endParaRPr/>
            </a:p>
          </p:txBody>
        </p:sp>
        <p:sp>
          <p:nvSpPr>
            <p:cNvPr id="2517" name="Google Shape;2517;p68"/>
            <p:cNvSpPr/>
            <p:nvPr/>
          </p:nvSpPr>
          <p:spPr>
            <a:xfrm>
              <a:off x="5124900" y="1718050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518" name="Google Shape;2518;p68"/>
            <p:cNvSpPr/>
            <p:nvPr/>
          </p:nvSpPr>
          <p:spPr>
            <a:xfrm>
              <a:off x="4390800" y="1718050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5</a:t>
              </a:r>
              <a:endParaRPr/>
            </a:p>
          </p:txBody>
        </p:sp>
        <p:cxnSp>
          <p:nvCxnSpPr>
            <p:cNvPr id="2519" name="Google Shape;2519;p68"/>
            <p:cNvCxnSpPr/>
            <p:nvPr/>
          </p:nvCxnSpPr>
          <p:spPr>
            <a:xfrm>
              <a:off x="4572000" y="1606450"/>
              <a:ext cx="0" cy="474000"/>
            </a:xfrm>
            <a:prstGeom prst="straightConnector1">
              <a:avLst/>
            </a:prstGeom>
            <a:noFill/>
            <a:ln cap="flat" cmpd="sng" w="952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20" name="Google Shape;2520;p68"/>
          <p:cNvGrpSpPr/>
          <p:nvPr/>
        </p:nvGrpSpPr>
        <p:grpSpPr>
          <a:xfrm>
            <a:off x="551100" y="1996825"/>
            <a:ext cx="7935675" cy="897300"/>
            <a:chOff x="551100" y="1996825"/>
            <a:chExt cx="7935675" cy="897300"/>
          </a:xfrm>
        </p:grpSpPr>
        <p:sp>
          <p:nvSpPr>
            <p:cNvPr id="2521" name="Google Shape;2521;p68"/>
            <p:cNvSpPr/>
            <p:nvPr/>
          </p:nvSpPr>
          <p:spPr>
            <a:xfrm>
              <a:off x="1266375" y="2508625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4</a:t>
              </a:r>
              <a:endParaRPr/>
            </a:p>
          </p:txBody>
        </p:sp>
        <p:sp>
          <p:nvSpPr>
            <p:cNvPr id="2522" name="Google Shape;2522;p68"/>
            <p:cNvSpPr/>
            <p:nvPr/>
          </p:nvSpPr>
          <p:spPr>
            <a:xfrm>
              <a:off x="2009775" y="2508625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7</a:t>
              </a:r>
              <a:endParaRPr/>
            </a:p>
          </p:txBody>
        </p:sp>
        <p:sp>
          <p:nvSpPr>
            <p:cNvPr id="2523" name="Google Shape;2523;p68"/>
            <p:cNvSpPr/>
            <p:nvPr/>
          </p:nvSpPr>
          <p:spPr>
            <a:xfrm>
              <a:off x="903975" y="2508625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1</a:t>
              </a:r>
              <a:endParaRPr/>
            </a:p>
          </p:txBody>
        </p:sp>
        <p:sp>
          <p:nvSpPr>
            <p:cNvPr id="2524" name="Google Shape;2524;p68"/>
            <p:cNvSpPr/>
            <p:nvPr/>
          </p:nvSpPr>
          <p:spPr>
            <a:xfrm>
              <a:off x="2372175" y="2508625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525" name="Google Shape;2525;p68"/>
            <p:cNvSpPr/>
            <p:nvPr/>
          </p:nvSpPr>
          <p:spPr>
            <a:xfrm>
              <a:off x="1638075" y="2508625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5</a:t>
              </a:r>
              <a:endParaRPr/>
            </a:p>
          </p:txBody>
        </p:sp>
        <p:cxnSp>
          <p:nvCxnSpPr>
            <p:cNvPr id="2526" name="Google Shape;2526;p68"/>
            <p:cNvCxnSpPr/>
            <p:nvPr/>
          </p:nvCxnSpPr>
          <p:spPr>
            <a:xfrm>
              <a:off x="1450050" y="2397025"/>
              <a:ext cx="0" cy="474000"/>
            </a:xfrm>
            <a:prstGeom prst="straightConnector1">
              <a:avLst/>
            </a:prstGeom>
            <a:noFill/>
            <a:ln cap="flat" cmpd="sng" w="952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27" name="Google Shape;2527;p68"/>
            <p:cNvSpPr/>
            <p:nvPr/>
          </p:nvSpPr>
          <p:spPr>
            <a:xfrm>
              <a:off x="4019100" y="25317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528" name="Google Shape;2528;p68"/>
            <p:cNvSpPr/>
            <p:nvPr/>
          </p:nvSpPr>
          <p:spPr>
            <a:xfrm>
              <a:off x="4762500" y="25317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7</a:t>
              </a:r>
              <a:endParaRPr/>
            </a:p>
          </p:txBody>
        </p:sp>
        <p:sp>
          <p:nvSpPr>
            <p:cNvPr id="2529" name="Google Shape;2529;p68"/>
            <p:cNvSpPr/>
            <p:nvPr/>
          </p:nvSpPr>
          <p:spPr>
            <a:xfrm>
              <a:off x="3656700" y="25317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1</a:t>
              </a:r>
              <a:endParaRPr/>
            </a:p>
          </p:txBody>
        </p:sp>
        <p:sp>
          <p:nvSpPr>
            <p:cNvPr id="2530" name="Google Shape;2530;p68"/>
            <p:cNvSpPr/>
            <p:nvPr/>
          </p:nvSpPr>
          <p:spPr>
            <a:xfrm>
              <a:off x="5124900" y="25317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531" name="Google Shape;2531;p68"/>
            <p:cNvSpPr/>
            <p:nvPr/>
          </p:nvSpPr>
          <p:spPr>
            <a:xfrm>
              <a:off x="4390800" y="25317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5</a:t>
              </a:r>
              <a:endParaRPr/>
            </a:p>
          </p:txBody>
        </p:sp>
        <p:cxnSp>
          <p:nvCxnSpPr>
            <p:cNvPr id="2532" name="Google Shape;2532;p68"/>
            <p:cNvCxnSpPr/>
            <p:nvPr/>
          </p:nvCxnSpPr>
          <p:spPr>
            <a:xfrm>
              <a:off x="4572000" y="2420125"/>
              <a:ext cx="0" cy="474000"/>
            </a:xfrm>
            <a:prstGeom prst="straightConnector1">
              <a:avLst/>
            </a:prstGeom>
            <a:noFill/>
            <a:ln cap="flat" cmpd="sng" w="952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33" name="Google Shape;2533;p68"/>
            <p:cNvSpPr/>
            <p:nvPr/>
          </p:nvSpPr>
          <p:spPr>
            <a:xfrm>
              <a:off x="6657525" y="25086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534" name="Google Shape;2534;p68"/>
            <p:cNvSpPr/>
            <p:nvPr/>
          </p:nvSpPr>
          <p:spPr>
            <a:xfrm>
              <a:off x="7400925" y="25086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7</a:t>
              </a:r>
              <a:endParaRPr/>
            </a:p>
          </p:txBody>
        </p:sp>
        <p:sp>
          <p:nvSpPr>
            <p:cNvPr id="2535" name="Google Shape;2535;p68"/>
            <p:cNvSpPr/>
            <p:nvPr/>
          </p:nvSpPr>
          <p:spPr>
            <a:xfrm>
              <a:off x="6295125" y="25086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1</a:t>
              </a:r>
              <a:endParaRPr/>
            </a:p>
          </p:txBody>
        </p:sp>
        <p:sp>
          <p:nvSpPr>
            <p:cNvPr id="2536" name="Google Shape;2536;p68"/>
            <p:cNvSpPr/>
            <p:nvPr/>
          </p:nvSpPr>
          <p:spPr>
            <a:xfrm>
              <a:off x="7763325" y="25086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537" name="Google Shape;2537;p68"/>
            <p:cNvSpPr/>
            <p:nvPr/>
          </p:nvSpPr>
          <p:spPr>
            <a:xfrm>
              <a:off x="7029225" y="25086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5</a:t>
              </a:r>
              <a:endParaRPr/>
            </a:p>
          </p:txBody>
        </p:sp>
        <p:cxnSp>
          <p:nvCxnSpPr>
            <p:cNvPr id="2538" name="Google Shape;2538;p68"/>
            <p:cNvCxnSpPr/>
            <p:nvPr/>
          </p:nvCxnSpPr>
          <p:spPr>
            <a:xfrm>
              <a:off x="7582125" y="2397025"/>
              <a:ext cx="0" cy="474000"/>
            </a:xfrm>
            <a:prstGeom prst="straightConnector1">
              <a:avLst/>
            </a:prstGeom>
            <a:noFill/>
            <a:ln cap="flat" cmpd="sng" w="952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39" name="Google Shape;2539;p68"/>
            <p:cNvSpPr txBox="1"/>
            <p:nvPr/>
          </p:nvSpPr>
          <p:spPr>
            <a:xfrm>
              <a:off x="551100" y="2016475"/>
              <a:ext cx="2552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If (val &lt; median) : Move Left</a:t>
              </a:r>
              <a:endParaRPr/>
            </a:p>
          </p:txBody>
        </p:sp>
        <p:sp>
          <p:nvSpPr>
            <p:cNvPr id="2540" name="Google Shape;2540;p68"/>
            <p:cNvSpPr txBox="1"/>
            <p:nvPr/>
          </p:nvSpPr>
          <p:spPr>
            <a:xfrm>
              <a:off x="3514650" y="2016475"/>
              <a:ext cx="211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If (val == median) : Stay</a:t>
              </a:r>
              <a:endParaRPr/>
            </a:p>
          </p:txBody>
        </p:sp>
        <p:sp>
          <p:nvSpPr>
            <p:cNvPr id="2541" name="Google Shape;2541;p68"/>
            <p:cNvSpPr txBox="1"/>
            <p:nvPr/>
          </p:nvSpPr>
          <p:spPr>
            <a:xfrm>
              <a:off x="5934075" y="1996825"/>
              <a:ext cx="2552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If (val &gt; median) : Move Right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5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6" name="Google Shape;2546;p69"/>
          <p:cNvGrpSpPr/>
          <p:nvPr/>
        </p:nvGrpSpPr>
        <p:grpSpPr>
          <a:xfrm>
            <a:off x="5667375" y="2926425"/>
            <a:ext cx="3105300" cy="2102850"/>
            <a:chOff x="5667375" y="2926425"/>
            <a:chExt cx="3105300" cy="2102850"/>
          </a:xfrm>
        </p:grpSpPr>
        <p:grpSp>
          <p:nvGrpSpPr>
            <p:cNvPr id="2547" name="Google Shape;2547;p69"/>
            <p:cNvGrpSpPr/>
            <p:nvPr/>
          </p:nvGrpSpPr>
          <p:grpSpPr>
            <a:xfrm>
              <a:off x="5667375" y="2926425"/>
              <a:ext cx="3105300" cy="2102850"/>
              <a:chOff x="5667375" y="2926425"/>
              <a:chExt cx="3105300" cy="2102850"/>
            </a:xfrm>
          </p:grpSpPr>
          <p:sp>
            <p:nvSpPr>
              <p:cNvPr id="2548" name="Google Shape;2548;p69"/>
              <p:cNvSpPr/>
              <p:nvPr/>
            </p:nvSpPr>
            <p:spPr>
              <a:xfrm>
                <a:off x="5667375" y="3152775"/>
                <a:ext cx="3105300" cy="1876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DD042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69"/>
              <p:cNvSpPr txBox="1"/>
              <p:nvPr/>
            </p:nvSpPr>
            <p:spPr>
              <a:xfrm>
                <a:off x="6179924" y="2926425"/>
                <a:ext cx="2061000" cy="40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595959"/>
                    </a:solidFill>
                  </a:rPr>
                  <a:t>P4-target Constraints</a:t>
                </a:r>
                <a:endParaRPr b="1">
                  <a:solidFill>
                    <a:srgbClr val="595959"/>
                  </a:solidFill>
                </a:endParaRPr>
              </a:p>
            </p:txBody>
          </p:sp>
        </p:grpSp>
        <p:grpSp>
          <p:nvGrpSpPr>
            <p:cNvPr id="2550" name="Google Shape;2550;p69"/>
            <p:cNvGrpSpPr/>
            <p:nvPr/>
          </p:nvGrpSpPr>
          <p:grpSpPr>
            <a:xfrm>
              <a:off x="5836925" y="3616200"/>
              <a:ext cx="2850000" cy="723300"/>
              <a:chOff x="4404575" y="1015225"/>
              <a:chExt cx="2850000" cy="723300"/>
            </a:xfrm>
          </p:grpSpPr>
          <p:sp>
            <p:nvSpPr>
              <p:cNvPr id="2551" name="Google Shape;2551;p69"/>
              <p:cNvSpPr txBox="1"/>
              <p:nvPr/>
            </p:nvSpPr>
            <p:spPr>
              <a:xfrm>
                <a:off x="4660775" y="1015225"/>
                <a:ext cx="2593800" cy="72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073763"/>
                    </a:solidFill>
                  </a:rPr>
                  <a:t>Nontrivial operations</a:t>
                </a:r>
                <a:endParaRPr b="1">
                  <a:solidFill>
                    <a:srgbClr val="073763"/>
                  </a:solidFill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073763"/>
                    </a:solidFill>
                  </a:rPr>
                  <a:t>Bit shift of more than 8 bits</a:t>
                </a:r>
                <a:endParaRPr b="1">
                  <a:solidFill>
                    <a:srgbClr val="073763"/>
                  </a:solidFill>
                </a:endParaRPr>
              </a:p>
            </p:txBody>
          </p:sp>
          <p:pic>
            <p:nvPicPr>
              <p:cNvPr id="2552" name="Google Shape;2552;p6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04575" y="1117982"/>
                <a:ext cx="225725" cy="2236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53" name="Google Shape;2553;p6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04575" y="1436682"/>
                <a:ext cx="225725" cy="223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554" name="Google Shape;2554;p69"/>
          <p:cNvSpPr/>
          <p:nvPr/>
        </p:nvSpPr>
        <p:spPr>
          <a:xfrm>
            <a:off x="5507363" y="4684425"/>
            <a:ext cx="3619500" cy="36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5" name="Google Shape;2555;p69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6" name="Google Shape;2556;p69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7" name="Google Shape;255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8" name="Google Shape;2558;p69"/>
          <p:cNvSpPr txBox="1"/>
          <p:nvPr/>
        </p:nvSpPr>
        <p:spPr>
          <a:xfrm>
            <a:off x="3955950" y="190050"/>
            <a:ext cx="123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Median</a:t>
            </a:r>
            <a:endParaRPr b="1" sz="2100">
              <a:solidFill>
                <a:srgbClr val="DD042B"/>
              </a:solidFill>
            </a:endParaRPr>
          </a:p>
        </p:txBody>
      </p:sp>
      <p:sp>
        <p:nvSpPr>
          <p:cNvPr id="2559" name="Google Shape;2559;p69"/>
          <p:cNvSpPr txBox="1"/>
          <p:nvPr/>
        </p:nvSpPr>
        <p:spPr>
          <a:xfrm>
            <a:off x="581025" y="685800"/>
            <a:ext cx="5448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Constraints:</a:t>
            </a:r>
            <a:endParaRPr b="1" sz="1500"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●"/>
            </a:pPr>
            <a:r>
              <a:rPr b="1" lang="en">
                <a:solidFill>
                  <a:srgbClr val="073763"/>
                </a:solidFill>
              </a:rPr>
              <a:t>Only integers are accepted</a:t>
            </a:r>
            <a:endParaRPr b="1">
              <a:solidFill>
                <a:srgbClr val="07376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●"/>
            </a:pPr>
            <a:r>
              <a:rPr b="1" lang="en">
                <a:solidFill>
                  <a:srgbClr val="073763"/>
                </a:solidFill>
              </a:rPr>
              <a:t>The set of possible values must be known in advance</a:t>
            </a:r>
            <a:endParaRPr b="1">
              <a:solidFill>
                <a:srgbClr val="073763"/>
              </a:solidFill>
            </a:endParaRPr>
          </a:p>
        </p:txBody>
      </p:sp>
      <p:grpSp>
        <p:nvGrpSpPr>
          <p:cNvPr id="2560" name="Google Shape;2560;p69"/>
          <p:cNvGrpSpPr/>
          <p:nvPr/>
        </p:nvGrpSpPr>
        <p:grpSpPr>
          <a:xfrm>
            <a:off x="3656700" y="1606450"/>
            <a:ext cx="1830600" cy="474000"/>
            <a:chOff x="3656700" y="1606450"/>
            <a:chExt cx="1830600" cy="474000"/>
          </a:xfrm>
        </p:grpSpPr>
        <p:sp>
          <p:nvSpPr>
            <p:cNvPr id="2561" name="Google Shape;2561;p69"/>
            <p:cNvSpPr/>
            <p:nvPr/>
          </p:nvSpPr>
          <p:spPr>
            <a:xfrm>
              <a:off x="4019100" y="1718050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562" name="Google Shape;2562;p69"/>
            <p:cNvSpPr/>
            <p:nvPr/>
          </p:nvSpPr>
          <p:spPr>
            <a:xfrm>
              <a:off x="4762500" y="1718050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7</a:t>
              </a:r>
              <a:endParaRPr/>
            </a:p>
          </p:txBody>
        </p:sp>
        <p:sp>
          <p:nvSpPr>
            <p:cNvPr id="2563" name="Google Shape;2563;p69"/>
            <p:cNvSpPr/>
            <p:nvPr/>
          </p:nvSpPr>
          <p:spPr>
            <a:xfrm>
              <a:off x="3656700" y="1718050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1</a:t>
              </a:r>
              <a:endParaRPr/>
            </a:p>
          </p:txBody>
        </p:sp>
        <p:sp>
          <p:nvSpPr>
            <p:cNvPr id="2564" name="Google Shape;2564;p69"/>
            <p:cNvSpPr/>
            <p:nvPr/>
          </p:nvSpPr>
          <p:spPr>
            <a:xfrm>
              <a:off x="5124900" y="1718050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565" name="Google Shape;2565;p69"/>
            <p:cNvSpPr/>
            <p:nvPr/>
          </p:nvSpPr>
          <p:spPr>
            <a:xfrm>
              <a:off x="4390800" y="1718050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5</a:t>
              </a:r>
              <a:endParaRPr/>
            </a:p>
          </p:txBody>
        </p:sp>
        <p:cxnSp>
          <p:nvCxnSpPr>
            <p:cNvPr id="2566" name="Google Shape;2566;p69"/>
            <p:cNvCxnSpPr/>
            <p:nvPr/>
          </p:nvCxnSpPr>
          <p:spPr>
            <a:xfrm>
              <a:off x="4572000" y="1606450"/>
              <a:ext cx="0" cy="474000"/>
            </a:xfrm>
            <a:prstGeom prst="straightConnector1">
              <a:avLst/>
            </a:prstGeom>
            <a:noFill/>
            <a:ln cap="flat" cmpd="sng" w="952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67" name="Google Shape;2567;p69"/>
          <p:cNvGrpSpPr/>
          <p:nvPr/>
        </p:nvGrpSpPr>
        <p:grpSpPr>
          <a:xfrm>
            <a:off x="551100" y="1996825"/>
            <a:ext cx="7935675" cy="897300"/>
            <a:chOff x="551100" y="1996825"/>
            <a:chExt cx="7935675" cy="897300"/>
          </a:xfrm>
        </p:grpSpPr>
        <p:sp>
          <p:nvSpPr>
            <p:cNvPr id="2568" name="Google Shape;2568;p69"/>
            <p:cNvSpPr/>
            <p:nvPr/>
          </p:nvSpPr>
          <p:spPr>
            <a:xfrm>
              <a:off x="1266375" y="2508625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4</a:t>
              </a:r>
              <a:endParaRPr/>
            </a:p>
          </p:txBody>
        </p:sp>
        <p:sp>
          <p:nvSpPr>
            <p:cNvPr id="2569" name="Google Shape;2569;p69"/>
            <p:cNvSpPr/>
            <p:nvPr/>
          </p:nvSpPr>
          <p:spPr>
            <a:xfrm>
              <a:off x="2009775" y="2508625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7</a:t>
              </a:r>
              <a:endParaRPr/>
            </a:p>
          </p:txBody>
        </p:sp>
        <p:sp>
          <p:nvSpPr>
            <p:cNvPr id="2570" name="Google Shape;2570;p69"/>
            <p:cNvSpPr/>
            <p:nvPr/>
          </p:nvSpPr>
          <p:spPr>
            <a:xfrm>
              <a:off x="903975" y="2508625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1</a:t>
              </a:r>
              <a:endParaRPr/>
            </a:p>
          </p:txBody>
        </p:sp>
        <p:sp>
          <p:nvSpPr>
            <p:cNvPr id="2571" name="Google Shape;2571;p69"/>
            <p:cNvSpPr/>
            <p:nvPr/>
          </p:nvSpPr>
          <p:spPr>
            <a:xfrm>
              <a:off x="2372175" y="2508625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572" name="Google Shape;2572;p69"/>
            <p:cNvSpPr/>
            <p:nvPr/>
          </p:nvSpPr>
          <p:spPr>
            <a:xfrm>
              <a:off x="1638075" y="2508625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5</a:t>
              </a:r>
              <a:endParaRPr/>
            </a:p>
          </p:txBody>
        </p:sp>
        <p:cxnSp>
          <p:nvCxnSpPr>
            <p:cNvPr id="2573" name="Google Shape;2573;p69"/>
            <p:cNvCxnSpPr/>
            <p:nvPr/>
          </p:nvCxnSpPr>
          <p:spPr>
            <a:xfrm>
              <a:off x="1450050" y="2397025"/>
              <a:ext cx="0" cy="474000"/>
            </a:xfrm>
            <a:prstGeom prst="straightConnector1">
              <a:avLst/>
            </a:prstGeom>
            <a:noFill/>
            <a:ln cap="flat" cmpd="sng" w="952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74" name="Google Shape;2574;p69"/>
            <p:cNvSpPr/>
            <p:nvPr/>
          </p:nvSpPr>
          <p:spPr>
            <a:xfrm>
              <a:off x="4019100" y="25317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575" name="Google Shape;2575;p69"/>
            <p:cNvSpPr/>
            <p:nvPr/>
          </p:nvSpPr>
          <p:spPr>
            <a:xfrm>
              <a:off x="4762500" y="25317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7</a:t>
              </a:r>
              <a:endParaRPr/>
            </a:p>
          </p:txBody>
        </p:sp>
        <p:sp>
          <p:nvSpPr>
            <p:cNvPr id="2576" name="Google Shape;2576;p69"/>
            <p:cNvSpPr/>
            <p:nvPr/>
          </p:nvSpPr>
          <p:spPr>
            <a:xfrm>
              <a:off x="3656700" y="25317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1</a:t>
              </a:r>
              <a:endParaRPr/>
            </a:p>
          </p:txBody>
        </p:sp>
        <p:sp>
          <p:nvSpPr>
            <p:cNvPr id="2577" name="Google Shape;2577;p69"/>
            <p:cNvSpPr/>
            <p:nvPr/>
          </p:nvSpPr>
          <p:spPr>
            <a:xfrm>
              <a:off x="5124900" y="25317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578" name="Google Shape;2578;p69"/>
            <p:cNvSpPr/>
            <p:nvPr/>
          </p:nvSpPr>
          <p:spPr>
            <a:xfrm>
              <a:off x="4390800" y="25317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5</a:t>
              </a:r>
              <a:endParaRPr/>
            </a:p>
          </p:txBody>
        </p:sp>
        <p:cxnSp>
          <p:nvCxnSpPr>
            <p:cNvPr id="2579" name="Google Shape;2579;p69"/>
            <p:cNvCxnSpPr/>
            <p:nvPr/>
          </p:nvCxnSpPr>
          <p:spPr>
            <a:xfrm>
              <a:off x="4572000" y="2420125"/>
              <a:ext cx="0" cy="474000"/>
            </a:xfrm>
            <a:prstGeom prst="straightConnector1">
              <a:avLst/>
            </a:prstGeom>
            <a:noFill/>
            <a:ln cap="flat" cmpd="sng" w="952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80" name="Google Shape;2580;p69"/>
            <p:cNvSpPr/>
            <p:nvPr/>
          </p:nvSpPr>
          <p:spPr>
            <a:xfrm>
              <a:off x="6657525" y="25086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581" name="Google Shape;2581;p69"/>
            <p:cNvSpPr/>
            <p:nvPr/>
          </p:nvSpPr>
          <p:spPr>
            <a:xfrm>
              <a:off x="7400925" y="25086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7</a:t>
              </a:r>
              <a:endParaRPr/>
            </a:p>
          </p:txBody>
        </p:sp>
        <p:sp>
          <p:nvSpPr>
            <p:cNvPr id="2582" name="Google Shape;2582;p69"/>
            <p:cNvSpPr/>
            <p:nvPr/>
          </p:nvSpPr>
          <p:spPr>
            <a:xfrm>
              <a:off x="6295125" y="25086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1</a:t>
              </a:r>
              <a:endParaRPr/>
            </a:p>
          </p:txBody>
        </p:sp>
        <p:sp>
          <p:nvSpPr>
            <p:cNvPr id="2583" name="Google Shape;2583;p69"/>
            <p:cNvSpPr/>
            <p:nvPr/>
          </p:nvSpPr>
          <p:spPr>
            <a:xfrm>
              <a:off x="7763325" y="25086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584" name="Google Shape;2584;p69"/>
            <p:cNvSpPr/>
            <p:nvPr/>
          </p:nvSpPr>
          <p:spPr>
            <a:xfrm>
              <a:off x="7029225" y="25086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5</a:t>
              </a:r>
              <a:endParaRPr/>
            </a:p>
          </p:txBody>
        </p:sp>
        <p:cxnSp>
          <p:nvCxnSpPr>
            <p:cNvPr id="2585" name="Google Shape;2585;p69"/>
            <p:cNvCxnSpPr/>
            <p:nvPr/>
          </p:nvCxnSpPr>
          <p:spPr>
            <a:xfrm>
              <a:off x="7582125" y="2397025"/>
              <a:ext cx="0" cy="474000"/>
            </a:xfrm>
            <a:prstGeom prst="straightConnector1">
              <a:avLst/>
            </a:prstGeom>
            <a:noFill/>
            <a:ln cap="flat" cmpd="sng" w="952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86" name="Google Shape;2586;p69"/>
            <p:cNvSpPr txBox="1"/>
            <p:nvPr/>
          </p:nvSpPr>
          <p:spPr>
            <a:xfrm>
              <a:off x="551100" y="2016475"/>
              <a:ext cx="2552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If (val &lt; median) : Move Left</a:t>
              </a:r>
              <a:endParaRPr/>
            </a:p>
          </p:txBody>
        </p:sp>
        <p:sp>
          <p:nvSpPr>
            <p:cNvPr id="2587" name="Google Shape;2587;p69"/>
            <p:cNvSpPr txBox="1"/>
            <p:nvPr/>
          </p:nvSpPr>
          <p:spPr>
            <a:xfrm>
              <a:off x="3514650" y="2016475"/>
              <a:ext cx="211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If (val == median) : Stay</a:t>
              </a:r>
              <a:endParaRPr/>
            </a:p>
          </p:txBody>
        </p:sp>
        <p:sp>
          <p:nvSpPr>
            <p:cNvPr id="2588" name="Google Shape;2588;p69"/>
            <p:cNvSpPr txBox="1"/>
            <p:nvPr/>
          </p:nvSpPr>
          <p:spPr>
            <a:xfrm>
              <a:off x="5934075" y="1996825"/>
              <a:ext cx="2552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If (val &gt; median) : Move Right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3" name="Google Shape;2593;p70"/>
          <p:cNvGrpSpPr/>
          <p:nvPr/>
        </p:nvGrpSpPr>
        <p:grpSpPr>
          <a:xfrm>
            <a:off x="5667375" y="2926425"/>
            <a:ext cx="3105300" cy="2102850"/>
            <a:chOff x="5667375" y="2926425"/>
            <a:chExt cx="3105300" cy="2102850"/>
          </a:xfrm>
        </p:grpSpPr>
        <p:grpSp>
          <p:nvGrpSpPr>
            <p:cNvPr id="2594" name="Google Shape;2594;p70"/>
            <p:cNvGrpSpPr/>
            <p:nvPr/>
          </p:nvGrpSpPr>
          <p:grpSpPr>
            <a:xfrm>
              <a:off x="5667375" y="2926425"/>
              <a:ext cx="3105300" cy="2102850"/>
              <a:chOff x="5667375" y="2926425"/>
              <a:chExt cx="3105300" cy="2102850"/>
            </a:xfrm>
          </p:grpSpPr>
          <p:sp>
            <p:nvSpPr>
              <p:cNvPr id="2595" name="Google Shape;2595;p70"/>
              <p:cNvSpPr/>
              <p:nvPr/>
            </p:nvSpPr>
            <p:spPr>
              <a:xfrm>
                <a:off x="5667375" y="3152775"/>
                <a:ext cx="3105300" cy="1876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DD042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70"/>
              <p:cNvSpPr txBox="1"/>
              <p:nvPr/>
            </p:nvSpPr>
            <p:spPr>
              <a:xfrm>
                <a:off x="6179924" y="2926425"/>
                <a:ext cx="2061000" cy="40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595959"/>
                    </a:solidFill>
                  </a:rPr>
                  <a:t>P4-target Constraints</a:t>
                </a:r>
                <a:endParaRPr b="1">
                  <a:solidFill>
                    <a:srgbClr val="595959"/>
                  </a:solidFill>
                </a:endParaRPr>
              </a:p>
            </p:txBody>
          </p:sp>
        </p:grpSp>
        <p:grpSp>
          <p:nvGrpSpPr>
            <p:cNvPr id="2597" name="Google Shape;2597;p70"/>
            <p:cNvGrpSpPr/>
            <p:nvPr/>
          </p:nvGrpSpPr>
          <p:grpSpPr>
            <a:xfrm>
              <a:off x="5836925" y="3616200"/>
              <a:ext cx="2850000" cy="723300"/>
              <a:chOff x="4404575" y="1015225"/>
              <a:chExt cx="2850000" cy="723300"/>
            </a:xfrm>
          </p:grpSpPr>
          <p:sp>
            <p:nvSpPr>
              <p:cNvPr id="2598" name="Google Shape;2598;p70"/>
              <p:cNvSpPr txBox="1"/>
              <p:nvPr/>
            </p:nvSpPr>
            <p:spPr>
              <a:xfrm>
                <a:off x="4660775" y="1015225"/>
                <a:ext cx="2593800" cy="72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>
                    <a:solidFill>
                      <a:srgbClr val="073763"/>
                    </a:solidFill>
                  </a:rPr>
                  <a:t>Nontrivial operations</a:t>
                </a:r>
                <a:endParaRPr b="1">
                  <a:solidFill>
                    <a:srgbClr val="073763"/>
                  </a:solidFill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073763"/>
                    </a:solidFill>
                  </a:rPr>
                  <a:t>Bit shift of more than 8 bits</a:t>
                </a:r>
                <a:endParaRPr b="1">
                  <a:solidFill>
                    <a:srgbClr val="073763"/>
                  </a:solidFill>
                </a:endParaRPr>
              </a:p>
            </p:txBody>
          </p:sp>
          <p:pic>
            <p:nvPicPr>
              <p:cNvPr id="2599" name="Google Shape;2599;p7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04575" y="1117982"/>
                <a:ext cx="225725" cy="2236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0" name="Google Shape;2600;p7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04575" y="1436682"/>
                <a:ext cx="225725" cy="223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601" name="Google Shape;2601;p70"/>
          <p:cNvSpPr/>
          <p:nvPr/>
        </p:nvSpPr>
        <p:spPr>
          <a:xfrm>
            <a:off x="5507363" y="4684425"/>
            <a:ext cx="3619500" cy="36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2" name="Google Shape;2602;p70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3" name="Google Shape;2603;p70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4" name="Google Shape;260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5" name="Google Shape;2605;p70"/>
          <p:cNvSpPr txBox="1"/>
          <p:nvPr/>
        </p:nvSpPr>
        <p:spPr>
          <a:xfrm>
            <a:off x="3955950" y="190050"/>
            <a:ext cx="123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Median</a:t>
            </a:r>
            <a:endParaRPr b="1" sz="2100">
              <a:solidFill>
                <a:srgbClr val="DD042B"/>
              </a:solidFill>
            </a:endParaRPr>
          </a:p>
        </p:txBody>
      </p:sp>
      <p:sp>
        <p:nvSpPr>
          <p:cNvPr id="2606" name="Google Shape;2606;p70"/>
          <p:cNvSpPr txBox="1"/>
          <p:nvPr/>
        </p:nvSpPr>
        <p:spPr>
          <a:xfrm>
            <a:off x="581025" y="685800"/>
            <a:ext cx="5448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Constraints:</a:t>
            </a:r>
            <a:endParaRPr b="1" sz="1500"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●"/>
            </a:pPr>
            <a:r>
              <a:rPr b="1" lang="en">
                <a:solidFill>
                  <a:srgbClr val="073763"/>
                </a:solidFill>
              </a:rPr>
              <a:t>Only integers are accepted</a:t>
            </a:r>
            <a:endParaRPr b="1">
              <a:solidFill>
                <a:srgbClr val="07376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●"/>
            </a:pPr>
            <a:r>
              <a:rPr b="1" lang="en">
                <a:solidFill>
                  <a:srgbClr val="073763"/>
                </a:solidFill>
              </a:rPr>
              <a:t>The set of possible values must be known in advance</a:t>
            </a:r>
            <a:endParaRPr b="1">
              <a:solidFill>
                <a:srgbClr val="073763"/>
              </a:solidFill>
            </a:endParaRPr>
          </a:p>
        </p:txBody>
      </p:sp>
      <p:grpSp>
        <p:nvGrpSpPr>
          <p:cNvPr id="2607" name="Google Shape;2607;p70"/>
          <p:cNvGrpSpPr/>
          <p:nvPr/>
        </p:nvGrpSpPr>
        <p:grpSpPr>
          <a:xfrm>
            <a:off x="3656700" y="1606450"/>
            <a:ext cx="1830600" cy="474000"/>
            <a:chOff x="3656700" y="1606450"/>
            <a:chExt cx="1830600" cy="474000"/>
          </a:xfrm>
        </p:grpSpPr>
        <p:sp>
          <p:nvSpPr>
            <p:cNvPr id="2608" name="Google Shape;2608;p70"/>
            <p:cNvSpPr/>
            <p:nvPr/>
          </p:nvSpPr>
          <p:spPr>
            <a:xfrm>
              <a:off x="4019100" y="1718050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609" name="Google Shape;2609;p70"/>
            <p:cNvSpPr/>
            <p:nvPr/>
          </p:nvSpPr>
          <p:spPr>
            <a:xfrm>
              <a:off x="4762500" y="1718050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7</a:t>
              </a:r>
              <a:endParaRPr/>
            </a:p>
          </p:txBody>
        </p:sp>
        <p:sp>
          <p:nvSpPr>
            <p:cNvPr id="2610" name="Google Shape;2610;p70"/>
            <p:cNvSpPr/>
            <p:nvPr/>
          </p:nvSpPr>
          <p:spPr>
            <a:xfrm>
              <a:off x="3656700" y="1718050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1</a:t>
              </a:r>
              <a:endParaRPr/>
            </a:p>
          </p:txBody>
        </p:sp>
        <p:sp>
          <p:nvSpPr>
            <p:cNvPr id="2611" name="Google Shape;2611;p70"/>
            <p:cNvSpPr/>
            <p:nvPr/>
          </p:nvSpPr>
          <p:spPr>
            <a:xfrm>
              <a:off x="5124900" y="1718050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612" name="Google Shape;2612;p70"/>
            <p:cNvSpPr/>
            <p:nvPr/>
          </p:nvSpPr>
          <p:spPr>
            <a:xfrm>
              <a:off x="4390800" y="1718050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5</a:t>
              </a:r>
              <a:endParaRPr/>
            </a:p>
          </p:txBody>
        </p:sp>
        <p:cxnSp>
          <p:nvCxnSpPr>
            <p:cNvPr id="2613" name="Google Shape;2613;p70"/>
            <p:cNvCxnSpPr/>
            <p:nvPr/>
          </p:nvCxnSpPr>
          <p:spPr>
            <a:xfrm>
              <a:off x="4572000" y="1606450"/>
              <a:ext cx="0" cy="474000"/>
            </a:xfrm>
            <a:prstGeom prst="straightConnector1">
              <a:avLst/>
            </a:prstGeom>
            <a:noFill/>
            <a:ln cap="flat" cmpd="sng" w="952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14" name="Google Shape;2614;p70"/>
          <p:cNvGrpSpPr/>
          <p:nvPr/>
        </p:nvGrpSpPr>
        <p:grpSpPr>
          <a:xfrm>
            <a:off x="551100" y="1996825"/>
            <a:ext cx="7935675" cy="897300"/>
            <a:chOff x="551100" y="1996825"/>
            <a:chExt cx="7935675" cy="897300"/>
          </a:xfrm>
        </p:grpSpPr>
        <p:sp>
          <p:nvSpPr>
            <p:cNvPr id="2615" name="Google Shape;2615;p70"/>
            <p:cNvSpPr/>
            <p:nvPr/>
          </p:nvSpPr>
          <p:spPr>
            <a:xfrm>
              <a:off x="1266375" y="2508625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4</a:t>
              </a:r>
              <a:endParaRPr/>
            </a:p>
          </p:txBody>
        </p:sp>
        <p:sp>
          <p:nvSpPr>
            <p:cNvPr id="2616" name="Google Shape;2616;p70"/>
            <p:cNvSpPr/>
            <p:nvPr/>
          </p:nvSpPr>
          <p:spPr>
            <a:xfrm>
              <a:off x="2009775" y="2508625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7</a:t>
              </a:r>
              <a:endParaRPr/>
            </a:p>
          </p:txBody>
        </p:sp>
        <p:sp>
          <p:nvSpPr>
            <p:cNvPr id="2617" name="Google Shape;2617;p70"/>
            <p:cNvSpPr/>
            <p:nvPr/>
          </p:nvSpPr>
          <p:spPr>
            <a:xfrm>
              <a:off x="903975" y="2508625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1</a:t>
              </a:r>
              <a:endParaRPr/>
            </a:p>
          </p:txBody>
        </p:sp>
        <p:sp>
          <p:nvSpPr>
            <p:cNvPr id="2618" name="Google Shape;2618;p70"/>
            <p:cNvSpPr/>
            <p:nvPr/>
          </p:nvSpPr>
          <p:spPr>
            <a:xfrm>
              <a:off x="2372175" y="2508625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619" name="Google Shape;2619;p70"/>
            <p:cNvSpPr/>
            <p:nvPr/>
          </p:nvSpPr>
          <p:spPr>
            <a:xfrm>
              <a:off x="1638075" y="2508625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5</a:t>
              </a:r>
              <a:endParaRPr/>
            </a:p>
          </p:txBody>
        </p:sp>
        <p:cxnSp>
          <p:nvCxnSpPr>
            <p:cNvPr id="2620" name="Google Shape;2620;p70"/>
            <p:cNvCxnSpPr/>
            <p:nvPr/>
          </p:nvCxnSpPr>
          <p:spPr>
            <a:xfrm>
              <a:off x="1450050" y="2397025"/>
              <a:ext cx="0" cy="474000"/>
            </a:xfrm>
            <a:prstGeom prst="straightConnector1">
              <a:avLst/>
            </a:prstGeom>
            <a:noFill/>
            <a:ln cap="flat" cmpd="sng" w="952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21" name="Google Shape;2621;p70"/>
            <p:cNvSpPr/>
            <p:nvPr/>
          </p:nvSpPr>
          <p:spPr>
            <a:xfrm>
              <a:off x="4019100" y="25317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622" name="Google Shape;2622;p70"/>
            <p:cNvSpPr/>
            <p:nvPr/>
          </p:nvSpPr>
          <p:spPr>
            <a:xfrm>
              <a:off x="4762500" y="25317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7</a:t>
              </a:r>
              <a:endParaRPr/>
            </a:p>
          </p:txBody>
        </p:sp>
        <p:sp>
          <p:nvSpPr>
            <p:cNvPr id="2623" name="Google Shape;2623;p70"/>
            <p:cNvSpPr/>
            <p:nvPr/>
          </p:nvSpPr>
          <p:spPr>
            <a:xfrm>
              <a:off x="3656700" y="25317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1</a:t>
              </a:r>
              <a:endParaRPr/>
            </a:p>
          </p:txBody>
        </p:sp>
        <p:sp>
          <p:nvSpPr>
            <p:cNvPr id="2624" name="Google Shape;2624;p70"/>
            <p:cNvSpPr/>
            <p:nvPr/>
          </p:nvSpPr>
          <p:spPr>
            <a:xfrm>
              <a:off x="5124900" y="25317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625" name="Google Shape;2625;p70"/>
            <p:cNvSpPr/>
            <p:nvPr/>
          </p:nvSpPr>
          <p:spPr>
            <a:xfrm>
              <a:off x="4390800" y="25317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5</a:t>
              </a:r>
              <a:endParaRPr/>
            </a:p>
          </p:txBody>
        </p:sp>
        <p:cxnSp>
          <p:nvCxnSpPr>
            <p:cNvPr id="2626" name="Google Shape;2626;p70"/>
            <p:cNvCxnSpPr/>
            <p:nvPr/>
          </p:nvCxnSpPr>
          <p:spPr>
            <a:xfrm>
              <a:off x="4572000" y="2420125"/>
              <a:ext cx="0" cy="474000"/>
            </a:xfrm>
            <a:prstGeom prst="straightConnector1">
              <a:avLst/>
            </a:prstGeom>
            <a:noFill/>
            <a:ln cap="flat" cmpd="sng" w="952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27" name="Google Shape;2627;p70"/>
            <p:cNvSpPr/>
            <p:nvPr/>
          </p:nvSpPr>
          <p:spPr>
            <a:xfrm>
              <a:off x="6657525" y="25086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628" name="Google Shape;2628;p70"/>
            <p:cNvSpPr/>
            <p:nvPr/>
          </p:nvSpPr>
          <p:spPr>
            <a:xfrm>
              <a:off x="7400925" y="25086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7</a:t>
              </a:r>
              <a:endParaRPr/>
            </a:p>
          </p:txBody>
        </p:sp>
        <p:sp>
          <p:nvSpPr>
            <p:cNvPr id="2629" name="Google Shape;2629;p70"/>
            <p:cNvSpPr/>
            <p:nvPr/>
          </p:nvSpPr>
          <p:spPr>
            <a:xfrm>
              <a:off x="6295125" y="25086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1</a:t>
              </a:r>
              <a:endParaRPr/>
            </a:p>
          </p:txBody>
        </p:sp>
        <p:sp>
          <p:nvSpPr>
            <p:cNvPr id="2630" name="Google Shape;2630;p70"/>
            <p:cNvSpPr/>
            <p:nvPr/>
          </p:nvSpPr>
          <p:spPr>
            <a:xfrm>
              <a:off x="7763325" y="25086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631" name="Google Shape;2631;p70"/>
            <p:cNvSpPr/>
            <p:nvPr/>
          </p:nvSpPr>
          <p:spPr>
            <a:xfrm>
              <a:off x="7029225" y="2508638"/>
              <a:ext cx="362400" cy="250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5</a:t>
              </a:r>
              <a:endParaRPr/>
            </a:p>
          </p:txBody>
        </p:sp>
        <p:cxnSp>
          <p:nvCxnSpPr>
            <p:cNvPr id="2632" name="Google Shape;2632;p70"/>
            <p:cNvCxnSpPr/>
            <p:nvPr/>
          </p:nvCxnSpPr>
          <p:spPr>
            <a:xfrm>
              <a:off x="7582125" y="2397025"/>
              <a:ext cx="0" cy="474000"/>
            </a:xfrm>
            <a:prstGeom prst="straightConnector1">
              <a:avLst/>
            </a:prstGeom>
            <a:noFill/>
            <a:ln cap="flat" cmpd="sng" w="9525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33" name="Google Shape;2633;p70"/>
            <p:cNvSpPr txBox="1"/>
            <p:nvPr/>
          </p:nvSpPr>
          <p:spPr>
            <a:xfrm>
              <a:off x="551100" y="2016475"/>
              <a:ext cx="2552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If (val &lt; median) : Move Left</a:t>
              </a:r>
              <a:endParaRPr/>
            </a:p>
          </p:txBody>
        </p:sp>
        <p:sp>
          <p:nvSpPr>
            <p:cNvPr id="2634" name="Google Shape;2634;p70"/>
            <p:cNvSpPr txBox="1"/>
            <p:nvPr/>
          </p:nvSpPr>
          <p:spPr>
            <a:xfrm>
              <a:off x="3514650" y="2016475"/>
              <a:ext cx="211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If (val == median) : Stay</a:t>
              </a:r>
              <a:endParaRPr/>
            </a:p>
          </p:txBody>
        </p:sp>
        <p:sp>
          <p:nvSpPr>
            <p:cNvPr id="2635" name="Google Shape;2635;p70"/>
            <p:cNvSpPr txBox="1"/>
            <p:nvPr/>
          </p:nvSpPr>
          <p:spPr>
            <a:xfrm>
              <a:off x="5934075" y="1996825"/>
              <a:ext cx="2552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If (val &gt; median) : Move Right</a:t>
              </a:r>
              <a:endParaRPr/>
            </a:p>
          </p:txBody>
        </p:sp>
      </p:grpSp>
      <p:sp>
        <p:nvSpPr>
          <p:cNvPr id="2636" name="Google Shape;2636;p70"/>
          <p:cNvSpPr txBox="1"/>
          <p:nvPr/>
        </p:nvSpPr>
        <p:spPr>
          <a:xfrm>
            <a:off x="198675" y="3688300"/>
            <a:ext cx="5382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Time Complexity</a:t>
            </a:r>
            <a:r>
              <a:rPr b="1" lang="en"/>
              <a:t> </a:t>
            </a:r>
            <a:r>
              <a:rPr b="1" lang="en">
                <a:solidFill>
                  <a:srgbClr val="595959"/>
                </a:solidFill>
              </a:rPr>
              <a:t>:</a:t>
            </a:r>
            <a:r>
              <a:rPr b="1" lang="en"/>
              <a:t> </a:t>
            </a:r>
            <a:r>
              <a:rPr b="1" lang="en">
                <a:solidFill>
                  <a:srgbClr val="073763"/>
                </a:solidFill>
              </a:rPr>
              <a:t>O(1)</a:t>
            </a:r>
            <a:endParaRPr b="1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Memory Complexity :</a:t>
            </a:r>
            <a:r>
              <a:rPr b="1" lang="en"/>
              <a:t> </a:t>
            </a:r>
            <a:r>
              <a:rPr b="1" lang="en">
                <a:solidFill>
                  <a:srgbClr val="073763"/>
                </a:solidFill>
              </a:rPr>
              <a:t>O(n)</a:t>
            </a:r>
            <a:r>
              <a:rPr b="1" lang="en">
                <a:solidFill>
                  <a:srgbClr val="595959"/>
                </a:solidFill>
              </a:rPr>
              <a:t>, n - the number of possible values</a:t>
            </a:r>
            <a:endParaRPr b="1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0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Google Shape;2641;p71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2" name="Google Shape;2642;p71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3" name="Google Shape;264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4" name="Google Shape;2644;p71"/>
          <p:cNvSpPr txBox="1"/>
          <p:nvPr/>
        </p:nvSpPr>
        <p:spPr>
          <a:xfrm>
            <a:off x="2800350" y="151950"/>
            <a:ext cx="354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Performance Comparison</a:t>
            </a:r>
            <a:endParaRPr b="1" sz="2100">
              <a:solidFill>
                <a:srgbClr val="DD042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492325" y="125725"/>
            <a:ext cx="345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Networking - a way of life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175" y="260800"/>
            <a:ext cx="3456000" cy="1701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125" y="1030550"/>
            <a:ext cx="328225" cy="23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025" y="1163426"/>
            <a:ext cx="328225" cy="27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2975" y="1195126"/>
            <a:ext cx="328225" cy="3447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18"/>
          <p:cNvGrpSpPr/>
          <p:nvPr/>
        </p:nvGrpSpPr>
        <p:grpSpPr>
          <a:xfrm>
            <a:off x="244875" y="892563"/>
            <a:ext cx="3466150" cy="1374326"/>
            <a:chOff x="244875" y="892563"/>
            <a:chExt cx="3466150" cy="1374326"/>
          </a:xfrm>
        </p:grpSpPr>
        <p:pic>
          <p:nvPicPr>
            <p:cNvPr id="137" name="Google Shape;137;p1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320663" y="892563"/>
              <a:ext cx="1314575" cy="137432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8" name="Google Shape;138;p18"/>
            <p:cNvCxnSpPr/>
            <p:nvPr/>
          </p:nvCxnSpPr>
          <p:spPr>
            <a:xfrm>
              <a:off x="2635225" y="1574775"/>
              <a:ext cx="1075800" cy="9900"/>
            </a:xfrm>
            <a:prstGeom prst="straightConnector1">
              <a:avLst/>
            </a:prstGeom>
            <a:noFill/>
            <a:ln cap="flat" cmpd="sng" w="76200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18"/>
            <p:cNvCxnSpPr/>
            <p:nvPr/>
          </p:nvCxnSpPr>
          <p:spPr>
            <a:xfrm>
              <a:off x="244875" y="1574763"/>
              <a:ext cx="1075800" cy="9900"/>
            </a:xfrm>
            <a:prstGeom prst="straightConnector1">
              <a:avLst/>
            </a:prstGeom>
            <a:noFill/>
            <a:ln cap="flat" cmpd="sng" w="76200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8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72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0" name="Google Shape;2650;p72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1" name="Google Shape;265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2" name="Google Shape;2652;p72"/>
          <p:cNvSpPr txBox="1"/>
          <p:nvPr/>
        </p:nvSpPr>
        <p:spPr>
          <a:xfrm>
            <a:off x="2800350" y="151950"/>
            <a:ext cx="354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Performance Comparison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2653" name="Google Shape;2653;p72"/>
          <p:cNvGrpSpPr/>
          <p:nvPr/>
        </p:nvGrpSpPr>
        <p:grpSpPr>
          <a:xfrm>
            <a:off x="495300" y="752475"/>
            <a:ext cx="3554223" cy="831300"/>
            <a:chOff x="495300" y="752475"/>
            <a:chExt cx="3554223" cy="831300"/>
          </a:xfrm>
        </p:grpSpPr>
        <p:sp>
          <p:nvSpPr>
            <p:cNvPr id="2654" name="Google Shape;2654;p72"/>
            <p:cNvSpPr txBox="1"/>
            <p:nvPr/>
          </p:nvSpPr>
          <p:spPr>
            <a:xfrm>
              <a:off x="495300" y="752475"/>
              <a:ext cx="2667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In-Network Computing </a:t>
              </a:r>
              <a:endParaRPr b="1">
                <a:solidFill>
                  <a:srgbClr val="595959"/>
                </a:solidFill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End-Host Computing</a:t>
              </a:r>
              <a:endParaRPr b="1">
                <a:solidFill>
                  <a:srgbClr val="595959"/>
                </a:solidFill>
              </a:endParaRPr>
            </a:p>
          </p:txBody>
        </p:sp>
        <p:pic>
          <p:nvPicPr>
            <p:cNvPr id="2655" name="Google Shape;2655;p7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59035" y="752475"/>
              <a:ext cx="479500" cy="4495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6" name="Google Shape;2656;p7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35172" y="1169475"/>
              <a:ext cx="1414351" cy="414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0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p73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73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3" name="Google Shape;266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4" name="Google Shape;2664;p73"/>
          <p:cNvSpPr txBox="1"/>
          <p:nvPr/>
        </p:nvSpPr>
        <p:spPr>
          <a:xfrm>
            <a:off x="2800350" y="151950"/>
            <a:ext cx="354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Performance Comparison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2665" name="Google Shape;2665;p73"/>
          <p:cNvGrpSpPr/>
          <p:nvPr/>
        </p:nvGrpSpPr>
        <p:grpSpPr>
          <a:xfrm>
            <a:off x="495300" y="752475"/>
            <a:ext cx="3554223" cy="831300"/>
            <a:chOff x="495300" y="752475"/>
            <a:chExt cx="3554223" cy="831300"/>
          </a:xfrm>
        </p:grpSpPr>
        <p:sp>
          <p:nvSpPr>
            <p:cNvPr id="2666" name="Google Shape;2666;p73"/>
            <p:cNvSpPr txBox="1"/>
            <p:nvPr/>
          </p:nvSpPr>
          <p:spPr>
            <a:xfrm>
              <a:off x="495300" y="752475"/>
              <a:ext cx="2667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In-Network Computing </a:t>
              </a:r>
              <a:endParaRPr b="1">
                <a:solidFill>
                  <a:srgbClr val="595959"/>
                </a:solidFill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End-Host Computing</a:t>
              </a:r>
              <a:endParaRPr b="1">
                <a:solidFill>
                  <a:srgbClr val="595959"/>
                </a:solidFill>
              </a:endParaRPr>
            </a:p>
          </p:txBody>
        </p:sp>
        <p:pic>
          <p:nvPicPr>
            <p:cNvPr id="2667" name="Google Shape;2667;p7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59035" y="752475"/>
              <a:ext cx="479500" cy="4495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8" name="Google Shape;2668;p7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35172" y="1169475"/>
              <a:ext cx="1414351" cy="414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9" name="Google Shape;2669;p73"/>
          <p:cNvSpPr txBox="1"/>
          <p:nvPr/>
        </p:nvSpPr>
        <p:spPr>
          <a:xfrm>
            <a:off x="495300" y="1771650"/>
            <a:ext cx="32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</a:rPr>
              <a:t>Create / Remove a flow (Latency)</a:t>
            </a:r>
            <a:endParaRPr b="1" sz="1500">
              <a:solidFill>
                <a:srgbClr val="073763"/>
              </a:solidFill>
            </a:endParaRPr>
          </a:p>
        </p:txBody>
      </p:sp>
      <p:sp>
        <p:nvSpPr>
          <p:cNvPr id="2670" name="Google Shape;2670;p73"/>
          <p:cNvSpPr txBox="1"/>
          <p:nvPr/>
        </p:nvSpPr>
        <p:spPr>
          <a:xfrm>
            <a:off x="666750" y="2124075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P4</a:t>
            </a:r>
            <a:endParaRPr b="1">
              <a:solidFill>
                <a:srgbClr val="595959"/>
              </a:solidFill>
            </a:endParaRPr>
          </a:p>
        </p:txBody>
      </p:sp>
      <p:pic>
        <p:nvPicPr>
          <p:cNvPr id="2671" name="Google Shape;2671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6675" y="99138"/>
            <a:ext cx="2781072" cy="21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5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74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7" name="Google Shape;2677;p74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8" name="Google Shape;267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9" name="Google Shape;2679;p74"/>
          <p:cNvSpPr txBox="1"/>
          <p:nvPr/>
        </p:nvSpPr>
        <p:spPr>
          <a:xfrm>
            <a:off x="2800350" y="151950"/>
            <a:ext cx="354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Performance Comparison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2680" name="Google Shape;2680;p74"/>
          <p:cNvGrpSpPr/>
          <p:nvPr/>
        </p:nvGrpSpPr>
        <p:grpSpPr>
          <a:xfrm>
            <a:off x="495300" y="752475"/>
            <a:ext cx="3554223" cy="831300"/>
            <a:chOff x="495300" y="752475"/>
            <a:chExt cx="3554223" cy="831300"/>
          </a:xfrm>
        </p:grpSpPr>
        <p:sp>
          <p:nvSpPr>
            <p:cNvPr id="2681" name="Google Shape;2681;p74"/>
            <p:cNvSpPr txBox="1"/>
            <p:nvPr/>
          </p:nvSpPr>
          <p:spPr>
            <a:xfrm>
              <a:off x="495300" y="752475"/>
              <a:ext cx="2667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In-Network Computing </a:t>
              </a:r>
              <a:endParaRPr b="1">
                <a:solidFill>
                  <a:srgbClr val="595959"/>
                </a:solidFill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End-Host Computing</a:t>
              </a:r>
              <a:endParaRPr b="1">
                <a:solidFill>
                  <a:srgbClr val="595959"/>
                </a:solidFill>
              </a:endParaRPr>
            </a:p>
          </p:txBody>
        </p:sp>
        <p:pic>
          <p:nvPicPr>
            <p:cNvPr id="2682" name="Google Shape;2682;p7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59035" y="752475"/>
              <a:ext cx="479500" cy="4495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3" name="Google Shape;2683;p7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35172" y="1169475"/>
              <a:ext cx="1414351" cy="414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4" name="Google Shape;2684;p74"/>
          <p:cNvSpPr txBox="1"/>
          <p:nvPr/>
        </p:nvSpPr>
        <p:spPr>
          <a:xfrm>
            <a:off x="495300" y="1771650"/>
            <a:ext cx="32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</a:rPr>
              <a:t>Create / Remove a flow (Latency)</a:t>
            </a:r>
            <a:endParaRPr b="1" sz="1500">
              <a:solidFill>
                <a:srgbClr val="073763"/>
              </a:solidFill>
            </a:endParaRPr>
          </a:p>
        </p:txBody>
      </p:sp>
      <p:sp>
        <p:nvSpPr>
          <p:cNvPr id="2685" name="Google Shape;2685;p74"/>
          <p:cNvSpPr txBox="1"/>
          <p:nvPr/>
        </p:nvSpPr>
        <p:spPr>
          <a:xfrm>
            <a:off x="666750" y="2124075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P4</a:t>
            </a:r>
            <a:endParaRPr b="1">
              <a:solidFill>
                <a:srgbClr val="595959"/>
              </a:solidFill>
            </a:endParaRPr>
          </a:p>
        </p:txBody>
      </p:sp>
      <p:pic>
        <p:nvPicPr>
          <p:cNvPr id="2686" name="Google Shape;2686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6675" y="99138"/>
            <a:ext cx="2781072" cy="21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7" name="Google Shape;2687;p74"/>
          <p:cNvSpPr/>
          <p:nvPr/>
        </p:nvSpPr>
        <p:spPr>
          <a:xfrm>
            <a:off x="6483700" y="1648100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&lt;math xmlns=&quot;http://www.w3.org/1998/Math/MathML&quot;&gt;&lt;mfenced&gt;&lt;mrow&gt;&lt;munderover mathcolor=&quot;#0D01B0&quot;&gt;&lt;mo&gt;&amp;#x2211;&lt;/mo&gt;&lt;mrow&gt;&lt;mi&gt;i&lt;/mi&gt;&lt;mo&gt;=&lt;/mo&gt;&lt;mn&gt;1&lt;/mn&gt;&lt;/mrow&gt;&lt;mrow&gt;&lt;mi&gt;n&lt;/mi&gt;&lt;mo&gt;+&lt;/mo&gt;&lt;mn&gt;1&lt;/mn&gt;&lt;/mrow&gt;&lt;/munderover&gt;&lt;msub&gt;&lt;mi mathcolor=&quot;#0D01B0&quot;&gt;L&lt;/mi&gt;&lt;mi mathcolor=&quot;#0D01B0&quot;&gt;i&lt;/mi&gt;&lt;/msub&gt;&lt;mo&gt;+&lt;/mo&gt;&lt;munderover mathcolor=&quot;#0D01B0&quot;&gt;&lt;mo&gt;&amp;#x2211;&lt;/mo&gt;&lt;mrow&gt;&lt;mi&gt;i&lt;/mi&gt;&lt;mo&gt;=&lt;/mo&gt;&lt;mn&gt;1&lt;/mn&gt;&lt;/mrow&gt;&lt;mi&gt;n&lt;/mi&gt;&lt;/munderover&gt;&lt;msub&gt;&lt;mi mathcolor=&quot;#0D01B0&quot;&gt;S&lt;/mi&gt;&lt;mi mathcolor=&quot;#0D01B0&quot;&gt;i&lt;/mi&gt;&lt;/msub&gt;&lt;/mrow&gt;&lt;/mfenced&gt;&lt;/math&gt;" id="2688" name="Google Shape;2688;p74" title="open parentheses sum from i equals 1 to n plus 1 of L subscript i plus sum from i equals 1 to n of S subscript i close parenthese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8012" y="2133975"/>
            <a:ext cx="930743" cy="4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2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p75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p75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5" name="Google Shape;269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6" name="Google Shape;2696;p75"/>
          <p:cNvSpPr txBox="1"/>
          <p:nvPr/>
        </p:nvSpPr>
        <p:spPr>
          <a:xfrm>
            <a:off x="2800350" y="151950"/>
            <a:ext cx="354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Performance Comparison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2697" name="Google Shape;2697;p75"/>
          <p:cNvGrpSpPr/>
          <p:nvPr/>
        </p:nvGrpSpPr>
        <p:grpSpPr>
          <a:xfrm>
            <a:off x="495300" y="752475"/>
            <a:ext cx="3554223" cy="831300"/>
            <a:chOff x="495300" y="752475"/>
            <a:chExt cx="3554223" cy="831300"/>
          </a:xfrm>
        </p:grpSpPr>
        <p:sp>
          <p:nvSpPr>
            <p:cNvPr id="2698" name="Google Shape;2698;p75"/>
            <p:cNvSpPr txBox="1"/>
            <p:nvPr/>
          </p:nvSpPr>
          <p:spPr>
            <a:xfrm>
              <a:off x="495300" y="752475"/>
              <a:ext cx="2667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In-Network Computing </a:t>
              </a:r>
              <a:endParaRPr b="1">
                <a:solidFill>
                  <a:srgbClr val="595959"/>
                </a:solidFill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End-Host Computing</a:t>
              </a:r>
              <a:endParaRPr b="1">
                <a:solidFill>
                  <a:srgbClr val="595959"/>
                </a:solidFill>
              </a:endParaRPr>
            </a:p>
          </p:txBody>
        </p:sp>
        <p:pic>
          <p:nvPicPr>
            <p:cNvPr id="2699" name="Google Shape;2699;p7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59035" y="752475"/>
              <a:ext cx="479500" cy="4495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0" name="Google Shape;2700;p7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35172" y="1169475"/>
              <a:ext cx="1414351" cy="414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01" name="Google Shape;2701;p75"/>
          <p:cNvSpPr txBox="1"/>
          <p:nvPr/>
        </p:nvSpPr>
        <p:spPr>
          <a:xfrm>
            <a:off x="495300" y="1771650"/>
            <a:ext cx="32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</a:rPr>
              <a:t>Create / Remove a flow (Latency)</a:t>
            </a:r>
            <a:endParaRPr b="1" sz="1500">
              <a:solidFill>
                <a:srgbClr val="073763"/>
              </a:solidFill>
            </a:endParaRPr>
          </a:p>
        </p:txBody>
      </p:sp>
      <p:sp>
        <p:nvSpPr>
          <p:cNvPr id="2702" name="Google Shape;2702;p75"/>
          <p:cNvSpPr txBox="1"/>
          <p:nvPr/>
        </p:nvSpPr>
        <p:spPr>
          <a:xfrm>
            <a:off x="666750" y="2124075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P4</a:t>
            </a:r>
            <a:endParaRPr b="1">
              <a:solidFill>
                <a:srgbClr val="595959"/>
              </a:solidFill>
            </a:endParaRPr>
          </a:p>
        </p:txBody>
      </p:sp>
      <p:pic>
        <p:nvPicPr>
          <p:cNvPr id="2703" name="Google Shape;2703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6675" y="99138"/>
            <a:ext cx="2781072" cy="21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4" name="Google Shape;2704;p75"/>
          <p:cNvSpPr/>
          <p:nvPr/>
        </p:nvSpPr>
        <p:spPr>
          <a:xfrm>
            <a:off x="6483700" y="1648100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5" name="Google Shape;2705;p75"/>
          <p:cNvSpPr/>
          <p:nvPr/>
        </p:nvSpPr>
        <p:spPr>
          <a:xfrm rot="-5400000">
            <a:off x="7491100" y="1062525"/>
            <a:ext cx="11970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&lt;math xmlns=&quot;http://www.w3.org/1998/Math/MathML&quot;&gt;&lt;mfenced&gt;&lt;mrow&gt;&lt;munderover mathcolor=&quot;#0D01B0&quot;&gt;&lt;mo&gt;&amp;#x2211;&lt;/mo&gt;&lt;mrow&gt;&lt;mi&gt;i&lt;/mi&gt;&lt;mo&gt;=&lt;/mo&gt;&lt;mn&gt;1&lt;/mn&gt;&lt;/mrow&gt;&lt;mrow&gt;&lt;mi&gt;n&lt;/mi&gt;&lt;mo&gt;+&lt;/mo&gt;&lt;mn&gt;1&lt;/mn&gt;&lt;/mrow&gt;&lt;/munderover&gt;&lt;msub&gt;&lt;mi mathcolor=&quot;#0D01B0&quot;&gt;L&lt;/mi&gt;&lt;mi mathcolor=&quot;#0D01B0&quot;&gt;i&lt;/mi&gt;&lt;/msub&gt;&lt;mo&gt;+&lt;/mo&gt;&lt;munderover mathcolor=&quot;#0D01B0&quot;&gt;&lt;mo&gt;&amp;#x2211;&lt;/mo&gt;&lt;mrow&gt;&lt;mi&gt;i&lt;/mi&gt;&lt;mo&gt;=&lt;/mo&gt;&lt;mn&gt;1&lt;/mn&gt;&lt;/mrow&gt;&lt;mi&gt;n&lt;/mi&gt;&lt;/munderover&gt;&lt;msub&gt;&lt;mi mathcolor=&quot;#0D01B0&quot;&gt;S&lt;/mi&gt;&lt;mi mathcolor=&quot;#0D01B0&quot;&gt;i&lt;/mi&gt;&lt;/msub&gt;&lt;/mrow&gt;&lt;/mfenced&gt;&lt;/math&gt;" id="2706" name="Google Shape;2706;p75" title="open parentheses sum from i equals 1 to n plus 1 of L subscript i plus sum from i equals 1 to n of S subscript i close parenthese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8012" y="2133975"/>
            <a:ext cx="930743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o&gt;&amp;#xA0;&lt;/mo&gt;&lt;mo&gt;&amp;#xA0;&lt;/mo&gt;&lt;mo&gt;&amp;#xA0;&lt;/mo&gt;&lt;mo&gt;&amp;#xA0;&lt;/mo&gt;&lt;mo&gt;&amp;#xA0;&lt;/mo&gt;&lt;mo&gt;&amp;#xA0;&lt;/mo&gt;&lt;mfenced&gt;&lt;mrow&gt;&lt;munderover mathcolor=&quot;#C07100&quot;&gt;&lt;mo&gt;&amp;#x2211;&lt;/mo&gt;&lt;mrow&gt;&lt;mi&gt;i&lt;/mi&gt;&lt;mo&gt;&amp;#xA0;&lt;/mo&gt;&lt;mo&gt;=&lt;/mo&gt;&lt;mo&gt;&amp;#xA0;&lt;/mo&gt;&lt;mn&gt;1&lt;/mn&gt;&lt;/mrow&gt;&lt;mrow&gt;&lt;mi&gt;k&lt;/mi&gt;&lt;mo&gt;&amp;#xA0;&lt;/mo&gt;&lt;mo&gt;+&lt;/mo&gt;&lt;mo&gt;&amp;#xA0;&lt;/mo&gt;&lt;mn&gt;1&lt;/mn&gt;&lt;/mrow&gt;&lt;/munderover&gt;&lt;msub&gt;&lt;mi mathcolor=&quot;#C07100&quot;&gt;L&lt;/mi&gt;&lt;mrow mathcolor=&quot;#C07100&quot;&gt;&lt;mi&gt;c&lt;/mi&gt;&lt;mi&gt;i&lt;/mi&gt;&lt;/mrow&gt;&lt;/msub&gt;&lt;mo&gt;&amp;#xA0;&lt;/mo&gt;&lt;mo&gt;+&lt;/mo&gt;&lt;mo&gt;&amp;#x2009;&lt;/mo&gt;&lt;munderover mathcolor=&quot;#C07100&quot;&gt;&lt;mo&gt;&amp;#x2211;&lt;/mo&gt;&lt;mrow&gt;&lt;mi&gt;i&lt;/mi&gt;&lt;mo&gt;=&lt;/mo&gt;&lt;mn&gt;1&lt;/mn&gt;&lt;/mrow&gt;&lt;mi&gt;k&lt;/mi&gt;&lt;/munderover&gt;&lt;msub&gt;&lt;mi mathcolor=&quot;#C07100&quot;&gt;S&lt;/mi&gt;&lt;mrow mathcolor=&quot;#C07100&quot;&gt;&lt;mi&gt;c&lt;/mi&gt;&lt;mi&gt;i&lt;/mi&gt;&lt;/mrow&gt;&lt;/msub&gt;&lt;/mrow&gt;&lt;/mfenced&gt;&lt;/math&gt;" id="2707" name="Google Shape;2707;p75" title="plus space space space space space space space open parentheses sum from i space equals space 1 to k space plus space 1 of L subscript c i end subscript space plus thin space sum from i equals 1 to k of S subscript c i end subscript close parentheses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31425" y="2109779"/>
            <a:ext cx="1462028" cy="4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p76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3" name="Google Shape;2713;p76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4" name="Google Shape;271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5" name="Google Shape;2715;p76"/>
          <p:cNvSpPr txBox="1"/>
          <p:nvPr/>
        </p:nvSpPr>
        <p:spPr>
          <a:xfrm>
            <a:off x="2800350" y="151950"/>
            <a:ext cx="354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Performance Comparison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2716" name="Google Shape;2716;p76"/>
          <p:cNvGrpSpPr/>
          <p:nvPr/>
        </p:nvGrpSpPr>
        <p:grpSpPr>
          <a:xfrm>
            <a:off x="495300" y="752475"/>
            <a:ext cx="3554223" cy="831300"/>
            <a:chOff x="495300" y="752475"/>
            <a:chExt cx="3554223" cy="831300"/>
          </a:xfrm>
        </p:grpSpPr>
        <p:sp>
          <p:nvSpPr>
            <p:cNvPr id="2717" name="Google Shape;2717;p76"/>
            <p:cNvSpPr txBox="1"/>
            <p:nvPr/>
          </p:nvSpPr>
          <p:spPr>
            <a:xfrm>
              <a:off x="495300" y="752475"/>
              <a:ext cx="2667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In-Network Computing </a:t>
              </a:r>
              <a:endParaRPr b="1">
                <a:solidFill>
                  <a:srgbClr val="595959"/>
                </a:solidFill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End-Host Computing</a:t>
              </a:r>
              <a:endParaRPr b="1">
                <a:solidFill>
                  <a:srgbClr val="595959"/>
                </a:solidFill>
              </a:endParaRPr>
            </a:p>
          </p:txBody>
        </p:sp>
        <p:pic>
          <p:nvPicPr>
            <p:cNvPr id="2718" name="Google Shape;2718;p7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59035" y="752475"/>
              <a:ext cx="479500" cy="4495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9" name="Google Shape;2719;p7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35172" y="1169475"/>
              <a:ext cx="1414351" cy="414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20" name="Google Shape;2720;p76"/>
          <p:cNvSpPr txBox="1"/>
          <p:nvPr/>
        </p:nvSpPr>
        <p:spPr>
          <a:xfrm>
            <a:off x="495300" y="1771650"/>
            <a:ext cx="32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</a:rPr>
              <a:t>Create / Remove a flow (Latency)</a:t>
            </a:r>
            <a:endParaRPr b="1" sz="1500">
              <a:solidFill>
                <a:srgbClr val="073763"/>
              </a:solidFill>
            </a:endParaRPr>
          </a:p>
        </p:txBody>
      </p:sp>
      <p:sp>
        <p:nvSpPr>
          <p:cNvPr id="2721" name="Google Shape;2721;p76"/>
          <p:cNvSpPr txBox="1"/>
          <p:nvPr/>
        </p:nvSpPr>
        <p:spPr>
          <a:xfrm>
            <a:off x="666750" y="2124075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P4</a:t>
            </a:r>
            <a:endParaRPr b="1">
              <a:solidFill>
                <a:srgbClr val="595959"/>
              </a:solidFill>
            </a:endParaRPr>
          </a:p>
        </p:txBody>
      </p:sp>
      <p:pic>
        <p:nvPicPr>
          <p:cNvPr id="2722" name="Google Shape;2722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6675" y="99138"/>
            <a:ext cx="2781072" cy="21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3" name="Google Shape;2723;p76"/>
          <p:cNvSpPr/>
          <p:nvPr/>
        </p:nvSpPr>
        <p:spPr>
          <a:xfrm>
            <a:off x="6483700" y="1648100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4" name="Google Shape;2724;p76"/>
          <p:cNvSpPr/>
          <p:nvPr/>
        </p:nvSpPr>
        <p:spPr>
          <a:xfrm rot="-5400000">
            <a:off x="7491100" y="1062525"/>
            <a:ext cx="11970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76"/>
          <p:cNvSpPr/>
          <p:nvPr/>
        </p:nvSpPr>
        <p:spPr>
          <a:xfrm rot="5400000">
            <a:off x="8091750" y="1083650"/>
            <a:ext cx="11970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&lt;math xmlns=&quot;http://www.w3.org/1998/Math/MathML&quot;&gt;&lt;mo&gt;+&lt;/mo&gt;&lt;mo&gt;&amp;#xA0;&lt;/mo&gt;&lt;mo&gt;&amp;#xA0;&lt;/mo&gt;&lt;mo&gt;&amp;#xA0;&lt;/mo&gt;&lt;mo&gt;&amp;#xA0;&lt;/mo&gt;&lt;mo&gt;&amp;#xA0;&lt;/mo&gt;&lt;mo&gt;&amp;#xA0;&lt;/mo&gt;&lt;mo&gt;&amp;#xA0;&lt;/mo&gt;&lt;mfenced&gt;&lt;mrow&gt;&lt;munderover mathcolor=&quot;#C07100&quot;&gt;&lt;mo&gt;&amp;#x2211;&lt;/mo&gt;&lt;mrow&gt;&lt;mi&gt;i&lt;/mi&gt;&lt;mo&gt;&amp;#xA0;&lt;/mo&gt;&lt;mo&gt;=&lt;/mo&gt;&lt;mo&gt;&amp;#xA0;&lt;/mo&gt;&lt;mn&gt;1&lt;/mn&gt;&lt;/mrow&gt;&lt;mrow&gt;&lt;mi&gt;k&lt;/mi&gt;&lt;mo&gt;&amp;#xA0;&lt;/mo&gt;&lt;mo&gt;+&lt;/mo&gt;&lt;mo&gt;&amp;#xA0;&lt;/mo&gt;&lt;mn&gt;1&lt;/mn&gt;&lt;/mrow&gt;&lt;/munderover&gt;&lt;msub&gt;&lt;mi mathcolor=&quot;#C07100&quot;&gt;L&lt;/mi&gt;&lt;mrow mathcolor=&quot;#C07100&quot;&gt;&lt;mi&gt;c&lt;/mi&gt;&lt;mi&gt;i&lt;/mi&gt;&lt;/mrow&gt;&lt;/msub&gt;&lt;mo&gt;&amp;#xA0;&lt;/mo&gt;&lt;mo&gt;+&lt;/mo&gt;&lt;mo&gt;&amp;#x2009;&lt;/mo&gt;&lt;munderover mathcolor=&quot;#C07100&quot;&gt;&lt;mo&gt;&amp;#x2211;&lt;/mo&gt;&lt;mrow&gt;&lt;mi&gt;i&lt;/mi&gt;&lt;mo&gt;=&lt;/mo&gt;&lt;mn&gt;1&lt;/mn&gt;&lt;/mrow&gt;&lt;mi&gt;k&lt;/mi&gt;&lt;/munderover&gt;&lt;msub&gt;&lt;mi mathcolor=&quot;#C07100&quot;&gt;S&lt;/mi&gt;&lt;mrow mathcolor=&quot;#C07100&quot;&gt;&lt;mi&gt;c&lt;/mi&gt;&lt;mi&gt;i&lt;/mi&gt;&lt;/mrow&gt;&lt;/msub&gt;&lt;/mrow&gt;&lt;/mfenced&gt;&lt;/math&gt;" id="2726" name="Google Shape;2726;p76" title="plus space space space space space space space open parentheses sum from i space equals space 1 to k space plus space 1 of L subscript c i end subscript space plus thin space sum from i equals 1 to k of S subscript c i end subscript close parenthese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31425" y="2109779"/>
            <a:ext cx="1462028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c&lt;/mi&gt;&lt;mi&gt;o&lt;/mi&gt;&lt;mi&gt;n&lt;/mi&gt;&lt;mi&gt;t&lt;/mi&gt;&lt;mi&gt;r&lt;/mi&gt;&lt;mi&gt;o&lt;/mi&gt;&lt;mi&gt;l&lt;/mi&gt;&lt;mi&gt;l&lt;/mi&gt;&lt;mi&gt;e&lt;/mi&gt;&lt;mi&gt;r&lt;/mi&gt;&lt;/mrow&gt;&lt;/msub&gt;&lt;/math&gt;" id="2727" name="Google Shape;2727;p76" title="plus T subscript c o n t r o l l e r end subscript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56753" y="2262941"/>
            <a:ext cx="611400" cy="1432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D01B0&quot;&gt;&lt;mo&gt;&amp;#x2211;&lt;/mo&gt;&lt;mrow&gt;&lt;mi&gt;i&lt;/mi&gt;&lt;mo&gt;=&lt;/mo&gt;&lt;mn&gt;1&lt;/mn&gt;&lt;/mrow&gt;&lt;mrow&gt;&lt;mi&gt;n&lt;/mi&gt;&lt;mo&gt;+&lt;/mo&gt;&lt;mn&gt;1&lt;/mn&gt;&lt;/mrow&gt;&lt;/munderover&gt;&lt;msub&gt;&lt;mi mathcolor=&quot;#0D01B0&quot;&gt;L&lt;/mi&gt;&lt;mi mathcolor=&quot;#0D01B0&quot;&gt;i&lt;/mi&gt;&lt;/msub&gt;&lt;mo&gt;+&lt;/mo&gt;&lt;munderover mathcolor=&quot;#0D01B0&quot;&gt;&lt;mo&gt;&amp;#x2211;&lt;/mo&gt;&lt;mrow&gt;&lt;mi&gt;i&lt;/mi&gt;&lt;mo&gt;=&lt;/mo&gt;&lt;mn&gt;1&lt;/mn&gt;&lt;/mrow&gt;&lt;mi&gt;n&lt;/mi&gt;&lt;/munderover&gt;&lt;msub&gt;&lt;mi mathcolor=&quot;#0D01B0&quot;&gt;S&lt;/mi&gt;&lt;mi mathcolor=&quot;#0D01B0&quot;&gt;i&lt;/mi&gt;&lt;/msub&gt;&lt;/mrow&gt;&lt;/mfenced&gt;&lt;/math&gt;" id="2728" name="Google Shape;2728;p76" title="open parentheses sum from i equals 1 to n plus 1 of L subscript i plus sum from i equals 1 to n of S subscript i close parentheses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48012" y="2133975"/>
            <a:ext cx="930743" cy="4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9" name="Google Shape;2729;p76"/>
          <p:cNvSpPr txBox="1"/>
          <p:nvPr/>
        </p:nvSpPr>
        <p:spPr>
          <a:xfrm>
            <a:off x="2625750" y="21586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2</a:t>
            </a:r>
            <a:endParaRPr>
              <a:solidFill>
                <a:srgbClr val="BF9000"/>
              </a:solidFill>
            </a:endParaRPr>
          </a:p>
        </p:txBody>
      </p:sp>
      <p:pic>
        <p:nvPicPr>
          <p:cNvPr descr="&lt;math xmlns=&quot;http://www.w3.org/1998/Math/MathML&quot;&gt;&lt;mo&gt;+&lt;/mo&gt;&lt;mo&gt;&amp;#xA0;&lt;/mo&gt;&lt;msub&gt;&lt;mi&gt;T&lt;/mi&gt;&lt;mrow&gt;&lt;mi&gt;P&lt;/mi&gt;&lt;mn&gt;4&lt;/mn&gt;&lt;mi&gt;O&lt;/mi&gt;&lt;mi&gt;S&lt;/mi&gt;&lt;/mrow&gt;&lt;/msub&gt;&lt;/math&gt;" id="2730" name="Google Shape;2730;p76" title="plus space T subscript P 4 O S end subscript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31450" y="2262949"/>
            <a:ext cx="488046" cy="1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4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p77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6" name="Google Shape;2736;p77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7" name="Google Shape;273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8" name="Google Shape;2738;p77"/>
          <p:cNvSpPr txBox="1"/>
          <p:nvPr/>
        </p:nvSpPr>
        <p:spPr>
          <a:xfrm>
            <a:off x="2800350" y="151950"/>
            <a:ext cx="354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Performance Comparison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2739" name="Google Shape;2739;p77"/>
          <p:cNvGrpSpPr/>
          <p:nvPr/>
        </p:nvGrpSpPr>
        <p:grpSpPr>
          <a:xfrm>
            <a:off x="495300" y="752475"/>
            <a:ext cx="3554223" cy="831300"/>
            <a:chOff x="495300" y="752475"/>
            <a:chExt cx="3554223" cy="831300"/>
          </a:xfrm>
        </p:grpSpPr>
        <p:sp>
          <p:nvSpPr>
            <p:cNvPr id="2740" name="Google Shape;2740;p77"/>
            <p:cNvSpPr txBox="1"/>
            <p:nvPr/>
          </p:nvSpPr>
          <p:spPr>
            <a:xfrm>
              <a:off x="495300" y="752475"/>
              <a:ext cx="2667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In-Network Computing </a:t>
              </a:r>
              <a:endParaRPr b="1">
                <a:solidFill>
                  <a:srgbClr val="595959"/>
                </a:solidFill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End-Host Computing</a:t>
              </a:r>
              <a:endParaRPr b="1">
                <a:solidFill>
                  <a:srgbClr val="595959"/>
                </a:solidFill>
              </a:endParaRPr>
            </a:p>
          </p:txBody>
        </p:sp>
        <p:pic>
          <p:nvPicPr>
            <p:cNvPr id="2741" name="Google Shape;2741;p7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59035" y="752475"/>
              <a:ext cx="479500" cy="4495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2" name="Google Shape;2742;p7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35172" y="1169475"/>
              <a:ext cx="1414351" cy="414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43" name="Google Shape;2743;p77"/>
          <p:cNvSpPr txBox="1"/>
          <p:nvPr/>
        </p:nvSpPr>
        <p:spPr>
          <a:xfrm>
            <a:off x="495300" y="1771650"/>
            <a:ext cx="32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</a:rPr>
              <a:t>Create / Remove a flow (Latency)</a:t>
            </a:r>
            <a:endParaRPr b="1" sz="1500">
              <a:solidFill>
                <a:srgbClr val="073763"/>
              </a:solidFill>
            </a:endParaRPr>
          </a:p>
        </p:txBody>
      </p:sp>
      <p:sp>
        <p:nvSpPr>
          <p:cNvPr id="2744" name="Google Shape;2744;p77"/>
          <p:cNvSpPr txBox="1"/>
          <p:nvPr/>
        </p:nvSpPr>
        <p:spPr>
          <a:xfrm>
            <a:off x="666750" y="2124075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P4</a:t>
            </a:r>
            <a:endParaRPr b="1">
              <a:solidFill>
                <a:srgbClr val="595959"/>
              </a:solidFill>
            </a:endParaRPr>
          </a:p>
        </p:txBody>
      </p:sp>
      <p:pic>
        <p:nvPicPr>
          <p:cNvPr id="2745" name="Google Shape;2745;p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6675" y="99138"/>
            <a:ext cx="2781072" cy="21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6" name="Google Shape;2746;p77"/>
          <p:cNvSpPr/>
          <p:nvPr/>
        </p:nvSpPr>
        <p:spPr>
          <a:xfrm>
            <a:off x="6483700" y="1648100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7" name="Google Shape;2747;p77"/>
          <p:cNvSpPr/>
          <p:nvPr/>
        </p:nvSpPr>
        <p:spPr>
          <a:xfrm rot="-5400000">
            <a:off x="7491100" y="1062525"/>
            <a:ext cx="11970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8" name="Google Shape;2748;p77"/>
          <p:cNvSpPr/>
          <p:nvPr/>
        </p:nvSpPr>
        <p:spPr>
          <a:xfrm rot="5400000">
            <a:off x="8091750" y="1083650"/>
            <a:ext cx="11970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9" name="Google Shape;2749;p77"/>
          <p:cNvSpPr/>
          <p:nvPr/>
        </p:nvSpPr>
        <p:spPr>
          <a:xfrm rot="5400000">
            <a:off x="7904050" y="1250475"/>
            <a:ext cx="17955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0" name="Google Shape;2750;p77"/>
          <p:cNvSpPr/>
          <p:nvPr/>
        </p:nvSpPr>
        <p:spPr>
          <a:xfrm rot="10800000">
            <a:off x="6492900" y="2182275"/>
            <a:ext cx="22533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&lt;math xmlns=&quot;http://www.w3.org/1998/Math/MathML&quot;&gt;&lt;mo&gt;+&lt;/mo&gt;&lt;mo&gt;&amp;#xA0;&lt;/mo&gt;&lt;mo&gt;&amp;#xA0;&lt;/mo&gt;&lt;mo&gt;&amp;#xA0;&lt;/mo&gt;&lt;mo&gt;&amp;#xA0;&lt;/mo&gt;&lt;mo&gt;&amp;#xA0;&lt;/mo&gt;&lt;mo&gt;&amp;#xA0;&lt;/mo&gt;&lt;mo&gt;&amp;#xA0;&lt;/mo&gt;&lt;mfenced&gt;&lt;mrow&gt;&lt;munderover mathcolor=&quot;#C07100&quot;&gt;&lt;mo&gt;&amp;#x2211;&lt;/mo&gt;&lt;mrow&gt;&lt;mi&gt;i&lt;/mi&gt;&lt;mo&gt;&amp;#xA0;&lt;/mo&gt;&lt;mo&gt;=&lt;/mo&gt;&lt;mo&gt;&amp;#xA0;&lt;/mo&gt;&lt;mn&gt;1&lt;/mn&gt;&lt;/mrow&gt;&lt;mrow&gt;&lt;mi&gt;k&lt;/mi&gt;&lt;mo&gt;&amp;#xA0;&lt;/mo&gt;&lt;mo&gt;+&lt;/mo&gt;&lt;mo&gt;&amp;#xA0;&lt;/mo&gt;&lt;mn&gt;1&lt;/mn&gt;&lt;/mrow&gt;&lt;/munderover&gt;&lt;msub&gt;&lt;mi mathcolor=&quot;#C07100&quot;&gt;L&lt;/mi&gt;&lt;mrow mathcolor=&quot;#C07100&quot;&gt;&lt;mi&gt;c&lt;/mi&gt;&lt;mi&gt;i&lt;/mi&gt;&lt;/mrow&gt;&lt;/msub&gt;&lt;mo&gt;&amp;#xA0;&lt;/mo&gt;&lt;mo&gt;+&lt;/mo&gt;&lt;mo&gt;&amp;#x2009;&lt;/mo&gt;&lt;munderover mathcolor=&quot;#C07100&quot;&gt;&lt;mo&gt;&amp;#x2211;&lt;/mo&gt;&lt;mrow&gt;&lt;mi&gt;i&lt;/mi&gt;&lt;mo&gt;=&lt;/mo&gt;&lt;mn&gt;1&lt;/mn&gt;&lt;/mrow&gt;&lt;mi&gt;k&lt;/mi&gt;&lt;/munderover&gt;&lt;msub&gt;&lt;mi mathcolor=&quot;#C07100&quot;&gt;S&lt;/mi&gt;&lt;mrow mathcolor=&quot;#C07100&quot;&gt;&lt;mi&gt;c&lt;/mi&gt;&lt;mi&gt;i&lt;/mi&gt;&lt;/mrow&gt;&lt;/msub&gt;&lt;/mrow&gt;&lt;/mfenced&gt;&lt;/math&gt;" id="2751" name="Google Shape;2751;p77" title="plus space space space space space space space open parentheses sum from i space equals space 1 to k space plus space 1 of L subscript c i end subscript space plus thin space sum from i equals 1 to k of S subscript c i end subscript close parenthese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31425" y="2109779"/>
            <a:ext cx="1462028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c&lt;/mi&gt;&lt;mi&gt;o&lt;/mi&gt;&lt;mi&gt;n&lt;/mi&gt;&lt;mi&gt;t&lt;/mi&gt;&lt;mi&gt;r&lt;/mi&gt;&lt;mi&gt;o&lt;/mi&gt;&lt;mi&gt;l&lt;/mi&gt;&lt;mi&gt;l&lt;/mi&gt;&lt;mi&gt;e&lt;/mi&gt;&lt;mi&gt;r&lt;/mi&gt;&lt;/mrow&gt;&lt;/msub&gt;&lt;/math&gt;" id="2752" name="Google Shape;2752;p77" title="plus T subscript c o n t r o l l e r end subscript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56753" y="2262941"/>
            <a:ext cx="611400" cy="1432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sub&gt;&lt;mi&gt;T&lt;/mi&gt;&lt;mrow&gt;&lt;mi&gt;P&lt;/mi&gt;&lt;mn&gt;4&lt;/mn&gt;&lt;mi&gt;O&lt;/mi&gt;&lt;mi&gt;S&lt;/mi&gt;&lt;/mrow&gt;&lt;/msub&gt;&lt;/math&gt;" id="2753" name="Google Shape;2753;p77" title="plus space T subscript P 4 O S end subscript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31450" y="2262949"/>
            <a:ext cx="488046" cy="14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D01B0&quot;&gt;&lt;mo&gt;&amp;#x2211;&lt;/mo&gt;&lt;mrow&gt;&lt;mi&gt;i&lt;/mi&gt;&lt;mo&gt;=&lt;/mo&gt;&lt;mn&gt;1&lt;/mn&gt;&lt;/mrow&gt;&lt;mrow&gt;&lt;mi&gt;n&lt;/mi&gt;&lt;mo&gt;+&lt;/mo&gt;&lt;mn&gt;1&lt;/mn&gt;&lt;/mrow&gt;&lt;/munderover&gt;&lt;msub&gt;&lt;mi mathcolor=&quot;#0D01B0&quot;&gt;L&lt;/mi&gt;&lt;mi mathcolor=&quot;#0D01B0&quot;&gt;i&lt;/mi&gt;&lt;/msub&gt;&lt;mo&gt;+&lt;/mo&gt;&lt;munderover mathcolor=&quot;#0D01B0&quot;&gt;&lt;mo&gt;&amp;#x2211;&lt;/mo&gt;&lt;mrow&gt;&lt;mi&gt;i&lt;/mi&gt;&lt;mo&gt;=&lt;/mo&gt;&lt;mn&gt;1&lt;/mn&gt;&lt;/mrow&gt;&lt;mi&gt;n&lt;/mi&gt;&lt;/munderover&gt;&lt;msub&gt;&lt;mi mathcolor=&quot;#0D01B0&quot;&gt;S&lt;/mi&gt;&lt;mi mathcolor=&quot;#0D01B0&quot;&gt;i&lt;/mi&gt;&lt;/msub&gt;&lt;/mrow&gt;&lt;/mfenced&gt;&lt;/math&gt;" id="2754" name="Google Shape;2754;p77" title="open parentheses sum from i equals 1 to n plus 1 of L subscript i plus sum from i equals 1 to n of S subscript i close parentheses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48012" y="2133975"/>
            <a:ext cx="930743" cy="4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5" name="Google Shape;2755;p77"/>
          <p:cNvSpPr txBox="1"/>
          <p:nvPr/>
        </p:nvSpPr>
        <p:spPr>
          <a:xfrm>
            <a:off x="2625750" y="21586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3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2756" name="Google Shape;2756;p77"/>
          <p:cNvSpPr txBox="1"/>
          <p:nvPr/>
        </p:nvSpPr>
        <p:spPr>
          <a:xfrm>
            <a:off x="1325425" y="21586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0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p78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2" name="Google Shape;2762;p78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3" name="Google Shape;276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4" name="Google Shape;2764;p78"/>
          <p:cNvSpPr txBox="1"/>
          <p:nvPr/>
        </p:nvSpPr>
        <p:spPr>
          <a:xfrm>
            <a:off x="2800350" y="151950"/>
            <a:ext cx="354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Performance Comparison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2765" name="Google Shape;2765;p78"/>
          <p:cNvGrpSpPr/>
          <p:nvPr/>
        </p:nvGrpSpPr>
        <p:grpSpPr>
          <a:xfrm>
            <a:off x="495300" y="752475"/>
            <a:ext cx="3554223" cy="831300"/>
            <a:chOff x="495300" y="752475"/>
            <a:chExt cx="3554223" cy="831300"/>
          </a:xfrm>
        </p:grpSpPr>
        <p:sp>
          <p:nvSpPr>
            <p:cNvPr id="2766" name="Google Shape;2766;p78"/>
            <p:cNvSpPr txBox="1"/>
            <p:nvPr/>
          </p:nvSpPr>
          <p:spPr>
            <a:xfrm>
              <a:off x="495300" y="752475"/>
              <a:ext cx="2667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In-Network Computing </a:t>
              </a:r>
              <a:endParaRPr b="1">
                <a:solidFill>
                  <a:srgbClr val="595959"/>
                </a:solidFill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End-Host Computing</a:t>
              </a:r>
              <a:endParaRPr b="1">
                <a:solidFill>
                  <a:srgbClr val="595959"/>
                </a:solidFill>
              </a:endParaRPr>
            </a:p>
          </p:txBody>
        </p:sp>
        <p:pic>
          <p:nvPicPr>
            <p:cNvPr id="2767" name="Google Shape;2767;p7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59035" y="752475"/>
              <a:ext cx="479500" cy="4495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8" name="Google Shape;2768;p7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35172" y="1169475"/>
              <a:ext cx="1414351" cy="414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9" name="Google Shape;2769;p78"/>
          <p:cNvSpPr txBox="1"/>
          <p:nvPr/>
        </p:nvSpPr>
        <p:spPr>
          <a:xfrm>
            <a:off x="495300" y="1771650"/>
            <a:ext cx="32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</a:rPr>
              <a:t>Create / Remove a flow (Latency)</a:t>
            </a:r>
            <a:endParaRPr b="1" sz="1500">
              <a:solidFill>
                <a:srgbClr val="073763"/>
              </a:solidFill>
            </a:endParaRPr>
          </a:p>
        </p:txBody>
      </p:sp>
      <p:sp>
        <p:nvSpPr>
          <p:cNvPr id="2770" name="Google Shape;2770;p78"/>
          <p:cNvSpPr txBox="1"/>
          <p:nvPr/>
        </p:nvSpPr>
        <p:spPr>
          <a:xfrm>
            <a:off x="666750" y="2124075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P4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771" name="Google Shape;2771;p78"/>
          <p:cNvSpPr txBox="1"/>
          <p:nvPr/>
        </p:nvSpPr>
        <p:spPr>
          <a:xfrm>
            <a:off x="571500" y="2668088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DPDK</a:t>
            </a:r>
            <a:endParaRPr b="1">
              <a:solidFill>
                <a:srgbClr val="595959"/>
              </a:solidFill>
            </a:endParaRPr>
          </a:p>
        </p:txBody>
      </p:sp>
      <p:pic>
        <p:nvPicPr>
          <p:cNvPr id="2772" name="Google Shape;2772;p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6675" y="99138"/>
            <a:ext cx="2781072" cy="21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3" name="Google Shape;2773;p78"/>
          <p:cNvSpPr/>
          <p:nvPr/>
        </p:nvSpPr>
        <p:spPr>
          <a:xfrm>
            <a:off x="6483700" y="1648100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4" name="Google Shape;2774;p78"/>
          <p:cNvSpPr/>
          <p:nvPr/>
        </p:nvSpPr>
        <p:spPr>
          <a:xfrm rot="-5400000">
            <a:off x="7491100" y="1062525"/>
            <a:ext cx="11970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5" name="Google Shape;2775;p78"/>
          <p:cNvSpPr/>
          <p:nvPr/>
        </p:nvSpPr>
        <p:spPr>
          <a:xfrm rot="5400000">
            <a:off x="8091750" y="1083650"/>
            <a:ext cx="11970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6" name="Google Shape;2776;p78"/>
          <p:cNvSpPr/>
          <p:nvPr/>
        </p:nvSpPr>
        <p:spPr>
          <a:xfrm rot="5400000">
            <a:off x="7904050" y="1250475"/>
            <a:ext cx="17955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7" name="Google Shape;2777;p78"/>
          <p:cNvSpPr/>
          <p:nvPr/>
        </p:nvSpPr>
        <p:spPr>
          <a:xfrm rot="10800000">
            <a:off x="6492900" y="2182275"/>
            <a:ext cx="22533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8" name="Google Shape;2778;p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7602" y="3067501"/>
            <a:ext cx="4221627" cy="71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o&gt;&amp;#xA0;&lt;/mo&gt;&lt;mo&gt;&amp;#xA0;&lt;/mo&gt;&lt;mo&gt;&amp;#xA0;&lt;/mo&gt;&lt;mo&gt;&amp;#xA0;&lt;/mo&gt;&lt;mo&gt;&amp;#xA0;&lt;/mo&gt;&lt;mo&gt;&amp;#xA0;&lt;/mo&gt;&lt;mfenced&gt;&lt;mrow&gt;&lt;munderover mathcolor=&quot;#C07100&quot;&gt;&lt;mo&gt;&amp;#x2211;&lt;/mo&gt;&lt;mrow&gt;&lt;mi&gt;i&lt;/mi&gt;&lt;mo&gt;&amp;#xA0;&lt;/mo&gt;&lt;mo&gt;=&lt;/mo&gt;&lt;mo&gt;&amp;#xA0;&lt;/mo&gt;&lt;mn&gt;1&lt;/mn&gt;&lt;/mrow&gt;&lt;mrow&gt;&lt;mi&gt;k&lt;/mi&gt;&lt;mo&gt;&amp;#xA0;&lt;/mo&gt;&lt;mo&gt;+&lt;/mo&gt;&lt;mo&gt;&amp;#xA0;&lt;/mo&gt;&lt;mn&gt;1&lt;/mn&gt;&lt;/mrow&gt;&lt;/munderover&gt;&lt;msub&gt;&lt;mi mathcolor=&quot;#C07100&quot;&gt;L&lt;/mi&gt;&lt;mrow mathcolor=&quot;#C07100&quot;&gt;&lt;mi&gt;c&lt;/mi&gt;&lt;mi&gt;i&lt;/mi&gt;&lt;/mrow&gt;&lt;/msub&gt;&lt;mo&gt;&amp;#xA0;&lt;/mo&gt;&lt;mo&gt;+&lt;/mo&gt;&lt;mo&gt;&amp;#x2009;&lt;/mo&gt;&lt;munderover mathcolor=&quot;#C07100&quot;&gt;&lt;mo&gt;&amp;#x2211;&lt;/mo&gt;&lt;mrow&gt;&lt;mi&gt;i&lt;/mi&gt;&lt;mo&gt;=&lt;/mo&gt;&lt;mn&gt;1&lt;/mn&gt;&lt;/mrow&gt;&lt;mi&gt;k&lt;/mi&gt;&lt;/munderover&gt;&lt;msub&gt;&lt;mi mathcolor=&quot;#C07100&quot;&gt;S&lt;/mi&gt;&lt;mrow mathcolor=&quot;#C07100&quot;&gt;&lt;mi&gt;c&lt;/mi&gt;&lt;mi&gt;i&lt;/mi&gt;&lt;/mrow&gt;&lt;/msub&gt;&lt;/mrow&gt;&lt;/mfenced&gt;&lt;/math&gt;" id="2779" name="Google Shape;2779;p78" title="plus space space space space space space space open parentheses sum from i space equals space 1 to k space plus space 1 of L subscript c i end subscript space plus thin space sum from i equals 1 to k of S subscript c i end subscript close parentheses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31425" y="2109779"/>
            <a:ext cx="1462028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c&lt;/mi&gt;&lt;mi&gt;o&lt;/mi&gt;&lt;mi&gt;n&lt;/mi&gt;&lt;mi&gt;t&lt;/mi&gt;&lt;mi&gt;r&lt;/mi&gt;&lt;mi&gt;o&lt;/mi&gt;&lt;mi&gt;l&lt;/mi&gt;&lt;mi&gt;l&lt;/mi&gt;&lt;mi&gt;e&lt;/mi&gt;&lt;mi&gt;r&lt;/mi&gt;&lt;/mrow&gt;&lt;/msub&gt;&lt;/math&gt;" id="2780" name="Google Shape;2780;p78" title="plus T subscript c o n t r o l l e r end subscript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56753" y="2262941"/>
            <a:ext cx="611400" cy="1432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sub&gt;&lt;mi&gt;T&lt;/mi&gt;&lt;mrow&gt;&lt;mi&gt;P&lt;/mi&gt;&lt;mn&gt;4&lt;/mn&gt;&lt;mi&gt;O&lt;/mi&gt;&lt;mi&gt;S&lt;/mi&gt;&lt;/mrow&gt;&lt;/msub&gt;&lt;/math&gt;" id="2781" name="Google Shape;2781;p78" title="plus space T subscript P 4 O S end subscript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31450" y="2262949"/>
            <a:ext cx="488046" cy="14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D01B0&quot;&gt;&lt;mo&gt;&amp;#x2211;&lt;/mo&gt;&lt;mrow&gt;&lt;mi&gt;i&lt;/mi&gt;&lt;mo&gt;=&lt;/mo&gt;&lt;mn&gt;1&lt;/mn&gt;&lt;/mrow&gt;&lt;mrow&gt;&lt;mi&gt;n&lt;/mi&gt;&lt;mo&gt;+&lt;/mo&gt;&lt;mn&gt;1&lt;/mn&gt;&lt;/mrow&gt;&lt;/munderover&gt;&lt;msub&gt;&lt;mi mathcolor=&quot;#0D01B0&quot;&gt;L&lt;/mi&gt;&lt;mi mathcolor=&quot;#0D01B0&quot;&gt;i&lt;/mi&gt;&lt;/msub&gt;&lt;mo&gt;+&lt;/mo&gt;&lt;munderover mathcolor=&quot;#0D01B0&quot;&gt;&lt;mo&gt;&amp;#x2211;&lt;/mo&gt;&lt;mrow&gt;&lt;mi&gt;i&lt;/mi&gt;&lt;mo&gt;=&lt;/mo&gt;&lt;mn&gt;1&lt;/mn&gt;&lt;/mrow&gt;&lt;mi&gt;n&lt;/mi&gt;&lt;/munderover&gt;&lt;msub&gt;&lt;mi mathcolor=&quot;#0D01B0&quot;&gt;S&lt;/mi&gt;&lt;mi mathcolor=&quot;#0D01B0&quot;&gt;i&lt;/mi&gt;&lt;/msub&gt;&lt;/mrow&gt;&lt;/mfenced&gt;&lt;/math&gt;" id="2782" name="Google Shape;2782;p78" title="open parentheses sum from i equals 1 to n plus 1 of L subscript i plus sum from i equals 1 to n of S subscript i close parentheses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48012" y="2133975"/>
            <a:ext cx="930743" cy="4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3" name="Google Shape;2783;p78"/>
          <p:cNvSpPr txBox="1"/>
          <p:nvPr/>
        </p:nvSpPr>
        <p:spPr>
          <a:xfrm>
            <a:off x="2625750" y="21586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3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2784" name="Google Shape;2784;p78"/>
          <p:cNvSpPr txBox="1"/>
          <p:nvPr/>
        </p:nvSpPr>
        <p:spPr>
          <a:xfrm>
            <a:off x="1325425" y="21586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8" name="Shape 2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9" name="Google Shape;2789;p79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0" name="Google Shape;2790;p79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1" name="Google Shape;279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2" name="Google Shape;2792;p79"/>
          <p:cNvSpPr txBox="1"/>
          <p:nvPr/>
        </p:nvSpPr>
        <p:spPr>
          <a:xfrm>
            <a:off x="2800350" y="151950"/>
            <a:ext cx="354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Performance Comparison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2793" name="Google Shape;2793;p79"/>
          <p:cNvGrpSpPr/>
          <p:nvPr/>
        </p:nvGrpSpPr>
        <p:grpSpPr>
          <a:xfrm>
            <a:off x="495300" y="752475"/>
            <a:ext cx="3554223" cy="831300"/>
            <a:chOff x="495300" y="752475"/>
            <a:chExt cx="3554223" cy="831300"/>
          </a:xfrm>
        </p:grpSpPr>
        <p:sp>
          <p:nvSpPr>
            <p:cNvPr id="2794" name="Google Shape;2794;p79"/>
            <p:cNvSpPr txBox="1"/>
            <p:nvPr/>
          </p:nvSpPr>
          <p:spPr>
            <a:xfrm>
              <a:off x="495300" y="752475"/>
              <a:ext cx="2667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In-Network Computing </a:t>
              </a:r>
              <a:endParaRPr b="1">
                <a:solidFill>
                  <a:srgbClr val="595959"/>
                </a:solidFill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End-Host Computing</a:t>
              </a:r>
              <a:endParaRPr b="1">
                <a:solidFill>
                  <a:srgbClr val="595959"/>
                </a:solidFill>
              </a:endParaRPr>
            </a:p>
          </p:txBody>
        </p:sp>
        <p:pic>
          <p:nvPicPr>
            <p:cNvPr id="2795" name="Google Shape;2795;p7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59035" y="752475"/>
              <a:ext cx="479500" cy="4495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6" name="Google Shape;2796;p7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35172" y="1169475"/>
              <a:ext cx="1414351" cy="414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97" name="Google Shape;2797;p79"/>
          <p:cNvSpPr txBox="1"/>
          <p:nvPr/>
        </p:nvSpPr>
        <p:spPr>
          <a:xfrm>
            <a:off x="495300" y="1771650"/>
            <a:ext cx="32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</a:rPr>
              <a:t>Create / Remove a flow (Latency)</a:t>
            </a:r>
            <a:endParaRPr b="1" sz="1500">
              <a:solidFill>
                <a:srgbClr val="073763"/>
              </a:solidFill>
            </a:endParaRPr>
          </a:p>
        </p:txBody>
      </p:sp>
      <p:sp>
        <p:nvSpPr>
          <p:cNvPr id="2798" name="Google Shape;2798;p79"/>
          <p:cNvSpPr txBox="1"/>
          <p:nvPr/>
        </p:nvSpPr>
        <p:spPr>
          <a:xfrm>
            <a:off x="666750" y="2124075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P4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799" name="Google Shape;2799;p79"/>
          <p:cNvSpPr txBox="1"/>
          <p:nvPr/>
        </p:nvSpPr>
        <p:spPr>
          <a:xfrm>
            <a:off x="571500" y="2668088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DPDK</a:t>
            </a:r>
            <a:endParaRPr b="1">
              <a:solidFill>
                <a:srgbClr val="595959"/>
              </a:solidFill>
            </a:endParaRPr>
          </a:p>
        </p:txBody>
      </p:sp>
      <p:pic>
        <p:nvPicPr>
          <p:cNvPr id="2800" name="Google Shape;2800;p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6675" y="99138"/>
            <a:ext cx="2781072" cy="21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1" name="Google Shape;2801;p79"/>
          <p:cNvSpPr/>
          <p:nvPr/>
        </p:nvSpPr>
        <p:spPr>
          <a:xfrm>
            <a:off x="6483700" y="1648100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2" name="Google Shape;2802;p79"/>
          <p:cNvSpPr/>
          <p:nvPr/>
        </p:nvSpPr>
        <p:spPr>
          <a:xfrm rot="-5400000">
            <a:off x="7491100" y="1062525"/>
            <a:ext cx="11970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3" name="Google Shape;2803;p79"/>
          <p:cNvSpPr/>
          <p:nvPr/>
        </p:nvSpPr>
        <p:spPr>
          <a:xfrm rot="5400000">
            <a:off x="8091750" y="1083650"/>
            <a:ext cx="11970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4" name="Google Shape;2804;p79"/>
          <p:cNvSpPr/>
          <p:nvPr/>
        </p:nvSpPr>
        <p:spPr>
          <a:xfrm rot="5400000">
            <a:off x="7904050" y="1250475"/>
            <a:ext cx="17955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5" name="Google Shape;2805;p79"/>
          <p:cNvSpPr/>
          <p:nvPr/>
        </p:nvSpPr>
        <p:spPr>
          <a:xfrm rot="10800000">
            <a:off x="6492900" y="2182275"/>
            <a:ext cx="22533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6" name="Google Shape;2806;p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7602" y="3067501"/>
            <a:ext cx="4221627" cy="7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7" name="Google Shape;2807;p79"/>
          <p:cNvSpPr/>
          <p:nvPr/>
        </p:nvSpPr>
        <p:spPr>
          <a:xfrm>
            <a:off x="5078575" y="3132213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&lt;math xmlns=&quot;http://www.w3.org/1998/Math/MathML&quot;&gt;&lt;mo&gt;+&lt;/mo&gt;&lt;mo&gt;&amp;#xA0;&lt;/mo&gt;&lt;mo&gt;&amp;#xA0;&lt;/mo&gt;&lt;mo&gt;&amp;#xA0;&lt;/mo&gt;&lt;mo&gt;&amp;#xA0;&lt;/mo&gt;&lt;mo&gt;&amp;#xA0;&lt;/mo&gt;&lt;mo&gt;&amp;#xA0;&lt;/mo&gt;&lt;mo&gt;&amp;#xA0;&lt;/mo&gt;&lt;mfenced&gt;&lt;mrow&gt;&lt;munderover mathcolor=&quot;#C07100&quot;&gt;&lt;mo&gt;&amp;#x2211;&lt;/mo&gt;&lt;mrow&gt;&lt;mi&gt;i&lt;/mi&gt;&lt;mo&gt;&amp;#xA0;&lt;/mo&gt;&lt;mo&gt;=&lt;/mo&gt;&lt;mo&gt;&amp;#xA0;&lt;/mo&gt;&lt;mn&gt;1&lt;/mn&gt;&lt;/mrow&gt;&lt;mrow&gt;&lt;mi&gt;k&lt;/mi&gt;&lt;mo&gt;&amp;#xA0;&lt;/mo&gt;&lt;mo&gt;+&lt;/mo&gt;&lt;mo&gt;&amp;#xA0;&lt;/mo&gt;&lt;mn&gt;1&lt;/mn&gt;&lt;/mrow&gt;&lt;/munderover&gt;&lt;msub&gt;&lt;mi mathcolor=&quot;#C07100&quot;&gt;L&lt;/mi&gt;&lt;mrow mathcolor=&quot;#C07100&quot;&gt;&lt;mi&gt;c&lt;/mi&gt;&lt;mi&gt;i&lt;/mi&gt;&lt;/mrow&gt;&lt;/msub&gt;&lt;mo&gt;&amp;#xA0;&lt;/mo&gt;&lt;mo&gt;+&lt;/mo&gt;&lt;mo&gt;&amp;#x2009;&lt;/mo&gt;&lt;munderover mathcolor=&quot;#C07100&quot;&gt;&lt;mo&gt;&amp;#x2211;&lt;/mo&gt;&lt;mrow&gt;&lt;mi&gt;i&lt;/mi&gt;&lt;mo&gt;=&lt;/mo&gt;&lt;mn&gt;1&lt;/mn&gt;&lt;/mrow&gt;&lt;mi&gt;k&lt;/mi&gt;&lt;/munderover&gt;&lt;msub&gt;&lt;mi mathcolor=&quot;#C07100&quot;&gt;S&lt;/mi&gt;&lt;mrow mathcolor=&quot;#C07100&quot;&gt;&lt;mi&gt;c&lt;/mi&gt;&lt;mi&gt;i&lt;/mi&gt;&lt;/mrow&gt;&lt;/msub&gt;&lt;/mrow&gt;&lt;/mfenced&gt;&lt;/math&gt;" id="2808" name="Google Shape;2808;p79" title="plus space space space space space space space open parentheses sum from i space equals space 1 to k space plus space 1 of L subscript c i end subscript space plus thin space sum from i equals 1 to k of S subscript c i end subscript close parentheses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31425" y="2109779"/>
            <a:ext cx="1462028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c&lt;/mi&gt;&lt;mi&gt;o&lt;/mi&gt;&lt;mi&gt;n&lt;/mi&gt;&lt;mi&gt;t&lt;/mi&gt;&lt;mi&gt;r&lt;/mi&gt;&lt;mi&gt;o&lt;/mi&gt;&lt;mi&gt;l&lt;/mi&gt;&lt;mi&gt;l&lt;/mi&gt;&lt;mi&gt;e&lt;/mi&gt;&lt;mi&gt;r&lt;/mi&gt;&lt;/mrow&gt;&lt;/msub&gt;&lt;/math&gt;" id="2809" name="Google Shape;2809;p79" title="plus T subscript c o n t r o l l e r end subscript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56753" y="2262941"/>
            <a:ext cx="611400" cy="1432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sub&gt;&lt;mi&gt;T&lt;/mi&gt;&lt;mrow&gt;&lt;mi&gt;P&lt;/mi&gt;&lt;mn&gt;4&lt;/mn&gt;&lt;mi&gt;O&lt;/mi&gt;&lt;mi&gt;S&lt;/mi&gt;&lt;/mrow&gt;&lt;/msub&gt;&lt;/math&gt;" id="2810" name="Google Shape;2810;p79" title="plus space T subscript P 4 O S end subscript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31450" y="2262949"/>
            <a:ext cx="488046" cy="14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D01B0&quot;&gt;&lt;mo&gt;&amp;#x2211;&lt;/mo&gt;&lt;mrow&gt;&lt;mi&gt;i&lt;/mi&gt;&lt;mo&gt;=&lt;/mo&gt;&lt;mn&gt;1&lt;/mn&gt;&lt;/mrow&gt;&lt;mrow&gt;&lt;mi&gt;n&lt;/mi&gt;&lt;mo&gt;+&lt;/mo&gt;&lt;mn&gt;1&lt;/mn&gt;&lt;/mrow&gt;&lt;/munderover&gt;&lt;msub&gt;&lt;mi mathcolor=&quot;#0D01B0&quot;&gt;L&lt;/mi&gt;&lt;mi mathcolor=&quot;#0D01B0&quot;&gt;i&lt;/mi&gt;&lt;/msub&gt;&lt;mo&gt;+&lt;/mo&gt;&lt;munderover mathcolor=&quot;#0D01B0&quot;&gt;&lt;mo&gt;&amp;#x2211;&lt;/mo&gt;&lt;mrow&gt;&lt;mi&gt;i&lt;/mi&gt;&lt;mo&gt;=&lt;/mo&gt;&lt;mn&gt;1&lt;/mn&gt;&lt;/mrow&gt;&lt;mi&gt;n&lt;/mi&gt;&lt;/munderover&gt;&lt;msub&gt;&lt;mi mathcolor=&quot;#0D01B0&quot;&gt;S&lt;/mi&gt;&lt;mi mathcolor=&quot;#0D01B0&quot;&gt;i&lt;/mi&gt;&lt;/msub&gt;&lt;/mrow&gt;&lt;/mfenced&gt;&lt;/math&gt;" id="2811" name="Google Shape;2811;p79" title="open parentheses sum from i equals 1 to n plus 1 of L subscript i plus sum from i equals 1 to n of S subscript i close parentheses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48012" y="2133975"/>
            <a:ext cx="930743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C00B5&quot;&gt;&lt;mo&gt;&amp;#x2211;&lt;/mo&gt;&lt;mrow&gt;&lt;mi&gt;i&lt;/mi&gt;&lt;mo&gt;&amp;#xA0;&lt;/mo&gt;&lt;mo&gt;=&lt;/mo&gt;&lt;mo&gt;&amp;#xA0;&lt;/mo&gt;&lt;mn&gt;1&lt;/mn&gt;&lt;/mrow&gt;&lt;mrow&gt;&lt;mi&gt;n&lt;/mi&gt;&lt;mo&gt;&amp;#xA0;&lt;/mo&gt;&lt;mo&gt;+&lt;/mo&gt;&lt;mo&gt;&amp;#xA0;&lt;/mo&gt;&lt;mn&gt;1&lt;/mn&gt;&lt;/mrow&gt;&lt;/munderover&gt;&lt;msub&gt;&lt;mi mathcolor=&quot;#0C00B5&quot;&gt;L&lt;/mi&gt;&lt;mi mathcolor=&quot;#0C00B5&quot;&gt;i&lt;/mi&gt;&lt;/msub&gt;&lt;mo&gt;+&lt;/mo&gt;&lt;munderover mathcolor=&quot;#0C00B5&quot;&gt;&lt;mo&gt;&amp;#x2211;&lt;/mo&gt;&lt;mrow&gt;&lt;mi&gt;i&lt;/mi&gt;&lt;mo&gt;&amp;#xA0;&lt;/mo&gt;&lt;mo&gt;=&lt;/mo&gt;&lt;mo&gt;&amp;#xA0;&lt;/mo&gt;&lt;mn&gt;1&lt;/mn&gt;&lt;/mrow&gt;&lt;mi&gt;n&lt;/mi&gt;&lt;/munderover&gt;&lt;msub&gt;&lt;mi mathcolor=&quot;#0C00B5&quot;&gt;S&lt;/mi&gt;&lt;mi mathcolor=&quot;#0C00B5&quot;&gt;i&lt;/mi&gt;&lt;/msub&gt;&lt;/mrow&gt;&lt;/mfenced&gt;&lt;/math&gt;" id="2812" name="Google Shape;2812;p79" title="open parentheses sum from i space equals space 1 to n space plus space 1 of L subscript i plus sum from i space equals space 1 to n of S subscript i close parentheses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48000" y="2643888"/>
            <a:ext cx="930750" cy="4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3" name="Google Shape;2813;p79"/>
          <p:cNvSpPr txBox="1"/>
          <p:nvPr/>
        </p:nvSpPr>
        <p:spPr>
          <a:xfrm>
            <a:off x="2625750" y="21586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3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2814" name="Google Shape;2814;p79"/>
          <p:cNvSpPr txBox="1"/>
          <p:nvPr/>
        </p:nvSpPr>
        <p:spPr>
          <a:xfrm>
            <a:off x="1325425" y="21586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8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Google Shape;2819;p80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0" name="Google Shape;2820;p80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1" name="Google Shape;282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2" name="Google Shape;2822;p80"/>
          <p:cNvSpPr txBox="1"/>
          <p:nvPr/>
        </p:nvSpPr>
        <p:spPr>
          <a:xfrm>
            <a:off x="2800350" y="151950"/>
            <a:ext cx="354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Performance Comparison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2823" name="Google Shape;2823;p80"/>
          <p:cNvGrpSpPr/>
          <p:nvPr/>
        </p:nvGrpSpPr>
        <p:grpSpPr>
          <a:xfrm>
            <a:off x="495300" y="752475"/>
            <a:ext cx="3554223" cy="831300"/>
            <a:chOff x="495300" y="752475"/>
            <a:chExt cx="3554223" cy="831300"/>
          </a:xfrm>
        </p:grpSpPr>
        <p:sp>
          <p:nvSpPr>
            <p:cNvPr id="2824" name="Google Shape;2824;p80"/>
            <p:cNvSpPr txBox="1"/>
            <p:nvPr/>
          </p:nvSpPr>
          <p:spPr>
            <a:xfrm>
              <a:off x="495300" y="752475"/>
              <a:ext cx="2667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In-Network Computing </a:t>
              </a:r>
              <a:endParaRPr b="1">
                <a:solidFill>
                  <a:srgbClr val="595959"/>
                </a:solidFill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End-Host Computing</a:t>
              </a:r>
              <a:endParaRPr b="1">
                <a:solidFill>
                  <a:srgbClr val="595959"/>
                </a:solidFill>
              </a:endParaRPr>
            </a:p>
          </p:txBody>
        </p:sp>
        <p:pic>
          <p:nvPicPr>
            <p:cNvPr id="2825" name="Google Shape;2825;p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59035" y="752475"/>
              <a:ext cx="479500" cy="4495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6" name="Google Shape;2826;p8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35172" y="1169475"/>
              <a:ext cx="1414351" cy="414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27" name="Google Shape;2827;p80"/>
          <p:cNvSpPr txBox="1"/>
          <p:nvPr/>
        </p:nvSpPr>
        <p:spPr>
          <a:xfrm>
            <a:off x="495300" y="1771650"/>
            <a:ext cx="32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</a:rPr>
              <a:t>Create / Remove a flow (Latency)</a:t>
            </a:r>
            <a:endParaRPr b="1" sz="1500">
              <a:solidFill>
                <a:srgbClr val="073763"/>
              </a:solidFill>
            </a:endParaRPr>
          </a:p>
        </p:txBody>
      </p:sp>
      <p:sp>
        <p:nvSpPr>
          <p:cNvPr id="2828" name="Google Shape;2828;p80"/>
          <p:cNvSpPr txBox="1"/>
          <p:nvPr/>
        </p:nvSpPr>
        <p:spPr>
          <a:xfrm>
            <a:off x="666750" y="2124075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P4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829" name="Google Shape;2829;p80"/>
          <p:cNvSpPr txBox="1"/>
          <p:nvPr/>
        </p:nvSpPr>
        <p:spPr>
          <a:xfrm>
            <a:off x="571500" y="2668088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DPDK</a:t>
            </a:r>
            <a:endParaRPr b="1">
              <a:solidFill>
                <a:srgbClr val="595959"/>
              </a:solidFill>
            </a:endParaRPr>
          </a:p>
        </p:txBody>
      </p:sp>
      <p:pic>
        <p:nvPicPr>
          <p:cNvPr id="2830" name="Google Shape;2830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6675" y="99138"/>
            <a:ext cx="2781072" cy="21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1" name="Google Shape;2831;p80"/>
          <p:cNvSpPr/>
          <p:nvPr/>
        </p:nvSpPr>
        <p:spPr>
          <a:xfrm>
            <a:off x="6483700" y="1648100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2" name="Google Shape;2832;p80"/>
          <p:cNvSpPr/>
          <p:nvPr/>
        </p:nvSpPr>
        <p:spPr>
          <a:xfrm rot="-5400000">
            <a:off x="7491100" y="1062525"/>
            <a:ext cx="11970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3" name="Google Shape;2833;p80"/>
          <p:cNvSpPr/>
          <p:nvPr/>
        </p:nvSpPr>
        <p:spPr>
          <a:xfrm rot="5400000">
            <a:off x="8091750" y="1083650"/>
            <a:ext cx="11970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4" name="Google Shape;2834;p80"/>
          <p:cNvSpPr/>
          <p:nvPr/>
        </p:nvSpPr>
        <p:spPr>
          <a:xfrm rot="5400000">
            <a:off x="7904050" y="1250475"/>
            <a:ext cx="17955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5" name="Google Shape;2835;p80"/>
          <p:cNvSpPr/>
          <p:nvPr/>
        </p:nvSpPr>
        <p:spPr>
          <a:xfrm rot="10800000">
            <a:off x="6492900" y="2182275"/>
            <a:ext cx="22533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6" name="Google Shape;2836;p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7602" y="3067501"/>
            <a:ext cx="4221627" cy="7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7" name="Google Shape;2837;p80"/>
          <p:cNvSpPr/>
          <p:nvPr/>
        </p:nvSpPr>
        <p:spPr>
          <a:xfrm>
            <a:off x="5078575" y="3132213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8" name="Google Shape;2838;p80"/>
          <p:cNvSpPr/>
          <p:nvPr/>
        </p:nvSpPr>
        <p:spPr>
          <a:xfrm>
            <a:off x="6725125" y="3121638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&lt;math xmlns=&quot;http://www.w3.org/1998/Math/MathML&quot;&gt;&lt;mo&gt;+&lt;/mo&gt;&lt;mo&gt;&amp;#xA0;&lt;/mo&gt;&lt;mo&gt;&amp;#xA0;&lt;/mo&gt;&lt;mo&gt;&amp;#xA0;&lt;/mo&gt;&lt;mo&gt;&amp;#xA0;&lt;/mo&gt;&lt;mo&gt;&amp;#xA0;&lt;/mo&gt;&lt;mo&gt;&amp;#xA0;&lt;/mo&gt;&lt;mo&gt;&amp;#xA0;&lt;/mo&gt;&lt;mfenced&gt;&lt;mrow&gt;&lt;munderover mathcolor=&quot;#C07100&quot;&gt;&lt;mo&gt;&amp;#x2211;&lt;/mo&gt;&lt;mrow&gt;&lt;mi&gt;i&lt;/mi&gt;&lt;mo&gt;&amp;#xA0;&lt;/mo&gt;&lt;mo&gt;=&lt;/mo&gt;&lt;mo&gt;&amp;#xA0;&lt;/mo&gt;&lt;mn&gt;1&lt;/mn&gt;&lt;/mrow&gt;&lt;mrow&gt;&lt;mi&gt;k&lt;/mi&gt;&lt;mo&gt;&amp;#xA0;&lt;/mo&gt;&lt;mo&gt;+&lt;/mo&gt;&lt;mo&gt;&amp;#xA0;&lt;/mo&gt;&lt;mn&gt;1&lt;/mn&gt;&lt;/mrow&gt;&lt;/munderover&gt;&lt;msub&gt;&lt;mi mathcolor=&quot;#C07100&quot;&gt;L&lt;/mi&gt;&lt;mrow mathcolor=&quot;#C07100&quot;&gt;&lt;mi&gt;c&lt;/mi&gt;&lt;mi&gt;i&lt;/mi&gt;&lt;/mrow&gt;&lt;/msub&gt;&lt;mo&gt;&amp;#xA0;&lt;/mo&gt;&lt;mo&gt;+&lt;/mo&gt;&lt;mo&gt;&amp;#x2009;&lt;/mo&gt;&lt;munderover mathcolor=&quot;#C07100&quot;&gt;&lt;mo&gt;&amp;#x2211;&lt;/mo&gt;&lt;mrow&gt;&lt;mi&gt;i&lt;/mi&gt;&lt;mo&gt;=&lt;/mo&gt;&lt;mn&gt;1&lt;/mn&gt;&lt;/mrow&gt;&lt;mi&gt;k&lt;/mi&gt;&lt;/munderover&gt;&lt;msub&gt;&lt;mi mathcolor=&quot;#C07100&quot;&gt;S&lt;/mi&gt;&lt;mrow mathcolor=&quot;#C07100&quot;&gt;&lt;mi&gt;c&lt;/mi&gt;&lt;mi&gt;i&lt;/mi&gt;&lt;/mrow&gt;&lt;/msub&gt;&lt;/mrow&gt;&lt;/mfenced&gt;&lt;/math&gt;" id="2839" name="Google Shape;2839;p80" title="plus space space space space space space space open parentheses sum from i space equals space 1 to k space plus space 1 of L subscript c i end subscript space plus thin space sum from i equals 1 to k of S subscript c i end subscript close parentheses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31425" y="2109779"/>
            <a:ext cx="1462028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c&lt;/mi&gt;&lt;mi&gt;o&lt;/mi&gt;&lt;mi&gt;n&lt;/mi&gt;&lt;mi&gt;t&lt;/mi&gt;&lt;mi&gt;r&lt;/mi&gt;&lt;mi&gt;o&lt;/mi&gt;&lt;mi&gt;l&lt;/mi&gt;&lt;mi&gt;l&lt;/mi&gt;&lt;mi&gt;e&lt;/mi&gt;&lt;mi&gt;r&lt;/mi&gt;&lt;/mrow&gt;&lt;/msub&gt;&lt;/math&gt;" id="2840" name="Google Shape;2840;p80" title="plus T subscript c o n t r o l l e r end subscript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56753" y="2262941"/>
            <a:ext cx="611400" cy="1432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sub&gt;&lt;mi&gt;T&lt;/mi&gt;&lt;mrow&gt;&lt;mi&gt;P&lt;/mi&gt;&lt;mn&gt;4&lt;/mn&gt;&lt;mi&gt;O&lt;/mi&gt;&lt;mi&gt;S&lt;/mi&gt;&lt;/mrow&gt;&lt;/msub&gt;&lt;/math&gt;" id="2841" name="Google Shape;2841;p80" title="plus space T subscript P 4 O S end subscript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31450" y="2262949"/>
            <a:ext cx="488046" cy="14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D01B0&quot;&gt;&lt;mo&gt;&amp;#x2211;&lt;/mo&gt;&lt;mrow&gt;&lt;mi&gt;i&lt;/mi&gt;&lt;mo&gt;=&lt;/mo&gt;&lt;mn&gt;1&lt;/mn&gt;&lt;/mrow&gt;&lt;mrow&gt;&lt;mi&gt;n&lt;/mi&gt;&lt;mo&gt;+&lt;/mo&gt;&lt;mn&gt;1&lt;/mn&gt;&lt;/mrow&gt;&lt;/munderover&gt;&lt;msub&gt;&lt;mi mathcolor=&quot;#0D01B0&quot;&gt;L&lt;/mi&gt;&lt;mi mathcolor=&quot;#0D01B0&quot;&gt;i&lt;/mi&gt;&lt;/msub&gt;&lt;mo&gt;+&lt;/mo&gt;&lt;munderover mathcolor=&quot;#0D01B0&quot;&gt;&lt;mo&gt;&amp;#x2211;&lt;/mo&gt;&lt;mrow&gt;&lt;mi&gt;i&lt;/mi&gt;&lt;mo&gt;=&lt;/mo&gt;&lt;mn&gt;1&lt;/mn&gt;&lt;/mrow&gt;&lt;mi&gt;n&lt;/mi&gt;&lt;/munderover&gt;&lt;msub&gt;&lt;mi mathcolor=&quot;#0D01B0&quot;&gt;S&lt;/mi&gt;&lt;mi mathcolor=&quot;#0D01B0&quot;&gt;i&lt;/mi&gt;&lt;/msub&gt;&lt;/mrow&gt;&lt;/mfenced&gt;&lt;/math&gt;" id="2842" name="Google Shape;2842;p80" title="open parentheses sum from i equals 1 to n plus 1 of L subscript i plus sum from i equals 1 to n of S subscript i close parentheses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48012" y="2133975"/>
            <a:ext cx="930743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C00B5&quot;&gt;&lt;mo&gt;&amp;#x2211;&lt;/mo&gt;&lt;mrow&gt;&lt;mi&gt;i&lt;/mi&gt;&lt;mo&gt;&amp;#xA0;&lt;/mo&gt;&lt;mo&gt;=&lt;/mo&gt;&lt;mo&gt;&amp;#xA0;&lt;/mo&gt;&lt;mn&gt;1&lt;/mn&gt;&lt;/mrow&gt;&lt;mrow&gt;&lt;mi&gt;n&lt;/mi&gt;&lt;mo&gt;&amp;#xA0;&lt;/mo&gt;&lt;mo&gt;+&lt;/mo&gt;&lt;mo&gt;&amp;#xA0;&lt;/mo&gt;&lt;mn&gt;1&lt;/mn&gt;&lt;/mrow&gt;&lt;/munderover&gt;&lt;msub&gt;&lt;mi mathcolor=&quot;#0C00B5&quot;&gt;L&lt;/mi&gt;&lt;mi mathcolor=&quot;#0C00B5&quot;&gt;i&lt;/mi&gt;&lt;/msub&gt;&lt;mo&gt;+&lt;/mo&gt;&lt;munderover mathcolor=&quot;#0C00B5&quot;&gt;&lt;mo&gt;&amp;#x2211;&lt;/mo&gt;&lt;mrow&gt;&lt;mi&gt;i&lt;/mi&gt;&lt;mo&gt;&amp;#xA0;&lt;/mo&gt;&lt;mo&gt;=&lt;/mo&gt;&lt;mo&gt;&amp;#xA0;&lt;/mo&gt;&lt;mn&gt;1&lt;/mn&gt;&lt;/mrow&gt;&lt;mi&gt;n&lt;/mi&gt;&lt;/munderover&gt;&lt;msub&gt;&lt;mi mathcolor=&quot;#0C00B5&quot;&gt;S&lt;/mi&gt;&lt;mi mathcolor=&quot;#0C00B5&quot;&gt;i&lt;/mi&gt;&lt;/msub&gt;&lt;/mrow&gt;&lt;/mfenced&gt;&lt;/math&gt;" id="2843" name="Google Shape;2843;p80" title="open parentheses sum from i space equals space 1 to n space plus space 1 of L subscript i plus sum from i space equals space 1 to n of S subscript i close parentheses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48000" y="2643888"/>
            <a:ext cx="930750" cy="42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o&gt;&amp;#xA0;&lt;/mo&gt;&lt;mo&gt;&amp;#xA0;&lt;/mo&gt;&lt;mo&gt;&amp;#xA0;&lt;/mo&gt;&lt;mo&gt;&amp;#xA0;&lt;/mo&gt;&lt;mo&gt;&amp;#xA0;&lt;/mo&gt;&lt;mfenced&gt;&lt;mrow&gt;&lt;munderover mathcolor=&quot;#005817&quot;&gt;&lt;mo&gt;&amp;#x2211;&lt;/mo&gt;&lt;mrow&gt;&lt;mi&gt;i&lt;/mi&gt;&lt;mo&gt;&amp;#xA0;&lt;/mo&gt;&lt;mo&gt;=&lt;/mo&gt;&lt;mo&gt;&amp;#xA0;&lt;/mo&gt;&lt;mn&gt;1&lt;/mn&gt;&lt;/mrow&gt;&lt;mrow&gt;&lt;mi&gt;m&lt;/mi&gt;&lt;mo&gt;&amp;#xA0;&lt;/mo&gt;&lt;mo&gt;+&lt;/mo&gt;&lt;mo&gt;&amp;#xA0;&lt;/mo&gt;&lt;mn&gt;1&lt;/mn&gt;&lt;/mrow&gt;&lt;/munderover&gt;&lt;msub&gt;&lt;mi mathcolor=&quot;#005817&quot;&gt;L&lt;/mi&gt;&lt;mrow mathcolor=&quot;#005817&quot;&gt;&lt;mi&gt;S&lt;/mi&gt;&lt;mi&gt;i&lt;/mi&gt;&lt;/mrow&gt;&lt;/msub&gt;&lt;mo&gt;+&lt;/mo&gt;&lt;munderover mathcolor=&quot;#005817&quot;&gt;&lt;mo&gt;&amp;#x2211;&lt;/mo&gt;&lt;mrow&gt;&lt;mi&gt;i&lt;/mi&gt;&lt;mo&gt;&amp;#xA0;&lt;/mo&gt;&lt;mo&gt;=&lt;/mo&gt;&lt;mo&gt;&amp;#xA0;&lt;/mo&gt;&lt;mn&gt;1&lt;/mn&gt;&lt;/mrow&gt;&lt;mi&gt;m&lt;/mi&gt;&lt;/munderover&gt;&lt;msub&gt;&lt;mi mathcolor=&quot;#005817&quot;&gt;S&lt;/mi&gt;&lt;mrow mathcolor=&quot;#005817&quot;&gt;&lt;mi&gt;S&lt;/mi&gt;&lt;mi&gt;i&lt;/mi&gt;&lt;/mrow&gt;&lt;/msub&gt;&lt;/mrow&gt;&lt;/mfenced&gt;&lt;/math&gt;" id="2844" name="Google Shape;2844;p80" title="plus space space space space space space open parentheses sum from i space equals space 1 to m space plus space 1 of L subscript S i end subscript plus sum from i space equals space 1 to m of S subscript S i end subscript close parentheses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55813" y="2621750"/>
            <a:ext cx="1413244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D&lt;/mi&gt;&lt;mi&gt;P&lt;/mi&gt;&lt;mi&gt;D&lt;/mi&gt;&lt;mi&gt;K&lt;/mi&gt;&lt;/mrow&gt;&lt;/msub&gt;&lt;/math&gt;" id="2845" name="Google Shape;2845;p80" title="plus T subscript D P D K end subscript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046125" y="2818874"/>
            <a:ext cx="492645" cy="1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6" name="Google Shape;2846;p80"/>
          <p:cNvSpPr txBox="1"/>
          <p:nvPr/>
        </p:nvSpPr>
        <p:spPr>
          <a:xfrm>
            <a:off x="2625750" y="21586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3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2847" name="Google Shape;2847;p80"/>
          <p:cNvSpPr txBox="1"/>
          <p:nvPr/>
        </p:nvSpPr>
        <p:spPr>
          <a:xfrm>
            <a:off x="1325425" y="21586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p81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3" name="Google Shape;2853;p81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4" name="Google Shape;2854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5" name="Google Shape;2855;p81"/>
          <p:cNvSpPr txBox="1"/>
          <p:nvPr/>
        </p:nvSpPr>
        <p:spPr>
          <a:xfrm>
            <a:off x="2800350" y="151950"/>
            <a:ext cx="354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Performance Comparison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2856" name="Google Shape;2856;p81"/>
          <p:cNvGrpSpPr/>
          <p:nvPr/>
        </p:nvGrpSpPr>
        <p:grpSpPr>
          <a:xfrm>
            <a:off x="495300" y="752475"/>
            <a:ext cx="3554223" cy="831300"/>
            <a:chOff x="495300" y="752475"/>
            <a:chExt cx="3554223" cy="831300"/>
          </a:xfrm>
        </p:grpSpPr>
        <p:sp>
          <p:nvSpPr>
            <p:cNvPr id="2857" name="Google Shape;2857;p81"/>
            <p:cNvSpPr txBox="1"/>
            <p:nvPr/>
          </p:nvSpPr>
          <p:spPr>
            <a:xfrm>
              <a:off x="495300" y="752475"/>
              <a:ext cx="2667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In-Network Computing </a:t>
              </a:r>
              <a:endParaRPr b="1">
                <a:solidFill>
                  <a:srgbClr val="595959"/>
                </a:solidFill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End-Host Computing</a:t>
              </a:r>
              <a:endParaRPr b="1">
                <a:solidFill>
                  <a:srgbClr val="595959"/>
                </a:solidFill>
              </a:endParaRPr>
            </a:p>
          </p:txBody>
        </p:sp>
        <p:pic>
          <p:nvPicPr>
            <p:cNvPr id="2858" name="Google Shape;2858;p8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59035" y="752475"/>
              <a:ext cx="479500" cy="4495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9" name="Google Shape;2859;p8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35172" y="1169475"/>
              <a:ext cx="1414351" cy="414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60" name="Google Shape;2860;p81"/>
          <p:cNvSpPr txBox="1"/>
          <p:nvPr/>
        </p:nvSpPr>
        <p:spPr>
          <a:xfrm>
            <a:off x="495300" y="1771650"/>
            <a:ext cx="32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</a:rPr>
              <a:t>Create / Remove a flow (Latency)</a:t>
            </a:r>
            <a:endParaRPr b="1" sz="1500">
              <a:solidFill>
                <a:srgbClr val="073763"/>
              </a:solidFill>
            </a:endParaRPr>
          </a:p>
        </p:txBody>
      </p:sp>
      <p:sp>
        <p:nvSpPr>
          <p:cNvPr id="2861" name="Google Shape;2861;p81"/>
          <p:cNvSpPr txBox="1"/>
          <p:nvPr/>
        </p:nvSpPr>
        <p:spPr>
          <a:xfrm>
            <a:off x="666750" y="2124075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P4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862" name="Google Shape;2862;p81"/>
          <p:cNvSpPr txBox="1"/>
          <p:nvPr/>
        </p:nvSpPr>
        <p:spPr>
          <a:xfrm>
            <a:off x="571500" y="2668088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DPDK</a:t>
            </a:r>
            <a:endParaRPr b="1">
              <a:solidFill>
                <a:srgbClr val="595959"/>
              </a:solidFill>
            </a:endParaRPr>
          </a:p>
        </p:txBody>
      </p:sp>
      <p:pic>
        <p:nvPicPr>
          <p:cNvPr id="2863" name="Google Shape;2863;p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6675" y="99138"/>
            <a:ext cx="2781072" cy="21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4" name="Google Shape;2864;p81"/>
          <p:cNvSpPr/>
          <p:nvPr/>
        </p:nvSpPr>
        <p:spPr>
          <a:xfrm>
            <a:off x="6483700" y="1648100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5" name="Google Shape;2865;p81"/>
          <p:cNvSpPr/>
          <p:nvPr/>
        </p:nvSpPr>
        <p:spPr>
          <a:xfrm rot="-5400000">
            <a:off x="7491100" y="1062525"/>
            <a:ext cx="11970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6" name="Google Shape;2866;p81"/>
          <p:cNvSpPr/>
          <p:nvPr/>
        </p:nvSpPr>
        <p:spPr>
          <a:xfrm rot="5400000">
            <a:off x="8091750" y="1083650"/>
            <a:ext cx="11970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7" name="Google Shape;2867;p81"/>
          <p:cNvSpPr/>
          <p:nvPr/>
        </p:nvSpPr>
        <p:spPr>
          <a:xfrm rot="5400000">
            <a:off x="7904050" y="1250475"/>
            <a:ext cx="17955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8" name="Google Shape;2868;p81"/>
          <p:cNvSpPr/>
          <p:nvPr/>
        </p:nvSpPr>
        <p:spPr>
          <a:xfrm rot="10800000">
            <a:off x="6492900" y="2182275"/>
            <a:ext cx="22533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9" name="Google Shape;2869;p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7602" y="3067501"/>
            <a:ext cx="4221627" cy="7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p81"/>
          <p:cNvSpPr/>
          <p:nvPr/>
        </p:nvSpPr>
        <p:spPr>
          <a:xfrm>
            <a:off x="5078575" y="3132213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1" name="Google Shape;2871;p81"/>
          <p:cNvSpPr/>
          <p:nvPr/>
        </p:nvSpPr>
        <p:spPr>
          <a:xfrm>
            <a:off x="6725125" y="3121638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2" name="Google Shape;2872;p81"/>
          <p:cNvSpPr/>
          <p:nvPr/>
        </p:nvSpPr>
        <p:spPr>
          <a:xfrm rot="10800000">
            <a:off x="6725125" y="3715263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3" name="Google Shape;2873;p81"/>
          <p:cNvSpPr/>
          <p:nvPr/>
        </p:nvSpPr>
        <p:spPr>
          <a:xfrm rot="10800000">
            <a:off x="5078575" y="3715263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&lt;math xmlns=&quot;http://www.w3.org/1998/Math/MathML&quot;&gt;&lt;mo&gt;+&lt;/mo&gt;&lt;mo&gt;&amp;#xA0;&lt;/mo&gt;&lt;mo&gt;&amp;#xA0;&lt;/mo&gt;&lt;mo&gt;&amp;#xA0;&lt;/mo&gt;&lt;mo&gt;&amp;#xA0;&lt;/mo&gt;&lt;mo&gt;&amp;#xA0;&lt;/mo&gt;&lt;mo&gt;&amp;#xA0;&lt;/mo&gt;&lt;mo&gt;&amp;#xA0;&lt;/mo&gt;&lt;mfenced&gt;&lt;mrow&gt;&lt;munderover mathcolor=&quot;#C07100&quot;&gt;&lt;mo&gt;&amp;#x2211;&lt;/mo&gt;&lt;mrow&gt;&lt;mi&gt;i&lt;/mi&gt;&lt;mo&gt;&amp;#xA0;&lt;/mo&gt;&lt;mo&gt;=&lt;/mo&gt;&lt;mo&gt;&amp;#xA0;&lt;/mo&gt;&lt;mn&gt;1&lt;/mn&gt;&lt;/mrow&gt;&lt;mrow&gt;&lt;mi&gt;k&lt;/mi&gt;&lt;mo&gt;&amp;#xA0;&lt;/mo&gt;&lt;mo&gt;+&lt;/mo&gt;&lt;mo&gt;&amp;#xA0;&lt;/mo&gt;&lt;mn&gt;1&lt;/mn&gt;&lt;/mrow&gt;&lt;/munderover&gt;&lt;msub&gt;&lt;mi mathcolor=&quot;#C07100&quot;&gt;L&lt;/mi&gt;&lt;mrow mathcolor=&quot;#C07100&quot;&gt;&lt;mi&gt;c&lt;/mi&gt;&lt;mi&gt;i&lt;/mi&gt;&lt;/mrow&gt;&lt;/msub&gt;&lt;mo&gt;&amp;#xA0;&lt;/mo&gt;&lt;mo&gt;+&lt;/mo&gt;&lt;mo&gt;&amp;#x2009;&lt;/mo&gt;&lt;munderover mathcolor=&quot;#C07100&quot;&gt;&lt;mo&gt;&amp;#x2211;&lt;/mo&gt;&lt;mrow&gt;&lt;mi&gt;i&lt;/mi&gt;&lt;mo&gt;=&lt;/mo&gt;&lt;mn&gt;1&lt;/mn&gt;&lt;/mrow&gt;&lt;mi&gt;k&lt;/mi&gt;&lt;/munderover&gt;&lt;msub&gt;&lt;mi mathcolor=&quot;#C07100&quot;&gt;S&lt;/mi&gt;&lt;mrow mathcolor=&quot;#C07100&quot;&gt;&lt;mi&gt;c&lt;/mi&gt;&lt;mi&gt;i&lt;/mi&gt;&lt;/mrow&gt;&lt;/msub&gt;&lt;/mrow&gt;&lt;/mfenced&gt;&lt;/math&gt;" id="2874" name="Google Shape;2874;p81" title="plus space space space space space space space open parentheses sum from i space equals space 1 to k space plus space 1 of L subscript c i end subscript space plus thin space sum from i equals 1 to k of S subscript c i end subscript close parentheses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31425" y="2109779"/>
            <a:ext cx="1462028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c&lt;/mi&gt;&lt;mi&gt;o&lt;/mi&gt;&lt;mi&gt;n&lt;/mi&gt;&lt;mi&gt;t&lt;/mi&gt;&lt;mi&gt;r&lt;/mi&gt;&lt;mi&gt;o&lt;/mi&gt;&lt;mi&gt;l&lt;/mi&gt;&lt;mi&gt;l&lt;/mi&gt;&lt;mi&gt;e&lt;/mi&gt;&lt;mi&gt;r&lt;/mi&gt;&lt;/mrow&gt;&lt;/msub&gt;&lt;/math&gt;" id="2875" name="Google Shape;2875;p81" title="plus T subscript c o n t r o l l e r end subscript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56753" y="2262941"/>
            <a:ext cx="611400" cy="1432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sub&gt;&lt;mi&gt;T&lt;/mi&gt;&lt;mrow&gt;&lt;mi&gt;P&lt;/mi&gt;&lt;mn&gt;4&lt;/mn&gt;&lt;mi&gt;O&lt;/mi&gt;&lt;mi&gt;S&lt;/mi&gt;&lt;/mrow&gt;&lt;/msub&gt;&lt;/math&gt;" id="2876" name="Google Shape;2876;p81" title="plus space T subscript P 4 O S end subscript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31450" y="2262949"/>
            <a:ext cx="488046" cy="14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D01B0&quot;&gt;&lt;mo&gt;&amp;#x2211;&lt;/mo&gt;&lt;mrow&gt;&lt;mi&gt;i&lt;/mi&gt;&lt;mo&gt;=&lt;/mo&gt;&lt;mn&gt;1&lt;/mn&gt;&lt;/mrow&gt;&lt;mrow&gt;&lt;mi&gt;n&lt;/mi&gt;&lt;mo&gt;+&lt;/mo&gt;&lt;mn&gt;1&lt;/mn&gt;&lt;/mrow&gt;&lt;/munderover&gt;&lt;msub&gt;&lt;mi mathcolor=&quot;#0D01B0&quot;&gt;L&lt;/mi&gt;&lt;mi mathcolor=&quot;#0D01B0&quot;&gt;i&lt;/mi&gt;&lt;/msub&gt;&lt;mo&gt;+&lt;/mo&gt;&lt;munderover mathcolor=&quot;#0D01B0&quot;&gt;&lt;mo&gt;&amp;#x2211;&lt;/mo&gt;&lt;mrow&gt;&lt;mi&gt;i&lt;/mi&gt;&lt;mo&gt;=&lt;/mo&gt;&lt;mn&gt;1&lt;/mn&gt;&lt;/mrow&gt;&lt;mi&gt;n&lt;/mi&gt;&lt;/munderover&gt;&lt;msub&gt;&lt;mi mathcolor=&quot;#0D01B0&quot;&gt;S&lt;/mi&gt;&lt;mi mathcolor=&quot;#0D01B0&quot;&gt;i&lt;/mi&gt;&lt;/msub&gt;&lt;/mrow&gt;&lt;/mfenced&gt;&lt;/math&gt;" id="2877" name="Google Shape;2877;p81" title="open parentheses sum from i equals 1 to n plus 1 of L subscript i plus sum from i equals 1 to n of S subscript i close parentheses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48012" y="2133975"/>
            <a:ext cx="930743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C00B5&quot;&gt;&lt;mo&gt;&amp;#x2211;&lt;/mo&gt;&lt;mrow&gt;&lt;mi&gt;i&lt;/mi&gt;&lt;mo&gt;&amp;#xA0;&lt;/mo&gt;&lt;mo&gt;=&lt;/mo&gt;&lt;mo&gt;&amp;#xA0;&lt;/mo&gt;&lt;mn&gt;1&lt;/mn&gt;&lt;/mrow&gt;&lt;mrow&gt;&lt;mi&gt;n&lt;/mi&gt;&lt;mo&gt;&amp;#xA0;&lt;/mo&gt;&lt;mo&gt;+&lt;/mo&gt;&lt;mo&gt;&amp;#xA0;&lt;/mo&gt;&lt;mn&gt;1&lt;/mn&gt;&lt;/mrow&gt;&lt;/munderover&gt;&lt;msub&gt;&lt;mi mathcolor=&quot;#0C00B5&quot;&gt;L&lt;/mi&gt;&lt;mi mathcolor=&quot;#0C00B5&quot;&gt;i&lt;/mi&gt;&lt;/msub&gt;&lt;mo&gt;+&lt;/mo&gt;&lt;munderover mathcolor=&quot;#0C00B5&quot;&gt;&lt;mo&gt;&amp;#x2211;&lt;/mo&gt;&lt;mrow&gt;&lt;mi&gt;i&lt;/mi&gt;&lt;mo&gt;&amp;#xA0;&lt;/mo&gt;&lt;mo&gt;=&lt;/mo&gt;&lt;mo&gt;&amp;#xA0;&lt;/mo&gt;&lt;mn&gt;1&lt;/mn&gt;&lt;/mrow&gt;&lt;mi&gt;n&lt;/mi&gt;&lt;/munderover&gt;&lt;msub&gt;&lt;mi mathcolor=&quot;#0C00B5&quot;&gt;S&lt;/mi&gt;&lt;mi mathcolor=&quot;#0C00B5&quot;&gt;i&lt;/mi&gt;&lt;/msub&gt;&lt;/mrow&gt;&lt;/mfenced&gt;&lt;/math&gt;" id="2878" name="Google Shape;2878;p81" title="open parentheses sum from i space equals space 1 to n space plus space 1 of L subscript i plus sum from i space equals space 1 to n of S subscript i close parentheses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48000" y="2643888"/>
            <a:ext cx="930750" cy="42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o&gt;&amp;#xA0;&lt;/mo&gt;&lt;mo&gt;&amp;#xA0;&lt;/mo&gt;&lt;mo&gt;&amp;#xA0;&lt;/mo&gt;&lt;mo&gt;&amp;#xA0;&lt;/mo&gt;&lt;mo&gt;&amp;#xA0;&lt;/mo&gt;&lt;mfenced&gt;&lt;mrow&gt;&lt;munderover mathcolor=&quot;#005817&quot;&gt;&lt;mo&gt;&amp;#x2211;&lt;/mo&gt;&lt;mrow&gt;&lt;mi&gt;i&lt;/mi&gt;&lt;mo&gt;&amp;#xA0;&lt;/mo&gt;&lt;mo&gt;=&lt;/mo&gt;&lt;mo&gt;&amp;#xA0;&lt;/mo&gt;&lt;mn&gt;1&lt;/mn&gt;&lt;/mrow&gt;&lt;mrow&gt;&lt;mi&gt;m&lt;/mi&gt;&lt;mo&gt;&amp;#xA0;&lt;/mo&gt;&lt;mo&gt;+&lt;/mo&gt;&lt;mo&gt;&amp;#xA0;&lt;/mo&gt;&lt;mn&gt;1&lt;/mn&gt;&lt;/mrow&gt;&lt;/munderover&gt;&lt;msub&gt;&lt;mi mathcolor=&quot;#005817&quot;&gt;L&lt;/mi&gt;&lt;mrow mathcolor=&quot;#005817&quot;&gt;&lt;mi&gt;S&lt;/mi&gt;&lt;mi&gt;i&lt;/mi&gt;&lt;/mrow&gt;&lt;/msub&gt;&lt;mo&gt;+&lt;/mo&gt;&lt;munderover mathcolor=&quot;#005817&quot;&gt;&lt;mo&gt;&amp;#x2211;&lt;/mo&gt;&lt;mrow&gt;&lt;mi&gt;i&lt;/mi&gt;&lt;mo&gt;&amp;#xA0;&lt;/mo&gt;&lt;mo&gt;=&lt;/mo&gt;&lt;mo&gt;&amp;#xA0;&lt;/mo&gt;&lt;mn&gt;1&lt;/mn&gt;&lt;/mrow&gt;&lt;mi&gt;m&lt;/mi&gt;&lt;/munderover&gt;&lt;msub&gt;&lt;mi mathcolor=&quot;#005817&quot;&gt;S&lt;/mi&gt;&lt;mrow mathcolor=&quot;#005817&quot;&gt;&lt;mi&gt;S&lt;/mi&gt;&lt;mi&gt;i&lt;/mi&gt;&lt;/mrow&gt;&lt;/msub&gt;&lt;/mrow&gt;&lt;/mfenced&gt;&lt;/math&gt;" id="2879" name="Google Shape;2879;p81" title="plus space space space space space space open parentheses sum from i space equals space 1 to m space plus space 1 of L subscript S i end subscript plus sum from i space equals space 1 to m of S subscript S i end subscript close parentheses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55813" y="2621750"/>
            <a:ext cx="1413244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D&lt;/mi&gt;&lt;mi&gt;P&lt;/mi&gt;&lt;mi&gt;D&lt;/mi&gt;&lt;mi&gt;K&lt;/mi&gt;&lt;/mrow&gt;&lt;/msub&gt;&lt;/math&gt;" id="2880" name="Google Shape;2880;p81" title="plus T subscript D P D K end subscript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046125" y="2818874"/>
            <a:ext cx="492645" cy="1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1" name="Google Shape;2881;p81"/>
          <p:cNvSpPr txBox="1"/>
          <p:nvPr/>
        </p:nvSpPr>
        <p:spPr>
          <a:xfrm>
            <a:off x="2625750" y="21586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3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2882" name="Google Shape;2882;p81"/>
          <p:cNvSpPr txBox="1"/>
          <p:nvPr/>
        </p:nvSpPr>
        <p:spPr>
          <a:xfrm>
            <a:off x="1325425" y="21586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883" name="Google Shape;2883;p81"/>
          <p:cNvSpPr txBox="1"/>
          <p:nvPr/>
        </p:nvSpPr>
        <p:spPr>
          <a:xfrm>
            <a:off x="2626650" y="2690388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884" name="Google Shape;2884;p81"/>
          <p:cNvSpPr txBox="1"/>
          <p:nvPr/>
        </p:nvSpPr>
        <p:spPr>
          <a:xfrm>
            <a:off x="1325425" y="269040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492325" y="125725"/>
            <a:ext cx="345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Networking - a way of life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175" y="260800"/>
            <a:ext cx="3456000" cy="1701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125" y="1030550"/>
            <a:ext cx="328225" cy="23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025" y="1163426"/>
            <a:ext cx="328225" cy="27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2975" y="1195126"/>
            <a:ext cx="328225" cy="3447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19"/>
          <p:cNvGrpSpPr/>
          <p:nvPr/>
        </p:nvGrpSpPr>
        <p:grpSpPr>
          <a:xfrm>
            <a:off x="244875" y="892563"/>
            <a:ext cx="3466150" cy="1374326"/>
            <a:chOff x="244875" y="892563"/>
            <a:chExt cx="3466150" cy="1374326"/>
          </a:xfrm>
        </p:grpSpPr>
        <p:pic>
          <p:nvPicPr>
            <p:cNvPr id="153" name="Google Shape;153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320663" y="892563"/>
              <a:ext cx="1314575" cy="137432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4" name="Google Shape;154;p19"/>
            <p:cNvCxnSpPr/>
            <p:nvPr/>
          </p:nvCxnSpPr>
          <p:spPr>
            <a:xfrm>
              <a:off x="2635225" y="1574775"/>
              <a:ext cx="1075800" cy="9900"/>
            </a:xfrm>
            <a:prstGeom prst="straightConnector1">
              <a:avLst/>
            </a:prstGeom>
            <a:noFill/>
            <a:ln cap="flat" cmpd="sng" w="76200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19"/>
            <p:cNvCxnSpPr/>
            <p:nvPr/>
          </p:nvCxnSpPr>
          <p:spPr>
            <a:xfrm>
              <a:off x="244875" y="1574763"/>
              <a:ext cx="1075800" cy="9900"/>
            </a:xfrm>
            <a:prstGeom prst="straightConnector1">
              <a:avLst/>
            </a:prstGeom>
            <a:noFill/>
            <a:ln cap="flat" cmpd="sng" w="76200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6" name="Google Shape;156;p19"/>
          <p:cNvGrpSpPr/>
          <p:nvPr/>
        </p:nvGrpSpPr>
        <p:grpSpPr>
          <a:xfrm>
            <a:off x="333274" y="1982226"/>
            <a:ext cx="3289350" cy="2349734"/>
            <a:chOff x="333274" y="1982226"/>
            <a:chExt cx="3289350" cy="2349734"/>
          </a:xfrm>
        </p:grpSpPr>
        <p:pic>
          <p:nvPicPr>
            <p:cNvPr id="157" name="Google Shape;157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312921" y="2588664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483159" y="3609851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225846" y="4053651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22571" y="2898351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854496" y="2440289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22584" y="1982226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33274" y="2509010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26099" y="3425147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74374" y="3849197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019312" y="4191110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281524" y="3609860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755012" y="2260535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086349" y="2845760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8" name="Shape 2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9" name="Google Shape;2889;p82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0" name="Google Shape;2890;p82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1" name="Google Shape;2891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2" name="Google Shape;2892;p82"/>
          <p:cNvSpPr txBox="1"/>
          <p:nvPr/>
        </p:nvSpPr>
        <p:spPr>
          <a:xfrm>
            <a:off x="2800350" y="151950"/>
            <a:ext cx="354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Performance Comparison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2893" name="Google Shape;2893;p82"/>
          <p:cNvGrpSpPr/>
          <p:nvPr/>
        </p:nvGrpSpPr>
        <p:grpSpPr>
          <a:xfrm>
            <a:off x="495300" y="752475"/>
            <a:ext cx="3554223" cy="831300"/>
            <a:chOff x="495300" y="752475"/>
            <a:chExt cx="3554223" cy="831300"/>
          </a:xfrm>
        </p:grpSpPr>
        <p:sp>
          <p:nvSpPr>
            <p:cNvPr id="2894" name="Google Shape;2894;p82"/>
            <p:cNvSpPr txBox="1"/>
            <p:nvPr/>
          </p:nvSpPr>
          <p:spPr>
            <a:xfrm>
              <a:off x="495300" y="752475"/>
              <a:ext cx="2667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In-Network Computing </a:t>
              </a:r>
              <a:endParaRPr b="1">
                <a:solidFill>
                  <a:srgbClr val="595959"/>
                </a:solidFill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End-Host Computing</a:t>
              </a:r>
              <a:endParaRPr b="1">
                <a:solidFill>
                  <a:srgbClr val="595959"/>
                </a:solidFill>
              </a:endParaRPr>
            </a:p>
          </p:txBody>
        </p:sp>
        <p:pic>
          <p:nvPicPr>
            <p:cNvPr id="2895" name="Google Shape;2895;p8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59035" y="752475"/>
              <a:ext cx="479500" cy="4495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6" name="Google Shape;2896;p8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35172" y="1169475"/>
              <a:ext cx="1414351" cy="414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97" name="Google Shape;2897;p82"/>
          <p:cNvSpPr txBox="1"/>
          <p:nvPr/>
        </p:nvSpPr>
        <p:spPr>
          <a:xfrm>
            <a:off x="495300" y="1771650"/>
            <a:ext cx="32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</a:rPr>
              <a:t>Create / Remove a flow (Latency)</a:t>
            </a:r>
            <a:endParaRPr b="1" sz="1500">
              <a:solidFill>
                <a:srgbClr val="073763"/>
              </a:solidFill>
            </a:endParaRPr>
          </a:p>
        </p:txBody>
      </p:sp>
      <p:sp>
        <p:nvSpPr>
          <p:cNvPr id="2898" name="Google Shape;2898;p82"/>
          <p:cNvSpPr txBox="1"/>
          <p:nvPr/>
        </p:nvSpPr>
        <p:spPr>
          <a:xfrm>
            <a:off x="666750" y="2124075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P4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899" name="Google Shape;2899;p82"/>
          <p:cNvSpPr txBox="1"/>
          <p:nvPr/>
        </p:nvSpPr>
        <p:spPr>
          <a:xfrm>
            <a:off x="571500" y="2668088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DPDK</a:t>
            </a:r>
            <a:endParaRPr b="1">
              <a:solidFill>
                <a:srgbClr val="595959"/>
              </a:solidFill>
            </a:endParaRPr>
          </a:p>
        </p:txBody>
      </p:sp>
      <p:pic>
        <p:nvPicPr>
          <p:cNvPr id="2900" name="Google Shape;2900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6675" y="99138"/>
            <a:ext cx="2781072" cy="21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1" name="Google Shape;2901;p82"/>
          <p:cNvSpPr/>
          <p:nvPr/>
        </p:nvSpPr>
        <p:spPr>
          <a:xfrm>
            <a:off x="6483700" y="1648100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2" name="Google Shape;2902;p82"/>
          <p:cNvSpPr/>
          <p:nvPr/>
        </p:nvSpPr>
        <p:spPr>
          <a:xfrm rot="-5400000">
            <a:off x="7491100" y="1062525"/>
            <a:ext cx="11970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3" name="Google Shape;2903;p82"/>
          <p:cNvSpPr/>
          <p:nvPr/>
        </p:nvSpPr>
        <p:spPr>
          <a:xfrm rot="5400000">
            <a:off x="8091750" y="1083650"/>
            <a:ext cx="11970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4" name="Google Shape;2904;p82"/>
          <p:cNvSpPr/>
          <p:nvPr/>
        </p:nvSpPr>
        <p:spPr>
          <a:xfrm rot="5400000">
            <a:off x="7904050" y="1250475"/>
            <a:ext cx="17955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5" name="Google Shape;2905;p82"/>
          <p:cNvSpPr/>
          <p:nvPr/>
        </p:nvSpPr>
        <p:spPr>
          <a:xfrm rot="10800000">
            <a:off x="6492900" y="2182275"/>
            <a:ext cx="22533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6" name="Google Shape;2906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7602" y="3067501"/>
            <a:ext cx="4221627" cy="7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7" name="Google Shape;2907;p82"/>
          <p:cNvSpPr/>
          <p:nvPr/>
        </p:nvSpPr>
        <p:spPr>
          <a:xfrm>
            <a:off x="5078575" y="3132213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8" name="Google Shape;2908;p82"/>
          <p:cNvSpPr/>
          <p:nvPr/>
        </p:nvSpPr>
        <p:spPr>
          <a:xfrm>
            <a:off x="6725125" y="3121638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9" name="Google Shape;2909;p82"/>
          <p:cNvSpPr/>
          <p:nvPr/>
        </p:nvSpPr>
        <p:spPr>
          <a:xfrm rot="10800000">
            <a:off x="6725125" y="3715263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0" name="Google Shape;2910;p82"/>
          <p:cNvSpPr/>
          <p:nvPr/>
        </p:nvSpPr>
        <p:spPr>
          <a:xfrm rot="10800000">
            <a:off x="5078575" y="3715263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&lt;math xmlns=&quot;http://www.w3.org/1998/Math/MathML&quot;&gt;&lt;mo&gt;+&lt;/mo&gt;&lt;mo&gt;&amp;#xA0;&lt;/mo&gt;&lt;mo&gt;&amp;#xA0;&lt;/mo&gt;&lt;mo&gt;&amp;#xA0;&lt;/mo&gt;&lt;mo&gt;&amp;#xA0;&lt;/mo&gt;&lt;mo&gt;&amp;#xA0;&lt;/mo&gt;&lt;mo&gt;&amp;#xA0;&lt;/mo&gt;&lt;mo&gt;&amp;#xA0;&lt;/mo&gt;&lt;mfenced&gt;&lt;mrow&gt;&lt;munderover mathcolor=&quot;#C07100&quot;&gt;&lt;mo&gt;&amp;#x2211;&lt;/mo&gt;&lt;mrow&gt;&lt;mi&gt;i&lt;/mi&gt;&lt;mo&gt;&amp;#xA0;&lt;/mo&gt;&lt;mo&gt;=&lt;/mo&gt;&lt;mo&gt;&amp;#xA0;&lt;/mo&gt;&lt;mn&gt;1&lt;/mn&gt;&lt;/mrow&gt;&lt;mrow&gt;&lt;mi&gt;k&lt;/mi&gt;&lt;mo&gt;&amp;#xA0;&lt;/mo&gt;&lt;mo&gt;+&lt;/mo&gt;&lt;mo&gt;&amp;#xA0;&lt;/mo&gt;&lt;mn&gt;1&lt;/mn&gt;&lt;/mrow&gt;&lt;/munderover&gt;&lt;msub&gt;&lt;mi mathcolor=&quot;#C07100&quot;&gt;L&lt;/mi&gt;&lt;mrow mathcolor=&quot;#C07100&quot;&gt;&lt;mi&gt;c&lt;/mi&gt;&lt;mi&gt;i&lt;/mi&gt;&lt;/mrow&gt;&lt;/msub&gt;&lt;mo&gt;&amp;#xA0;&lt;/mo&gt;&lt;mo&gt;+&lt;/mo&gt;&lt;mo&gt;&amp;#x2009;&lt;/mo&gt;&lt;munderover mathcolor=&quot;#C07100&quot;&gt;&lt;mo&gt;&amp;#x2211;&lt;/mo&gt;&lt;mrow&gt;&lt;mi&gt;i&lt;/mi&gt;&lt;mo&gt;=&lt;/mo&gt;&lt;mn&gt;1&lt;/mn&gt;&lt;/mrow&gt;&lt;mi&gt;k&lt;/mi&gt;&lt;/munderover&gt;&lt;msub&gt;&lt;mi mathcolor=&quot;#C07100&quot;&gt;S&lt;/mi&gt;&lt;mrow mathcolor=&quot;#C07100&quot;&gt;&lt;mi&gt;c&lt;/mi&gt;&lt;mi&gt;i&lt;/mi&gt;&lt;/mrow&gt;&lt;/msub&gt;&lt;/mrow&gt;&lt;/mfenced&gt;&lt;/math&gt;" id="2911" name="Google Shape;2911;p82" title="plus space space space space space space space open parentheses sum from i space equals space 1 to k space plus space 1 of L subscript c i end subscript space plus thin space sum from i equals 1 to k of S subscript c i end subscript close parentheses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31425" y="2109779"/>
            <a:ext cx="1462028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c&lt;/mi&gt;&lt;mi&gt;o&lt;/mi&gt;&lt;mi&gt;n&lt;/mi&gt;&lt;mi&gt;t&lt;/mi&gt;&lt;mi&gt;r&lt;/mi&gt;&lt;mi&gt;o&lt;/mi&gt;&lt;mi&gt;l&lt;/mi&gt;&lt;mi&gt;l&lt;/mi&gt;&lt;mi&gt;e&lt;/mi&gt;&lt;mi&gt;r&lt;/mi&gt;&lt;/mrow&gt;&lt;/msub&gt;&lt;/math&gt;" id="2912" name="Google Shape;2912;p82" title="plus T subscript c o n t r o l l e r end subscript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56753" y="2262941"/>
            <a:ext cx="611400" cy="1432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sub&gt;&lt;mi&gt;T&lt;/mi&gt;&lt;mrow&gt;&lt;mi&gt;P&lt;/mi&gt;&lt;mn&gt;4&lt;/mn&gt;&lt;mi&gt;O&lt;/mi&gt;&lt;mi&gt;S&lt;/mi&gt;&lt;/mrow&gt;&lt;/msub&gt;&lt;/math&gt;" id="2913" name="Google Shape;2913;p82" title="plus space T subscript P 4 O S end subscript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31450" y="2262949"/>
            <a:ext cx="488046" cy="14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D01B0&quot;&gt;&lt;mo&gt;&amp;#x2211;&lt;/mo&gt;&lt;mrow&gt;&lt;mi&gt;i&lt;/mi&gt;&lt;mo&gt;=&lt;/mo&gt;&lt;mn&gt;1&lt;/mn&gt;&lt;/mrow&gt;&lt;mrow&gt;&lt;mi&gt;n&lt;/mi&gt;&lt;mo&gt;+&lt;/mo&gt;&lt;mn&gt;1&lt;/mn&gt;&lt;/mrow&gt;&lt;/munderover&gt;&lt;msub&gt;&lt;mi mathcolor=&quot;#0D01B0&quot;&gt;L&lt;/mi&gt;&lt;mi mathcolor=&quot;#0D01B0&quot;&gt;i&lt;/mi&gt;&lt;/msub&gt;&lt;mo&gt;+&lt;/mo&gt;&lt;munderover mathcolor=&quot;#0D01B0&quot;&gt;&lt;mo&gt;&amp;#x2211;&lt;/mo&gt;&lt;mrow&gt;&lt;mi&gt;i&lt;/mi&gt;&lt;mo&gt;=&lt;/mo&gt;&lt;mn&gt;1&lt;/mn&gt;&lt;/mrow&gt;&lt;mi&gt;n&lt;/mi&gt;&lt;/munderover&gt;&lt;msub&gt;&lt;mi mathcolor=&quot;#0D01B0&quot;&gt;S&lt;/mi&gt;&lt;mi mathcolor=&quot;#0D01B0&quot;&gt;i&lt;/mi&gt;&lt;/msub&gt;&lt;/mrow&gt;&lt;/mfenced&gt;&lt;/math&gt;" id="2914" name="Google Shape;2914;p82" title="open parentheses sum from i equals 1 to n plus 1 of L subscript i plus sum from i equals 1 to n of S subscript i close parentheses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48012" y="2133975"/>
            <a:ext cx="930743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C00B5&quot;&gt;&lt;mo&gt;&amp;#x2211;&lt;/mo&gt;&lt;mrow&gt;&lt;mi&gt;i&lt;/mi&gt;&lt;mo&gt;&amp;#xA0;&lt;/mo&gt;&lt;mo&gt;=&lt;/mo&gt;&lt;mo&gt;&amp;#xA0;&lt;/mo&gt;&lt;mn&gt;1&lt;/mn&gt;&lt;/mrow&gt;&lt;mrow&gt;&lt;mi&gt;n&lt;/mi&gt;&lt;mo&gt;&amp;#xA0;&lt;/mo&gt;&lt;mo&gt;+&lt;/mo&gt;&lt;mo&gt;&amp;#xA0;&lt;/mo&gt;&lt;mn&gt;1&lt;/mn&gt;&lt;/mrow&gt;&lt;/munderover&gt;&lt;msub&gt;&lt;mi mathcolor=&quot;#0C00B5&quot;&gt;L&lt;/mi&gt;&lt;mi mathcolor=&quot;#0C00B5&quot;&gt;i&lt;/mi&gt;&lt;/msub&gt;&lt;mo&gt;+&lt;/mo&gt;&lt;munderover mathcolor=&quot;#0C00B5&quot;&gt;&lt;mo&gt;&amp;#x2211;&lt;/mo&gt;&lt;mrow&gt;&lt;mi&gt;i&lt;/mi&gt;&lt;mo&gt;&amp;#xA0;&lt;/mo&gt;&lt;mo&gt;=&lt;/mo&gt;&lt;mo&gt;&amp;#xA0;&lt;/mo&gt;&lt;mn&gt;1&lt;/mn&gt;&lt;/mrow&gt;&lt;mi&gt;n&lt;/mi&gt;&lt;/munderover&gt;&lt;msub&gt;&lt;mi mathcolor=&quot;#0C00B5&quot;&gt;S&lt;/mi&gt;&lt;mi mathcolor=&quot;#0C00B5&quot;&gt;i&lt;/mi&gt;&lt;/msub&gt;&lt;/mrow&gt;&lt;/mfenced&gt;&lt;/math&gt;" id="2915" name="Google Shape;2915;p82" title="open parentheses sum from i space equals space 1 to n space plus space 1 of L subscript i plus sum from i space equals space 1 to n of S subscript i close parentheses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48000" y="2643888"/>
            <a:ext cx="930750" cy="42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o&gt;&amp;#xA0;&lt;/mo&gt;&lt;mo&gt;&amp;#xA0;&lt;/mo&gt;&lt;mo&gt;&amp;#xA0;&lt;/mo&gt;&lt;mo&gt;&amp;#xA0;&lt;/mo&gt;&lt;mo&gt;&amp;#xA0;&lt;/mo&gt;&lt;mfenced&gt;&lt;mrow&gt;&lt;munderover mathcolor=&quot;#005817&quot;&gt;&lt;mo&gt;&amp;#x2211;&lt;/mo&gt;&lt;mrow&gt;&lt;mi&gt;i&lt;/mi&gt;&lt;mo&gt;&amp;#xA0;&lt;/mo&gt;&lt;mo&gt;=&lt;/mo&gt;&lt;mo&gt;&amp;#xA0;&lt;/mo&gt;&lt;mn&gt;1&lt;/mn&gt;&lt;/mrow&gt;&lt;mrow&gt;&lt;mi&gt;m&lt;/mi&gt;&lt;mo&gt;&amp;#xA0;&lt;/mo&gt;&lt;mo&gt;+&lt;/mo&gt;&lt;mo&gt;&amp;#xA0;&lt;/mo&gt;&lt;mn&gt;1&lt;/mn&gt;&lt;/mrow&gt;&lt;/munderover&gt;&lt;msub&gt;&lt;mi mathcolor=&quot;#005817&quot;&gt;L&lt;/mi&gt;&lt;mrow mathcolor=&quot;#005817&quot;&gt;&lt;mi&gt;S&lt;/mi&gt;&lt;mi&gt;i&lt;/mi&gt;&lt;/mrow&gt;&lt;/msub&gt;&lt;mo&gt;+&lt;/mo&gt;&lt;munderover mathcolor=&quot;#005817&quot;&gt;&lt;mo&gt;&amp;#x2211;&lt;/mo&gt;&lt;mrow&gt;&lt;mi&gt;i&lt;/mi&gt;&lt;mo&gt;&amp;#xA0;&lt;/mo&gt;&lt;mo&gt;=&lt;/mo&gt;&lt;mo&gt;&amp;#xA0;&lt;/mo&gt;&lt;mn&gt;1&lt;/mn&gt;&lt;/mrow&gt;&lt;mi&gt;m&lt;/mi&gt;&lt;/munderover&gt;&lt;msub&gt;&lt;mi mathcolor=&quot;#005817&quot;&gt;S&lt;/mi&gt;&lt;mrow mathcolor=&quot;#005817&quot;&gt;&lt;mi&gt;S&lt;/mi&gt;&lt;mi&gt;i&lt;/mi&gt;&lt;/mrow&gt;&lt;/msub&gt;&lt;/mrow&gt;&lt;/mfenced&gt;&lt;/math&gt;" id="2916" name="Google Shape;2916;p82" title="plus space space space space space space open parentheses sum from i space equals space 1 to m space plus space 1 of L subscript S i end subscript plus sum from i space equals space 1 to m of S subscript S i end subscript close parentheses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55813" y="2621750"/>
            <a:ext cx="1413244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D&lt;/mi&gt;&lt;mi&gt;P&lt;/mi&gt;&lt;mi&gt;D&lt;/mi&gt;&lt;mi&gt;K&lt;/mi&gt;&lt;/mrow&gt;&lt;/msub&gt;&lt;/math&gt;" id="2917" name="Google Shape;2917;p82" title="plus T subscript D P D K end subscript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046125" y="2818874"/>
            <a:ext cx="492645" cy="1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8" name="Google Shape;2918;p82"/>
          <p:cNvSpPr txBox="1"/>
          <p:nvPr/>
        </p:nvSpPr>
        <p:spPr>
          <a:xfrm>
            <a:off x="2625750" y="21586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3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2919" name="Google Shape;2919;p82"/>
          <p:cNvSpPr txBox="1"/>
          <p:nvPr/>
        </p:nvSpPr>
        <p:spPr>
          <a:xfrm>
            <a:off x="1325425" y="21586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920" name="Google Shape;2920;p82"/>
          <p:cNvSpPr txBox="1"/>
          <p:nvPr/>
        </p:nvSpPr>
        <p:spPr>
          <a:xfrm>
            <a:off x="2626650" y="2690388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921" name="Google Shape;2921;p82"/>
          <p:cNvSpPr txBox="1"/>
          <p:nvPr/>
        </p:nvSpPr>
        <p:spPr>
          <a:xfrm>
            <a:off x="1325425" y="269040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grpSp>
        <p:nvGrpSpPr>
          <p:cNvPr id="2922" name="Google Shape;2922;p82"/>
          <p:cNvGrpSpPr/>
          <p:nvPr/>
        </p:nvGrpSpPr>
        <p:grpSpPr>
          <a:xfrm>
            <a:off x="300400" y="2208413"/>
            <a:ext cx="300675" cy="755211"/>
            <a:chOff x="300400" y="2208413"/>
            <a:chExt cx="300675" cy="755211"/>
          </a:xfrm>
        </p:grpSpPr>
        <p:pic>
          <p:nvPicPr>
            <p:cNvPr id="2923" name="Google Shape;2923;p82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320375" y="2702923"/>
              <a:ext cx="260725" cy="26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4" name="Google Shape;2924;p82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300400" y="2208413"/>
              <a:ext cx="300675" cy="300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8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9" name="Google Shape;2929;p83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0" name="Google Shape;2930;p83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1" name="Google Shape;293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2" name="Google Shape;2932;p83"/>
          <p:cNvSpPr txBox="1"/>
          <p:nvPr/>
        </p:nvSpPr>
        <p:spPr>
          <a:xfrm>
            <a:off x="2800350" y="151950"/>
            <a:ext cx="354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Performance Comparison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2933" name="Google Shape;2933;p83"/>
          <p:cNvGrpSpPr/>
          <p:nvPr/>
        </p:nvGrpSpPr>
        <p:grpSpPr>
          <a:xfrm>
            <a:off x="495300" y="752475"/>
            <a:ext cx="3554223" cy="831300"/>
            <a:chOff x="495300" y="752475"/>
            <a:chExt cx="3554223" cy="831300"/>
          </a:xfrm>
        </p:grpSpPr>
        <p:sp>
          <p:nvSpPr>
            <p:cNvPr id="2934" name="Google Shape;2934;p83"/>
            <p:cNvSpPr txBox="1"/>
            <p:nvPr/>
          </p:nvSpPr>
          <p:spPr>
            <a:xfrm>
              <a:off x="495300" y="752475"/>
              <a:ext cx="2667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In-Network Computing </a:t>
              </a:r>
              <a:endParaRPr b="1">
                <a:solidFill>
                  <a:srgbClr val="595959"/>
                </a:solidFill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End-Host Computing</a:t>
              </a:r>
              <a:endParaRPr b="1">
                <a:solidFill>
                  <a:srgbClr val="595959"/>
                </a:solidFill>
              </a:endParaRPr>
            </a:p>
          </p:txBody>
        </p:sp>
        <p:pic>
          <p:nvPicPr>
            <p:cNvPr id="2935" name="Google Shape;2935;p8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59035" y="752475"/>
              <a:ext cx="479500" cy="4495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6" name="Google Shape;2936;p8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35172" y="1169475"/>
              <a:ext cx="1414351" cy="414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37" name="Google Shape;2937;p83"/>
          <p:cNvSpPr txBox="1"/>
          <p:nvPr/>
        </p:nvSpPr>
        <p:spPr>
          <a:xfrm>
            <a:off x="495300" y="1771650"/>
            <a:ext cx="32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</a:rPr>
              <a:t>Create / Remove a flow (Latency)</a:t>
            </a:r>
            <a:endParaRPr b="1" sz="1500">
              <a:solidFill>
                <a:srgbClr val="073763"/>
              </a:solidFill>
            </a:endParaRPr>
          </a:p>
        </p:txBody>
      </p:sp>
      <p:sp>
        <p:nvSpPr>
          <p:cNvPr id="2938" name="Google Shape;2938;p83"/>
          <p:cNvSpPr txBox="1"/>
          <p:nvPr/>
        </p:nvSpPr>
        <p:spPr>
          <a:xfrm>
            <a:off x="666750" y="2124075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P4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939" name="Google Shape;2939;p83"/>
          <p:cNvSpPr txBox="1"/>
          <p:nvPr/>
        </p:nvSpPr>
        <p:spPr>
          <a:xfrm>
            <a:off x="571500" y="2668088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DPDK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940" name="Google Shape;2940;p83"/>
          <p:cNvSpPr txBox="1"/>
          <p:nvPr/>
        </p:nvSpPr>
        <p:spPr>
          <a:xfrm>
            <a:off x="571500" y="3133725"/>
            <a:ext cx="271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</a:rPr>
              <a:t>Process a packet (Latency)</a:t>
            </a:r>
            <a:endParaRPr b="1" sz="1500">
              <a:solidFill>
                <a:srgbClr val="073763"/>
              </a:solidFill>
            </a:endParaRPr>
          </a:p>
        </p:txBody>
      </p:sp>
      <p:pic>
        <p:nvPicPr>
          <p:cNvPr id="2941" name="Google Shape;2941;p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6675" y="99138"/>
            <a:ext cx="2781072" cy="2137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2" name="Google Shape;2942;p83"/>
          <p:cNvGrpSpPr/>
          <p:nvPr/>
        </p:nvGrpSpPr>
        <p:grpSpPr>
          <a:xfrm>
            <a:off x="300400" y="2208413"/>
            <a:ext cx="300675" cy="755211"/>
            <a:chOff x="300400" y="2208413"/>
            <a:chExt cx="300675" cy="755211"/>
          </a:xfrm>
        </p:grpSpPr>
        <p:pic>
          <p:nvPicPr>
            <p:cNvPr id="2943" name="Google Shape;2943;p8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20375" y="2702923"/>
              <a:ext cx="260725" cy="26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4" name="Google Shape;2944;p8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00400" y="2208413"/>
              <a:ext cx="300675" cy="3006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45" name="Google Shape;2945;p8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77602" y="3067501"/>
            <a:ext cx="4221627" cy="71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o&gt;&amp;#xA0;&lt;/mo&gt;&lt;mo&gt;&amp;#xA0;&lt;/mo&gt;&lt;mo&gt;&amp;#xA0;&lt;/mo&gt;&lt;mo&gt;&amp;#xA0;&lt;/mo&gt;&lt;mo&gt;&amp;#xA0;&lt;/mo&gt;&lt;mo&gt;&amp;#xA0;&lt;/mo&gt;&lt;mfenced&gt;&lt;mrow&gt;&lt;munderover mathcolor=&quot;#C07100&quot;&gt;&lt;mo&gt;&amp;#x2211;&lt;/mo&gt;&lt;mrow&gt;&lt;mi&gt;i&lt;/mi&gt;&lt;mo&gt;&amp;#xA0;&lt;/mo&gt;&lt;mo&gt;=&lt;/mo&gt;&lt;mo&gt;&amp;#xA0;&lt;/mo&gt;&lt;mn&gt;1&lt;/mn&gt;&lt;/mrow&gt;&lt;mrow&gt;&lt;mi&gt;k&lt;/mi&gt;&lt;mo&gt;&amp;#xA0;&lt;/mo&gt;&lt;mo&gt;+&lt;/mo&gt;&lt;mo&gt;&amp;#xA0;&lt;/mo&gt;&lt;mn&gt;1&lt;/mn&gt;&lt;/mrow&gt;&lt;/munderover&gt;&lt;msub&gt;&lt;mi mathcolor=&quot;#C07100&quot;&gt;L&lt;/mi&gt;&lt;mrow mathcolor=&quot;#C07100&quot;&gt;&lt;mi&gt;c&lt;/mi&gt;&lt;mi&gt;i&lt;/mi&gt;&lt;/mrow&gt;&lt;/msub&gt;&lt;mo&gt;&amp;#xA0;&lt;/mo&gt;&lt;mo&gt;+&lt;/mo&gt;&lt;mo&gt;&amp;#x2009;&lt;/mo&gt;&lt;munderover mathcolor=&quot;#C07100&quot;&gt;&lt;mo&gt;&amp;#x2211;&lt;/mo&gt;&lt;mrow&gt;&lt;mi&gt;i&lt;/mi&gt;&lt;mo&gt;=&lt;/mo&gt;&lt;mn&gt;1&lt;/mn&gt;&lt;/mrow&gt;&lt;mi&gt;k&lt;/mi&gt;&lt;/munderover&gt;&lt;msub&gt;&lt;mi mathcolor=&quot;#C07100&quot;&gt;S&lt;/mi&gt;&lt;mrow mathcolor=&quot;#C07100&quot;&gt;&lt;mi&gt;c&lt;/mi&gt;&lt;mi&gt;i&lt;/mi&gt;&lt;/mrow&gt;&lt;/msub&gt;&lt;/mrow&gt;&lt;/mfenced&gt;&lt;/math&gt;" id="2946" name="Google Shape;2946;p83" title="plus space space space space space space space open parentheses sum from i space equals space 1 to k space plus space 1 of L subscript c i end subscript space plus thin space sum from i equals 1 to k of S subscript c i end subscript close parentheses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31425" y="2109779"/>
            <a:ext cx="1462028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c&lt;/mi&gt;&lt;mi&gt;o&lt;/mi&gt;&lt;mi&gt;n&lt;/mi&gt;&lt;mi&gt;t&lt;/mi&gt;&lt;mi&gt;r&lt;/mi&gt;&lt;mi&gt;o&lt;/mi&gt;&lt;mi&gt;l&lt;/mi&gt;&lt;mi&gt;l&lt;/mi&gt;&lt;mi&gt;e&lt;/mi&gt;&lt;mi&gt;r&lt;/mi&gt;&lt;/mrow&gt;&lt;/msub&gt;&lt;/math&gt;" id="2947" name="Google Shape;2947;p83" title="plus T subscript c o n t r o l l e r end subscript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56753" y="2262941"/>
            <a:ext cx="611400" cy="1432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sub&gt;&lt;mi&gt;T&lt;/mi&gt;&lt;mrow&gt;&lt;mi&gt;P&lt;/mi&gt;&lt;mn&gt;4&lt;/mn&gt;&lt;mi&gt;O&lt;/mi&gt;&lt;mi&gt;S&lt;/mi&gt;&lt;/mrow&gt;&lt;/msub&gt;&lt;/math&gt;" id="2948" name="Google Shape;2948;p83" title="plus space T subscript P 4 O S end subscript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31450" y="2262949"/>
            <a:ext cx="488046" cy="14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D01B0&quot;&gt;&lt;mo&gt;&amp;#x2211;&lt;/mo&gt;&lt;mrow&gt;&lt;mi&gt;i&lt;/mi&gt;&lt;mo&gt;=&lt;/mo&gt;&lt;mn&gt;1&lt;/mn&gt;&lt;/mrow&gt;&lt;mrow&gt;&lt;mi&gt;n&lt;/mi&gt;&lt;mo&gt;+&lt;/mo&gt;&lt;mn&gt;1&lt;/mn&gt;&lt;/mrow&gt;&lt;/munderover&gt;&lt;msub&gt;&lt;mi mathcolor=&quot;#0D01B0&quot;&gt;L&lt;/mi&gt;&lt;mi mathcolor=&quot;#0D01B0&quot;&gt;i&lt;/mi&gt;&lt;/msub&gt;&lt;mo&gt;+&lt;/mo&gt;&lt;munderover mathcolor=&quot;#0D01B0&quot;&gt;&lt;mo&gt;&amp;#x2211;&lt;/mo&gt;&lt;mrow&gt;&lt;mi&gt;i&lt;/mi&gt;&lt;mo&gt;=&lt;/mo&gt;&lt;mn&gt;1&lt;/mn&gt;&lt;/mrow&gt;&lt;mi&gt;n&lt;/mi&gt;&lt;/munderover&gt;&lt;msub&gt;&lt;mi mathcolor=&quot;#0D01B0&quot;&gt;S&lt;/mi&gt;&lt;mi mathcolor=&quot;#0D01B0&quot;&gt;i&lt;/mi&gt;&lt;/msub&gt;&lt;/mrow&gt;&lt;/mfenced&gt;&lt;/math&gt;" id="2949" name="Google Shape;2949;p83" title="open parentheses sum from i equals 1 to n plus 1 of L subscript i plus sum from i equals 1 to n of S subscript i close parentheses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48012" y="2133975"/>
            <a:ext cx="930743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C00B5&quot;&gt;&lt;mo&gt;&amp;#x2211;&lt;/mo&gt;&lt;mrow&gt;&lt;mi&gt;i&lt;/mi&gt;&lt;mo&gt;&amp;#xA0;&lt;/mo&gt;&lt;mo&gt;=&lt;/mo&gt;&lt;mo&gt;&amp;#xA0;&lt;/mo&gt;&lt;mn&gt;1&lt;/mn&gt;&lt;/mrow&gt;&lt;mrow&gt;&lt;mi&gt;n&lt;/mi&gt;&lt;mo&gt;&amp;#xA0;&lt;/mo&gt;&lt;mo&gt;+&lt;/mo&gt;&lt;mo&gt;&amp;#xA0;&lt;/mo&gt;&lt;mn&gt;1&lt;/mn&gt;&lt;/mrow&gt;&lt;/munderover&gt;&lt;msub&gt;&lt;mi mathcolor=&quot;#0C00B5&quot;&gt;L&lt;/mi&gt;&lt;mi mathcolor=&quot;#0C00B5&quot;&gt;i&lt;/mi&gt;&lt;/msub&gt;&lt;mo&gt;+&lt;/mo&gt;&lt;munderover mathcolor=&quot;#0C00B5&quot;&gt;&lt;mo&gt;&amp;#x2211;&lt;/mo&gt;&lt;mrow&gt;&lt;mi&gt;i&lt;/mi&gt;&lt;mo&gt;&amp;#xA0;&lt;/mo&gt;&lt;mo&gt;=&lt;/mo&gt;&lt;mo&gt;&amp;#xA0;&lt;/mo&gt;&lt;mn&gt;1&lt;/mn&gt;&lt;/mrow&gt;&lt;mi&gt;n&lt;/mi&gt;&lt;/munderover&gt;&lt;msub&gt;&lt;mi mathcolor=&quot;#0C00B5&quot;&gt;S&lt;/mi&gt;&lt;mi mathcolor=&quot;#0C00B5&quot;&gt;i&lt;/mi&gt;&lt;/msub&gt;&lt;/mrow&gt;&lt;/mfenced&gt;&lt;/math&gt;" id="2950" name="Google Shape;2950;p83" title="open parentheses sum from i space equals space 1 to n space plus space 1 of L subscript i plus sum from i space equals space 1 to n of S subscript i close parentheses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48000" y="2643888"/>
            <a:ext cx="930750" cy="42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o&gt;&amp;#xA0;&lt;/mo&gt;&lt;mo&gt;&amp;#xA0;&lt;/mo&gt;&lt;mo&gt;&amp;#xA0;&lt;/mo&gt;&lt;mo&gt;&amp;#xA0;&lt;/mo&gt;&lt;mo&gt;&amp;#xA0;&lt;/mo&gt;&lt;mfenced&gt;&lt;mrow&gt;&lt;munderover mathcolor=&quot;#005817&quot;&gt;&lt;mo&gt;&amp;#x2211;&lt;/mo&gt;&lt;mrow&gt;&lt;mi&gt;i&lt;/mi&gt;&lt;mo&gt;&amp;#xA0;&lt;/mo&gt;&lt;mo&gt;=&lt;/mo&gt;&lt;mo&gt;&amp;#xA0;&lt;/mo&gt;&lt;mn&gt;1&lt;/mn&gt;&lt;/mrow&gt;&lt;mrow&gt;&lt;mi&gt;m&lt;/mi&gt;&lt;mo&gt;&amp;#xA0;&lt;/mo&gt;&lt;mo&gt;+&lt;/mo&gt;&lt;mo&gt;&amp;#xA0;&lt;/mo&gt;&lt;mn&gt;1&lt;/mn&gt;&lt;/mrow&gt;&lt;/munderover&gt;&lt;msub&gt;&lt;mi mathcolor=&quot;#005817&quot;&gt;L&lt;/mi&gt;&lt;mrow mathcolor=&quot;#005817&quot;&gt;&lt;mi&gt;S&lt;/mi&gt;&lt;mi&gt;i&lt;/mi&gt;&lt;/mrow&gt;&lt;/msub&gt;&lt;mo&gt;+&lt;/mo&gt;&lt;munderover mathcolor=&quot;#005817&quot;&gt;&lt;mo&gt;&amp;#x2211;&lt;/mo&gt;&lt;mrow&gt;&lt;mi&gt;i&lt;/mi&gt;&lt;mo&gt;&amp;#xA0;&lt;/mo&gt;&lt;mo&gt;=&lt;/mo&gt;&lt;mo&gt;&amp;#xA0;&lt;/mo&gt;&lt;mn&gt;1&lt;/mn&gt;&lt;/mrow&gt;&lt;mi&gt;m&lt;/mi&gt;&lt;/munderover&gt;&lt;msub&gt;&lt;mi mathcolor=&quot;#005817&quot;&gt;S&lt;/mi&gt;&lt;mrow mathcolor=&quot;#005817&quot;&gt;&lt;mi&gt;S&lt;/mi&gt;&lt;mi&gt;i&lt;/mi&gt;&lt;/mrow&gt;&lt;/msub&gt;&lt;/mrow&gt;&lt;/mfenced&gt;&lt;/math&gt;" id="2951" name="Google Shape;2951;p83" title="plus space space space space space space open parentheses sum from i space equals space 1 to m space plus space 1 of L subscript S i end subscript plus sum from i space equals space 1 to m of S subscript S i end subscript close parentheses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555813" y="2621750"/>
            <a:ext cx="1413244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D&lt;/mi&gt;&lt;mi&gt;P&lt;/mi&gt;&lt;mi&gt;D&lt;/mi&gt;&lt;mi&gt;K&lt;/mi&gt;&lt;/mrow&gt;&lt;/msub&gt;&lt;/math&gt;" id="2952" name="Google Shape;2952;p83" title="plus T subscript D P D K end subscript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46125" y="2818874"/>
            <a:ext cx="492645" cy="1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3" name="Google Shape;2953;p83"/>
          <p:cNvSpPr txBox="1"/>
          <p:nvPr/>
        </p:nvSpPr>
        <p:spPr>
          <a:xfrm>
            <a:off x="2625750" y="21586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3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2954" name="Google Shape;2954;p83"/>
          <p:cNvSpPr txBox="1"/>
          <p:nvPr/>
        </p:nvSpPr>
        <p:spPr>
          <a:xfrm>
            <a:off x="1325425" y="21586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955" name="Google Shape;2955;p83"/>
          <p:cNvSpPr txBox="1"/>
          <p:nvPr/>
        </p:nvSpPr>
        <p:spPr>
          <a:xfrm>
            <a:off x="2626650" y="2690388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956" name="Google Shape;2956;p83"/>
          <p:cNvSpPr txBox="1"/>
          <p:nvPr/>
        </p:nvSpPr>
        <p:spPr>
          <a:xfrm>
            <a:off x="1325425" y="269040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0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Google Shape;2961;p84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2" name="Google Shape;2962;p84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3" name="Google Shape;296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4" name="Google Shape;2964;p84"/>
          <p:cNvSpPr txBox="1"/>
          <p:nvPr/>
        </p:nvSpPr>
        <p:spPr>
          <a:xfrm>
            <a:off x="2800350" y="151950"/>
            <a:ext cx="354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Performance Comparison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2965" name="Google Shape;2965;p84"/>
          <p:cNvGrpSpPr/>
          <p:nvPr/>
        </p:nvGrpSpPr>
        <p:grpSpPr>
          <a:xfrm>
            <a:off x="495300" y="752475"/>
            <a:ext cx="3554223" cy="831300"/>
            <a:chOff x="495300" y="752475"/>
            <a:chExt cx="3554223" cy="831300"/>
          </a:xfrm>
        </p:grpSpPr>
        <p:sp>
          <p:nvSpPr>
            <p:cNvPr id="2966" name="Google Shape;2966;p84"/>
            <p:cNvSpPr txBox="1"/>
            <p:nvPr/>
          </p:nvSpPr>
          <p:spPr>
            <a:xfrm>
              <a:off x="495300" y="752475"/>
              <a:ext cx="2667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In-Network Computing </a:t>
              </a:r>
              <a:endParaRPr b="1">
                <a:solidFill>
                  <a:srgbClr val="595959"/>
                </a:solidFill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End-Host Computing</a:t>
              </a:r>
              <a:endParaRPr b="1">
                <a:solidFill>
                  <a:srgbClr val="595959"/>
                </a:solidFill>
              </a:endParaRPr>
            </a:p>
          </p:txBody>
        </p:sp>
        <p:pic>
          <p:nvPicPr>
            <p:cNvPr id="2967" name="Google Shape;2967;p8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59035" y="752475"/>
              <a:ext cx="479500" cy="4495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8" name="Google Shape;2968;p8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35172" y="1169475"/>
              <a:ext cx="1414351" cy="414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69" name="Google Shape;2969;p84"/>
          <p:cNvSpPr txBox="1"/>
          <p:nvPr/>
        </p:nvSpPr>
        <p:spPr>
          <a:xfrm>
            <a:off x="495300" y="1771650"/>
            <a:ext cx="32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</a:rPr>
              <a:t>Create / Remove a flow (Latency)</a:t>
            </a:r>
            <a:endParaRPr b="1" sz="1500">
              <a:solidFill>
                <a:srgbClr val="073763"/>
              </a:solidFill>
            </a:endParaRPr>
          </a:p>
        </p:txBody>
      </p:sp>
      <p:sp>
        <p:nvSpPr>
          <p:cNvPr id="2970" name="Google Shape;2970;p84"/>
          <p:cNvSpPr txBox="1"/>
          <p:nvPr/>
        </p:nvSpPr>
        <p:spPr>
          <a:xfrm>
            <a:off x="666750" y="2124075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P4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971" name="Google Shape;2971;p84"/>
          <p:cNvSpPr txBox="1"/>
          <p:nvPr/>
        </p:nvSpPr>
        <p:spPr>
          <a:xfrm>
            <a:off x="571500" y="2668088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DPDK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972" name="Google Shape;2972;p84"/>
          <p:cNvSpPr txBox="1"/>
          <p:nvPr/>
        </p:nvSpPr>
        <p:spPr>
          <a:xfrm>
            <a:off x="571500" y="3133725"/>
            <a:ext cx="271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</a:rPr>
              <a:t>Process a packet (Latency)</a:t>
            </a:r>
            <a:endParaRPr b="1" sz="1500">
              <a:solidFill>
                <a:srgbClr val="073763"/>
              </a:solidFill>
            </a:endParaRPr>
          </a:p>
        </p:txBody>
      </p:sp>
      <p:sp>
        <p:nvSpPr>
          <p:cNvPr id="2973" name="Google Shape;2973;p84"/>
          <p:cNvSpPr txBox="1"/>
          <p:nvPr/>
        </p:nvSpPr>
        <p:spPr>
          <a:xfrm>
            <a:off x="666750" y="3549225"/>
            <a:ext cx="4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P4</a:t>
            </a:r>
            <a:endParaRPr b="1">
              <a:solidFill>
                <a:srgbClr val="595959"/>
              </a:solidFill>
            </a:endParaRPr>
          </a:p>
        </p:txBody>
      </p:sp>
      <p:pic>
        <p:nvPicPr>
          <p:cNvPr id="2974" name="Google Shape;2974;p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6675" y="99138"/>
            <a:ext cx="2781072" cy="21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5" name="Google Shape;2975;p84"/>
          <p:cNvSpPr/>
          <p:nvPr/>
        </p:nvSpPr>
        <p:spPr>
          <a:xfrm>
            <a:off x="6483700" y="1648100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6" name="Google Shape;2976;p84"/>
          <p:cNvGrpSpPr/>
          <p:nvPr/>
        </p:nvGrpSpPr>
        <p:grpSpPr>
          <a:xfrm>
            <a:off x="300400" y="2208413"/>
            <a:ext cx="300675" cy="755211"/>
            <a:chOff x="300400" y="2208413"/>
            <a:chExt cx="300675" cy="755211"/>
          </a:xfrm>
        </p:grpSpPr>
        <p:pic>
          <p:nvPicPr>
            <p:cNvPr id="2977" name="Google Shape;2977;p8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20375" y="2702923"/>
              <a:ext cx="260725" cy="26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8" name="Google Shape;2978;p8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00400" y="2208413"/>
              <a:ext cx="300675" cy="3006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79" name="Google Shape;2979;p8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77602" y="3067501"/>
            <a:ext cx="4221627" cy="71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o&gt;&amp;#xA0;&lt;/mo&gt;&lt;mo&gt;&amp;#xA0;&lt;/mo&gt;&lt;mo&gt;&amp;#xA0;&lt;/mo&gt;&lt;mo&gt;&amp;#xA0;&lt;/mo&gt;&lt;mo&gt;&amp;#xA0;&lt;/mo&gt;&lt;mo&gt;&amp;#xA0;&lt;/mo&gt;&lt;mfenced&gt;&lt;mrow&gt;&lt;munderover mathcolor=&quot;#C07100&quot;&gt;&lt;mo&gt;&amp;#x2211;&lt;/mo&gt;&lt;mrow&gt;&lt;mi&gt;i&lt;/mi&gt;&lt;mo&gt;&amp;#xA0;&lt;/mo&gt;&lt;mo&gt;=&lt;/mo&gt;&lt;mo&gt;&amp;#xA0;&lt;/mo&gt;&lt;mn&gt;1&lt;/mn&gt;&lt;/mrow&gt;&lt;mrow&gt;&lt;mi&gt;k&lt;/mi&gt;&lt;mo&gt;&amp;#xA0;&lt;/mo&gt;&lt;mo&gt;+&lt;/mo&gt;&lt;mo&gt;&amp;#xA0;&lt;/mo&gt;&lt;mn&gt;1&lt;/mn&gt;&lt;/mrow&gt;&lt;/munderover&gt;&lt;msub&gt;&lt;mi mathcolor=&quot;#C07100&quot;&gt;L&lt;/mi&gt;&lt;mrow mathcolor=&quot;#C07100&quot;&gt;&lt;mi&gt;c&lt;/mi&gt;&lt;mi&gt;i&lt;/mi&gt;&lt;/mrow&gt;&lt;/msub&gt;&lt;mo&gt;&amp;#xA0;&lt;/mo&gt;&lt;mo&gt;+&lt;/mo&gt;&lt;mo&gt;&amp;#x2009;&lt;/mo&gt;&lt;munderover mathcolor=&quot;#C07100&quot;&gt;&lt;mo&gt;&amp;#x2211;&lt;/mo&gt;&lt;mrow&gt;&lt;mi&gt;i&lt;/mi&gt;&lt;mo&gt;=&lt;/mo&gt;&lt;mn&gt;1&lt;/mn&gt;&lt;/mrow&gt;&lt;mi&gt;k&lt;/mi&gt;&lt;/munderover&gt;&lt;msub&gt;&lt;mi mathcolor=&quot;#C07100&quot;&gt;S&lt;/mi&gt;&lt;mrow mathcolor=&quot;#C07100&quot;&gt;&lt;mi&gt;c&lt;/mi&gt;&lt;mi&gt;i&lt;/mi&gt;&lt;/mrow&gt;&lt;/msub&gt;&lt;/mrow&gt;&lt;/mfenced&gt;&lt;/math&gt;" id="2980" name="Google Shape;2980;p84" title="plus space space space space space space space open parentheses sum from i space equals space 1 to k space plus space 1 of L subscript c i end subscript space plus thin space sum from i equals 1 to k of S subscript c i end subscript close parentheses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31425" y="2109779"/>
            <a:ext cx="1462028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c&lt;/mi&gt;&lt;mi&gt;o&lt;/mi&gt;&lt;mi&gt;n&lt;/mi&gt;&lt;mi&gt;t&lt;/mi&gt;&lt;mi&gt;r&lt;/mi&gt;&lt;mi&gt;o&lt;/mi&gt;&lt;mi&gt;l&lt;/mi&gt;&lt;mi&gt;l&lt;/mi&gt;&lt;mi&gt;e&lt;/mi&gt;&lt;mi&gt;r&lt;/mi&gt;&lt;/mrow&gt;&lt;/msub&gt;&lt;/math&gt;" id="2981" name="Google Shape;2981;p84" title="plus T subscript c o n t r o l l e r end subscript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56753" y="2262941"/>
            <a:ext cx="611400" cy="1432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sub&gt;&lt;mi&gt;T&lt;/mi&gt;&lt;mrow&gt;&lt;mi&gt;P&lt;/mi&gt;&lt;mn&gt;4&lt;/mn&gt;&lt;mi&gt;O&lt;/mi&gt;&lt;mi&gt;S&lt;/mi&gt;&lt;/mrow&gt;&lt;/msub&gt;&lt;/math&gt;" id="2982" name="Google Shape;2982;p84" title="plus space T subscript P 4 O S end subscript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31450" y="2262949"/>
            <a:ext cx="488046" cy="14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D01B0&quot;&gt;&lt;mo&gt;&amp;#x2211;&lt;/mo&gt;&lt;mrow&gt;&lt;mi&gt;i&lt;/mi&gt;&lt;mo&gt;=&lt;/mo&gt;&lt;mn&gt;1&lt;/mn&gt;&lt;/mrow&gt;&lt;mrow&gt;&lt;mi&gt;n&lt;/mi&gt;&lt;mo&gt;+&lt;/mo&gt;&lt;mn&gt;1&lt;/mn&gt;&lt;/mrow&gt;&lt;/munderover&gt;&lt;msub&gt;&lt;mi mathcolor=&quot;#0D01B0&quot;&gt;L&lt;/mi&gt;&lt;mi mathcolor=&quot;#0D01B0&quot;&gt;i&lt;/mi&gt;&lt;/msub&gt;&lt;mo&gt;+&lt;/mo&gt;&lt;munderover mathcolor=&quot;#0D01B0&quot;&gt;&lt;mo&gt;&amp;#x2211;&lt;/mo&gt;&lt;mrow&gt;&lt;mi&gt;i&lt;/mi&gt;&lt;mo&gt;=&lt;/mo&gt;&lt;mn&gt;1&lt;/mn&gt;&lt;/mrow&gt;&lt;mi&gt;n&lt;/mi&gt;&lt;/munderover&gt;&lt;msub&gt;&lt;mi mathcolor=&quot;#0D01B0&quot;&gt;S&lt;/mi&gt;&lt;mi mathcolor=&quot;#0D01B0&quot;&gt;i&lt;/mi&gt;&lt;/msub&gt;&lt;/mrow&gt;&lt;/mfenced&gt;&lt;/math&gt;" id="2983" name="Google Shape;2983;p84" title="open parentheses sum from i equals 1 to n plus 1 of L subscript i plus sum from i equals 1 to n of S subscript i close parentheses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48012" y="2133975"/>
            <a:ext cx="930743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C00B5&quot;&gt;&lt;mo&gt;&amp;#x2211;&lt;/mo&gt;&lt;mrow&gt;&lt;mi&gt;i&lt;/mi&gt;&lt;mo&gt;&amp;#xA0;&lt;/mo&gt;&lt;mo&gt;=&lt;/mo&gt;&lt;mo&gt;&amp;#xA0;&lt;/mo&gt;&lt;mn&gt;1&lt;/mn&gt;&lt;/mrow&gt;&lt;mrow&gt;&lt;mi&gt;n&lt;/mi&gt;&lt;mo&gt;&amp;#xA0;&lt;/mo&gt;&lt;mo&gt;+&lt;/mo&gt;&lt;mo&gt;&amp;#xA0;&lt;/mo&gt;&lt;mn&gt;1&lt;/mn&gt;&lt;/mrow&gt;&lt;/munderover&gt;&lt;msub&gt;&lt;mi mathcolor=&quot;#0C00B5&quot;&gt;L&lt;/mi&gt;&lt;mi mathcolor=&quot;#0C00B5&quot;&gt;i&lt;/mi&gt;&lt;/msub&gt;&lt;mo&gt;+&lt;/mo&gt;&lt;munderover mathcolor=&quot;#0C00B5&quot;&gt;&lt;mo&gt;&amp;#x2211;&lt;/mo&gt;&lt;mrow&gt;&lt;mi&gt;i&lt;/mi&gt;&lt;mo&gt;&amp;#xA0;&lt;/mo&gt;&lt;mo&gt;=&lt;/mo&gt;&lt;mo&gt;&amp;#xA0;&lt;/mo&gt;&lt;mn&gt;1&lt;/mn&gt;&lt;/mrow&gt;&lt;mi&gt;n&lt;/mi&gt;&lt;/munderover&gt;&lt;msub&gt;&lt;mi mathcolor=&quot;#0C00B5&quot;&gt;S&lt;/mi&gt;&lt;mi mathcolor=&quot;#0C00B5&quot;&gt;i&lt;/mi&gt;&lt;/msub&gt;&lt;/mrow&gt;&lt;/mfenced&gt;&lt;/math&gt;" id="2984" name="Google Shape;2984;p84" title="open parentheses sum from i space equals space 1 to n space plus space 1 of L subscript i plus sum from i space equals space 1 to n of S subscript i close parentheses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48000" y="2643888"/>
            <a:ext cx="930750" cy="42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o&gt;&amp;#xA0;&lt;/mo&gt;&lt;mo&gt;&amp;#xA0;&lt;/mo&gt;&lt;mo&gt;&amp;#xA0;&lt;/mo&gt;&lt;mo&gt;&amp;#xA0;&lt;/mo&gt;&lt;mo&gt;&amp;#xA0;&lt;/mo&gt;&lt;mfenced&gt;&lt;mrow&gt;&lt;munderover mathcolor=&quot;#005817&quot;&gt;&lt;mo&gt;&amp;#x2211;&lt;/mo&gt;&lt;mrow&gt;&lt;mi&gt;i&lt;/mi&gt;&lt;mo&gt;&amp;#xA0;&lt;/mo&gt;&lt;mo&gt;=&lt;/mo&gt;&lt;mo&gt;&amp;#xA0;&lt;/mo&gt;&lt;mn&gt;1&lt;/mn&gt;&lt;/mrow&gt;&lt;mrow&gt;&lt;mi&gt;m&lt;/mi&gt;&lt;mo&gt;&amp;#xA0;&lt;/mo&gt;&lt;mo&gt;+&lt;/mo&gt;&lt;mo&gt;&amp;#xA0;&lt;/mo&gt;&lt;mn&gt;1&lt;/mn&gt;&lt;/mrow&gt;&lt;/munderover&gt;&lt;msub&gt;&lt;mi mathcolor=&quot;#005817&quot;&gt;L&lt;/mi&gt;&lt;mrow mathcolor=&quot;#005817&quot;&gt;&lt;mi&gt;S&lt;/mi&gt;&lt;mi&gt;i&lt;/mi&gt;&lt;/mrow&gt;&lt;/msub&gt;&lt;mo&gt;+&lt;/mo&gt;&lt;munderover mathcolor=&quot;#005817&quot;&gt;&lt;mo&gt;&amp;#x2211;&lt;/mo&gt;&lt;mrow&gt;&lt;mi&gt;i&lt;/mi&gt;&lt;mo&gt;&amp;#xA0;&lt;/mo&gt;&lt;mo&gt;=&lt;/mo&gt;&lt;mo&gt;&amp;#xA0;&lt;/mo&gt;&lt;mn&gt;1&lt;/mn&gt;&lt;/mrow&gt;&lt;mi&gt;m&lt;/mi&gt;&lt;/munderover&gt;&lt;msub&gt;&lt;mi mathcolor=&quot;#005817&quot;&gt;S&lt;/mi&gt;&lt;mrow mathcolor=&quot;#005817&quot;&gt;&lt;mi&gt;S&lt;/mi&gt;&lt;mi&gt;i&lt;/mi&gt;&lt;/mrow&gt;&lt;/msub&gt;&lt;/mrow&gt;&lt;/mfenced&gt;&lt;/math&gt;" id="2985" name="Google Shape;2985;p84" title="plus space space space space space space open parentheses sum from i space equals space 1 to m space plus space 1 of L subscript S i end subscript plus sum from i space equals space 1 to m of S subscript S i end subscript close parentheses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555813" y="2621750"/>
            <a:ext cx="1413244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D&lt;/mi&gt;&lt;mi&gt;P&lt;/mi&gt;&lt;mi&gt;D&lt;/mi&gt;&lt;mi&gt;K&lt;/mi&gt;&lt;/mrow&gt;&lt;/msub&gt;&lt;/math&gt;" id="2986" name="Google Shape;2986;p84" title="plus T subscript D P D K end subscript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46125" y="2818874"/>
            <a:ext cx="492645" cy="14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C00B5&quot;&gt;&lt;mo&gt;&amp;#x2211;&lt;/mo&gt;&lt;mrow&gt;&lt;mi&gt;i&lt;/mi&gt;&lt;mo&gt;=&lt;/mo&gt;&lt;mn&gt;1&lt;/mn&gt;&lt;/mrow&gt;&lt;mrow&gt;&lt;mi&gt;n&lt;/mi&gt;&lt;mo&gt;+&lt;/mo&gt;&lt;mn&gt;1&lt;/mn&gt;&lt;/mrow&gt;&lt;/munderover&gt;&lt;msub&gt;&lt;mi mathcolor=&quot;#0C00B5&quot;&gt;L&lt;/mi&gt;&lt;mi mathcolor=&quot;#0C00B5&quot;&gt;i&lt;/mi&gt;&lt;/msub&gt;&lt;mo&gt;+&lt;/mo&gt;&lt;munderover mathcolor=&quot;#0C00B5&quot;&gt;&lt;mo&gt;&amp;#x2211;&lt;/mo&gt;&lt;mrow&gt;&lt;mi&gt;i&lt;/mi&gt;&lt;mo&gt;=&lt;/mo&gt;&lt;mi&gt;i&lt;/mi&gt;&lt;/mrow&gt;&lt;mi&gt;n&lt;/mi&gt;&lt;/munderover&gt;&lt;msub&gt;&lt;mi mathcolor=&quot;#0C00B5&quot;&gt;S&lt;/mi&gt;&lt;mi mathcolor=&quot;#0C00B5&quot;&gt;i&lt;/mi&gt;&lt;/msub&gt;&lt;/mrow&gt;&lt;/mfenced&gt;&lt;/math&gt;" id="2987" name="Google Shape;2987;p84" title="open parentheses sum from i equals 1 to n plus 1 of L subscript i plus sum from i equals i to n of S subscript i close parentheses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463475" y="3530121"/>
            <a:ext cx="930750" cy="449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P&lt;/mi&gt;&lt;mn&gt;4&lt;/mn&gt;&lt;/mrow&gt;&lt;/msub&gt;&lt;/math&gt;" id="2988" name="Google Shape;2988;p84" title="plus T subscript P 4 end subscript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478750" y="3707637"/>
            <a:ext cx="330677" cy="1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9" name="Google Shape;2989;p84"/>
          <p:cNvSpPr txBox="1"/>
          <p:nvPr/>
        </p:nvSpPr>
        <p:spPr>
          <a:xfrm>
            <a:off x="2625750" y="21586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3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2990" name="Google Shape;2990;p84"/>
          <p:cNvSpPr txBox="1"/>
          <p:nvPr/>
        </p:nvSpPr>
        <p:spPr>
          <a:xfrm>
            <a:off x="1325425" y="21586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991" name="Google Shape;2991;p84"/>
          <p:cNvSpPr txBox="1"/>
          <p:nvPr/>
        </p:nvSpPr>
        <p:spPr>
          <a:xfrm>
            <a:off x="2626650" y="2690388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992" name="Google Shape;2992;p84"/>
          <p:cNvSpPr txBox="1"/>
          <p:nvPr/>
        </p:nvSpPr>
        <p:spPr>
          <a:xfrm>
            <a:off x="1325425" y="269040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6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p85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8" name="Google Shape;2998;p85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9" name="Google Shape;299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0" name="Google Shape;3000;p85"/>
          <p:cNvSpPr txBox="1"/>
          <p:nvPr/>
        </p:nvSpPr>
        <p:spPr>
          <a:xfrm>
            <a:off x="2800350" y="151950"/>
            <a:ext cx="354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Performance Comparison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3001" name="Google Shape;3001;p85"/>
          <p:cNvGrpSpPr/>
          <p:nvPr/>
        </p:nvGrpSpPr>
        <p:grpSpPr>
          <a:xfrm>
            <a:off x="495300" y="752475"/>
            <a:ext cx="3554223" cy="831300"/>
            <a:chOff x="495300" y="752475"/>
            <a:chExt cx="3554223" cy="831300"/>
          </a:xfrm>
        </p:grpSpPr>
        <p:sp>
          <p:nvSpPr>
            <p:cNvPr id="3002" name="Google Shape;3002;p85"/>
            <p:cNvSpPr txBox="1"/>
            <p:nvPr/>
          </p:nvSpPr>
          <p:spPr>
            <a:xfrm>
              <a:off x="495300" y="752475"/>
              <a:ext cx="2667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In-Network Computing </a:t>
              </a:r>
              <a:endParaRPr b="1">
                <a:solidFill>
                  <a:srgbClr val="595959"/>
                </a:solidFill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End-Host Computing</a:t>
              </a:r>
              <a:endParaRPr b="1">
                <a:solidFill>
                  <a:srgbClr val="595959"/>
                </a:solidFill>
              </a:endParaRPr>
            </a:p>
          </p:txBody>
        </p:sp>
        <p:pic>
          <p:nvPicPr>
            <p:cNvPr id="3003" name="Google Shape;3003;p8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59035" y="752475"/>
              <a:ext cx="479500" cy="4495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4" name="Google Shape;3004;p8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35172" y="1169475"/>
              <a:ext cx="1414351" cy="414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05" name="Google Shape;3005;p85"/>
          <p:cNvSpPr txBox="1"/>
          <p:nvPr/>
        </p:nvSpPr>
        <p:spPr>
          <a:xfrm>
            <a:off x="495300" y="1771650"/>
            <a:ext cx="32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</a:rPr>
              <a:t>Create / Remove a flow (Latency)</a:t>
            </a:r>
            <a:endParaRPr b="1" sz="1500">
              <a:solidFill>
                <a:srgbClr val="073763"/>
              </a:solidFill>
            </a:endParaRPr>
          </a:p>
        </p:txBody>
      </p:sp>
      <p:sp>
        <p:nvSpPr>
          <p:cNvPr id="3006" name="Google Shape;3006;p85"/>
          <p:cNvSpPr txBox="1"/>
          <p:nvPr/>
        </p:nvSpPr>
        <p:spPr>
          <a:xfrm>
            <a:off x="666750" y="2124075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P4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3007" name="Google Shape;3007;p85"/>
          <p:cNvSpPr txBox="1"/>
          <p:nvPr/>
        </p:nvSpPr>
        <p:spPr>
          <a:xfrm>
            <a:off x="571500" y="2668088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DPDK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3008" name="Google Shape;3008;p85"/>
          <p:cNvSpPr txBox="1"/>
          <p:nvPr/>
        </p:nvSpPr>
        <p:spPr>
          <a:xfrm>
            <a:off x="571500" y="3133725"/>
            <a:ext cx="271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</a:rPr>
              <a:t>Process a packet (Latency)</a:t>
            </a:r>
            <a:endParaRPr b="1" sz="1500">
              <a:solidFill>
                <a:srgbClr val="073763"/>
              </a:solidFill>
            </a:endParaRPr>
          </a:p>
        </p:txBody>
      </p:sp>
      <p:sp>
        <p:nvSpPr>
          <p:cNvPr id="3009" name="Google Shape;3009;p85"/>
          <p:cNvSpPr txBox="1"/>
          <p:nvPr/>
        </p:nvSpPr>
        <p:spPr>
          <a:xfrm>
            <a:off x="666750" y="3549225"/>
            <a:ext cx="4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P4</a:t>
            </a:r>
            <a:endParaRPr b="1">
              <a:solidFill>
                <a:srgbClr val="595959"/>
              </a:solidFill>
            </a:endParaRPr>
          </a:p>
        </p:txBody>
      </p:sp>
      <p:pic>
        <p:nvPicPr>
          <p:cNvPr id="3010" name="Google Shape;3010;p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6675" y="99138"/>
            <a:ext cx="2781072" cy="21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1" name="Google Shape;3011;p85"/>
          <p:cNvSpPr/>
          <p:nvPr/>
        </p:nvSpPr>
        <p:spPr>
          <a:xfrm>
            <a:off x="6483700" y="1648100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2" name="Google Shape;3012;p85"/>
          <p:cNvGrpSpPr/>
          <p:nvPr/>
        </p:nvGrpSpPr>
        <p:grpSpPr>
          <a:xfrm>
            <a:off x="300400" y="2208413"/>
            <a:ext cx="300675" cy="755211"/>
            <a:chOff x="300400" y="2208413"/>
            <a:chExt cx="300675" cy="755211"/>
          </a:xfrm>
        </p:grpSpPr>
        <p:pic>
          <p:nvPicPr>
            <p:cNvPr id="3013" name="Google Shape;3013;p8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20375" y="2702923"/>
              <a:ext cx="260725" cy="26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4" name="Google Shape;3014;p8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00400" y="2208413"/>
              <a:ext cx="300675" cy="300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15" name="Google Shape;3015;p85"/>
          <p:cNvSpPr/>
          <p:nvPr/>
        </p:nvSpPr>
        <p:spPr>
          <a:xfrm rot="10800000">
            <a:off x="6492900" y="2182275"/>
            <a:ext cx="22533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6" name="Google Shape;3016;p8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77602" y="3067501"/>
            <a:ext cx="4221627" cy="71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o&gt;&amp;#xA0;&lt;/mo&gt;&lt;mo&gt;&amp;#xA0;&lt;/mo&gt;&lt;mo&gt;&amp;#xA0;&lt;/mo&gt;&lt;mo&gt;&amp;#xA0;&lt;/mo&gt;&lt;mo&gt;&amp;#xA0;&lt;/mo&gt;&lt;mo&gt;&amp;#xA0;&lt;/mo&gt;&lt;mfenced&gt;&lt;mrow&gt;&lt;munderover mathcolor=&quot;#C07100&quot;&gt;&lt;mo&gt;&amp;#x2211;&lt;/mo&gt;&lt;mrow&gt;&lt;mi&gt;i&lt;/mi&gt;&lt;mo&gt;&amp;#xA0;&lt;/mo&gt;&lt;mo&gt;=&lt;/mo&gt;&lt;mo&gt;&amp;#xA0;&lt;/mo&gt;&lt;mn&gt;1&lt;/mn&gt;&lt;/mrow&gt;&lt;mrow&gt;&lt;mi&gt;k&lt;/mi&gt;&lt;mo&gt;&amp;#xA0;&lt;/mo&gt;&lt;mo&gt;+&lt;/mo&gt;&lt;mo&gt;&amp;#xA0;&lt;/mo&gt;&lt;mn&gt;1&lt;/mn&gt;&lt;/mrow&gt;&lt;/munderover&gt;&lt;msub&gt;&lt;mi mathcolor=&quot;#C07100&quot;&gt;L&lt;/mi&gt;&lt;mrow mathcolor=&quot;#C07100&quot;&gt;&lt;mi&gt;c&lt;/mi&gt;&lt;mi&gt;i&lt;/mi&gt;&lt;/mrow&gt;&lt;/msub&gt;&lt;mo&gt;&amp;#xA0;&lt;/mo&gt;&lt;mo&gt;+&lt;/mo&gt;&lt;mo&gt;&amp;#x2009;&lt;/mo&gt;&lt;munderover mathcolor=&quot;#C07100&quot;&gt;&lt;mo&gt;&amp;#x2211;&lt;/mo&gt;&lt;mrow&gt;&lt;mi&gt;i&lt;/mi&gt;&lt;mo&gt;=&lt;/mo&gt;&lt;mn&gt;1&lt;/mn&gt;&lt;/mrow&gt;&lt;mi&gt;k&lt;/mi&gt;&lt;/munderover&gt;&lt;msub&gt;&lt;mi mathcolor=&quot;#C07100&quot;&gt;S&lt;/mi&gt;&lt;mrow mathcolor=&quot;#C07100&quot;&gt;&lt;mi&gt;c&lt;/mi&gt;&lt;mi&gt;i&lt;/mi&gt;&lt;/mrow&gt;&lt;/msub&gt;&lt;/mrow&gt;&lt;/mfenced&gt;&lt;/math&gt;" id="3017" name="Google Shape;3017;p85" title="plus space space space space space space space open parentheses sum from i space equals space 1 to k space plus space 1 of L subscript c i end subscript space plus thin space sum from i equals 1 to k of S subscript c i end subscript close parentheses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31425" y="2109779"/>
            <a:ext cx="1462028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c&lt;/mi&gt;&lt;mi&gt;o&lt;/mi&gt;&lt;mi&gt;n&lt;/mi&gt;&lt;mi&gt;t&lt;/mi&gt;&lt;mi&gt;r&lt;/mi&gt;&lt;mi&gt;o&lt;/mi&gt;&lt;mi&gt;l&lt;/mi&gt;&lt;mi&gt;l&lt;/mi&gt;&lt;mi&gt;e&lt;/mi&gt;&lt;mi&gt;r&lt;/mi&gt;&lt;/mrow&gt;&lt;/msub&gt;&lt;/math&gt;" id="3018" name="Google Shape;3018;p85" title="plus T subscript c o n t r o l l e r end subscript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56753" y="2262941"/>
            <a:ext cx="611400" cy="1432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sub&gt;&lt;mi&gt;T&lt;/mi&gt;&lt;mrow&gt;&lt;mi&gt;P&lt;/mi&gt;&lt;mn&gt;4&lt;/mn&gt;&lt;mi&gt;O&lt;/mi&gt;&lt;mi&gt;S&lt;/mi&gt;&lt;/mrow&gt;&lt;/msub&gt;&lt;/math&gt;" id="3019" name="Google Shape;3019;p85" title="plus space T subscript P 4 O S end subscript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31450" y="2262949"/>
            <a:ext cx="488046" cy="14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D01B0&quot;&gt;&lt;mo&gt;&amp;#x2211;&lt;/mo&gt;&lt;mrow&gt;&lt;mi&gt;i&lt;/mi&gt;&lt;mo&gt;=&lt;/mo&gt;&lt;mn&gt;1&lt;/mn&gt;&lt;/mrow&gt;&lt;mrow&gt;&lt;mi&gt;n&lt;/mi&gt;&lt;mo&gt;+&lt;/mo&gt;&lt;mn&gt;1&lt;/mn&gt;&lt;/mrow&gt;&lt;/munderover&gt;&lt;msub&gt;&lt;mi mathcolor=&quot;#0D01B0&quot;&gt;L&lt;/mi&gt;&lt;mi mathcolor=&quot;#0D01B0&quot;&gt;i&lt;/mi&gt;&lt;/msub&gt;&lt;mo&gt;+&lt;/mo&gt;&lt;munderover mathcolor=&quot;#0D01B0&quot;&gt;&lt;mo&gt;&amp;#x2211;&lt;/mo&gt;&lt;mrow&gt;&lt;mi&gt;i&lt;/mi&gt;&lt;mo&gt;=&lt;/mo&gt;&lt;mn&gt;1&lt;/mn&gt;&lt;/mrow&gt;&lt;mi&gt;n&lt;/mi&gt;&lt;/munderover&gt;&lt;msub&gt;&lt;mi mathcolor=&quot;#0D01B0&quot;&gt;S&lt;/mi&gt;&lt;mi mathcolor=&quot;#0D01B0&quot;&gt;i&lt;/mi&gt;&lt;/msub&gt;&lt;/mrow&gt;&lt;/mfenced&gt;&lt;/math&gt;" id="3020" name="Google Shape;3020;p85" title="open parentheses sum from i equals 1 to n plus 1 of L subscript i plus sum from i equals 1 to n of S subscript i close parentheses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48012" y="2133975"/>
            <a:ext cx="930743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C00B5&quot;&gt;&lt;mo&gt;&amp;#x2211;&lt;/mo&gt;&lt;mrow&gt;&lt;mi&gt;i&lt;/mi&gt;&lt;mo&gt;&amp;#xA0;&lt;/mo&gt;&lt;mo&gt;=&lt;/mo&gt;&lt;mo&gt;&amp;#xA0;&lt;/mo&gt;&lt;mn&gt;1&lt;/mn&gt;&lt;/mrow&gt;&lt;mrow&gt;&lt;mi&gt;n&lt;/mi&gt;&lt;mo&gt;&amp;#xA0;&lt;/mo&gt;&lt;mo&gt;+&lt;/mo&gt;&lt;mo&gt;&amp;#xA0;&lt;/mo&gt;&lt;mn&gt;1&lt;/mn&gt;&lt;/mrow&gt;&lt;/munderover&gt;&lt;msub&gt;&lt;mi mathcolor=&quot;#0C00B5&quot;&gt;L&lt;/mi&gt;&lt;mi mathcolor=&quot;#0C00B5&quot;&gt;i&lt;/mi&gt;&lt;/msub&gt;&lt;mo&gt;+&lt;/mo&gt;&lt;munderover mathcolor=&quot;#0C00B5&quot;&gt;&lt;mo&gt;&amp;#x2211;&lt;/mo&gt;&lt;mrow&gt;&lt;mi&gt;i&lt;/mi&gt;&lt;mo&gt;&amp;#xA0;&lt;/mo&gt;&lt;mo&gt;=&lt;/mo&gt;&lt;mo&gt;&amp;#xA0;&lt;/mo&gt;&lt;mn&gt;1&lt;/mn&gt;&lt;/mrow&gt;&lt;mi&gt;n&lt;/mi&gt;&lt;/munderover&gt;&lt;msub&gt;&lt;mi mathcolor=&quot;#0C00B5&quot;&gt;S&lt;/mi&gt;&lt;mi mathcolor=&quot;#0C00B5&quot;&gt;i&lt;/mi&gt;&lt;/msub&gt;&lt;/mrow&gt;&lt;/mfenced&gt;&lt;/math&gt;" id="3021" name="Google Shape;3021;p85" title="open parentheses sum from i space equals space 1 to n space plus space 1 of L subscript i plus sum from i space equals space 1 to n of S subscript i close parentheses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48000" y="2643888"/>
            <a:ext cx="930750" cy="42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o&gt;&amp;#xA0;&lt;/mo&gt;&lt;mo&gt;&amp;#xA0;&lt;/mo&gt;&lt;mo&gt;&amp;#xA0;&lt;/mo&gt;&lt;mo&gt;&amp;#xA0;&lt;/mo&gt;&lt;mo&gt;&amp;#xA0;&lt;/mo&gt;&lt;mfenced&gt;&lt;mrow&gt;&lt;munderover mathcolor=&quot;#005817&quot;&gt;&lt;mo&gt;&amp;#x2211;&lt;/mo&gt;&lt;mrow&gt;&lt;mi&gt;i&lt;/mi&gt;&lt;mo&gt;&amp;#xA0;&lt;/mo&gt;&lt;mo&gt;=&lt;/mo&gt;&lt;mo&gt;&amp;#xA0;&lt;/mo&gt;&lt;mn&gt;1&lt;/mn&gt;&lt;/mrow&gt;&lt;mrow&gt;&lt;mi&gt;m&lt;/mi&gt;&lt;mo&gt;&amp;#xA0;&lt;/mo&gt;&lt;mo&gt;+&lt;/mo&gt;&lt;mo&gt;&amp;#xA0;&lt;/mo&gt;&lt;mn&gt;1&lt;/mn&gt;&lt;/mrow&gt;&lt;/munderover&gt;&lt;msub&gt;&lt;mi mathcolor=&quot;#005817&quot;&gt;L&lt;/mi&gt;&lt;mrow mathcolor=&quot;#005817&quot;&gt;&lt;mi&gt;S&lt;/mi&gt;&lt;mi&gt;i&lt;/mi&gt;&lt;/mrow&gt;&lt;/msub&gt;&lt;mo&gt;+&lt;/mo&gt;&lt;munderover mathcolor=&quot;#005817&quot;&gt;&lt;mo&gt;&amp;#x2211;&lt;/mo&gt;&lt;mrow&gt;&lt;mi&gt;i&lt;/mi&gt;&lt;mo&gt;&amp;#xA0;&lt;/mo&gt;&lt;mo&gt;=&lt;/mo&gt;&lt;mo&gt;&amp;#xA0;&lt;/mo&gt;&lt;mn&gt;1&lt;/mn&gt;&lt;/mrow&gt;&lt;mi&gt;m&lt;/mi&gt;&lt;/munderover&gt;&lt;msub&gt;&lt;mi mathcolor=&quot;#005817&quot;&gt;S&lt;/mi&gt;&lt;mrow mathcolor=&quot;#005817&quot;&gt;&lt;mi&gt;S&lt;/mi&gt;&lt;mi&gt;i&lt;/mi&gt;&lt;/mrow&gt;&lt;/msub&gt;&lt;/mrow&gt;&lt;/mfenced&gt;&lt;/math&gt;" id="3022" name="Google Shape;3022;p85" title="plus space space space space space space open parentheses sum from i space equals space 1 to m space plus space 1 of L subscript S i end subscript plus sum from i space equals space 1 to m of S subscript S i end subscript close parentheses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555813" y="2621750"/>
            <a:ext cx="1413244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D&lt;/mi&gt;&lt;mi&gt;P&lt;/mi&gt;&lt;mi&gt;D&lt;/mi&gt;&lt;mi&gt;K&lt;/mi&gt;&lt;/mrow&gt;&lt;/msub&gt;&lt;/math&gt;" id="3023" name="Google Shape;3023;p85" title="plus T subscript D P D K end subscript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46125" y="2818874"/>
            <a:ext cx="492645" cy="14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C00B5&quot;&gt;&lt;mo&gt;&amp;#x2211;&lt;/mo&gt;&lt;mrow&gt;&lt;mi&gt;i&lt;/mi&gt;&lt;mo&gt;=&lt;/mo&gt;&lt;mn&gt;1&lt;/mn&gt;&lt;/mrow&gt;&lt;mrow&gt;&lt;mi&gt;n&lt;/mi&gt;&lt;mo&gt;+&lt;/mo&gt;&lt;mn&gt;1&lt;/mn&gt;&lt;/mrow&gt;&lt;/munderover&gt;&lt;msub&gt;&lt;mi mathcolor=&quot;#0C00B5&quot;&gt;L&lt;/mi&gt;&lt;mi mathcolor=&quot;#0C00B5&quot;&gt;i&lt;/mi&gt;&lt;/msub&gt;&lt;mo&gt;+&lt;/mo&gt;&lt;munderover mathcolor=&quot;#0C00B5&quot;&gt;&lt;mo&gt;&amp;#x2211;&lt;/mo&gt;&lt;mrow&gt;&lt;mi&gt;i&lt;/mi&gt;&lt;mo&gt;=&lt;/mo&gt;&lt;mi&gt;i&lt;/mi&gt;&lt;/mrow&gt;&lt;mi&gt;n&lt;/mi&gt;&lt;/munderover&gt;&lt;msub&gt;&lt;mi mathcolor=&quot;#0C00B5&quot;&gt;S&lt;/mi&gt;&lt;mi mathcolor=&quot;#0C00B5&quot;&gt;i&lt;/mi&gt;&lt;/msub&gt;&lt;/mrow&gt;&lt;/mfenced&gt;&lt;/math&gt;" id="3024" name="Google Shape;3024;p85" title="open parentheses sum from i equals 1 to n plus 1 of L subscript i plus sum from i equals i to n of S subscript i close parentheses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463475" y="3530121"/>
            <a:ext cx="930750" cy="449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P&lt;/mi&gt;&lt;mn&gt;4&lt;/mn&gt;&lt;/mrow&gt;&lt;/msub&gt;&lt;/math&gt;" id="3025" name="Google Shape;3025;p85" title="plus T subscript P 4 end subscript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478750" y="3707637"/>
            <a:ext cx="330677" cy="1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6" name="Google Shape;3026;p85"/>
          <p:cNvSpPr txBox="1"/>
          <p:nvPr/>
        </p:nvSpPr>
        <p:spPr>
          <a:xfrm>
            <a:off x="2625750" y="21586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3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3027" name="Google Shape;3027;p85"/>
          <p:cNvSpPr txBox="1"/>
          <p:nvPr/>
        </p:nvSpPr>
        <p:spPr>
          <a:xfrm>
            <a:off x="1325425" y="21586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028" name="Google Shape;3028;p85"/>
          <p:cNvSpPr txBox="1"/>
          <p:nvPr/>
        </p:nvSpPr>
        <p:spPr>
          <a:xfrm>
            <a:off x="2626650" y="2690388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029" name="Google Shape;3029;p85"/>
          <p:cNvSpPr txBox="1"/>
          <p:nvPr/>
        </p:nvSpPr>
        <p:spPr>
          <a:xfrm>
            <a:off x="1325425" y="269040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030" name="Google Shape;3030;p85"/>
          <p:cNvSpPr txBox="1"/>
          <p:nvPr/>
        </p:nvSpPr>
        <p:spPr>
          <a:xfrm>
            <a:off x="1194750" y="35923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4" name="Shape 3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5" name="Google Shape;3035;p86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6" name="Google Shape;3036;p86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7" name="Google Shape;303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8" name="Google Shape;3038;p86"/>
          <p:cNvSpPr txBox="1"/>
          <p:nvPr/>
        </p:nvSpPr>
        <p:spPr>
          <a:xfrm>
            <a:off x="2800350" y="151950"/>
            <a:ext cx="354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Performance Comparison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3039" name="Google Shape;3039;p86"/>
          <p:cNvGrpSpPr/>
          <p:nvPr/>
        </p:nvGrpSpPr>
        <p:grpSpPr>
          <a:xfrm>
            <a:off x="495300" y="752475"/>
            <a:ext cx="3554223" cy="831300"/>
            <a:chOff x="495300" y="752475"/>
            <a:chExt cx="3554223" cy="831300"/>
          </a:xfrm>
        </p:grpSpPr>
        <p:sp>
          <p:nvSpPr>
            <p:cNvPr id="3040" name="Google Shape;3040;p86"/>
            <p:cNvSpPr txBox="1"/>
            <p:nvPr/>
          </p:nvSpPr>
          <p:spPr>
            <a:xfrm>
              <a:off x="495300" y="752475"/>
              <a:ext cx="2667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In-Network Computing </a:t>
              </a:r>
              <a:endParaRPr b="1">
                <a:solidFill>
                  <a:srgbClr val="595959"/>
                </a:solidFill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End-Host Computing</a:t>
              </a:r>
              <a:endParaRPr b="1">
                <a:solidFill>
                  <a:srgbClr val="595959"/>
                </a:solidFill>
              </a:endParaRPr>
            </a:p>
          </p:txBody>
        </p:sp>
        <p:pic>
          <p:nvPicPr>
            <p:cNvPr id="3041" name="Google Shape;3041;p8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59035" y="752475"/>
              <a:ext cx="479500" cy="4495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2" name="Google Shape;3042;p8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35172" y="1169475"/>
              <a:ext cx="1414351" cy="414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43" name="Google Shape;3043;p86"/>
          <p:cNvSpPr txBox="1"/>
          <p:nvPr/>
        </p:nvSpPr>
        <p:spPr>
          <a:xfrm>
            <a:off x="495300" y="1771650"/>
            <a:ext cx="32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</a:rPr>
              <a:t>Create / Remove a flow (Latency)</a:t>
            </a:r>
            <a:endParaRPr b="1" sz="1500">
              <a:solidFill>
                <a:srgbClr val="073763"/>
              </a:solidFill>
            </a:endParaRPr>
          </a:p>
        </p:txBody>
      </p:sp>
      <p:sp>
        <p:nvSpPr>
          <p:cNvPr id="3044" name="Google Shape;3044;p86"/>
          <p:cNvSpPr txBox="1"/>
          <p:nvPr/>
        </p:nvSpPr>
        <p:spPr>
          <a:xfrm>
            <a:off x="666750" y="2124075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P4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3045" name="Google Shape;3045;p86"/>
          <p:cNvSpPr txBox="1"/>
          <p:nvPr/>
        </p:nvSpPr>
        <p:spPr>
          <a:xfrm>
            <a:off x="571500" y="2668088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DPDK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3046" name="Google Shape;3046;p86"/>
          <p:cNvSpPr txBox="1"/>
          <p:nvPr/>
        </p:nvSpPr>
        <p:spPr>
          <a:xfrm>
            <a:off x="571500" y="3133725"/>
            <a:ext cx="271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</a:rPr>
              <a:t>Process a packet (Latency)</a:t>
            </a:r>
            <a:endParaRPr b="1" sz="1500">
              <a:solidFill>
                <a:srgbClr val="073763"/>
              </a:solidFill>
            </a:endParaRPr>
          </a:p>
        </p:txBody>
      </p:sp>
      <p:sp>
        <p:nvSpPr>
          <p:cNvPr id="3047" name="Google Shape;3047;p86"/>
          <p:cNvSpPr txBox="1"/>
          <p:nvPr/>
        </p:nvSpPr>
        <p:spPr>
          <a:xfrm>
            <a:off x="666750" y="3549225"/>
            <a:ext cx="4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P4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3048" name="Google Shape;3048;p86"/>
          <p:cNvSpPr txBox="1"/>
          <p:nvPr/>
        </p:nvSpPr>
        <p:spPr>
          <a:xfrm>
            <a:off x="496825" y="4082763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DPDK</a:t>
            </a:r>
            <a:endParaRPr b="1">
              <a:solidFill>
                <a:srgbClr val="595959"/>
              </a:solidFill>
            </a:endParaRPr>
          </a:p>
        </p:txBody>
      </p:sp>
      <p:pic>
        <p:nvPicPr>
          <p:cNvPr id="3049" name="Google Shape;3049;p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6675" y="99138"/>
            <a:ext cx="2781072" cy="21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0" name="Google Shape;3050;p86"/>
          <p:cNvSpPr/>
          <p:nvPr/>
        </p:nvSpPr>
        <p:spPr>
          <a:xfrm>
            <a:off x="6483700" y="1648100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1" name="Google Shape;3051;p86"/>
          <p:cNvGrpSpPr/>
          <p:nvPr/>
        </p:nvGrpSpPr>
        <p:grpSpPr>
          <a:xfrm>
            <a:off x="300400" y="2208413"/>
            <a:ext cx="300675" cy="755211"/>
            <a:chOff x="300400" y="2208413"/>
            <a:chExt cx="300675" cy="755211"/>
          </a:xfrm>
        </p:grpSpPr>
        <p:pic>
          <p:nvPicPr>
            <p:cNvPr id="3052" name="Google Shape;3052;p8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20375" y="2702923"/>
              <a:ext cx="260725" cy="26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3" name="Google Shape;3053;p8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00400" y="2208413"/>
              <a:ext cx="300675" cy="300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54" name="Google Shape;3054;p86"/>
          <p:cNvSpPr/>
          <p:nvPr/>
        </p:nvSpPr>
        <p:spPr>
          <a:xfrm rot="10800000">
            <a:off x="6492900" y="2182275"/>
            <a:ext cx="22533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5" name="Google Shape;3055;p8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77602" y="3067501"/>
            <a:ext cx="4221627" cy="71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o&gt;&amp;#xA0;&lt;/mo&gt;&lt;mo&gt;&amp;#xA0;&lt;/mo&gt;&lt;mo&gt;&amp;#xA0;&lt;/mo&gt;&lt;mo&gt;&amp;#xA0;&lt;/mo&gt;&lt;mo&gt;&amp;#xA0;&lt;/mo&gt;&lt;mo&gt;&amp;#xA0;&lt;/mo&gt;&lt;mfenced&gt;&lt;mrow&gt;&lt;munderover mathcolor=&quot;#C07100&quot;&gt;&lt;mo&gt;&amp;#x2211;&lt;/mo&gt;&lt;mrow&gt;&lt;mi&gt;i&lt;/mi&gt;&lt;mo&gt;&amp;#xA0;&lt;/mo&gt;&lt;mo&gt;=&lt;/mo&gt;&lt;mo&gt;&amp;#xA0;&lt;/mo&gt;&lt;mn&gt;1&lt;/mn&gt;&lt;/mrow&gt;&lt;mrow&gt;&lt;mi&gt;k&lt;/mi&gt;&lt;mo&gt;&amp;#xA0;&lt;/mo&gt;&lt;mo&gt;+&lt;/mo&gt;&lt;mo&gt;&amp;#xA0;&lt;/mo&gt;&lt;mn&gt;1&lt;/mn&gt;&lt;/mrow&gt;&lt;/munderover&gt;&lt;msub&gt;&lt;mi mathcolor=&quot;#C07100&quot;&gt;L&lt;/mi&gt;&lt;mrow mathcolor=&quot;#C07100&quot;&gt;&lt;mi&gt;c&lt;/mi&gt;&lt;mi&gt;i&lt;/mi&gt;&lt;/mrow&gt;&lt;/msub&gt;&lt;mo&gt;&amp;#xA0;&lt;/mo&gt;&lt;mo&gt;+&lt;/mo&gt;&lt;mo&gt;&amp;#x2009;&lt;/mo&gt;&lt;munderover mathcolor=&quot;#C07100&quot;&gt;&lt;mo&gt;&amp;#x2211;&lt;/mo&gt;&lt;mrow&gt;&lt;mi&gt;i&lt;/mi&gt;&lt;mo&gt;=&lt;/mo&gt;&lt;mn&gt;1&lt;/mn&gt;&lt;/mrow&gt;&lt;mi&gt;k&lt;/mi&gt;&lt;/munderover&gt;&lt;msub&gt;&lt;mi mathcolor=&quot;#C07100&quot;&gt;S&lt;/mi&gt;&lt;mrow mathcolor=&quot;#C07100&quot;&gt;&lt;mi&gt;c&lt;/mi&gt;&lt;mi&gt;i&lt;/mi&gt;&lt;/mrow&gt;&lt;/msub&gt;&lt;/mrow&gt;&lt;/mfenced&gt;&lt;/math&gt;" id="3056" name="Google Shape;3056;p86" title="plus space space space space space space space open parentheses sum from i space equals space 1 to k space plus space 1 of L subscript c i end subscript space plus thin space sum from i equals 1 to k of S subscript c i end subscript close parentheses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31425" y="2109779"/>
            <a:ext cx="1462028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c&lt;/mi&gt;&lt;mi&gt;o&lt;/mi&gt;&lt;mi&gt;n&lt;/mi&gt;&lt;mi&gt;t&lt;/mi&gt;&lt;mi&gt;r&lt;/mi&gt;&lt;mi&gt;o&lt;/mi&gt;&lt;mi&gt;l&lt;/mi&gt;&lt;mi&gt;l&lt;/mi&gt;&lt;mi&gt;e&lt;/mi&gt;&lt;mi&gt;r&lt;/mi&gt;&lt;/mrow&gt;&lt;/msub&gt;&lt;/math&gt;" id="3057" name="Google Shape;3057;p86" title="plus T subscript c o n t r o l l e r end subscript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56753" y="2262941"/>
            <a:ext cx="611400" cy="1432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sub&gt;&lt;mi&gt;T&lt;/mi&gt;&lt;mrow&gt;&lt;mi&gt;P&lt;/mi&gt;&lt;mn&gt;4&lt;/mn&gt;&lt;mi&gt;O&lt;/mi&gt;&lt;mi&gt;S&lt;/mi&gt;&lt;/mrow&gt;&lt;/msub&gt;&lt;/math&gt;" id="3058" name="Google Shape;3058;p86" title="plus space T subscript P 4 O S end subscript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31450" y="2262949"/>
            <a:ext cx="488046" cy="14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D01B0&quot;&gt;&lt;mo&gt;&amp;#x2211;&lt;/mo&gt;&lt;mrow&gt;&lt;mi&gt;i&lt;/mi&gt;&lt;mo&gt;=&lt;/mo&gt;&lt;mn&gt;1&lt;/mn&gt;&lt;/mrow&gt;&lt;mrow&gt;&lt;mi&gt;n&lt;/mi&gt;&lt;mo&gt;+&lt;/mo&gt;&lt;mn&gt;1&lt;/mn&gt;&lt;/mrow&gt;&lt;/munderover&gt;&lt;msub&gt;&lt;mi mathcolor=&quot;#0D01B0&quot;&gt;L&lt;/mi&gt;&lt;mi mathcolor=&quot;#0D01B0&quot;&gt;i&lt;/mi&gt;&lt;/msub&gt;&lt;mo&gt;+&lt;/mo&gt;&lt;munderover mathcolor=&quot;#0D01B0&quot;&gt;&lt;mo&gt;&amp;#x2211;&lt;/mo&gt;&lt;mrow&gt;&lt;mi&gt;i&lt;/mi&gt;&lt;mo&gt;=&lt;/mo&gt;&lt;mn&gt;1&lt;/mn&gt;&lt;/mrow&gt;&lt;mi&gt;n&lt;/mi&gt;&lt;/munderover&gt;&lt;msub&gt;&lt;mi mathcolor=&quot;#0D01B0&quot;&gt;S&lt;/mi&gt;&lt;mi mathcolor=&quot;#0D01B0&quot;&gt;i&lt;/mi&gt;&lt;/msub&gt;&lt;/mrow&gt;&lt;/mfenced&gt;&lt;/math&gt;" id="3059" name="Google Shape;3059;p86" title="open parentheses sum from i equals 1 to n plus 1 of L subscript i plus sum from i equals 1 to n of S subscript i close parentheses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48012" y="2133975"/>
            <a:ext cx="930743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C00B5&quot;&gt;&lt;mo&gt;&amp;#x2211;&lt;/mo&gt;&lt;mrow&gt;&lt;mi&gt;i&lt;/mi&gt;&lt;mo&gt;&amp;#xA0;&lt;/mo&gt;&lt;mo&gt;=&lt;/mo&gt;&lt;mo&gt;&amp;#xA0;&lt;/mo&gt;&lt;mn&gt;1&lt;/mn&gt;&lt;/mrow&gt;&lt;mrow&gt;&lt;mi&gt;n&lt;/mi&gt;&lt;mo&gt;&amp;#xA0;&lt;/mo&gt;&lt;mo&gt;+&lt;/mo&gt;&lt;mo&gt;&amp;#xA0;&lt;/mo&gt;&lt;mn&gt;1&lt;/mn&gt;&lt;/mrow&gt;&lt;/munderover&gt;&lt;msub&gt;&lt;mi mathcolor=&quot;#0C00B5&quot;&gt;L&lt;/mi&gt;&lt;mi mathcolor=&quot;#0C00B5&quot;&gt;i&lt;/mi&gt;&lt;/msub&gt;&lt;mo&gt;+&lt;/mo&gt;&lt;munderover mathcolor=&quot;#0C00B5&quot;&gt;&lt;mo&gt;&amp;#x2211;&lt;/mo&gt;&lt;mrow&gt;&lt;mi&gt;i&lt;/mi&gt;&lt;mo&gt;&amp;#xA0;&lt;/mo&gt;&lt;mo&gt;=&lt;/mo&gt;&lt;mo&gt;&amp;#xA0;&lt;/mo&gt;&lt;mn&gt;1&lt;/mn&gt;&lt;/mrow&gt;&lt;mi&gt;n&lt;/mi&gt;&lt;/munderover&gt;&lt;msub&gt;&lt;mi mathcolor=&quot;#0C00B5&quot;&gt;S&lt;/mi&gt;&lt;mi mathcolor=&quot;#0C00B5&quot;&gt;i&lt;/mi&gt;&lt;/msub&gt;&lt;/mrow&gt;&lt;/mfenced&gt;&lt;/math&gt;" id="3060" name="Google Shape;3060;p86" title="open parentheses sum from i space equals space 1 to n space plus space 1 of L subscript i plus sum from i space equals space 1 to n of S subscript i close parentheses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48000" y="2643888"/>
            <a:ext cx="930750" cy="42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o&gt;&amp;#xA0;&lt;/mo&gt;&lt;mo&gt;&amp;#xA0;&lt;/mo&gt;&lt;mo&gt;&amp;#xA0;&lt;/mo&gt;&lt;mo&gt;&amp;#xA0;&lt;/mo&gt;&lt;mo&gt;&amp;#xA0;&lt;/mo&gt;&lt;mfenced&gt;&lt;mrow&gt;&lt;munderover mathcolor=&quot;#005817&quot;&gt;&lt;mo&gt;&amp;#x2211;&lt;/mo&gt;&lt;mrow&gt;&lt;mi&gt;i&lt;/mi&gt;&lt;mo&gt;&amp;#xA0;&lt;/mo&gt;&lt;mo&gt;=&lt;/mo&gt;&lt;mo&gt;&amp;#xA0;&lt;/mo&gt;&lt;mn&gt;1&lt;/mn&gt;&lt;/mrow&gt;&lt;mrow&gt;&lt;mi&gt;m&lt;/mi&gt;&lt;mo&gt;&amp;#xA0;&lt;/mo&gt;&lt;mo&gt;+&lt;/mo&gt;&lt;mo&gt;&amp;#xA0;&lt;/mo&gt;&lt;mn&gt;1&lt;/mn&gt;&lt;/mrow&gt;&lt;/munderover&gt;&lt;msub&gt;&lt;mi mathcolor=&quot;#005817&quot;&gt;L&lt;/mi&gt;&lt;mrow mathcolor=&quot;#005817&quot;&gt;&lt;mi&gt;S&lt;/mi&gt;&lt;mi&gt;i&lt;/mi&gt;&lt;/mrow&gt;&lt;/msub&gt;&lt;mo&gt;+&lt;/mo&gt;&lt;munderover mathcolor=&quot;#005817&quot;&gt;&lt;mo&gt;&amp;#x2211;&lt;/mo&gt;&lt;mrow&gt;&lt;mi&gt;i&lt;/mi&gt;&lt;mo&gt;&amp;#xA0;&lt;/mo&gt;&lt;mo&gt;=&lt;/mo&gt;&lt;mo&gt;&amp;#xA0;&lt;/mo&gt;&lt;mn&gt;1&lt;/mn&gt;&lt;/mrow&gt;&lt;mi&gt;m&lt;/mi&gt;&lt;/munderover&gt;&lt;msub&gt;&lt;mi mathcolor=&quot;#005817&quot;&gt;S&lt;/mi&gt;&lt;mrow mathcolor=&quot;#005817&quot;&gt;&lt;mi&gt;S&lt;/mi&gt;&lt;mi&gt;i&lt;/mi&gt;&lt;/mrow&gt;&lt;/msub&gt;&lt;/mrow&gt;&lt;/mfenced&gt;&lt;/math&gt;" id="3061" name="Google Shape;3061;p86" title="plus space space space space space space open parentheses sum from i space equals space 1 to m space plus space 1 of L subscript S i end subscript plus sum from i space equals space 1 to m of S subscript S i end subscript close parentheses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555813" y="2621750"/>
            <a:ext cx="1413244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D&lt;/mi&gt;&lt;mi&gt;P&lt;/mi&gt;&lt;mi&gt;D&lt;/mi&gt;&lt;mi&gt;K&lt;/mi&gt;&lt;/mrow&gt;&lt;/msub&gt;&lt;/math&gt;" id="3062" name="Google Shape;3062;p86" title="plus T subscript D P D K end subscript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46125" y="2818874"/>
            <a:ext cx="492645" cy="14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C00B5&quot;&gt;&lt;mo&gt;&amp;#x2211;&lt;/mo&gt;&lt;mrow&gt;&lt;mi&gt;i&lt;/mi&gt;&lt;mo&gt;=&lt;/mo&gt;&lt;mn&gt;1&lt;/mn&gt;&lt;/mrow&gt;&lt;mrow&gt;&lt;mi&gt;n&lt;/mi&gt;&lt;mo&gt;+&lt;/mo&gt;&lt;mn&gt;1&lt;/mn&gt;&lt;/mrow&gt;&lt;/munderover&gt;&lt;msub&gt;&lt;mi mathcolor=&quot;#0C00B5&quot;&gt;L&lt;/mi&gt;&lt;mi mathcolor=&quot;#0C00B5&quot;&gt;i&lt;/mi&gt;&lt;/msub&gt;&lt;mo&gt;+&lt;/mo&gt;&lt;munderover mathcolor=&quot;#0C00B5&quot;&gt;&lt;mo&gt;&amp;#x2211;&lt;/mo&gt;&lt;mrow&gt;&lt;mi&gt;i&lt;/mi&gt;&lt;mo&gt;=&lt;/mo&gt;&lt;mi&gt;i&lt;/mi&gt;&lt;/mrow&gt;&lt;mi&gt;n&lt;/mi&gt;&lt;/munderover&gt;&lt;msub&gt;&lt;mi mathcolor=&quot;#0C00B5&quot;&gt;S&lt;/mi&gt;&lt;mi mathcolor=&quot;#0C00B5&quot;&gt;i&lt;/mi&gt;&lt;/msub&gt;&lt;/mrow&gt;&lt;/mfenced&gt;&lt;/math&gt;" id="3063" name="Google Shape;3063;p86" title="open parentheses sum from i equals 1 to n plus 1 of L subscript i plus sum from i equals i to n of S subscript i close parentheses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463475" y="3530121"/>
            <a:ext cx="930750" cy="449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P&lt;/mi&gt;&lt;mn&gt;4&lt;/mn&gt;&lt;/mrow&gt;&lt;/msub&gt;&lt;/math&gt;" id="3064" name="Google Shape;3064;p86" title="plus T subscript P 4 end subscript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478750" y="3707637"/>
            <a:ext cx="330677" cy="1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5" name="Google Shape;3065;p86"/>
          <p:cNvSpPr txBox="1"/>
          <p:nvPr/>
        </p:nvSpPr>
        <p:spPr>
          <a:xfrm>
            <a:off x="2625750" y="21586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3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3066" name="Google Shape;3066;p86"/>
          <p:cNvSpPr txBox="1"/>
          <p:nvPr/>
        </p:nvSpPr>
        <p:spPr>
          <a:xfrm>
            <a:off x="1325425" y="21586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067" name="Google Shape;3067;p86"/>
          <p:cNvSpPr txBox="1"/>
          <p:nvPr/>
        </p:nvSpPr>
        <p:spPr>
          <a:xfrm>
            <a:off x="2626650" y="2690388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068" name="Google Shape;3068;p86"/>
          <p:cNvSpPr txBox="1"/>
          <p:nvPr/>
        </p:nvSpPr>
        <p:spPr>
          <a:xfrm>
            <a:off x="1325425" y="269040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069" name="Google Shape;3069;p86"/>
          <p:cNvSpPr txBox="1"/>
          <p:nvPr/>
        </p:nvSpPr>
        <p:spPr>
          <a:xfrm>
            <a:off x="1194750" y="35923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3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87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5" name="Google Shape;3075;p87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6" name="Google Shape;307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7" name="Google Shape;3077;p87"/>
          <p:cNvSpPr txBox="1"/>
          <p:nvPr/>
        </p:nvSpPr>
        <p:spPr>
          <a:xfrm>
            <a:off x="2800350" y="151950"/>
            <a:ext cx="354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Performance Comparison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3078" name="Google Shape;3078;p87"/>
          <p:cNvGrpSpPr/>
          <p:nvPr/>
        </p:nvGrpSpPr>
        <p:grpSpPr>
          <a:xfrm>
            <a:off x="495300" y="752475"/>
            <a:ext cx="3554223" cy="831300"/>
            <a:chOff x="495300" y="752475"/>
            <a:chExt cx="3554223" cy="831300"/>
          </a:xfrm>
        </p:grpSpPr>
        <p:sp>
          <p:nvSpPr>
            <p:cNvPr id="3079" name="Google Shape;3079;p87"/>
            <p:cNvSpPr txBox="1"/>
            <p:nvPr/>
          </p:nvSpPr>
          <p:spPr>
            <a:xfrm>
              <a:off x="495300" y="752475"/>
              <a:ext cx="2667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In-Network Computing </a:t>
              </a:r>
              <a:endParaRPr b="1">
                <a:solidFill>
                  <a:srgbClr val="595959"/>
                </a:solidFill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End-Host Computing</a:t>
              </a:r>
              <a:endParaRPr b="1">
                <a:solidFill>
                  <a:srgbClr val="595959"/>
                </a:solidFill>
              </a:endParaRPr>
            </a:p>
          </p:txBody>
        </p:sp>
        <p:pic>
          <p:nvPicPr>
            <p:cNvPr id="3080" name="Google Shape;3080;p8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59035" y="752475"/>
              <a:ext cx="479500" cy="4495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1" name="Google Shape;3081;p8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35172" y="1169475"/>
              <a:ext cx="1414351" cy="414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82" name="Google Shape;3082;p87"/>
          <p:cNvSpPr txBox="1"/>
          <p:nvPr/>
        </p:nvSpPr>
        <p:spPr>
          <a:xfrm>
            <a:off x="495300" y="1771650"/>
            <a:ext cx="32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</a:rPr>
              <a:t>Create / Remove a flow (Latency)</a:t>
            </a:r>
            <a:endParaRPr b="1" sz="1500">
              <a:solidFill>
                <a:srgbClr val="073763"/>
              </a:solidFill>
            </a:endParaRPr>
          </a:p>
        </p:txBody>
      </p:sp>
      <p:sp>
        <p:nvSpPr>
          <p:cNvPr id="3083" name="Google Shape;3083;p87"/>
          <p:cNvSpPr txBox="1"/>
          <p:nvPr/>
        </p:nvSpPr>
        <p:spPr>
          <a:xfrm>
            <a:off x="666750" y="2124075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P4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3084" name="Google Shape;3084;p87"/>
          <p:cNvSpPr txBox="1"/>
          <p:nvPr/>
        </p:nvSpPr>
        <p:spPr>
          <a:xfrm>
            <a:off x="571500" y="2668088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DPDK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3085" name="Google Shape;3085;p87"/>
          <p:cNvSpPr txBox="1"/>
          <p:nvPr/>
        </p:nvSpPr>
        <p:spPr>
          <a:xfrm>
            <a:off x="571500" y="3133725"/>
            <a:ext cx="271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</a:rPr>
              <a:t>Process a packet (Latency)</a:t>
            </a:r>
            <a:endParaRPr b="1" sz="1500">
              <a:solidFill>
                <a:srgbClr val="073763"/>
              </a:solidFill>
            </a:endParaRPr>
          </a:p>
        </p:txBody>
      </p:sp>
      <p:sp>
        <p:nvSpPr>
          <p:cNvPr id="3086" name="Google Shape;3086;p87"/>
          <p:cNvSpPr txBox="1"/>
          <p:nvPr/>
        </p:nvSpPr>
        <p:spPr>
          <a:xfrm>
            <a:off x="666750" y="3549225"/>
            <a:ext cx="4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P4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3087" name="Google Shape;3087;p87"/>
          <p:cNvSpPr txBox="1"/>
          <p:nvPr/>
        </p:nvSpPr>
        <p:spPr>
          <a:xfrm>
            <a:off x="496825" y="4082763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DPDK</a:t>
            </a:r>
            <a:endParaRPr b="1">
              <a:solidFill>
                <a:srgbClr val="595959"/>
              </a:solidFill>
            </a:endParaRPr>
          </a:p>
        </p:txBody>
      </p:sp>
      <p:pic>
        <p:nvPicPr>
          <p:cNvPr id="3088" name="Google Shape;3088;p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6675" y="99138"/>
            <a:ext cx="2781072" cy="21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9" name="Google Shape;3089;p87"/>
          <p:cNvSpPr/>
          <p:nvPr/>
        </p:nvSpPr>
        <p:spPr>
          <a:xfrm>
            <a:off x="6483700" y="1648100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0" name="Google Shape;3090;p87"/>
          <p:cNvGrpSpPr/>
          <p:nvPr/>
        </p:nvGrpSpPr>
        <p:grpSpPr>
          <a:xfrm>
            <a:off x="300400" y="2208413"/>
            <a:ext cx="300675" cy="755211"/>
            <a:chOff x="300400" y="2208413"/>
            <a:chExt cx="300675" cy="755211"/>
          </a:xfrm>
        </p:grpSpPr>
        <p:pic>
          <p:nvPicPr>
            <p:cNvPr id="3091" name="Google Shape;3091;p8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20375" y="2702923"/>
              <a:ext cx="260725" cy="26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2" name="Google Shape;3092;p8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00400" y="2208413"/>
              <a:ext cx="300675" cy="300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3" name="Google Shape;3093;p87"/>
          <p:cNvSpPr/>
          <p:nvPr/>
        </p:nvSpPr>
        <p:spPr>
          <a:xfrm rot="10800000">
            <a:off x="6492900" y="2182275"/>
            <a:ext cx="22533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4" name="Google Shape;3094;p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77602" y="3067501"/>
            <a:ext cx="4221627" cy="7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5" name="Google Shape;3095;p87"/>
          <p:cNvSpPr/>
          <p:nvPr/>
        </p:nvSpPr>
        <p:spPr>
          <a:xfrm>
            <a:off x="5078575" y="3132213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6" name="Google Shape;3096;p87"/>
          <p:cNvSpPr/>
          <p:nvPr/>
        </p:nvSpPr>
        <p:spPr>
          <a:xfrm>
            <a:off x="6725125" y="3121638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7" name="Google Shape;3097;p87"/>
          <p:cNvSpPr/>
          <p:nvPr/>
        </p:nvSpPr>
        <p:spPr>
          <a:xfrm rot="10800000">
            <a:off x="6725125" y="3715263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8" name="Google Shape;3098;p87"/>
          <p:cNvSpPr/>
          <p:nvPr/>
        </p:nvSpPr>
        <p:spPr>
          <a:xfrm rot="10800000">
            <a:off x="5078575" y="3715263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&lt;math xmlns=&quot;http://www.w3.org/1998/Math/MathML&quot;&gt;&lt;mo&gt;+&lt;/mo&gt;&lt;mo&gt;&amp;#xA0;&lt;/mo&gt;&lt;mo&gt;&amp;#xA0;&lt;/mo&gt;&lt;mo&gt;&amp;#xA0;&lt;/mo&gt;&lt;mo&gt;&amp;#xA0;&lt;/mo&gt;&lt;mo&gt;&amp;#xA0;&lt;/mo&gt;&lt;mo&gt;&amp;#xA0;&lt;/mo&gt;&lt;mo&gt;&amp;#xA0;&lt;/mo&gt;&lt;mfenced&gt;&lt;mrow&gt;&lt;munderover mathcolor=&quot;#C07100&quot;&gt;&lt;mo&gt;&amp;#x2211;&lt;/mo&gt;&lt;mrow&gt;&lt;mi&gt;i&lt;/mi&gt;&lt;mo&gt;&amp;#xA0;&lt;/mo&gt;&lt;mo&gt;=&lt;/mo&gt;&lt;mo&gt;&amp;#xA0;&lt;/mo&gt;&lt;mn&gt;1&lt;/mn&gt;&lt;/mrow&gt;&lt;mrow&gt;&lt;mi&gt;k&lt;/mi&gt;&lt;mo&gt;&amp;#xA0;&lt;/mo&gt;&lt;mo&gt;+&lt;/mo&gt;&lt;mo&gt;&amp;#xA0;&lt;/mo&gt;&lt;mn&gt;1&lt;/mn&gt;&lt;/mrow&gt;&lt;/munderover&gt;&lt;msub&gt;&lt;mi mathcolor=&quot;#C07100&quot;&gt;L&lt;/mi&gt;&lt;mrow mathcolor=&quot;#C07100&quot;&gt;&lt;mi&gt;c&lt;/mi&gt;&lt;mi&gt;i&lt;/mi&gt;&lt;/mrow&gt;&lt;/msub&gt;&lt;mo&gt;&amp;#xA0;&lt;/mo&gt;&lt;mo&gt;+&lt;/mo&gt;&lt;mo&gt;&amp;#x2009;&lt;/mo&gt;&lt;munderover mathcolor=&quot;#C07100&quot;&gt;&lt;mo&gt;&amp;#x2211;&lt;/mo&gt;&lt;mrow&gt;&lt;mi&gt;i&lt;/mi&gt;&lt;mo&gt;=&lt;/mo&gt;&lt;mn&gt;1&lt;/mn&gt;&lt;/mrow&gt;&lt;mi&gt;k&lt;/mi&gt;&lt;/munderover&gt;&lt;msub&gt;&lt;mi mathcolor=&quot;#C07100&quot;&gt;S&lt;/mi&gt;&lt;mrow mathcolor=&quot;#C07100&quot;&gt;&lt;mi&gt;c&lt;/mi&gt;&lt;mi&gt;i&lt;/mi&gt;&lt;/mrow&gt;&lt;/msub&gt;&lt;/mrow&gt;&lt;/mfenced&gt;&lt;/math&gt;" id="3099" name="Google Shape;3099;p87" title="plus space space space space space space space open parentheses sum from i space equals space 1 to k space plus space 1 of L subscript c i end subscript space plus thin space sum from i equals 1 to k of S subscript c i end subscript close parentheses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31425" y="2109779"/>
            <a:ext cx="1462028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c&lt;/mi&gt;&lt;mi&gt;o&lt;/mi&gt;&lt;mi&gt;n&lt;/mi&gt;&lt;mi&gt;t&lt;/mi&gt;&lt;mi&gt;r&lt;/mi&gt;&lt;mi&gt;o&lt;/mi&gt;&lt;mi&gt;l&lt;/mi&gt;&lt;mi&gt;l&lt;/mi&gt;&lt;mi&gt;e&lt;/mi&gt;&lt;mi&gt;r&lt;/mi&gt;&lt;/mrow&gt;&lt;/msub&gt;&lt;/math&gt;" id="3100" name="Google Shape;3100;p87" title="plus T subscript c o n t r o l l e r end subscript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56753" y="2262941"/>
            <a:ext cx="611400" cy="1432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sub&gt;&lt;mi&gt;T&lt;/mi&gt;&lt;mrow&gt;&lt;mi&gt;P&lt;/mi&gt;&lt;mn&gt;4&lt;/mn&gt;&lt;mi&gt;O&lt;/mi&gt;&lt;mi&gt;S&lt;/mi&gt;&lt;/mrow&gt;&lt;/msub&gt;&lt;/math&gt;" id="3101" name="Google Shape;3101;p87" title="plus space T subscript P 4 O S end subscript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31450" y="2262949"/>
            <a:ext cx="488046" cy="14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D01B0&quot;&gt;&lt;mo&gt;&amp;#x2211;&lt;/mo&gt;&lt;mrow&gt;&lt;mi&gt;i&lt;/mi&gt;&lt;mo&gt;=&lt;/mo&gt;&lt;mn&gt;1&lt;/mn&gt;&lt;/mrow&gt;&lt;mrow&gt;&lt;mi&gt;n&lt;/mi&gt;&lt;mo&gt;+&lt;/mo&gt;&lt;mn&gt;1&lt;/mn&gt;&lt;/mrow&gt;&lt;/munderover&gt;&lt;msub&gt;&lt;mi mathcolor=&quot;#0D01B0&quot;&gt;L&lt;/mi&gt;&lt;mi mathcolor=&quot;#0D01B0&quot;&gt;i&lt;/mi&gt;&lt;/msub&gt;&lt;mo&gt;+&lt;/mo&gt;&lt;munderover mathcolor=&quot;#0D01B0&quot;&gt;&lt;mo&gt;&amp;#x2211;&lt;/mo&gt;&lt;mrow&gt;&lt;mi&gt;i&lt;/mi&gt;&lt;mo&gt;=&lt;/mo&gt;&lt;mn&gt;1&lt;/mn&gt;&lt;/mrow&gt;&lt;mi&gt;n&lt;/mi&gt;&lt;/munderover&gt;&lt;msub&gt;&lt;mi mathcolor=&quot;#0D01B0&quot;&gt;S&lt;/mi&gt;&lt;mi mathcolor=&quot;#0D01B0&quot;&gt;i&lt;/mi&gt;&lt;/msub&gt;&lt;/mrow&gt;&lt;/mfenced&gt;&lt;/math&gt;" id="3102" name="Google Shape;3102;p87" title="open parentheses sum from i equals 1 to n plus 1 of L subscript i plus sum from i equals 1 to n of S subscript i close parentheses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48012" y="2133975"/>
            <a:ext cx="930743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C00B5&quot;&gt;&lt;mo&gt;&amp;#x2211;&lt;/mo&gt;&lt;mrow&gt;&lt;mi&gt;i&lt;/mi&gt;&lt;mo&gt;&amp;#xA0;&lt;/mo&gt;&lt;mo&gt;=&lt;/mo&gt;&lt;mo&gt;&amp;#xA0;&lt;/mo&gt;&lt;mn&gt;1&lt;/mn&gt;&lt;/mrow&gt;&lt;mrow&gt;&lt;mi&gt;n&lt;/mi&gt;&lt;mo&gt;&amp;#xA0;&lt;/mo&gt;&lt;mo&gt;+&lt;/mo&gt;&lt;mo&gt;&amp;#xA0;&lt;/mo&gt;&lt;mn&gt;1&lt;/mn&gt;&lt;/mrow&gt;&lt;/munderover&gt;&lt;msub&gt;&lt;mi mathcolor=&quot;#0C00B5&quot;&gt;L&lt;/mi&gt;&lt;mi mathcolor=&quot;#0C00B5&quot;&gt;i&lt;/mi&gt;&lt;/msub&gt;&lt;mo&gt;+&lt;/mo&gt;&lt;munderover mathcolor=&quot;#0C00B5&quot;&gt;&lt;mo&gt;&amp;#x2211;&lt;/mo&gt;&lt;mrow&gt;&lt;mi&gt;i&lt;/mi&gt;&lt;mo&gt;&amp;#xA0;&lt;/mo&gt;&lt;mo&gt;=&lt;/mo&gt;&lt;mo&gt;&amp;#xA0;&lt;/mo&gt;&lt;mn&gt;1&lt;/mn&gt;&lt;/mrow&gt;&lt;mi&gt;n&lt;/mi&gt;&lt;/munderover&gt;&lt;msub&gt;&lt;mi mathcolor=&quot;#0C00B5&quot;&gt;S&lt;/mi&gt;&lt;mi mathcolor=&quot;#0C00B5&quot;&gt;i&lt;/mi&gt;&lt;/msub&gt;&lt;/mrow&gt;&lt;/mfenced&gt;&lt;/math&gt;" id="3103" name="Google Shape;3103;p87" title="open parentheses sum from i space equals space 1 to n space plus space 1 of L subscript i plus sum from i space equals space 1 to n of S subscript i close parentheses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48000" y="2643888"/>
            <a:ext cx="930750" cy="42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o&gt;&amp;#xA0;&lt;/mo&gt;&lt;mo&gt;&amp;#xA0;&lt;/mo&gt;&lt;mo&gt;&amp;#xA0;&lt;/mo&gt;&lt;mo&gt;&amp;#xA0;&lt;/mo&gt;&lt;mo&gt;&amp;#xA0;&lt;/mo&gt;&lt;mfenced&gt;&lt;mrow&gt;&lt;munderover mathcolor=&quot;#005817&quot;&gt;&lt;mo&gt;&amp;#x2211;&lt;/mo&gt;&lt;mrow&gt;&lt;mi&gt;i&lt;/mi&gt;&lt;mo&gt;&amp;#xA0;&lt;/mo&gt;&lt;mo&gt;=&lt;/mo&gt;&lt;mo&gt;&amp;#xA0;&lt;/mo&gt;&lt;mn&gt;1&lt;/mn&gt;&lt;/mrow&gt;&lt;mrow&gt;&lt;mi&gt;m&lt;/mi&gt;&lt;mo&gt;&amp;#xA0;&lt;/mo&gt;&lt;mo&gt;+&lt;/mo&gt;&lt;mo&gt;&amp;#xA0;&lt;/mo&gt;&lt;mn&gt;1&lt;/mn&gt;&lt;/mrow&gt;&lt;/munderover&gt;&lt;msub&gt;&lt;mi mathcolor=&quot;#005817&quot;&gt;L&lt;/mi&gt;&lt;mrow mathcolor=&quot;#005817&quot;&gt;&lt;mi&gt;S&lt;/mi&gt;&lt;mi&gt;i&lt;/mi&gt;&lt;/mrow&gt;&lt;/msub&gt;&lt;mo&gt;+&lt;/mo&gt;&lt;munderover mathcolor=&quot;#005817&quot;&gt;&lt;mo&gt;&amp;#x2211;&lt;/mo&gt;&lt;mrow&gt;&lt;mi&gt;i&lt;/mi&gt;&lt;mo&gt;&amp;#xA0;&lt;/mo&gt;&lt;mo&gt;=&lt;/mo&gt;&lt;mo&gt;&amp;#xA0;&lt;/mo&gt;&lt;mn&gt;1&lt;/mn&gt;&lt;/mrow&gt;&lt;mi&gt;m&lt;/mi&gt;&lt;/munderover&gt;&lt;msub&gt;&lt;mi mathcolor=&quot;#005817&quot;&gt;S&lt;/mi&gt;&lt;mrow mathcolor=&quot;#005817&quot;&gt;&lt;mi&gt;S&lt;/mi&gt;&lt;mi&gt;i&lt;/mi&gt;&lt;/mrow&gt;&lt;/msub&gt;&lt;/mrow&gt;&lt;/mfenced&gt;&lt;/math&gt;" id="3104" name="Google Shape;3104;p87" title="plus space space space space space space open parentheses sum from i space equals space 1 to m space plus space 1 of L subscript S i end subscript plus sum from i space equals space 1 to m of S subscript S i end subscript close parentheses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555813" y="2621750"/>
            <a:ext cx="1413244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D&lt;/mi&gt;&lt;mi&gt;P&lt;/mi&gt;&lt;mi&gt;D&lt;/mi&gt;&lt;mi&gt;K&lt;/mi&gt;&lt;/mrow&gt;&lt;/msub&gt;&lt;/math&gt;" id="3105" name="Google Shape;3105;p87" title="plus T subscript D P D K end subscript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46125" y="2818874"/>
            <a:ext cx="492645" cy="14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C00B5&quot;&gt;&lt;mo&gt;&amp;#x2211;&lt;/mo&gt;&lt;mrow&gt;&lt;mi&gt;i&lt;/mi&gt;&lt;mo&gt;=&lt;/mo&gt;&lt;mn&gt;1&lt;/mn&gt;&lt;/mrow&gt;&lt;mrow&gt;&lt;mi&gt;n&lt;/mi&gt;&lt;mo&gt;+&lt;/mo&gt;&lt;mn&gt;1&lt;/mn&gt;&lt;/mrow&gt;&lt;/munderover&gt;&lt;msub&gt;&lt;mi mathcolor=&quot;#0C00B5&quot;&gt;L&lt;/mi&gt;&lt;mi mathcolor=&quot;#0C00B5&quot;&gt;i&lt;/mi&gt;&lt;/msub&gt;&lt;mo&gt;+&lt;/mo&gt;&lt;munderover mathcolor=&quot;#0C00B5&quot;&gt;&lt;mo&gt;&amp;#x2211;&lt;/mo&gt;&lt;mrow&gt;&lt;mi&gt;i&lt;/mi&gt;&lt;mo&gt;=&lt;/mo&gt;&lt;mi&gt;i&lt;/mi&gt;&lt;/mrow&gt;&lt;mi&gt;n&lt;/mi&gt;&lt;/munderover&gt;&lt;msub&gt;&lt;mi mathcolor=&quot;#0C00B5&quot;&gt;S&lt;/mi&gt;&lt;mi mathcolor=&quot;#0C00B5&quot;&gt;i&lt;/mi&gt;&lt;/msub&gt;&lt;/mrow&gt;&lt;/mfenced&gt;&lt;/math&gt;" id="3106" name="Google Shape;3106;p87" title="open parentheses sum from i equals 1 to n plus 1 of L subscript i plus sum from i equals i to n of S subscript i close parentheses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463475" y="3530121"/>
            <a:ext cx="930750" cy="449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P&lt;/mi&gt;&lt;mn&gt;4&lt;/mn&gt;&lt;/mrow&gt;&lt;/msub&gt;&lt;/math&gt;" id="3107" name="Google Shape;3107;p87" title="plus T subscript P 4 end subscript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478750" y="3707637"/>
            <a:ext cx="330677" cy="14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C00B5&quot;&gt;&lt;mo&gt;&amp;#x2211;&lt;/mo&gt;&lt;mrow&gt;&lt;mi&gt;i&lt;/mi&gt;&lt;mo&gt;&amp;#xA0;&lt;/mo&gt;&lt;mo&gt;=&lt;/mo&gt;&lt;mo&gt;&amp;#xA0;&lt;/mo&gt;&lt;mn&gt;1&lt;/mn&gt;&lt;/mrow&gt;&lt;mrow&gt;&lt;mi&gt;n&lt;/mi&gt;&lt;mo&gt;&amp;#xA0;&lt;/mo&gt;&lt;mo&gt;+&lt;/mo&gt;&lt;mo&gt;&amp;#xA0;&lt;/mo&gt;&lt;mn&gt;1&lt;/mn&gt;&lt;/mrow&gt;&lt;/munderover&gt;&lt;msub&gt;&lt;mi mathcolor=&quot;#0C00B5&quot;&gt;L&lt;/mi&gt;&lt;mi mathcolor=&quot;#0C00B5&quot;&gt;i&lt;/mi&gt;&lt;/msub&gt;&lt;mo&gt;+&lt;/mo&gt;&lt;munderover mathcolor=&quot;#0C00B5&quot;&gt;&lt;mo&gt;&amp;#x2211;&lt;/mo&gt;&lt;mrow&gt;&lt;mi&gt;i&lt;/mi&gt;&lt;mo&gt;&amp;#xA0;&lt;/mo&gt;&lt;mo&gt;=&lt;/mo&gt;&lt;mo&gt;&amp;#xA0;&lt;/mo&gt;&lt;mn&gt;1&lt;/mn&gt;&lt;/mrow&gt;&lt;mi&gt;n&lt;/mi&gt;&lt;/munderover&gt;&lt;msub&gt;&lt;mi mathcolor=&quot;#0C00B5&quot;&gt;S&lt;/mi&gt;&lt;mi mathcolor=&quot;#0C00B5&quot;&gt;i&lt;/mi&gt;&lt;/msub&gt;&lt;/mrow&gt;&lt;/mfenced&gt;&lt;/math&gt;" id="3108" name="Google Shape;3108;p87" title="open parentheses sum from i space equals space 1 to n space plus space 1 of L subscript i plus sum from i space equals space 1 to n of S subscript i close parentheses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450987" y="4083250"/>
            <a:ext cx="930750" cy="42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o&gt;&amp;#xA0;&lt;/mo&gt;&lt;mo&gt;&amp;#xA0;&lt;/mo&gt;&lt;mo&gt;&amp;#xA0;&lt;/mo&gt;&lt;mo&gt;&amp;#xA0;&lt;/mo&gt;&lt;mo&gt;&amp;#xA0;&lt;/mo&gt;&lt;mfenced&gt;&lt;mrow&gt;&lt;munderover mathcolor=&quot;#005817&quot;&gt;&lt;mo&gt;&amp;#x2211;&lt;/mo&gt;&lt;mrow&gt;&lt;mi&gt;i&lt;/mi&gt;&lt;mo&gt;&amp;#xA0;&lt;/mo&gt;&lt;mo&gt;=&lt;/mo&gt;&lt;mo&gt;&amp;#xA0;&lt;/mo&gt;&lt;mn&gt;1&lt;/mn&gt;&lt;/mrow&gt;&lt;mrow&gt;&lt;mi&gt;m&lt;/mi&gt;&lt;mo&gt;&amp;#xA0;&lt;/mo&gt;&lt;mo&gt;+&lt;/mo&gt;&lt;mo&gt;&amp;#xA0;&lt;/mo&gt;&lt;mn&gt;1&lt;/mn&gt;&lt;/mrow&gt;&lt;/munderover&gt;&lt;msub&gt;&lt;mi mathcolor=&quot;#005817&quot;&gt;L&lt;/mi&gt;&lt;mrow mathcolor=&quot;#005817&quot;&gt;&lt;mi&gt;S&lt;/mi&gt;&lt;mi&gt;i&lt;/mi&gt;&lt;/mrow&gt;&lt;/msub&gt;&lt;mo&gt;+&lt;/mo&gt;&lt;munderover mathcolor=&quot;#005817&quot;&gt;&lt;mo&gt;&amp;#x2211;&lt;/mo&gt;&lt;mrow&gt;&lt;mi&gt;i&lt;/mi&gt;&lt;mo&gt;&amp;#xA0;&lt;/mo&gt;&lt;mo&gt;=&lt;/mo&gt;&lt;mo&gt;&amp;#xA0;&lt;/mo&gt;&lt;mn&gt;1&lt;/mn&gt;&lt;/mrow&gt;&lt;mi&gt;m&lt;/mi&gt;&lt;/munderover&gt;&lt;msub&gt;&lt;mi mathcolor=&quot;#005817&quot;&gt;S&lt;/mi&gt;&lt;mrow mathcolor=&quot;#005817&quot;&gt;&lt;mi&gt;S&lt;/mi&gt;&lt;mi&gt;i&lt;/mi&gt;&lt;/mrow&gt;&lt;/msub&gt;&lt;/mrow&gt;&lt;/mfenced&gt;&lt;/math&gt;" id="3109" name="Google Shape;3109;p87" title="plus space space space space space space open parentheses sum from i space equals space 1 to m space plus space 1 of L subscript S i end subscript plus sum from i space equals space 1 to m of S subscript S i end subscript close parentheses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507313" y="4065413"/>
            <a:ext cx="1413244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D&lt;/mi&gt;&lt;mi&gt;P&lt;/mi&gt;&lt;mi&gt;D&lt;/mi&gt;&lt;mi&gt;K&lt;/mi&gt;&lt;/mrow&gt;&lt;/msub&gt;&lt;/math&gt;" id="3110" name="Google Shape;3110;p87" title="plus T subscript D P D K end subscript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993450" y="4266249"/>
            <a:ext cx="492645" cy="1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1" name="Google Shape;3111;p87"/>
          <p:cNvSpPr txBox="1"/>
          <p:nvPr/>
        </p:nvSpPr>
        <p:spPr>
          <a:xfrm>
            <a:off x="2625750" y="21586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3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3112" name="Google Shape;3112;p87"/>
          <p:cNvSpPr txBox="1"/>
          <p:nvPr/>
        </p:nvSpPr>
        <p:spPr>
          <a:xfrm>
            <a:off x="1325425" y="21586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113" name="Google Shape;3113;p87"/>
          <p:cNvSpPr txBox="1"/>
          <p:nvPr/>
        </p:nvSpPr>
        <p:spPr>
          <a:xfrm>
            <a:off x="2626650" y="2690388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114" name="Google Shape;3114;p87"/>
          <p:cNvSpPr txBox="1"/>
          <p:nvPr/>
        </p:nvSpPr>
        <p:spPr>
          <a:xfrm>
            <a:off x="1325425" y="269040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115" name="Google Shape;3115;p87"/>
          <p:cNvSpPr txBox="1"/>
          <p:nvPr/>
        </p:nvSpPr>
        <p:spPr>
          <a:xfrm>
            <a:off x="1194750" y="35923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116" name="Google Shape;3116;p87"/>
          <p:cNvSpPr txBox="1"/>
          <p:nvPr/>
        </p:nvSpPr>
        <p:spPr>
          <a:xfrm>
            <a:off x="2555825" y="410350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117" name="Google Shape;3117;p87"/>
          <p:cNvSpPr txBox="1"/>
          <p:nvPr/>
        </p:nvSpPr>
        <p:spPr>
          <a:xfrm>
            <a:off x="1194750" y="4104338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1" name="Shape 3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Google Shape;3122;p88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3" name="Google Shape;3123;p88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4" name="Google Shape;3124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5" name="Google Shape;3125;p88"/>
          <p:cNvSpPr txBox="1"/>
          <p:nvPr/>
        </p:nvSpPr>
        <p:spPr>
          <a:xfrm>
            <a:off x="2800350" y="151950"/>
            <a:ext cx="354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Performance Comparison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3126" name="Google Shape;3126;p88"/>
          <p:cNvGrpSpPr/>
          <p:nvPr/>
        </p:nvGrpSpPr>
        <p:grpSpPr>
          <a:xfrm>
            <a:off x="495300" y="752475"/>
            <a:ext cx="3554223" cy="831300"/>
            <a:chOff x="495300" y="752475"/>
            <a:chExt cx="3554223" cy="831300"/>
          </a:xfrm>
        </p:grpSpPr>
        <p:sp>
          <p:nvSpPr>
            <p:cNvPr id="3127" name="Google Shape;3127;p88"/>
            <p:cNvSpPr txBox="1"/>
            <p:nvPr/>
          </p:nvSpPr>
          <p:spPr>
            <a:xfrm>
              <a:off x="495300" y="752475"/>
              <a:ext cx="2667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In-Network Computing </a:t>
              </a:r>
              <a:endParaRPr b="1">
                <a:solidFill>
                  <a:srgbClr val="595959"/>
                </a:solidFill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End-Host Computing</a:t>
              </a:r>
              <a:endParaRPr b="1">
                <a:solidFill>
                  <a:srgbClr val="595959"/>
                </a:solidFill>
              </a:endParaRPr>
            </a:p>
          </p:txBody>
        </p:sp>
        <p:pic>
          <p:nvPicPr>
            <p:cNvPr id="3128" name="Google Shape;3128;p8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59035" y="752475"/>
              <a:ext cx="479500" cy="4495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9" name="Google Shape;3129;p8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35172" y="1169475"/>
              <a:ext cx="1414351" cy="414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30" name="Google Shape;3130;p88"/>
          <p:cNvSpPr txBox="1"/>
          <p:nvPr/>
        </p:nvSpPr>
        <p:spPr>
          <a:xfrm>
            <a:off x="495300" y="1771650"/>
            <a:ext cx="32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</a:rPr>
              <a:t>Create / Remove a flow (Latency)</a:t>
            </a:r>
            <a:endParaRPr b="1" sz="1500">
              <a:solidFill>
                <a:srgbClr val="073763"/>
              </a:solidFill>
            </a:endParaRPr>
          </a:p>
        </p:txBody>
      </p:sp>
      <p:sp>
        <p:nvSpPr>
          <p:cNvPr id="3131" name="Google Shape;3131;p88"/>
          <p:cNvSpPr txBox="1"/>
          <p:nvPr/>
        </p:nvSpPr>
        <p:spPr>
          <a:xfrm>
            <a:off x="666750" y="2124075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P4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3132" name="Google Shape;3132;p88"/>
          <p:cNvSpPr txBox="1"/>
          <p:nvPr/>
        </p:nvSpPr>
        <p:spPr>
          <a:xfrm>
            <a:off x="571500" y="2668088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DPDK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3133" name="Google Shape;3133;p88"/>
          <p:cNvSpPr txBox="1"/>
          <p:nvPr/>
        </p:nvSpPr>
        <p:spPr>
          <a:xfrm>
            <a:off x="571500" y="3133725"/>
            <a:ext cx="271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73763"/>
                </a:solidFill>
              </a:rPr>
              <a:t>Process a packet (Latency)</a:t>
            </a:r>
            <a:endParaRPr b="1" sz="1500">
              <a:solidFill>
                <a:srgbClr val="073763"/>
              </a:solidFill>
            </a:endParaRPr>
          </a:p>
        </p:txBody>
      </p:sp>
      <p:sp>
        <p:nvSpPr>
          <p:cNvPr id="3134" name="Google Shape;3134;p88"/>
          <p:cNvSpPr txBox="1"/>
          <p:nvPr/>
        </p:nvSpPr>
        <p:spPr>
          <a:xfrm>
            <a:off x="666750" y="3549225"/>
            <a:ext cx="4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P4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3135" name="Google Shape;3135;p88"/>
          <p:cNvSpPr txBox="1"/>
          <p:nvPr/>
        </p:nvSpPr>
        <p:spPr>
          <a:xfrm>
            <a:off x="496825" y="4082763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DPDK</a:t>
            </a:r>
            <a:endParaRPr b="1">
              <a:solidFill>
                <a:srgbClr val="595959"/>
              </a:solidFill>
            </a:endParaRPr>
          </a:p>
        </p:txBody>
      </p:sp>
      <p:grpSp>
        <p:nvGrpSpPr>
          <p:cNvPr id="3136" name="Google Shape;3136;p88"/>
          <p:cNvGrpSpPr/>
          <p:nvPr/>
        </p:nvGrpSpPr>
        <p:grpSpPr>
          <a:xfrm>
            <a:off x="214600" y="3641248"/>
            <a:ext cx="300675" cy="768227"/>
            <a:chOff x="214600" y="3641248"/>
            <a:chExt cx="300675" cy="768227"/>
          </a:xfrm>
        </p:grpSpPr>
        <p:pic>
          <p:nvPicPr>
            <p:cNvPr id="3137" name="Google Shape;3137;p8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34575" y="3641248"/>
              <a:ext cx="260725" cy="26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8" name="Google Shape;3138;p8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14600" y="4108800"/>
              <a:ext cx="300675" cy="3006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39" name="Google Shape;3139;p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86675" y="99138"/>
            <a:ext cx="2781072" cy="21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0" name="Google Shape;3140;p88"/>
          <p:cNvSpPr/>
          <p:nvPr/>
        </p:nvSpPr>
        <p:spPr>
          <a:xfrm>
            <a:off x="6483700" y="1648100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1" name="Google Shape;3141;p88"/>
          <p:cNvGrpSpPr/>
          <p:nvPr/>
        </p:nvGrpSpPr>
        <p:grpSpPr>
          <a:xfrm>
            <a:off x="300400" y="2208413"/>
            <a:ext cx="300675" cy="755211"/>
            <a:chOff x="300400" y="2208413"/>
            <a:chExt cx="300675" cy="755211"/>
          </a:xfrm>
        </p:grpSpPr>
        <p:pic>
          <p:nvPicPr>
            <p:cNvPr id="3142" name="Google Shape;3142;p8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0375" y="2702923"/>
              <a:ext cx="260725" cy="26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3" name="Google Shape;3143;p8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00400" y="2208413"/>
              <a:ext cx="300675" cy="300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4" name="Google Shape;3144;p88"/>
          <p:cNvSpPr/>
          <p:nvPr/>
        </p:nvSpPr>
        <p:spPr>
          <a:xfrm rot="10800000">
            <a:off x="6492900" y="2182275"/>
            <a:ext cx="22533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5" name="Google Shape;3145;p8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77602" y="3067501"/>
            <a:ext cx="4221627" cy="7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6" name="Google Shape;3146;p88"/>
          <p:cNvSpPr/>
          <p:nvPr/>
        </p:nvSpPr>
        <p:spPr>
          <a:xfrm>
            <a:off x="5078575" y="3132213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7" name="Google Shape;3147;p88"/>
          <p:cNvSpPr/>
          <p:nvPr/>
        </p:nvSpPr>
        <p:spPr>
          <a:xfrm>
            <a:off x="6725125" y="3121638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8" name="Google Shape;3148;p88"/>
          <p:cNvSpPr/>
          <p:nvPr/>
        </p:nvSpPr>
        <p:spPr>
          <a:xfrm rot="10800000">
            <a:off x="6725125" y="3715263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9" name="Google Shape;3149;p88"/>
          <p:cNvSpPr/>
          <p:nvPr/>
        </p:nvSpPr>
        <p:spPr>
          <a:xfrm rot="10800000">
            <a:off x="5078575" y="3715263"/>
            <a:ext cx="15396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&lt;math xmlns=&quot;http://www.w3.org/1998/Math/MathML&quot;&gt;&lt;mo&gt;+&lt;/mo&gt;&lt;mo&gt;&amp;#xA0;&lt;/mo&gt;&lt;mo&gt;&amp;#xA0;&lt;/mo&gt;&lt;mo&gt;&amp;#xA0;&lt;/mo&gt;&lt;mo&gt;&amp;#xA0;&lt;/mo&gt;&lt;mo&gt;&amp;#xA0;&lt;/mo&gt;&lt;mo&gt;&amp;#xA0;&lt;/mo&gt;&lt;mo&gt;&amp;#xA0;&lt;/mo&gt;&lt;mfenced&gt;&lt;mrow&gt;&lt;munderover mathcolor=&quot;#C07100&quot;&gt;&lt;mo&gt;&amp;#x2211;&lt;/mo&gt;&lt;mrow&gt;&lt;mi&gt;i&lt;/mi&gt;&lt;mo&gt;&amp;#xA0;&lt;/mo&gt;&lt;mo&gt;=&lt;/mo&gt;&lt;mo&gt;&amp;#xA0;&lt;/mo&gt;&lt;mn&gt;1&lt;/mn&gt;&lt;/mrow&gt;&lt;mrow&gt;&lt;mi&gt;k&lt;/mi&gt;&lt;mo&gt;&amp;#xA0;&lt;/mo&gt;&lt;mo&gt;+&lt;/mo&gt;&lt;mo&gt;&amp;#xA0;&lt;/mo&gt;&lt;mn&gt;1&lt;/mn&gt;&lt;/mrow&gt;&lt;/munderover&gt;&lt;msub&gt;&lt;mi mathcolor=&quot;#C07100&quot;&gt;L&lt;/mi&gt;&lt;mrow mathcolor=&quot;#C07100&quot;&gt;&lt;mi&gt;c&lt;/mi&gt;&lt;mi&gt;i&lt;/mi&gt;&lt;/mrow&gt;&lt;/msub&gt;&lt;mo&gt;&amp;#xA0;&lt;/mo&gt;&lt;mo&gt;+&lt;/mo&gt;&lt;mo&gt;&amp;#x2009;&lt;/mo&gt;&lt;munderover mathcolor=&quot;#C07100&quot;&gt;&lt;mo&gt;&amp;#x2211;&lt;/mo&gt;&lt;mrow&gt;&lt;mi&gt;i&lt;/mi&gt;&lt;mo&gt;=&lt;/mo&gt;&lt;mn&gt;1&lt;/mn&gt;&lt;/mrow&gt;&lt;mi&gt;k&lt;/mi&gt;&lt;/munderover&gt;&lt;msub&gt;&lt;mi mathcolor=&quot;#C07100&quot;&gt;S&lt;/mi&gt;&lt;mrow mathcolor=&quot;#C07100&quot;&gt;&lt;mi&gt;c&lt;/mi&gt;&lt;mi&gt;i&lt;/mi&gt;&lt;/mrow&gt;&lt;/msub&gt;&lt;/mrow&gt;&lt;/mfenced&gt;&lt;/math&gt;" id="3150" name="Google Shape;3150;p88" title="plus space space space space space space space open parentheses sum from i space equals space 1 to k space plus space 1 of L subscript c i end subscript space plus thin space sum from i equals 1 to k of S subscript c i end subscript close parentheses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31425" y="2109779"/>
            <a:ext cx="1462028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c&lt;/mi&gt;&lt;mi&gt;o&lt;/mi&gt;&lt;mi&gt;n&lt;/mi&gt;&lt;mi&gt;t&lt;/mi&gt;&lt;mi&gt;r&lt;/mi&gt;&lt;mi&gt;o&lt;/mi&gt;&lt;mi&gt;l&lt;/mi&gt;&lt;mi&gt;l&lt;/mi&gt;&lt;mi&gt;e&lt;/mi&gt;&lt;mi&gt;r&lt;/mi&gt;&lt;/mrow&gt;&lt;/msub&gt;&lt;/math&gt;" id="3151" name="Google Shape;3151;p88" title="plus T subscript c o n t r o l l e r end subscript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56753" y="2262941"/>
            <a:ext cx="611400" cy="1432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sub&gt;&lt;mi&gt;T&lt;/mi&gt;&lt;mrow&gt;&lt;mi&gt;P&lt;/mi&gt;&lt;mn&gt;4&lt;/mn&gt;&lt;mi&gt;O&lt;/mi&gt;&lt;mi&gt;S&lt;/mi&gt;&lt;/mrow&gt;&lt;/msub&gt;&lt;/math&gt;" id="3152" name="Google Shape;3152;p88" title="plus space T subscript P 4 O S end subscript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31450" y="2262949"/>
            <a:ext cx="488046" cy="14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D01B0&quot;&gt;&lt;mo&gt;&amp;#x2211;&lt;/mo&gt;&lt;mrow&gt;&lt;mi&gt;i&lt;/mi&gt;&lt;mo&gt;=&lt;/mo&gt;&lt;mn&gt;1&lt;/mn&gt;&lt;/mrow&gt;&lt;mrow&gt;&lt;mi&gt;n&lt;/mi&gt;&lt;mo&gt;+&lt;/mo&gt;&lt;mn&gt;1&lt;/mn&gt;&lt;/mrow&gt;&lt;/munderover&gt;&lt;msub&gt;&lt;mi mathcolor=&quot;#0D01B0&quot;&gt;L&lt;/mi&gt;&lt;mi mathcolor=&quot;#0D01B0&quot;&gt;i&lt;/mi&gt;&lt;/msub&gt;&lt;mo&gt;+&lt;/mo&gt;&lt;munderover mathcolor=&quot;#0D01B0&quot;&gt;&lt;mo&gt;&amp;#x2211;&lt;/mo&gt;&lt;mrow&gt;&lt;mi&gt;i&lt;/mi&gt;&lt;mo&gt;=&lt;/mo&gt;&lt;mn&gt;1&lt;/mn&gt;&lt;/mrow&gt;&lt;mi&gt;n&lt;/mi&gt;&lt;/munderover&gt;&lt;msub&gt;&lt;mi mathcolor=&quot;#0D01B0&quot;&gt;S&lt;/mi&gt;&lt;mi mathcolor=&quot;#0D01B0&quot;&gt;i&lt;/mi&gt;&lt;/msub&gt;&lt;/mrow&gt;&lt;/mfenced&gt;&lt;/math&gt;" id="3153" name="Google Shape;3153;p88" title="open parentheses sum from i equals 1 to n plus 1 of L subscript i plus sum from i equals 1 to n of S subscript i close parentheses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48012" y="2133975"/>
            <a:ext cx="930743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C00B5&quot;&gt;&lt;mo&gt;&amp;#x2211;&lt;/mo&gt;&lt;mrow&gt;&lt;mi&gt;i&lt;/mi&gt;&lt;mo&gt;&amp;#xA0;&lt;/mo&gt;&lt;mo&gt;=&lt;/mo&gt;&lt;mo&gt;&amp;#xA0;&lt;/mo&gt;&lt;mn&gt;1&lt;/mn&gt;&lt;/mrow&gt;&lt;mrow&gt;&lt;mi&gt;n&lt;/mi&gt;&lt;mo&gt;&amp;#xA0;&lt;/mo&gt;&lt;mo&gt;+&lt;/mo&gt;&lt;mo&gt;&amp;#xA0;&lt;/mo&gt;&lt;mn&gt;1&lt;/mn&gt;&lt;/mrow&gt;&lt;/munderover&gt;&lt;msub&gt;&lt;mi mathcolor=&quot;#0C00B5&quot;&gt;L&lt;/mi&gt;&lt;mi mathcolor=&quot;#0C00B5&quot;&gt;i&lt;/mi&gt;&lt;/msub&gt;&lt;mo&gt;+&lt;/mo&gt;&lt;munderover mathcolor=&quot;#0C00B5&quot;&gt;&lt;mo&gt;&amp;#x2211;&lt;/mo&gt;&lt;mrow&gt;&lt;mi&gt;i&lt;/mi&gt;&lt;mo&gt;&amp;#xA0;&lt;/mo&gt;&lt;mo&gt;=&lt;/mo&gt;&lt;mo&gt;&amp;#xA0;&lt;/mo&gt;&lt;mn&gt;1&lt;/mn&gt;&lt;/mrow&gt;&lt;mi&gt;n&lt;/mi&gt;&lt;/munderover&gt;&lt;msub&gt;&lt;mi mathcolor=&quot;#0C00B5&quot;&gt;S&lt;/mi&gt;&lt;mi mathcolor=&quot;#0C00B5&quot;&gt;i&lt;/mi&gt;&lt;/msub&gt;&lt;/mrow&gt;&lt;/mfenced&gt;&lt;/math&gt;" id="3154" name="Google Shape;3154;p88" title="open parentheses sum from i space equals space 1 to n space plus space 1 of L subscript i plus sum from i space equals space 1 to n of S subscript i close parentheses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48000" y="2643888"/>
            <a:ext cx="930750" cy="42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o&gt;&amp;#xA0;&lt;/mo&gt;&lt;mo&gt;&amp;#xA0;&lt;/mo&gt;&lt;mo&gt;&amp;#xA0;&lt;/mo&gt;&lt;mo&gt;&amp;#xA0;&lt;/mo&gt;&lt;mo&gt;&amp;#xA0;&lt;/mo&gt;&lt;mfenced&gt;&lt;mrow&gt;&lt;munderover mathcolor=&quot;#005817&quot;&gt;&lt;mo&gt;&amp;#x2211;&lt;/mo&gt;&lt;mrow&gt;&lt;mi&gt;i&lt;/mi&gt;&lt;mo&gt;&amp;#xA0;&lt;/mo&gt;&lt;mo&gt;=&lt;/mo&gt;&lt;mo&gt;&amp;#xA0;&lt;/mo&gt;&lt;mn&gt;1&lt;/mn&gt;&lt;/mrow&gt;&lt;mrow&gt;&lt;mi&gt;m&lt;/mi&gt;&lt;mo&gt;&amp;#xA0;&lt;/mo&gt;&lt;mo&gt;+&lt;/mo&gt;&lt;mo&gt;&amp;#xA0;&lt;/mo&gt;&lt;mn&gt;1&lt;/mn&gt;&lt;/mrow&gt;&lt;/munderover&gt;&lt;msub&gt;&lt;mi mathcolor=&quot;#005817&quot;&gt;L&lt;/mi&gt;&lt;mrow mathcolor=&quot;#005817&quot;&gt;&lt;mi&gt;S&lt;/mi&gt;&lt;mi&gt;i&lt;/mi&gt;&lt;/mrow&gt;&lt;/msub&gt;&lt;mo&gt;+&lt;/mo&gt;&lt;munderover mathcolor=&quot;#005817&quot;&gt;&lt;mo&gt;&amp;#x2211;&lt;/mo&gt;&lt;mrow&gt;&lt;mi&gt;i&lt;/mi&gt;&lt;mo&gt;&amp;#xA0;&lt;/mo&gt;&lt;mo&gt;=&lt;/mo&gt;&lt;mo&gt;&amp;#xA0;&lt;/mo&gt;&lt;mn&gt;1&lt;/mn&gt;&lt;/mrow&gt;&lt;mi&gt;m&lt;/mi&gt;&lt;/munderover&gt;&lt;msub&gt;&lt;mi mathcolor=&quot;#005817&quot;&gt;S&lt;/mi&gt;&lt;mrow mathcolor=&quot;#005817&quot;&gt;&lt;mi&gt;S&lt;/mi&gt;&lt;mi&gt;i&lt;/mi&gt;&lt;/mrow&gt;&lt;/msub&gt;&lt;/mrow&gt;&lt;/mfenced&gt;&lt;/math&gt;" id="3155" name="Google Shape;3155;p88" title="plus space space space space space space open parentheses sum from i space equals space 1 to m space plus space 1 of L subscript S i end subscript plus sum from i space equals space 1 to m of S subscript S i end subscript close parentheses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555813" y="2621750"/>
            <a:ext cx="1413244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D&lt;/mi&gt;&lt;mi&gt;P&lt;/mi&gt;&lt;mi&gt;D&lt;/mi&gt;&lt;mi&gt;K&lt;/mi&gt;&lt;/mrow&gt;&lt;/msub&gt;&lt;/math&gt;" id="3156" name="Google Shape;3156;p88" title="plus T subscript D P D K end subscript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46125" y="2818874"/>
            <a:ext cx="492645" cy="14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C00B5&quot;&gt;&lt;mo&gt;&amp;#x2211;&lt;/mo&gt;&lt;mrow&gt;&lt;mi&gt;i&lt;/mi&gt;&lt;mo&gt;=&lt;/mo&gt;&lt;mn&gt;1&lt;/mn&gt;&lt;/mrow&gt;&lt;mrow&gt;&lt;mi&gt;n&lt;/mi&gt;&lt;mo&gt;+&lt;/mo&gt;&lt;mn&gt;1&lt;/mn&gt;&lt;/mrow&gt;&lt;/munderover&gt;&lt;msub&gt;&lt;mi mathcolor=&quot;#0C00B5&quot;&gt;L&lt;/mi&gt;&lt;mi mathcolor=&quot;#0C00B5&quot;&gt;i&lt;/mi&gt;&lt;/msub&gt;&lt;mo&gt;+&lt;/mo&gt;&lt;munderover mathcolor=&quot;#0C00B5&quot;&gt;&lt;mo&gt;&amp;#x2211;&lt;/mo&gt;&lt;mrow&gt;&lt;mi&gt;i&lt;/mi&gt;&lt;mo&gt;=&lt;/mo&gt;&lt;mi&gt;i&lt;/mi&gt;&lt;/mrow&gt;&lt;mi&gt;n&lt;/mi&gt;&lt;/munderover&gt;&lt;msub&gt;&lt;mi mathcolor=&quot;#0C00B5&quot;&gt;S&lt;/mi&gt;&lt;mi mathcolor=&quot;#0C00B5&quot;&gt;i&lt;/mi&gt;&lt;/msub&gt;&lt;/mrow&gt;&lt;/mfenced&gt;&lt;/math&gt;" id="3157" name="Google Shape;3157;p88" title="open parentheses sum from i equals 1 to n plus 1 of L subscript i plus sum from i equals i to n of S subscript i close parentheses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463475" y="3530121"/>
            <a:ext cx="930750" cy="449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P&lt;/mi&gt;&lt;mn&gt;4&lt;/mn&gt;&lt;/mrow&gt;&lt;/msub&gt;&lt;/math&gt;" id="3158" name="Google Shape;3158;p88" title="plus T subscript P 4 end subscript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478750" y="3707637"/>
            <a:ext cx="330677" cy="14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&gt;&lt;mrow&gt;&lt;munderover mathcolor=&quot;#0C00B5&quot;&gt;&lt;mo&gt;&amp;#x2211;&lt;/mo&gt;&lt;mrow&gt;&lt;mi&gt;i&lt;/mi&gt;&lt;mo&gt;&amp;#xA0;&lt;/mo&gt;&lt;mo&gt;=&lt;/mo&gt;&lt;mo&gt;&amp;#xA0;&lt;/mo&gt;&lt;mn&gt;1&lt;/mn&gt;&lt;/mrow&gt;&lt;mrow&gt;&lt;mi&gt;n&lt;/mi&gt;&lt;mo&gt;&amp;#xA0;&lt;/mo&gt;&lt;mo&gt;+&lt;/mo&gt;&lt;mo&gt;&amp;#xA0;&lt;/mo&gt;&lt;mn&gt;1&lt;/mn&gt;&lt;/mrow&gt;&lt;/munderover&gt;&lt;msub&gt;&lt;mi mathcolor=&quot;#0C00B5&quot;&gt;L&lt;/mi&gt;&lt;mi mathcolor=&quot;#0C00B5&quot;&gt;i&lt;/mi&gt;&lt;/msub&gt;&lt;mo&gt;+&lt;/mo&gt;&lt;munderover mathcolor=&quot;#0C00B5&quot;&gt;&lt;mo&gt;&amp;#x2211;&lt;/mo&gt;&lt;mrow&gt;&lt;mi&gt;i&lt;/mi&gt;&lt;mo&gt;&amp;#xA0;&lt;/mo&gt;&lt;mo&gt;=&lt;/mo&gt;&lt;mo&gt;&amp;#xA0;&lt;/mo&gt;&lt;mn&gt;1&lt;/mn&gt;&lt;/mrow&gt;&lt;mi&gt;n&lt;/mi&gt;&lt;/munderover&gt;&lt;msub&gt;&lt;mi mathcolor=&quot;#0C00B5&quot;&gt;S&lt;/mi&gt;&lt;mi mathcolor=&quot;#0C00B5&quot;&gt;i&lt;/mi&gt;&lt;/msub&gt;&lt;/mrow&gt;&lt;/mfenced&gt;&lt;/math&gt;" id="3159" name="Google Shape;3159;p88" title="open parentheses sum from i space equals space 1 to n space plus space 1 of L subscript i plus sum from i space equals space 1 to n of S subscript i close parentheses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450987" y="4083250"/>
            <a:ext cx="930750" cy="42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o&gt;&amp;#xA0;&lt;/mo&gt;&lt;mo&gt;&amp;#xA0;&lt;/mo&gt;&lt;mo&gt;&amp;#xA0;&lt;/mo&gt;&lt;mo&gt;&amp;#xA0;&lt;/mo&gt;&lt;mo&gt;&amp;#xA0;&lt;/mo&gt;&lt;mo&gt;&amp;#xA0;&lt;/mo&gt;&lt;mfenced&gt;&lt;mrow&gt;&lt;munderover mathcolor=&quot;#005817&quot;&gt;&lt;mo&gt;&amp;#x2211;&lt;/mo&gt;&lt;mrow&gt;&lt;mi&gt;i&lt;/mi&gt;&lt;mo&gt;&amp;#xA0;&lt;/mo&gt;&lt;mo&gt;=&lt;/mo&gt;&lt;mo&gt;&amp;#xA0;&lt;/mo&gt;&lt;mn&gt;1&lt;/mn&gt;&lt;/mrow&gt;&lt;mrow&gt;&lt;mi&gt;m&lt;/mi&gt;&lt;mo&gt;&amp;#xA0;&lt;/mo&gt;&lt;mo&gt;+&lt;/mo&gt;&lt;mo&gt;&amp;#xA0;&lt;/mo&gt;&lt;mn&gt;1&lt;/mn&gt;&lt;/mrow&gt;&lt;/munderover&gt;&lt;msub&gt;&lt;mi mathcolor=&quot;#005817&quot;&gt;L&lt;/mi&gt;&lt;mrow mathcolor=&quot;#005817&quot;&gt;&lt;mi&gt;S&lt;/mi&gt;&lt;mi&gt;i&lt;/mi&gt;&lt;/mrow&gt;&lt;/msub&gt;&lt;mo&gt;+&lt;/mo&gt;&lt;munderover mathcolor=&quot;#005817&quot;&gt;&lt;mo&gt;&amp;#x2211;&lt;/mo&gt;&lt;mrow&gt;&lt;mi&gt;i&lt;/mi&gt;&lt;mo&gt;&amp;#xA0;&lt;/mo&gt;&lt;mo&gt;=&lt;/mo&gt;&lt;mo&gt;&amp;#xA0;&lt;/mo&gt;&lt;mn&gt;1&lt;/mn&gt;&lt;/mrow&gt;&lt;mi&gt;m&lt;/mi&gt;&lt;/munderover&gt;&lt;msub&gt;&lt;mi mathcolor=&quot;#005817&quot;&gt;S&lt;/mi&gt;&lt;mrow mathcolor=&quot;#005817&quot;&gt;&lt;mi&gt;S&lt;/mi&gt;&lt;mi&gt;i&lt;/mi&gt;&lt;/mrow&gt;&lt;/msub&gt;&lt;/mrow&gt;&lt;/mfenced&gt;&lt;/math&gt;" id="3160" name="Google Shape;3160;p88" title="plus space space space space space space open parentheses sum from i space equals space 1 to m space plus space 1 of L subscript S i end subscript plus sum from i space equals space 1 to m of S subscript S i end subscript close parentheses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507313" y="4065413"/>
            <a:ext cx="1413244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+&lt;/mo&gt;&lt;msub&gt;&lt;mi&gt;T&lt;/mi&gt;&lt;mrow&gt;&lt;mi&gt;D&lt;/mi&gt;&lt;mi&gt;P&lt;/mi&gt;&lt;mi&gt;D&lt;/mi&gt;&lt;mi&gt;K&lt;/mi&gt;&lt;/mrow&gt;&lt;/msub&gt;&lt;/math&gt;" id="3161" name="Google Shape;3161;p88" title="plus T subscript D P D K end subscript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993450" y="4266249"/>
            <a:ext cx="492645" cy="1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2" name="Google Shape;3162;p88"/>
          <p:cNvSpPr txBox="1"/>
          <p:nvPr/>
        </p:nvSpPr>
        <p:spPr>
          <a:xfrm>
            <a:off x="2625750" y="21586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3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3163" name="Google Shape;3163;p88"/>
          <p:cNvSpPr txBox="1"/>
          <p:nvPr/>
        </p:nvSpPr>
        <p:spPr>
          <a:xfrm>
            <a:off x="1325425" y="21586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164" name="Google Shape;3164;p88"/>
          <p:cNvSpPr txBox="1"/>
          <p:nvPr/>
        </p:nvSpPr>
        <p:spPr>
          <a:xfrm>
            <a:off x="2626650" y="2690388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165" name="Google Shape;3165;p88"/>
          <p:cNvSpPr txBox="1"/>
          <p:nvPr/>
        </p:nvSpPr>
        <p:spPr>
          <a:xfrm>
            <a:off x="1325425" y="269040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166" name="Google Shape;3166;p88"/>
          <p:cNvSpPr txBox="1"/>
          <p:nvPr/>
        </p:nvSpPr>
        <p:spPr>
          <a:xfrm>
            <a:off x="1194750" y="359235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167" name="Google Shape;3167;p88"/>
          <p:cNvSpPr txBox="1"/>
          <p:nvPr/>
        </p:nvSpPr>
        <p:spPr>
          <a:xfrm>
            <a:off x="2555825" y="4103500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168" name="Google Shape;3168;p88"/>
          <p:cNvSpPr txBox="1"/>
          <p:nvPr/>
        </p:nvSpPr>
        <p:spPr>
          <a:xfrm>
            <a:off x="1194750" y="4104338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2" name="Shape 3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3" name="Google Shape;3173;p89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4" name="Google Shape;3174;p89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5" name="Google Shape;3175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6" name="Google Shape;3176;p89"/>
          <p:cNvSpPr txBox="1"/>
          <p:nvPr/>
        </p:nvSpPr>
        <p:spPr>
          <a:xfrm>
            <a:off x="3671100" y="151925"/>
            <a:ext cx="180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Conclusion</a:t>
            </a:r>
            <a:endParaRPr b="1" sz="2100">
              <a:solidFill>
                <a:srgbClr val="DD042B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0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Google Shape;3181;p90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2" name="Google Shape;3182;p90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3" name="Google Shape;3183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4" name="Google Shape;3184;p90"/>
          <p:cNvSpPr txBox="1"/>
          <p:nvPr/>
        </p:nvSpPr>
        <p:spPr>
          <a:xfrm>
            <a:off x="3671100" y="151925"/>
            <a:ext cx="180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Conclusion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3185" name="Google Shape;3185;p90"/>
          <p:cNvGrpSpPr/>
          <p:nvPr/>
        </p:nvGrpSpPr>
        <p:grpSpPr>
          <a:xfrm>
            <a:off x="258270" y="564025"/>
            <a:ext cx="4405430" cy="400200"/>
            <a:chOff x="258270" y="564025"/>
            <a:chExt cx="4405430" cy="400200"/>
          </a:xfrm>
        </p:grpSpPr>
        <p:pic>
          <p:nvPicPr>
            <p:cNvPr id="3186" name="Google Shape;3186;p9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8270" y="564025"/>
              <a:ext cx="526933" cy="360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7" name="Google Shape;3187;p90"/>
            <p:cNvSpPr txBox="1"/>
            <p:nvPr/>
          </p:nvSpPr>
          <p:spPr>
            <a:xfrm>
              <a:off x="914600" y="564025"/>
              <a:ext cx="374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73763"/>
                  </a:solidFill>
                </a:rPr>
                <a:t>Elephant Flows : in-network computing</a:t>
              </a:r>
              <a:endParaRPr b="1">
                <a:solidFill>
                  <a:srgbClr val="073763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1" name="Shape 3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2" name="Google Shape;3192;p91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3" name="Google Shape;3193;p91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4" name="Google Shape;3194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5" name="Google Shape;3195;p91"/>
          <p:cNvSpPr txBox="1"/>
          <p:nvPr/>
        </p:nvSpPr>
        <p:spPr>
          <a:xfrm>
            <a:off x="3671100" y="151925"/>
            <a:ext cx="180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Conclusion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3196" name="Google Shape;3196;p91"/>
          <p:cNvGrpSpPr/>
          <p:nvPr/>
        </p:nvGrpSpPr>
        <p:grpSpPr>
          <a:xfrm>
            <a:off x="258270" y="564025"/>
            <a:ext cx="4405430" cy="400200"/>
            <a:chOff x="258270" y="564025"/>
            <a:chExt cx="4405430" cy="400200"/>
          </a:xfrm>
        </p:grpSpPr>
        <p:pic>
          <p:nvPicPr>
            <p:cNvPr id="3197" name="Google Shape;3197;p9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8270" y="564025"/>
              <a:ext cx="526933" cy="360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8" name="Google Shape;3198;p91"/>
            <p:cNvSpPr txBox="1"/>
            <p:nvPr/>
          </p:nvSpPr>
          <p:spPr>
            <a:xfrm>
              <a:off x="914600" y="564025"/>
              <a:ext cx="374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73763"/>
                  </a:solidFill>
                </a:rPr>
                <a:t>Elephant Flows : in-network computing</a:t>
              </a:r>
              <a:endParaRPr b="1">
                <a:solidFill>
                  <a:srgbClr val="073763"/>
                </a:solidFill>
              </a:endParaRPr>
            </a:p>
          </p:txBody>
        </p:sp>
      </p:grpSp>
      <p:grpSp>
        <p:nvGrpSpPr>
          <p:cNvPr id="3199" name="Google Shape;3199;p91"/>
          <p:cNvGrpSpPr/>
          <p:nvPr/>
        </p:nvGrpSpPr>
        <p:grpSpPr>
          <a:xfrm>
            <a:off x="336164" y="911325"/>
            <a:ext cx="4327536" cy="400200"/>
            <a:chOff x="336164" y="911325"/>
            <a:chExt cx="4327536" cy="400200"/>
          </a:xfrm>
        </p:grpSpPr>
        <p:pic>
          <p:nvPicPr>
            <p:cNvPr id="3200" name="Google Shape;3200;p9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6164" y="968000"/>
              <a:ext cx="371125" cy="31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1" name="Google Shape;3201;p91"/>
            <p:cNvSpPr txBox="1"/>
            <p:nvPr/>
          </p:nvSpPr>
          <p:spPr>
            <a:xfrm>
              <a:off x="914600" y="911325"/>
              <a:ext cx="374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73763"/>
                  </a:solidFill>
                </a:rPr>
                <a:t>Mice Flows : end-host computing</a:t>
              </a:r>
              <a:endParaRPr b="1">
                <a:solidFill>
                  <a:srgbClr val="073763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492325" y="125725"/>
            <a:ext cx="345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Networking - a way of life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175" y="260800"/>
            <a:ext cx="3456000" cy="1701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125" y="1030550"/>
            <a:ext cx="328225" cy="23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025" y="1163426"/>
            <a:ext cx="328225" cy="27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2975" y="1195126"/>
            <a:ext cx="328225" cy="3447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20"/>
          <p:cNvGrpSpPr/>
          <p:nvPr/>
        </p:nvGrpSpPr>
        <p:grpSpPr>
          <a:xfrm>
            <a:off x="244875" y="892563"/>
            <a:ext cx="3466150" cy="1374326"/>
            <a:chOff x="244875" y="892563"/>
            <a:chExt cx="3466150" cy="1374326"/>
          </a:xfrm>
        </p:grpSpPr>
        <p:pic>
          <p:nvPicPr>
            <p:cNvPr id="183" name="Google Shape;183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320663" y="892563"/>
              <a:ext cx="1314575" cy="137432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4" name="Google Shape;184;p20"/>
            <p:cNvCxnSpPr/>
            <p:nvPr/>
          </p:nvCxnSpPr>
          <p:spPr>
            <a:xfrm>
              <a:off x="2635225" y="1574775"/>
              <a:ext cx="1075800" cy="9900"/>
            </a:xfrm>
            <a:prstGeom prst="straightConnector1">
              <a:avLst/>
            </a:prstGeom>
            <a:noFill/>
            <a:ln cap="flat" cmpd="sng" w="76200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20"/>
            <p:cNvCxnSpPr/>
            <p:nvPr/>
          </p:nvCxnSpPr>
          <p:spPr>
            <a:xfrm>
              <a:off x="244875" y="1574763"/>
              <a:ext cx="1075800" cy="9900"/>
            </a:xfrm>
            <a:prstGeom prst="straightConnector1">
              <a:avLst/>
            </a:prstGeom>
            <a:noFill/>
            <a:ln cap="flat" cmpd="sng" w="76200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6" name="Google Shape;186;p20"/>
          <p:cNvGrpSpPr/>
          <p:nvPr/>
        </p:nvGrpSpPr>
        <p:grpSpPr>
          <a:xfrm>
            <a:off x="333274" y="1982226"/>
            <a:ext cx="3289350" cy="2349734"/>
            <a:chOff x="333274" y="1982226"/>
            <a:chExt cx="3289350" cy="2349734"/>
          </a:xfrm>
        </p:grpSpPr>
        <p:pic>
          <p:nvPicPr>
            <p:cNvPr id="187" name="Google Shape;187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312921" y="2588664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483159" y="3609851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225846" y="4053651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22571" y="2898351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854496" y="2440289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22584" y="1982226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33274" y="2509010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26099" y="3425147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74374" y="3849197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019312" y="4191110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281524" y="3609860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755012" y="2260535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086349" y="2845760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20"/>
          <p:cNvGrpSpPr/>
          <p:nvPr/>
        </p:nvGrpSpPr>
        <p:grpSpPr>
          <a:xfrm>
            <a:off x="674374" y="2260526"/>
            <a:ext cx="2638547" cy="1908174"/>
            <a:chOff x="674374" y="2260526"/>
            <a:chExt cx="2638547" cy="1908174"/>
          </a:xfrm>
        </p:grpSpPr>
        <p:pic>
          <p:nvPicPr>
            <p:cNvPr id="201" name="Google Shape;201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761450" y="2613524"/>
              <a:ext cx="328225" cy="2285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008475" y="3381274"/>
              <a:ext cx="328225" cy="22858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3" name="Google Shape;203;p20"/>
            <p:cNvGrpSpPr/>
            <p:nvPr/>
          </p:nvGrpSpPr>
          <p:grpSpPr>
            <a:xfrm>
              <a:off x="674374" y="2260526"/>
              <a:ext cx="2638547" cy="1908174"/>
              <a:chOff x="674374" y="2260526"/>
              <a:chExt cx="2638547" cy="1908174"/>
            </a:xfrm>
          </p:grpSpPr>
          <p:pic>
            <p:nvPicPr>
              <p:cNvPr id="204" name="Google Shape;204;p2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1697525" y="3808924"/>
                <a:ext cx="328225" cy="2285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5" name="Google Shape;205;p2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2761450" y="3228899"/>
                <a:ext cx="328225" cy="2285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6" name="Google Shape;206;p2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2025750" y="3228899"/>
                <a:ext cx="328225" cy="2285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7" name="Google Shape;207;p2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1444650" y="2842099"/>
                <a:ext cx="328225" cy="2285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2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897613" y="2465149"/>
                <a:ext cx="328225" cy="22858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09" name="Google Shape;209;p20"/>
              <p:cNvCxnSpPr>
                <a:stCxn id="192" idx="2"/>
                <a:endCxn id="208" idx="0"/>
              </p:cNvCxnSpPr>
              <p:nvPr/>
            </p:nvCxnSpPr>
            <p:spPr>
              <a:xfrm>
                <a:off x="1061734" y="2260526"/>
                <a:ext cx="0" cy="2046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20"/>
              <p:cNvCxnSpPr>
                <a:stCxn id="198" idx="2"/>
                <a:endCxn id="201" idx="0"/>
              </p:cNvCxnSpPr>
              <p:nvPr/>
            </p:nvCxnSpPr>
            <p:spPr>
              <a:xfrm>
                <a:off x="2925562" y="2401385"/>
                <a:ext cx="0" cy="212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20"/>
              <p:cNvCxnSpPr>
                <a:stCxn id="193" idx="3"/>
                <a:endCxn id="208" idx="1"/>
              </p:cNvCxnSpPr>
              <p:nvPr/>
            </p:nvCxnSpPr>
            <p:spPr>
              <a:xfrm>
                <a:off x="674374" y="2579435"/>
                <a:ext cx="2232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20"/>
              <p:cNvCxnSpPr>
                <a:stCxn id="208" idx="2"/>
                <a:endCxn id="190" idx="0"/>
              </p:cNvCxnSpPr>
              <p:nvPr/>
            </p:nvCxnSpPr>
            <p:spPr>
              <a:xfrm>
                <a:off x="1061725" y="2693731"/>
                <a:ext cx="0" cy="2046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20"/>
              <p:cNvCxnSpPr/>
              <p:nvPr/>
            </p:nvCxnSpPr>
            <p:spPr>
              <a:xfrm>
                <a:off x="1234300" y="2638375"/>
                <a:ext cx="240000" cy="2196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4" name="Google Shape;214;p20"/>
              <p:cNvCxnSpPr/>
              <p:nvPr/>
            </p:nvCxnSpPr>
            <p:spPr>
              <a:xfrm flipH="1">
                <a:off x="1734575" y="2733450"/>
                <a:ext cx="115500" cy="124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20"/>
              <p:cNvCxnSpPr/>
              <p:nvPr/>
            </p:nvCxnSpPr>
            <p:spPr>
              <a:xfrm rot="10800000">
                <a:off x="1775250" y="3016450"/>
                <a:ext cx="251400" cy="244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20"/>
              <p:cNvCxnSpPr>
                <a:stCxn id="206" idx="0"/>
                <a:endCxn id="199" idx="2"/>
              </p:cNvCxnSpPr>
              <p:nvPr/>
            </p:nvCxnSpPr>
            <p:spPr>
              <a:xfrm flipH="1" rot="10800000">
                <a:off x="2189863" y="2986499"/>
                <a:ext cx="66900" cy="242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20"/>
              <p:cNvCxnSpPr>
                <a:stCxn id="206" idx="3"/>
                <a:endCxn id="205" idx="1"/>
              </p:cNvCxnSpPr>
              <p:nvPr/>
            </p:nvCxnSpPr>
            <p:spPr>
              <a:xfrm>
                <a:off x="2353975" y="3343190"/>
                <a:ext cx="4074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20"/>
              <p:cNvCxnSpPr/>
              <p:nvPr/>
            </p:nvCxnSpPr>
            <p:spPr>
              <a:xfrm flipH="1" rot="10800000">
                <a:off x="1936100" y="3448800"/>
                <a:ext cx="167400" cy="360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20"/>
              <p:cNvCxnSpPr>
                <a:stCxn id="205" idx="0"/>
                <a:endCxn id="201" idx="2"/>
              </p:cNvCxnSpPr>
              <p:nvPr/>
            </p:nvCxnSpPr>
            <p:spPr>
              <a:xfrm rot="10800000">
                <a:off x="2925563" y="2842199"/>
                <a:ext cx="0" cy="386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20"/>
              <p:cNvCxnSpPr>
                <a:stCxn id="187" idx="1"/>
                <a:endCxn id="201" idx="3"/>
              </p:cNvCxnSpPr>
              <p:nvPr/>
            </p:nvCxnSpPr>
            <p:spPr>
              <a:xfrm rot="10800000">
                <a:off x="3089721" y="2727814"/>
                <a:ext cx="2232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20"/>
              <p:cNvCxnSpPr/>
              <p:nvPr/>
            </p:nvCxnSpPr>
            <p:spPr>
              <a:xfrm rot="10800000">
                <a:off x="3088350" y="3408075"/>
                <a:ext cx="210600" cy="194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20"/>
              <p:cNvCxnSpPr/>
              <p:nvPr/>
            </p:nvCxnSpPr>
            <p:spPr>
              <a:xfrm flipH="1" rot="10800000">
                <a:off x="2746550" y="3440025"/>
                <a:ext cx="90600" cy="160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20"/>
              <p:cNvCxnSpPr/>
              <p:nvPr/>
            </p:nvCxnSpPr>
            <p:spPr>
              <a:xfrm>
                <a:off x="1985900" y="4014800"/>
                <a:ext cx="74700" cy="153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20"/>
              <p:cNvCxnSpPr>
                <a:endCxn id="188" idx="1"/>
              </p:cNvCxnSpPr>
              <p:nvPr/>
            </p:nvCxnSpPr>
            <p:spPr>
              <a:xfrm flipH="1" rot="10800000">
                <a:off x="2037959" y="3749001"/>
                <a:ext cx="445200" cy="120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20"/>
              <p:cNvCxnSpPr/>
              <p:nvPr/>
            </p:nvCxnSpPr>
            <p:spPr>
              <a:xfrm flipH="1">
                <a:off x="1505975" y="3985375"/>
                <a:ext cx="199200" cy="74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20"/>
              <p:cNvCxnSpPr/>
              <p:nvPr/>
            </p:nvCxnSpPr>
            <p:spPr>
              <a:xfrm flipH="1" rot="10800000">
                <a:off x="1256950" y="3050350"/>
                <a:ext cx="233400" cy="335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20"/>
              <p:cNvCxnSpPr>
                <a:stCxn id="194" idx="3"/>
                <a:endCxn id="202" idx="1"/>
              </p:cNvCxnSpPr>
              <p:nvPr/>
            </p:nvCxnSpPr>
            <p:spPr>
              <a:xfrm>
                <a:off x="767199" y="3495573"/>
                <a:ext cx="2412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20"/>
              <p:cNvCxnSpPr/>
              <p:nvPr/>
            </p:nvCxnSpPr>
            <p:spPr>
              <a:xfrm flipH="1">
                <a:off x="994400" y="3598250"/>
                <a:ext cx="83700" cy="240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5" name="Shape 3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6" name="Google Shape;3206;p92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7" name="Google Shape;3207;p92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8" name="Google Shape;3208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9" name="Google Shape;3209;p92"/>
          <p:cNvSpPr txBox="1"/>
          <p:nvPr/>
        </p:nvSpPr>
        <p:spPr>
          <a:xfrm>
            <a:off x="3671100" y="151925"/>
            <a:ext cx="180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Conclusion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3210" name="Google Shape;3210;p92"/>
          <p:cNvGrpSpPr/>
          <p:nvPr/>
        </p:nvGrpSpPr>
        <p:grpSpPr>
          <a:xfrm>
            <a:off x="258270" y="564025"/>
            <a:ext cx="4405430" cy="400200"/>
            <a:chOff x="258270" y="564025"/>
            <a:chExt cx="4405430" cy="400200"/>
          </a:xfrm>
        </p:grpSpPr>
        <p:pic>
          <p:nvPicPr>
            <p:cNvPr id="3211" name="Google Shape;3211;p9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8270" y="564025"/>
              <a:ext cx="526933" cy="360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2" name="Google Shape;3212;p92"/>
            <p:cNvSpPr txBox="1"/>
            <p:nvPr/>
          </p:nvSpPr>
          <p:spPr>
            <a:xfrm>
              <a:off x="914600" y="564025"/>
              <a:ext cx="374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73763"/>
                  </a:solidFill>
                </a:rPr>
                <a:t>Elephant Flows : in-network computing</a:t>
              </a:r>
              <a:endParaRPr b="1">
                <a:solidFill>
                  <a:srgbClr val="073763"/>
                </a:solidFill>
              </a:endParaRPr>
            </a:p>
          </p:txBody>
        </p:sp>
      </p:grpSp>
      <p:grpSp>
        <p:nvGrpSpPr>
          <p:cNvPr id="3213" name="Google Shape;3213;p92"/>
          <p:cNvGrpSpPr/>
          <p:nvPr/>
        </p:nvGrpSpPr>
        <p:grpSpPr>
          <a:xfrm>
            <a:off x="336164" y="911325"/>
            <a:ext cx="4327536" cy="400200"/>
            <a:chOff x="336164" y="911325"/>
            <a:chExt cx="4327536" cy="400200"/>
          </a:xfrm>
        </p:grpSpPr>
        <p:pic>
          <p:nvPicPr>
            <p:cNvPr id="3214" name="Google Shape;3214;p9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6164" y="968000"/>
              <a:ext cx="371125" cy="31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5" name="Google Shape;3215;p92"/>
            <p:cNvSpPr txBox="1"/>
            <p:nvPr/>
          </p:nvSpPr>
          <p:spPr>
            <a:xfrm>
              <a:off x="914600" y="911325"/>
              <a:ext cx="374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73763"/>
                  </a:solidFill>
                </a:rPr>
                <a:t>Mice Flows : end-host computing</a:t>
              </a:r>
              <a:endParaRPr b="1">
                <a:solidFill>
                  <a:srgbClr val="073763"/>
                </a:solidFill>
              </a:endParaRPr>
            </a:p>
          </p:txBody>
        </p:sp>
      </p:grpSp>
      <p:grpSp>
        <p:nvGrpSpPr>
          <p:cNvPr id="3216" name="Google Shape;3216;p92"/>
          <p:cNvGrpSpPr/>
          <p:nvPr/>
        </p:nvGrpSpPr>
        <p:grpSpPr>
          <a:xfrm>
            <a:off x="5261100" y="652000"/>
            <a:ext cx="3441200" cy="1097048"/>
            <a:chOff x="5261100" y="652000"/>
            <a:chExt cx="3441200" cy="1097048"/>
          </a:xfrm>
        </p:grpSpPr>
        <p:sp>
          <p:nvSpPr>
            <p:cNvPr id="3217" name="Google Shape;3217;p92"/>
            <p:cNvSpPr/>
            <p:nvPr/>
          </p:nvSpPr>
          <p:spPr>
            <a:xfrm>
              <a:off x="6547100" y="652000"/>
              <a:ext cx="1077600" cy="360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73763"/>
                  </a:solidFill>
                </a:rPr>
                <a:t>P4</a:t>
              </a:r>
              <a:endParaRPr b="1">
                <a:solidFill>
                  <a:srgbClr val="073763"/>
                </a:solidFill>
              </a:endParaRPr>
            </a:p>
          </p:txBody>
        </p:sp>
        <p:sp>
          <p:nvSpPr>
            <p:cNvPr id="3218" name="Google Shape;3218;p92"/>
            <p:cNvSpPr/>
            <p:nvPr/>
          </p:nvSpPr>
          <p:spPr>
            <a:xfrm>
              <a:off x="7624700" y="652000"/>
              <a:ext cx="1077600" cy="360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73763"/>
                  </a:solidFill>
                </a:rPr>
                <a:t>DPDK</a:t>
              </a:r>
              <a:endParaRPr b="1">
                <a:solidFill>
                  <a:srgbClr val="073763"/>
                </a:solidFill>
              </a:endParaRPr>
            </a:p>
          </p:txBody>
        </p:sp>
        <p:sp>
          <p:nvSpPr>
            <p:cNvPr id="3219" name="Google Shape;3219;p92"/>
            <p:cNvSpPr/>
            <p:nvPr/>
          </p:nvSpPr>
          <p:spPr>
            <a:xfrm>
              <a:off x="5261225" y="1012600"/>
              <a:ext cx="1289400" cy="360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Performance</a:t>
              </a:r>
              <a:endParaRPr b="1">
                <a:solidFill>
                  <a:srgbClr val="595959"/>
                </a:solidFill>
              </a:endParaRPr>
            </a:p>
          </p:txBody>
        </p:sp>
        <p:sp>
          <p:nvSpPr>
            <p:cNvPr id="3220" name="Google Shape;3220;p92"/>
            <p:cNvSpPr/>
            <p:nvPr/>
          </p:nvSpPr>
          <p:spPr>
            <a:xfrm>
              <a:off x="6547100" y="1012600"/>
              <a:ext cx="1077600" cy="360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92"/>
            <p:cNvSpPr/>
            <p:nvPr/>
          </p:nvSpPr>
          <p:spPr>
            <a:xfrm>
              <a:off x="7624700" y="1012600"/>
              <a:ext cx="1077600" cy="360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92"/>
            <p:cNvSpPr/>
            <p:nvPr/>
          </p:nvSpPr>
          <p:spPr>
            <a:xfrm>
              <a:off x="5261100" y="1373200"/>
              <a:ext cx="1289400" cy="360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Flexibility</a:t>
              </a:r>
              <a:endParaRPr b="1">
                <a:solidFill>
                  <a:srgbClr val="595959"/>
                </a:solidFill>
              </a:endParaRPr>
            </a:p>
          </p:txBody>
        </p:sp>
        <p:sp>
          <p:nvSpPr>
            <p:cNvPr id="3223" name="Google Shape;3223;p92"/>
            <p:cNvSpPr/>
            <p:nvPr/>
          </p:nvSpPr>
          <p:spPr>
            <a:xfrm>
              <a:off x="6547100" y="1373200"/>
              <a:ext cx="1077600" cy="360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92"/>
            <p:cNvSpPr/>
            <p:nvPr/>
          </p:nvSpPr>
          <p:spPr>
            <a:xfrm>
              <a:off x="7624700" y="1373200"/>
              <a:ext cx="1077600" cy="360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92"/>
            <p:cNvSpPr/>
            <p:nvPr/>
          </p:nvSpPr>
          <p:spPr>
            <a:xfrm>
              <a:off x="7556775" y="735750"/>
              <a:ext cx="160800" cy="1971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26" name="Google Shape;3226;p9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30312" y="750338"/>
              <a:ext cx="391075" cy="16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7" name="Google Shape;3227;p9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850973" y="997348"/>
              <a:ext cx="391100" cy="39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8" name="Google Shape;3228;p9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967948" y="1357948"/>
              <a:ext cx="391100" cy="39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9" name="Google Shape;3229;p9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72901" y="1396076"/>
              <a:ext cx="347250" cy="314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0" name="Google Shape;3230;p9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89876" y="1027863"/>
              <a:ext cx="347250" cy="314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4" name="Shape 3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Google Shape;3235;p93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6" name="Google Shape;3236;p93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7" name="Google Shape;3237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8" name="Google Shape;3238;p93"/>
          <p:cNvSpPr txBox="1"/>
          <p:nvPr/>
        </p:nvSpPr>
        <p:spPr>
          <a:xfrm>
            <a:off x="3671100" y="151925"/>
            <a:ext cx="180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Conclusion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3239" name="Google Shape;3239;p93"/>
          <p:cNvGrpSpPr/>
          <p:nvPr/>
        </p:nvGrpSpPr>
        <p:grpSpPr>
          <a:xfrm>
            <a:off x="185850" y="1431075"/>
            <a:ext cx="4534425" cy="2910850"/>
            <a:chOff x="185850" y="1431075"/>
            <a:chExt cx="4534425" cy="2910850"/>
          </a:xfrm>
        </p:grpSpPr>
        <p:sp>
          <p:nvSpPr>
            <p:cNvPr id="3240" name="Google Shape;3240;p93"/>
            <p:cNvSpPr txBox="1"/>
            <p:nvPr/>
          </p:nvSpPr>
          <p:spPr>
            <a:xfrm>
              <a:off x="185850" y="1431075"/>
              <a:ext cx="1801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P4 Constraints :</a:t>
              </a:r>
              <a:endParaRPr b="1">
                <a:solidFill>
                  <a:srgbClr val="595959"/>
                </a:solidFill>
              </a:endParaRPr>
            </a:p>
          </p:txBody>
        </p:sp>
        <p:sp>
          <p:nvSpPr>
            <p:cNvPr id="3241" name="Google Shape;3241;p93"/>
            <p:cNvSpPr txBox="1"/>
            <p:nvPr/>
          </p:nvSpPr>
          <p:spPr>
            <a:xfrm>
              <a:off x="278775" y="1839950"/>
              <a:ext cx="3336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1400"/>
                <a:buChar char="●"/>
              </a:pPr>
              <a:r>
                <a:rPr b="1" lang="en">
                  <a:solidFill>
                    <a:srgbClr val="073763"/>
                  </a:solidFill>
                </a:rPr>
                <a:t>Lack of loops</a:t>
              </a:r>
              <a:endParaRPr b="1">
                <a:solidFill>
                  <a:srgbClr val="073763"/>
                </a:solidFill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1400"/>
                <a:buChar char="●"/>
              </a:pPr>
              <a:r>
                <a:rPr b="1" lang="en">
                  <a:solidFill>
                    <a:srgbClr val="073763"/>
                  </a:solidFill>
                </a:rPr>
                <a:t>Lack of support for floats</a:t>
              </a:r>
              <a:endParaRPr b="1">
                <a:solidFill>
                  <a:srgbClr val="073763"/>
                </a:solidFill>
              </a:endParaRPr>
            </a:p>
          </p:txBody>
        </p:sp>
        <p:sp>
          <p:nvSpPr>
            <p:cNvPr id="3242" name="Google Shape;3242;p93"/>
            <p:cNvSpPr txBox="1"/>
            <p:nvPr/>
          </p:nvSpPr>
          <p:spPr>
            <a:xfrm>
              <a:off x="185850" y="2464225"/>
              <a:ext cx="2379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P4-Target Constraints :</a:t>
              </a:r>
              <a:endParaRPr b="1">
                <a:solidFill>
                  <a:srgbClr val="595959"/>
                </a:solidFill>
              </a:endParaRPr>
            </a:p>
          </p:txBody>
        </p:sp>
        <p:sp>
          <p:nvSpPr>
            <p:cNvPr id="3243" name="Google Shape;3243;p93"/>
            <p:cNvSpPr txBox="1"/>
            <p:nvPr/>
          </p:nvSpPr>
          <p:spPr>
            <a:xfrm>
              <a:off x="278775" y="2864425"/>
              <a:ext cx="44415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1400"/>
                <a:buChar char="●"/>
              </a:pPr>
              <a:r>
                <a:rPr b="1" lang="en">
                  <a:solidFill>
                    <a:srgbClr val="073763"/>
                  </a:solidFill>
                </a:rPr>
                <a:t>Limited memory</a:t>
              </a:r>
              <a:endParaRPr b="1">
                <a:solidFill>
                  <a:srgbClr val="073763"/>
                </a:solidFill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1400"/>
                <a:buChar char="●"/>
              </a:pPr>
              <a:r>
                <a:rPr b="1" lang="en">
                  <a:solidFill>
                    <a:srgbClr val="073763"/>
                  </a:solidFill>
                </a:rPr>
                <a:t>Lack of support for non-trivial operations, such as</a:t>
              </a:r>
              <a:endParaRPr b="1">
                <a:solidFill>
                  <a:srgbClr val="073763"/>
                </a:solidFill>
              </a:endParaRPr>
            </a:p>
            <a:p>
              <a:pPr indent="-317500" lvl="1" marL="914400" rtl="0" algn="l"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1400"/>
                <a:buChar char="○"/>
              </a:pPr>
              <a:r>
                <a:rPr b="1" lang="en">
                  <a:solidFill>
                    <a:srgbClr val="073763"/>
                  </a:solidFill>
                </a:rPr>
                <a:t>Multiplication</a:t>
              </a:r>
              <a:endParaRPr b="1">
                <a:solidFill>
                  <a:srgbClr val="073763"/>
                </a:solidFill>
              </a:endParaRPr>
            </a:p>
            <a:p>
              <a:pPr indent="-317500" lvl="1" marL="914400" rtl="0" algn="l"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1400"/>
                <a:buChar char="○"/>
              </a:pPr>
              <a:r>
                <a:rPr b="1" lang="en">
                  <a:solidFill>
                    <a:srgbClr val="073763"/>
                  </a:solidFill>
                </a:rPr>
                <a:t>Division</a:t>
              </a:r>
              <a:endParaRPr b="1">
                <a:solidFill>
                  <a:srgbClr val="073763"/>
                </a:solidFill>
              </a:endParaRPr>
            </a:p>
            <a:p>
              <a:pPr indent="-317500" lvl="1" marL="914400" rtl="0" algn="l"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1400"/>
                <a:buChar char="○"/>
              </a:pPr>
              <a:r>
                <a:rPr b="1" lang="en">
                  <a:solidFill>
                    <a:srgbClr val="073763"/>
                  </a:solidFill>
                </a:rPr>
                <a:t>Arbitrary bit shifting</a:t>
              </a:r>
              <a:endParaRPr b="1">
                <a:solidFill>
                  <a:srgbClr val="073763"/>
                </a:solidFill>
              </a:endParaRPr>
            </a:p>
          </p:txBody>
        </p:sp>
      </p:grpSp>
      <p:grpSp>
        <p:nvGrpSpPr>
          <p:cNvPr id="3244" name="Google Shape;3244;p93"/>
          <p:cNvGrpSpPr/>
          <p:nvPr/>
        </p:nvGrpSpPr>
        <p:grpSpPr>
          <a:xfrm>
            <a:off x="258270" y="564025"/>
            <a:ext cx="4405430" cy="400200"/>
            <a:chOff x="258270" y="564025"/>
            <a:chExt cx="4405430" cy="400200"/>
          </a:xfrm>
        </p:grpSpPr>
        <p:pic>
          <p:nvPicPr>
            <p:cNvPr id="3245" name="Google Shape;3245;p9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8270" y="564025"/>
              <a:ext cx="526933" cy="360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6" name="Google Shape;3246;p93"/>
            <p:cNvSpPr txBox="1"/>
            <p:nvPr/>
          </p:nvSpPr>
          <p:spPr>
            <a:xfrm>
              <a:off x="914600" y="564025"/>
              <a:ext cx="374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73763"/>
                  </a:solidFill>
                </a:rPr>
                <a:t>Elephant Flows : in-network computing</a:t>
              </a:r>
              <a:endParaRPr b="1">
                <a:solidFill>
                  <a:srgbClr val="073763"/>
                </a:solidFill>
              </a:endParaRPr>
            </a:p>
          </p:txBody>
        </p:sp>
      </p:grpSp>
      <p:grpSp>
        <p:nvGrpSpPr>
          <p:cNvPr id="3247" name="Google Shape;3247;p93"/>
          <p:cNvGrpSpPr/>
          <p:nvPr/>
        </p:nvGrpSpPr>
        <p:grpSpPr>
          <a:xfrm>
            <a:off x="336164" y="911325"/>
            <a:ext cx="4327536" cy="400200"/>
            <a:chOff x="336164" y="911325"/>
            <a:chExt cx="4327536" cy="400200"/>
          </a:xfrm>
        </p:grpSpPr>
        <p:pic>
          <p:nvPicPr>
            <p:cNvPr id="3248" name="Google Shape;3248;p9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6164" y="968000"/>
              <a:ext cx="371125" cy="31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9" name="Google Shape;3249;p93"/>
            <p:cNvSpPr txBox="1"/>
            <p:nvPr/>
          </p:nvSpPr>
          <p:spPr>
            <a:xfrm>
              <a:off x="914600" y="911325"/>
              <a:ext cx="374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73763"/>
                  </a:solidFill>
                </a:rPr>
                <a:t>Mice Flows : end-host computing</a:t>
              </a:r>
              <a:endParaRPr b="1">
                <a:solidFill>
                  <a:srgbClr val="073763"/>
                </a:solidFill>
              </a:endParaRPr>
            </a:p>
          </p:txBody>
        </p:sp>
      </p:grpSp>
      <p:grpSp>
        <p:nvGrpSpPr>
          <p:cNvPr id="3250" name="Google Shape;3250;p93"/>
          <p:cNvGrpSpPr/>
          <p:nvPr/>
        </p:nvGrpSpPr>
        <p:grpSpPr>
          <a:xfrm>
            <a:off x="5261100" y="652000"/>
            <a:ext cx="3441200" cy="1097048"/>
            <a:chOff x="5261100" y="652000"/>
            <a:chExt cx="3441200" cy="1097048"/>
          </a:xfrm>
        </p:grpSpPr>
        <p:sp>
          <p:nvSpPr>
            <p:cNvPr id="3251" name="Google Shape;3251;p93"/>
            <p:cNvSpPr/>
            <p:nvPr/>
          </p:nvSpPr>
          <p:spPr>
            <a:xfrm>
              <a:off x="6547100" y="652000"/>
              <a:ext cx="1077600" cy="360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73763"/>
                  </a:solidFill>
                </a:rPr>
                <a:t>P4</a:t>
              </a:r>
              <a:endParaRPr b="1">
                <a:solidFill>
                  <a:srgbClr val="073763"/>
                </a:solidFill>
              </a:endParaRPr>
            </a:p>
          </p:txBody>
        </p:sp>
        <p:sp>
          <p:nvSpPr>
            <p:cNvPr id="3252" name="Google Shape;3252;p93"/>
            <p:cNvSpPr/>
            <p:nvPr/>
          </p:nvSpPr>
          <p:spPr>
            <a:xfrm>
              <a:off x="7624700" y="652000"/>
              <a:ext cx="1077600" cy="360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73763"/>
                  </a:solidFill>
                </a:rPr>
                <a:t>DPDK</a:t>
              </a:r>
              <a:endParaRPr b="1">
                <a:solidFill>
                  <a:srgbClr val="073763"/>
                </a:solidFill>
              </a:endParaRPr>
            </a:p>
          </p:txBody>
        </p:sp>
        <p:sp>
          <p:nvSpPr>
            <p:cNvPr id="3253" name="Google Shape;3253;p93"/>
            <p:cNvSpPr/>
            <p:nvPr/>
          </p:nvSpPr>
          <p:spPr>
            <a:xfrm>
              <a:off x="5261225" y="1012600"/>
              <a:ext cx="1289400" cy="360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Performance</a:t>
              </a:r>
              <a:endParaRPr b="1">
                <a:solidFill>
                  <a:srgbClr val="595959"/>
                </a:solidFill>
              </a:endParaRPr>
            </a:p>
          </p:txBody>
        </p:sp>
        <p:sp>
          <p:nvSpPr>
            <p:cNvPr id="3254" name="Google Shape;3254;p93"/>
            <p:cNvSpPr/>
            <p:nvPr/>
          </p:nvSpPr>
          <p:spPr>
            <a:xfrm>
              <a:off x="6547100" y="1012600"/>
              <a:ext cx="1077600" cy="360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93"/>
            <p:cNvSpPr/>
            <p:nvPr/>
          </p:nvSpPr>
          <p:spPr>
            <a:xfrm>
              <a:off x="7624700" y="1012600"/>
              <a:ext cx="1077600" cy="360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93"/>
            <p:cNvSpPr/>
            <p:nvPr/>
          </p:nvSpPr>
          <p:spPr>
            <a:xfrm>
              <a:off x="5261100" y="1373200"/>
              <a:ext cx="1289400" cy="360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Flexibility</a:t>
              </a:r>
              <a:endParaRPr b="1">
                <a:solidFill>
                  <a:srgbClr val="595959"/>
                </a:solidFill>
              </a:endParaRPr>
            </a:p>
          </p:txBody>
        </p:sp>
        <p:sp>
          <p:nvSpPr>
            <p:cNvPr id="3257" name="Google Shape;3257;p93"/>
            <p:cNvSpPr/>
            <p:nvPr/>
          </p:nvSpPr>
          <p:spPr>
            <a:xfrm>
              <a:off x="6547100" y="1373200"/>
              <a:ext cx="1077600" cy="360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93"/>
            <p:cNvSpPr/>
            <p:nvPr/>
          </p:nvSpPr>
          <p:spPr>
            <a:xfrm>
              <a:off x="7624700" y="1373200"/>
              <a:ext cx="1077600" cy="360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93"/>
            <p:cNvSpPr/>
            <p:nvPr/>
          </p:nvSpPr>
          <p:spPr>
            <a:xfrm>
              <a:off x="7556775" y="735750"/>
              <a:ext cx="160800" cy="1971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60" name="Google Shape;3260;p9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30312" y="750338"/>
              <a:ext cx="391075" cy="16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1" name="Google Shape;3261;p9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850973" y="997348"/>
              <a:ext cx="391100" cy="39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2" name="Google Shape;3262;p9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967948" y="1357948"/>
              <a:ext cx="391100" cy="39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3" name="Google Shape;3263;p9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72901" y="1396076"/>
              <a:ext cx="347250" cy="314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4" name="Google Shape;3264;p9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89876" y="1027863"/>
              <a:ext cx="347250" cy="314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8" name="Shape 3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Google Shape;3269;p94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0" name="Google Shape;3270;p94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1" name="Google Shape;3271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2" name="Google Shape;3272;p94"/>
          <p:cNvSpPr txBox="1"/>
          <p:nvPr/>
        </p:nvSpPr>
        <p:spPr>
          <a:xfrm>
            <a:off x="3671100" y="151925"/>
            <a:ext cx="180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Conclusion</a:t>
            </a:r>
            <a:endParaRPr b="1" sz="2100">
              <a:solidFill>
                <a:srgbClr val="DD042B"/>
              </a:solidFill>
            </a:endParaRPr>
          </a:p>
        </p:txBody>
      </p:sp>
      <p:grpSp>
        <p:nvGrpSpPr>
          <p:cNvPr id="3273" name="Google Shape;3273;p94"/>
          <p:cNvGrpSpPr/>
          <p:nvPr/>
        </p:nvGrpSpPr>
        <p:grpSpPr>
          <a:xfrm>
            <a:off x="185850" y="1431075"/>
            <a:ext cx="4534425" cy="2910850"/>
            <a:chOff x="185850" y="1431075"/>
            <a:chExt cx="4534425" cy="2910850"/>
          </a:xfrm>
        </p:grpSpPr>
        <p:sp>
          <p:nvSpPr>
            <p:cNvPr id="3274" name="Google Shape;3274;p94"/>
            <p:cNvSpPr txBox="1"/>
            <p:nvPr/>
          </p:nvSpPr>
          <p:spPr>
            <a:xfrm>
              <a:off x="185850" y="1431075"/>
              <a:ext cx="1801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P4 Constraints :</a:t>
              </a:r>
              <a:endParaRPr b="1">
                <a:solidFill>
                  <a:srgbClr val="595959"/>
                </a:solidFill>
              </a:endParaRPr>
            </a:p>
          </p:txBody>
        </p:sp>
        <p:sp>
          <p:nvSpPr>
            <p:cNvPr id="3275" name="Google Shape;3275;p94"/>
            <p:cNvSpPr txBox="1"/>
            <p:nvPr/>
          </p:nvSpPr>
          <p:spPr>
            <a:xfrm>
              <a:off x="278775" y="1839950"/>
              <a:ext cx="3336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1400"/>
                <a:buChar char="●"/>
              </a:pPr>
              <a:r>
                <a:rPr b="1" lang="en">
                  <a:solidFill>
                    <a:srgbClr val="073763"/>
                  </a:solidFill>
                </a:rPr>
                <a:t>Lack of loops</a:t>
              </a:r>
              <a:endParaRPr b="1">
                <a:solidFill>
                  <a:srgbClr val="073763"/>
                </a:solidFill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1400"/>
                <a:buChar char="●"/>
              </a:pPr>
              <a:r>
                <a:rPr b="1" lang="en">
                  <a:solidFill>
                    <a:srgbClr val="073763"/>
                  </a:solidFill>
                </a:rPr>
                <a:t>Lack of support for floats</a:t>
              </a:r>
              <a:endParaRPr b="1">
                <a:solidFill>
                  <a:srgbClr val="073763"/>
                </a:solidFill>
              </a:endParaRPr>
            </a:p>
          </p:txBody>
        </p:sp>
        <p:sp>
          <p:nvSpPr>
            <p:cNvPr id="3276" name="Google Shape;3276;p94"/>
            <p:cNvSpPr txBox="1"/>
            <p:nvPr/>
          </p:nvSpPr>
          <p:spPr>
            <a:xfrm>
              <a:off x="185850" y="2464225"/>
              <a:ext cx="2379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P4-Target Constraints :</a:t>
              </a:r>
              <a:endParaRPr b="1">
                <a:solidFill>
                  <a:srgbClr val="595959"/>
                </a:solidFill>
              </a:endParaRPr>
            </a:p>
          </p:txBody>
        </p:sp>
        <p:sp>
          <p:nvSpPr>
            <p:cNvPr id="3277" name="Google Shape;3277;p94"/>
            <p:cNvSpPr txBox="1"/>
            <p:nvPr/>
          </p:nvSpPr>
          <p:spPr>
            <a:xfrm>
              <a:off x="278775" y="2864425"/>
              <a:ext cx="44415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1400"/>
                <a:buChar char="●"/>
              </a:pPr>
              <a:r>
                <a:rPr b="1" lang="en">
                  <a:solidFill>
                    <a:srgbClr val="073763"/>
                  </a:solidFill>
                </a:rPr>
                <a:t>Limited memory</a:t>
              </a:r>
              <a:endParaRPr b="1">
                <a:solidFill>
                  <a:srgbClr val="073763"/>
                </a:solidFill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1400"/>
                <a:buChar char="●"/>
              </a:pPr>
              <a:r>
                <a:rPr b="1" lang="en">
                  <a:solidFill>
                    <a:srgbClr val="073763"/>
                  </a:solidFill>
                </a:rPr>
                <a:t>Lack of support for non-trivial operations, such as</a:t>
              </a:r>
              <a:endParaRPr b="1">
                <a:solidFill>
                  <a:srgbClr val="073763"/>
                </a:solidFill>
              </a:endParaRPr>
            </a:p>
            <a:p>
              <a:pPr indent="-317500" lvl="1" marL="914400" rtl="0" algn="l"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1400"/>
                <a:buChar char="○"/>
              </a:pPr>
              <a:r>
                <a:rPr b="1" lang="en">
                  <a:solidFill>
                    <a:srgbClr val="073763"/>
                  </a:solidFill>
                </a:rPr>
                <a:t>Multiplication</a:t>
              </a:r>
              <a:endParaRPr b="1">
                <a:solidFill>
                  <a:srgbClr val="073763"/>
                </a:solidFill>
              </a:endParaRPr>
            </a:p>
            <a:p>
              <a:pPr indent="-317500" lvl="1" marL="914400" rtl="0" algn="l"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1400"/>
                <a:buChar char="○"/>
              </a:pPr>
              <a:r>
                <a:rPr b="1" lang="en">
                  <a:solidFill>
                    <a:srgbClr val="073763"/>
                  </a:solidFill>
                </a:rPr>
                <a:t>Division</a:t>
              </a:r>
              <a:endParaRPr b="1">
                <a:solidFill>
                  <a:srgbClr val="073763"/>
                </a:solidFill>
              </a:endParaRPr>
            </a:p>
            <a:p>
              <a:pPr indent="-317500" lvl="1" marL="914400" rtl="0" algn="l"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1400"/>
                <a:buChar char="○"/>
              </a:pPr>
              <a:r>
                <a:rPr b="1" lang="en">
                  <a:solidFill>
                    <a:srgbClr val="073763"/>
                  </a:solidFill>
                </a:rPr>
                <a:t>Arbitrary bit shifting</a:t>
              </a:r>
              <a:endParaRPr b="1">
                <a:solidFill>
                  <a:srgbClr val="073763"/>
                </a:solidFill>
              </a:endParaRPr>
            </a:p>
          </p:txBody>
        </p:sp>
      </p:grpSp>
      <p:grpSp>
        <p:nvGrpSpPr>
          <p:cNvPr id="3278" name="Google Shape;3278;p94"/>
          <p:cNvGrpSpPr/>
          <p:nvPr/>
        </p:nvGrpSpPr>
        <p:grpSpPr>
          <a:xfrm>
            <a:off x="5472900" y="2613200"/>
            <a:ext cx="3336000" cy="1587350"/>
            <a:chOff x="5472900" y="1870650"/>
            <a:chExt cx="3336000" cy="1587350"/>
          </a:xfrm>
        </p:grpSpPr>
        <p:sp>
          <p:nvSpPr>
            <p:cNvPr id="3279" name="Google Shape;3279;p94"/>
            <p:cNvSpPr txBox="1"/>
            <p:nvPr/>
          </p:nvSpPr>
          <p:spPr>
            <a:xfrm>
              <a:off x="5472900" y="1870650"/>
              <a:ext cx="2611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Viability depends on :</a:t>
              </a:r>
              <a:endParaRPr b="1">
                <a:solidFill>
                  <a:srgbClr val="595959"/>
                </a:solidFill>
              </a:endParaRPr>
            </a:p>
          </p:txBody>
        </p:sp>
        <p:sp>
          <p:nvSpPr>
            <p:cNvPr id="3280" name="Google Shape;3280;p94"/>
            <p:cNvSpPr txBox="1"/>
            <p:nvPr/>
          </p:nvSpPr>
          <p:spPr>
            <a:xfrm>
              <a:off x="5472900" y="2195900"/>
              <a:ext cx="33360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1400"/>
                <a:buChar char="●"/>
              </a:pPr>
              <a:r>
                <a:rPr b="1" lang="en">
                  <a:solidFill>
                    <a:srgbClr val="073763"/>
                  </a:solidFill>
                </a:rPr>
                <a:t>The ability of the operator to conform to the P4 and P4-target constraints</a:t>
              </a:r>
              <a:endParaRPr b="1">
                <a:solidFill>
                  <a:srgbClr val="073763"/>
                </a:solidFill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1400"/>
                <a:buChar char="●"/>
              </a:pPr>
              <a:r>
                <a:rPr b="1" lang="en">
                  <a:solidFill>
                    <a:srgbClr val="073763"/>
                  </a:solidFill>
                </a:rPr>
                <a:t>The topology of the network</a:t>
              </a:r>
              <a:endParaRPr b="1">
                <a:solidFill>
                  <a:srgbClr val="073763"/>
                </a:solidFill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1400"/>
                <a:buChar char="●"/>
              </a:pPr>
              <a:r>
                <a:rPr b="1" lang="en">
                  <a:solidFill>
                    <a:srgbClr val="073763"/>
                  </a:solidFill>
                </a:rPr>
                <a:t>The size of the flows</a:t>
              </a:r>
              <a:endParaRPr b="1">
                <a:solidFill>
                  <a:srgbClr val="073763"/>
                </a:solidFill>
              </a:endParaRPr>
            </a:p>
          </p:txBody>
        </p:sp>
      </p:grpSp>
      <p:grpSp>
        <p:nvGrpSpPr>
          <p:cNvPr id="3281" name="Google Shape;3281;p94"/>
          <p:cNvGrpSpPr/>
          <p:nvPr/>
        </p:nvGrpSpPr>
        <p:grpSpPr>
          <a:xfrm>
            <a:off x="258270" y="564025"/>
            <a:ext cx="4405430" cy="400200"/>
            <a:chOff x="258270" y="564025"/>
            <a:chExt cx="4405430" cy="400200"/>
          </a:xfrm>
        </p:grpSpPr>
        <p:pic>
          <p:nvPicPr>
            <p:cNvPr id="3282" name="Google Shape;3282;p9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8270" y="564025"/>
              <a:ext cx="526933" cy="360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3" name="Google Shape;3283;p94"/>
            <p:cNvSpPr txBox="1"/>
            <p:nvPr/>
          </p:nvSpPr>
          <p:spPr>
            <a:xfrm>
              <a:off x="914600" y="564025"/>
              <a:ext cx="374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73763"/>
                  </a:solidFill>
                </a:rPr>
                <a:t>Elephant Flows : in-network computing</a:t>
              </a:r>
              <a:endParaRPr b="1">
                <a:solidFill>
                  <a:srgbClr val="073763"/>
                </a:solidFill>
              </a:endParaRPr>
            </a:p>
          </p:txBody>
        </p:sp>
      </p:grpSp>
      <p:grpSp>
        <p:nvGrpSpPr>
          <p:cNvPr id="3284" name="Google Shape;3284;p94"/>
          <p:cNvGrpSpPr/>
          <p:nvPr/>
        </p:nvGrpSpPr>
        <p:grpSpPr>
          <a:xfrm>
            <a:off x="336164" y="911325"/>
            <a:ext cx="4327536" cy="400200"/>
            <a:chOff x="336164" y="911325"/>
            <a:chExt cx="4327536" cy="400200"/>
          </a:xfrm>
        </p:grpSpPr>
        <p:pic>
          <p:nvPicPr>
            <p:cNvPr id="3285" name="Google Shape;3285;p9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6164" y="968000"/>
              <a:ext cx="371125" cy="31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6" name="Google Shape;3286;p94"/>
            <p:cNvSpPr txBox="1"/>
            <p:nvPr/>
          </p:nvSpPr>
          <p:spPr>
            <a:xfrm>
              <a:off x="914600" y="911325"/>
              <a:ext cx="374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73763"/>
                  </a:solidFill>
                </a:rPr>
                <a:t>Mice Flows : end-host computing</a:t>
              </a:r>
              <a:endParaRPr b="1">
                <a:solidFill>
                  <a:srgbClr val="073763"/>
                </a:solidFill>
              </a:endParaRPr>
            </a:p>
          </p:txBody>
        </p:sp>
      </p:grpSp>
      <p:grpSp>
        <p:nvGrpSpPr>
          <p:cNvPr id="3287" name="Google Shape;3287;p94"/>
          <p:cNvGrpSpPr/>
          <p:nvPr/>
        </p:nvGrpSpPr>
        <p:grpSpPr>
          <a:xfrm>
            <a:off x="5261100" y="652000"/>
            <a:ext cx="3441200" cy="1097048"/>
            <a:chOff x="5261100" y="652000"/>
            <a:chExt cx="3441200" cy="1097048"/>
          </a:xfrm>
        </p:grpSpPr>
        <p:sp>
          <p:nvSpPr>
            <p:cNvPr id="3288" name="Google Shape;3288;p94"/>
            <p:cNvSpPr/>
            <p:nvPr/>
          </p:nvSpPr>
          <p:spPr>
            <a:xfrm>
              <a:off x="6547100" y="652000"/>
              <a:ext cx="1077600" cy="360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73763"/>
                  </a:solidFill>
                </a:rPr>
                <a:t>P4</a:t>
              </a:r>
              <a:endParaRPr b="1">
                <a:solidFill>
                  <a:srgbClr val="073763"/>
                </a:solidFill>
              </a:endParaRPr>
            </a:p>
          </p:txBody>
        </p:sp>
        <p:sp>
          <p:nvSpPr>
            <p:cNvPr id="3289" name="Google Shape;3289;p94"/>
            <p:cNvSpPr/>
            <p:nvPr/>
          </p:nvSpPr>
          <p:spPr>
            <a:xfrm>
              <a:off x="7624700" y="652000"/>
              <a:ext cx="1077600" cy="360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73763"/>
                  </a:solidFill>
                </a:rPr>
                <a:t>DPDK</a:t>
              </a:r>
              <a:endParaRPr b="1">
                <a:solidFill>
                  <a:srgbClr val="073763"/>
                </a:solidFill>
              </a:endParaRPr>
            </a:p>
          </p:txBody>
        </p:sp>
        <p:sp>
          <p:nvSpPr>
            <p:cNvPr id="3290" name="Google Shape;3290;p94"/>
            <p:cNvSpPr/>
            <p:nvPr/>
          </p:nvSpPr>
          <p:spPr>
            <a:xfrm>
              <a:off x="5261225" y="1012600"/>
              <a:ext cx="1289400" cy="360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Performance</a:t>
              </a:r>
              <a:endParaRPr b="1">
                <a:solidFill>
                  <a:srgbClr val="595959"/>
                </a:solidFill>
              </a:endParaRPr>
            </a:p>
          </p:txBody>
        </p:sp>
        <p:sp>
          <p:nvSpPr>
            <p:cNvPr id="3291" name="Google Shape;3291;p94"/>
            <p:cNvSpPr/>
            <p:nvPr/>
          </p:nvSpPr>
          <p:spPr>
            <a:xfrm>
              <a:off x="6547100" y="1012600"/>
              <a:ext cx="1077600" cy="360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94"/>
            <p:cNvSpPr/>
            <p:nvPr/>
          </p:nvSpPr>
          <p:spPr>
            <a:xfrm>
              <a:off x="7624700" y="1012600"/>
              <a:ext cx="1077600" cy="360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94"/>
            <p:cNvSpPr/>
            <p:nvPr/>
          </p:nvSpPr>
          <p:spPr>
            <a:xfrm>
              <a:off x="5261100" y="1373200"/>
              <a:ext cx="1289400" cy="360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</a:rPr>
                <a:t>Flexibility</a:t>
              </a:r>
              <a:endParaRPr b="1">
                <a:solidFill>
                  <a:srgbClr val="595959"/>
                </a:solidFill>
              </a:endParaRPr>
            </a:p>
          </p:txBody>
        </p:sp>
        <p:sp>
          <p:nvSpPr>
            <p:cNvPr id="3294" name="Google Shape;3294;p94"/>
            <p:cNvSpPr/>
            <p:nvPr/>
          </p:nvSpPr>
          <p:spPr>
            <a:xfrm>
              <a:off x="6547100" y="1373200"/>
              <a:ext cx="1077600" cy="360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94"/>
            <p:cNvSpPr/>
            <p:nvPr/>
          </p:nvSpPr>
          <p:spPr>
            <a:xfrm>
              <a:off x="7624700" y="1373200"/>
              <a:ext cx="1077600" cy="360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DD04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94"/>
            <p:cNvSpPr/>
            <p:nvPr/>
          </p:nvSpPr>
          <p:spPr>
            <a:xfrm>
              <a:off x="7556775" y="735750"/>
              <a:ext cx="160800" cy="1971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97" name="Google Shape;3297;p9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30312" y="750338"/>
              <a:ext cx="391075" cy="16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8" name="Google Shape;3298;p9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850973" y="997348"/>
              <a:ext cx="391100" cy="39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9" name="Google Shape;3299;p9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967948" y="1357948"/>
              <a:ext cx="391100" cy="39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0" name="Google Shape;3300;p9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72901" y="1396076"/>
              <a:ext cx="347250" cy="314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1" name="Google Shape;3301;p9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89876" y="1027863"/>
              <a:ext cx="347250" cy="314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5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p95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7" name="Google Shape;3307;p95"/>
          <p:cNvSpPr/>
          <p:nvPr/>
        </p:nvSpPr>
        <p:spPr>
          <a:xfrm>
            <a:off x="-23225" y="4480925"/>
            <a:ext cx="4318500" cy="47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8" name="Google Shape;3308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9" name="Google Shape;3309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375" y="1878250"/>
            <a:ext cx="4888622" cy="3238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/>
          <p:nvPr/>
        </p:nvSpPr>
        <p:spPr>
          <a:xfrm>
            <a:off x="0" y="4729500"/>
            <a:ext cx="9144000" cy="4143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0" y="4616325"/>
            <a:ext cx="9144000" cy="68100"/>
          </a:xfrm>
          <a:prstGeom prst="rect">
            <a:avLst/>
          </a:prstGeom>
          <a:solidFill>
            <a:srgbClr val="DD042B"/>
          </a:solidFill>
          <a:ln cap="flat" cmpd="sng" w="9525">
            <a:solidFill>
              <a:srgbClr val="DD04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4756350"/>
            <a:ext cx="3846298" cy="3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1"/>
          <p:cNvSpPr txBox="1"/>
          <p:nvPr/>
        </p:nvSpPr>
        <p:spPr>
          <a:xfrm>
            <a:off x="492325" y="125725"/>
            <a:ext cx="345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D042B"/>
                </a:solidFill>
              </a:rPr>
              <a:t>Networking - a way of life</a:t>
            </a:r>
            <a:endParaRPr b="1" sz="2100">
              <a:solidFill>
                <a:srgbClr val="DD042B"/>
              </a:solidFill>
            </a:endParaRPr>
          </a:p>
        </p:txBody>
      </p:sp>
      <p:pic>
        <p:nvPicPr>
          <p:cNvPr id="237" name="Google Shape;2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175" y="260800"/>
            <a:ext cx="3456000" cy="1701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125" y="1030550"/>
            <a:ext cx="328225" cy="23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025" y="1163426"/>
            <a:ext cx="328225" cy="27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2975" y="1195126"/>
            <a:ext cx="328225" cy="3447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21"/>
          <p:cNvGrpSpPr/>
          <p:nvPr/>
        </p:nvGrpSpPr>
        <p:grpSpPr>
          <a:xfrm>
            <a:off x="244875" y="892563"/>
            <a:ext cx="3466150" cy="1374326"/>
            <a:chOff x="244875" y="892563"/>
            <a:chExt cx="3466150" cy="1374326"/>
          </a:xfrm>
        </p:grpSpPr>
        <p:pic>
          <p:nvPicPr>
            <p:cNvPr id="242" name="Google Shape;242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320663" y="892563"/>
              <a:ext cx="1314575" cy="137432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3" name="Google Shape;243;p21"/>
            <p:cNvCxnSpPr/>
            <p:nvPr/>
          </p:nvCxnSpPr>
          <p:spPr>
            <a:xfrm>
              <a:off x="2635225" y="1574775"/>
              <a:ext cx="1075800" cy="9900"/>
            </a:xfrm>
            <a:prstGeom prst="straightConnector1">
              <a:avLst/>
            </a:prstGeom>
            <a:noFill/>
            <a:ln cap="flat" cmpd="sng" w="76200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21"/>
            <p:cNvCxnSpPr/>
            <p:nvPr/>
          </p:nvCxnSpPr>
          <p:spPr>
            <a:xfrm>
              <a:off x="244875" y="1574763"/>
              <a:ext cx="1075800" cy="9900"/>
            </a:xfrm>
            <a:prstGeom prst="straightConnector1">
              <a:avLst/>
            </a:prstGeom>
            <a:noFill/>
            <a:ln cap="flat" cmpd="sng" w="76200">
              <a:solidFill>
                <a:srgbClr val="DD042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5" name="Google Shape;245;p21"/>
          <p:cNvGrpSpPr/>
          <p:nvPr/>
        </p:nvGrpSpPr>
        <p:grpSpPr>
          <a:xfrm>
            <a:off x="333274" y="1982226"/>
            <a:ext cx="3289350" cy="2349734"/>
            <a:chOff x="333274" y="1982226"/>
            <a:chExt cx="3289350" cy="2349734"/>
          </a:xfrm>
        </p:grpSpPr>
        <p:pic>
          <p:nvPicPr>
            <p:cNvPr id="246" name="Google Shape;246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312921" y="2588664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483159" y="3609851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225846" y="4053651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22571" y="2898351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854496" y="2440289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22584" y="1982226"/>
              <a:ext cx="278300" cy="27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33274" y="2509010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26099" y="3425147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74374" y="3849197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019312" y="4191110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281524" y="3609860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755012" y="2260535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086349" y="2845760"/>
              <a:ext cx="341100" cy="140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oogle Shape;259;p21"/>
          <p:cNvGrpSpPr/>
          <p:nvPr/>
        </p:nvGrpSpPr>
        <p:grpSpPr>
          <a:xfrm>
            <a:off x="674374" y="2260526"/>
            <a:ext cx="2638547" cy="1908174"/>
            <a:chOff x="674374" y="2260526"/>
            <a:chExt cx="2638547" cy="1908174"/>
          </a:xfrm>
        </p:grpSpPr>
        <p:pic>
          <p:nvPicPr>
            <p:cNvPr id="260" name="Google Shape;260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761450" y="2613524"/>
              <a:ext cx="328225" cy="2285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008475" y="3381274"/>
              <a:ext cx="328225" cy="22858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2" name="Google Shape;262;p21"/>
            <p:cNvGrpSpPr/>
            <p:nvPr/>
          </p:nvGrpSpPr>
          <p:grpSpPr>
            <a:xfrm>
              <a:off x="674374" y="2260526"/>
              <a:ext cx="2638547" cy="1908174"/>
              <a:chOff x="674374" y="2260526"/>
              <a:chExt cx="2638547" cy="1908174"/>
            </a:xfrm>
          </p:grpSpPr>
          <p:pic>
            <p:nvPicPr>
              <p:cNvPr id="263" name="Google Shape;263;p2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1697525" y="3808924"/>
                <a:ext cx="328225" cy="2285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4" name="Google Shape;264;p2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2761450" y="3228899"/>
                <a:ext cx="328225" cy="2285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5" name="Google Shape;265;p2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2025750" y="3228899"/>
                <a:ext cx="328225" cy="2285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6" name="Google Shape;266;p2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1444650" y="2842099"/>
                <a:ext cx="328225" cy="2285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7" name="Google Shape;267;p2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897613" y="2465149"/>
                <a:ext cx="328225" cy="22858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68" name="Google Shape;268;p21"/>
              <p:cNvCxnSpPr>
                <a:stCxn id="251" idx="2"/>
                <a:endCxn id="267" idx="0"/>
              </p:cNvCxnSpPr>
              <p:nvPr/>
            </p:nvCxnSpPr>
            <p:spPr>
              <a:xfrm>
                <a:off x="1061734" y="2260526"/>
                <a:ext cx="0" cy="2046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21"/>
              <p:cNvCxnSpPr>
                <a:stCxn id="257" idx="2"/>
                <a:endCxn id="260" idx="0"/>
              </p:cNvCxnSpPr>
              <p:nvPr/>
            </p:nvCxnSpPr>
            <p:spPr>
              <a:xfrm>
                <a:off x="2925562" y="2401385"/>
                <a:ext cx="0" cy="212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0" name="Google Shape;270;p21"/>
              <p:cNvCxnSpPr>
                <a:stCxn id="252" idx="3"/>
                <a:endCxn id="267" idx="1"/>
              </p:cNvCxnSpPr>
              <p:nvPr/>
            </p:nvCxnSpPr>
            <p:spPr>
              <a:xfrm>
                <a:off x="674374" y="2579435"/>
                <a:ext cx="2232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" name="Google Shape;271;p21"/>
              <p:cNvCxnSpPr>
                <a:stCxn id="267" idx="2"/>
                <a:endCxn id="249" idx="0"/>
              </p:cNvCxnSpPr>
              <p:nvPr/>
            </p:nvCxnSpPr>
            <p:spPr>
              <a:xfrm>
                <a:off x="1061725" y="2693731"/>
                <a:ext cx="0" cy="2046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21"/>
              <p:cNvCxnSpPr/>
              <p:nvPr/>
            </p:nvCxnSpPr>
            <p:spPr>
              <a:xfrm>
                <a:off x="1234300" y="2638375"/>
                <a:ext cx="240000" cy="2196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21"/>
              <p:cNvCxnSpPr/>
              <p:nvPr/>
            </p:nvCxnSpPr>
            <p:spPr>
              <a:xfrm flipH="1">
                <a:off x="1734575" y="2733450"/>
                <a:ext cx="115500" cy="124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21"/>
              <p:cNvCxnSpPr/>
              <p:nvPr/>
            </p:nvCxnSpPr>
            <p:spPr>
              <a:xfrm rot="10800000">
                <a:off x="1775250" y="3016450"/>
                <a:ext cx="251400" cy="244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21"/>
              <p:cNvCxnSpPr>
                <a:stCxn id="265" idx="0"/>
                <a:endCxn id="258" idx="2"/>
              </p:cNvCxnSpPr>
              <p:nvPr/>
            </p:nvCxnSpPr>
            <p:spPr>
              <a:xfrm flipH="1" rot="10800000">
                <a:off x="2189863" y="2986499"/>
                <a:ext cx="66900" cy="242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21"/>
              <p:cNvCxnSpPr>
                <a:stCxn id="265" idx="3"/>
                <a:endCxn id="264" idx="1"/>
              </p:cNvCxnSpPr>
              <p:nvPr/>
            </p:nvCxnSpPr>
            <p:spPr>
              <a:xfrm>
                <a:off x="2353975" y="3343190"/>
                <a:ext cx="4074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21"/>
              <p:cNvCxnSpPr/>
              <p:nvPr/>
            </p:nvCxnSpPr>
            <p:spPr>
              <a:xfrm flipH="1" rot="10800000">
                <a:off x="1936100" y="3448800"/>
                <a:ext cx="167400" cy="360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21"/>
              <p:cNvCxnSpPr>
                <a:stCxn id="264" idx="0"/>
                <a:endCxn id="260" idx="2"/>
              </p:cNvCxnSpPr>
              <p:nvPr/>
            </p:nvCxnSpPr>
            <p:spPr>
              <a:xfrm rot="10800000">
                <a:off x="2925563" y="2842199"/>
                <a:ext cx="0" cy="386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21"/>
              <p:cNvCxnSpPr>
                <a:stCxn id="246" idx="1"/>
                <a:endCxn id="260" idx="3"/>
              </p:cNvCxnSpPr>
              <p:nvPr/>
            </p:nvCxnSpPr>
            <p:spPr>
              <a:xfrm rot="10800000">
                <a:off x="3089721" y="2727814"/>
                <a:ext cx="2232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21"/>
              <p:cNvCxnSpPr/>
              <p:nvPr/>
            </p:nvCxnSpPr>
            <p:spPr>
              <a:xfrm rot="10800000">
                <a:off x="3088350" y="3408075"/>
                <a:ext cx="210600" cy="194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21"/>
              <p:cNvCxnSpPr/>
              <p:nvPr/>
            </p:nvCxnSpPr>
            <p:spPr>
              <a:xfrm flipH="1" rot="10800000">
                <a:off x="2746550" y="3440025"/>
                <a:ext cx="90600" cy="160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21"/>
              <p:cNvCxnSpPr/>
              <p:nvPr/>
            </p:nvCxnSpPr>
            <p:spPr>
              <a:xfrm>
                <a:off x="1985900" y="4014800"/>
                <a:ext cx="74700" cy="153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21"/>
              <p:cNvCxnSpPr>
                <a:endCxn id="247" idx="1"/>
              </p:cNvCxnSpPr>
              <p:nvPr/>
            </p:nvCxnSpPr>
            <p:spPr>
              <a:xfrm flipH="1" rot="10800000">
                <a:off x="2037959" y="3749001"/>
                <a:ext cx="445200" cy="120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21"/>
              <p:cNvCxnSpPr/>
              <p:nvPr/>
            </p:nvCxnSpPr>
            <p:spPr>
              <a:xfrm flipH="1">
                <a:off x="1505975" y="3985375"/>
                <a:ext cx="199200" cy="74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21"/>
              <p:cNvCxnSpPr/>
              <p:nvPr/>
            </p:nvCxnSpPr>
            <p:spPr>
              <a:xfrm flipH="1" rot="10800000">
                <a:off x="1256950" y="3050350"/>
                <a:ext cx="233400" cy="335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21"/>
              <p:cNvCxnSpPr>
                <a:stCxn id="253" idx="3"/>
                <a:endCxn id="261" idx="1"/>
              </p:cNvCxnSpPr>
              <p:nvPr/>
            </p:nvCxnSpPr>
            <p:spPr>
              <a:xfrm>
                <a:off x="767199" y="3495573"/>
                <a:ext cx="2412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21"/>
              <p:cNvCxnSpPr/>
              <p:nvPr/>
            </p:nvCxnSpPr>
            <p:spPr>
              <a:xfrm flipH="1">
                <a:off x="994400" y="3598250"/>
                <a:ext cx="83700" cy="240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288" name="Google Shape;288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937038" y="1719623"/>
            <a:ext cx="852125" cy="8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