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4" r:id="rId2"/>
    <p:sldId id="287" r:id="rId3"/>
    <p:sldId id="289" r:id="rId4"/>
    <p:sldId id="288" r:id="rId5"/>
    <p:sldId id="272" r:id="rId6"/>
    <p:sldId id="290" r:id="rId7"/>
    <p:sldId id="282" r:id="rId8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1pPr>
    <a:lvl2pPr marL="0" marR="0" indent="857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2pPr>
    <a:lvl3pPr marL="0" marR="0" indent="1714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3pPr>
    <a:lvl4pPr marL="0" marR="0" indent="2571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4pPr>
    <a:lvl5pPr marL="0" marR="0" indent="3429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5pPr>
    <a:lvl6pPr marL="0" marR="0" indent="4286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6pPr>
    <a:lvl7pPr marL="0" marR="0" indent="5143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7pPr>
    <a:lvl8pPr marL="0" marR="0" indent="6000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8pPr>
    <a:lvl9pPr marL="0" marR="0" indent="6858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"/>
        <a:ea typeface="Roboto"/>
        <a:cs typeface="Roboto"/>
        <a:sym typeface="Roboto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E79"/>
    <a:srgbClr val="F18E47"/>
    <a:srgbClr val="233E70"/>
    <a:srgbClr val="67747C"/>
    <a:srgbClr val="5C5C5C"/>
    <a:srgbClr val="6AADFE"/>
    <a:srgbClr val="386CF4"/>
    <a:srgbClr val="253C3C"/>
    <a:srgbClr val="526680"/>
    <a:srgbClr val="5D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68930" autoAdjust="0"/>
  </p:normalViewPr>
  <p:slideViewPr>
    <p:cSldViewPr snapToGrid="0" snapToObjects="1">
      <p:cViewPr varScale="1">
        <p:scale>
          <a:sx n="104" d="100"/>
          <a:sy n="104" d="100"/>
        </p:scale>
        <p:origin x="82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8CFB5-58E3-2B42-A058-25861B2D2DED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E6C1-9159-0E44-ACFC-A1F4E47AC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6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1" name="Shape 4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8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1pPr>
    <a:lvl2pPr indent="85725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2pPr>
    <a:lvl3pPr indent="171450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3pPr>
    <a:lvl4pPr indent="257175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4pPr>
    <a:lvl5pPr indent="342900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5pPr>
    <a:lvl6pPr indent="428625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6pPr>
    <a:lvl7pPr indent="514350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7pPr>
    <a:lvl8pPr indent="600075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8pPr>
    <a:lvl9pPr indent="685800" defTabSz="171450" latinLnBrk="0">
      <a:lnSpc>
        <a:spcPct val="117999"/>
      </a:lnSpc>
      <a:defRPr sz="800">
        <a:latin typeface="+mn-lt"/>
        <a:ea typeface="+mn-ea"/>
        <a:cs typeface="+mn-cs"/>
        <a:sym typeface="Open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Кои сме ние? </a:t>
            </a:r>
          </a:p>
          <a:p>
            <a:r>
              <a:rPr lang="bg-BG" dirty="0"/>
              <a:t>	Георги</a:t>
            </a:r>
          </a:p>
          <a:p>
            <a:r>
              <a:rPr lang="bg-BG" dirty="0"/>
              <a:t>	Калин</a:t>
            </a:r>
          </a:p>
          <a:p>
            <a:r>
              <a:rPr lang="bg-BG" dirty="0"/>
              <a:t>	Юбисофт (35 студия в 12 държави)</a:t>
            </a:r>
          </a:p>
          <a:p>
            <a:r>
              <a:rPr lang="bg-BG" dirty="0"/>
              <a:t>	Гаме Дев - най голямата индустрия по големи от музика и кино взети заедно</a:t>
            </a:r>
          </a:p>
          <a:p>
            <a:endParaRPr lang="bg-BG" dirty="0"/>
          </a:p>
          <a:p>
            <a:r>
              <a:rPr lang="bg-BG" dirty="0"/>
              <a:t>Какво ще правим следващите часове</a:t>
            </a:r>
          </a:p>
          <a:p>
            <a:r>
              <a:rPr lang="bg-BG" dirty="0"/>
              <a:t>	Проект който ще продължи следващите 4 часа</a:t>
            </a:r>
          </a:p>
          <a:p>
            <a:r>
              <a:rPr lang="bg-BG" dirty="0"/>
              <a:t>	Всеки час ще надгражда работатата от предния и ще има домашно</a:t>
            </a:r>
          </a:p>
          <a:p>
            <a:r>
              <a:rPr lang="bg-BG" dirty="0"/>
              <a:t>		Обсъждане на домашното</a:t>
            </a:r>
          </a:p>
          <a:p>
            <a:r>
              <a:rPr lang="bg-BG" dirty="0"/>
              <a:t>		Нов материал</a:t>
            </a:r>
          </a:p>
          <a:p>
            <a:r>
              <a:rPr lang="bg-BG" dirty="0"/>
              <a:t>		Практическа задача</a:t>
            </a:r>
          </a:p>
          <a:p>
            <a:r>
              <a:rPr lang="bg-BG" dirty="0"/>
              <a:t>		Ново домашно</a:t>
            </a:r>
          </a:p>
          <a:p>
            <a:r>
              <a:rPr lang="bg-BG" dirty="0"/>
              <a:t>	След четирите часа, мега домашно и награди.</a:t>
            </a:r>
          </a:p>
          <a:p>
            <a:r>
              <a:rPr lang="bg-BG" dirty="0"/>
              <a:t>	Работата е индивидуална и ще има 1 награда</a:t>
            </a:r>
          </a:p>
          <a:p>
            <a:endParaRPr lang="bg-BG" dirty="0"/>
          </a:p>
          <a:p>
            <a:r>
              <a:rPr lang="bg-BG" dirty="0"/>
              <a:t>Гейм Енджини - Юнити</a:t>
            </a:r>
          </a:p>
          <a:p>
            <a:r>
              <a:rPr lang="bg-BG" dirty="0"/>
              <a:t>	Много налични на пазара, някои компании създават свои собствени</a:t>
            </a:r>
          </a:p>
          <a:p>
            <a:r>
              <a:rPr lang="bg-BG" dirty="0"/>
              <a:t>	От широко разпространените: </a:t>
            </a:r>
            <a:r>
              <a:rPr lang="en-US" dirty="0"/>
              <a:t>Unity, Unreal Engine, Lumberyard, Game Maker</a:t>
            </a:r>
          </a:p>
          <a:p>
            <a:r>
              <a:rPr lang="en-US" dirty="0"/>
              <a:t>	</a:t>
            </a:r>
            <a:r>
              <a:rPr lang="bg-BG" dirty="0"/>
              <a:t>Ние ще разгледаме </a:t>
            </a:r>
            <a:r>
              <a:rPr lang="en-US" dirty="0"/>
              <a:t>Unity, </a:t>
            </a:r>
            <a:r>
              <a:rPr lang="bg-BG" dirty="0"/>
              <a:t>поради възможността за по-бързо започване</a:t>
            </a:r>
          </a:p>
          <a:p>
            <a:endParaRPr lang="bg-BG" dirty="0"/>
          </a:p>
          <a:p>
            <a:r>
              <a:rPr lang="bg-BG" dirty="0"/>
              <a:t>	Основни понятия:</a:t>
            </a:r>
          </a:p>
          <a:p>
            <a:r>
              <a:rPr lang="bg-BG" dirty="0"/>
              <a:t>	1. Различни </a:t>
            </a:r>
            <a:r>
              <a:rPr lang="en-US" dirty="0"/>
              <a:t>core </a:t>
            </a:r>
            <a:r>
              <a:rPr lang="bg-BG" dirty="0"/>
              <a:t>системи</a:t>
            </a:r>
          </a:p>
          <a:p>
            <a:r>
              <a:rPr lang="bg-BG" dirty="0"/>
              <a:t>		Графика, но не само</a:t>
            </a:r>
          </a:p>
          <a:p>
            <a:r>
              <a:rPr lang="bg-BG" dirty="0"/>
              <a:t>		Физика</a:t>
            </a:r>
          </a:p>
          <a:p>
            <a:r>
              <a:rPr lang="bg-BG" dirty="0"/>
              <a:t>		Звук</a:t>
            </a:r>
          </a:p>
          <a:p>
            <a:r>
              <a:rPr lang="bg-BG" dirty="0"/>
              <a:t>		</a:t>
            </a:r>
            <a:r>
              <a:rPr lang="en-US" dirty="0"/>
              <a:t>AI</a:t>
            </a:r>
          </a:p>
          <a:p>
            <a:r>
              <a:rPr lang="en-US" dirty="0"/>
              <a:t>		UI</a:t>
            </a:r>
          </a:p>
          <a:p>
            <a:r>
              <a:rPr lang="en-US" dirty="0"/>
              <a:t>		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	2. </a:t>
            </a:r>
            <a:r>
              <a:rPr lang="bg-BG" dirty="0"/>
              <a:t>Редактор</a:t>
            </a:r>
          </a:p>
          <a:p>
            <a:r>
              <a:rPr lang="bg-BG" dirty="0"/>
              <a:t>		</a:t>
            </a:r>
            <a:r>
              <a:rPr lang="en-US" dirty="0"/>
              <a:t>Asset Management</a:t>
            </a:r>
          </a:p>
          <a:p>
            <a:r>
              <a:rPr lang="en-US" dirty="0"/>
              <a:t>		Property Grid</a:t>
            </a:r>
          </a:p>
          <a:p>
            <a:r>
              <a:rPr lang="en-US" dirty="0"/>
              <a:t>		3d Viewer</a:t>
            </a:r>
          </a:p>
          <a:p>
            <a:r>
              <a:rPr lang="en-US" dirty="0"/>
              <a:t>		Play in Engine</a:t>
            </a:r>
          </a:p>
          <a:p>
            <a:endParaRPr lang="en-US" dirty="0"/>
          </a:p>
          <a:p>
            <a:r>
              <a:rPr lang="bg-BG" dirty="0"/>
              <a:t>Юнити</a:t>
            </a:r>
          </a:p>
          <a:p>
            <a:r>
              <a:rPr lang="bg-BG" dirty="0"/>
              <a:t>	Създаване на нов проект</a:t>
            </a:r>
          </a:p>
          <a:p>
            <a:r>
              <a:rPr lang="bg-BG" dirty="0"/>
              <a:t>	Документация - </a:t>
            </a:r>
            <a:r>
              <a:rPr lang="en-US" dirty="0"/>
              <a:t>https://docs.unity3d.com/ScriptReference/index.html, https://docs.unity3d.com/Manual/index.html</a:t>
            </a:r>
          </a:p>
          <a:p>
            <a:r>
              <a:rPr lang="en-US" dirty="0"/>
              <a:t>	</a:t>
            </a:r>
            <a:r>
              <a:rPr lang="bg-BG" dirty="0"/>
              <a:t>Основни прозорци</a:t>
            </a:r>
          </a:p>
          <a:p>
            <a:r>
              <a:rPr lang="bg-BG" dirty="0"/>
              <a:t>	Сцени</a:t>
            </a:r>
          </a:p>
          <a:p>
            <a:r>
              <a:rPr lang="bg-BG" dirty="0"/>
              <a:t>	Камера</a:t>
            </a:r>
          </a:p>
          <a:p>
            <a:r>
              <a:rPr lang="bg-BG" dirty="0"/>
              <a:t>		Перспективна</a:t>
            </a:r>
          </a:p>
          <a:p>
            <a:r>
              <a:rPr lang="bg-BG" dirty="0"/>
              <a:t>		Ортографска - </a:t>
            </a:r>
            <a:r>
              <a:rPr lang="en-US" dirty="0"/>
              <a:t>size </a:t>
            </a:r>
            <a:r>
              <a:rPr lang="bg-BG" dirty="0"/>
              <a:t>е височината </a:t>
            </a:r>
          </a:p>
          <a:p>
            <a:r>
              <a:rPr lang="bg-BG" dirty="0"/>
              <a:t>		90 </a:t>
            </a:r>
            <a:r>
              <a:rPr lang="en-US" dirty="0"/>
              <a:t>X</a:t>
            </a:r>
          </a:p>
          <a:p>
            <a:r>
              <a:rPr lang="en-US" dirty="0"/>
              <a:t>		Aspect Ratio 16x9</a:t>
            </a:r>
          </a:p>
          <a:p>
            <a:r>
              <a:rPr lang="en-US" dirty="0"/>
              <a:t>	Asset Import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bg-BG" dirty="0"/>
              <a:t>Компонентна система</a:t>
            </a:r>
          </a:p>
          <a:p>
            <a:r>
              <a:rPr lang="bg-BG" dirty="0"/>
              <a:t>	 - </a:t>
            </a:r>
            <a:r>
              <a:rPr lang="en-US" dirty="0"/>
              <a:t>Entity = Game Object, </a:t>
            </a:r>
            <a:r>
              <a:rPr lang="bg-BG" dirty="0"/>
              <a:t>контейнер за Компоненти</a:t>
            </a:r>
          </a:p>
          <a:p>
            <a:r>
              <a:rPr lang="bg-BG" dirty="0"/>
              <a:t>	 - </a:t>
            </a:r>
            <a:r>
              <a:rPr lang="en-US" dirty="0"/>
              <a:t>Component - </a:t>
            </a:r>
            <a:r>
              <a:rPr lang="bg-BG" dirty="0"/>
              <a:t>съдържа данни + гейм </a:t>
            </a:r>
          </a:p>
          <a:p>
            <a:r>
              <a:rPr lang="bg-BG" dirty="0"/>
              <a:t>	 - </a:t>
            </a:r>
            <a:r>
              <a:rPr lang="en-US" dirty="0"/>
              <a:t>Composition vs Inheritance - </a:t>
            </a:r>
            <a:r>
              <a:rPr lang="bg-BG" dirty="0"/>
              <a:t>Кола, Лодка, Хибрид, Самолет,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bg-BG" dirty="0"/>
              <a:t>Добавяме </a:t>
            </a:r>
            <a:r>
              <a:rPr lang="en-US" dirty="0"/>
              <a:t>script </a:t>
            </a:r>
            <a:r>
              <a:rPr lang="bg-BG" dirty="0"/>
              <a:t>за </a:t>
            </a:r>
            <a:r>
              <a:rPr lang="en-US" dirty="0" err="1"/>
              <a:t>PlayerController</a:t>
            </a:r>
            <a:endParaRPr lang="en-US" dirty="0"/>
          </a:p>
          <a:p>
            <a:r>
              <a:rPr lang="en-US" dirty="0"/>
              <a:t>	  - Input</a:t>
            </a:r>
          </a:p>
          <a:p>
            <a:r>
              <a:rPr lang="en-US" dirty="0"/>
              <a:t>	  - Input Manager</a:t>
            </a:r>
          </a:p>
          <a:p>
            <a:r>
              <a:rPr lang="en-US" dirty="0"/>
              <a:t>	  - </a:t>
            </a:r>
            <a:r>
              <a:rPr lang="bg-BG" dirty="0"/>
              <a:t>Написваме </a:t>
            </a:r>
            <a:r>
              <a:rPr lang="en-US" dirty="0"/>
              <a:t>Movement </a:t>
            </a:r>
            <a:r>
              <a:rPr lang="bg-BG" dirty="0"/>
              <a:t>напред/назадю</a:t>
            </a:r>
          </a:p>
          <a:p>
            <a:r>
              <a:rPr lang="bg-BG" dirty="0"/>
              <a:t>		        </a:t>
            </a:r>
            <a:r>
              <a:rPr lang="en-US" dirty="0"/>
              <a:t>float </a:t>
            </a:r>
            <a:r>
              <a:rPr lang="en-US" dirty="0" err="1"/>
              <a:t>verticalInput</a:t>
            </a:r>
            <a:r>
              <a:rPr lang="en-US" dirty="0"/>
              <a:t> = </a:t>
            </a:r>
            <a:r>
              <a:rPr lang="en-US" dirty="0" err="1"/>
              <a:t>Input.GetAxis</a:t>
            </a:r>
            <a:r>
              <a:rPr lang="en-US" dirty="0"/>
              <a:t>("Vertical");</a:t>
            </a:r>
          </a:p>
          <a:p>
            <a:r>
              <a:rPr lang="en-US" dirty="0"/>
              <a:t>		        </a:t>
            </a:r>
            <a:r>
              <a:rPr lang="en-US" dirty="0" err="1"/>
              <a:t>transform.position</a:t>
            </a:r>
            <a:r>
              <a:rPr lang="en-US" dirty="0"/>
              <a:t> = </a:t>
            </a:r>
            <a:r>
              <a:rPr lang="en-US" dirty="0" err="1"/>
              <a:t>transform.position</a:t>
            </a:r>
            <a:r>
              <a:rPr lang="en-US" dirty="0"/>
              <a:t> + new Vector3(0, 0, </a:t>
            </a:r>
            <a:r>
              <a:rPr lang="en-US" dirty="0" err="1"/>
              <a:t>verticalInput</a:t>
            </a:r>
            <a:r>
              <a:rPr lang="en-US" dirty="0"/>
              <a:t>);</a:t>
            </a:r>
          </a:p>
          <a:p>
            <a:r>
              <a:rPr lang="en-US" dirty="0"/>
              <a:t>	  - </a:t>
            </a:r>
            <a:r>
              <a:rPr lang="bg-BG" dirty="0"/>
              <a:t>Демо</a:t>
            </a:r>
          </a:p>
          <a:p>
            <a:r>
              <a:rPr lang="bg-BG" dirty="0"/>
              <a:t>	  - Скоростта е много висока, умножаваме по 0.01</a:t>
            </a:r>
          </a:p>
          <a:p>
            <a:r>
              <a:rPr lang="bg-BG" dirty="0"/>
              <a:t>	  - Демо</a:t>
            </a:r>
          </a:p>
          <a:p>
            <a:r>
              <a:rPr lang="bg-BG" dirty="0"/>
              <a:t>	  - </a:t>
            </a:r>
            <a:r>
              <a:rPr lang="en-US" dirty="0"/>
              <a:t>Reflection: public variable </a:t>
            </a:r>
            <a:r>
              <a:rPr lang="bg-BG" dirty="0"/>
              <a:t>в скрипта</a:t>
            </a:r>
          </a:p>
          <a:p>
            <a:r>
              <a:rPr lang="bg-BG" dirty="0"/>
              <a:t>	  - Демо</a:t>
            </a:r>
          </a:p>
          <a:p>
            <a:r>
              <a:rPr lang="bg-BG" dirty="0"/>
              <a:t>	  - Колко е скоростта на кораба, ако </a:t>
            </a:r>
            <a:r>
              <a:rPr lang="en-US" dirty="0"/>
              <a:t>vertical axis e </a:t>
            </a:r>
            <a:r>
              <a:rPr lang="bg-BG" dirty="0"/>
              <a:t>между -1 и 1? (отг: </a:t>
            </a:r>
            <a:r>
              <a:rPr lang="en-US" dirty="0" err="1"/>
              <a:t>PlayerSpeed</a:t>
            </a:r>
            <a:r>
              <a:rPr lang="en-US" dirty="0"/>
              <a:t> / frame)</a:t>
            </a:r>
          </a:p>
          <a:p>
            <a:r>
              <a:rPr lang="en-US" dirty="0"/>
              <a:t>	  - </a:t>
            </a:r>
            <a:r>
              <a:rPr lang="bg-BG" dirty="0"/>
              <a:t>Как да се превърне в </a:t>
            </a:r>
            <a:r>
              <a:rPr lang="en-US" dirty="0" err="1"/>
              <a:t>PlayerSpeed</a:t>
            </a:r>
            <a:r>
              <a:rPr lang="en-US" dirty="0"/>
              <a:t> / second?</a:t>
            </a:r>
          </a:p>
          <a:p>
            <a:r>
              <a:rPr lang="en-US" dirty="0"/>
              <a:t>	  - Framerate limiter</a:t>
            </a:r>
          </a:p>
          <a:p>
            <a:r>
              <a:rPr lang="en-US" dirty="0"/>
              <a:t>	  - </a:t>
            </a:r>
            <a:r>
              <a:rPr lang="bg-BG" dirty="0"/>
              <a:t>Демо</a:t>
            </a:r>
          </a:p>
          <a:p>
            <a:r>
              <a:rPr lang="bg-BG" dirty="0"/>
              <a:t>	  - Уможение по </a:t>
            </a:r>
            <a:r>
              <a:rPr lang="en-US" dirty="0"/>
              <a:t>dt</a:t>
            </a:r>
          </a:p>
          <a:p>
            <a:r>
              <a:rPr lang="en-US" dirty="0"/>
              <a:t>	  - </a:t>
            </a:r>
            <a:r>
              <a:rPr lang="bg-BG" dirty="0"/>
              <a:t>Демо</a:t>
            </a:r>
          </a:p>
          <a:p>
            <a:endParaRPr lang="bg-BG" dirty="0"/>
          </a:p>
          <a:p>
            <a:r>
              <a:rPr lang="bg-BG" dirty="0"/>
              <a:t>	  - Ротация: Кораба да следи курсора на мишката</a:t>
            </a:r>
          </a:p>
          <a:p>
            <a:r>
              <a:rPr lang="bg-BG" dirty="0"/>
              <a:t>	  - </a:t>
            </a:r>
            <a:r>
              <a:rPr lang="en-US" dirty="0"/>
              <a:t>Mouse position: Screen Space </a:t>
            </a:r>
            <a:r>
              <a:rPr lang="bg-BG" dirty="0"/>
              <a:t>в </a:t>
            </a:r>
            <a:r>
              <a:rPr lang="en-US" dirty="0"/>
              <a:t>pixels [0-1920, 0 - 1080) (</a:t>
            </a:r>
            <a:r>
              <a:rPr lang="bg-BG" dirty="0"/>
              <a:t>примерно).</a:t>
            </a:r>
          </a:p>
          <a:p>
            <a:r>
              <a:rPr lang="bg-BG" dirty="0"/>
              <a:t>	  - </a:t>
            </a:r>
            <a:r>
              <a:rPr lang="en-US" dirty="0"/>
              <a:t>Viewport space: (0, 1)</a:t>
            </a:r>
          </a:p>
          <a:p>
            <a:r>
              <a:rPr lang="en-US" dirty="0"/>
              <a:t>	  - World Space (-inf, inf), 3d. 2</a:t>
            </a:r>
            <a:r>
              <a:rPr lang="bg-BG" dirty="0"/>
              <a:t>д към 3д има едно неизвестно за което не може да решим: Дълбочина. Подаваме като аргумент</a:t>
            </a:r>
          </a:p>
          <a:p>
            <a:r>
              <a:rPr lang="bg-BG" dirty="0"/>
              <a:t>	  - </a:t>
            </a:r>
            <a:r>
              <a:rPr lang="en-US" dirty="0" err="1"/>
              <a:t>Transform.LookAt</a:t>
            </a:r>
            <a:r>
              <a:rPr lang="en-US" dirty="0"/>
              <a:t>()</a:t>
            </a:r>
          </a:p>
          <a:p>
            <a:r>
              <a:rPr lang="en-US" dirty="0"/>
              <a:t>	  - Demo</a:t>
            </a:r>
          </a:p>
          <a:p>
            <a:r>
              <a:rPr lang="en-US" dirty="0"/>
              <a:t>	  - </a:t>
            </a:r>
            <a:r>
              <a:rPr lang="bg-BG" dirty="0"/>
              <a:t>Движението напред-назад не отразява посоката на кораба</a:t>
            </a:r>
          </a:p>
          <a:p>
            <a:r>
              <a:rPr lang="bg-BG" dirty="0"/>
              <a:t>	  - </a:t>
            </a:r>
            <a:r>
              <a:rPr lang="en-US" dirty="0"/>
              <a:t>Quaternion: </a:t>
            </a:r>
            <a:r>
              <a:rPr lang="en-US" dirty="0" err="1"/>
              <a:t>transform.rotation</a:t>
            </a:r>
            <a:r>
              <a:rPr lang="en-US" dirty="0"/>
              <a:t>, </a:t>
            </a:r>
            <a:r>
              <a:rPr lang="bg-BG" dirty="0"/>
              <a:t>ориентацията на обект в света</a:t>
            </a:r>
          </a:p>
          <a:p>
            <a:r>
              <a:rPr lang="bg-BG" dirty="0"/>
              <a:t>	  - </a:t>
            </a:r>
            <a:r>
              <a:rPr lang="en-US" dirty="0"/>
              <a:t>Quaternion * Vector: </a:t>
            </a:r>
            <a:r>
              <a:rPr lang="bg-BG" dirty="0"/>
              <a:t>Завърта вектора с ротацията, зададена от квартерниона</a:t>
            </a:r>
          </a:p>
          <a:p>
            <a:r>
              <a:rPr lang="bg-BG" dirty="0"/>
              <a:t>	  - </a:t>
            </a:r>
            <a:r>
              <a:rPr lang="en-US" dirty="0"/>
              <a:t>Vector * scalar: </a:t>
            </a:r>
            <a:r>
              <a:rPr lang="bg-BG" dirty="0"/>
              <a:t>Умоножава всеки компонент на вектора с дадената константа</a:t>
            </a:r>
          </a:p>
          <a:p>
            <a:r>
              <a:rPr lang="bg-BG" dirty="0"/>
              <a:t>	  - Демо</a:t>
            </a:r>
          </a:p>
          <a:p>
            <a:endParaRPr lang="bg-BG" dirty="0"/>
          </a:p>
          <a:p>
            <a:r>
              <a:rPr lang="bg-BG" dirty="0"/>
              <a:t>	  -Практическа задача</a:t>
            </a:r>
          </a:p>
          <a:p>
            <a:r>
              <a:rPr lang="bg-BG" dirty="0"/>
              <a:t>	     - Орбит</a:t>
            </a:r>
          </a:p>
          <a:p>
            <a:r>
              <a:rPr lang="bg-BG" dirty="0"/>
              <a:t>	     - Бонус задача: при завъртане на кораба, да се накланя леко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571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160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00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ght,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40911" y="4877722"/>
            <a:ext cx="144217" cy="146194"/>
          </a:xfrm>
          <a:prstGeom prst="rect">
            <a:avLst/>
          </a:prstGeom>
        </p:spPr>
        <p:txBody>
          <a:bodyPr anchor="ctr"/>
          <a:lstStyle>
            <a:lvl1pPr>
              <a:defRPr sz="700" b="0"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191330" y="142875"/>
            <a:ext cx="8721689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225"/>
              </a:spcBef>
              <a:defRPr sz="2300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xfrm>
            <a:off x="882196" y="1335472"/>
            <a:ext cx="7346428" cy="338022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85725">
              <a:buSzTx/>
              <a:buNone/>
            </a:lvl2pPr>
            <a:lvl3pPr marL="0" indent="171450">
              <a:buSzTx/>
              <a:buNone/>
            </a:lvl3pPr>
            <a:lvl4pPr marL="0" indent="257175">
              <a:buSzTx/>
              <a:buNone/>
            </a:lvl4pPr>
            <a:lvl5pPr marL="0" indent="3429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Ubisoft+Horizontal+Logo+BLACK.png" descr="Ubisoft+Horizontal+Logo+BLA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ansition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creen Shot 2017-09-11 at 4.21.28 pm.pn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09375" y="603626"/>
            <a:ext cx="8725250" cy="393624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500"/>
            </a:lvl1pPr>
          </a:lstStyle>
          <a:p>
            <a:r>
              <a:t>Title Text</a:t>
            </a:r>
          </a:p>
        </p:txBody>
      </p:sp>
      <p:pic>
        <p:nvPicPr>
          <p:cNvPr id="42" name="Ubisoft+Horizontal+Logo+WHITE.png" descr="Ubisoft+Horizontal+Logo+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98" y="4817288"/>
            <a:ext cx="199953" cy="19552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3334" y="4889904"/>
            <a:ext cx="121956" cy="121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0" rIns="19050" bIns="19050" numCol="1" spcCol="14288" rtlCol="0" anchor="ctr">
            <a:spAutoFit/>
          </a:bodyPr>
          <a:lstStyle>
            <a:lvl1pPr>
              <a:defRPr lang="uk-UA" sz="500" b="1" smtClean="0"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pPr algn="l">
              <a:lnSpc>
                <a:spcPct val="140000"/>
              </a:lnSpc>
            </a:pPr>
            <a:fld id="{86CB4B4D-7CA3-9044-876B-883B54F8677D}" type="slidenum">
              <a:rPr lang="uk-UA" smtClean="0"/>
              <a:pPr algn="l">
                <a:lnSpc>
                  <a:spcPct val="140000"/>
                </a:lnSpc>
              </a:pPr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/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e A leAding entertAinMent brAnd recognized As the destinAtion for originAl &amp; MeMorAble experiences."/>
          <p:cNvSpPr txBox="1">
            <a:spLocks noGrp="1"/>
          </p:cNvSpPr>
          <p:nvPr>
            <p:ph type="body" sz="half" idx="14"/>
          </p:nvPr>
        </p:nvSpPr>
        <p:spPr>
          <a:xfrm>
            <a:off x="1644722" y="1332518"/>
            <a:ext cx="6865865" cy="158654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300" b="1" cap="all">
                <a:latin typeface="Ubisoft Sans Bold"/>
                <a:ea typeface="+mn-ea"/>
                <a:cs typeface="Ubisoft Sans Bold"/>
                <a:sym typeface="Open Sans"/>
              </a:defRPr>
            </a:lvl1pPr>
          </a:lstStyle>
          <a:p>
            <a:r>
              <a:rPr dirty="0"/>
              <a:t>be A leAding entertAinMent brAnd recognized As the destinAtion for originAl &amp; MeMorAble experiences. 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3334" y="4889904"/>
            <a:ext cx="121956" cy="121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0" rIns="19050" bIns="19050" numCol="1" spcCol="14288" rtlCol="0" anchor="ctr">
            <a:spAutoFit/>
          </a:bodyPr>
          <a:lstStyle>
            <a:lvl1pPr>
              <a:defRPr lang="uk-UA" sz="500" b="1" smtClean="0"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pPr algn="l">
              <a:lnSpc>
                <a:spcPct val="140000"/>
              </a:lnSpc>
            </a:pPr>
            <a:fld id="{86CB4B4D-7CA3-9044-876B-883B54F8677D}" type="slidenum">
              <a:rPr lang="uk-UA" smtClean="0"/>
              <a:pPr algn="l">
                <a:lnSpc>
                  <a:spcPct val="140000"/>
                </a:lnSpc>
              </a:pPr>
              <a:t>‹#›</a:t>
            </a:fld>
            <a:endParaRPr lang="uk-UA"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1644722" y="309581"/>
            <a:ext cx="6865865" cy="33341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225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358" y="3097039"/>
            <a:ext cx="5826082" cy="1618657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85725">
              <a:buSzTx/>
              <a:buNone/>
            </a:lvl2pPr>
            <a:lvl3pPr marL="0" indent="171450">
              <a:buSzTx/>
              <a:buNone/>
            </a:lvl3pPr>
            <a:lvl4pPr marL="0" indent="257175">
              <a:buSzTx/>
              <a:buNone/>
            </a:lvl4pPr>
            <a:lvl5pPr marL="0" indent="342900"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65" name="Ubisoft+Horizontal+Logo+BLACK.png" descr="Ubisoft+Horizontal+Logo+BLA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sidebar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een Shot 2017-09-11 at 4.21.28 pm.pn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 anchor="t">
            <a:noAutofit/>
          </a:bodyPr>
          <a:lstStyle/>
          <a:p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5311" y="4893110"/>
            <a:ext cx="115416" cy="115416"/>
          </a:xfrm>
          <a:prstGeom prst="rect">
            <a:avLst/>
          </a:prstGeom>
        </p:spPr>
        <p:txBody>
          <a:bodyPr anchor="ctr"/>
          <a:lstStyle>
            <a:lvl1pPr>
              <a:defRPr sz="500" b="0">
                <a:solidFill>
                  <a:srgbClr val="FFFFFF"/>
                </a:solidFill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644722" y="142875"/>
            <a:ext cx="3114776" cy="85725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25"/>
              </a:spcBef>
              <a:defRPr sz="1400"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358" y="1335472"/>
            <a:ext cx="7267661" cy="338022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bg1"/>
                </a:solidFill>
              </a:defRPr>
            </a:lvl1pPr>
            <a:lvl2pPr marL="0" indent="85725">
              <a:buSzTx/>
              <a:buNone/>
              <a:defRPr>
                <a:solidFill>
                  <a:schemeClr val="bg1"/>
                </a:solidFill>
              </a:defRPr>
            </a:lvl2pPr>
            <a:lvl3pPr marL="0" indent="171450">
              <a:buSzTx/>
              <a:buNone/>
              <a:defRPr>
                <a:solidFill>
                  <a:schemeClr val="bg1"/>
                </a:solidFill>
              </a:defRPr>
            </a:lvl3pPr>
            <a:lvl4pPr marL="0" indent="257175">
              <a:buSzTx/>
              <a:buNone/>
              <a:defRPr>
                <a:solidFill>
                  <a:schemeClr val="bg1"/>
                </a:solidFill>
              </a:defRPr>
            </a:lvl4pPr>
            <a:lvl5pPr marL="0" indent="342900">
              <a:buSz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109" name="Ubisoft+Horizontal+Logo+BLACK.png" descr="Ubisoft+Horizontal+Logo+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of Document"/>
          <p:cNvSpPr txBox="1"/>
          <p:nvPr/>
        </p:nvSpPr>
        <p:spPr>
          <a:xfrm>
            <a:off x="4289872" y="4893110"/>
            <a:ext cx="564257" cy="11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/>
          </a:lstStyle>
          <a:p>
            <a:pPr algn="ctr"/>
            <a:r>
              <a:rPr dirty="0">
                <a:latin typeface="Ubisoft Sans Bold"/>
                <a:cs typeface="Ubisoft Sans Bold"/>
              </a:rPr>
              <a:t>Title of Document</a:t>
            </a:r>
          </a:p>
        </p:txBody>
      </p:sp>
      <p:sp>
        <p:nvSpPr>
          <p:cNvPr id="117" name="be A leAding entertAinMent brAnd recognized As the destinAtion for originAl &amp; MeMorAble experiences."/>
          <p:cNvSpPr txBox="1">
            <a:spLocks noGrp="1"/>
          </p:cNvSpPr>
          <p:nvPr>
            <p:ph type="body" sz="half" idx="13"/>
          </p:nvPr>
        </p:nvSpPr>
        <p:spPr>
          <a:xfrm>
            <a:off x="1139068" y="1332518"/>
            <a:ext cx="6865865" cy="158654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2300" b="1" cap="all">
                <a:latin typeface="+mn-lt"/>
                <a:ea typeface="+mn-ea"/>
                <a:cs typeface="+mn-cs"/>
                <a:sym typeface="Open Sans"/>
              </a:defRPr>
            </a:lvl1pPr>
          </a:lstStyle>
          <a:p>
            <a:r>
              <a:rPr dirty="0"/>
              <a:t>be A leAding entertAinMent brAnd recognized As the destinAtion for originAl &amp; MeMorAble experiences. 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5311" y="4893110"/>
            <a:ext cx="115416" cy="115416"/>
          </a:xfrm>
          <a:prstGeom prst="rect">
            <a:avLst/>
          </a:prstGeom>
        </p:spPr>
        <p:txBody>
          <a:bodyPr anchor="ctr"/>
          <a:lstStyle>
            <a:lvl1pPr>
              <a:defRPr sz="500" b="0"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139068" y="142875"/>
            <a:ext cx="6865865" cy="85725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225"/>
              </a:spcBef>
              <a:defRPr sz="1400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58959" y="3097039"/>
            <a:ext cx="5826082" cy="1618657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85725">
              <a:buSzTx/>
              <a:buNone/>
            </a:lvl2pPr>
            <a:lvl3pPr marL="0" indent="171450">
              <a:buSzTx/>
              <a:buNone/>
            </a:lvl3pPr>
            <a:lvl4pPr marL="0" indent="257175">
              <a:buSzTx/>
              <a:buNone/>
            </a:lvl4pPr>
            <a:lvl5pPr marL="0" indent="3429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1" name="Ubisoft+Horizontal+Logo+BLACK.png" descr="Ubisoft+Horizontal+Logo+BLA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 anchor="t">
            <a:noAutofit/>
          </a:bodyPr>
          <a:lstStyle/>
          <a:p>
            <a:endParaRPr/>
          </a:p>
        </p:txBody>
      </p:sp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188679" y="2008110"/>
            <a:ext cx="8766643" cy="85725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4500"/>
            </a:lvl1pPr>
          </a:lstStyle>
          <a:p>
            <a:r>
              <a:t>Title Text</a:t>
            </a:r>
          </a:p>
        </p:txBody>
      </p:sp>
      <p:pic>
        <p:nvPicPr>
          <p:cNvPr id="130" name="Ubisoft+Horizontal+Logo+WHITE.png" descr="Ubisoft+Horizontal+Logo+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5813" y="469824"/>
            <a:ext cx="1412351" cy="45557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Ubisoft.com 2.0 + Community Platform"/>
          <p:cNvSpPr txBox="1">
            <a:spLocks noGrp="1"/>
          </p:cNvSpPr>
          <p:nvPr>
            <p:ph type="body" sz="quarter" idx="14"/>
          </p:nvPr>
        </p:nvSpPr>
        <p:spPr>
          <a:xfrm>
            <a:off x="3013731" y="4530664"/>
            <a:ext cx="3116538" cy="21800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"/>
              </a:defRPr>
            </a:lvl1pPr>
          </a:lstStyle>
          <a:p>
            <a:r>
              <a:rPr dirty="0"/>
              <a:t>Ubisoft.com 2.0 + Community Platform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5311" y="4893110"/>
            <a:ext cx="115416" cy="115416"/>
          </a:xfrm>
          <a:prstGeom prst="rect">
            <a:avLst/>
          </a:prstGeom>
        </p:spPr>
        <p:txBody>
          <a:bodyPr anchor="ctr"/>
          <a:lstStyle>
            <a:lvl1pPr>
              <a:defRPr sz="500" b="0">
                <a:solidFill>
                  <a:srgbClr val="FFFFFF"/>
                </a:solidFill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200" b="0" cap="none">
                <a:solidFill>
                  <a:srgbClr val="000000"/>
                </a:solidFill>
                <a:latin typeface="Ubisoft Sans Bold"/>
                <a:ea typeface="Helvetica Neue"/>
                <a:cs typeface="Ubisoft Sans Bold"/>
                <a:sym typeface="Helvetica Neue"/>
              </a:defRPr>
            </a:lvl1pPr>
          </a:lstStyle>
          <a:p>
            <a:r>
              <a:rPr lang="fr-FR" dirty="0"/>
              <a:t>TITLE TEXT</a:t>
            </a:r>
          </a:p>
        </p:txBody>
      </p:sp>
      <p:sp>
        <p:nvSpPr>
          <p:cNvPr id="3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750" y="2652712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Ubisoft Sans Bold"/>
                <a:ea typeface="Helvetica Neue"/>
                <a:cs typeface="Ubisoft Sans Bold"/>
                <a:sym typeface="Helvetica Neue"/>
              </a:defRPr>
            </a:lvl1pPr>
            <a:lvl2pPr marL="0" indent="85725" algn="ctr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Ubisoft Sans Bold"/>
                <a:ea typeface="Helvetica Neue"/>
                <a:cs typeface="Ubisoft Sans Bold"/>
                <a:sym typeface="Helvetica Neue"/>
              </a:defRPr>
            </a:lvl2pPr>
            <a:lvl3pPr marL="0" indent="171450" algn="ctr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Ubisoft Sans Bold"/>
                <a:ea typeface="Helvetica Neue"/>
                <a:cs typeface="Ubisoft Sans Bold"/>
                <a:sym typeface="Helvetica Neue"/>
              </a:defRPr>
            </a:lvl3pPr>
            <a:lvl4pPr marL="0" indent="257175" algn="ctr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Ubisoft Sans Bold"/>
                <a:ea typeface="Helvetica Neue"/>
                <a:cs typeface="Ubisoft Sans Bold"/>
                <a:sym typeface="Helvetica Neue"/>
              </a:defRPr>
            </a:lvl4pPr>
            <a:lvl5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Ubisoft Sans Bold"/>
                <a:ea typeface="Helvetica Neue"/>
                <a:cs typeface="Ubisoft Sans Bold"/>
                <a:sym typeface="Helvetica Neu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2404" y="4905375"/>
            <a:ext cx="174430" cy="176972"/>
          </a:xfrm>
          <a:prstGeom prst="rect">
            <a:avLst/>
          </a:prstGeom>
        </p:spPr>
        <p:txBody>
          <a:bodyPr/>
          <a:lstStyle>
            <a:lvl1pPr>
              <a:defRPr>
                <a:latin typeface="Ubisoft Sans Bold"/>
                <a:ea typeface="Helvetica Neue"/>
                <a:cs typeface="Ubisoft Sans Bold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be A leAding entertAinMent brAnd recognized As the destinAtion for originAl &amp; MeMorAble experiences."/>
          <p:cNvSpPr txBox="1">
            <a:spLocks noGrp="1"/>
          </p:cNvSpPr>
          <p:nvPr>
            <p:ph type="body" sz="half" idx="13"/>
          </p:nvPr>
        </p:nvSpPr>
        <p:spPr>
          <a:xfrm>
            <a:off x="1644722" y="1332518"/>
            <a:ext cx="6865865" cy="158654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300" b="1" cap="all">
                <a:latin typeface="Ubisoft Sans Bold"/>
                <a:ea typeface="+mn-ea"/>
                <a:cs typeface="Ubisoft Sans Bold"/>
                <a:sym typeface="Open Sans"/>
              </a:defRPr>
            </a:lvl1pPr>
          </a:lstStyle>
          <a:p>
            <a:r>
              <a:rPr dirty="0"/>
              <a:t>be A leAding entertAinMent brAnd recognized As the destinAtion for originAl &amp; MeMorAble experiences. </a:t>
            </a:r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55311" y="4893110"/>
            <a:ext cx="115416" cy="115416"/>
          </a:xfrm>
          <a:prstGeom prst="rect">
            <a:avLst/>
          </a:prstGeom>
        </p:spPr>
        <p:txBody>
          <a:bodyPr anchor="ctr"/>
          <a:lstStyle>
            <a:lvl1pPr>
              <a:defRPr sz="500" b="0">
                <a:latin typeface="Ubisoft Sans Bold"/>
                <a:ea typeface="Roboto"/>
                <a:cs typeface="Ubisoft Sans Bold"/>
                <a:sym typeface="Roboto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1644722" y="142875"/>
            <a:ext cx="6865865" cy="85725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500"/>
              </a:spcBef>
              <a:defRPr sz="1400">
                <a:solidFill>
                  <a:srgbClr val="000000"/>
                </a:solidFill>
                <a:latin typeface="Ubisoft Sans Bold"/>
                <a:cs typeface="Ubisoft Sans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358" y="3097039"/>
            <a:ext cx="5826082" cy="161865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SzTx/>
              <a:buNone/>
              <a:defRPr>
                <a:latin typeface="Ubisoft Sans Bold"/>
                <a:cs typeface="Ubisoft Sans Bold"/>
              </a:defRPr>
            </a:lvl1pPr>
            <a:lvl2pPr marL="0" indent="85725">
              <a:lnSpc>
                <a:spcPct val="120000"/>
              </a:lnSpc>
              <a:buSzTx/>
              <a:buNone/>
              <a:defRPr>
                <a:latin typeface="Ubisoft Sans Bold"/>
                <a:cs typeface="Ubisoft Sans Bold"/>
              </a:defRPr>
            </a:lvl2pPr>
            <a:lvl3pPr marL="0" indent="171450">
              <a:lnSpc>
                <a:spcPct val="120000"/>
              </a:lnSpc>
              <a:buSzTx/>
              <a:buNone/>
              <a:defRPr>
                <a:latin typeface="Ubisoft Sans Bold"/>
                <a:cs typeface="Ubisoft Sans Bold"/>
              </a:defRPr>
            </a:lvl3pPr>
            <a:lvl4pPr marL="0" indent="257175">
              <a:lnSpc>
                <a:spcPct val="120000"/>
              </a:lnSpc>
              <a:buSzTx/>
              <a:buNone/>
              <a:defRPr>
                <a:latin typeface="Ubisoft Sans Bold"/>
                <a:cs typeface="Ubisoft Sans Bold"/>
              </a:defRPr>
            </a:lvl4pPr>
            <a:lvl5pPr marL="0" indent="342900">
              <a:lnSpc>
                <a:spcPct val="120000"/>
              </a:lnSpc>
              <a:buSzTx/>
              <a:buNone/>
              <a:defRPr>
                <a:latin typeface="Ubisoft Sans Bold"/>
                <a:cs typeface="Ubisoft Sans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7" name="Ubisoft+Horizontal+Logo+BLACK.png" descr="Ubisoft+Horizontal+Logo+BLA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2918" y="4905375"/>
            <a:ext cx="174430" cy="176972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>
            <a:spAutoFit/>
          </a:bodyPr>
          <a:lstStyle>
            <a:lvl1pPr>
              <a:defRPr sz="900" b="0">
                <a:latin typeface="Ubisoft Sans Bold"/>
                <a:ea typeface="+mn-ea"/>
                <a:cs typeface="Ubisoft Sans Bold"/>
                <a:sym typeface="Open Sans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4" r:id="rId3"/>
    <p:sldLayoutId id="2147483658" r:id="rId4"/>
    <p:sldLayoutId id="2147483659" r:id="rId5"/>
    <p:sldLayoutId id="2147483660" r:id="rId6"/>
    <p:sldLayoutId id="2147483680" r:id="rId7"/>
    <p:sldLayoutId id="2147483681" r:id="rId8"/>
  </p:sldLayoutIdLst>
  <p:transition spd="med"/>
  <p:txStyles>
    <p:titleStyle>
      <a:lvl1pPr marL="0" marR="0" indent="0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Ubisoft Sans Bold"/>
          <a:ea typeface="+mn-ea"/>
          <a:cs typeface="Ubisoft Sans Bold"/>
          <a:sym typeface="Open Sans"/>
        </a:defRPr>
      </a:lvl1pPr>
      <a:lvl2pPr marL="0" marR="0" indent="85725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l" defTabSz="30956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19063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Ubisoft Sans Bold"/>
          <a:ea typeface="Roboto"/>
          <a:cs typeface="Ubisoft Sans Bold"/>
          <a:sym typeface="Roboto"/>
        </a:defRPr>
      </a:lvl1pPr>
      <a:lvl2pPr marL="357188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Ubisoft Sans Bold"/>
          <a:ea typeface="Roboto"/>
          <a:cs typeface="Ubisoft Sans Bold"/>
          <a:sym typeface="Roboto"/>
        </a:defRPr>
      </a:lvl2pPr>
      <a:lvl3pPr marL="595313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Ubisoft Sans Bold"/>
          <a:ea typeface="Roboto"/>
          <a:cs typeface="Ubisoft Sans Bold"/>
          <a:sym typeface="Roboto"/>
        </a:defRPr>
      </a:lvl3pPr>
      <a:lvl4pPr marL="833438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Ubisoft Sans Bold"/>
          <a:ea typeface="Roboto"/>
          <a:cs typeface="Ubisoft Sans Bold"/>
          <a:sym typeface="Roboto"/>
        </a:defRPr>
      </a:lvl4pPr>
      <a:lvl5pPr marL="1071563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Ubisoft Sans Bold"/>
          <a:ea typeface="Roboto"/>
          <a:cs typeface="Ubisoft Sans Bold"/>
          <a:sym typeface="Roboto"/>
        </a:defRPr>
      </a:lvl5pPr>
      <a:lvl6pPr marL="1309688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1547813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1785938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2024063" marR="0" indent="-119063" algn="l" defTabSz="309563" rtl="0" latinLnBrk="0">
        <a:lnSpc>
          <a:spcPct val="110000"/>
        </a:lnSpc>
        <a:spcBef>
          <a:spcPts val="75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1_RA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15"/>
          <a:stretch/>
        </p:blipFill>
        <p:spPr>
          <a:xfrm>
            <a:off x="0" y="0"/>
            <a:ext cx="4149986" cy="5143500"/>
          </a:xfrm>
          <a:prstGeom prst="rect">
            <a:avLst/>
          </a:prstGeom>
        </p:spPr>
      </p:pic>
      <p:pic>
        <p:nvPicPr>
          <p:cNvPr id="7" name="Image 6" descr="01_RA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4" name="Document Cover"/>
          <p:cNvSpPr txBox="1">
            <a:spLocks noGrp="1"/>
          </p:cNvSpPr>
          <p:nvPr>
            <p:ph type="title"/>
          </p:nvPr>
        </p:nvSpPr>
        <p:spPr>
          <a:xfrm>
            <a:off x="188679" y="1234176"/>
            <a:ext cx="8766643" cy="2953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bg-BG" sz="5400" dirty="0">
                <a:latin typeface="Ubisoft Sans" pitchFamily="50" charset="0"/>
              </a:rPr>
              <a:t>Въведение в Разбработка на видеоигри</a:t>
            </a:r>
            <a:br>
              <a:rPr lang="fr-FR" sz="5400" dirty="0">
                <a:latin typeface="Ubisoft Sans" pitchFamily="50" charset="0"/>
              </a:rPr>
            </a:br>
            <a:endParaRPr sz="2300" b="0" dirty="0">
              <a:latin typeface="Ubisoft Sans" pitchFamily="50" charset="0"/>
            </a:endParaRPr>
          </a:p>
        </p:txBody>
      </p:sp>
      <p:pic>
        <p:nvPicPr>
          <p:cNvPr id="2" name="Image 1" descr="Ubisoft Stacked Logo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50" y="476224"/>
            <a:ext cx="1272370" cy="11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2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Document Cover"/>
          <p:cNvSpPr txBox="1">
            <a:spLocks noGrp="1"/>
          </p:cNvSpPr>
          <p:nvPr>
            <p:ph type="title"/>
          </p:nvPr>
        </p:nvSpPr>
        <p:spPr>
          <a:xfrm>
            <a:off x="188679" y="1234176"/>
            <a:ext cx="8766643" cy="2953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bg-BG" sz="5400" dirty="0">
                <a:latin typeface="Ubisoft Sans" pitchFamily="50" charset="0"/>
              </a:rPr>
              <a:t>Въведение в</a:t>
            </a:r>
            <a:endParaRPr sz="2300" b="0" dirty="0">
              <a:latin typeface="Ubisoft Sans" pitchFamily="50" charset="0"/>
            </a:endParaRPr>
          </a:p>
        </p:txBody>
      </p:sp>
      <p:pic>
        <p:nvPicPr>
          <p:cNvPr id="2" name="Image 1" descr="Ubisoft Stacked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50" y="476224"/>
            <a:ext cx="1272370" cy="1169053"/>
          </a:xfrm>
          <a:prstGeom prst="rect">
            <a:avLst/>
          </a:prstGeom>
        </p:spPr>
      </p:pic>
      <p:sp>
        <p:nvSpPr>
          <p:cNvPr id="9" name="00 MONTH 2017"/>
          <p:cNvSpPr txBox="1">
            <a:spLocks noGrp="1"/>
          </p:cNvSpPr>
          <p:nvPr>
            <p:ph type="body" idx="14"/>
          </p:nvPr>
        </p:nvSpPr>
        <p:spPr>
          <a:xfrm>
            <a:off x="3990911" y="4546565"/>
            <a:ext cx="1162178" cy="186205"/>
          </a:xfrm>
          <a:prstGeom prst="rect">
            <a:avLst/>
          </a:prstGeom>
        </p:spPr>
        <p:txBody>
          <a:bodyPr/>
          <a:lstStyle>
            <a:lvl1pPr>
              <a:defRPr sz="3000" b="1" cap="all"/>
            </a:lvl1pPr>
          </a:lstStyle>
          <a:p>
            <a:r>
              <a:rPr lang="en-US" sz="1200" b="0" dirty="0">
                <a:latin typeface="Ubisoft Sans Bold"/>
                <a:cs typeface="Ubisoft Sans Bold"/>
              </a:rPr>
              <a:t>25</a:t>
            </a:r>
            <a:r>
              <a:rPr sz="1200" b="0" dirty="0">
                <a:latin typeface="Ubisoft Sans Bold"/>
                <a:cs typeface="Ubisoft Sans Bold"/>
              </a:rPr>
              <a:t> </a:t>
            </a:r>
            <a:r>
              <a:rPr lang="bg-BG" sz="1200" b="0" dirty="0">
                <a:latin typeface="Ubisoft Sans Bold"/>
                <a:cs typeface="Ubisoft Sans Bold"/>
              </a:rPr>
              <a:t>Април 2018</a:t>
            </a:r>
            <a:endParaRPr sz="1200" b="0" dirty="0">
              <a:latin typeface="Ubisoft Sans Bold"/>
              <a:cs typeface="Ubisoft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FE1FB-FF9E-4BD8-AC5C-3A415EF6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3" y="0"/>
            <a:ext cx="8207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60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5320C1-9808-4CBF-ACBF-95CD5506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75" y="128731"/>
            <a:ext cx="8725250" cy="9284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https://bit.ly/</a:t>
            </a:r>
            <a:r>
              <a:rPr lang="en-US" cap="none" dirty="0">
                <a:solidFill>
                  <a:schemeClr val="tx1"/>
                </a:solidFill>
              </a:rPr>
              <a:t>2FpXn5R</a:t>
            </a:r>
          </a:p>
        </p:txBody>
      </p:sp>
      <p:pic>
        <p:nvPicPr>
          <p:cNvPr id="9" name="Picture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284938-3494-40BD-8F8F-6A7F02E8848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" b="-22"/>
          <a:stretch/>
        </p:blipFill>
        <p:spPr>
          <a:xfrm>
            <a:off x="2652617" y="1170432"/>
            <a:ext cx="3838766" cy="3840480"/>
          </a:xfrm>
        </p:spPr>
      </p:pic>
    </p:spTree>
    <p:extLst>
      <p:ext uri="{BB962C8B-B14F-4D97-AF65-F5344CB8AC3E}">
        <p14:creationId xmlns:p14="http://schemas.microsoft.com/office/powerpoint/2010/main" val="22245681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Document Cover"/>
          <p:cNvSpPr txBox="1">
            <a:spLocks noGrp="1"/>
          </p:cNvSpPr>
          <p:nvPr>
            <p:ph type="title"/>
          </p:nvPr>
        </p:nvSpPr>
        <p:spPr>
          <a:xfrm>
            <a:off x="188679" y="1234176"/>
            <a:ext cx="8766643" cy="2953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bg-BG" sz="5400" dirty="0">
                <a:latin typeface="Ubisoft Sans" pitchFamily="50" charset="0"/>
              </a:rPr>
              <a:t>Въведение в Разбработка на видеоигри</a:t>
            </a:r>
            <a:br>
              <a:rPr lang="fr-FR" sz="5400" dirty="0">
                <a:latin typeface="Ubisoft Sans" pitchFamily="50" charset="0"/>
              </a:rPr>
            </a:br>
            <a:endParaRPr sz="2300" b="0" dirty="0">
              <a:latin typeface="Ubisoft Sans" pitchFamily="50" charset="0"/>
            </a:endParaRPr>
          </a:p>
        </p:txBody>
      </p:sp>
      <p:sp>
        <p:nvSpPr>
          <p:cNvPr id="9" name="00 MONTH 2017"/>
          <p:cNvSpPr txBox="1">
            <a:spLocks noGrp="1"/>
          </p:cNvSpPr>
          <p:nvPr>
            <p:ph type="body" idx="14"/>
          </p:nvPr>
        </p:nvSpPr>
        <p:spPr>
          <a:xfrm>
            <a:off x="3990911" y="4546565"/>
            <a:ext cx="1162178" cy="186205"/>
          </a:xfrm>
          <a:prstGeom prst="rect">
            <a:avLst/>
          </a:prstGeom>
        </p:spPr>
        <p:txBody>
          <a:bodyPr/>
          <a:lstStyle>
            <a:lvl1pPr>
              <a:defRPr sz="3000" b="1" cap="all"/>
            </a:lvl1pPr>
          </a:lstStyle>
          <a:p>
            <a:r>
              <a:rPr lang="en-US" sz="1200" b="0" dirty="0">
                <a:latin typeface="Ubisoft Sans Bold"/>
                <a:cs typeface="Ubisoft Sans Bold"/>
              </a:rPr>
              <a:t>25</a:t>
            </a:r>
            <a:r>
              <a:rPr sz="1200" b="0" dirty="0">
                <a:latin typeface="Ubisoft Sans Bold"/>
                <a:cs typeface="Ubisoft Sans Bold"/>
              </a:rPr>
              <a:t> </a:t>
            </a:r>
            <a:r>
              <a:rPr lang="bg-BG" sz="1200" b="0" dirty="0">
                <a:latin typeface="Ubisoft Sans Bold"/>
                <a:cs typeface="Ubisoft Sans Bold"/>
              </a:rPr>
              <a:t>Април 2018</a:t>
            </a:r>
            <a:endParaRPr sz="1200" b="0" dirty="0">
              <a:latin typeface="Ubisoft Sans Bold"/>
              <a:cs typeface="Ubisoft Sans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F5DDA-EF72-47D1-BCA5-698E469C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7"/>
            <a:ext cx="9143999" cy="51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52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1341" y="4877722"/>
            <a:ext cx="83356" cy="1461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Ubisoft Sans" pitchFamily="50" charset="0"/>
              </a:rPr>
              <a:t>5</a:t>
            </a:fld>
            <a:endParaRPr>
              <a:latin typeface="Ubisoft Sans" pitchFamily="50" charset="0"/>
            </a:endParaRPr>
          </a:p>
        </p:txBody>
      </p:sp>
      <p:sp>
        <p:nvSpPr>
          <p:cNvPr id="5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 sz="6400"/>
            </a:lvl1pPr>
          </a:lstStyle>
          <a:p>
            <a:r>
              <a:rPr lang="bg-BG" sz="3600" dirty="0">
                <a:latin typeface="Ubisoft Sans" pitchFamily="50" charset="0"/>
              </a:rPr>
              <a:t>ВЪРТЕНЕ НА ИГРАЧА</a:t>
            </a:r>
            <a:endParaRPr sz="3600" dirty="0">
              <a:latin typeface="Ubisoft Sans" pitchFamily="50" charset="0"/>
            </a:endParaRPr>
          </a:p>
        </p:txBody>
      </p:sp>
      <p:pic>
        <p:nvPicPr>
          <p:cNvPr id="547" name="Ubisoft+Horizontal+Logo+BLACK.png" descr="Ubisoft+Horizontal+Logo+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Ubisoft+Horizontal+Logo+BLACK.png" descr="Ubisoft+Horizontal+Logo+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30" y="4819279"/>
            <a:ext cx="199598" cy="19672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of Document"/>
          <p:cNvSpPr txBox="1"/>
          <p:nvPr/>
        </p:nvSpPr>
        <p:spPr>
          <a:xfrm>
            <a:off x="4121421" y="4885416"/>
            <a:ext cx="514564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bg-BG" sz="600" dirty="0">
                <a:solidFill>
                  <a:schemeClr val="tx1"/>
                </a:solidFill>
                <a:latin typeface="Ubisoft Sans Bold"/>
                <a:cs typeface="Ubisoft Sans Bold"/>
              </a:rPr>
              <a:t>РАБОТА В ЧАС</a:t>
            </a:r>
            <a:endParaRPr sz="600" dirty="0">
              <a:solidFill>
                <a:schemeClr val="tx1"/>
              </a:solidFill>
              <a:latin typeface="Ubisoft Sans Bold"/>
              <a:cs typeface="Ubisoft Sans Bold"/>
            </a:endParaRPr>
          </a:p>
        </p:txBody>
      </p:sp>
      <p:sp>
        <p:nvSpPr>
          <p:cNvPr id="15" name="Espace réservé du texte 1"/>
          <p:cNvSpPr txBox="1">
            <a:spLocks/>
          </p:cNvSpPr>
          <p:nvPr/>
        </p:nvSpPr>
        <p:spPr>
          <a:xfrm>
            <a:off x="796654" y="1701775"/>
            <a:ext cx="7678661" cy="173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0" marR="0" indent="0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Roboto"/>
                <a:cs typeface="Ubisoft Sans Bold"/>
                <a:sym typeface="Roboto"/>
              </a:defRPr>
            </a:lvl1pPr>
            <a:lvl2pPr marL="0" marR="0" indent="85725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Roboto"/>
                <a:cs typeface="Ubisoft Sans Bold"/>
                <a:sym typeface="Roboto"/>
              </a:defRPr>
            </a:lvl2pPr>
            <a:lvl3pPr marL="0" marR="0" indent="171450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Roboto"/>
                <a:cs typeface="Ubisoft Sans Bold"/>
                <a:sym typeface="Roboto"/>
              </a:defRPr>
            </a:lvl3pPr>
            <a:lvl4pPr marL="0" marR="0" indent="257175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Roboto"/>
                <a:cs typeface="Ubisoft Sans Bold"/>
                <a:sym typeface="Roboto"/>
              </a:defRPr>
            </a:lvl4pPr>
            <a:lvl5pPr marL="0" marR="0" indent="342900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Roboto"/>
                <a:cs typeface="Ubisoft Sans Bold"/>
                <a:sym typeface="Roboto"/>
              </a:defRPr>
            </a:lvl5pPr>
            <a:lvl6pPr marL="1309688" marR="0" indent="-119063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1547813" marR="0" indent="-119063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1785938" marR="0" indent="-119063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2024063" marR="0" indent="-119063" algn="l" defTabSz="309563" rtl="0" latinLnBrk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90000"/>
              </a:lnSpc>
              <a:defRPr b="1" cap="all">
                <a:latin typeface="+mn-lt"/>
                <a:ea typeface="+mn-ea"/>
                <a:cs typeface="+mn-cs"/>
                <a:sym typeface="Open Sans"/>
              </a:defRPr>
            </a:pPr>
            <a:r>
              <a:rPr lang="bg-BG" sz="2800" b="1" cap="all" dirty="0">
                <a:solidFill>
                  <a:srgbClr val="526680"/>
                </a:solidFill>
                <a:latin typeface="Ubisoft Sans" pitchFamily="50" charset="0"/>
                <a:ea typeface="+mn-ea"/>
                <a:cs typeface="Ubisoft Sans Regular"/>
                <a:sym typeface="Open Sans"/>
              </a:rPr>
              <a:t>Управление на играча</a:t>
            </a:r>
            <a:endParaRPr lang="fr-FR" sz="2800" b="1" cap="all" dirty="0">
              <a:solidFill>
                <a:srgbClr val="526680"/>
              </a:solidFill>
              <a:latin typeface="Ubisoft Sans" pitchFamily="50" charset="0"/>
              <a:ea typeface="+mn-ea"/>
              <a:cs typeface="Ubisoft Sans Regular"/>
              <a:sym typeface="Open Sans"/>
            </a:endParaRPr>
          </a:p>
          <a:p>
            <a:pPr marL="228600" indent="-228600">
              <a:lnSpc>
                <a:spcPct val="90000"/>
              </a:lnSpc>
              <a:buAutoNum type="arabicPeriod"/>
              <a:defRPr sz="3200"/>
            </a:pPr>
            <a:r>
              <a:rPr lang="bg-BG" sz="1800" dirty="0">
                <a:latin typeface="Ubisoft Sans" pitchFamily="50" charset="0"/>
                <a:cs typeface="Ubisoft Sans Regular"/>
              </a:rPr>
              <a:t>Добавете възможността за хоризонтално движение на играча</a:t>
            </a:r>
          </a:p>
          <a:p>
            <a:pPr marL="228600" indent="-228600">
              <a:lnSpc>
                <a:spcPct val="90000"/>
              </a:lnSpc>
              <a:buAutoNum type="arabicPeriod"/>
              <a:defRPr sz="3200"/>
            </a:pPr>
            <a:r>
              <a:rPr lang="bg-BG" sz="1800" dirty="0">
                <a:latin typeface="Ubisoft Sans" pitchFamily="50" charset="0"/>
                <a:cs typeface="Ubisoft Sans Regular"/>
              </a:rPr>
              <a:t>Въртете кораба на играча според </a:t>
            </a:r>
            <a:r>
              <a:rPr lang="en-US" sz="1800" dirty="0" err="1">
                <a:latin typeface="Ubisoft Sans" pitchFamily="50" charset="0"/>
                <a:cs typeface="Ubisoft Sans Regular"/>
              </a:rPr>
              <a:t>HorizontalAxis</a:t>
            </a:r>
            <a:endParaRPr lang="en-US" sz="1800" dirty="0">
              <a:latin typeface="Ubisoft Sans" pitchFamily="50" charset="0"/>
              <a:cs typeface="Ubisoft Sans Regular"/>
            </a:endParaRPr>
          </a:p>
          <a:p>
            <a:pPr marL="228600" indent="-228600">
              <a:lnSpc>
                <a:spcPct val="90000"/>
              </a:lnSpc>
              <a:buAutoNum type="arabicPeriod"/>
              <a:defRPr sz="3200"/>
            </a:pPr>
            <a:r>
              <a:rPr lang="bg-BG" sz="1800" dirty="0">
                <a:latin typeface="Ubisoft Sans" pitchFamily="50" charset="0"/>
                <a:cs typeface="Ubisoft Sans Regular"/>
              </a:rPr>
              <a:t>Бонус: При завъртане, нека кораба се накланя леко.</a:t>
            </a:r>
            <a:br>
              <a:rPr lang="bg-BG" sz="1050" dirty="0">
                <a:latin typeface="Ubisoft Sans" pitchFamily="50" charset="0"/>
                <a:cs typeface="Ubisoft Sans Regular"/>
              </a:rPr>
            </a:br>
            <a:endParaRPr lang="fr-FR" sz="1050" b="1" cap="all" dirty="0">
              <a:latin typeface="Ubisoft Sans" pitchFamily="50" charset="0"/>
              <a:cs typeface="Ubisoft Sans Regular"/>
              <a:sym typeface="Open Sans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67A2C68-A71D-4AB6-BBD2-9CB407484F21}"/>
              </a:ext>
            </a:extLst>
          </p:cNvPr>
          <p:cNvSpPr txBox="1">
            <a:spLocks/>
          </p:cNvSpPr>
          <p:nvPr/>
        </p:nvSpPr>
        <p:spPr>
          <a:xfrm>
            <a:off x="230981" y="773318"/>
            <a:ext cx="8725250" cy="92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 marL="0" marR="0" indent="0" algn="ctr" defTabSz="309563" rtl="0" latinLnBrk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000000"/>
                </a:solidFill>
                <a:uFillTx/>
                <a:latin typeface="Ubisoft Sans Bold"/>
                <a:ea typeface="+mn-ea"/>
                <a:cs typeface="Ubisoft Sans Bold"/>
                <a:sym typeface="Open Sans"/>
              </a:defRPr>
            </a:lvl1pPr>
            <a:lvl2pPr marL="0" marR="0" indent="85725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2pPr>
            <a:lvl3pPr marL="0" marR="0" indent="171450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3pPr>
            <a:lvl4pPr marL="0" marR="0" indent="257175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4pPr>
            <a:lvl5pPr marL="0" marR="0" indent="342900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5pPr>
            <a:lvl6pPr marL="0" marR="0" indent="428625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0" marR="0" indent="514350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0" marR="0" indent="600075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0" marR="0" indent="685800" algn="l" defTabSz="30956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</a:rPr>
              <a:t>https://bit.ly/</a:t>
            </a:r>
            <a:r>
              <a:rPr lang="en-US" cap="none" dirty="0">
                <a:solidFill>
                  <a:schemeClr val="tx1"/>
                </a:solidFill>
              </a:rPr>
              <a:t>2T3YJLw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5320C1-9808-4CBF-ACBF-95CD5506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75" y="128731"/>
            <a:ext cx="8725250" cy="92845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https://github.com/GPopov/GameProgrammingIntro2020</a:t>
            </a:r>
          </a:p>
        </p:txBody>
      </p:sp>
      <p:pic>
        <p:nvPicPr>
          <p:cNvPr id="6" name="Picture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B257D7-B8EE-495C-A8DC-9CDB8464F81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1760" y="1170432"/>
            <a:ext cx="3840480" cy="3840480"/>
          </a:xfrm>
        </p:spPr>
      </p:pic>
    </p:spTree>
    <p:extLst>
      <p:ext uri="{BB962C8B-B14F-4D97-AF65-F5344CB8AC3E}">
        <p14:creationId xmlns:p14="http://schemas.microsoft.com/office/powerpoint/2010/main" val="41275841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4" name="Document Cover"/>
          <p:cNvSpPr txBox="1">
            <a:spLocks noGrp="1"/>
          </p:cNvSpPr>
          <p:nvPr>
            <p:ph type="title"/>
          </p:nvPr>
        </p:nvSpPr>
        <p:spPr>
          <a:xfrm>
            <a:off x="188679" y="1115764"/>
            <a:ext cx="8766643" cy="2953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fr-FR" sz="7800" dirty="0">
                <a:latin typeface="Ubisoft Sans" pitchFamily="50" charset="0"/>
              </a:rPr>
              <a:t>THANK YOU</a:t>
            </a:r>
            <a:br>
              <a:rPr lang="fr-FR" sz="2800" dirty="0">
                <a:latin typeface="Ubisoft Sans" pitchFamily="50" charset="0"/>
              </a:rPr>
            </a:br>
            <a:br>
              <a:rPr lang="fr-FR" sz="2800" dirty="0">
                <a:latin typeface="Ubisoft Sans" pitchFamily="50" charset="0"/>
              </a:rPr>
            </a:br>
            <a:r>
              <a:rPr lang="fr-FR" sz="3200" dirty="0">
                <a:latin typeface="Ubisoft Sans" pitchFamily="50" charset="0"/>
              </a:rPr>
              <a:t>Kalin.dinovski@ubisoft.com</a:t>
            </a:r>
            <a:br>
              <a:rPr lang="fr-FR" sz="3200" dirty="0">
                <a:latin typeface="Ubisoft Sans" pitchFamily="50" charset="0"/>
              </a:rPr>
            </a:br>
            <a:r>
              <a:rPr lang="fr-FR" sz="3200" dirty="0">
                <a:latin typeface="Ubisoft Sans" pitchFamily="50" charset="0"/>
              </a:rPr>
              <a:t>Georgi.popov@ubisoft.com</a:t>
            </a:r>
            <a:br>
              <a:rPr lang="fr-FR" sz="3200" dirty="0">
                <a:latin typeface="Ubisoft Sans" pitchFamily="50" charset="0"/>
              </a:rPr>
            </a:br>
            <a:endParaRPr sz="3200" dirty="0">
              <a:latin typeface="Ubisof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415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697</Words>
  <Application>Microsoft Office PowerPoint</Application>
  <PresentationFormat>On-screen Show (16:9)</PresentationFormat>
  <Paragraphs>104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Roboto</vt:lpstr>
      <vt:lpstr>Ubisoft Sans</vt:lpstr>
      <vt:lpstr>Ubisoft Sans Bold</vt:lpstr>
      <vt:lpstr>White</vt:lpstr>
      <vt:lpstr>Въведение в Разбработка на видеоигри </vt:lpstr>
      <vt:lpstr>Въведение в</vt:lpstr>
      <vt:lpstr>https://bit.ly/2FpXn5R</vt:lpstr>
      <vt:lpstr>Въведение в Разбработка на видеоигри </vt:lpstr>
      <vt:lpstr>ВЪРТЕНЕ НА ИГРАЧА</vt:lpstr>
      <vt:lpstr>https://github.com/GPopov/GameProgrammingIntro2020</vt:lpstr>
      <vt:lpstr>THANK YOU  Kalin.dinovski@ubisoft.com Georgi.popov@ubisoft.com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Cover</dc:title>
  <dc:subject/>
  <dc:creator>Ubisoft</dc:creator>
  <cp:keywords/>
  <dc:description/>
  <cp:lastModifiedBy>Georgi Popov</cp:lastModifiedBy>
  <cp:revision>72</cp:revision>
  <dcterms:modified xsi:type="dcterms:W3CDTF">2020-01-08T08:27:58Z</dcterms:modified>
  <cp:category/>
</cp:coreProperties>
</file>